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49"/>
  </p:notesMasterIdLst>
  <p:sldIdLst>
    <p:sldId id="256" r:id="rId2"/>
    <p:sldId id="288" r:id="rId3"/>
    <p:sldId id="292" r:id="rId4"/>
    <p:sldId id="258" r:id="rId5"/>
    <p:sldId id="289" r:id="rId6"/>
    <p:sldId id="290" r:id="rId7"/>
    <p:sldId id="261" r:id="rId8"/>
    <p:sldId id="262" r:id="rId9"/>
    <p:sldId id="263" r:id="rId10"/>
    <p:sldId id="291" r:id="rId11"/>
    <p:sldId id="265" r:id="rId12"/>
    <p:sldId id="264" r:id="rId13"/>
    <p:sldId id="266" r:id="rId14"/>
    <p:sldId id="314" r:id="rId15"/>
    <p:sldId id="303" r:id="rId16"/>
    <p:sldId id="304" r:id="rId17"/>
    <p:sldId id="305" r:id="rId18"/>
    <p:sldId id="268" r:id="rId19"/>
    <p:sldId id="316" r:id="rId20"/>
    <p:sldId id="272" r:id="rId21"/>
    <p:sldId id="317" r:id="rId22"/>
    <p:sldId id="318" r:id="rId23"/>
    <p:sldId id="320" r:id="rId24"/>
    <p:sldId id="274" r:id="rId25"/>
    <p:sldId id="321" r:id="rId26"/>
    <p:sldId id="322" r:id="rId27"/>
    <p:sldId id="323" r:id="rId28"/>
    <p:sldId id="324" r:id="rId29"/>
    <p:sldId id="319" r:id="rId30"/>
    <p:sldId id="293" r:id="rId31"/>
    <p:sldId id="315" r:id="rId32"/>
    <p:sldId id="306" r:id="rId33"/>
    <p:sldId id="307" r:id="rId34"/>
    <p:sldId id="308" r:id="rId35"/>
    <p:sldId id="302" r:id="rId36"/>
    <p:sldId id="280" r:id="rId37"/>
    <p:sldId id="281" r:id="rId38"/>
    <p:sldId id="282" r:id="rId39"/>
    <p:sldId id="283" r:id="rId40"/>
    <p:sldId id="326" r:id="rId41"/>
    <p:sldId id="284" r:id="rId42"/>
    <p:sldId id="286" r:id="rId43"/>
    <p:sldId id="287" r:id="rId44"/>
    <p:sldId id="325" r:id="rId45"/>
    <p:sldId id="299" r:id="rId46"/>
    <p:sldId id="300" r:id="rId47"/>
    <p:sldId id="30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4" autoAdjust="0"/>
    <p:restoredTop sz="83205" autoAdjust="0"/>
  </p:normalViewPr>
  <p:slideViewPr>
    <p:cSldViewPr snapToGrid="0">
      <p:cViewPr varScale="1">
        <p:scale>
          <a:sx n="58" d="100"/>
          <a:sy n="58" d="100"/>
        </p:scale>
        <p:origin x="1352"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056079-3EAB-475C-88E5-C04737377AF0}"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en-US"/>
        </a:p>
      </dgm:t>
    </dgm:pt>
    <dgm:pt modelId="{368E4707-0B21-4F79-A5CB-546070817F32}">
      <dgm:prSet phldrT="[Text]"/>
      <dgm:spPr/>
      <dgm:t>
        <a:bodyPr/>
        <a:lstStyle/>
        <a:p>
          <a:pPr rtl="1"/>
          <a:r>
            <a:rPr lang="he-IL" altLang="en-US" dirty="0"/>
            <a:t>המשתמש עובד מול ההתקן באמצעות הממשק הסטנדרטי לעבודה מול קבצים: קריאות המערכת </a:t>
          </a:r>
          <a:r>
            <a:rPr lang="en-US" altLang="en-US" dirty="0"/>
            <a:t>open, read, write, …</a:t>
          </a:r>
          <a:r>
            <a:rPr lang="he-IL" altLang="en-US" dirty="0"/>
            <a:t> .</a:t>
          </a:r>
          <a:endParaRPr lang="en-US" dirty="0"/>
        </a:p>
      </dgm:t>
    </dgm:pt>
    <dgm:pt modelId="{FC53885B-646A-4FB6-9817-958E753868E3}" type="parTrans" cxnId="{5954B434-3DB4-41CD-9F4B-2D82034111DE}">
      <dgm:prSet/>
      <dgm:spPr/>
      <dgm:t>
        <a:bodyPr/>
        <a:lstStyle/>
        <a:p>
          <a:pPr rtl="1"/>
          <a:endParaRPr lang="en-US"/>
        </a:p>
      </dgm:t>
    </dgm:pt>
    <dgm:pt modelId="{3AC3B88E-8BDB-4901-8E41-28F9FB680AED}" type="sibTrans" cxnId="{5954B434-3DB4-41CD-9F4B-2D82034111DE}">
      <dgm:prSet/>
      <dgm:spPr/>
      <dgm:t>
        <a:bodyPr/>
        <a:lstStyle/>
        <a:p>
          <a:pPr rtl="1"/>
          <a:endParaRPr lang="en-US"/>
        </a:p>
      </dgm:t>
    </dgm:pt>
    <dgm:pt modelId="{F38190CB-70B4-43D4-B13D-6D2B5C5AE369}">
      <dgm:prSet phldrT="[Text]"/>
      <dgm:spPr/>
      <dgm:t>
        <a:bodyPr/>
        <a:lstStyle/>
        <a:p>
          <a:pPr rtl="1"/>
          <a:r>
            <a:rPr lang="he-IL" altLang="en-US" dirty="0"/>
            <a:t>לדוגמה: כדי להדפיס טקסט יש לפתוח את הקובץ </a:t>
          </a:r>
          <a:r>
            <a:rPr lang="en-US" altLang="en-US" dirty="0"/>
            <a:t>/dev/lp0</a:t>
          </a:r>
          <a:r>
            <a:rPr lang="he-IL" altLang="en-US" dirty="0"/>
            <a:t> ואז לכתוב אליו את הטקסט להדפסה.</a:t>
          </a:r>
          <a:endParaRPr lang="en-US" dirty="0"/>
        </a:p>
      </dgm:t>
    </dgm:pt>
    <dgm:pt modelId="{57F2CB29-9738-457F-B132-7F11F21FA245}" type="parTrans" cxnId="{84CCAD4C-8E4D-4885-8666-1CFC3929D541}">
      <dgm:prSet/>
      <dgm:spPr/>
      <dgm:t>
        <a:bodyPr/>
        <a:lstStyle/>
        <a:p>
          <a:pPr rtl="1"/>
          <a:endParaRPr lang="en-US"/>
        </a:p>
      </dgm:t>
    </dgm:pt>
    <dgm:pt modelId="{AB6D5936-A65C-4106-B502-E332E34973B3}" type="sibTrans" cxnId="{84CCAD4C-8E4D-4885-8666-1CFC3929D541}">
      <dgm:prSet/>
      <dgm:spPr/>
      <dgm:t>
        <a:bodyPr/>
        <a:lstStyle/>
        <a:p>
          <a:pPr rtl="1"/>
          <a:endParaRPr lang="en-US"/>
        </a:p>
      </dgm:t>
    </dgm:pt>
    <dgm:pt modelId="{9BDA9A73-ED29-447C-ABF6-E58234F9107B}">
      <dgm:prSet phldrT="[Text]"/>
      <dgm:spPr/>
      <dgm:t>
        <a:bodyPr/>
        <a:lstStyle/>
        <a:p>
          <a:pPr rtl="1"/>
          <a:r>
            <a:rPr lang="he-IL" altLang="en-US" b="1" dirty="0"/>
            <a:t>דרייבר (מנהל התקן) </a:t>
          </a:r>
          <a:r>
            <a:rPr lang="he-IL" altLang="en-US" dirty="0"/>
            <a:t>פועל בהרשאות גרעין וממפה את קריאות המערכת הללו לפעולות ספציפיות להתקן.</a:t>
          </a:r>
          <a:endParaRPr lang="en-US" dirty="0"/>
        </a:p>
      </dgm:t>
    </dgm:pt>
    <dgm:pt modelId="{56774BFE-45F2-4BE6-A57F-8E4265467FCF}" type="parTrans" cxnId="{FC277FBD-3E22-4F57-A28E-03C9BFE88627}">
      <dgm:prSet/>
      <dgm:spPr/>
      <dgm:t>
        <a:bodyPr/>
        <a:lstStyle/>
        <a:p>
          <a:pPr rtl="1"/>
          <a:endParaRPr lang="en-US"/>
        </a:p>
      </dgm:t>
    </dgm:pt>
    <dgm:pt modelId="{D9D80505-5808-4171-9A9E-E929440CB56B}" type="sibTrans" cxnId="{FC277FBD-3E22-4F57-A28E-03C9BFE88627}">
      <dgm:prSet/>
      <dgm:spPr/>
      <dgm:t>
        <a:bodyPr/>
        <a:lstStyle/>
        <a:p>
          <a:pPr rtl="1"/>
          <a:endParaRPr lang="en-US"/>
        </a:p>
      </dgm:t>
    </dgm:pt>
    <dgm:pt modelId="{8EA74E96-2559-4DB6-8999-396B62702F5B}">
      <dgm:prSet phldrT="[Text]"/>
      <dgm:spPr/>
      <dgm:t>
        <a:bodyPr/>
        <a:lstStyle/>
        <a:p>
          <a:pPr rtl="1"/>
          <a:r>
            <a:rPr lang="he-IL" altLang="en-US" dirty="0"/>
            <a:t>דרייבר הוא שכבת תוכנה החוצצת בין ההתקן לבין האפליקציה כדי לספק אבסטרקציה לפעולת ההתקן הספציפי.</a:t>
          </a:r>
          <a:endParaRPr lang="en-US" dirty="0"/>
        </a:p>
      </dgm:t>
    </dgm:pt>
    <dgm:pt modelId="{09E2FD14-10FE-4ED3-B4C4-8C6761EF1FCD}" type="parTrans" cxnId="{70AC5E40-213C-4851-BB27-04936FAECF66}">
      <dgm:prSet/>
      <dgm:spPr/>
      <dgm:t>
        <a:bodyPr/>
        <a:lstStyle/>
        <a:p>
          <a:pPr rtl="1"/>
          <a:endParaRPr lang="en-US"/>
        </a:p>
      </dgm:t>
    </dgm:pt>
    <dgm:pt modelId="{C1CADEDC-D95F-4A1A-9BD5-7783715061B8}" type="sibTrans" cxnId="{70AC5E40-213C-4851-BB27-04936FAECF66}">
      <dgm:prSet/>
      <dgm:spPr/>
      <dgm:t>
        <a:bodyPr/>
        <a:lstStyle/>
        <a:p>
          <a:pPr rtl="1"/>
          <a:endParaRPr lang="en-US"/>
        </a:p>
      </dgm:t>
    </dgm:pt>
    <dgm:pt modelId="{7401B685-2537-4640-BE15-1C343D7EA788}">
      <dgm:prSet phldrT="[Text]"/>
      <dgm:spPr/>
      <dgm:t>
        <a:bodyPr/>
        <a:lstStyle/>
        <a:p>
          <a:pPr rtl="1"/>
          <a:r>
            <a:rPr lang="he-IL" dirty="0"/>
            <a:t>לדוגמה: הדרייבר של המדפסת "מדבר" עם המדפסת בפקודות ספציפיות עבורה (איפה להדפיס כל תו, מתי מסתיימת שורה של הדפסה, ...).</a:t>
          </a:r>
          <a:endParaRPr lang="en-US" dirty="0"/>
        </a:p>
      </dgm:t>
    </dgm:pt>
    <dgm:pt modelId="{F1C054A0-F44B-43F8-9777-62A6876B5259}" type="parTrans" cxnId="{ECC5F1DC-89BD-4A3F-9FD5-02FEC20C1D8C}">
      <dgm:prSet/>
      <dgm:spPr/>
      <dgm:t>
        <a:bodyPr/>
        <a:lstStyle/>
        <a:p>
          <a:endParaRPr lang="en-US"/>
        </a:p>
      </dgm:t>
    </dgm:pt>
    <dgm:pt modelId="{532A6327-F03B-4148-A604-C02E3A7B5545}" type="sibTrans" cxnId="{ECC5F1DC-89BD-4A3F-9FD5-02FEC20C1D8C}">
      <dgm:prSet/>
      <dgm:spPr/>
      <dgm:t>
        <a:bodyPr/>
        <a:lstStyle/>
        <a:p>
          <a:endParaRPr lang="en-US"/>
        </a:p>
      </dgm:t>
    </dgm:pt>
    <dgm:pt modelId="{1E0D9FFA-67C9-4176-8FC4-E40373E05377}" type="pres">
      <dgm:prSet presAssocID="{BB056079-3EAB-475C-88E5-C04737377AF0}" presName="linear" presStyleCnt="0">
        <dgm:presLayoutVars>
          <dgm:animLvl val="lvl"/>
          <dgm:resizeHandles val="exact"/>
        </dgm:presLayoutVars>
      </dgm:prSet>
      <dgm:spPr/>
      <dgm:t>
        <a:bodyPr/>
        <a:lstStyle/>
        <a:p>
          <a:endParaRPr lang="en-US"/>
        </a:p>
      </dgm:t>
    </dgm:pt>
    <dgm:pt modelId="{10A41195-67F0-4C0D-AAFF-6F35BC4282A8}" type="pres">
      <dgm:prSet presAssocID="{368E4707-0B21-4F79-A5CB-546070817F32}" presName="parentText" presStyleLbl="node1" presStyleIdx="0" presStyleCnt="2">
        <dgm:presLayoutVars>
          <dgm:chMax val="0"/>
          <dgm:bulletEnabled val="1"/>
        </dgm:presLayoutVars>
      </dgm:prSet>
      <dgm:spPr/>
      <dgm:t>
        <a:bodyPr/>
        <a:lstStyle/>
        <a:p>
          <a:endParaRPr lang="en-US"/>
        </a:p>
      </dgm:t>
    </dgm:pt>
    <dgm:pt modelId="{3B3B700F-C060-4EC9-8A4A-D4D9EF1D169B}" type="pres">
      <dgm:prSet presAssocID="{368E4707-0B21-4F79-A5CB-546070817F32}" presName="childText" presStyleLbl="revTx" presStyleIdx="0" presStyleCnt="2">
        <dgm:presLayoutVars>
          <dgm:bulletEnabled val="1"/>
        </dgm:presLayoutVars>
      </dgm:prSet>
      <dgm:spPr/>
      <dgm:t>
        <a:bodyPr/>
        <a:lstStyle/>
        <a:p>
          <a:endParaRPr lang="en-US"/>
        </a:p>
      </dgm:t>
    </dgm:pt>
    <dgm:pt modelId="{E5835CC8-F0C8-4DF4-805A-CD426C7709DD}" type="pres">
      <dgm:prSet presAssocID="{9BDA9A73-ED29-447C-ABF6-E58234F9107B}" presName="parentText" presStyleLbl="node1" presStyleIdx="1" presStyleCnt="2">
        <dgm:presLayoutVars>
          <dgm:chMax val="0"/>
          <dgm:bulletEnabled val="1"/>
        </dgm:presLayoutVars>
      </dgm:prSet>
      <dgm:spPr/>
      <dgm:t>
        <a:bodyPr/>
        <a:lstStyle/>
        <a:p>
          <a:endParaRPr lang="en-US"/>
        </a:p>
      </dgm:t>
    </dgm:pt>
    <dgm:pt modelId="{E6CD1138-6EAF-4175-AF17-93D934693356}" type="pres">
      <dgm:prSet presAssocID="{9BDA9A73-ED29-447C-ABF6-E58234F9107B}" presName="childText" presStyleLbl="revTx" presStyleIdx="1" presStyleCnt="2">
        <dgm:presLayoutVars>
          <dgm:bulletEnabled val="1"/>
        </dgm:presLayoutVars>
      </dgm:prSet>
      <dgm:spPr/>
      <dgm:t>
        <a:bodyPr/>
        <a:lstStyle/>
        <a:p>
          <a:endParaRPr lang="en-US"/>
        </a:p>
      </dgm:t>
    </dgm:pt>
  </dgm:ptLst>
  <dgm:cxnLst>
    <dgm:cxn modelId="{FC277FBD-3E22-4F57-A28E-03C9BFE88627}" srcId="{BB056079-3EAB-475C-88E5-C04737377AF0}" destId="{9BDA9A73-ED29-447C-ABF6-E58234F9107B}" srcOrd="1" destOrd="0" parTransId="{56774BFE-45F2-4BE6-A57F-8E4265467FCF}" sibTransId="{D9D80505-5808-4171-9A9E-E929440CB56B}"/>
    <dgm:cxn modelId="{441DEAF7-A066-4604-8F3F-BD9A87796AC5}" type="presOf" srcId="{F38190CB-70B4-43D4-B13D-6D2B5C5AE369}" destId="{3B3B700F-C060-4EC9-8A4A-D4D9EF1D169B}" srcOrd="0" destOrd="0" presId="urn:microsoft.com/office/officeart/2005/8/layout/vList2"/>
    <dgm:cxn modelId="{FF65AC5E-25DF-4418-93B3-D5E9F4F56039}" type="presOf" srcId="{BB056079-3EAB-475C-88E5-C04737377AF0}" destId="{1E0D9FFA-67C9-4176-8FC4-E40373E05377}" srcOrd="0" destOrd="0" presId="urn:microsoft.com/office/officeart/2005/8/layout/vList2"/>
    <dgm:cxn modelId="{70AC5E40-213C-4851-BB27-04936FAECF66}" srcId="{9BDA9A73-ED29-447C-ABF6-E58234F9107B}" destId="{8EA74E96-2559-4DB6-8999-396B62702F5B}" srcOrd="1" destOrd="0" parTransId="{09E2FD14-10FE-4ED3-B4C4-8C6761EF1FCD}" sibTransId="{C1CADEDC-D95F-4A1A-9BD5-7783715061B8}"/>
    <dgm:cxn modelId="{5954B434-3DB4-41CD-9F4B-2D82034111DE}" srcId="{BB056079-3EAB-475C-88E5-C04737377AF0}" destId="{368E4707-0B21-4F79-A5CB-546070817F32}" srcOrd="0" destOrd="0" parTransId="{FC53885B-646A-4FB6-9817-958E753868E3}" sibTransId="{3AC3B88E-8BDB-4901-8E41-28F9FB680AED}"/>
    <dgm:cxn modelId="{ECC5F1DC-89BD-4A3F-9FD5-02FEC20C1D8C}" srcId="{9BDA9A73-ED29-447C-ABF6-E58234F9107B}" destId="{7401B685-2537-4640-BE15-1C343D7EA788}" srcOrd="0" destOrd="0" parTransId="{F1C054A0-F44B-43F8-9777-62A6876B5259}" sibTransId="{532A6327-F03B-4148-A604-C02E3A7B5545}"/>
    <dgm:cxn modelId="{1D80AB6F-B949-46EF-9164-AB69E7CFD3F3}" type="presOf" srcId="{8EA74E96-2559-4DB6-8999-396B62702F5B}" destId="{E6CD1138-6EAF-4175-AF17-93D934693356}" srcOrd="0" destOrd="1" presId="urn:microsoft.com/office/officeart/2005/8/layout/vList2"/>
    <dgm:cxn modelId="{84CCAD4C-8E4D-4885-8666-1CFC3929D541}" srcId="{368E4707-0B21-4F79-A5CB-546070817F32}" destId="{F38190CB-70B4-43D4-B13D-6D2B5C5AE369}" srcOrd="0" destOrd="0" parTransId="{57F2CB29-9738-457F-B132-7F11F21FA245}" sibTransId="{AB6D5936-A65C-4106-B502-E332E34973B3}"/>
    <dgm:cxn modelId="{CE80749A-1770-45E5-8893-BA7B8249547B}" type="presOf" srcId="{368E4707-0B21-4F79-A5CB-546070817F32}" destId="{10A41195-67F0-4C0D-AAFF-6F35BC4282A8}" srcOrd="0" destOrd="0" presId="urn:microsoft.com/office/officeart/2005/8/layout/vList2"/>
    <dgm:cxn modelId="{C26B0E5C-1297-4168-9ED7-25E976E9CDD7}" type="presOf" srcId="{9BDA9A73-ED29-447C-ABF6-E58234F9107B}" destId="{E5835CC8-F0C8-4DF4-805A-CD426C7709DD}" srcOrd="0" destOrd="0" presId="urn:microsoft.com/office/officeart/2005/8/layout/vList2"/>
    <dgm:cxn modelId="{4E27028B-FF18-4D11-8AF0-13E5616C9ED0}" type="presOf" srcId="{7401B685-2537-4640-BE15-1C343D7EA788}" destId="{E6CD1138-6EAF-4175-AF17-93D934693356}" srcOrd="0" destOrd="0" presId="urn:microsoft.com/office/officeart/2005/8/layout/vList2"/>
    <dgm:cxn modelId="{41527342-8673-458C-9B03-CFB99BA5F954}" type="presParOf" srcId="{1E0D9FFA-67C9-4176-8FC4-E40373E05377}" destId="{10A41195-67F0-4C0D-AAFF-6F35BC4282A8}" srcOrd="0" destOrd="0" presId="urn:microsoft.com/office/officeart/2005/8/layout/vList2"/>
    <dgm:cxn modelId="{D43D6244-0404-46E8-9EF1-236F9E126A37}" type="presParOf" srcId="{1E0D9FFA-67C9-4176-8FC4-E40373E05377}" destId="{3B3B700F-C060-4EC9-8A4A-D4D9EF1D169B}" srcOrd="1" destOrd="0" presId="urn:microsoft.com/office/officeart/2005/8/layout/vList2"/>
    <dgm:cxn modelId="{76003304-624C-4522-9D84-0EA1B6AC7A49}" type="presParOf" srcId="{1E0D9FFA-67C9-4176-8FC4-E40373E05377}" destId="{E5835CC8-F0C8-4DF4-805A-CD426C7709DD}" srcOrd="2" destOrd="0" presId="urn:microsoft.com/office/officeart/2005/8/layout/vList2"/>
    <dgm:cxn modelId="{D419AB9A-EBFE-4F25-82B4-D67F4B3A617F}" type="presParOf" srcId="{1E0D9FFA-67C9-4176-8FC4-E40373E05377}" destId="{E6CD1138-6EAF-4175-AF17-93D93469335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E9A386-374F-46B8-905A-6C0BF92B68B0}" type="datetimeFigureOut">
              <a:rPr lang="en-US" smtClean="0"/>
              <a:t>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25A9A-2399-4ACF-975E-77FD324B061A}" type="slidenum">
              <a:rPr lang="en-US" smtClean="0"/>
              <a:t>‹#›</a:t>
            </a:fld>
            <a:endParaRPr lang="en-US"/>
          </a:p>
        </p:txBody>
      </p:sp>
    </p:spTree>
    <p:extLst>
      <p:ext uri="{BB962C8B-B14F-4D97-AF65-F5344CB8AC3E}">
        <p14:creationId xmlns:p14="http://schemas.microsoft.com/office/powerpoint/2010/main" val="1079281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xml.com/ldd/chapter/book/"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en.wikipedia.org/wiki/Device_file#cite_note-5"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s://en.wikipedia.org/wiki/Device_file#cite_note-6"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altLang="en-US" sz="1200" dirty="0"/>
              <a:t>לקריאה נוספת:</a:t>
            </a:r>
            <a:endParaRPr lang="en-US" altLang="en-US" sz="1200" dirty="0"/>
          </a:p>
          <a:p>
            <a:r>
              <a:rPr lang="en-US" altLang="en-US" sz="1200" dirty="0"/>
              <a:t>Linux Device Drivers, 2</a:t>
            </a:r>
            <a:r>
              <a:rPr lang="en-US" altLang="en-US" sz="1200" baseline="30000" dirty="0"/>
              <a:t>nd</a:t>
            </a:r>
            <a:r>
              <a:rPr lang="en-US" altLang="en-US" sz="1200" dirty="0"/>
              <a:t> Edition</a:t>
            </a:r>
          </a:p>
          <a:p>
            <a:r>
              <a:rPr lang="en-US" altLang="en-US" sz="1200" dirty="0"/>
              <a:t>Alessandro </a:t>
            </a:r>
            <a:r>
              <a:rPr lang="en-US" altLang="en-US" sz="1200" dirty="0" err="1"/>
              <a:t>Rubini</a:t>
            </a:r>
            <a:r>
              <a:rPr lang="en-US" altLang="en-US" sz="1200" dirty="0"/>
              <a:t> &amp; Jonathan </a:t>
            </a:r>
            <a:r>
              <a:rPr lang="en-US" altLang="en-US" sz="1200" dirty="0" err="1"/>
              <a:t>Corbet</a:t>
            </a:r>
            <a:endParaRPr lang="en-US" altLang="en-US" sz="1200" dirty="0"/>
          </a:p>
          <a:p>
            <a:r>
              <a:rPr lang="en-US" altLang="en-US" sz="1200" dirty="0"/>
              <a:t>O’Reilly</a:t>
            </a:r>
          </a:p>
          <a:p>
            <a:r>
              <a:rPr lang="en-US" altLang="en-US" sz="1200" dirty="0">
                <a:hlinkClick r:id="rId3"/>
              </a:rPr>
              <a:t>http://www.xml.com/ldd/chapter/book/</a:t>
            </a:r>
            <a:endParaRPr lang="en-US" altLang="en-US" sz="1200" dirty="0"/>
          </a:p>
          <a:p>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1</a:t>
            </a:fld>
            <a:endParaRPr lang="en-US"/>
          </a:p>
        </p:txBody>
      </p:sp>
    </p:spTree>
    <p:extLst>
      <p:ext uri="{BB962C8B-B14F-4D97-AF65-F5344CB8AC3E}">
        <p14:creationId xmlns:p14="http://schemas.microsoft.com/office/powerpoint/2010/main" val="2959192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328CFA0-E9BA-4D85-95EF-0DBF2DAA8DC7}"/>
              </a:ext>
            </a:extLst>
          </p:cNvPr>
          <p:cNvSpPr>
            <a:spLocks noGrp="1" noChangeArrowheads="1"/>
          </p:cNvSpPr>
          <p:nvPr>
            <p:ph type="sldNum" sz="quarter" idx="5"/>
          </p:nvPr>
        </p:nvSpPr>
        <p:spPr>
          <a:ln/>
        </p:spPr>
        <p:txBody>
          <a:bodyPr/>
          <a:lstStyle/>
          <a:p>
            <a:fld id="{3D722A67-AB5F-4E32-A07B-9247BBFF8C86}" type="slidenum">
              <a:rPr lang="he-IL" altLang="en-US"/>
              <a:pPr/>
              <a:t>12</a:t>
            </a:fld>
            <a:endParaRPr lang="en-US" altLang="en-US"/>
          </a:p>
        </p:txBody>
      </p:sp>
      <p:sp>
        <p:nvSpPr>
          <p:cNvPr id="410626" name="Rectangle 2">
            <a:extLst>
              <a:ext uri="{FF2B5EF4-FFF2-40B4-BE49-F238E27FC236}">
                <a16:creationId xmlns:a16="http://schemas.microsoft.com/office/drawing/2014/main" xmlns="" id="{80137A0E-A25B-4845-918A-98F2773E3816}"/>
              </a:ext>
            </a:extLst>
          </p:cNvPr>
          <p:cNvSpPr>
            <a:spLocks noGrp="1" noRot="1" noChangeAspect="1" noChangeArrowheads="1" noTextEdit="1"/>
          </p:cNvSpPr>
          <p:nvPr>
            <p:ph type="sldImg"/>
          </p:nvPr>
        </p:nvSpPr>
        <p:spPr>
          <a:ln/>
        </p:spPr>
      </p:sp>
      <p:sp>
        <p:nvSpPr>
          <p:cNvPr id="410627" name="Rectangle 3">
            <a:extLst>
              <a:ext uri="{FF2B5EF4-FFF2-40B4-BE49-F238E27FC236}">
                <a16:creationId xmlns:a16="http://schemas.microsoft.com/office/drawing/2014/main" xmlns="" id="{9C4710F5-4FD9-4B13-BE7B-EE96E678A4B4}"/>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86774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0D647EBF-6717-4F25-BBF7-4D63358A134C}"/>
              </a:ext>
            </a:extLst>
          </p:cNvPr>
          <p:cNvSpPr>
            <a:spLocks noGrp="1" noChangeArrowheads="1"/>
          </p:cNvSpPr>
          <p:nvPr>
            <p:ph type="sldNum" sz="quarter" idx="5"/>
          </p:nvPr>
        </p:nvSpPr>
        <p:spPr>
          <a:ln/>
        </p:spPr>
        <p:txBody>
          <a:bodyPr/>
          <a:lstStyle/>
          <a:p>
            <a:fld id="{FCDB69B7-1697-4EE7-B703-1FB484B5622B}" type="slidenum">
              <a:rPr lang="he-IL" altLang="en-US"/>
              <a:pPr/>
              <a:t>13</a:t>
            </a:fld>
            <a:endParaRPr lang="en-US" altLang="en-US"/>
          </a:p>
        </p:txBody>
      </p:sp>
      <p:sp>
        <p:nvSpPr>
          <p:cNvPr id="350210" name="Rectangle 2">
            <a:extLst>
              <a:ext uri="{FF2B5EF4-FFF2-40B4-BE49-F238E27FC236}">
                <a16:creationId xmlns:a16="http://schemas.microsoft.com/office/drawing/2014/main" xmlns="" id="{0369A2F3-F22A-4462-8FBF-A9BAB2FA82C5}"/>
              </a:ext>
            </a:extLst>
          </p:cNvPr>
          <p:cNvSpPr>
            <a:spLocks noGrp="1" noRot="1" noChangeAspect="1" noChangeArrowheads="1" noTextEdit="1"/>
          </p:cNvSpPr>
          <p:nvPr>
            <p:ph type="sldImg"/>
          </p:nvPr>
        </p:nvSpPr>
        <p:spPr>
          <a:ln/>
        </p:spPr>
      </p:sp>
      <p:sp>
        <p:nvSpPr>
          <p:cNvPr id="350211" name="Rectangle 3">
            <a:extLst>
              <a:ext uri="{FF2B5EF4-FFF2-40B4-BE49-F238E27FC236}">
                <a16:creationId xmlns:a16="http://schemas.microsoft.com/office/drawing/2014/main" xmlns="" id="{FB11F053-EF2B-44DF-852A-42AD785BC482}"/>
              </a:ext>
            </a:extLst>
          </p:cNvPr>
          <p:cNvSpPr>
            <a:spLocks noGrp="1" noChangeArrowheads="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latin typeface="Courier New" panose="02070309020205020404" pitchFamily="49" charset="0"/>
                <a:cs typeface="Courier New" panose="02070309020205020404" pitchFamily="49" charset="0"/>
              </a:rPr>
              <a:t>תשובה: התהליך הוא הבן של ה-</a:t>
            </a:r>
            <a:r>
              <a:rPr lang="en-US" altLang="en-US" dirty="0">
                <a:latin typeface="Courier New" panose="02070309020205020404" pitchFamily="49" charset="0"/>
                <a:cs typeface="Courier New" panose="02070309020205020404" pitchFamily="49" charset="0"/>
              </a:rPr>
              <a:t>shell</a:t>
            </a:r>
            <a:r>
              <a:rPr lang="he-IL" altLang="en-US" dirty="0">
                <a:latin typeface="Courier New" panose="02070309020205020404" pitchFamily="49" charset="0"/>
                <a:cs typeface="Courier New" panose="02070309020205020404" pitchFamily="49" charset="0"/>
              </a:rPr>
              <a:t> שמריץ את הפקודה </a:t>
            </a:r>
            <a:r>
              <a:rPr lang="en-US" altLang="en-US" dirty="0" err="1">
                <a:latin typeface="Courier New" panose="02070309020205020404" pitchFamily="49" charset="0"/>
                <a:cs typeface="Courier New" panose="02070309020205020404" pitchFamily="49" charset="0"/>
              </a:rPr>
              <a:t>insmod</a:t>
            </a:r>
            <a:r>
              <a:rPr lang="he-IL" altLang="en-US" dirty="0">
                <a:latin typeface="Courier New" panose="02070309020205020404" pitchFamily="49" charset="0"/>
                <a:cs typeface="Courier New" panose="02070309020205020404" pitchFamily="49" charset="0"/>
              </a:rPr>
              <a:t>. דוגמת הרצה:</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Courier New" panose="02070309020205020404" pitchFamily="49" charset="0"/>
                <a:cs typeface="Courier New" panose="02070309020205020404" pitchFamily="49" charset="0"/>
              </a:rPr>
              <a:t>&gt; </a:t>
            </a:r>
            <a:r>
              <a:rPr lang="en-US" altLang="en-US" dirty="0" err="1">
                <a:latin typeface="Courier New" panose="02070309020205020404" pitchFamily="49" charset="0"/>
                <a:cs typeface="Courier New" panose="02070309020205020404" pitchFamily="49" charset="0"/>
              </a:rPr>
              <a:t>insmod</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hello.o</a:t>
            </a:r>
            <a:endParaRPr lang="en-US" altLang="en-US" dirty="0">
              <a:latin typeface="Courier New" panose="02070309020205020404" pitchFamily="49" charset="0"/>
              <a:cs typeface="Courier New" panose="02070309020205020404" pitchFamily="49" charset="0"/>
            </a:endParaRPr>
          </a:p>
          <a:p>
            <a:r>
              <a:rPr lang="en-US" altLang="en-US" dirty="0"/>
              <a:t>The process is “</a:t>
            </a:r>
            <a:r>
              <a:rPr lang="en-US" altLang="en-US" dirty="0" err="1"/>
              <a:t>insmod</a:t>
            </a:r>
            <a:r>
              <a:rPr lang="en-US" altLang="en-US" dirty="0"/>
              <a:t>” (</a:t>
            </a:r>
            <a:r>
              <a:rPr lang="en-US" altLang="en-US" dirty="0" err="1"/>
              <a:t>pid</a:t>
            </a:r>
            <a:r>
              <a:rPr lang="en-US" altLang="en-US" dirty="0"/>
              <a:t> 21676)</a:t>
            </a:r>
          </a:p>
        </p:txBody>
      </p:sp>
    </p:spTree>
    <p:extLst>
      <p:ext uri="{BB962C8B-B14F-4D97-AF65-F5344CB8AC3E}">
        <p14:creationId xmlns:p14="http://schemas.microsoft.com/office/powerpoint/2010/main" val="1258456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0CDFC28-2F29-4415-82EB-3825A732A112}"/>
              </a:ext>
            </a:extLst>
          </p:cNvPr>
          <p:cNvSpPr>
            <a:spLocks noGrp="1" noChangeArrowheads="1"/>
          </p:cNvSpPr>
          <p:nvPr>
            <p:ph type="sldNum" sz="quarter" idx="5"/>
          </p:nvPr>
        </p:nvSpPr>
        <p:spPr>
          <a:ln/>
        </p:spPr>
        <p:txBody>
          <a:bodyPr/>
          <a:lstStyle/>
          <a:p>
            <a:fld id="{0DCED2EB-4575-4713-A72F-4E6DB24602CB}" type="slidenum">
              <a:rPr lang="he-IL" altLang="en-US"/>
              <a:pPr/>
              <a:t>15</a:t>
            </a:fld>
            <a:endParaRPr lang="en-US" altLang="en-US"/>
          </a:p>
        </p:txBody>
      </p:sp>
      <p:sp>
        <p:nvSpPr>
          <p:cNvPr id="330754" name="Rectangle 2">
            <a:extLst>
              <a:ext uri="{FF2B5EF4-FFF2-40B4-BE49-F238E27FC236}">
                <a16:creationId xmlns:a16="http://schemas.microsoft.com/office/drawing/2014/main" xmlns="" id="{3A39BF63-BEA7-4E62-A2B6-BD1A680F8EDF}"/>
              </a:ext>
            </a:extLst>
          </p:cNvPr>
          <p:cNvSpPr>
            <a:spLocks noGrp="1" noRot="1" noChangeAspect="1" noChangeArrowheads="1" noTextEdit="1"/>
          </p:cNvSpPr>
          <p:nvPr>
            <p:ph type="sldImg"/>
          </p:nvPr>
        </p:nvSpPr>
        <p:spPr>
          <a:ln/>
        </p:spPr>
      </p:sp>
      <p:sp>
        <p:nvSpPr>
          <p:cNvPr id="330755" name="Rectangle 3">
            <a:extLst>
              <a:ext uri="{FF2B5EF4-FFF2-40B4-BE49-F238E27FC236}">
                <a16:creationId xmlns:a16="http://schemas.microsoft.com/office/drawing/2014/main" xmlns="" id="{5B936DC6-C8C4-45C9-BFCB-F47DA9C1CE83}"/>
              </a:ext>
            </a:extLst>
          </p:cNvPr>
          <p:cNvSpPr>
            <a:spLocks noGrp="1" noChangeArrowheads="1"/>
          </p:cNvSpPr>
          <p:nvPr>
            <p:ph type="body" idx="1"/>
          </p:nvPr>
        </p:nvSpPr>
        <p:spPr/>
        <p:txBody>
          <a:bodyPr/>
          <a:lstStyle/>
          <a:p>
            <a:pPr algn="r" rtl="1"/>
            <a:r>
              <a:rPr lang="he-IL" altLang="en-US" dirty="0"/>
              <a:t>עקרונות העיצוב של התקנים: הפרדה בין "מכניזם" לבין "מדיניות".</a:t>
            </a:r>
          </a:p>
          <a:p>
            <a:pPr algn="r" rtl="1"/>
            <a:r>
              <a:rPr lang="he-IL" altLang="en-US" dirty="0"/>
              <a:t>מכניזם – מה אפשר לעשות (איזה יכולות מספקים)</a:t>
            </a:r>
          </a:p>
          <a:p>
            <a:pPr algn="r" rtl="1"/>
            <a:r>
              <a:rPr lang="he-IL" altLang="en-US" dirty="0"/>
              <a:t>מדיניות – איך עושים (איך מנצלים את היכולות)</a:t>
            </a:r>
          </a:p>
          <a:p>
            <a:pPr algn="r" rtl="1"/>
            <a:r>
              <a:rPr lang="he-IL" altLang="en-US" dirty="0"/>
              <a:t>חבילת תוכנה היא קלה יותר לשימוש כשחלקים שונים בתכנית מממשים את התפקודים השונים.</a:t>
            </a:r>
          </a:p>
          <a:p>
            <a:pPr algn="r" rtl="1"/>
            <a:r>
              <a:rPr lang="he-IL" altLang="en-US" dirty="0"/>
              <a:t>דוגמה למכניזם: החלפת הקשר. דוגמה למדיניות: מדיניות זימון תהליכים (</a:t>
            </a:r>
            <a:r>
              <a:rPr lang="en-US" altLang="en-US" dirty="0"/>
              <a:t>RR, FCFS, SJF,…</a:t>
            </a:r>
            <a:r>
              <a:rPr lang="he-IL" altLang="en-US" dirty="0"/>
              <a:t>).</a:t>
            </a:r>
          </a:p>
          <a:p>
            <a:pPr algn="r" rtl="1"/>
            <a:r>
              <a:rPr lang="he-IL" altLang="en-US" dirty="0"/>
              <a:t>עוד דוגמה למכניזם: מנגנון דפדוף. דוגמה למדיניות: מדיניות החלפת דפים (</a:t>
            </a:r>
            <a:r>
              <a:rPr lang="en-US" altLang="en-US" dirty="0"/>
              <a:t>FIFO, LRU,…</a:t>
            </a:r>
            <a:r>
              <a:rPr lang="he-IL" altLang="en-US" dirty="0"/>
              <a:t>) </a:t>
            </a:r>
            <a:endParaRPr lang="en-US" altLang="en-US" dirty="0"/>
          </a:p>
          <a:p>
            <a:pPr algn="r" rtl="1"/>
            <a:endParaRPr lang="he-IL" altLang="en-US" dirty="0"/>
          </a:p>
          <a:p>
            <a:pPr algn="r" rtl="1"/>
            <a:r>
              <a:rPr lang="he-IL" altLang="en-US" dirty="0"/>
              <a:t>באופן דומה, דרייבר מטפל רק במכניזם (למשל, איך להפעיל כונן דיסקטים), והמדיניות מסופקת ברמות גבוהות יותר של מערכת ההפעלה (מי יכול לגשת לכונן, מי רשאי לעשות לו </a:t>
            </a:r>
            <a:r>
              <a:rPr lang="en-US" altLang="en-US" dirty="0"/>
              <a:t>mount</a:t>
            </a:r>
            <a:r>
              <a:rPr lang="he-IL" altLang="en-US" dirty="0"/>
              <a:t> וכן הלאה). אם אפשר, נעדיף לאפשר שינוי מדיניות ברמת </a:t>
            </a:r>
            <a:r>
              <a:rPr lang="en-US" altLang="en-US" dirty="0"/>
              <a:t>user mode</a:t>
            </a:r>
            <a:r>
              <a:rPr lang="he-IL" altLang="en-US" dirty="0"/>
              <a:t>.</a:t>
            </a:r>
          </a:p>
          <a:p>
            <a:pPr algn="r" rtl="1"/>
            <a:r>
              <a:rPr lang="he-IL" altLang="en-US" dirty="0"/>
              <a:t> כשכותבים דרייבר, מומלץ לשמור על גמישות – לטפל רק בגישה לחומרה, בלי להטיל אילוצים נוספים (מדיניות) – זה נשאר לאפליקציה.</a:t>
            </a:r>
          </a:p>
          <a:p>
            <a:pPr algn="r" rtl="1"/>
            <a:r>
              <a:rPr lang="he-IL" altLang="en-US" dirty="0"/>
              <a:t>במקרים מסויימים קיימת אפשרות לכתוב דרייברים שרצים ב-</a:t>
            </a:r>
            <a:r>
              <a:rPr lang="en-US" altLang="en-US" dirty="0"/>
              <a:t>user mode</a:t>
            </a:r>
            <a:r>
              <a:rPr lang="he-IL" altLang="en-US" dirty="0"/>
              <a:t>, ואינם מקומפלים עם קוד גרעין. לא נדון בתרגול בדרייברים מסוג זה.</a:t>
            </a:r>
            <a:endParaRPr lang="en-US" altLang="en-US" dirty="0"/>
          </a:p>
        </p:txBody>
      </p:sp>
    </p:spTree>
    <p:extLst>
      <p:ext uri="{BB962C8B-B14F-4D97-AF65-F5344CB8AC3E}">
        <p14:creationId xmlns:p14="http://schemas.microsoft.com/office/powerpoint/2010/main" val="1295978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6EDE1C8-BA09-4730-B89B-CBFCF9811A7F}"/>
              </a:ext>
            </a:extLst>
          </p:cNvPr>
          <p:cNvSpPr>
            <a:spLocks noGrp="1" noChangeArrowheads="1"/>
          </p:cNvSpPr>
          <p:nvPr>
            <p:ph type="sldNum" sz="quarter" idx="5"/>
          </p:nvPr>
        </p:nvSpPr>
        <p:spPr>
          <a:ln/>
        </p:spPr>
        <p:txBody>
          <a:bodyPr/>
          <a:lstStyle/>
          <a:p>
            <a:fld id="{8A63451B-DEAD-4A2B-BD40-C40939B6986F}" type="slidenum">
              <a:rPr lang="he-IL" altLang="en-US"/>
              <a:pPr/>
              <a:t>16</a:t>
            </a:fld>
            <a:endParaRPr lang="en-US" altLang="en-US"/>
          </a:p>
        </p:txBody>
      </p:sp>
      <p:sp>
        <p:nvSpPr>
          <p:cNvPr id="334850" name="Rectangle 2">
            <a:extLst>
              <a:ext uri="{FF2B5EF4-FFF2-40B4-BE49-F238E27FC236}">
                <a16:creationId xmlns:a16="http://schemas.microsoft.com/office/drawing/2014/main" xmlns="" id="{F74B9C39-9DC8-456C-AA82-6C185B6CA142}"/>
              </a:ext>
            </a:extLst>
          </p:cNvPr>
          <p:cNvSpPr>
            <a:spLocks noGrp="1" noRot="1" noChangeAspect="1" noChangeArrowheads="1" noTextEdit="1"/>
          </p:cNvSpPr>
          <p:nvPr>
            <p:ph type="sldImg"/>
          </p:nvPr>
        </p:nvSpPr>
        <p:spPr>
          <a:ln/>
        </p:spPr>
      </p:sp>
      <p:sp>
        <p:nvSpPr>
          <p:cNvPr id="334851" name="Rectangle 3">
            <a:extLst>
              <a:ext uri="{FF2B5EF4-FFF2-40B4-BE49-F238E27FC236}">
                <a16:creationId xmlns:a16="http://schemas.microsoft.com/office/drawing/2014/main" xmlns="" id="{6002FC87-DD1D-4DC0-8521-7788E1262C17}"/>
              </a:ext>
            </a:extLst>
          </p:cNvPr>
          <p:cNvSpPr>
            <a:spLocks noGrp="1" noChangeArrowheads="1"/>
          </p:cNvSpPr>
          <p:nvPr>
            <p:ph type="body" idx="1"/>
          </p:nvPr>
        </p:nvSpPr>
        <p:spPr/>
        <p:txBody>
          <a:bodyPr>
            <a:normAutofit fontScale="70000" lnSpcReduction="20000"/>
          </a:bodyPr>
          <a:lstStyle/>
          <a:p>
            <a:pPr algn="r" rtl="1"/>
            <a:r>
              <a:rPr lang="he-IL" altLang="en-US" dirty="0"/>
              <a:t>מבחינת המשתמש, התקני תווים והתקני בלוקים עשויים לתפקד באופן דומה. ההבדל ביניהם בא לידי ביטוי בממשק הפנימי בין מערכת ההפעלה לבין ההתקן.</a:t>
            </a:r>
          </a:p>
          <a:p>
            <a:pPr algn="r" rtl="1"/>
            <a:endParaRPr lang="he-IL" altLang="en-US" dirty="0"/>
          </a:p>
          <a:p>
            <a:pPr algn="r" rtl="1"/>
            <a:r>
              <a:rPr lang="he-IL" altLang="en-US" dirty="0"/>
              <a:t>הסבר נוסף: (מתוך </a:t>
            </a:r>
            <a:r>
              <a:rPr lang="en-US" altLang="en-US" dirty="0"/>
              <a:t>https://unix.stackexchange.com/questions/60034/what-are-character-special-and-block-special-files-in-a-unix-system</a:t>
            </a:r>
            <a:r>
              <a:rPr lang="he-IL" altLang="en-US" dirty="0"/>
              <a:t>)</a:t>
            </a:r>
          </a:p>
          <a:p>
            <a:pPr algn="r" rtl="1"/>
            <a:endParaRPr lang="he-IL" altLang="en-US" dirty="0"/>
          </a:p>
          <a:p>
            <a:pPr fontAlgn="base"/>
            <a:r>
              <a:rPr lang="en-US" sz="1200" b="0" i="0" kern="1200" dirty="0">
                <a:solidFill>
                  <a:schemeClr val="tx1"/>
                </a:solidFill>
                <a:effectLst/>
                <a:latin typeface="+mn-lt"/>
                <a:ea typeface="+mn-ea"/>
                <a:cs typeface="+mn-cs"/>
              </a:rPr>
              <a:t>Block devices (also called block special files) usually behave a lot like ordinary files: they are an array of bytes, and the value that is read at a given location is the value that was last written there. Data from block device can be cached in memory and read back from cache; writes can be buffered. Block devices are normally </a:t>
            </a:r>
            <a:r>
              <a:rPr lang="en-US" sz="1200" b="0" i="0" kern="1200" dirty="0" err="1">
                <a:solidFill>
                  <a:schemeClr val="tx1"/>
                </a:solidFill>
                <a:effectLst/>
                <a:latin typeface="+mn-lt"/>
                <a:ea typeface="+mn-ea"/>
                <a:cs typeface="+mn-cs"/>
              </a:rPr>
              <a:t>seekable</a:t>
            </a:r>
            <a:r>
              <a:rPr lang="en-US" sz="1200" b="0" i="0" kern="1200" dirty="0">
                <a:solidFill>
                  <a:schemeClr val="tx1"/>
                </a:solidFill>
                <a:effectLst/>
                <a:latin typeface="+mn-lt"/>
                <a:ea typeface="+mn-ea"/>
                <a:cs typeface="+mn-cs"/>
              </a:rPr>
              <a:t> (i.e. there is a notion of position inside the file which the application can change). The name “block device” comes from the fact that the corresponding hardware typically reads and writes a whole block at a time (e.g. a sector on a hard disk).</a:t>
            </a:r>
          </a:p>
          <a:p>
            <a:pPr fontAlgn="base"/>
            <a:r>
              <a:rPr lang="en-US" sz="1200" b="0" i="0" kern="1200" dirty="0">
                <a:solidFill>
                  <a:schemeClr val="tx1"/>
                </a:solidFill>
                <a:effectLst/>
                <a:latin typeface="+mn-lt"/>
                <a:ea typeface="+mn-ea"/>
                <a:cs typeface="+mn-cs"/>
              </a:rPr>
              <a:t>Character devices (also called character special files) behave like pipes, serial ports, etc. Writing or reading to them is an immediate action. What the driver does with the data is its own business. Writing a byte to a character device might cause it to be displayed on screen, output on a serial port, converted into a sound, ... Reading a byte from a device might cause the serial port to wait for input, might return a random byte (/dev/</a:t>
            </a:r>
            <a:r>
              <a:rPr lang="en-US" sz="1200" b="0" i="0" kern="1200" dirty="0" err="1">
                <a:solidFill>
                  <a:schemeClr val="tx1"/>
                </a:solidFill>
                <a:effectLst/>
                <a:latin typeface="+mn-lt"/>
                <a:ea typeface="+mn-ea"/>
                <a:cs typeface="+mn-cs"/>
              </a:rPr>
              <a:t>urandom</a:t>
            </a:r>
            <a:r>
              <a:rPr lang="en-US" sz="1200" b="0" i="0" kern="1200" dirty="0">
                <a:solidFill>
                  <a:schemeClr val="tx1"/>
                </a:solidFill>
                <a:effectLst/>
                <a:latin typeface="+mn-lt"/>
                <a:ea typeface="+mn-ea"/>
                <a:cs typeface="+mn-cs"/>
              </a:rPr>
              <a:t>), ... The name “character device” comes from the fact that each character is handled individually.</a:t>
            </a:r>
            <a:endParaRPr lang="he-IL" altLang="en-US" dirty="0"/>
          </a:p>
          <a:p>
            <a:pPr algn="r" rtl="1"/>
            <a:endParaRPr lang="he-IL" altLang="en-US" dirty="0"/>
          </a:p>
          <a:p>
            <a:pPr algn="r" rtl="1"/>
            <a:r>
              <a:rPr lang="he-IL" altLang="en-US" dirty="0"/>
              <a:t>בויקיפדיה האנגלית נותנים הגדרה מעט שונה: </a:t>
            </a:r>
            <a:r>
              <a:rPr lang="en-US" altLang="en-US" dirty="0"/>
              <a:t>https://en.wikipedia.org/wiki/Device_file</a:t>
            </a:r>
            <a:endParaRPr lang="he-IL" altLang="en-US" dirty="0"/>
          </a:p>
          <a:p>
            <a:pPr algn="r" rtl="1"/>
            <a:endParaRPr lang="he-IL" altLang="en-US" dirty="0"/>
          </a:p>
          <a:p>
            <a:pPr algn="l" rtl="0"/>
            <a:r>
              <a:rPr lang="en-US" sz="1200" b="0" i="1" kern="1200" dirty="0">
                <a:solidFill>
                  <a:schemeClr val="tx1"/>
                </a:solidFill>
                <a:effectLst/>
                <a:latin typeface="+mn-lt"/>
                <a:ea typeface="+mn-ea"/>
                <a:cs typeface="+mn-cs"/>
              </a:rPr>
              <a:t>Character special files</a:t>
            </a:r>
            <a:r>
              <a:rPr lang="en-US" sz="1200" b="0" i="0" kern="1200" dirty="0">
                <a:solidFill>
                  <a:schemeClr val="tx1"/>
                </a:solidFill>
                <a:effectLst/>
                <a:latin typeface="+mn-lt"/>
                <a:ea typeface="+mn-ea"/>
                <a:cs typeface="+mn-cs"/>
              </a:rPr>
              <a:t> or </a:t>
            </a:r>
            <a:r>
              <a:rPr lang="en-US" sz="1200" b="0" i="1" kern="1200" dirty="0">
                <a:solidFill>
                  <a:schemeClr val="tx1"/>
                </a:solidFill>
                <a:effectLst/>
                <a:latin typeface="+mn-lt"/>
                <a:ea typeface="+mn-ea"/>
                <a:cs typeface="+mn-cs"/>
              </a:rPr>
              <a:t>character devices</a:t>
            </a:r>
            <a:r>
              <a:rPr lang="en-US" sz="1200" b="0" i="0" kern="1200" dirty="0">
                <a:solidFill>
                  <a:schemeClr val="tx1"/>
                </a:solidFill>
                <a:effectLst/>
                <a:latin typeface="+mn-lt"/>
                <a:ea typeface="+mn-ea"/>
                <a:cs typeface="+mn-cs"/>
              </a:rPr>
              <a:t> provide unbuffered, direct access to the hardware device. They do not necessarily allow programs to read or write single characters at a time; that is up to the device in question. The character device for a hard disk, for example, will normally require that all reads and writes are aligned to block boundaries and most certainly will not allow reading a single byte.</a:t>
            </a:r>
          </a:p>
          <a:p>
            <a:pPr algn="l" rtl="0"/>
            <a:r>
              <a:rPr lang="en-US" sz="1200" b="0" i="0" kern="1200" dirty="0">
                <a:solidFill>
                  <a:schemeClr val="tx1"/>
                </a:solidFill>
                <a:effectLst/>
                <a:latin typeface="+mn-lt"/>
                <a:ea typeface="+mn-ea"/>
                <a:cs typeface="+mn-cs"/>
              </a:rPr>
              <a:t>Character devices are sometimes known as </a:t>
            </a:r>
            <a:r>
              <a:rPr lang="en-US" sz="1200" b="0" i="1" kern="1200" dirty="0">
                <a:solidFill>
                  <a:schemeClr val="tx1"/>
                </a:solidFill>
                <a:effectLst/>
                <a:latin typeface="+mn-lt"/>
                <a:ea typeface="+mn-ea"/>
                <a:cs typeface="+mn-cs"/>
              </a:rPr>
              <a:t>raw devices</a:t>
            </a:r>
            <a:r>
              <a:rPr lang="en-US" sz="1200" b="0" i="0" kern="1200" dirty="0">
                <a:solidFill>
                  <a:schemeClr val="tx1"/>
                </a:solidFill>
                <a:effectLst/>
                <a:latin typeface="+mn-lt"/>
                <a:ea typeface="+mn-ea"/>
                <a:cs typeface="+mn-cs"/>
              </a:rPr>
              <a:t> to avoid the confusion surrounding the fact that a character device for a piece of block-based hardware will typically require programs to read and write aligned blocks.</a:t>
            </a:r>
          </a:p>
          <a:p>
            <a:pPr algn="l" rtl="0"/>
            <a:endParaRPr lang="en-US" altLang="en-US" sz="1200" b="0" i="0" kern="1200" dirty="0">
              <a:solidFill>
                <a:schemeClr val="tx1"/>
              </a:solidFill>
              <a:effectLst/>
              <a:latin typeface="+mn-lt"/>
              <a:ea typeface="+mn-ea"/>
              <a:cs typeface="+mn-cs"/>
            </a:endParaRPr>
          </a:p>
          <a:p>
            <a:r>
              <a:rPr lang="en-US" sz="1200" b="0" i="1" kern="1200" dirty="0">
                <a:solidFill>
                  <a:schemeClr val="tx1"/>
                </a:solidFill>
                <a:effectLst/>
                <a:latin typeface="+mn-lt"/>
                <a:ea typeface="+mn-ea"/>
                <a:cs typeface="+mn-cs"/>
              </a:rPr>
              <a:t>Block special files</a:t>
            </a:r>
            <a:r>
              <a:rPr lang="en-US" sz="1200" b="0" i="0" kern="1200" dirty="0">
                <a:solidFill>
                  <a:schemeClr val="tx1"/>
                </a:solidFill>
                <a:effectLst/>
                <a:latin typeface="+mn-lt"/>
                <a:ea typeface="+mn-ea"/>
                <a:cs typeface="+mn-cs"/>
              </a:rPr>
              <a:t> or </a:t>
            </a:r>
            <a:r>
              <a:rPr lang="en-US" sz="1200" b="0" i="1" kern="1200" dirty="0">
                <a:solidFill>
                  <a:schemeClr val="tx1"/>
                </a:solidFill>
                <a:effectLst/>
                <a:latin typeface="+mn-lt"/>
                <a:ea typeface="+mn-ea"/>
                <a:cs typeface="+mn-cs"/>
              </a:rPr>
              <a:t>block devices</a:t>
            </a:r>
            <a:r>
              <a:rPr lang="en-US" sz="1200" b="0" i="0" kern="1200" dirty="0">
                <a:solidFill>
                  <a:schemeClr val="tx1"/>
                </a:solidFill>
                <a:effectLst/>
                <a:latin typeface="+mn-lt"/>
                <a:ea typeface="+mn-ea"/>
                <a:cs typeface="+mn-cs"/>
              </a:rPr>
              <a:t> provide buffered access to hardware devices, and provide some abstraction from their specifics.</a:t>
            </a:r>
            <a:r>
              <a:rPr lang="en-US" sz="1200" b="0" i="0" u="none" strike="noStrike" kern="1200" baseline="30000" dirty="0">
                <a:solidFill>
                  <a:schemeClr val="tx1"/>
                </a:solidFill>
                <a:effectLst/>
                <a:latin typeface="+mn-lt"/>
                <a:ea typeface="+mn-ea"/>
                <a:cs typeface="+mn-cs"/>
                <a:hlinkClick r:id="rId3"/>
              </a:rPr>
              <a:t>[5]</a:t>
            </a:r>
            <a:r>
              <a:rPr lang="en-US" sz="1200" b="0" i="0" kern="1200" dirty="0">
                <a:solidFill>
                  <a:schemeClr val="tx1"/>
                </a:solidFill>
                <a:effectLst/>
                <a:latin typeface="+mn-lt"/>
                <a:ea typeface="+mn-ea"/>
                <a:cs typeface="+mn-cs"/>
              </a:rPr>
              <a:t> Unlike character devices, block devices will always allow the programmer to read or write a block of any size (including single characters/bytes) and any alignment. The downside is that because block devices are buffered, the programmer does not know how long it will take before written data is passed from the kernel's buffers to the actual device, or indeed in what order two separate writes will arrive at the physical device; additionally, if the same hardware exposes both character and block devices, there is a risk of data corruption due to clients using the character device being unaware of changes made in the buffers of the block device.</a:t>
            </a:r>
          </a:p>
          <a:p>
            <a:r>
              <a:rPr lang="en-US" sz="1200" b="0" i="0" kern="1200" dirty="0">
                <a:solidFill>
                  <a:schemeClr val="tx1"/>
                </a:solidFill>
                <a:effectLst/>
                <a:latin typeface="+mn-lt"/>
                <a:ea typeface="+mn-ea"/>
                <a:cs typeface="+mn-cs"/>
              </a:rPr>
              <a:t>Most systems create both block and character devices to represent hardware like hard disks. FreeBSD and Linux notably do not; the former has removed support for block devices,</a:t>
            </a:r>
            <a:r>
              <a:rPr lang="en-US" sz="1200" b="0" i="0" u="none" strike="noStrike" kern="1200" baseline="30000" dirty="0">
                <a:solidFill>
                  <a:schemeClr val="tx1"/>
                </a:solidFill>
                <a:effectLst/>
                <a:latin typeface="+mn-lt"/>
                <a:ea typeface="+mn-ea"/>
                <a:cs typeface="+mn-cs"/>
                <a:hlinkClick r:id="rId4"/>
              </a:rPr>
              <a:t>[6]</a:t>
            </a:r>
            <a:r>
              <a:rPr lang="en-US" sz="1200" b="0" i="0" kern="1200" dirty="0">
                <a:solidFill>
                  <a:schemeClr val="tx1"/>
                </a:solidFill>
                <a:effectLst/>
                <a:latin typeface="+mn-lt"/>
                <a:ea typeface="+mn-ea"/>
                <a:cs typeface="+mn-cs"/>
              </a:rPr>
              <a:t> while the latter creates only block devices. In Linux, to get a character device for a disk one must use the "raw" driver, though one can get the same effect as opening a character device by opening the block device with the Linux-specific O_DIRECT flag.</a:t>
            </a:r>
          </a:p>
          <a:p>
            <a:pPr algn="l" rtl="0"/>
            <a:endParaRPr lang="he-IL" altLang="en-US" dirty="0"/>
          </a:p>
        </p:txBody>
      </p:sp>
    </p:spTree>
    <p:extLst>
      <p:ext uri="{BB962C8B-B14F-4D97-AF65-F5344CB8AC3E}">
        <p14:creationId xmlns:p14="http://schemas.microsoft.com/office/powerpoint/2010/main" val="1812565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09937BC-58CC-4A18-9C8C-012AECD96439}"/>
              </a:ext>
            </a:extLst>
          </p:cNvPr>
          <p:cNvSpPr>
            <a:spLocks noGrp="1" noChangeArrowheads="1"/>
          </p:cNvSpPr>
          <p:nvPr>
            <p:ph type="sldNum" sz="quarter" idx="5"/>
          </p:nvPr>
        </p:nvSpPr>
        <p:spPr>
          <a:ln/>
        </p:spPr>
        <p:txBody>
          <a:bodyPr/>
          <a:lstStyle/>
          <a:p>
            <a:fld id="{0CB3D23C-665C-4B0E-96A2-EB00A753F700}" type="slidenum">
              <a:rPr lang="he-IL" altLang="en-US"/>
              <a:pPr/>
              <a:t>17</a:t>
            </a:fld>
            <a:endParaRPr lang="en-US" altLang="en-US"/>
          </a:p>
        </p:txBody>
      </p:sp>
      <p:sp>
        <p:nvSpPr>
          <p:cNvPr id="336898" name="Rectangle 2">
            <a:extLst>
              <a:ext uri="{FF2B5EF4-FFF2-40B4-BE49-F238E27FC236}">
                <a16:creationId xmlns:a16="http://schemas.microsoft.com/office/drawing/2014/main" xmlns="" id="{EBAB988A-0879-4111-8A24-E8C6C68AF6B1}"/>
              </a:ext>
            </a:extLst>
          </p:cNvPr>
          <p:cNvSpPr>
            <a:spLocks noGrp="1" noRot="1" noChangeAspect="1" noChangeArrowheads="1" noTextEdit="1"/>
          </p:cNvSpPr>
          <p:nvPr>
            <p:ph type="sldImg"/>
          </p:nvPr>
        </p:nvSpPr>
        <p:spPr>
          <a:ln/>
        </p:spPr>
      </p:sp>
      <p:sp>
        <p:nvSpPr>
          <p:cNvPr id="336899" name="Rectangle 3">
            <a:extLst>
              <a:ext uri="{FF2B5EF4-FFF2-40B4-BE49-F238E27FC236}">
                <a16:creationId xmlns:a16="http://schemas.microsoft.com/office/drawing/2014/main" xmlns="" id="{487531D4-8C1F-4D81-938E-D2B932E027C9}"/>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16412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E9355CB-EC45-4612-BCC7-D88DAB0EE454}"/>
              </a:ext>
            </a:extLst>
          </p:cNvPr>
          <p:cNvSpPr>
            <a:spLocks noGrp="1" noChangeArrowheads="1"/>
          </p:cNvSpPr>
          <p:nvPr>
            <p:ph type="sldNum" sz="quarter" idx="5"/>
          </p:nvPr>
        </p:nvSpPr>
        <p:spPr>
          <a:ln/>
        </p:spPr>
        <p:txBody>
          <a:bodyPr/>
          <a:lstStyle/>
          <a:p>
            <a:fld id="{5BFDCA64-0033-4399-9EE9-9B6971B23F48}" type="slidenum">
              <a:rPr lang="he-IL" altLang="en-US"/>
              <a:pPr/>
              <a:t>18</a:t>
            </a:fld>
            <a:endParaRPr lang="en-US" altLang="en-US"/>
          </a:p>
        </p:txBody>
      </p:sp>
      <p:sp>
        <p:nvSpPr>
          <p:cNvPr id="357378" name="Rectangle 2">
            <a:extLst>
              <a:ext uri="{FF2B5EF4-FFF2-40B4-BE49-F238E27FC236}">
                <a16:creationId xmlns:a16="http://schemas.microsoft.com/office/drawing/2014/main" xmlns="" id="{708844C5-75FB-4A19-929C-DBB5A1119812}"/>
              </a:ext>
            </a:extLst>
          </p:cNvPr>
          <p:cNvSpPr>
            <a:spLocks noGrp="1" noRot="1" noChangeAspect="1" noChangeArrowheads="1" noTextEdit="1"/>
          </p:cNvSpPr>
          <p:nvPr>
            <p:ph type="sldImg"/>
          </p:nvPr>
        </p:nvSpPr>
        <p:spPr>
          <a:ln/>
        </p:spPr>
      </p:sp>
      <p:sp>
        <p:nvSpPr>
          <p:cNvPr id="357379" name="Rectangle 3">
            <a:extLst>
              <a:ext uri="{FF2B5EF4-FFF2-40B4-BE49-F238E27FC236}">
                <a16:creationId xmlns:a16="http://schemas.microsoft.com/office/drawing/2014/main" xmlns="" id="{6FFE593A-C5A4-436D-AE4C-48FDD383AEB5}"/>
              </a:ext>
            </a:extLst>
          </p:cNvPr>
          <p:cNvSpPr>
            <a:spLocks noGrp="1" noChangeArrowheads="1"/>
          </p:cNvSpPr>
          <p:nvPr>
            <p:ph type="body" idx="1"/>
          </p:nvPr>
        </p:nvSpPr>
        <p:spPr/>
        <p:txBody>
          <a:bodyPr/>
          <a:lstStyle/>
          <a:p>
            <a:pPr algn="r" rtl="1"/>
            <a:r>
              <a:rPr lang="he-IL" altLang="en-US" dirty="0"/>
              <a:t>למשל, ההתקנים </a:t>
            </a:r>
            <a:r>
              <a:rPr lang="en-US" altLang="en-US" dirty="0"/>
              <a:t>null</a:t>
            </a:r>
            <a:r>
              <a:rPr lang="he-IL" altLang="en-US" dirty="0"/>
              <a:t> ו-</a:t>
            </a:r>
            <a:r>
              <a:rPr lang="en-US" altLang="en-US" dirty="0"/>
              <a:t>zero</a:t>
            </a:r>
            <a:r>
              <a:rPr lang="he-IL" altLang="en-US" dirty="0"/>
              <a:t> שניהם מנוהלים ע"י הדרייבר המסומן במספר ראשי 1.</a:t>
            </a:r>
          </a:p>
          <a:p>
            <a:pPr algn="r" rtl="1"/>
            <a:r>
              <a:rPr lang="he-IL" altLang="en-US" dirty="0"/>
              <a:t>המספר המשני מאפשר לדרייבר להבחין ביניהם.</a:t>
            </a:r>
          </a:p>
          <a:p>
            <a:pPr algn="r" rtl="1"/>
            <a:r>
              <a:rPr lang="he-IL" altLang="en-US" dirty="0"/>
              <a:t>כאשר מבצעים </a:t>
            </a:r>
            <a:r>
              <a:rPr lang="en-US" altLang="en-US" dirty="0"/>
              <a:t>open</a:t>
            </a:r>
            <a:r>
              <a:rPr lang="he-IL" altLang="en-US" dirty="0"/>
              <a:t> להתקן, מערכת ההפעלה משתמשת במספר הראשי כדי לקבוע איזה דרייבר יטפל בבקשה.</a:t>
            </a:r>
          </a:p>
          <a:p>
            <a:pPr algn="r" rtl="1"/>
            <a:r>
              <a:rPr lang="he-IL" altLang="en-US" dirty="0"/>
              <a:t>המספר המשני נועד לשימושו של הדרייבר בלבד, ולא נעשה בו שימוש ע"י חלקים אחרים בגרעין.</a:t>
            </a:r>
          </a:p>
        </p:txBody>
      </p:sp>
    </p:spTree>
    <p:extLst>
      <p:ext uri="{BB962C8B-B14F-4D97-AF65-F5344CB8AC3E}">
        <p14:creationId xmlns:p14="http://schemas.microsoft.com/office/powerpoint/2010/main" val="3956489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E9355CB-EC45-4612-BCC7-D88DAB0EE454}"/>
              </a:ext>
            </a:extLst>
          </p:cNvPr>
          <p:cNvSpPr>
            <a:spLocks noGrp="1" noChangeArrowheads="1"/>
          </p:cNvSpPr>
          <p:nvPr>
            <p:ph type="sldNum" sz="quarter" idx="5"/>
          </p:nvPr>
        </p:nvSpPr>
        <p:spPr>
          <a:ln/>
        </p:spPr>
        <p:txBody>
          <a:bodyPr/>
          <a:lstStyle/>
          <a:p>
            <a:fld id="{5BFDCA64-0033-4399-9EE9-9B6971B23F48}" type="slidenum">
              <a:rPr lang="he-IL" altLang="en-US"/>
              <a:pPr/>
              <a:t>19</a:t>
            </a:fld>
            <a:endParaRPr lang="en-US" altLang="en-US"/>
          </a:p>
        </p:txBody>
      </p:sp>
      <p:sp>
        <p:nvSpPr>
          <p:cNvPr id="357378" name="Rectangle 2">
            <a:extLst>
              <a:ext uri="{FF2B5EF4-FFF2-40B4-BE49-F238E27FC236}">
                <a16:creationId xmlns:a16="http://schemas.microsoft.com/office/drawing/2014/main" xmlns="" id="{708844C5-75FB-4A19-929C-DBB5A1119812}"/>
              </a:ext>
            </a:extLst>
          </p:cNvPr>
          <p:cNvSpPr>
            <a:spLocks noGrp="1" noRot="1" noChangeAspect="1" noChangeArrowheads="1" noTextEdit="1"/>
          </p:cNvSpPr>
          <p:nvPr>
            <p:ph type="sldImg"/>
          </p:nvPr>
        </p:nvSpPr>
        <p:spPr>
          <a:ln/>
        </p:spPr>
      </p:sp>
      <p:sp>
        <p:nvSpPr>
          <p:cNvPr id="357379" name="Rectangle 3">
            <a:extLst>
              <a:ext uri="{FF2B5EF4-FFF2-40B4-BE49-F238E27FC236}">
                <a16:creationId xmlns:a16="http://schemas.microsoft.com/office/drawing/2014/main" xmlns="" id="{6FFE593A-C5A4-436D-AE4C-48FDD383AEB5}"/>
              </a:ext>
            </a:extLst>
          </p:cNvPr>
          <p:cNvSpPr>
            <a:spLocks noGrp="1" noChangeArrowheads="1"/>
          </p:cNvSpPr>
          <p:nvPr>
            <p:ph type="body" idx="1"/>
          </p:nvPr>
        </p:nvSpPr>
        <p:spPr/>
        <p:txBody>
          <a:bodyPr/>
          <a:lstStyle/>
          <a:p>
            <a:pPr algn="r" rtl="1"/>
            <a:endParaRPr lang="he-IL" altLang="en-US" dirty="0"/>
          </a:p>
        </p:txBody>
      </p:sp>
    </p:spTree>
    <p:extLst>
      <p:ext uri="{BB962C8B-B14F-4D97-AF65-F5344CB8AC3E}">
        <p14:creationId xmlns:p14="http://schemas.microsoft.com/office/powerpoint/2010/main" val="267305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0348FA0C-A72C-428A-9F4C-1B9F46B5338E}"/>
              </a:ext>
            </a:extLst>
          </p:cNvPr>
          <p:cNvSpPr>
            <a:spLocks noGrp="1" noChangeArrowheads="1"/>
          </p:cNvSpPr>
          <p:nvPr>
            <p:ph type="sldNum" sz="quarter" idx="5"/>
          </p:nvPr>
        </p:nvSpPr>
        <p:spPr>
          <a:ln/>
        </p:spPr>
        <p:txBody>
          <a:bodyPr/>
          <a:lstStyle/>
          <a:p>
            <a:fld id="{1EFBAC45-562A-4C5B-A4A1-91EB3BBE9CEA}" type="slidenum">
              <a:rPr lang="he-IL" altLang="en-US"/>
              <a:pPr/>
              <a:t>20</a:t>
            </a:fld>
            <a:endParaRPr lang="en-US" altLang="en-US"/>
          </a:p>
        </p:txBody>
      </p:sp>
      <p:sp>
        <p:nvSpPr>
          <p:cNvPr id="365570" name="Rectangle 2">
            <a:extLst>
              <a:ext uri="{FF2B5EF4-FFF2-40B4-BE49-F238E27FC236}">
                <a16:creationId xmlns:a16="http://schemas.microsoft.com/office/drawing/2014/main" xmlns="" id="{F6DB6A89-4823-40E8-BF01-DD3E65226345}"/>
              </a:ext>
            </a:extLst>
          </p:cNvPr>
          <p:cNvSpPr>
            <a:spLocks noGrp="1" noRot="1" noChangeAspect="1" noChangeArrowheads="1" noTextEdit="1"/>
          </p:cNvSpPr>
          <p:nvPr>
            <p:ph type="sldImg"/>
          </p:nvPr>
        </p:nvSpPr>
        <p:spPr>
          <a:ln/>
        </p:spPr>
      </p:sp>
      <p:sp>
        <p:nvSpPr>
          <p:cNvPr id="365571" name="Rectangle 3">
            <a:extLst>
              <a:ext uri="{FF2B5EF4-FFF2-40B4-BE49-F238E27FC236}">
                <a16:creationId xmlns:a16="http://schemas.microsoft.com/office/drawing/2014/main" xmlns="" id="{6AA56E49-61F8-44FB-9A39-44D12308A177}"/>
              </a:ext>
            </a:extLst>
          </p:cNvPr>
          <p:cNvSpPr>
            <a:spLocks noGrp="1" noChangeArrowheads="1"/>
          </p:cNvSpPr>
          <p:nvPr>
            <p:ph type="body" idx="1"/>
          </p:nvPr>
        </p:nvSpPr>
        <p:spPr/>
        <p:txBody>
          <a:bodyPr/>
          <a:lstStyle/>
          <a:p>
            <a:pPr algn="r" rtl="1"/>
            <a:r>
              <a:rPr lang="he-IL" altLang="en-US" dirty="0"/>
              <a:t>לדוגמה, הפקודה: </a:t>
            </a:r>
            <a:r>
              <a:rPr lang="en-US" altLang="en-US" dirty="0" err="1"/>
              <a:t>mknod</a:t>
            </a:r>
            <a:r>
              <a:rPr lang="en-US" altLang="en-US" dirty="0"/>
              <a:t> /dev/</a:t>
            </a:r>
            <a:r>
              <a:rPr lang="en-US" altLang="en-US" dirty="0" err="1"/>
              <a:t>myDev</a:t>
            </a:r>
            <a:r>
              <a:rPr lang="en-US" altLang="en-US" dirty="0"/>
              <a:t> c 254 0</a:t>
            </a:r>
            <a:endParaRPr lang="he-IL" altLang="en-US" dirty="0"/>
          </a:p>
          <a:p>
            <a:pPr algn="r" rtl="1"/>
            <a:r>
              <a:rPr lang="he-IL" altLang="en-US" dirty="0"/>
              <a:t>תיצור קובץ </a:t>
            </a:r>
            <a:r>
              <a:rPr lang="en-US" altLang="en-US" dirty="0"/>
              <a:t>/dev/</a:t>
            </a:r>
            <a:r>
              <a:rPr lang="en-US" altLang="en-US" dirty="0" err="1"/>
              <a:t>myDev</a:t>
            </a:r>
            <a:r>
              <a:rPr lang="he-IL" altLang="en-US" dirty="0"/>
              <a:t> המייצג התקן תווים, המנוהל ע"י הדרייבר הרשום עם מספר ראשי 254. המספר המשני של ההתקן הוא 0.</a:t>
            </a:r>
          </a:p>
          <a:p>
            <a:pPr algn="r" rtl="1"/>
            <a:r>
              <a:rPr lang="he-IL" altLang="en-US" dirty="0"/>
              <a:t>התקנים חדשים נוצרים כברירת מחדל עם הרשאות כתיבה ליוצר ההתקן (לרוב </a:t>
            </a:r>
            <a:r>
              <a:rPr lang="en-US" altLang="en-US" dirty="0"/>
              <a:t>root</a:t>
            </a:r>
            <a:r>
              <a:rPr lang="he-IL" altLang="en-US" dirty="0"/>
              <a:t>) והרשאות קריאה לשאר המשתמשים.</a:t>
            </a:r>
          </a:p>
          <a:p>
            <a:pPr algn="r" rtl="1"/>
            <a:r>
              <a:rPr lang="he-IL" altLang="en-US" dirty="0"/>
              <a:t>במידת הצורך ניתן לשנות את הרשאות אלה לאחר יצירת ההתקן.</a:t>
            </a:r>
            <a:endParaRPr lang="en-US" altLang="en-US" dirty="0"/>
          </a:p>
          <a:p>
            <a:pPr algn="r" rtl="1"/>
            <a:endParaRPr lang="he-IL" altLang="en-US" dirty="0"/>
          </a:p>
          <a:p>
            <a:pPr algn="r" rtl="1"/>
            <a:r>
              <a:rPr lang="he-IL" altLang="en-US" dirty="0"/>
              <a:t>ישנם ערכים אפשריים נוספים ל-</a:t>
            </a:r>
            <a:r>
              <a:rPr lang="en-US" altLang="en-US" dirty="0"/>
              <a:t>TYPE</a:t>
            </a:r>
            <a:r>
              <a:rPr lang="he-IL" altLang="en-US" dirty="0"/>
              <a:t>, למשל </a:t>
            </a:r>
            <a:r>
              <a:rPr lang="en-US" altLang="en-US" dirty="0"/>
              <a:t>p</a:t>
            </a:r>
            <a:r>
              <a:rPr lang="he-IL" altLang="en-US" dirty="0"/>
              <a:t> עבור קובץ </a:t>
            </a:r>
            <a:r>
              <a:rPr lang="en-US" altLang="en-US" dirty="0"/>
              <a:t>FIFO</a:t>
            </a:r>
            <a:r>
              <a:rPr lang="he-IL" altLang="en-US" dirty="0"/>
              <a:t> לתקשורת בין תהליכים.</a:t>
            </a:r>
          </a:p>
        </p:txBody>
      </p:sp>
    </p:spTree>
    <p:extLst>
      <p:ext uri="{BB962C8B-B14F-4D97-AF65-F5344CB8AC3E}">
        <p14:creationId xmlns:p14="http://schemas.microsoft.com/office/powerpoint/2010/main" val="1154402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UTLK2:</a:t>
            </a:r>
          </a:p>
          <a:p>
            <a:r>
              <a:rPr lang="en-US" sz="1200" b="0" i="0" u="none" strike="noStrike" kern="1200" baseline="0" dirty="0">
                <a:solidFill>
                  <a:schemeClr val="tx1"/>
                </a:solidFill>
                <a:latin typeface="+mn-lt"/>
                <a:ea typeface="+mn-ea"/>
                <a:cs typeface="+mn-cs"/>
              </a:rPr>
              <a:t>Assuming that the device file is old-style, the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object is initialized by reading the corresponding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on disk through a suitable function of the filesystem (usually ext2_read_inode( ); see Chapter 17). When this function determines that the disk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is relative to a device file, it invokes </a:t>
            </a:r>
            <a:r>
              <a:rPr lang="en-US" sz="1200" b="0" i="0" u="none" strike="noStrike" kern="1200" baseline="0" dirty="0" err="1">
                <a:solidFill>
                  <a:schemeClr val="tx1"/>
                </a:solidFill>
                <a:latin typeface="+mn-lt"/>
                <a:ea typeface="+mn-ea"/>
                <a:cs typeface="+mn-cs"/>
              </a:rPr>
              <a:t>init_special_inode</a:t>
            </a:r>
            <a:r>
              <a:rPr lang="en-US" sz="1200" b="0" i="0" u="none" strike="noStrike" kern="1200" baseline="0" dirty="0">
                <a:solidFill>
                  <a:schemeClr val="tx1"/>
                </a:solidFill>
                <a:latin typeface="+mn-lt"/>
                <a:ea typeface="+mn-ea"/>
                <a:cs typeface="+mn-cs"/>
              </a:rPr>
              <a:t>( ), which initializes the </a:t>
            </a:r>
            <a:r>
              <a:rPr lang="en-US" sz="1200" b="0" i="0" u="none" strike="noStrike" kern="1200" baseline="0" dirty="0" err="1">
                <a:solidFill>
                  <a:schemeClr val="tx1"/>
                </a:solidFill>
                <a:latin typeface="+mn-lt"/>
                <a:ea typeface="+mn-ea"/>
                <a:cs typeface="+mn-cs"/>
              </a:rPr>
              <a:t>i_rdev</a:t>
            </a:r>
            <a:r>
              <a:rPr lang="en-US" sz="1200" b="0" i="0" u="none" strike="noStrike" kern="1200" baseline="0" dirty="0">
                <a:solidFill>
                  <a:schemeClr val="tx1"/>
                </a:solidFill>
                <a:latin typeface="+mn-lt"/>
                <a:ea typeface="+mn-ea"/>
                <a:cs typeface="+mn-cs"/>
              </a:rPr>
              <a:t> field of the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object to the major and minor numbers of the device file, and sets the </a:t>
            </a:r>
            <a:r>
              <a:rPr lang="en-US" sz="1200" b="0" i="0" u="none" strike="noStrike" kern="1200" baseline="0" dirty="0" err="1">
                <a:solidFill>
                  <a:schemeClr val="tx1"/>
                </a:solidFill>
                <a:latin typeface="+mn-lt"/>
                <a:ea typeface="+mn-ea"/>
                <a:cs typeface="+mn-cs"/>
              </a:rPr>
              <a:t>i_fop</a:t>
            </a:r>
            <a:r>
              <a:rPr lang="en-US" sz="1200" b="0" i="0" u="none" strike="noStrike" kern="1200" baseline="0" dirty="0">
                <a:solidFill>
                  <a:schemeClr val="tx1"/>
                </a:solidFill>
                <a:latin typeface="+mn-lt"/>
                <a:ea typeface="+mn-ea"/>
                <a:cs typeface="+mn-cs"/>
              </a:rPr>
              <a:t> field of the </a:t>
            </a:r>
            <a:r>
              <a:rPr lang="en-US" sz="1200" b="0" i="0" u="none" strike="noStrike" kern="1200" baseline="0" dirty="0" err="1">
                <a:solidFill>
                  <a:schemeClr val="tx1"/>
                </a:solidFill>
                <a:latin typeface="+mn-lt"/>
                <a:ea typeface="+mn-ea"/>
                <a:cs typeface="+mn-cs"/>
              </a:rPr>
              <a:t>inode</a:t>
            </a:r>
            <a:r>
              <a:rPr lang="en-US" sz="1200" b="0" i="0" u="none" strike="noStrike" kern="1200" baseline="0" dirty="0">
                <a:solidFill>
                  <a:schemeClr val="tx1"/>
                </a:solidFill>
                <a:latin typeface="+mn-lt"/>
                <a:ea typeface="+mn-ea"/>
                <a:cs typeface="+mn-cs"/>
              </a:rPr>
              <a:t> object to the address of either the </a:t>
            </a:r>
            <a:r>
              <a:rPr lang="en-US" sz="1200" b="0" i="0" u="none" strike="noStrike" kern="1200" baseline="0" dirty="0" err="1">
                <a:solidFill>
                  <a:schemeClr val="tx1"/>
                </a:solidFill>
                <a:latin typeface="+mn-lt"/>
                <a:ea typeface="+mn-ea"/>
                <a:cs typeface="+mn-cs"/>
              </a:rPr>
              <a:t>def_blk_fops</a:t>
            </a:r>
            <a:r>
              <a:rPr lang="en-US" sz="1200" b="0" i="0" u="none" strike="noStrike" kern="1200" baseline="0" dirty="0">
                <a:solidFill>
                  <a:schemeClr val="tx1"/>
                </a:solidFill>
                <a:latin typeface="+mn-lt"/>
                <a:ea typeface="+mn-ea"/>
                <a:cs typeface="+mn-cs"/>
              </a:rPr>
              <a:t> table or the </a:t>
            </a:r>
            <a:r>
              <a:rPr lang="en-US" sz="1200" b="0" i="0" u="none" strike="noStrike" kern="1200" baseline="0" dirty="0" err="1">
                <a:solidFill>
                  <a:schemeClr val="tx1"/>
                </a:solidFill>
                <a:latin typeface="+mn-lt"/>
                <a:ea typeface="+mn-ea"/>
                <a:cs typeface="+mn-cs"/>
              </a:rPr>
              <a:t>def_chr_fops</a:t>
            </a:r>
            <a:r>
              <a:rPr lang="en-US" sz="1200" b="0" i="0" u="none" strike="noStrike" kern="1200" baseline="0" dirty="0">
                <a:solidFill>
                  <a:schemeClr val="tx1"/>
                </a:solidFill>
                <a:latin typeface="+mn-lt"/>
                <a:ea typeface="+mn-ea"/>
                <a:cs typeface="+mn-cs"/>
              </a:rPr>
              <a:t> table, according to the type of device file. The service routine of the open() system call also invokes the </a:t>
            </a:r>
            <a:r>
              <a:rPr lang="en-US" sz="1200" b="0" i="0" u="none" strike="noStrike" kern="1200" baseline="0" dirty="0" err="1">
                <a:solidFill>
                  <a:schemeClr val="tx1"/>
                </a:solidFill>
                <a:latin typeface="+mn-lt"/>
                <a:ea typeface="+mn-ea"/>
                <a:cs typeface="+mn-cs"/>
              </a:rPr>
              <a:t>dentry_open</a:t>
            </a:r>
            <a:r>
              <a:rPr lang="en-US" sz="1200" b="0" i="0" u="none" strike="noStrike" kern="1200" baseline="0" dirty="0">
                <a:solidFill>
                  <a:schemeClr val="tx1"/>
                </a:solidFill>
                <a:latin typeface="+mn-lt"/>
                <a:ea typeface="+mn-ea"/>
                <a:cs typeface="+mn-cs"/>
              </a:rPr>
              <a:t>( ) function, which allocates a new file object and sets its </a:t>
            </a:r>
            <a:r>
              <a:rPr lang="en-US" sz="1200" b="0" i="0" u="none" strike="noStrike" kern="1200" baseline="0" dirty="0" err="1">
                <a:solidFill>
                  <a:schemeClr val="tx1"/>
                </a:solidFill>
                <a:latin typeface="+mn-lt"/>
                <a:ea typeface="+mn-ea"/>
                <a:cs typeface="+mn-cs"/>
              </a:rPr>
              <a:t>f_op</a:t>
            </a:r>
            <a:r>
              <a:rPr lang="en-US" sz="1200" b="0" i="0" u="none" strike="noStrike" kern="1200" baseline="0" dirty="0">
                <a:solidFill>
                  <a:schemeClr val="tx1"/>
                </a:solidFill>
                <a:latin typeface="+mn-lt"/>
                <a:ea typeface="+mn-ea"/>
                <a:cs typeface="+mn-cs"/>
              </a:rPr>
              <a:t> field to the address stored in </a:t>
            </a:r>
            <a:r>
              <a:rPr lang="en-US" sz="1200" b="0" i="0" u="none" strike="noStrike" kern="1200" baseline="0" dirty="0" err="1">
                <a:solidFill>
                  <a:schemeClr val="tx1"/>
                </a:solidFill>
                <a:latin typeface="+mn-lt"/>
                <a:ea typeface="+mn-ea"/>
                <a:cs typeface="+mn-cs"/>
              </a:rPr>
              <a:t>i_fop</a:t>
            </a:r>
            <a:r>
              <a:rPr lang="en-US" sz="1200" b="0" i="0" u="none" strike="noStrike" kern="1200" baseline="0" dirty="0">
                <a:solidFill>
                  <a:schemeClr val="tx1"/>
                </a:solidFill>
                <a:latin typeface="+mn-lt"/>
                <a:ea typeface="+mn-ea"/>
                <a:cs typeface="+mn-cs"/>
              </a:rPr>
              <a:t>—that is, to the address of </a:t>
            </a:r>
            <a:r>
              <a:rPr lang="en-US" sz="1200" b="0" i="0" u="none" strike="noStrike" kern="1200" baseline="0" dirty="0" err="1">
                <a:solidFill>
                  <a:schemeClr val="tx1"/>
                </a:solidFill>
                <a:latin typeface="+mn-lt"/>
                <a:ea typeface="+mn-ea"/>
                <a:cs typeface="+mn-cs"/>
              </a:rPr>
              <a:t>def_blk_fops</a:t>
            </a:r>
            <a:r>
              <a:rPr lang="en-US" sz="1200" b="0" i="0" u="none" strike="noStrike" kern="1200" baseline="0" dirty="0">
                <a:solidFill>
                  <a:schemeClr val="tx1"/>
                </a:solidFill>
                <a:latin typeface="+mn-lt"/>
                <a:ea typeface="+mn-ea"/>
                <a:cs typeface="+mn-cs"/>
              </a:rPr>
              <a:t> or </a:t>
            </a:r>
            <a:r>
              <a:rPr lang="en-US" sz="1200" b="0" i="0" u="none" strike="noStrike" kern="1200" baseline="0" dirty="0" err="1">
                <a:solidFill>
                  <a:schemeClr val="tx1"/>
                </a:solidFill>
                <a:latin typeface="+mn-lt"/>
                <a:ea typeface="+mn-ea"/>
                <a:cs typeface="+mn-cs"/>
              </a:rPr>
              <a:t>def_chr_fops</a:t>
            </a:r>
            <a:r>
              <a:rPr lang="en-US" sz="1200" b="0" i="0" u="none" strike="noStrike" kern="1200" baseline="0" dirty="0">
                <a:solidFill>
                  <a:schemeClr val="tx1"/>
                </a:solidFill>
                <a:latin typeface="+mn-lt"/>
                <a:ea typeface="+mn-ea"/>
                <a:cs typeface="+mn-cs"/>
              </a:rPr>
              <a:t> once again. The contents of these two tables are shown in the later sections Section 13.4.5.2 and Section 13.5; thanks to them, any system call issued on a device file will activate a device driver's function rather than a function of the underlying filesystem.</a:t>
            </a:r>
            <a:endParaRPr lang="en-US" dirty="0"/>
          </a:p>
        </p:txBody>
      </p:sp>
      <p:sp>
        <p:nvSpPr>
          <p:cNvPr id="4" name="Slide Number Placeholder 3"/>
          <p:cNvSpPr>
            <a:spLocks noGrp="1"/>
          </p:cNvSpPr>
          <p:nvPr>
            <p:ph type="sldNum" sz="quarter" idx="10"/>
          </p:nvPr>
        </p:nvSpPr>
        <p:spPr/>
        <p:txBody>
          <a:bodyPr/>
          <a:lstStyle/>
          <a:p>
            <a:fld id="{94525A9A-2399-4ACF-975E-77FD324B061A}" type="slidenum">
              <a:rPr lang="en-US" smtClean="0"/>
              <a:t>21</a:t>
            </a:fld>
            <a:endParaRPr lang="en-US"/>
          </a:p>
        </p:txBody>
      </p:sp>
    </p:spTree>
    <p:extLst>
      <p:ext uri="{BB962C8B-B14F-4D97-AF65-F5344CB8AC3E}">
        <p14:creationId xmlns:p14="http://schemas.microsoft.com/office/powerpoint/2010/main" val="1633033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646B49C-90A7-42FC-B097-A99477ABD278}"/>
              </a:ext>
            </a:extLst>
          </p:cNvPr>
          <p:cNvSpPr>
            <a:spLocks noGrp="1" noChangeArrowheads="1"/>
          </p:cNvSpPr>
          <p:nvPr>
            <p:ph type="sldNum" sz="quarter" idx="5"/>
          </p:nvPr>
        </p:nvSpPr>
        <p:spPr>
          <a:ln/>
        </p:spPr>
        <p:txBody>
          <a:bodyPr/>
          <a:lstStyle/>
          <a:p>
            <a:fld id="{E170F050-FE86-499B-9AB5-DDBDA274C2BE}" type="slidenum">
              <a:rPr lang="he-IL" altLang="en-US"/>
              <a:pPr/>
              <a:t>22</a:t>
            </a:fld>
            <a:endParaRPr lang="en-US" altLang="en-US"/>
          </a:p>
        </p:txBody>
      </p:sp>
      <p:sp>
        <p:nvSpPr>
          <p:cNvPr id="382978" name="Rectangle 2">
            <a:extLst>
              <a:ext uri="{FF2B5EF4-FFF2-40B4-BE49-F238E27FC236}">
                <a16:creationId xmlns:a16="http://schemas.microsoft.com/office/drawing/2014/main" xmlns="" id="{40129263-597F-4325-93DC-1E87165B0779}"/>
              </a:ext>
            </a:extLst>
          </p:cNvPr>
          <p:cNvSpPr>
            <a:spLocks noGrp="1" noRot="1" noChangeAspect="1" noChangeArrowheads="1" noTextEdit="1"/>
          </p:cNvSpPr>
          <p:nvPr>
            <p:ph type="sldImg"/>
          </p:nvPr>
        </p:nvSpPr>
        <p:spPr>
          <a:ln/>
        </p:spPr>
      </p:sp>
      <p:sp>
        <p:nvSpPr>
          <p:cNvPr id="382979" name="Rectangle 3">
            <a:extLst>
              <a:ext uri="{FF2B5EF4-FFF2-40B4-BE49-F238E27FC236}">
                <a16:creationId xmlns:a16="http://schemas.microsoft.com/office/drawing/2014/main" xmlns="" id="{B69D3087-E01F-47E6-A5FF-F7FFE45F33FA}"/>
              </a:ext>
            </a:extLst>
          </p:cNvPr>
          <p:cNvSpPr>
            <a:spLocks noGrp="1" noChangeArrowheads="1"/>
          </p:cNvSpPr>
          <p:nvPr>
            <p:ph type="body" idx="1"/>
          </p:nvPr>
        </p:nvSpPr>
        <p:spPr/>
        <p:txBody>
          <a:bodyPr/>
          <a:lstStyle/>
          <a:p>
            <a:pPr algn="r" rtl="1"/>
            <a:r>
              <a:rPr lang="he-IL" altLang="en-US" dirty="0"/>
              <a:t>קריאת המערכת </a:t>
            </a:r>
            <a:r>
              <a:rPr lang="en-US" altLang="en-US" dirty="0"/>
              <a:t>open</a:t>
            </a:r>
            <a:r>
              <a:rPr lang="he-IL" altLang="en-US" dirty="0"/>
              <a:t> מבצעת פעולות נוספות הקשורות בחיפוש הקובץ מעבר להפעלת ה-</a:t>
            </a:r>
            <a:r>
              <a:rPr lang="en-US" altLang="en-US" dirty="0"/>
              <a:t>open</a:t>
            </a:r>
            <a:r>
              <a:rPr lang="he-IL" altLang="en-US" dirty="0"/>
              <a:t> של הדרייבר.</a:t>
            </a:r>
          </a:p>
          <a:p>
            <a:pPr algn="r" rtl="1"/>
            <a:r>
              <a:rPr lang="he-IL" altLang="en-US" dirty="0"/>
              <a:t>דיון מפורט יותר בנושא מופיע במסגרת התרגול על מערכות קבצים.</a:t>
            </a:r>
          </a:p>
          <a:p>
            <a:pPr algn="r" rtl="1"/>
            <a:endParaRPr lang="en-US" altLang="en-US" dirty="0"/>
          </a:p>
        </p:txBody>
      </p:sp>
    </p:spTree>
    <p:extLst>
      <p:ext uri="{BB962C8B-B14F-4D97-AF65-F5344CB8AC3E}">
        <p14:creationId xmlns:p14="http://schemas.microsoft.com/office/powerpoint/2010/main" val="2519376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F7A510-95F4-4828-828D-E694B1EBFAE1}"/>
              </a:ext>
            </a:extLst>
          </p:cNvPr>
          <p:cNvSpPr>
            <a:spLocks noGrp="1" noChangeArrowheads="1"/>
          </p:cNvSpPr>
          <p:nvPr>
            <p:ph type="sldNum" sz="quarter" idx="5"/>
          </p:nvPr>
        </p:nvSpPr>
        <p:spPr>
          <a:ln/>
        </p:spPr>
        <p:txBody>
          <a:bodyPr/>
          <a:lstStyle/>
          <a:p>
            <a:fld id="{7C1686CB-BB87-45D4-9308-992C86195A96}" type="slidenum">
              <a:rPr lang="he-IL" altLang="en-US"/>
              <a:pPr/>
              <a:t>4</a:t>
            </a:fld>
            <a:endParaRPr lang="en-US" altLang="en-US"/>
          </a:p>
        </p:txBody>
      </p:sp>
      <p:sp>
        <p:nvSpPr>
          <p:cNvPr id="332802" name="Rectangle 2">
            <a:extLst>
              <a:ext uri="{FF2B5EF4-FFF2-40B4-BE49-F238E27FC236}">
                <a16:creationId xmlns:a16="http://schemas.microsoft.com/office/drawing/2014/main" xmlns="" id="{789AAE2F-9E46-42D8-B2B5-FDF48E2B7FD0}"/>
              </a:ext>
            </a:extLst>
          </p:cNvPr>
          <p:cNvSpPr>
            <a:spLocks noGrp="1" noRot="1" noChangeAspect="1" noChangeArrowheads="1" noTextEdit="1"/>
          </p:cNvSpPr>
          <p:nvPr>
            <p:ph type="sldImg"/>
          </p:nvPr>
        </p:nvSpPr>
        <p:spPr>
          <a:ln/>
        </p:spPr>
      </p:sp>
      <p:sp>
        <p:nvSpPr>
          <p:cNvPr id="332803" name="Rectangle 3">
            <a:extLst>
              <a:ext uri="{FF2B5EF4-FFF2-40B4-BE49-F238E27FC236}">
                <a16:creationId xmlns:a16="http://schemas.microsoft.com/office/drawing/2014/main" xmlns="" id="{6EDED2D1-0FCC-434D-9CEC-8C3737E41581}"/>
              </a:ext>
            </a:extLst>
          </p:cNvPr>
          <p:cNvSpPr>
            <a:spLocks noGrp="1" noChangeArrowheads="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t>השם המלא של מודולים הוא: </a:t>
            </a:r>
            <a:r>
              <a:rPr lang="en-US" altLang="en-US" dirty="0"/>
              <a:t>LKM = loadable kernel module</a:t>
            </a:r>
            <a:r>
              <a:rPr lang="he-IL" altLang="en-US" dirty="0"/>
              <a:t>.</a:t>
            </a:r>
          </a:p>
        </p:txBody>
      </p:sp>
    </p:spTree>
    <p:extLst>
      <p:ext uri="{BB962C8B-B14F-4D97-AF65-F5344CB8AC3E}">
        <p14:creationId xmlns:p14="http://schemas.microsoft.com/office/powerpoint/2010/main" val="2217717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0D5106C3-9E23-4146-8A17-212EFAE60499}"/>
              </a:ext>
            </a:extLst>
          </p:cNvPr>
          <p:cNvSpPr>
            <a:spLocks noGrp="1" noChangeArrowheads="1"/>
          </p:cNvSpPr>
          <p:nvPr>
            <p:ph type="sldNum" sz="quarter" idx="5"/>
          </p:nvPr>
        </p:nvSpPr>
        <p:spPr>
          <a:ln/>
        </p:spPr>
        <p:txBody>
          <a:bodyPr/>
          <a:lstStyle/>
          <a:p>
            <a:fld id="{F5A4A50C-2396-495B-9060-24ECDBA47881}" type="slidenum">
              <a:rPr lang="he-IL" altLang="en-US"/>
              <a:pPr/>
              <a:t>23</a:t>
            </a:fld>
            <a:endParaRPr lang="en-US" altLang="en-US"/>
          </a:p>
        </p:txBody>
      </p:sp>
      <p:sp>
        <p:nvSpPr>
          <p:cNvPr id="389122" name="Rectangle 2">
            <a:extLst>
              <a:ext uri="{FF2B5EF4-FFF2-40B4-BE49-F238E27FC236}">
                <a16:creationId xmlns:a16="http://schemas.microsoft.com/office/drawing/2014/main" xmlns="" id="{A60745A9-03FD-44E5-9FDB-415E6669AF4D}"/>
              </a:ext>
            </a:extLst>
          </p:cNvPr>
          <p:cNvSpPr>
            <a:spLocks noGrp="1" noRot="1" noChangeAspect="1" noChangeArrowheads="1" noTextEdit="1"/>
          </p:cNvSpPr>
          <p:nvPr>
            <p:ph type="sldImg"/>
          </p:nvPr>
        </p:nvSpPr>
        <p:spPr>
          <a:ln/>
        </p:spPr>
      </p:sp>
      <p:sp>
        <p:nvSpPr>
          <p:cNvPr id="389123" name="Rectangle 3">
            <a:extLst>
              <a:ext uri="{FF2B5EF4-FFF2-40B4-BE49-F238E27FC236}">
                <a16:creationId xmlns:a16="http://schemas.microsoft.com/office/drawing/2014/main" xmlns="" id="{79C4BA67-5250-41EA-871A-38A4F26E7593}"/>
              </a:ext>
            </a:extLst>
          </p:cNvPr>
          <p:cNvSpPr>
            <a:spLocks noGrp="1" noChangeArrowheads="1"/>
          </p:cNvSpPr>
          <p:nvPr>
            <p:ph type="body" idx="1"/>
          </p:nvPr>
        </p:nvSpPr>
        <p:spPr/>
        <p:txBody>
          <a:bodyPr/>
          <a:lstStyle/>
          <a:p>
            <a:pPr algn="r" rtl="1"/>
            <a:r>
              <a:rPr lang="en-US" altLang="en-US" dirty="0" err="1"/>
              <a:t>f_mode</a:t>
            </a:r>
            <a:r>
              <a:rPr lang="he-IL" altLang="en-US" dirty="0"/>
              <a:t> – מזהה האם הקובץ ניתן לקריאה/כתיבה (הרשאות). מערכת ההפעלה תבדוק את שדה זה לפני ביצוע הפונקציות </a:t>
            </a:r>
            <a:r>
              <a:rPr lang="en-US" altLang="en-US" dirty="0"/>
              <a:t>read, write</a:t>
            </a:r>
            <a:r>
              <a:rPr lang="he-IL" altLang="en-US" dirty="0"/>
              <a:t>.</a:t>
            </a:r>
          </a:p>
          <a:p>
            <a:pPr algn="r" rtl="1"/>
            <a:r>
              <a:rPr lang="en-US" altLang="en-US" dirty="0" err="1"/>
              <a:t>f_pos</a:t>
            </a:r>
            <a:r>
              <a:rPr lang="he-IL" altLang="en-US" dirty="0"/>
              <a:t> – מצביע למיקום הקריאה או הכתיבה הנוכחי. </a:t>
            </a:r>
            <a:r>
              <a:rPr lang="en-US" altLang="en-US" dirty="0" err="1"/>
              <a:t>loff_t</a:t>
            </a:r>
            <a:r>
              <a:rPr lang="he-IL" altLang="en-US" dirty="0"/>
              <a:t> הוא ערך בגודל 64 ביט (</a:t>
            </a:r>
            <a:r>
              <a:rPr lang="en-US" altLang="en-US" dirty="0"/>
              <a:t>long </a:t>
            </a:r>
            <a:r>
              <a:rPr lang="en-US" altLang="en-US" dirty="0" err="1"/>
              <a:t>long</a:t>
            </a:r>
            <a:r>
              <a:rPr lang="he-IL" altLang="en-US" dirty="0"/>
              <a:t> ב-</a:t>
            </a:r>
            <a:r>
              <a:rPr lang="en-US" altLang="en-US" dirty="0" err="1"/>
              <a:t>gcc</a:t>
            </a:r>
            <a:r>
              <a:rPr lang="he-IL" altLang="en-US" dirty="0"/>
              <a:t>). הדרייבר יכול לקרוא את הערך הזה, אבל אינו אמור לשנות אותו בצורה ישירה (העדכון מתבצע דרך מצביע המתקבל כפרמטר לפעולות </a:t>
            </a:r>
            <a:r>
              <a:rPr lang="en-US" altLang="en-US" dirty="0"/>
              <a:t>read/write</a:t>
            </a:r>
            <a:r>
              <a:rPr lang="he-IL" altLang="en-US" dirty="0"/>
              <a:t>).</a:t>
            </a:r>
          </a:p>
          <a:p>
            <a:pPr algn="r" rtl="1"/>
            <a:r>
              <a:rPr lang="en-US" altLang="en-US" dirty="0" err="1"/>
              <a:t>f_flags</a:t>
            </a:r>
            <a:r>
              <a:rPr lang="he-IL" altLang="en-US" dirty="0"/>
              <a:t> – מחזיק דגלים כגון </a:t>
            </a:r>
            <a:r>
              <a:rPr lang="en-US" altLang="en-US" dirty="0"/>
              <a:t>O_RDONLY, O_NONBLOCK</a:t>
            </a:r>
            <a:r>
              <a:rPr lang="he-IL" altLang="en-US" dirty="0"/>
              <a:t>. בד"כ הדרייבר עושה שימוש רק בדגל </a:t>
            </a:r>
            <a:r>
              <a:rPr lang="en-US" altLang="en-US" dirty="0"/>
              <a:t>O_NONBLOCK</a:t>
            </a:r>
            <a:r>
              <a:rPr lang="he-IL" altLang="en-US" dirty="0"/>
              <a:t> כדי לבדוק האם יש להימנע מפעולות חוסמות. בדגלים אחרים נעשה שימוש לעיתים רחוקות. בפרט, הרשאות קריאה וכתיבה יש ליישם באמצעות </a:t>
            </a:r>
            <a:r>
              <a:rPr lang="en-US" altLang="en-US" dirty="0" err="1"/>
              <a:t>f_mode</a:t>
            </a:r>
            <a:r>
              <a:rPr lang="he-IL" altLang="en-US" dirty="0"/>
              <a:t>.</a:t>
            </a:r>
          </a:p>
          <a:p>
            <a:pPr algn="r" rtl="1"/>
            <a:r>
              <a:rPr lang="en-US" altLang="en-US" dirty="0" err="1"/>
              <a:t>f_op</a:t>
            </a:r>
            <a:r>
              <a:rPr lang="he-IL" altLang="en-US" dirty="0"/>
              <a:t> – הפעולות המקושרות לקובץ. למשל, כאשר מבצעים </a:t>
            </a:r>
            <a:r>
              <a:rPr lang="en-US" altLang="en-US" dirty="0"/>
              <a:t>read</a:t>
            </a:r>
            <a:r>
              <a:rPr lang="he-IL" altLang="en-US" dirty="0"/>
              <a:t>, תבוצע הפעולה </a:t>
            </a:r>
            <a:r>
              <a:rPr lang="en-US" altLang="en-US" dirty="0"/>
              <a:t>read</a:t>
            </a:r>
            <a:r>
              <a:rPr lang="he-IL" altLang="en-US" dirty="0"/>
              <a:t> המקושרת לקובץ. הדרייבר יכול לקבוע את אוסף הפעולות כשפותחים את הקובץ. </a:t>
            </a:r>
          </a:p>
          <a:p>
            <a:pPr algn="r" rtl="1"/>
            <a:r>
              <a:rPr lang="en-US" altLang="en-US" dirty="0" err="1"/>
              <a:t>private_data</a:t>
            </a:r>
            <a:r>
              <a:rPr lang="he-IL" altLang="en-US" dirty="0"/>
              <a:t> – קריאת המערכת </a:t>
            </a:r>
            <a:r>
              <a:rPr lang="en-US" altLang="en-US" dirty="0"/>
              <a:t>open</a:t>
            </a:r>
            <a:r>
              <a:rPr lang="he-IL" altLang="en-US" dirty="0"/>
              <a:t> מאתחלת את המשתנה ל-</a:t>
            </a:r>
            <a:r>
              <a:rPr lang="en-US" altLang="en-US" dirty="0"/>
              <a:t>NULL</a:t>
            </a:r>
            <a:r>
              <a:rPr lang="he-IL" altLang="en-US" dirty="0"/>
              <a:t> לפני הפעלת </a:t>
            </a:r>
            <a:r>
              <a:rPr lang="en-US" altLang="en-US" dirty="0"/>
              <a:t>open</a:t>
            </a:r>
            <a:r>
              <a:rPr lang="he-IL" altLang="en-US" dirty="0"/>
              <a:t> של הדרייבר. הדרייבר חופשי לעשות בשדה זה שימוש למטרותיו, </a:t>
            </a:r>
            <a:endParaRPr lang="en-US" altLang="en-US" dirty="0"/>
          </a:p>
        </p:txBody>
      </p:sp>
    </p:spTree>
    <p:extLst>
      <p:ext uri="{BB962C8B-B14F-4D97-AF65-F5344CB8AC3E}">
        <p14:creationId xmlns:p14="http://schemas.microsoft.com/office/powerpoint/2010/main" val="42523539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5DE75038-038F-48CE-A17C-D31CA91F1380}"/>
              </a:ext>
            </a:extLst>
          </p:cNvPr>
          <p:cNvSpPr>
            <a:spLocks noGrp="1" noChangeArrowheads="1"/>
          </p:cNvSpPr>
          <p:nvPr>
            <p:ph type="sldNum" sz="quarter" idx="5"/>
          </p:nvPr>
        </p:nvSpPr>
        <p:spPr>
          <a:ln/>
        </p:spPr>
        <p:txBody>
          <a:bodyPr/>
          <a:lstStyle/>
          <a:p>
            <a:fld id="{046D993C-F488-4250-87B3-3B58C26F4F53}" type="slidenum">
              <a:rPr lang="he-IL" altLang="en-US"/>
              <a:pPr/>
              <a:t>24</a:t>
            </a:fld>
            <a:endParaRPr lang="en-US" altLang="en-US"/>
          </a:p>
        </p:txBody>
      </p:sp>
      <p:sp>
        <p:nvSpPr>
          <p:cNvPr id="372738" name="Rectangle 2">
            <a:extLst>
              <a:ext uri="{FF2B5EF4-FFF2-40B4-BE49-F238E27FC236}">
                <a16:creationId xmlns:a16="http://schemas.microsoft.com/office/drawing/2014/main" xmlns="" id="{7B6FAB3E-9A97-41EE-B010-A5A84A7708A9}"/>
              </a:ext>
            </a:extLst>
          </p:cNvPr>
          <p:cNvSpPr>
            <a:spLocks noGrp="1" noRot="1" noChangeAspect="1" noChangeArrowheads="1" noTextEdit="1"/>
          </p:cNvSpPr>
          <p:nvPr>
            <p:ph type="sldImg"/>
          </p:nvPr>
        </p:nvSpPr>
        <p:spPr>
          <a:ln/>
        </p:spPr>
      </p:sp>
      <p:sp>
        <p:nvSpPr>
          <p:cNvPr id="372739" name="Rectangle 3">
            <a:extLst>
              <a:ext uri="{FF2B5EF4-FFF2-40B4-BE49-F238E27FC236}">
                <a16:creationId xmlns:a16="http://schemas.microsoft.com/office/drawing/2014/main" xmlns="" id="{B32B819D-FB39-45B1-AA7A-BDF886F089D3}"/>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99763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D16991-2873-415D-A284-82DE348DCF9C}"/>
              </a:ext>
            </a:extLst>
          </p:cNvPr>
          <p:cNvSpPr>
            <a:spLocks noGrp="1" noChangeArrowheads="1"/>
          </p:cNvSpPr>
          <p:nvPr>
            <p:ph type="sldNum" sz="quarter" idx="5"/>
          </p:nvPr>
        </p:nvSpPr>
        <p:spPr>
          <a:ln/>
        </p:spPr>
        <p:txBody>
          <a:bodyPr/>
          <a:lstStyle/>
          <a:p>
            <a:fld id="{24AB237A-51E5-49D4-904E-AA38625A2503}" type="slidenum">
              <a:rPr lang="he-IL" altLang="en-US"/>
              <a:pPr/>
              <a:t>25</a:t>
            </a:fld>
            <a:endParaRPr lang="en-US" altLang="en-US"/>
          </a:p>
        </p:txBody>
      </p:sp>
      <p:sp>
        <p:nvSpPr>
          <p:cNvPr id="374786" name="Rectangle 2">
            <a:extLst>
              <a:ext uri="{FF2B5EF4-FFF2-40B4-BE49-F238E27FC236}">
                <a16:creationId xmlns:a16="http://schemas.microsoft.com/office/drawing/2014/main" xmlns="" id="{B66C2388-E5D2-4E1B-9143-16573AD93787}"/>
              </a:ext>
            </a:extLst>
          </p:cNvPr>
          <p:cNvSpPr>
            <a:spLocks noGrp="1" noRot="1" noChangeAspect="1" noChangeArrowheads="1" noTextEdit="1"/>
          </p:cNvSpPr>
          <p:nvPr>
            <p:ph type="sldImg"/>
          </p:nvPr>
        </p:nvSpPr>
        <p:spPr>
          <a:ln/>
        </p:spPr>
      </p:sp>
      <p:sp>
        <p:nvSpPr>
          <p:cNvPr id="374787" name="Rectangle 3">
            <a:extLst>
              <a:ext uri="{FF2B5EF4-FFF2-40B4-BE49-F238E27FC236}">
                <a16:creationId xmlns:a16="http://schemas.microsoft.com/office/drawing/2014/main" xmlns="" id="{9D201088-7F53-4305-B948-6B72FDD791AE}"/>
              </a:ext>
            </a:extLst>
          </p:cNvPr>
          <p:cNvSpPr>
            <a:spLocks noGrp="1" noChangeArrowheads="1"/>
          </p:cNvSpPr>
          <p:nvPr>
            <p:ph type="body" idx="1"/>
          </p:nvPr>
        </p:nvSpPr>
        <p:spPr/>
        <p:txBody>
          <a:bodyPr/>
          <a:lstStyle/>
          <a:p>
            <a:pPr algn="r" rtl="1">
              <a:lnSpc>
                <a:spcPct val="90000"/>
              </a:lnSpc>
            </a:pPr>
            <a:endParaRPr lang="en-US" altLang="en-US" dirty="0"/>
          </a:p>
        </p:txBody>
      </p:sp>
    </p:spTree>
    <p:extLst>
      <p:ext uri="{BB962C8B-B14F-4D97-AF65-F5344CB8AC3E}">
        <p14:creationId xmlns:p14="http://schemas.microsoft.com/office/powerpoint/2010/main" val="1970008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D16991-2873-415D-A284-82DE348DCF9C}"/>
              </a:ext>
            </a:extLst>
          </p:cNvPr>
          <p:cNvSpPr>
            <a:spLocks noGrp="1" noChangeArrowheads="1"/>
          </p:cNvSpPr>
          <p:nvPr>
            <p:ph type="sldNum" sz="quarter" idx="5"/>
          </p:nvPr>
        </p:nvSpPr>
        <p:spPr>
          <a:ln/>
        </p:spPr>
        <p:txBody>
          <a:bodyPr/>
          <a:lstStyle/>
          <a:p>
            <a:fld id="{24AB237A-51E5-49D4-904E-AA38625A2503}" type="slidenum">
              <a:rPr lang="he-IL" altLang="en-US"/>
              <a:pPr/>
              <a:t>26</a:t>
            </a:fld>
            <a:endParaRPr lang="en-US" altLang="en-US"/>
          </a:p>
        </p:txBody>
      </p:sp>
      <p:sp>
        <p:nvSpPr>
          <p:cNvPr id="374786" name="Rectangle 2">
            <a:extLst>
              <a:ext uri="{FF2B5EF4-FFF2-40B4-BE49-F238E27FC236}">
                <a16:creationId xmlns:a16="http://schemas.microsoft.com/office/drawing/2014/main" xmlns="" id="{B66C2388-E5D2-4E1B-9143-16573AD93787}"/>
              </a:ext>
            </a:extLst>
          </p:cNvPr>
          <p:cNvSpPr>
            <a:spLocks noGrp="1" noRot="1" noChangeAspect="1" noChangeArrowheads="1" noTextEdit="1"/>
          </p:cNvSpPr>
          <p:nvPr>
            <p:ph type="sldImg"/>
          </p:nvPr>
        </p:nvSpPr>
        <p:spPr>
          <a:ln/>
        </p:spPr>
      </p:sp>
      <p:sp>
        <p:nvSpPr>
          <p:cNvPr id="374787" name="Rectangle 3">
            <a:extLst>
              <a:ext uri="{FF2B5EF4-FFF2-40B4-BE49-F238E27FC236}">
                <a16:creationId xmlns:a16="http://schemas.microsoft.com/office/drawing/2014/main" xmlns="" id="{9D201088-7F53-4305-B948-6B72FDD791AE}"/>
              </a:ext>
            </a:extLst>
          </p:cNvPr>
          <p:cNvSpPr>
            <a:spLocks noGrp="1" noChangeArrowheads="1"/>
          </p:cNvSpPr>
          <p:nvPr>
            <p:ph type="body" idx="1"/>
          </p:nvPr>
        </p:nvSpPr>
        <p:spPr/>
        <p:txBody>
          <a:bodyPr/>
          <a:lstStyle/>
          <a:p>
            <a:pPr algn="r" rtl="1">
              <a:lnSpc>
                <a:spcPct val="90000"/>
              </a:lnSpc>
            </a:pPr>
            <a:endParaRPr lang="en-US" altLang="en-US" dirty="0"/>
          </a:p>
        </p:txBody>
      </p:sp>
    </p:spTree>
    <p:extLst>
      <p:ext uri="{BB962C8B-B14F-4D97-AF65-F5344CB8AC3E}">
        <p14:creationId xmlns:p14="http://schemas.microsoft.com/office/powerpoint/2010/main" val="1096759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D16991-2873-415D-A284-82DE348DCF9C}"/>
              </a:ext>
            </a:extLst>
          </p:cNvPr>
          <p:cNvSpPr>
            <a:spLocks noGrp="1" noChangeArrowheads="1"/>
          </p:cNvSpPr>
          <p:nvPr>
            <p:ph type="sldNum" sz="quarter" idx="5"/>
          </p:nvPr>
        </p:nvSpPr>
        <p:spPr>
          <a:ln/>
        </p:spPr>
        <p:txBody>
          <a:bodyPr/>
          <a:lstStyle/>
          <a:p>
            <a:fld id="{24AB237A-51E5-49D4-904E-AA38625A2503}" type="slidenum">
              <a:rPr lang="he-IL" altLang="en-US"/>
              <a:pPr/>
              <a:t>27</a:t>
            </a:fld>
            <a:endParaRPr lang="en-US" altLang="en-US"/>
          </a:p>
        </p:txBody>
      </p:sp>
      <p:sp>
        <p:nvSpPr>
          <p:cNvPr id="374786" name="Rectangle 2">
            <a:extLst>
              <a:ext uri="{FF2B5EF4-FFF2-40B4-BE49-F238E27FC236}">
                <a16:creationId xmlns:a16="http://schemas.microsoft.com/office/drawing/2014/main" xmlns="" id="{B66C2388-E5D2-4E1B-9143-16573AD93787}"/>
              </a:ext>
            </a:extLst>
          </p:cNvPr>
          <p:cNvSpPr>
            <a:spLocks noGrp="1" noRot="1" noChangeAspect="1" noChangeArrowheads="1" noTextEdit="1"/>
          </p:cNvSpPr>
          <p:nvPr>
            <p:ph type="sldImg"/>
          </p:nvPr>
        </p:nvSpPr>
        <p:spPr>
          <a:ln/>
        </p:spPr>
      </p:sp>
      <p:sp>
        <p:nvSpPr>
          <p:cNvPr id="374787" name="Rectangle 3">
            <a:extLst>
              <a:ext uri="{FF2B5EF4-FFF2-40B4-BE49-F238E27FC236}">
                <a16:creationId xmlns:a16="http://schemas.microsoft.com/office/drawing/2014/main" xmlns="" id="{9D201088-7F53-4305-B948-6B72FDD791AE}"/>
              </a:ext>
            </a:extLst>
          </p:cNvPr>
          <p:cNvSpPr>
            <a:spLocks noGrp="1" noChangeArrowheads="1"/>
          </p:cNvSpPr>
          <p:nvPr>
            <p:ph type="body" idx="1"/>
          </p:nvPr>
        </p:nvSpPr>
        <p:spPr/>
        <p:txBody>
          <a:bodyPr/>
          <a:lstStyle/>
          <a:p>
            <a:pPr algn="r" rtl="1">
              <a:lnSpc>
                <a:spcPct val="90000"/>
              </a:lnSpc>
            </a:pPr>
            <a:endParaRPr lang="he-IL" altLang="en-US" dirty="0"/>
          </a:p>
        </p:txBody>
      </p:sp>
    </p:spTree>
    <p:extLst>
      <p:ext uri="{BB962C8B-B14F-4D97-AF65-F5344CB8AC3E}">
        <p14:creationId xmlns:p14="http://schemas.microsoft.com/office/powerpoint/2010/main" val="1633111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CCB549BC-5C7E-425A-8981-C89470E56915}"/>
              </a:ext>
            </a:extLst>
          </p:cNvPr>
          <p:cNvSpPr>
            <a:spLocks noGrp="1" noChangeArrowheads="1"/>
          </p:cNvSpPr>
          <p:nvPr>
            <p:ph type="sldNum" sz="quarter" idx="5"/>
          </p:nvPr>
        </p:nvSpPr>
        <p:spPr>
          <a:ln/>
        </p:spPr>
        <p:txBody>
          <a:bodyPr/>
          <a:lstStyle/>
          <a:p>
            <a:fld id="{D3A333B4-DBDF-41E2-949A-4FFC9C478F4C}" type="slidenum">
              <a:rPr lang="he-IL" altLang="en-US"/>
              <a:pPr/>
              <a:t>28</a:t>
            </a:fld>
            <a:endParaRPr lang="en-US" altLang="en-US"/>
          </a:p>
        </p:txBody>
      </p:sp>
      <p:sp>
        <p:nvSpPr>
          <p:cNvPr id="376834" name="Rectangle 2">
            <a:extLst>
              <a:ext uri="{FF2B5EF4-FFF2-40B4-BE49-F238E27FC236}">
                <a16:creationId xmlns:a16="http://schemas.microsoft.com/office/drawing/2014/main" xmlns="" id="{8E5F90FE-AE6A-4435-8795-5152FC00104F}"/>
              </a:ext>
            </a:extLst>
          </p:cNvPr>
          <p:cNvSpPr>
            <a:spLocks noGrp="1" noRot="1" noChangeAspect="1" noChangeArrowheads="1" noTextEdit="1"/>
          </p:cNvSpPr>
          <p:nvPr>
            <p:ph type="sldImg"/>
          </p:nvPr>
        </p:nvSpPr>
        <p:spPr>
          <a:ln/>
        </p:spPr>
      </p:sp>
      <p:sp>
        <p:nvSpPr>
          <p:cNvPr id="376835" name="Rectangle 3">
            <a:extLst>
              <a:ext uri="{FF2B5EF4-FFF2-40B4-BE49-F238E27FC236}">
                <a16:creationId xmlns:a16="http://schemas.microsoft.com/office/drawing/2014/main" xmlns="" id="{BCF16AD4-A457-42F9-AF65-4EB078EB54F4}"/>
              </a:ext>
            </a:extLst>
          </p:cNvPr>
          <p:cNvSpPr>
            <a:spLocks noGrp="1" noChangeArrowheads="1"/>
          </p:cNvSpPr>
          <p:nvPr>
            <p:ph type="body" idx="1"/>
          </p:nvPr>
        </p:nvSpPr>
        <p:spPr/>
        <p:txBody>
          <a:bodyPr/>
          <a:lstStyle/>
          <a:p>
            <a:pPr algn="r" rtl="1"/>
            <a:r>
              <a:rPr lang="he-IL" altLang="en-US" dirty="0"/>
              <a:t>היתרון בתחביר: הוספה של פונקציות חדשות, או שינוי סדר המצביעים ב-</a:t>
            </a:r>
            <a:r>
              <a:rPr lang="en-US" altLang="en-US" dirty="0" err="1"/>
              <a:t>file_operations</a:t>
            </a:r>
            <a:r>
              <a:rPr lang="he-IL" altLang="en-US" dirty="0"/>
              <a:t> אינו פוגע בקוד אתחול קיים.</a:t>
            </a:r>
          </a:p>
          <a:p>
            <a:pPr algn="r" rtl="1"/>
            <a:endParaRPr lang="he-IL" altLang="en-US" dirty="0"/>
          </a:p>
          <a:p>
            <a:pPr algn="r" rtl="1"/>
            <a:endParaRPr lang="en-US" altLang="en-US" dirty="0"/>
          </a:p>
        </p:txBody>
      </p:sp>
    </p:spTree>
    <p:extLst>
      <p:ext uri="{BB962C8B-B14F-4D97-AF65-F5344CB8AC3E}">
        <p14:creationId xmlns:p14="http://schemas.microsoft.com/office/powerpoint/2010/main" val="1111169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689925B-17A9-4921-B65D-A6DA2B5E6E44}"/>
              </a:ext>
            </a:extLst>
          </p:cNvPr>
          <p:cNvSpPr>
            <a:spLocks noGrp="1" noChangeArrowheads="1"/>
          </p:cNvSpPr>
          <p:nvPr>
            <p:ph type="sldNum" sz="quarter" idx="5"/>
          </p:nvPr>
        </p:nvSpPr>
        <p:spPr>
          <a:ln/>
        </p:spPr>
        <p:txBody>
          <a:bodyPr/>
          <a:lstStyle/>
          <a:p>
            <a:fld id="{DBB3620D-AB1B-4AF4-9ABB-45224382BC77}" type="slidenum">
              <a:rPr lang="he-IL" altLang="en-US"/>
              <a:pPr/>
              <a:t>29</a:t>
            </a:fld>
            <a:endParaRPr lang="en-US" altLang="en-US"/>
          </a:p>
        </p:txBody>
      </p:sp>
      <p:sp>
        <p:nvSpPr>
          <p:cNvPr id="399362" name="Rectangle 2">
            <a:extLst>
              <a:ext uri="{FF2B5EF4-FFF2-40B4-BE49-F238E27FC236}">
                <a16:creationId xmlns:a16="http://schemas.microsoft.com/office/drawing/2014/main" xmlns="" id="{D85455E0-C802-4D03-B66F-9A15DB16A5F8}"/>
              </a:ext>
            </a:extLst>
          </p:cNvPr>
          <p:cNvSpPr>
            <a:spLocks noGrp="1" noRot="1" noChangeAspect="1" noChangeArrowheads="1" noTextEdit="1"/>
          </p:cNvSpPr>
          <p:nvPr>
            <p:ph type="sldImg"/>
          </p:nvPr>
        </p:nvSpPr>
        <p:spPr>
          <a:ln/>
        </p:spPr>
      </p:sp>
      <p:sp>
        <p:nvSpPr>
          <p:cNvPr id="399363" name="Rectangle 3">
            <a:extLst>
              <a:ext uri="{FF2B5EF4-FFF2-40B4-BE49-F238E27FC236}">
                <a16:creationId xmlns:a16="http://schemas.microsoft.com/office/drawing/2014/main" xmlns="" id="{DA23921C-0A5B-443C-84D6-364C58F38F51}"/>
              </a:ext>
            </a:extLst>
          </p:cNvPr>
          <p:cNvSpPr>
            <a:spLocks noGrp="1" noChangeArrowheads="1"/>
          </p:cNvSpPr>
          <p:nvPr>
            <p:ph type="body" idx="1"/>
          </p:nvPr>
        </p:nvSpPr>
        <p:spPr/>
        <p:txBody>
          <a:bodyPr/>
          <a:lstStyle/>
          <a:p>
            <a:pPr algn="r" rtl="1"/>
            <a:endParaRPr lang="en-US" altLang="en-US" dirty="0"/>
          </a:p>
        </p:txBody>
      </p:sp>
    </p:spTree>
    <p:extLst>
      <p:ext uri="{BB962C8B-B14F-4D97-AF65-F5344CB8AC3E}">
        <p14:creationId xmlns:p14="http://schemas.microsoft.com/office/powerpoint/2010/main" val="25278286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F323C7D1-99A2-4F46-8B38-0300D0E30BC8}"/>
              </a:ext>
            </a:extLst>
          </p:cNvPr>
          <p:cNvSpPr>
            <a:spLocks noGrp="1" noChangeArrowheads="1"/>
          </p:cNvSpPr>
          <p:nvPr>
            <p:ph type="sldNum" sz="quarter" idx="5"/>
          </p:nvPr>
        </p:nvSpPr>
        <p:spPr>
          <a:ln/>
        </p:spPr>
        <p:txBody>
          <a:bodyPr/>
          <a:lstStyle/>
          <a:p>
            <a:fld id="{E8417412-FCB1-4FB0-BF83-B2B6D22FD1FB}" type="slidenum">
              <a:rPr lang="he-IL" altLang="en-US"/>
              <a:pPr/>
              <a:t>32</a:t>
            </a:fld>
            <a:endParaRPr lang="en-US" altLang="en-US"/>
          </a:p>
        </p:txBody>
      </p:sp>
      <p:sp>
        <p:nvSpPr>
          <p:cNvPr id="359426" name="Rectangle 2">
            <a:extLst>
              <a:ext uri="{FF2B5EF4-FFF2-40B4-BE49-F238E27FC236}">
                <a16:creationId xmlns:a16="http://schemas.microsoft.com/office/drawing/2014/main" xmlns="" id="{E0681A96-AC76-446F-83E0-32B48C43B8AA}"/>
              </a:ext>
            </a:extLst>
          </p:cNvPr>
          <p:cNvSpPr>
            <a:spLocks noGrp="1" noRot="1" noChangeAspect="1" noChangeArrowheads="1" noTextEdit="1"/>
          </p:cNvSpPr>
          <p:nvPr>
            <p:ph type="sldImg"/>
          </p:nvPr>
        </p:nvSpPr>
        <p:spPr>
          <a:ln/>
        </p:spPr>
      </p:sp>
      <p:sp>
        <p:nvSpPr>
          <p:cNvPr id="359427" name="Rectangle 3">
            <a:extLst>
              <a:ext uri="{FF2B5EF4-FFF2-40B4-BE49-F238E27FC236}">
                <a16:creationId xmlns:a16="http://schemas.microsoft.com/office/drawing/2014/main" xmlns="" id="{23AB5B03-D743-4D64-B849-602CA6BDC89C}"/>
              </a:ext>
            </a:extLst>
          </p:cNvPr>
          <p:cNvSpPr>
            <a:spLocks noGrp="1" noChangeArrowheads="1"/>
          </p:cNvSpPr>
          <p:nvPr>
            <p:ph type="body" idx="1"/>
          </p:nvPr>
        </p:nvSpPr>
        <p:spPr/>
        <p:txBody>
          <a:bodyPr/>
          <a:lstStyle/>
          <a:p>
            <a:pPr algn="r" rtl="1"/>
            <a:r>
              <a:rPr lang="he-IL" altLang="en-US" u="sng" dirty="0"/>
              <a:t>שימו לב:</a:t>
            </a:r>
            <a:r>
              <a:rPr lang="he-IL" altLang="en-US" dirty="0"/>
              <a:t> </a:t>
            </a:r>
            <a:r>
              <a:rPr lang="en-US" altLang="en-US" dirty="0"/>
              <a:t>/proc/devices</a:t>
            </a:r>
            <a:r>
              <a:rPr lang="he-IL" altLang="en-US" dirty="0"/>
              <a:t> הוא קובץ המפרט את כל הדרייברים הרשומים במערכת.</a:t>
            </a:r>
          </a:p>
          <a:p>
            <a:pPr algn="r" rtl="1"/>
            <a:r>
              <a:rPr lang="he-IL" altLang="en-US" dirty="0"/>
              <a:t>ההתקנים עצמם נשמרים בתור קבצים בתיקיה </a:t>
            </a:r>
            <a:r>
              <a:rPr lang="en-US" altLang="en-US" dirty="0"/>
              <a:t>/dev</a:t>
            </a:r>
            <a:r>
              <a:rPr lang="he-IL" altLang="en-US" dirty="0"/>
              <a:t> , ומקושרים לדרייברים באמצעות המספר </a:t>
            </a:r>
            <a:r>
              <a:rPr lang="he-IL" altLang="en-US" sz="1200" kern="1200" dirty="0">
                <a:solidFill>
                  <a:schemeClr val="tx1"/>
                </a:solidFill>
                <a:latin typeface="+mn-lt"/>
                <a:ea typeface="+mn-ea"/>
                <a:cs typeface="+mn-cs"/>
              </a:rPr>
              <a:t>הראשי של הדרייברים.</a:t>
            </a:r>
          </a:p>
          <a:p>
            <a:pPr algn="l" rtl="1"/>
            <a:r>
              <a:rPr lang="en-US" altLang="en-US" sz="1200" kern="1200" dirty="0">
                <a:solidFill>
                  <a:schemeClr val="tx1"/>
                </a:solidFill>
                <a:latin typeface="+mn-lt"/>
                <a:ea typeface="+mn-ea"/>
                <a:cs typeface="+mn-cs"/>
              </a:rPr>
              <a:t>https://unix.stackexchange.com/questions/216684</a:t>
            </a:r>
            <a:r>
              <a:rPr lang="en-US" altLang="en-US" sz="1200" kern="1200">
                <a:solidFill>
                  <a:schemeClr val="tx1"/>
                </a:solidFill>
                <a:latin typeface="+mn-lt"/>
                <a:ea typeface="+mn-ea"/>
                <a:cs typeface="+mn-cs"/>
              </a:rPr>
              <a:t>/what-is-the-relationship-similarity-and-differences-between-proc-devices-and</a:t>
            </a:r>
            <a:endParaRPr lang="he-IL" altLang="en-US" sz="1200" kern="1200" dirty="0">
              <a:solidFill>
                <a:schemeClr val="tx1"/>
              </a:solidFill>
              <a:latin typeface="+mn-lt"/>
              <a:ea typeface="+mn-ea"/>
              <a:cs typeface="+mn-cs"/>
            </a:endParaRPr>
          </a:p>
          <a:p>
            <a:pPr algn="r" rtl="1"/>
            <a:r>
              <a:rPr lang="he-IL" altLang="en-US" u="sng" dirty="0"/>
              <a:t>שימו לב 2#:</a:t>
            </a:r>
            <a:r>
              <a:rPr lang="he-IL" altLang="en-US" dirty="0"/>
              <a:t> גם הפונקציה </a:t>
            </a:r>
            <a:r>
              <a:rPr lang="en-US" altLang="en-US" dirty="0" err="1"/>
              <a:t>register_chrdev</a:t>
            </a:r>
            <a:r>
              <a:rPr lang="he-IL" altLang="en-US" dirty="0"/>
              <a:t> (מוגדרת ב- </a:t>
            </a:r>
            <a:r>
              <a:rPr lang="en-US" altLang="en-US" dirty="0" err="1"/>
              <a:t>linux</a:t>
            </a:r>
            <a:r>
              <a:rPr lang="en-US" altLang="en-US" dirty="0"/>
              <a:t>/</a:t>
            </a:r>
            <a:r>
              <a:rPr lang="en-US" altLang="en-US" dirty="0" err="1"/>
              <a:t>fs.h</a:t>
            </a:r>
            <a:r>
              <a:rPr lang="he-IL" altLang="en-US" dirty="0"/>
              <a:t>) היא בעלת שם מטעה, כי היא משמשת לרישום דרייבר.</a:t>
            </a:r>
          </a:p>
        </p:txBody>
      </p:sp>
    </p:spTree>
    <p:extLst>
      <p:ext uri="{BB962C8B-B14F-4D97-AF65-F5344CB8AC3E}">
        <p14:creationId xmlns:p14="http://schemas.microsoft.com/office/powerpoint/2010/main" val="3020284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74E787D-8F4C-47BB-9B0D-9827507068A6}"/>
              </a:ext>
            </a:extLst>
          </p:cNvPr>
          <p:cNvSpPr>
            <a:spLocks noGrp="1" noChangeArrowheads="1"/>
          </p:cNvSpPr>
          <p:nvPr>
            <p:ph type="sldNum" sz="quarter" idx="5"/>
          </p:nvPr>
        </p:nvSpPr>
        <p:spPr>
          <a:ln/>
        </p:spPr>
        <p:txBody>
          <a:bodyPr/>
          <a:lstStyle/>
          <a:p>
            <a:fld id="{9C3F0651-3386-4168-A303-3EE6FA195505}" type="slidenum">
              <a:rPr lang="he-IL" altLang="en-US"/>
              <a:pPr/>
              <a:t>33</a:t>
            </a:fld>
            <a:endParaRPr lang="en-US" altLang="en-US"/>
          </a:p>
        </p:txBody>
      </p:sp>
      <p:sp>
        <p:nvSpPr>
          <p:cNvPr id="361474" name="Rectangle 2">
            <a:extLst>
              <a:ext uri="{FF2B5EF4-FFF2-40B4-BE49-F238E27FC236}">
                <a16:creationId xmlns:a16="http://schemas.microsoft.com/office/drawing/2014/main" xmlns="" id="{6EF9EA2D-BF49-4436-A93E-D8611401A700}"/>
              </a:ext>
            </a:extLst>
          </p:cNvPr>
          <p:cNvSpPr>
            <a:spLocks noGrp="1" noRot="1" noChangeAspect="1" noChangeArrowheads="1" noTextEdit="1"/>
          </p:cNvSpPr>
          <p:nvPr>
            <p:ph type="sldImg"/>
          </p:nvPr>
        </p:nvSpPr>
        <p:spPr>
          <a:ln/>
        </p:spPr>
      </p:sp>
      <p:sp>
        <p:nvSpPr>
          <p:cNvPr id="361475" name="Rectangle 3">
            <a:extLst>
              <a:ext uri="{FF2B5EF4-FFF2-40B4-BE49-F238E27FC236}">
                <a16:creationId xmlns:a16="http://schemas.microsoft.com/office/drawing/2014/main" xmlns="" id="{D49760B9-9DFA-4E64-90D3-A2AF1DA318C1}"/>
              </a:ext>
            </a:extLst>
          </p:cNvPr>
          <p:cNvSpPr>
            <a:spLocks noGrp="1" noChangeArrowheads="1"/>
          </p:cNvSpPr>
          <p:nvPr>
            <p:ph type="body" idx="1"/>
          </p:nvPr>
        </p:nvSpPr>
        <p:spPr/>
        <p:txBody>
          <a:bodyPr/>
          <a:lstStyle/>
          <a:p>
            <a:pPr algn="r" rtl="1"/>
            <a:r>
              <a:rPr lang="he-IL" altLang="en-US" dirty="0"/>
              <a:t>ניתן לראות איזה מספרים ראשיים מוקצים באופן סטטי בקובץ </a:t>
            </a:r>
            <a:r>
              <a:rPr lang="en-US" altLang="en-US" dirty="0"/>
              <a:t>Documentation/devices.txt</a:t>
            </a:r>
            <a:r>
              <a:rPr lang="he-IL" altLang="en-US" dirty="0"/>
              <a:t> (בעץ הראשי של קוד הגרעין).</a:t>
            </a:r>
          </a:p>
          <a:p>
            <a:pPr algn="r" rtl="1"/>
            <a:r>
              <a:rPr lang="he-IL" altLang="en-US" dirty="0"/>
              <a:t>בגרסאות גרעין חדשות יותר (החל מ-2.6) הוקצו יותר ביטים למספרים הראשיים והמשניים (12 ו-20 במקום 8 ו-8) כדי לתמוך במספר גדול יותר של התקני חומרה.</a:t>
            </a:r>
          </a:p>
          <a:p>
            <a:pPr algn="r" rtl="1"/>
            <a:endParaRPr lang="en-US" altLang="en-US" dirty="0"/>
          </a:p>
        </p:txBody>
      </p:sp>
    </p:spTree>
    <p:extLst>
      <p:ext uri="{BB962C8B-B14F-4D97-AF65-F5344CB8AC3E}">
        <p14:creationId xmlns:p14="http://schemas.microsoft.com/office/powerpoint/2010/main" val="28618252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9CC8893D-83BB-4F51-BF48-4189329D0176}"/>
              </a:ext>
            </a:extLst>
          </p:cNvPr>
          <p:cNvSpPr>
            <a:spLocks noGrp="1" noChangeArrowheads="1"/>
          </p:cNvSpPr>
          <p:nvPr>
            <p:ph type="sldNum" sz="quarter" idx="5"/>
          </p:nvPr>
        </p:nvSpPr>
        <p:spPr>
          <a:ln/>
        </p:spPr>
        <p:txBody>
          <a:bodyPr/>
          <a:lstStyle/>
          <a:p>
            <a:fld id="{7C16942C-FFE5-4932-8356-4400F35A85E7}" type="slidenum">
              <a:rPr lang="he-IL" altLang="en-US"/>
              <a:pPr/>
              <a:t>34</a:t>
            </a:fld>
            <a:endParaRPr lang="en-US" altLang="en-US"/>
          </a:p>
        </p:txBody>
      </p:sp>
      <p:sp>
        <p:nvSpPr>
          <p:cNvPr id="367618" name="Rectangle 2">
            <a:extLst>
              <a:ext uri="{FF2B5EF4-FFF2-40B4-BE49-F238E27FC236}">
                <a16:creationId xmlns:a16="http://schemas.microsoft.com/office/drawing/2014/main" xmlns="" id="{37F2F521-242E-4356-A11E-D4B1DD96B132}"/>
              </a:ext>
            </a:extLst>
          </p:cNvPr>
          <p:cNvSpPr>
            <a:spLocks noGrp="1" noRot="1" noChangeAspect="1" noChangeArrowheads="1" noTextEdit="1"/>
          </p:cNvSpPr>
          <p:nvPr>
            <p:ph type="sldImg"/>
          </p:nvPr>
        </p:nvSpPr>
        <p:spPr>
          <a:ln/>
        </p:spPr>
      </p:sp>
      <p:sp>
        <p:nvSpPr>
          <p:cNvPr id="367619" name="Rectangle 3">
            <a:extLst>
              <a:ext uri="{FF2B5EF4-FFF2-40B4-BE49-F238E27FC236}">
                <a16:creationId xmlns:a16="http://schemas.microsoft.com/office/drawing/2014/main" xmlns="" id="{EE257833-9350-4652-B14C-0DC6FF772E5D}"/>
              </a:ext>
            </a:extLst>
          </p:cNvPr>
          <p:cNvSpPr>
            <a:spLocks noGrp="1" noChangeArrowheads="1"/>
          </p:cNvSpPr>
          <p:nvPr>
            <p:ph type="body" idx="1"/>
          </p:nvPr>
        </p:nvSpPr>
        <p:spPr/>
        <p:txBody>
          <a:bodyPr/>
          <a:lstStyle/>
          <a:p>
            <a:pPr algn="r" rtl="1"/>
            <a:r>
              <a:rPr lang="he-IL" altLang="en-US" dirty="0"/>
              <a:t>אם המודול של הדרייבר הוסר (למשל באמצעות </a:t>
            </a:r>
            <a:r>
              <a:rPr lang="en-US" altLang="en-US" dirty="0" err="1"/>
              <a:t>rmmod</a:t>
            </a:r>
            <a:r>
              <a:rPr lang="he-IL" altLang="en-US" dirty="0"/>
              <a:t>) ללא שחרור המספר הראשי, עלולים לקבל שגיאות במערכת (למשל פנייה לכתובת לא חוקית בזמן שפותחים את קובץ ההתקן).</a:t>
            </a:r>
          </a:p>
          <a:p>
            <a:pPr algn="r" rtl="1"/>
            <a:r>
              <a:rPr lang="he-IL" altLang="en-US" dirty="0"/>
              <a:t>אם עדיין יש התקנים העושים שימוש במספר הראשי, אנחנו עלולים לקבל שגיאות בזמן שימוש בהם. במקרה הטוב, אין דרייבר שאליו ניתן להפנות את הבקשות ואז המערכת עלולה לקרוס. במקרה הרע, דרייבר אחר תפס את המספר הראשי והוא יטפל בבקשות.</a:t>
            </a:r>
          </a:p>
        </p:txBody>
      </p:sp>
    </p:spTree>
    <p:extLst>
      <p:ext uri="{BB962C8B-B14F-4D97-AF65-F5344CB8AC3E}">
        <p14:creationId xmlns:p14="http://schemas.microsoft.com/office/powerpoint/2010/main" val="1432968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F7A510-95F4-4828-828D-E694B1EBFAE1}"/>
              </a:ext>
            </a:extLst>
          </p:cNvPr>
          <p:cNvSpPr>
            <a:spLocks noGrp="1" noChangeArrowheads="1"/>
          </p:cNvSpPr>
          <p:nvPr>
            <p:ph type="sldNum" sz="quarter" idx="5"/>
          </p:nvPr>
        </p:nvSpPr>
        <p:spPr>
          <a:ln/>
        </p:spPr>
        <p:txBody>
          <a:bodyPr/>
          <a:lstStyle/>
          <a:p>
            <a:fld id="{7C1686CB-BB87-45D4-9308-992C86195A96}" type="slidenum">
              <a:rPr lang="he-IL" altLang="en-US"/>
              <a:pPr/>
              <a:t>5</a:t>
            </a:fld>
            <a:endParaRPr lang="en-US" altLang="en-US"/>
          </a:p>
        </p:txBody>
      </p:sp>
      <p:sp>
        <p:nvSpPr>
          <p:cNvPr id="332802" name="Rectangle 2">
            <a:extLst>
              <a:ext uri="{FF2B5EF4-FFF2-40B4-BE49-F238E27FC236}">
                <a16:creationId xmlns:a16="http://schemas.microsoft.com/office/drawing/2014/main" xmlns="" id="{789AAE2F-9E46-42D8-B2B5-FDF48E2B7FD0}"/>
              </a:ext>
            </a:extLst>
          </p:cNvPr>
          <p:cNvSpPr>
            <a:spLocks noGrp="1" noRot="1" noChangeAspect="1" noChangeArrowheads="1" noTextEdit="1"/>
          </p:cNvSpPr>
          <p:nvPr>
            <p:ph type="sldImg"/>
          </p:nvPr>
        </p:nvSpPr>
        <p:spPr>
          <a:ln/>
        </p:spPr>
      </p:sp>
      <p:sp>
        <p:nvSpPr>
          <p:cNvPr id="332803" name="Rectangle 3">
            <a:extLst>
              <a:ext uri="{FF2B5EF4-FFF2-40B4-BE49-F238E27FC236}">
                <a16:creationId xmlns:a16="http://schemas.microsoft.com/office/drawing/2014/main" xmlns="" id="{6EDED2D1-0FCC-434D-9CEC-8C3737E41581}"/>
              </a:ext>
            </a:extLst>
          </p:cNvPr>
          <p:cNvSpPr>
            <a:spLocks noGrp="1" noChangeArrowheads="1"/>
          </p:cNvSpPr>
          <p:nvPr>
            <p:ph type="body" idx="1"/>
          </p:nvPr>
        </p:nvSpPr>
        <p:spPr/>
        <p:txBody>
          <a:bodyPr/>
          <a:lstStyle/>
          <a:p>
            <a:pPr algn="r" rtl="1"/>
            <a:endParaRPr lang="en-US" altLang="en-US" dirty="0"/>
          </a:p>
        </p:txBody>
      </p:sp>
    </p:spTree>
    <p:extLst>
      <p:ext uri="{BB962C8B-B14F-4D97-AF65-F5344CB8AC3E}">
        <p14:creationId xmlns:p14="http://schemas.microsoft.com/office/powerpoint/2010/main" val="22761962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95FE693-49DC-4311-842F-2CD37A8387E0}"/>
              </a:ext>
            </a:extLst>
          </p:cNvPr>
          <p:cNvSpPr>
            <a:spLocks noGrp="1" noChangeArrowheads="1"/>
          </p:cNvSpPr>
          <p:nvPr>
            <p:ph type="sldNum" sz="quarter" idx="5"/>
          </p:nvPr>
        </p:nvSpPr>
        <p:spPr>
          <a:ln/>
        </p:spPr>
        <p:txBody>
          <a:bodyPr/>
          <a:lstStyle/>
          <a:p>
            <a:fld id="{A333A58D-35F7-40BF-ADF0-1573B0CC90E9}" type="slidenum">
              <a:rPr lang="he-IL" altLang="en-US"/>
              <a:pPr/>
              <a:t>36</a:t>
            </a:fld>
            <a:endParaRPr lang="en-US" altLang="en-US"/>
          </a:p>
        </p:txBody>
      </p:sp>
      <p:sp>
        <p:nvSpPr>
          <p:cNvPr id="385026" name="Rectangle 2">
            <a:extLst>
              <a:ext uri="{FF2B5EF4-FFF2-40B4-BE49-F238E27FC236}">
                <a16:creationId xmlns:a16="http://schemas.microsoft.com/office/drawing/2014/main" xmlns="" id="{33FA08ED-B516-4586-A37C-F388D3675BAB}"/>
              </a:ext>
            </a:extLst>
          </p:cNvPr>
          <p:cNvSpPr>
            <a:spLocks noGrp="1" noRot="1" noChangeAspect="1" noChangeArrowheads="1" noTextEdit="1"/>
          </p:cNvSpPr>
          <p:nvPr>
            <p:ph type="sldImg"/>
          </p:nvPr>
        </p:nvSpPr>
        <p:spPr>
          <a:ln/>
        </p:spPr>
      </p:sp>
      <p:sp>
        <p:nvSpPr>
          <p:cNvPr id="385027" name="Rectangle 3">
            <a:extLst>
              <a:ext uri="{FF2B5EF4-FFF2-40B4-BE49-F238E27FC236}">
                <a16:creationId xmlns:a16="http://schemas.microsoft.com/office/drawing/2014/main" xmlns="" id="{510BD030-E691-4BDD-8C80-94576434F00A}"/>
              </a:ext>
            </a:extLst>
          </p:cNvPr>
          <p:cNvSpPr>
            <a:spLocks noGrp="1" noChangeArrowheads="1"/>
          </p:cNvSpPr>
          <p:nvPr>
            <p:ph type="body" idx="1"/>
          </p:nvPr>
        </p:nvSpPr>
        <p:spPr/>
        <p:txBody>
          <a:bodyPr/>
          <a:lstStyle/>
          <a:p>
            <a:endParaRPr lang="he-IL" altLang="en-US" dirty="0"/>
          </a:p>
        </p:txBody>
      </p:sp>
    </p:spTree>
    <p:extLst>
      <p:ext uri="{BB962C8B-B14F-4D97-AF65-F5344CB8AC3E}">
        <p14:creationId xmlns:p14="http://schemas.microsoft.com/office/powerpoint/2010/main" val="32002677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801F651-0DD2-4303-B064-97BAA9BBE71C}"/>
              </a:ext>
            </a:extLst>
          </p:cNvPr>
          <p:cNvSpPr>
            <a:spLocks noGrp="1" noChangeArrowheads="1"/>
          </p:cNvSpPr>
          <p:nvPr>
            <p:ph type="sldNum" sz="quarter" idx="5"/>
          </p:nvPr>
        </p:nvSpPr>
        <p:spPr>
          <a:ln/>
        </p:spPr>
        <p:txBody>
          <a:bodyPr/>
          <a:lstStyle/>
          <a:p>
            <a:fld id="{EE367C6A-AC79-45C6-B27B-6406B4583851}" type="slidenum">
              <a:rPr lang="he-IL" altLang="en-US"/>
              <a:pPr/>
              <a:t>37</a:t>
            </a:fld>
            <a:endParaRPr lang="en-US" altLang="en-US"/>
          </a:p>
        </p:txBody>
      </p:sp>
      <p:sp>
        <p:nvSpPr>
          <p:cNvPr id="391170" name="Rectangle 2">
            <a:extLst>
              <a:ext uri="{FF2B5EF4-FFF2-40B4-BE49-F238E27FC236}">
                <a16:creationId xmlns:a16="http://schemas.microsoft.com/office/drawing/2014/main" xmlns="" id="{7FFC52A3-4E5B-4C0D-9DE3-04951FD3DBBD}"/>
              </a:ext>
            </a:extLst>
          </p:cNvPr>
          <p:cNvSpPr>
            <a:spLocks noGrp="1" noRot="1" noChangeAspect="1" noChangeArrowheads="1" noTextEdit="1"/>
          </p:cNvSpPr>
          <p:nvPr>
            <p:ph type="sldImg"/>
          </p:nvPr>
        </p:nvSpPr>
        <p:spPr>
          <a:ln/>
        </p:spPr>
      </p:sp>
      <p:sp>
        <p:nvSpPr>
          <p:cNvPr id="391171" name="Rectangle 3">
            <a:extLst>
              <a:ext uri="{FF2B5EF4-FFF2-40B4-BE49-F238E27FC236}">
                <a16:creationId xmlns:a16="http://schemas.microsoft.com/office/drawing/2014/main" xmlns="" id="{AA863ED3-0112-49F4-B00A-2449ED9FEBCD}"/>
              </a:ext>
            </a:extLst>
          </p:cNvPr>
          <p:cNvSpPr>
            <a:spLocks noGrp="1" noChangeArrowheads="1"/>
          </p:cNvSpPr>
          <p:nvPr>
            <p:ph type="body" idx="1"/>
          </p:nvPr>
        </p:nvSpPr>
        <p:spPr/>
        <p:txBody>
          <a:bodyPr/>
          <a:lstStyle/>
          <a:p>
            <a:endParaRPr lang="he-IL" altLang="en-US" dirty="0"/>
          </a:p>
        </p:txBody>
      </p:sp>
    </p:spTree>
    <p:extLst>
      <p:ext uri="{BB962C8B-B14F-4D97-AF65-F5344CB8AC3E}">
        <p14:creationId xmlns:p14="http://schemas.microsoft.com/office/powerpoint/2010/main" val="2188858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B30885B9-6591-4F03-8029-4EC4D1CBE281}"/>
              </a:ext>
            </a:extLst>
          </p:cNvPr>
          <p:cNvSpPr>
            <a:spLocks noGrp="1" noChangeArrowheads="1"/>
          </p:cNvSpPr>
          <p:nvPr>
            <p:ph type="sldNum" sz="quarter" idx="5"/>
          </p:nvPr>
        </p:nvSpPr>
        <p:spPr>
          <a:ln/>
        </p:spPr>
        <p:txBody>
          <a:bodyPr/>
          <a:lstStyle/>
          <a:p>
            <a:fld id="{9799A665-11C9-4CF2-8004-A156A0E8DF26}" type="slidenum">
              <a:rPr lang="he-IL" altLang="en-US"/>
              <a:pPr/>
              <a:t>38</a:t>
            </a:fld>
            <a:endParaRPr lang="en-US" altLang="en-US"/>
          </a:p>
        </p:txBody>
      </p:sp>
      <p:sp>
        <p:nvSpPr>
          <p:cNvPr id="393218" name="Rectangle 2">
            <a:extLst>
              <a:ext uri="{FF2B5EF4-FFF2-40B4-BE49-F238E27FC236}">
                <a16:creationId xmlns:a16="http://schemas.microsoft.com/office/drawing/2014/main" xmlns="" id="{4ACB613B-5B52-4FD4-A130-CDFC1AD56F28}"/>
              </a:ext>
            </a:extLst>
          </p:cNvPr>
          <p:cNvSpPr>
            <a:spLocks noGrp="1" noRot="1" noChangeAspect="1" noChangeArrowheads="1" noTextEdit="1"/>
          </p:cNvSpPr>
          <p:nvPr>
            <p:ph type="sldImg"/>
          </p:nvPr>
        </p:nvSpPr>
        <p:spPr>
          <a:ln/>
        </p:spPr>
      </p:sp>
      <p:sp>
        <p:nvSpPr>
          <p:cNvPr id="393219" name="Rectangle 3">
            <a:extLst>
              <a:ext uri="{FF2B5EF4-FFF2-40B4-BE49-F238E27FC236}">
                <a16:creationId xmlns:a16="http://schemas.microsoft.com/office/drawing/2014/main" xmlns="" id="{BC997E12-B181-4202-AB9D-C3BE4247C527}"/>
              </a:ext>
            </a:extLst>
          </p:cNvPr>
          <p:cNvSpPr>
            <a:spLocks noGrp="1" noChangeArrowheads="1"/>
          </p:cNvSpPr>
          <p:nvPr>
            <p:ph type="body" idx="1"/>
          </p:nvPr>
        </p:nvSpPr>
        <p:spPr/>
        <p:txBody>
          <a:bodyPr/>
          <a:lstStyle/>
          <a:p>
            <a:endParaRPr lang="he-IL" altLang="en-US" dirty="0"/>
          </a:p>
        </p:txBody>
      </p:sp>
    </p:spTree>
    <p:extLst>
      <p:ext uri="{BB962C8B-B14F-4D97-AF65-F5344CB8AC3E}">
        <p14:creationId xmlns:p14="http://schemas.microsoft.com/office/powerpoint/2010/main" val="13044416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01B2E2D-62FD-49E3-B118-15FDC0A90C1D}"/>
              </a:ext>
            </a:extLst>
          </p:cNvPr>
          <p:cNvSpPr>
            <a:spLocks noGrp="1" noChangeArrowheads="1"/>
          </p:cNvSpPr>
          <p:nvPr>
            <p:ph type="sldNum" sz="quarter" idx="5"/>
          </p:nvPr>
        </p:nvSpPr>
        <p:spPr>
          <a:ln/>
        </p:spPr>
        <p:txBody>
          <a:bodyPr/>
          <a:lstStyle/>
          <a:p>
            <a:fld id="{AC814358-19FA-41E4-A21E-C0105943C2F8}" type="slidenum">
              <a:rPr lang="he-IL" altLang="en-US"/>
              <a:pPr/>
              <a:t>39</a:t>
            </a:fld>
            <a:endParaRPr lang="en-US" altLang="en-US"/>
          </a:p>
        </p:txBody>
      </p:sp>
      <p:sp>
        <p:nvSpPr>
          <p:cNvPr id="395266" name="Rectangle 2">
            <a:extLst>
              <a:ext uri="{FF2B5EF4-FFF2-40B4-BE49-F238E27FC236}">
                <a16:creationId xmlns:a16="http://schemas.microsoft.com/office/drawing/2014/main" xmlns="" id="{9BA8D031-9C15-4394-B957-0E58331E836B}"/>
              </a:ext>
            </a:extLst>
          </p:cNvPr>
          <p:cNvSpPr>
            <a:spLocks noGrp="1" noRot="1" noChangeAspect="1" noChangeArrowheads="1" noTextEdit="1"/>
          </p:cNvSpPr>
          <p:nvPr>
            <p:ph type="sldImg"/>
          </p:nvPr>
        </p:nvSpPr>
        <p:spPr>
          <a:ln/>
        </p:spPr>
      </p:sp>
      <p:sp>
        <p:nvSpPr>
          <p:cNvPr id="395267" name="Rectangle 3">
            <a:extLst>
              <a:ext uri="{FF2B5EF4-FFF2-40B4-BE49-F238E27FC236}">
                <a16:creationId xmlns:a16="http://schemas.microsoft.com/office/drawing/2014/main" xmlns="" id="{26DB7547-777C-42FD-A24C-F366250A2A53}"/>
              </a:ext>
            </a:extLst>
          </p:cNvPr>
          <p:cNvSpPr>
            <a:spLocks noGrp="1" noChangeArrowheads="1"/>
          </p:cNvSpPr>
          <p:nvPr>
            <p:ph type="body" idx="1"/>
          </p:nvPr>
        </p:nvSpPr>
        <p:spPr/>
        <p:txBody>
          <a:bodyPr/>
          <a:lstStyle/>
          <a:p>
            <a:pPr algn="r" rtl="1"/>
            <a:r>
              <a:rPr lang="he-IL" altLang="en-US" dirty="0"/>
              <a:t>הפרמטר הנוסף של </a:t>
            </a:r>
            <a:r>
              <a:rPr lang="en-US" altLang="en-US" dirty="0" err="1"/>
              <a:t>kmalloc</a:t>
            </a:r>
            <a:r>
              <a:rPr lang="he-IL" altLang="en-US" dirty="0"/>
              <a:t> מציין האם אנחנו רוצים להקצות זכרון של הגרעין או של המשתמש. </a:t>
            </a:r>
          </a:p>
          <a:p>
            <a:pPr algn="r" rtl="1"/>
            <a:r>
              <a:rPr lang="en-US" altLang="en-US" dirty="0"/>
              <a:t>GFP</a:t>
            </a:r>
            <a:r>
              <a:rPr lang="he-IL" altLang="en-US" dirty="0"/>
              <a:t> – קיצור של </a:t>
            </a:r>
            <a:r>
              <a:rPr lang="en-US" altLang="en-US" dirty="0"/>
              <a:t>Get Free Page</a:t>
            </a:r>
            <a:r>
              <a:rPr lang="he-IL" altLang="en-US" dirty="0"/>
              <a:t>.</a:t>
            </a:r>
          </a:p>
          <a:p>
            <a:pPr algn="r" rtl="1"/>
            <a:endParaRPr lang="he-IL" altLang="en-US" dirty="0"/>
          </a:p>
          <a:p>
            <a:pPr algn="r" rtl="1"/>
            <a:endParaRPr lang="en-US" altLang="en-US" dirty="0"/>
          </a:p>
        </p:txBody>
      </p:sp>
    </p:spTree>
    <p:extLst>
      <p:ext uri="{BB962C8B-B14F-4D97-AF65-F5344CB8AC3E}">
        <p14:creationId xmlns:p14="http://schemas.microsoft.com/office/powerpoint/2010/main" val="25208276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F12B857B-4D63-4637-8FA4-A394299B2CE9}"/>
              </a:ext>
            </a:extLst>
          </p:cNvPr>
          <p:cNvSpPr>
            <a:spLocks noGrp="1" noChangeArrowheads="1"/>
          </p:cNvSpPr>
          <p:nvPr>
            <p:ph type="sldNum" sz="quarter" idx="5"/>
          </p:nvPr>
        </p:nvSpPr>
        <p:spPr>
          <a:ln/>
        </p:spPr>
        <p:txBody>
          <a:bodyPr/>
          <a:lstStyle/>
          <a:p>
            <a:fld id="{6F0095C0-F293-45FF-A00C-7312A3278E66}" type="slidenum">
              <a:rPr lang="he-IL" altLang="en-US"/>
              <a:pPr/>
              <a:t>40</a:t>
            </a:fld>
            <a:endParaRPr lang="en-US" altLang="en-US"/>
          </a:p>
        </p:txBody>
      </p:sp>
      <p:sp>
        <p:nvSpPr>
          <p:cNvPr id="369666" name="Rectangle 2">
            <a:extLst>
              <a:ext uri="{FF2B5EF4-FFF2-40B4-BE49-F238E27FC236}">
                <a16:creationId xmlns:a16="http://schemas.microsoft.com/office/drawing/2014/main" xmlns="" id="{F2F42805-CCBE-40CD-BDCC-C35F697D06A9}"/>
              </a:ext>
            </a:extLst>
          </p:cNvPr>
          <p:cNvSpPr>
            <a:spLocks noGrp="1" noRot="1" noChangeAspect="1" noChangeArrowheads="1" noTextEdit="1"/>
          </p:cNvSpPr>
          <p:nvPr>
            <p:ph type="sldImg"/>
          </p:nvPr>
        </p:nvSpPr>
        <p:spPr>
          <a:ln/>
        </p:spPr>
      </p:sp>
      <p:sp>
        <p:nvSpPr>
          <p:cNvPr id="369667" name="Rectangle 3">
            <a:extLst>
              <a:ext uri="{FF2B5EF4-FFF2-40B4-BE49-F238E27FC236}">
                <a16:creationId xmlns:a16="http://schemas.microsoft.com/office/drawing/2014/main" xmlns="" id="{E3F52D3E-C0BB-4346-929C-105383780433}"/>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463758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28AA3895-4172-415D-9F74-57819E940F2D}"/>
              </a:ext>
            </a:extLst>
          </p:cNvPr>
          <p:cNvSpPr>
            <a:spLocks noGrp="1" noChangeArrowheads="1"/>
          </p:cNvSpPr>
          <p:nvPr>
            <p:ph type="sldNum" sz="quarter" idx="5"/>
          </p:nvPr>
        </p:nvSpPr>
        <p:spPr>
          <a:ln/>
        </p:spPr>
        <p:txBody>
          <a:bodyPr/>
          <a:lstStyle/>
          <a:p>
            <a:fld id="{1F478B02-0FE7-49DB-8CE5-F60F8C0D7084}" type="slidenum">
              <a:rPr lang="he-IL" altLang="en-US"/>
              <a:pPr/>
              <a:t>41</a:t>
            </a:fld>
            <a:endParaRPr lang="en-US" altLang="en-US"/>
          </a:p>
        </p:txBody>
      </p:sp>
      <p:sp>
        <p:nvSpPr>
          <p:cNvPr id="397314" name="Rectangle 2">
            <a:extLst>
              <a:ext uri="{FF2B5EF4-FFF2-40B4-BE49-F238E27FC236}">
                <a16:creationId xmlns:a16="http://schemas.microsoft.com/office/drawing/2014/main" xmlns="" id="{5C61898B-91FE-410E-B5F3-FE257739EFBD}"/>
              </a:ext>
            </a:extLst>
          </p:cNvPr>
          <p:cNvSpPr>
            <a:spLocks noGrp="1" noRot="1" noChangeAspect="1" noChangeArrowheads="1" noTextEdit="1"/>
          </p:cNvSpPr>
          <p:nvPr>
            <p:ph type="sldImg"/>
          </p:nvPr>
        </p:nvSpPr>
        <p:spPr>
          <a:ln/>
        </p:spPr>
      </p:sp>
      <p:sp>
        <p:nvSpPr>
          <p:cNvPr id="397315" name="Rectangle 3">
            <a:extLst>
              <a:ext uri="{FF2B5EF4-FFF2-40B4-BE49-F238E27FC236}">
                <a16:creationId xmlns:a16="http://schemas.microsoft.com/office/drawing/2014/main" xmlns="" id="{8A7E21D5-FC59-4EE5-945F-22DBF5A57829}"/>
              </a:ext>
            </a:extLst>
          </p:cNvPr>
          <p:cNvSpPr>
            <a:spLocks noGrp="1" noChangeArrowheads="1"/>
          </p:cNvSpPr>
          <p:nvPr>
            <p:ph type="body" idx="1"/>
          </p:nvPr>
        </p:nvSpPr>
        <p:spPr/>
        <p:txBody>
          <a:bodyPr/>
          <a:lstStyle/>
          <a:p>
            <a:pPr algn="r" rtl="1"/>
            <a:r>
              <a:rPr lang="he-IL" altLang="en-US" dirty="0"/>
              <a:t>בעוד פעולות קלט פלט הן סטנדרטיות ויש להן ממשק משותף, לכל התקן חומרה עשויים להיות מאפיינים היחודיים רק לו.</a:t>
            </a:r>
          </a:p>
          <a:p>
            <a:pPr algn="r" rtl="1"/>
            <a:r>
              <a:rPr lang="he-IL" altLang="en-US" dirty="0"/>
              <a:t>הפונקציה </a:t>
            </a:r>
            <a:r>
              <a:rPr lang="en-US" altLang="en-US" dirty="0" err="1"/>
              <a:t>ioctl</a:t>
            </a:r>
            <a:r>
              <a:rPr lang="he-IL" altLang="en-US" dirty="0"/>
              <a:t> מהווה ממשק כללי להעברת פקודות בקרה להתקן חומרה. </a:t>
            </a:r>
          </a:p>
          <a:p>
            <a:pPr algn="r" rtl="1"/>
            <a:r>
              <a:rPr lang="he-IL" altLang="en-US" dirty="0"/>
              <a:t>קריאת המערכת </a:t>
            </a:r>
            <a:r>
              <a:rPr lang="en-US" altLang="en-US" dirty="0" err="1"/>
              <a:t>ioctl</a:t>
            </a:r>
            <a:r>
              <a:rPr lang="he-IL" altLang="en-US" dirty="0"/>
              <a:t> תגרום להפעלת הפונקציה </a:t>
            </a:r>
            <a:r>
              <a:rPr lang="en-US" altLang="en-US" dirty="0" err="1"/>
              <a:t>ioctl</a:t>
            </a:r>
            <a:r>
              <a:rPr lang="he-IL" altLang="en-US" dirty="0"/>
              <a:t> המוגדרת עבור הקובץ (במידה ולא מוגדרת, יוחזר ערך שגיאה </a:t>
            </a:r>
            <a:r>
              <a:rPr lang="en-US" altLang="en-US" dirty="0"/>
              <a:t>-1</a:t>
            </a:r>
            <a:r>
              <a:rPr lang="he-IL" altLang="en-US" dirty="0"/>
              <a:t> עם </a:t>
            </a:r>
            <a:r>
              <a:rPr lang="en-US" altLang="en-US" dirty="0" err="1"/>
              <a:t>errno</a:t>
            </a:r>
            <a:r>
              <a:rPr lang="en-US" altLang="en-US" dirty="0"/>
              <a:t>=EINVAL</a:t>
            </a:r>
            <a:r>
              <a:rPr lang="he-IL" altLang="en-US" dirty="0"/>
              <a:t>).</a:t>
            </a:r>
            <a:endParaRPr lang="en-US" altLang="en-US" dirty="0"/>
          </a:p>
        </p:txBody>
      </p:sp>
    </p:spTree>
    <p:extLst>
      <p:ext uri="{BB962C8B-B14F-4D97-AF65-F5344CB8AC3E}">
        <p14:creationId xmlns:p14="http://schemas.microsoft.com/office/powerpoint/2010/main" val="9337710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D350F9CB-E1FC-4C3E-8AD2-9EA2D478C73D}"/>
              </a:ext>
            </a:extLst>
          </p:cNvPr>
          <p:cNvSpPr>
            <a:spLocks noGrp="1" noChangeArrowheads="1"/>
          </p:cNvSpPr>
          <p:nvPr>
            <p:ph type="sldNum" sz="quarter" idx="5"/>
          </p:nvPr>
        </p:nvSpPr>
        <p:spPr>
          <a:ln/>
        </p:spPr>
        <p:txBody>
          <a:bodyPr/>
          <a:lstStyle/>
          <a:p>
            <a:fld id="{942100D1-B664-4536-948F-2E6E88EE15AB}" type="slidenum">
              <a:rPr lang="he-IL" altLang="en-US"/>
              <a:pPr/>
              <a:t>42</a:t>
            </a:fld>
            <a:endParaRPr lang="en-US" altLang="en-US"/>
          </a:p>
        </p:txBody>
      </p:sp>
      <p:sp>
        <p:nvSpPr>
          <p:cNvPr id="401410" name="Rectangle 2">
            <a:extLst>
              <a:ext uri="{FF2B5EF4-FFF2-40B4-BE49-F238E27FC236}">
                <a16:creationId xmlns:a16="http://schemas.microsoft.com/office/drawing/2014/main" xmlns="" id="{33350A16-214E-4E4D-B779-3F89EE37BA0E}"/>
              </a:ext>
            </a:extLst>
          </p:cNvPr>
          <p:cNvSpPr>
            <a:spLocks noGrp="1" noRot="1" noChangeAspect="1" noChangeArrowheads="1" noTextEdit="1"/>
          </p:cNvSpPr>
          <p:nvPr>
            <p:ph type="sldImg"/>
          </p:nvPr>
        </p:nvSpPr>
        <p:spPr>
          <a:ln/>
        </p:spPr>
      </p:sp>
      <p:sp>
        <p:nvSpPr>
          <p:cNvPr id="401411" name="Rectangle 3">
            <a:extLst>
              <a:ext uri="{FF2B5EF4-FFF2-40B4-BE49-F238E27FC236}">
                <a16:creationId xmlns:a16="http://schemas.microsoft.com/office/drawing/2014/main" xmlns="" id="{D7176452-3A28-46CB-BED9-F3D19A2EDB65}"/>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899180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AB25C2AB-BC4C-406A-BCC4-5FC0D39F7008}"/>
              </a:ext>
            </a:extLst>
          </p:cNvPr>
          <p:cNvSpPr>
            <a:spLocks noGrp="1" noChangeArrowheads="1"/>
          </p:cNvSpPr>
          <p:nvPr>
            <p:ph type="sldNum" sz="quarter" idx="5"/>
          </p:nvPr>
        </p:nvSpPr>
        <p:spPr>
          <a:ln/>
        </p:spPr>
        <p:txBody>
          <a:bodyPr/>
          <a:lstStyle/>
          <a:p>
            <a:fld id="{85481A59-543E-4063-BFE9-D8EF6D3F74BC}" type="slidenum">
              <a:rPr lang="he-IL" altLang="en-US"/>
              <a:pPr/>
              <a:t>43</a:t>
            </a:fld>
            <a:endParaRPr lang="en-US" altLang="en-US"/>
          </a:p>
        </p:txBody>
      </p:sp>
      <p:sp>
        <p:nvSpPr>
          <p:cNvPr id="405506" name="Rectangle 2">
            <a:extLst>
              <a:ext uri="{FF2B5EF4-FFF2-40B4-BE49-F238E27FC236}">
                <a16:creationId xmlns:a16="http://schemas.microsoft.com/office/drawing/2014/main" xmlns="" id="{C637DF04-8B3E-4425-848C-B649286C44E1}"/>
              </a:ext>
            </a:extLst>
          </p:cNvPr>
          <p:cNvSpPr>
            <a:spLocks noGrp="1" noRot="1" noChangeAspect="1" noChangeArrowheads="1" noTextEdit="1"/>
          </p:cNvSpPr>
          <p:nvPr>
            <p:ph type="sldImg"/>
          </p:nvPr>
        </p:nvSpPr>
        <p:spPr>
          <a:ln/>
        </p:spPr>
      </p:sp>
      <p:sp>
        <p:nvSpPr>
          <p:cNvPr id="405507" name="Rectangle 3">
            <a:extLst>
              <a:ext uri="{FF2B5EF4-FFF2-40B4-BE49-F238E27FC236}">
                <a16:creationId xmlns:a16="http://schemas.microsoft.com/office/drawing/2014/main" xmlns="" id="{C8132621-9CB1-4538-ADCB-44B327B530A9}"/>
              </a:ext>
            </a:extLst>
          </p:cNvPr>
          <p:cNvSpPr>
            <a:spLocks noGrp="1" noChangeArrowheads="1"/>
          </p:cNvSpPr>
          <p:nvPr>
            <p:ph type="body" idx="1"/>
          </p:nvPr>
        </p:nvSpPr>
        <p:spPr/>
        <p:txBody>
          <a:bodyPr/>
          <a:lstStyle/>
          <a:p>
            <a:pPr algn="r" rtl="1"/>
            <a:r>
              <a:rPr lang="he-IL" altLang="en-US" dirty="0"/>
              <a:t>על הפרמטר האחרון של </a:t>
            </a:r>
            <a:r>
              <a:rPr lang="en-US" altLang="en-US" dirty="0"/>
              <a:t>_IOW</a:t>
            </a:r>
            <a:r>
              <a:rPr lang="he-IL" altLang="en-US" dirty="0"/>
              <a:t> ו-</a:t>
            </a:r>
            <a:r>
              <a:rPr lang="en-US" altLang="en-US" dirty="0"/>
              <a:t>_IOR</a:t>
            </a:r>
            <a:r>
              <a:rPr lang="he-IL" altLang="en-US" dirty="0"/>
              <a:t> מופעל אופרטור </a:t>
            </a:r>
            <a:r>
              <a:rPr lang="en-US" altLang="en-US" dirty="0" err="1"/>
              <a:t>sizeof</a:t>
            </a:r>
            <a:r>
              <a:rPr lang="he-IL" altLang="en-US" dirty="0"/>
              <a:t>, כך שניתן להשתמש גם בשם משתנה המייצג את המידע המועבר.</a:t>
            </a:r>
            <a:endParaRPr lang="en-US" altLang="en-US" dirty="0"/>
          </a:p>
        </p:txBody>
      </p:sp>
    </p:spTree>
    <p:extLst>
      <p:ext uri="{BB962C8B-B14F-4D97-AF65-F5344CB8AC3E}">
        <p14:creationId xmlns:p14="http://schemas.microsoft.com/office/powerpoint/2010/main" val="32687223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C5E1CEF-74D8-4A1D-9AFF-34CDA1803F3A}"/>
              </a:ext>
            </a:extLst>
          </p:cNvPr>
          <p:cNvSpPr>
            <a:spLocks noGrp="1" noChangeArrowheads="1"/>
          </p:cNvSpPr>
          <p:nvPr>
            <p:ph type="sldNum" sz="quarter" idx="5"/>
          </p:nvPr>
        </p:nvSpPr>
        <p:spPr>
          <a:ln/>
        </p:spPr>
        <p:txBody>
          <a:bodyPr/>
          <a:lstStyle/>
          <a:p>
            <a:fld id="{88604A2B-D764-4548-B33D-061014F9B712}" type="slidenum">
              <a:rPr lang="he-IL" altLang="en-US"/>
              <a:pPr/>
              <a:t>44</a:t>
            </a:fld>
            <a:endParaRPr lang="en-US" altLang="en-US"/>
          </a:p>
        </p:txBody>
      </p:sp>
      <p:sp>
        <p:nvSpPr>
          <p:cNvPr id="370690" name="Rectangle 2">
            <a:extLst>
              <a:ext uri="{FF2B5EF4-FFF2-40B4-BE49-F238E27FC236}">
                <a16:creationId xmlns:a16="http://schemas.microsoft.com/office/drawing/2014/main" xmlns="" id="{2EBAEA5A-57E7-41F3-B9F8-D155F14C144E}"/>
              </a:ext>
            </a:extLst>
          </p:cNvPr>
          <p:cNvSpPr>
            <a:spLocks noGrp="1" noRot="1" noChangeAspect="1" noChangeArrowheads="1" noTextEdit="1"/>
          </p:cNvSpPr>
          <p:nvPr>
            <p:ph type="sldImg"/>
          </p:nvPr>
        </p:nvSpPr>
        <p:spPr>
          <a:ln/>
        </p:spPr>
      </p:sp>
      <p:sp>
        <p:nvSpPr>
          <p:cNvPr id="370691" name="Rectangle 3">
            <a:extLst>
              <a:ext uri="{FF2B5EF4-FFF2-40B4-BE49-F238E27FC236}">
                <a16:creationId xmlns:a16="http://schemas.microsoft.com/office/drawing/2014/main" xmlns="" id="{0BD6140B-EFF0-4497-86A2-2BA7ED4A839E}"/>
              </a:ext>
            </a:extLst>
          </p:cNvPr>
          <p:cNvSpPr>
            <a:spLocks noGrp="1" noChangeArrowheads="1"/>
          </p:cNvSpPr>
          <p:nvPr>
            <p:ph type="body" idx="1"/>
          </p:nvPr>
        </p:nvSpPr>
        <p:spPr/>
        <p:txBody>
          <a:bodyPr/>
          <a:lstStyle/>
          <a:p>
            <a:pPr algn="r" rtl="1"/>
            <a:r>
              <a:rPr lang="he-IL" altLang="en-US" dirty="0"/>
              <a:t>(ההפרדה בתרשים מתייחסת לקוד של המודול לעומת קוד גרעין קיים. שימו לב שגם המודול נטען לאזור הזכרון של הגרעין)</a:t>
            </a:r>
          </a:p>
          <a:p>
            <a:pPr algn="r" rtl="1"/>
            <a:r>
              <a:rPr lang="he-IL" altLang="en-US" dirty="0"/>
              <a:t>התרשים הנ"ל מייצג עקרונות כללים העומדים בבסיס העבודה עם מודולים, אבל אנחנו נתרכז משלב זה בהתקני תווים.</a:t>
            </a:r>
          </a:p>
          <a:p>
            <a:pPr algn="r" rtl="1"/>
            <a:endParaRPr lang="he-IL" altLang="en-US" dirty="0"/>
          </a:p>
          <a:p>
            <a:pPr algn="r" rtl="1"/>
            <a:r>
              <a:rPr lang="he-IL" altLang="en-US" dirty="0"/>
              <a:t>השימוש בדרייברים מבוסס על גישה מונחית אובייקטים (דומה ל-</a:t>
            </a:r>
            <a:r>
              <a:rPr lang="en-US" altLang="en-US" dirty="0"/>
              <a:t>ADT</a:t>
            </a:r>
            <a:r>
              <a:rPr lang="he-IL" altLang="en-US" dirty="0"/>
              <a:t> במת"מ).</a:t>
            </a:r>
          </a:p>
          <a:p>
            <a:pPr algn="r" rtl="1"/>
            <a:r>
              <a:rPr lang="he-IL" altLang="en-US" dirty="0"/>
              <a:t>כל אובייקט (במקרה זה דרייבר) יודע איך לבצע פעולות שונות, ואובייקטים שונים יכולים לבצע את אותה פעולה בדרכים שונות.</a:t>
            </a:r>
          </a:p>
          <a:p>
            <a:pPr algn="r" rtl="1"/>
            <a:r>
              <a:rPr lang="he-IL" altLang="en-US" dirty="0"/>
              <a:t>כאשר טוענים את המודול של הדרייבר, הוא רושם את עצמו במערכת באמצעות הפונקציה </a:t>
            </a:r>
            <a:r>
              <a:rPr lang="en-US" altLang="en-US" dirty="0" err="1"/>
              <a:t>register_chrdev</a:t>
            </a:r>
            <a:r>
              <a:rPr lang="he-IL" altLang="en-US" dirty="0"/>
              <a:t>. הוא מעביר למערכת מבנה המכיל מצביעים לאוסף של פונקציות. פונקציות אלה ממופות לאוסף פונקציות המוכר ע"י הגרעין (כגון </a:t>
            </a:r>
            <a:r>
              <a:rPr lang="en-US" altLang="en-US" dirty="0"/>
              <a:t>open, read</a:t>
            </a:r>
            <a:r>
              <a:rPr lang="he-IL" altLang="en-US" dirty="0"/>
              <a:t>,...). </a:t>
            </a:r>
          </a:p>
          <a:p>
            <a:pPr algn="r" rtl="1"/>
            <a:r>
              <a:rPr lang="he-IL" altLang="en-US" dirty="0"/>
              <a:t>ההתקן הפיזי מנוהל ע"י אוסף הפונקציות המוגדרות עבור הדרייבר שלו. למשל, כאשר נבצע </a:t>
            </a:r>
            <a:r>
              <a:rPr lang="en-US" altLang="en-US" dirty="0"/>
              <a:t>open</a:t>
            </a:r>
            <a:r>
              <a:rPr lang="he-IL" altLang="en-US" dirty="0"/>
              <a:t> על הקובץ המייצג את ההתקן, תתבצע הפונקציה </a:t>
            </a:r>
            <a:r>
              <a:rPr lang="en-US" altLang="en-US" dirty="0"/>
              <a:t>open</a:t>
            </a:r>
            <a:r>
              <a:rPr lang="he-IL" altLang="en-US" dirty="0"/>
              <a:t> הייחודית לדרייבר. אם רוצים, ניתן אפילו לקבל גמישות גדולה יותר: הדרייבר יכול להקצות פונקציות שונות להתקנים פיזיים שונים באמצעות המספר המינורי שלהם (כלומר </a:t>
            </a:r>
            <a:r>
              <a:rPr lang="en-US" altLang="en-US" dirty="0"/>
              <a:t>open</a:t>
            </a:r>
            <a:r>
              <a:rPr lang="he-IL" altLang="en-US" dirty="0"/>
              <a:t> תפעל בצורה שונה עבור התקנים פיזיים שונים המנוהלים על-ידי אותו דרייבר).</a:t>
            </a:r>
          </a:p>
        </p:txBody>
      </p:sp>
    </p:spTree>
    <p:extLst>
      <p:ext uri="{BB962C8B-B14F-4D97-AF65-F5344CB8AC3E}">
        <p14:creationId xmlns:p14="http://schemas.microsoft.com/office/powerpoint/2010/main" val="30142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1BF7A510-95F4-4828-828D-E694B1EBFAE1}"/>
              </a:ext>
            </a:extLst>
          </p:cNvPr>
          <p:cNvSpPr>
            <a:spLocks noGrp="1" noChangeArrowheads="1"/>
          </p:cNvSpPr>
          <p:nvPr>
            <p:ph type="sldNum" sz="quarter" idx="5"/>
          </p:nvPr>
        </p:nvSpPr>
        <p:spPr>
          <a:ln/>
        </p:spPr>
        <p:txBody>
          <a:bodyPr/>
          <a:lstStyle/>
          <a:p>
            <a:fld id="{7C1686CB-BB87-45D4-9308-992C86195A96}" type="slidenum">
              <a:rPr lang="he-IL" altLang="en-US"/>
              <a:pPr/>
              <a:t>6</a:t>
            </a:fld>
            <a:endParaRPr lang="en-US" altLang="en-US"/>
          </a:p>
        </p:txBody>
      </p:sp>
      <p:sp>
        <p:nvSpPr>
          <p:cNvPr id="332802" name="Rectangle 2">
            <a:extLst>
              <a:ext uri="{FF2B5EF4-FFF2-40B4-BE49-F238E27FC236}">
                <a16:creationId xmlns:a16="http://schemas.microsoft.com/office/drawing/2014/main" xmlns="" id="{789AAE2F-9E46-42D8-B2B5-FDF48E2B7FD0}"/>
              </a:ext>
            </a:extLst>
          </p:cNvPr>
          <p:cNvSpPr>
            <a:spLocks noGrp="1" noRot="1" noChangeAspect="1" noChangeArrowheads="1" noTextEdit="1"/>
          </p:cNvSpPr>
          <p:nvPr>
            <p:ph type="sldImg"/>
          </p:nvPr>
        </p:nvSpPr>
        <p:spPr>
          <a:ln/>
        </p:spPr>
      </p:sp>
      <p:sp>
        <p:nvSpPr>
          <p:cNvPr id="332803" name="Rectangle 3">
            <a:extLst>
              <a:ext uri="{FF2B5EF4-FFF2-40B4-BE49-F238E27FC236}">
                <a16:creationId xmlns:a16="http://schemas.microsoft.com/office/drawing/2014/main" xmlns="" id="{6EDED2D1-0FCC-434D-9CEC-8C3737E41581}"/>
              </a:ext>
            </a:extLst>
          </p:cNvPr>
          <p:cNvSpPr>
            <a:spLocks noGrp="1" noChangeArrowheads="1"/>
          </p:cNvSpPr>
          <p:nvPr>
            <p:ph type="body" idx="1"/>
          </p:nvPr>
        </p:nvSpPr>
        <p:spPr/>
        <p:txBody>
          <a:bodyPr/>
          <a:lstStyle/>
          <a:p>
            <a:pPr algn="r" rtl="1"/>
            <a:endParaRPr lang="en-US" altLang="en-US" dirty="0"/>
          </a:p>
        </p:txBody>
      </p:sp>
    </p:spTree>
    <p:extLst>
      <p:ext uri="{BB962C8B-B14F-4D97-AF65-F5344CB8AC3E}">
        <p14:creationId xmlns:p14="http://schemas.microsoft.com/office/powerpoint/2010/main" val="320792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743E9CFF-D42B-4D36-90B9-B900164A22EA}"/>
              </a:ext>
            </a:extLst>
          </p:cNvPr>
          <p:cNvSpPr>
            <a:spLocks noGrp="1" noChangeArrowheads="1"/>
          </p:cNvSpPr>
          <p:nvPr>
            <p:ph type="sldNum" sz="quarter" idx="5"/>
          </p:nvPr>
        </p:nvSpPr>
        <p:spPr>
          <a:ln/>
        </p:spPr>
        <p:txBody>
          <a:bodyPr/>
          <a:lstStyle/>
          <a:p>
            <a:fld id="{08632D4C-3C5A-4F0E-869E-E6005E97DBA3}" type="slidenum">
              <a:rPr lang="he-IL" altLang="en-US"/>
              <a:pPr/>
              <a:t>7</a:t>
            </a:fld>
            <a:endParaRPr lang="en-US" altLang="en-US"/>
          </a:p>
        </p:txBody>
      </p:sp>
      <p:sp>
        <p:nvSpPr>
          <p:cNvPr id="338946" name="Rectangle 2">
            <a:extLst>
              <a:ext uri="{FF2B5EF4-FFF2-40B4-BE49-F238E27FC236}">
                <a16:creationId xmlns:a16="http://schemas.microsoft.com/office/drawing/2014/main" xmlns="" id="{01AA3843-3DD0-4264-BB25-9CB0F5DC58CE}"/>
              </a:ext>
            </a:extLst>
          </p:cNvPr>
          <p:cNvSpPr>
            <a:spLocks noGrp="1" noRot="1" noChangeAspect="1" noChangeArrowheads="1" noTextEdit="1"/>
          </p:cNvSpPr>
          <p:nvPr>
            <p:ph type="sldImg"/>
          </p:nvPr>
        </p:nvSpPr>
        <p:spPr>
          <a:ln/>
        </p:spPr>
      </p:sp>
      <p:sp>
        <p:nvSpPr>
          <p:cNvPr id="338947" name="Rectangle 3">
            <a:extLst>
              <a:ext uri="{FF2B5EF4-FFF2-40B4-BE49-F238E27FC236}">
                <a16:creationId xmlns:a16="http://schemas.microsoft.com/office/drawing/2014/main" xmlns="" id="{FA5F616E-FBA6-4039-A4BA-1E8A0505772E}"/>
              </a:ext>
            </a:extLst>
          </p:cNvPr>
          <p:cNvSpPr>
            <a:spLocks noGrp="1" noChangeArrowheads="1"/>
          </p:cNvSpPr>
          <p:nvPr>
            <p:ph type="body" idx="1"/>
          </p:nvPr>
        </p:nvSpPr>
        <p:spPr/>
        <p:txBody>
          <a:bodyPr/>
          <a:lstStyle/>
          <a:p>
            <a:pPr algn="r" rtl="1"/>
            <a:r>
              <a:rPr lang="he-IL" altLang="en-US" dirty="0"/>
              <a:t>למרות שאבטחה אינה אחד מנושאי הקורס, לא ניתן לדון בכתיבת מודולים בלי להתייחס לנושא.</a:t>
            </a:r>
          </a:p>
          <a:p>
            <a:pPr algn="r" rtl="1"/>
            <a:r>
              <a:rPr lang="he-IL" altLang="en-US" dirty="0"/>
              <a:t>מי שמתעניין בתחום יכול לקחת את הקורס הגנה במערכות מתוכנתות.</a:t>
            </a:r>
          </a:p>
          <a:p>
            <a:pPr algn="r" rtl="1"/>
            <a:endParaRPr lang="en-US" altLang="en-US" dirty="0"/>
          </a:p>
        </p:txBody>
      </p:sp>
    </p:spTree>
    <p:extLst>
      <p:ext uri="{BB962C8B-B14F-4D97-AF65-F5344CB8AC3E}">
        <p14:creationId xmlns:p14="http://schemas.microsoft.com/office/powerpoint/2010/main" val="2959134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E2E8B082-EF61-4C06-805D-9D81C60DE76A}"/>
              </a:ext>
            </a:extLst>
          </p:cNvPr>
          <p:cNvSpPr>
            <a:spLocks noGrp="1" noChangeArrowheads="1"/>
          </p:cNvSpPr>
          <p:nvPr>
            <p:ph type="sldNum" sz="quarter" idx="5"/>
          </p:nvPr>
        </p:nvSpPr>
        <p:spPr>
          <a:ln/>
        </p:spPr>
        <p:txBody>
          <a:bodyPr/>
          <a:lstStyle/>
          <a:p>
            <a:fld id="{5ED49FAA-CF7F-41AB-9FCD-149E4A5B7258}" type="slidenum">
              <a:rPr lang="he-IL" altLang="en-US"/>
              <a:pPr/>
              <a:t>8</a:t>
            </a:fld>
            <a:endParaRPr lang="en-US" altLang="en-US"/>
          </a:p>
        </p:txBody>
      </p:sp>
      <p:sp>
        <p:nvSpPr>
          <p:cNvPr id="345090" name="Rectangle 2">
            <a:extLst>
              <a:ext uri="{FF2B5EF4-FFF2-40B4-BE49-F238E27FC236}">
                <a16:creationId xmlns:a16="http://schemas.microsoft.com/office/drawing/2014/main" xmlns="" id="{2FC2F85C-18CA-42BE-90B7-3BBEA2DDA9CD}"/>
              </a:ext>
            </a:extLst>
          </p:cNvPr>
          <p:cNvSpPr>
            <a:spLocks noGrp="1" noRot="1" noChangeAspect="1" noChangeArrowheads="1" noTextEdit="1"/>
          </p:cNvSpPr>
          <p:nvPr>
            <p:ph type="sldImg"/>
          </p:nvPr>
        </p:nvSpPr>
        <p:spPr>
          <a:ln/>
        </p:spPr>
      </p:sp>
      <p:sp>
        <p:nvSpPr>
          <p:cNvPr id="345091" name="Rectangle 3">
            <a:extLst>
              <a:ext uri="{FF2B5EF4-FFF2-40B4-BE49-F238E27FC236}">
                <a16:creationId xmlns:a16="http://schemas.microsoft.com/office/drawing/2014/main" xmlns="" id="{099029FF-74F2-4368-B49C-799D2C52BB10}"/>
              </a:ext>
            </a:extLst>
          </p:cNvPr>
          <p:cNvSpPr>
            <a:spLocks noGrp="1" noChangeArrowheads="1"/>
          </p:cNvSpPr>
          <p:nvPr>
            <p:ph type="body" idx="1"/>
          </p:nvPr>
        </p:nvSpPr>
        <p:spPr/>
        <p:txBody>
          <a:bodyPr/>
          <a:lstStyle/>
          <a:p>
            <a:pPr algn="r" rtl="1"/>
            <a:r>
              <a:rPr lang="he-IL" altLang="en-US" dirty="0"/>
              <a:t>השורה הראשונה חייבת להופיע בכל מודול (דרייברים שמקומפלים כחלק אינטגרלי מהגרעין לא דורשים את זה).</a:t>
            </a:r>
          </a:p>
          <a:p>
            <a:pPr algn="r" rtl="1"/>
            <a:endParaRPr lang="en-US" altLang="en-US" dirty="0"/>
          </a:p>
          <a:p>
            <a:pPr algn="r" rtl="1"/>
            <a:r>
              <a:rPr lang="he-IL" altLang="en-US" dirty="0"/>
              <a:t>נקודה שלא מתייחסים אליה כאן: </a:t>
            </a:r>
            <a:r>
              <a:rPr lang="en-US" altLang="en-US" dirty="0"/>
              <a:t>tainted modules</a:t>
            </a:r>
            <a:r>
              <a:rPr lang="he-IL" altLang="en-US" dirty="0"/>
              <a:t>.</a:t>
            </a:r>
          </a:p>
          <a:p>
            <a:pPr algn="r" rtl="1"/>
            <a:r>
              <a:rPr lang="he-IL" altLang="en-US" dirty="0"/>
              <a:t>במקרים מסויימים, יצרנים עשויים לספק מודולים ללא הקוד שלהם (מודולים בינאריים). במצב זה, אם יתרחש באג בגרעין, לא יהיה ניתן לדבג אותו במסגרת קהילת הלינוקס, מאחר ולא כל הקוד זמין. לכן, כאשר נטען מודול כזה לגרעין, הגרעין "מזוהם", ותתקבל הודעה כזאת כאשר טוענים את המודול.</a:t>
            </a:r>
          </a:p>
          <a:p>
            <a:pPr algn="r" rtl="1"/>
            <a:r>
              <a:rPr lang="he-IL" altLang="en-US" dirty="0"/>
              <a:t>על מנת להימנע מהודעה זו, ניתן להפעיל את המאקרו:</a:t>
            </a:r>
            <a:r>
              <a:rPr lang="en-US" altLang="en-US" dirty="0"/>
              <a:t> </a:t>
            </a:r>
            <a:r>
              <a:rPr lang="he-IL" altLang="en-US" dirty="0"/>
              <a:t> </a:t>
            </a:r>
            <a:r>
              <a:rPr lang="en-US" altLang="en-US" dirty="0"/>
              <a:t>MODULE_LICENSE(“GPL”);</a:t>
            </a:r>
            <a:r>
              <a:rPr lang="he-IL" altLang="en-US" dirty="0"/>
              <a:t>. המשמעות של המאקרו היא החלת תנאי הרשיון (מהסוג המועבר כפרמטר), על המודול. למשל, המאקרו הנ"ל מצהיר כי הקוד של המודול זמין כקוד פתוח במסגרת רשיון </a:t>
            </a:r>
            <a:r>
              <a:rPr lang="en-US" altLang="en-US" dirty="0"/>
              <a:t>GPL</a:t>
            </a:r>
            <a:r>
              <a:rPr lang="he-IL" altLang="en-US" dirty="0"/>
              <a:t>. דיון נוסף על נושא הרישוי חורג מהיקף הקורס.</a:t>
            </a:r>
          </a:p>
        </p:txBody>
      </p:sp>
    </p:spTree>
    <p:extLst>
      <p:ext uri="{BB962C8B-B14F-4D97-AF65-F5344CB8AC3E}">
        <p14:creationId xmlns:p14="http://schemas.microsoft.com/office/powerpoint/2010/main" val="400374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F031D025-66FD-456E-A5B3-A8B69FFEFB49}"/>
              </a:ext>
            </a:extLst>
          </p:cNvPr>
          <p:cNvSpPr>
            <a:spLocks noGrp="1" noChangeArrowheads="1"/>
          </p:cNvSpPr>
          <p:nvPr>
            <p:ph type="sldNum" sz="quarter" idx="5"/>
          </p:nvPr>
        </p:nvSpPr>
        <p:spPr>
          <a:ln/>
        </p:spPr>
        <p:txBody>
          <a:bodyPr/>
          <a:lstStyle/>
          <a:p>
            <a:fld id="{485DE41B-CAC2-4CEF-BDBF-418E27A27BBA}" type="slidenum">
              <a:rPr lang="he-IL" altLang="en-US"/>
              <a:pPr/>
              <a:t>9</a:t>
            </a:fld>
            <a:endParaRPr lang="en-US" altLang="en-US"/>
          </a:p>
        </p:txBody>
      </p:sp>
      <p:sp>
        <p:nvSpPr>
          <p:cNvPr id="407554" name="Rectangle 2">
            <a:extLst>
              <a:ext uri="{FF2B5EF4-FFF2-40B4-BE49-F238E27FC236}">
                <a16:creationId xmlns:a16="http://schemas.microsoft.com/office/drawing/2014/main" xmlns="" id="{8CBABC4B-E61C-4ECE-A761-EF126793A6A1}"/>
              </a:ext>
            </a:extLst>
          </p:cNvPr>
          <p:cNvSpPr>
            <a:spLocks noGrp="1" noRot="1" noChangeAspect="1" noChangeArrowheads="1" noTextEdit="1"/>
          </p:cNvSpPr>
          <p:nvPr>
            <p:ph type="sldImg"/>
          </p:nvPr>
        </p:nvSpPr>
        <p:spPr>
          <a:ln/>
        </p:spPr>
      </p:sp>
      <p:sp>
        <p:nvSpPr>
          <p:cNvPr id="407555" name="Rectangle 3">
            <a:extLst>
              <a:ext uri="{FF2B5EF4-FFF2-40B4-BE49-F238E27FC236}">
                <a16:creationId xmlns:a16="http://schemas.microsoft.com/office/drawing/2014/main" xmlns="" id="{22F93F98-8A74-4E2A-92C4-7814C295EE0D}"/>
              </a:ext>
            </a:extLst>
          </p:cNvPr>
          <p:cNvSpPr>
            <a:spLocks noGrp="1" noChangeArrowheads="1"/>
          </p:cNvSpPr>
          <p:nvPr>
            <p:ph type="body" idx="1"/>
          </p:nvPr>
        </p:nvSpPr>
        <p:spPr/>
        <p:txBody>
          <a:bodyPr/>
          <a:lstStyle/>
          <a:p>
            <a:pPr algn="r" rtl="1"/>
            <a:r>
              <a:rPr lang="he-IL" altLang="en-US" dirty="0"/>
              <a:t>הדגל </a:t>
            </a:r>
            <a:r>
              <a:rPr lang="en-US" altLang="en-US" dirty="0"/>
              <a:t>MODULE</a:t>
            </a:r>
            <a:r>
              <a:rPr lang="he-IL" altLang="en-US" dirty="0"/>
              <a:t> מציין שאנחנו מהדרים מודול (לחלופין אפשר לשים בתכנית עצמה </a:t>
            </a:r>
            <a:r>
              <a:rPr lang="en-US" altLang="en-US" dirty="0"/>
              <a:t>#define MODULE</a:t>
            </a:r>
            <a:r>
              <a:rPr lang="he-IL" altLang="en-US" dirty="0"/>
              <a:t>).</a:t>
            </a:r>
          </a:p>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t>הדגל </a:t>
            </a:r>
            <a:r>
              <a:rPr lang="en-US" altLang="en-US" dirty="0"/>
              <a:t>KERNEL</a:t>
            </a:r>
            <a:r>
              <a:rPr lang="he-IL" altLang="en-US" dirty="0"/>
              <a:t> נחוץ על מנת לאפשר גישה של המודול לחלקים מהגרעין, כי ישנם חלקים הזמינים רק אחרי הוספת </a:t>
            </a:r>
            <a:r>
              <a:rPr lang="en-US" altLang="en-US" dirty="0"/>
              <a:t>#define __KERNEL__</a:t>
            </a:r>
            <a:r>
              <a:rPr lang="he-IL" altLang="en-US" dirty="0"/>
              <a:t>.</a:t>
            </a:r>
          </a:p>
          <a:p>
            <a:pPr algn="r" rtl="1"/>
            <a:r>
              <a:rPr lang="he-IL" altLang="en-US" dirty="0"/>
              <a:t>הדגל 1</a:t>
            </a:r>
            <a:r>
              <a:rPr lang="en-US" altLang="en-US" dirty="0"/>
              <a:t>–O</a:t>
            </a:r>
            <a:r>
              <a:rPr lang="he-IL" altLang="en-US" dirty="0"/>
              <a:t> מתייחס לרמת האופטימיזציה של המהדר.</a:t>
            </a:r>
          </a:p>
          <a:p>
            <a:pPr algn="r" rtl="1"/>
            <a:r>
              <a:rPr lang="he-IL" altLang="en-US" dirty="0"/>
              <a:t>הדגל </a:t>
            </a:r>
            <a:r>
              <a:rPr lang="en-US" altLang="en-US" dirty="0"/>
              <a:t>–Wall</a:t>
            </a:r>
            <a:r>
              <a:rPr lang="he-IL" altLang="en-US" dirty="0"/>
              <a:t> מציין למהדר שיש להציג את כל הודעות האזהרה (</a:t>
            </a:r>
            <a:r>
              <a:rPr lang="en-US" altLang="en-US" dirty="0"/>
              <a:t>warning</a:t>
            </a:r>
            <a:r>
              <a:rPr lang="he-IL" altLang="en-US" dirty="0"/>
              <a:t>).</a:t>
            </a:r>
          </a:p>
          <a:p>
            <a:pPr algn="r" rtl="1"/>
            <a:endParaRPr lang="he-IL" altLang="en-US" dirty="0"/>
          </a:p>
          <a:p>
            <a:pPr marL="0" marR="0" lvl="0" indent="0" algn="r" defTabSz="914400" rtl="1" eaLnBrk="1" fontAlgn="auto" latinLnBrk="0" hangingPunct="1">
              <a:lnSpc>
                <a:spcPct val="100000"/>
              </a:lnSpc>
              <a:spcBef>
                <a:spcPts val="0"/>
              </a:spcBef>
              <a:spcAft>
                <a:spcPts val="0"/>
              </a:spcAft>
              <a:buClrTx/>
              <a:buSzTx/>
              <a:buFontTx/>
              <a:buNone/>
              <a:tabLst/>
              <a:defRPr/>
            </a:pPr>
            <a:r>
              <a:rPr lang="he-IL" altLang="en-US" dirty="0"/>
              <a:t>הערה לגבי ה-</a:t>
            </a:r>
            <a:r>
              <a:rPr lang="en-US" altLang="en-US" dirty="0" err="1"/>
              <a:t>makefile</a:t>
            </a:r>
            <a:r>
              <a:rPr lang="he-IL" altLang="en-US" dirty="0"/>
              <a:t>: עדיף ונכון יותר להדר את המודולים כחלק אינטגרלי מגרעין מערכת ההפעלה (במיוחד בגרסאות מתקדמות יותר של </a:t>
            </a:r>
            <a:r>
              <a:rPr lang="en-US" altLang="en-US" dirty="0" err="1"/>
              <a:t>linux</a:t>
            </a:r>
            <a:r>
              <a:rPr lang="he-IL" altLang="en-US" dirty="0"/>
              <a:t>), ואז יתקבל קובץ </a:t>
            </a:r>
            <a:r>
              <a:rPr lang="en-US" altLang="en-US" dirty="0" err="1"/>
              <a:t>makefile</a:t>
            </a:r>
            <a:r>
              <a:rPr lang="he-IL" altLang="en-US" dirty="0"/>
              <a:t> שונה. מודולים כאלה ייבנו בספרית </a:t>
            </a:r>
            <a:r>
              <a:rPr lang="en-US" altLang="en-US" dirty="0"/>
              <a:t>/lib/modules</a:t>
            </a:r>
            <a:r>
              <a:rPr lang="he-IL" altLang="en-US" dirty="0"/>
              <a:t> עם סיומת </a:t>
            </a:r>
            <a:r>
              <a:rPr lang="en-US" altLang="en-US" dirty="0"/>
              <a:t>.o</a:t>
            </a:r>
            <a:r>
              <a:rPr lang="he-IL" altLang="en-US" dirty="0"/>
              <a:t> </a:t>
            </a:r>
            <a:r>
              <a:rPr lang="he-IL" sz="1200" b="0" i="0" u="none" strike="noStrike" kern="1200" baseline="0" dirty="0">
                <a:solidFill>
                  <a:schemeClr val="tx1"/>
                </a:solidFill>
                <a:latin typeface="+mn-lt"/>
                <a:ea typeface="+mn-ea"/>
                <a:cs typeface="+mn-cs"/>
              </a:rPr>
              <a:t>החל מגרסת גרעין 2.6 סיומת של מודולים היא </a:t>
            </a:r>
            <a:r>
              <a:rPr lang="en-US" sz="1200" b="0" i="0" u="none" strike="noStrike" kern="1200" baseline="0" dirty="0">
                <a:solidFill>
                  <a:schemeClr val="tx1"/>
                </a:solidFill>
                <a:latin typeface="+mn-lt"/>
                <a:ea typeface="+mn-ea"/>
                <a:cs typeface="+mn-cs"/>
              </a:rPr>
              <a:t>.</a:t>
            </a:r>
            <a:r>
              <a:rPr lang="en-US" sz="1200" b="0" i="0" u="none" strike="noStrike" kern="1200" baseline="0" dirty="0" err="1">
                <a:solidFill>
                  <a:schemeClr val="tx1"/>
                </a:solidFill>
                <a:latin typeface="+mn-lt"/>
                <a:ea typeface="+mn-ea"/>
                <a:cs typeface="+mn-cs"/>
              </a:rPr>
              <a:t>ko</a:t>
            </a:r>
            <a:r>
              <a:rPr lang="he-IL" sz="1200" b="0" i="0" u="none" strike="noStrike" kern="1200" baseline="0" dirty="0">
                <a:solidFill>
                  <a:schemeClr val="tx1"/>
                </a:solidFill>
                <a:latin typeface="+mn-lt"/>
                <a:ea typeface="+mn-ea"/>
                <a:cs typeface="+mn-cs"/>
              </a:rPr>
              <a:t> (ראשי תיבות של </a:t>
            </a:r>
            <a:r>
              <a:rPr lang="en-US" sz="1200" b="0" i="0" u="none" strike="noStrike" kern="1200" baseline="0" dirty="0">
                <a:solidFill>
                  <a:schemeClr val="tx1"/>
                </a:solidFill>
                <a:latin typeface="+mn-lt"/>
                <a:ea typeface="+mn-ea"/>
                <a:cs typeface="+mn-cs"/>
              </a:rPr>
              <a:t>kernel object</a:t>
            </a:r>
            <a:r>
              <a:rPr lang="he-IL" sz="1200" b="0" i="0" u="none" strike="noStrike" kern="1200" baseline="0" dirty="0">
                <a:solidFill>
                  <a:schemeClr val="tx1"/>
                </a:solidFill>
                <a:latin typeface="+mn-lt"/>
                <a:ea typeface="+mn-ea"/>
                <a:cs typeface="+mn-cs"/>
              </a:rPr>
              <a:t>).</a:t>
            </a:r>
            <a:endParaRPr lang="he-IL" altLang="en-US" dirty="0"/>
          </a:p>
          <a:p>
            <a:pPr algn="r" rtl="1"/>
            <a:r>
              <a:rPr lang="he-IL" altLang="en-US" dirty="0"/>
              <a:t>אנו מציגים מבנה </a:t>
            </a:r>
            <a:r>
              <a:rPr lang="en-US" altLang="en-US" dirty="0" err="1"/>
              <a:t>makefile</a:t>
            </a:r>
            <a:r>
              <a:rPr lang="he-IL" altLang="en-US" dirty="0"/>
              <a:t> אחר, שהוא פשוט יותר ומתאים לצרכינו.</a:t>
            </a:r>
          </a:p>
        </p:txBody>
      </p:sp>
    </p:spTree>
    <p:extLst>
      <p:ext uri="{BB962C8B-B14F-4D97-AF65-F5344CB8AC3E}">
        <p14:creationId xmlns:p14="http://schemas.microsoft.com/office/powerpoint/2010/main" val="1859056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he-IL" altLang="en-US" dirty="0"/>
              <a:t>יש פקודה נוספת לטעינה או פריקה של מודולים---</a:t>
            </a:r>
            <a:r>
              <a:rPr lang="en-US" altLang="en-US" dirty="0" err="1"/>
              <a:t>modprobe</a:t>
            </a:r>
            <a:r>
              <a:rPr lang="he-IL" altLang="en-US" dirty="0"/>
              <a:t>.</a:t>
            </a:r>
          </a:p>
          <a:p>
            <a:pPr algn="r" rtl="1"/>
            <a:r>
              <a:rPr lang="he-IL" altLang="en-US" dirty="0"/>
              <a:t>רק משתמשים מורשים (</a:t>
            </a:r>
            <a:r>
              <a:rPr lang="en-US" altLang="en-US" dirty="0"/>
              <a:t>root</a:t>
            </a:r>
            <a:r>
              <a:rPr lang="he-IL" altLang="en-US" dirty="0"/>
              <a:t>) יכולים להשתמש בפקודה.</a:t>
            </a:r>
          </a:p>
          <a:p>
            <a:pPr algn="r" rtl="1"/>
            <a:r>
              <a:rPr lang="en-US" altLang="en-US" dirty="0" err="1"/>
              <a:t>modprobe</a:t>
            </a:r>
            <a:r>
              <a:rPr lang="he-IL" altLang="en-US" dirty="0"/>
              <a:t> טוענת מודולים מתוך הנתיב </a:t>
            </a:r>
            <a:r>
              <a:rPr lang="en-US" altLang="en-US" dirty="0"/>
              <a:t>/lib/modules</a:t>
            </a:r>
            <a:r>
              <a:rPr lang="he-IL" altLang="en-US" dirty="0"/>
              <a:t> .</a:t>
            </a:r>
          </a:p>
          <a:p>
            <a:pPr algn="r" rtl="1"/>
            <a:endParaRPr lang="en-US" dirty="0"/>
          </a:p>
          <a:p>
            <a:r>
              <a:rPr lang="en-US" dirty="0" err="1"/>
              <a:t>modprobe</a:t>
            </a:r>
            <a:r>
              <a:rPr lang="en-US" sz="1200" b="0" i="0" kern="1200" dirty="0">
                <a:solidFill>
                  <a:schemeClr val="tx1"/>
                </a:solidFill>
                <a:effectLst/>
                <a:latin typeface="+mn-lt"/>
                <a:ea typeface="+mn-ea"/>
                <a:cs typeface="+mn-cs"/>
              </a:rPr>
              <a:t> is the intelligent version of </a:t>
            </a:r>
            <a:r>
              <a:rPr lang="en-US" dirty="0" err="1"/>
              <a:t>insmod</a:t>
            </a:r>
            <a:r>
              <a:rPr lang="en-US" sz="1200" b="0" i="0" kern="1200" dirty="0">
                <a:solidFill>
                  <a:schemeClr val="tx1"/>
                </a:solidFill>
                <a:effectLst/>
                <a:latin typeface="+mn-lt"/>
                <a:ea typeface="+mn-ea"/>
                <a:cs typeface="+mn-cs"/>
              </a:rPr>
              <a:t>. </a:t>
            </a:r>
            <a:r>
              <a:rPr lang="en-US" dirty="0" err="1"/>
              <a:t>insmod</a:t>
            </a:r>
            <a:r>
              <a:rPr lang="en-US" sz="1200" b="0" i="0" kern="1200" dirty="0">
                <a:solidFill>
                  <a:schemeClr val="tx1"/>
                </a:solidFill>
                <a:effectLst/>
                <a:latin typeface="+mn-lt"/>
                <a:ea typeface="+mn-ea"/>
                <a:cs typeface="+mn-cs"/>
              </a:rPr>
              <a:t> simply adds a module where </a:t>
            </a:r>
            <a:r>
              <a:rPr lang="en-US" dirty="0" err="1"/>
              <a:t>modprobe</a:t>
            </a:r>
            <a:r>
              <a:rPr lang="en-US" sz="1200" b="0" i="0" kern="1200" dirty="0" err="1">
                <a:solidFill>
                  <a:schemeClr val="tx1"/>
                </a:solidFill>
                <a:effectLst/>
                <a:latin typeface="+mn-lt"/>
                <a:ea typeface="+mn-ea"/>
                <a:cs typeface="+mn-cs"/>
              </a:rPr>
              <a:t>looks</a:t>
            </a:r>
            <a:r>
              <a:rPr lang="en-US" sz="1200" b="0" i="0" kern="1200" dirty="0">
                <a:solidFill>
                  <a:schemeClr val="tx1"/>
                </a:solidFill>
                <a:effectLst/>
                <a:latin typeface="+mn-lt"/>
                <a:ea typeface="+mn-ea"/>
                <a:cs typeface="+mn-cs"/>
              </a:rPr>
              <a:t> for any dependency (if that particular module is dependent on any other module) and loads them.</a:t>
            </a:r>
          </a:p>
          <a:p>
            <a:endParaRPr lang="en-US"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525A9A-2399-4ACF-975E-77FD324B061A}" type="slidenum">
              <a:rPr lang="en-US" smtClean="0"/>
              <a:t>10</a:t>
            </a:fld>
            <a:endParaRPr lang="en-US"/>
          </a:p>
        </p:txBody>
      </p:sp>
    </p:spTree>
    <p:extLst>
      <p:ext uri="{BB962C8B-B14F-4D97-AF65-F5344CB8AC3E}">
        <p14:creationId xmlns:p14="http://schemas.microsoft.com/office/powerpoint/2010/main" val="937497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xmlns="" id="{44FB2FFC-C6BC-4D61-B599-3B314807EAAE}"/>
              </a:ext>
            </a:extLst>
          </p:cNvPr>
          <p:cNvSpPr>
            <a:spLocks noGrp="1" noChangeArrowheads="1"/>
          </p:cNvSpPr>
          <p:nvPr>
            <p:ph type="sldNum" sz="quarter" idx="5"/>
          </p:nvPr>
        </p:nvSpPr>
        <p:spPr>
          <a:ln/>
        </p:spPr>
        <p:txBody>
          <a:bodyPr/>
          <a:lstStyle/>
          <a:p>
            <a:fld id="{F3469EC2-889D-41DF-85BF-404C2C0ACAE4}" type="slidenum">
              <a:rPr lang="he-IL" altLang="en-US"/>
              <a:pPr/>
              <a:t>11</a:t>
            </a:fld>
            <a:endParaRPr lang="en-US" altLang="en-US"/>
          </a:p>
        </p:txBody>
      </p:sp>
      <p:sp>
        <p:nvSpPr>
          <p:cNvPr id="355330" name="Rectangle 2">
            <a:extLst>
              <a:ext uri="{FF2B5EF4-FFF2-40B4-BE49-F238E27FC236}">
                <a16:creationId xmlns:a16="http://schemas.microsoft.com/office/drawing/2014/main" xmlns="" id="{607E80D6-ACEB-4F61-B7E8-E4FAB0F2C9C8}"/>
              </a:ext>
            </a:extLst>
          </p:cNvPr>
          <p:cNvSpPr>
            <a:spLocks noGrp="1" noRot="1" noChangeAspect="1" noChangeArrowheads="1" noTextEdit="1"/>
          </p:cNvSpPr>
          <p:nvPr>
            <p:ph type="sldImg"/>
          </p:nvPr>
        </p:nvSpPr>
        <p:spPr>
          <a:ln/>
        </p:spPr>
      </p:sp>
      <p:sp>
        <p:nvSpPr>
          <p:cNvPr id="355331" name="Rectangle 3">
            <a:extLst>
              <a:ext uri="{FF2B5EF4-FFF2-40B4-BE49-F238E27FC236}">
                <a16:creationId xmlns:a16="http://schemas.microsoft.com/office/drawing/2014/main" xmlns="" id="{2619CF0F-5442-4673-A151-57A07A065F0E}"/>
              </a:ext>
            </a:extLst>
          </p:cNvPr>
          <p:cNvSpPr>
            <a:spLocks noGrp="1" noChangeArrowheads="1"/>
          </p:cNvSpPr>
          <p:nvPr>
            <p:ph type="body" idx="1"/>
          </p:nvPr>
        </p:nvSpPr>
        <p:spPr/>
        <p:txBody>
          <a:bodyPr/>
          <a:lstStyle/>
          <a:p>
            <a:pPr algn="r" rtl="1"/>
            <a:r>
              <a:rPr lang="he-IL" altLang="en-US" dirty="0"/>
              <a:t>עבור מערכים, קיימת אפשרות גם להגדיר טווח של מספר פרמטרים.</a:t>
            </a:r>
          </a:p>
          <a:p>
            <a:pPr algn="r" rtl="1"/>
            <a:r>
              <a:rPr lang="he-IL" altLang="en-US" dirty="0"/>
              <a:t>למשל, אם נגדיר </a:t>
            </a:r>
            <a:r>
              <a:rPr lang="en-US" altLang="en-US" dirty="0"/>
              <a:t>MODULE_PARM(iArray,”2-4i”)</a:t>
            </a:r>
            <a:r>
              <a:rPr lang="he-IL" altLang="en-US" dirty="0"/>
              <a:t>, אז בטעינת המודול ניתן להעביר עבור </a:t>
            </a:r>
            <a:r>
              <a:rPr lang="en-US" altLang="en-US" dirty="0" err="1"/>
              <a:t>iArray</a:t>
            </a:r>
            <a:r>
              <a:rPr lang="he-IL" altLang="en-US" dirty="0"/>
              <a:t> בין שניים לארבעה ערכים. (</a:t>
            </a:r>
            <a:r>
              <a:rPr lang="en-US" altLang="en-US" dirty="0" err="1"/>
              <a:t>insmod</a:t>
            </a:r>
            <a:r>
              <a:rPr lang="he-IL" altLang="en-US" dirty="0"/>
              <a:t> "יצעק" אם יועבר ערך אחד בלבד).</a:t>
            </a:r>
            <a:endParaRPr lang="en-US" altLang="en-US" dirty="0"/>
          </a:p>
          <a:p>
            <a:pPr algn="r" rtl="1"/>
            <a:endParaRPr lang="he-IL" altLang="en-US" dirty="0"/>
          </a:p>
          <a:p>
            <a:pPr algn="r" rtl="1"/>
            <a:r>
              <a:rPr lang="he-IL" altLang="en-US" dirty="0"/>
              <a:t>טריק להעברת פרמטר אופציונלי: מערך בגודל 0—1.</a:t>
            </a:r>
          </a:p>
          <a:p>
            <a:pPr algn="r" rtl="1"/>
            <a:endParaRPr lang="en-US" altLang="en-US" dirty="0"/>
          </a:p>
        </p:txBody>
      </p:sp>
    </p:spTree>
    <p:extLst>
      <p:ext uri="{BB962C8B-B14F-4D97-AF65-F5344CB8AC3E}">
        <p14:creationId xmlns:p14="http://schemas.microsoft.com/office/powerpoint/2010/main" val="3669780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lgn="r" rtl="1">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r" rtl="1">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r" rtl="1">
              <a:defRPr/>
            </a:lvl1pPr>
          </a:lstStyle>
          <a:p>
            <a:fld id="{77DF1516-F6E2-4E06-943C-09712CE216D5}" type="datetime2">
              <a:rPr lang="en-US" smtClean="0"/>
              <a:t>Saturday, January 6, 2018</a:t>
            </a:fld>
            <a:endParaRPr lang="en-US"/>
          </a:p>
        </p:txBody>
      </p:sp>
      <p:sp>
        <p:nvSpPr>
          <p:cNvPr id="5" name="Footer Placeholder 4"/>
          <p:cNvSpPr>
            <a:spLocks noGrp="1"/>
          </p:cNvSpPr>
          <p:nvPr>
            <p:ph type="ftr" sz="quarter" idx="11"/>
          </p:nvPr>
        </p:nvSpPr>
        <p:spPr/>
        <p:txBody>
          <a:bodyPr/>
          <a:lstStyle>
            <a:lvl1pPr algn="r" rtl="1">
              <a:defRPr/>
            </a:lvl1pPr>
          </a:lstStyle>
          <a:p>
            <a:r>
              <a:rPr lang="he-IL"/>
              <a:t>מערכות הפעלה - תרגול 9</a:t>
            </a:r>
            <a:endParaRPr lang="en-US" dirty="0"/>
          </a:p>
        </p:txBody>
      </p:sp>
      <p:sp>
        <p:nvSpPr>
          <p:cNvPr id="6" name="Slide Number Placeholder 5"/>
          <p:cNvSpPr>
            <a:spLocks noGrp="1"/>
          </p:cNvSpPr>
          <p:nvPr>
            <p:ph type="sldNum" sz="quarter" idx="12"/>
          </p:nvPr>
        </p:nvSpPr>
        <p:spPr/>
        <p:txBody>
          <a:bodyPr/>
          <a:lstStyle>
            <a:lvl1pPr algn="r" rtl="1">
              <a:defRPr/>
            </a:lvl1p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DFA004-69C3-43D2-8AD8-511432B3FC92}" type="datetime2">
              <a:rPr lang="en-US" smtClean="0"/>
              <a:t>Saturday, January 6, 2018</a:t>
            </a:fld>
            <a:endParaRPr lang="en-US"/>
          </a:p>
        </p:txBody>
      </p:sp>
      <p:sp>
        <p:nvSpPr>
          <p:cNvPr id="5" name="Footer Placeholder 4"/>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CE834-D28B-4DD0-B2CC-4866DBE7673F}" type="datetime2">
              <a:rPr lang="en-US" smtClean="0"/>
              <a:t>Saturday, January 6, 2018</a:t>
            </a:fld>
            <a:endParaRPr lang="en-US"/>
          </a:p>
        </p:txBody>
      </p:sp>
      <p:sp>
        <p:nvSpPr>
          <p:cNvPr id="5" name="Footer Placeholder 4"/>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392D39-A35E-4CFC-9EA7-1E97C9271CBA}" type="datetime2">
              <a:rPr lang="en-US" smtClean="0"/>
              <a:t>Saturday, January 6, 2018</a:t>
            </a:fld>
            <a:endParaRPr lang="en-US"/>
          </a:p>
        </p:txBody>
      </p:sp>
      <p:sp>
        <p:nvSpPr>
          <p:cNvPr id="5" name="Footer Placeholder 4"/>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24180D-4BDC-44AF-9B65-FB3AD589DB31}" type="datetime2">
              <a:rPr lang="en-US" smtClean="0"/>
              <a:t>Saturday, January 6, 2018</a:t>
            </a:fld>
            <a:endParaRPr lang="en-US"/>
          </a:p>
        </p:txBody>
      </p:sp>
      <p:sp>
        <p:nvSpPr>
          <p:cNvPr id="5" name="Footer Placeholder 4"/>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683E97-4F97-4390-B1E8-860A9AE6AAC3}" type="datetime2">
              <a:rPr lang="en-US" smtClean="0"/>
              <a:t>Saturday, January 6, 2018</a:t>
            </a:fld>
            <a:endParaRPr lang="en-US"/>
          </a:p>
        </p:txBody>
      </p:sp>
      <p:sp>
        <p:nvSpPr>
          <p:cNvPr id="6" name="Footer Placeholder 5"/>
          <p:cNvSpPr>
            <a:spLocks noGrp="1"/>
          </p:cNvSpPr>
          <p:nvPr>
            <p:ph type="ftr" sz="quarter" idx="11"/>
          </p:nvPr>
        </p:nvSpPr>
        <p:spPr/>
        <p:txBody>
          <a:bodyPr/>
          <a:lstStyle/>
          <a:p>
            <a:pPr algn="r"/>
            <a:r>
              <a:rPr lang="he-IL"/>
              <a:t>מערכות הפעלה - תרגול 9</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ctr">
              <a:buNone/>
              <a:defRPr lang="en-US" sz="24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65D96C-4938-466A-9955-3AE97EEA914F}" type="datetime2">
              <a:rPr lang="en-US" smtClean="0"/>
              <a:t>Saturday, January 6, 2018</a:t>
            </a:fld>
            <a:endParaRPr lang="en-US"/>
          </a:p>
        </p:txBody>
      </p:sp>
      <p:sp>
        <p:nvSpPr>
          <p:cNvPr id="8" name="Footer Placeholder 7"/>
          <p:cNvSpPr>
            <a:spLocks noGrp="1"/>
          </p:cNvSpPr>
          <p:nvPr>
            <p:ph type="ftr" sz="quarter" idx="11"/>
          </p:nvPr>
        </p:nvSpPr>
        <p:spPr/>
        <p:txBody>
          <a:bodyPr/>
          <a:lstStyle/>
          <a:p>
            <a:pPr algn="r"/>
            <a:r>
              <a:rPr lang="he-IL"/>
              <a:t>מערכות הפעלה - תרגול 9</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57A2AA-F3E8-4B88-9800-11938E654FE6}" type="datetime2">
              <a:rPr lang="en-US" smtClean="0"/>
              <a:t>Saturday, January 6, 2018</a:t>
            </a:fld>
            <a:endParaRPr lang="en-US"/>
          </a:p>
        </p:txBody>
      </p:sp>
      <p:sp>
        <p:nvSpPr>
          <p:cNvPr id="4" name="Footer Placeholder 3"/>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1C88E-FECA-4A04-B768-8C28E8F28D31}" type="datetime2">
              <a:rPr lang="en-US" smtClean="0"/>
              <a:t>Saturday, January 6, 2018</a:t>
            </a:fld>
            <a:endParaRPr lang="en-US"/>
          </a:p>
        </p:txBody>
      </p:sp>
      <p:sp>
        <p:nvSpPr>
          <p:cNvPr id="3" name="Footer Placeholder 2"/>
          <p:cNvSpPr>
            <a:spLocks noGrp="1"/>
          </p:cNvSpPr>
          <p:nvPr>
            <p:ph type="ftr" sz="quarter" idx="11"/>
          </p:nvPr>
        </p:nvSpPr>
        <p:spPr/>
        <p:txBody>
          <a:bodyPr/>
          <a:lstStyle/>
          <a:p>
            <a:pPr algn="r"/>
            <a:r>
              <a:rPr lang="he-IL"/>
              <a:t>מערכות הפעלה - תרגול 9</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3BB36-F128-4CEB-9223-1A2E1C11796C}" type="datetime2">
              <a:rPr lang="en-US" smtClean="0"/>
              <a:t>Saturday, January 6, 2018</a:t>
            </a:fld>
            <a:endParaRPr lang="en-US"/>
          </a:p>
        </p:txBody>
      </p:sp>
      <p:sp>
        <p:nvSpPr>
          <p:cNvPr id="6" name="Footer Placeholder 5"/>
          <p:cNvSpPr>
            <a:spLocks noGrp="1"/>
          </p:cNvSpPr>
          <p:nvPr>
            <p:ph type="ftr" sz="quarter" idx="11"/>
          </p:nvPr>
        </p:nvSpPr>
        <p:spPr/>
        <p:txBody>
          <a:bodyPr/>
          <a:lstStyle/>
          <a:p>
            <a:pPr algn="r"/>
            <a:r>
              <a:rPr lang="he-IL"/>
              <a:t>מערכות הפעלה - תרגול 9</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AD7232-D3DD-4646-8C18-72D065C71669}" type="datetime2">
              <a:rPr lang="en-US" smtClean="0"/>
              <a:t>Saturday, January 6, 2018</a:t>
            </a:fld>
            <a:endParaRPr lang="en-US"/>
          </a:p>
        </p:txBody>
      </p:sp>
      <p:sp>
        <p:nvSpPr>
          <p:cNvPr id="6" name="Footer Placeholder 5"/>
          <p:cNvSpPr>
            <a:spLocks noGrp="1"/>
          </p:cNvSpPr>
          <p:nvPr>
            <p:ph type="ftr" sz="quarter" idx="11"/>
          </p:nvPr>
        </p:nvSpPr>
        <p:spPr/>
        <p:txBody>
          <a:bodyPr/>
          <a:lstStyle/>
          <a:p>
            <a:pPr algn="r"/>
            <a:r>
              <a:rPr lang="he-IL"/>
              <a:t>מערכות הפעלה - תרגול 9</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r" rtl="1">
              <a:defRPr sz="1200">
                <a:solidFill>
                  <a:srgbClr val="FFFFFF"/>
                </a:solidFill>
              </a:defRPr>
            </a:lvl1pPr>
          </a:lstStyle>
          <a:p>
            <a:fld id="{D7A8C64E-1601-4023-B262-B81FB1550B45}" type="datetime2">
              <a:rPr lang="en-US" smtClean="0"/>
              <a:t>Saturday, January 6,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r" rtl="1">
              <a:defRPr sz="1200">
                <a:solidFill>
                  <a:srgbClr val="FFFFFF"/>
                </a:solidFill>
              </a:defRPr>
            </a:lvl1pPr>
          </a:lstStyle>
          <a:p>
            <a:r>
              <a:rPr lang="he-IL"/>
              <a:t>מערכות הפעלה - תרגול 9</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r" rtl="1">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dt="0"/>
  <p:txStyles>
    <p:titleStyle>
      <a:lvl1pPr algn="r" defTabSz="914400" rtl="1"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r" defTabSz="914400" rtl="1"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r" defTabSz="914400" rtl="1"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r" defTabSz="914400" rtl="1"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r" defTabSz="914400" rtl="1"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r" defTabSz="914400" rtl="1"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a:t>תרגול 9</a:t>
            </a:r>
            <a:endParaRPr lang="en-US" dirty="0"/>
          </a:p>
        </p:txBody>
      </p:sp>
      <p:sp>
        <p:nvSpPr>
          <p:cNvPr id="3" name="Subtitle 2"/>
          <p:cNvSpPr>
            <a:spLocks noGrp="1"/>
          </p:cNvSpPr>
          <p:nvPr>
            <p:ph type="subTitle" idx="1"/>
          </p:nvPr>
        </p:nvSpPr>
        <p:spPr/>
        <p:txBody>
          <a:bodyPr>
            <a:normAutofit/>
          </a:bodyPr>
          <a:lstStyle/>
          <a:p>
            <a:r>
              <a:rPr lang="he-IL" dirty="0"/>
              <a:t>מודולים </a:t>
            </a:r>
            <a:r>
              <a:rPr lang="he-IL" dirty="0" smtClean="0"/>
              <a:t>בלינוקס</a:t>
            </a:r>
            <a:endParaRPr lang="en-US" dirty="0" smtClean="0"/>
          </a:p>
          <a:p>
            <a:r>
              <a:rPr lang="he-IL" dirty="0"/>
              <a:t>התקני תווים (</a:t>
            </a:r>
            <a:r>
              <a:rPr lang="en-US" dirty="0"/>
              <a:t>character devices</a:t>
            </a:r>
            <a:r>
              <a:rPr lang="he-IL" smtClean="0"/>
              <a:t>)</a:t>
            </a:r>
            <a:endParaRPr lang="en-US" dirty="0"/>
          </a:p>
          <a:p>
            <a:r>
              <a:rPr lang="he-IL" dirty="0"/>
              <a:t>דרייברים (</a:t>
            </a:r>
            <a:r>
              <a:rPr lang="en-US" dirty="0"/>
              <a:t>device drivers</a:t>
            </a:r>
            <a:r>
              <a:rPr lang="he-IL" dirty="0" smtClean="0"/>
              <a:t>)</a:t>
            </a:r>
            <a:endParaRPr lang="en-US" dirty="0"/>
          </a:p>
        </p:txBody>
      </p:sp>
      <p:sp>
        <p:nvSpPr>
          <p:cNvPr id="6" name="Footer Placeholder 5">
            <a:extLst>
              <a:ext uri="{FF2B5EF4-FFF2-40B4-BE49-F238E27FC236}">
                <a16:creationId xmlns:a16="http://schemas.microsoft.com/office/drawing/2014/main" xmlns="" id="{C14C9F89-B171-4F65-BDC2-ABA994C066B2}"/>
              </a:ext>
            </a:extLst>
          </p:cNvPr>
          <p:cNvSpPr>
            <a:spLocks noGrp="1"/>
          </p:cNvSpPr>
          <p:nvPr>
            <p:ph type="ftr" sz="quarter" idx="11"/>
          </p:nvPr>
        </p:nvSpPr>
        <p:spPr/>
        <p:txBody>
          <a:bodyPr/>
          <a:lstStyle/>
          <a:p>
            <a:r>
              <a:rPr lang="he-IL"/>
              <a:t>מערכות הפעלה - תרגול 9</a:t>
            </a:r>
            <a:endParaRPr lang="en-US" dirty="0"/>
          </a:p>
        </p:txBody>
      </p:sp>
      <p:sp>
        <p:nvSpPr>
          <p:cNvPr id="7" name="Slide Number Placeholder 6">
            <a:extLst>
              <a:ext uri="{FF2B5EF4-FFF2-40B4-BE49-F238E27FC236}">
                <a16:creationId xmlns:a16="http://schemas.microsoft.com/office/drawing/2014/main" xmlns="" id="{D99BCE4F-4187-4953-95C6-C8F9C29BE437}"/>
              </a:ext>
            </a:extLst>
          </p:cNvPr>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821397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71C337-78D8-4A1E-AE98-89F4B412B5B7}"/>
              </a:ext>
            </a:extLst>
          </p:cNvPr>
          <p:cNvSpPr>
            <a:spLocks noGrp="1"/>
          </p:cNvSpPr>
          <p:nvPr>
            <p:ph type="title"/>
          </p:nvPr>
        </p:nvSpPr>
        <p:spPr/>
        <p:txBody>
          <a:bodyPr/>
          <a:lstStyle/>
          <a:p>
            <a:r>
              <a:rPr lang="he-IL" dirty="0"/>
              <a:t>טעינת המודול</a:t>
            </a:r>
            <a:endParaRPr lang="en-US" dirty="0"/>
          </a:p>
        </p:txBody>
      </p:sp>
      <p:sp>
        <p:nvSpPr>
          <p:cNvPr id="3" name="Content Placeholder 2">
            <a:extLst>
              <a:ext uri="{FF2B5EF4-FFF2-40B4-BE49-F238E27FC236}">
                <a16:creationId xmlns:a16="http://schemas.microsoft.com/office/drawing/2014/main" xmlns="" id="{8B80BEB1-34B1-4878-A522-960B76FEF04E}"/>
              </a:ext>
            </a:extLst>
          </p:cNvPr>
          <p:cNvSpPr>
            <a:spLocks noGrp="1"/>
          </p:cNvSpPr>
          <p:nvPr>
            <p:ph idx="1"/>
          </p:nvPr>
        </p:nvSpPr>
        <p:spPr/>
        <p:txBody>
          <a:bodyPr/>
          <a:lstStyle/>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&gt; make</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&gt; </a:t>
            </a:r>
            <a:r>
              <a:rPr lang="en-US" altLang="en-US" dirty="0" err="1">
                <a:latin typeface="Courier New" panose="02070309020205020404" pitchFamily="49" charset="0"/>
                <a:cs typeface="Courier New" panose="02070309020205020404" pitchFamily="49" charset="0"/>
              </a:rPr>
              <a:t>insmod</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hello.o</a:t>
            </a:r>
            <a:endParaRPr lang="en-US" altLang="en-US"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Hello world!</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&gt; </a:t>
            </a:r>
            <a:r>
              <a:rPr lang="en-US" altLang="en-US" dirty="0" err="1">
                <a:latin typeface="Courier New" panose="02070309020205020404" pitchFamily="49" charset="0"/>
                <a:cs typeface="Courier New" panose="02070309020205020404" pitchFamily="49" charset="0"/>
              </a:rPr>
              <a:t>lsmod</a:t>
            </a:r>
            <a:endParaRPr lang="en-US" altLang="en-US"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Module      Size  Used by   </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hello       868   0  (unused)</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&gt; </a:t>
            </a:r>
            <a:r>
              <a:rPr lang="en-US" altLang="en-US" dirty="0" err="1">
                <a:latin typeface="Courier New" panose="02070309020205020404" pitchFamily="49" charset="0"/>
                <a:cs typeface="Courier New" panose="02070309020205020404" pitchFamily="49" charset="0"/>
              </a:rPr>
              <a:t>rmmod</a:t>
            </a:r>
            <a:r>
              <a:rPr lang="en-US" altLang="en-US" dirty="0">
                <a:latin typeface="Courier New" panose="02070309020205020404" pitchFamily="49" charset="0"/>
                <a:cs typeface="Courier New" panose="02070309020205020404" pitchFamily="49" charset="0"/>
              </a:rPr>
              <a:t> hello</a:t>
            </a:r>
          </a:p>
          <a:p>
            <a:pPr algn="l" rtl="0">
              <a:lnSpc>
                <a:spcPct val="9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Goodbye cruel world!</a:t>
            </a:r>
            <a:endParaRPr lang="he-IL" altLang="en-US" dirty="0">
              <a:latin typeface="Courier New" panose="02070309020205020404" pitchFamily="49" charset="0"/>
              <a:cs typeface="Courier New" panose="02070309020205020404" pitchFamily="49" charset="0"/>
            </a:endParaRPr>
          </a:p>
          <a:p>
            <a:endParaRPr lang="en-US" dirty="0"/>
          </a:p>
        </p:txBody>
      </p:sp>
      <p:sp>
        <p:nvSpPr>
          <p:cNvPr id="4" name="Footer Placeholder 3">
            <a:extLst>
              <a:ext uri="{FF2B5EF4-FFF2-40B4-BE49-F238E27FC236}">
                <a16:creationId xmlns:a16="http://schemas.microsoft.com/office/drawing/2014/main" xmlns="" id="{2A40D6E0-05A4-443E-8FFC-59611C5A0B64}"/>
              </a:ext>
            </a:extLst>
          </p:cNvPr>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96EDD4AB-ABED-4787-8AB6-483A7EDF92F1}"/>
              </a:ext>
            </a:extLst>
          </p:cNvPr>
          <p:cNvSpPr>
            <a:spLocks noGrp="1"/>
          </p:cNvSpPr>
          <p:nvPr>
            <p:ph type="sldNum" sz="quarter" idx="12"/>
          </p:nvPr>
        </p:nvSpPr>
        <p:spPr/>
        <p:txBody>
          <a:bodyPr/>
          <a:lstStyle/>
          <a:p>
            <a:fld id="{0CFEC368-1D7A-4F81-ABF6-AE0E36BAF64C}" type="slidenum">
              <a:rPr lang="en-US" smtClean="0"/>
              <a:pPr/>
              <a:t>10</a:t>
            </a:fld>
            <a:endParaRPr lang="en-US"/>
          </a:p>
        </p:txBody>
      </p:sp>
      <p:pic>
        <p:nvPicPr>
          <p:cNvPr id="6" name="Picture 5" descr="MCj03030320000[1]">
            <a:extLst>
              <a:ext uri="{FF2B5EF4-FFF2-40B4-BE49-F238E27FC236}">
                <a16:creationId xmlns:a16="http://schemas.microsoft.com/office/drawing/2014/main" xmlns="" id="{DDC01657-9DEE-48CA-BCFD-BB948C4D9F6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42112" y="4616116"/>
            <a:ext cx="1944688" cy="1628775"/>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06">
            <a:extLst>
              <a:ext uri="{FF2B5EF4-FFF2-40B4-BE49-F238E27FC236}">
                <a16:creationId xmlns:a16="http://schemas.microsoft.com/office/drawing/2014/main" xmlns="" id="{B38D741B-D468-4DA4-A419-5923A1DAE735}"/>
              </a:ext>
            </a:extLst>
          </p:cNvPr>
          <p:cNvSpPr>
            <a:spLocks noChangeArrowheads="1"/>
          </p:cNvSpPr>
          <p:nvPr/>
        </p:nvSpPr>
        <p:spPr bwMode="auto">
          <a:xfrm>
            <a:off x="5630780" y="2422358"/>
            <a:ext cx="3056020" cy="685800"/>
          </a:xfrm>
          <a:prstGeom prst="wedgeRoundRectCallout">
            <a:avLst>
              <a:gd name="adj1" fmla="val -141342"/>
              <a:gd name="adj2" fmla="val -29429"/>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000" dirty="0"/>
              <a:t>remember: </a:t>
            </a:r>
            <a:r>
              <a:rPr lang="en-US" altLang="en-US" sz="2000" dirty="0" err="1"/>
              <a:t>printk</a:t>
            </a:r>
            <a:r>
              <a:rPr lang="en-US" altLang="en-US" sz="2000" dirty="0"/>
              <a:t>() prints to the text console</a:t>
            </a:r>
          </a:p>
        </p:txBody>
      </p:sp>
    </p:spTree>
    <p:extLst>
      <p:ext uri="{BB962C8B-B14F-4D97-AF65-F5344CB8AC3E}">
        <p14:creationId xmlns:p14="http://schemas.microsoft.com/office/powerpoint/2010/main" val="125221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a:extLst>
              <a:ext uri="{FF2B5EF4-FFF2-40B4-BE49-F238E27FC236}">
                <a16:creationId xmlns:a16="http://schemas.microsoft.com/office/drawing/2014/main" xmlns="" id="{B702A43E-C046-4E37-A8BC-1E76B91E7851}"/>
              </a:ext>
            </a:extLst>
          </p:cNvPr>
          <p:cNvSpPr>
            <a:spLocks noGrp="1" noChangeArrowheads="1"/>
          </p:cNvSpPr>
          <p:nvPr>
            <p:ph type="title"/>
          </p:nvPr>
        </p:nvSpPr>
        <p:spPr/>
        <p:txBody>
          <a:bodyPr/>
          <a:lstStyle/>
          <a:p>
            <a:r>
              <a:rPr lang="he-IL" altLang="en-US" dirty="0"/>
              <a:t>העברת פרמטרים למודול</a:t>
            </a:r>
            <a:endParaRPr lang="en-US" altLang="en-US" dirty="0"/>
          </a:p>
        </p:txBody>
      </p:sp>
      <p:sp>
        <p:nvSpPr>
          <p:cNvPr id="354307" name="Rectangle 3">
            <a:extLst>
              <a:ext uri="{FF2B5EF4-FFF2-40B4-BE49-F238E27FC236}">
                <a16:creationId xmlns:a16="http://schemas.microsoft.com/office/drawing/2014/main" xmlns="" id="{D235FCD8-8485-4546-BC4B-6F20149414BE}"/>
              </a:ext>
            </a:extLst>
          </p:cNvPr>
          <p:cNvSpPr>
            <a:spLocks noGrp="1" noChangeArrowheads="1"/>
          </p:cNvSpPr>
          <p:nvPr>
            <p:ph idx="1"/>
          </p:nvPr>
        </p:nvSpPr>
        <p:spPr>
          <a:noFill/>
          <a:ln/>
        </p:spPr>
        <p:txBody>
          <a:bodyPr/>
          <a:lstStyle/>
          <a:p>
            <a:pPr>
              <a:lnSpc>
                <a:spcPct val="80000"/>
              </a:lnSpc>
            </a:pPr>
            <a:r>
              <a:rPr lang="he-IL" altLang="en-US" sz="2800" dirty="0"/>
              <a:t>הגדרת הפרמטרים במודול (</a:t>
            </a:r>
            <a:r>
              <a:rPr lang="en-US" altLang="en-US" sz="2800" dirty="0" err="1"/>
              <a:t>params.c</a:t>
            </a:r>
            <a:r>
              <a:rPr lang="he-IL" altLang="en-US" sz="2800" dirty="0"/>
              <a:t>, למשל):</a:t>
            </a: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iValue</a:t>
            </a:r>
            <a:r>
              <a:rPr lang="en-US" altLang="en-US" sz="2400" dirty="0">
                <a:latin typeface="Courier New" panose="02070309020205020404" pitchFamily="49" charset="0"/>
                <a:cs typeface="Courier New" panose="02070309020205020404" pitchFamily="49" charset="0"/>
              </a:rPr>
              <a:t>=0;</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char *</a:t>
            </a:r>
            <a:r>
              <a:rPr lang="en-US" altLang="en-US" sz="2400" dirty="0" err="1">
                <a:latin typeface="Courier New" panose="02070309020205020404" pitchFamily="49" charset="0"/>
                <a:cs typeface="Courier New" panose="02070309020205020404" pitchFamily="49" charset="0"/>
              </a:rPr>
              <a:t>sValue</a:t>
            </a:r>
            <a:r>
              <a:rPr lang="en-US" altLang="en-US" sz="2400" dirty="0">
                <a:latin typeface="Courier New" panose="02070309020205020404" pitchFamily="49" charset="0"/>
                <a:cs typeface="Courier New" panose="02070309020205020404" pitchFamily="49" charset="0"/>
              </a:rPr>
              <a:t>;</a:t>
            </a:r>
            <a:endParaRPr lang="he-IL"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iArray</a:t>
            </a:r>
            <a:r>
              <a:rPr lang="en-US" altLang="en-US" sz="2400" dirty="0">
                <a:latin typeface="Courier New" panose="02070309020205020404" pitchFamily="49" charset="0"/>
                <a:cs typeface="Courier New" panose="02070309020205020404" pitchFamily="49" charset="0"/>
              </a:rPr>
              <a:t>[4];</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MODULE_PARM(</a:t>
            </a:r>
            <a:r>
              <a:rPr lang="en-US" altLang="en-US" sz="2400" dirty="0" err="1">
                <a:latin typeface="Courier New" panose="02070309020205020404" pitchFamily="49" charset="0"/>
                <a:cs typeface="Courier New" panose="02070309020205020404" pitchFamily="49" charset="0"/>
              </a:rPr>
              <a:t>iValue</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i</a:t>
            </a:r>
            <a:r>
              <a:rPr lang="en-US" altLang="en-US" sz="24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MODULE_PARM(</a:t>
            </a:r>
            <a:r>
              <a:rPr lang="en-US" altLang="en-US" sz="2400" dirty="0" err="1">
                <a:latin typeface="Courier New" panose="02070309020205020404" pitchFamily="49" charset="0"/>
                <a:cs typeface="Courier New" panose="02070309020205020404" pitchFamily="49" charset="0"/>
              </a:rPr>
              <a:t>sValue</a:t>
            </a:r>
            <a:r>
              <a:rPr lang="en-US" altLang="en-US" sz="2400" dirty="0">
                <a:latin typeface="Courier New" panose="02070309020205020404" pitchFamily="49" charset="0"/>
                <a:cs typeface="Courier New" panose="02070309020205020404" pitchFamily="49" charset="0"/>
              </a:rPr>
              <a:t>,”s”);</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MODULE_PARM(iArray,”4i”);</a:t>
            </a:r>
            <a:endParaRPr lang="he-IL" altLang="en-US" sz="2400" dirty="0">
              <a:latin typeface="Courier New" panose="02070309020205020404" pitchFamily="49" charset="0"/>
              <a:cs typeface="Courier New" panose="02070309020205020404" pitchFamily="49" charset="0"/>
            </a:endParaRPr>
          </a:p>
          <a:p>
            <a:pPr>
              <a:lnSpc>
                <a:spcPct val="80000"/>
              </a:lnSpc>
            </a:pPr>
            <a:endParaRPr lang="en-US" altLang="en-US" sz="2800" dirty="0"/>
          </a:p>
          <a:p>
            <a:pPr>
              <a:lnSpc>
                <a:spcPct val="80000"/>
              </a:lnSpc>
            </a:pPr>
            <a:r>
              <a:rPr lang="he-IL" altLang="en-US" sz="2800" dirty="0"/>
              <a:t>העברת פרמטרים בטעינת המודול:</a:t>
            </a:r>
            <a:endParaRPr lang="en-US"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&gt; </a:t>
            </a:r>
            <a:r>
              <a:rPr lang="en-US" altLang="en-US" sz="2400" dirty="0" err="1">
                <a:latin typeface="Courier New" panose="02070309020205020404" pitchFamily="49" charset="0"/>
                <a:cs typeface="Courier New" panose="02070309020205020404" pitchFamily="49" charset="0"/>
              </a:rPr>
              <a:t>insmod</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params.o</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iValue</a:t>
            </a:r>
            <a:r>
              <a:rPr lang="en-US" altLang="en-US" sz="2400" dirty="0">
                <a:latin typeface="Courier New" panose="02070309020205020404" pitchFamily="49" charset="0"/>
                <a:cs typeface="Courier New" panose="02070309020205020404" pitchFamily="49" charset="0"/>
              </a:rPr>
              <a:t>=3 </a:t>
            </a:r>
            <a:r>
              <a:rPr lang="en-US" altLang="en-US" sz="2400" dirty="0" err="1">
                <a:latin typeface="Courier New" panose="02070309020205020404" pitchFamily="49" charset="0"/>
                <a:cs typeface="Courier New" panose="02070309020205020404" pitchFamily="49" charset="0"/>
              </a:rPr>
              <a:t>sValue</a:t>
            </a:r>
            <a:r>
              <a:rPr lang="en-US" altLang="en-US" sz="2400" dirty="0">
                <a:latin typeface="Courier New" panose="02070309020205020404" pitchFamily="49" charset="0"/>
                <a:cs typeface="Courier New" panose="02070309020205020404" pitchFamily="49" charset="0"/>
              </a:rPr>
              <a:t>=“hello”</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iArray</a:t>
            </a:r>
            <a:r>
              <a:rPr lang="en-US" altLang="en-US" sz="2400" dirty="0">
                <a:latin typeface="Courier New" panose="02070309020205020404" pitchFamily="49" charset="0"/>
                <a:cs typeface="Courier New" panose="02070309020205020404" pitchFamily="49" charset="0"/>
              </a:rPr>
              <a:t>=1,2,3,4</a:t>
            </a:r>
          </a:p>
          <a:p>
            <a:pPr algn="l" rtl="0">
              <a:lnSpc>
                <a:spcPct val="80000"/>
              </a:lnSpc>
              <a:buFont typeface="Wingdings" panose="05000000000000000000" pitchFamily="2" charset="2"/>
              <a:buNone/>
            </a:pPr>
            <a:endParaRPr lang="en-US" altLang="en-US" sz="24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A30C07D7-1DA1-40F1-A8A7-A1DA19E35CE8}"/>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FF339099-9177-483F-B9F7-D25F357A0DCF}"/>
              </a:ext>
            </a:extLst>
          </p:cNvPr>
          <p:cNvSpPr>
            <a:spLocks noGrp="1"/>
          </p:cNvSpPr>
          <p:nvPr>
            <p:ph type="sldNum" sz="quarter" idx="12"/>
          </p:nvPr>
        </p:nvSpPr>
        <p:spPr/>
        <p:txBody>
          <a:bodyPr/>
          <a:lstStyle/>
          <a:p>
            <a:fld id="{0CFEC368-1D7A-4F81-ABF6-AE0E36BAF64C}" type="slidenum">
              <a:rPr lang="en-US" smtClean="0"/>
              <a:pPr/>
              <a:t>11</a:t>
            </a:fld>
            <a:endParaRPr lang="en-US"/>
          </a:p>
        </p:txBody>
      </p:sp>
    </p:spTree>
    <p:extLst>
      <p:ext uri="{BB962C8B-B14F-4D97-AF65-F5344CB8AC3E}">
        <p14:creationId xmlns:p14="http://schemas.microsoft.com/office/powerpoint/2010/main" val="3988458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a:extLst>
              <a:ext uri="{FF2B5EF4-FFF2-40B4-BE49-F238E27FC236}">
                <a16:creationId xmlns:a16="http://schemas.microsoft.com/office/drawing/2014/main" xmlns="" id="{4EAAD268-029C-402F-A9D9-534D9CDDD6E2}"/>
              </a:ext>
            </a:extLst>
          </p:cNvPr>
          <p:cNvSpPr>
            <a:spLocks noGrp="1" noChangeArrowheads="1"/>
          </p:cNvSpPr>
          <p:nvPr>
            <p:ph type="title"/>
          </p:nvPr>
        </p:nvSpPr>
        <p:spPr/>
        <p:txBody>
          <a:bodyPr/>
          <a:lstStyle/>
          <a:p>
            <a:r>
              <a:rPr lang="he-IL" altLang="en-US"/>
              <a:t>העברת פרמטרים למודול</a:t>
            </a:r>
            <a:endParaRPr lang="en-US" altLang="en-US"/>
          </a:p>
        </p:txBody>
      </p:sp>
      <p:sp>
        <p:nvSpPr>
          <p:cNvPr id="353285" name="Rectangle 5">
            <a:extLst>
              <a:ext uri="{FF2B5EF4-FFF2-40B4-BE49-F238E27FC236}">
                <a16:creationId xmlns:a16="http://schemas.microsoft.com/office/drawing/2014/main" xmlns="" id="{DBBAA692-C45A-4817-833B-AC5647B110AD}"/>
              </a:ext>
            </a:extLst>
          </p:cNvPr>
          <p:cNvSpPr>
            <a:spLocks noGrp="1" noChangeArrowheads="1"/>
          </p:cNvSpPr>
          <p:nvPr>
            <p:ph idx="1"/>
          </p:nvPr>
        </p:nvSpPr>
        <p:spPr/>
        <p:txBody>
          <a:bodyPr>
            <a:normAutofit lnSpcReduction="10000"/>
          </a:bodyPr>
          <a:lstStyle/>
          <a:p>
            <a:r>
              <a:rPr lang="he-IL" altLang="en-US" dirty="0"/>
              <a:t>בעת טעינת המודול, ניתן להעביר אליו פרמטרים הנוגעים לקונפיגורציה של המודול.</a:t>
            </a:r>
            <a:endParaRPr lang="en-US" altLang="en-US" dirty="0"/>
          </a:p>
          <a:p>
            <a:r>
              <a:rPr lang="he-IL" altLang="en-US" dirty="0"/>
              <a:t>סוגי פרמטרים נתמכים: </a:t>
            </a:r>
          </a:p>
          <a:p>
            <a:pPr lvl="1"/>
            <a:r>
              <a:rPr lang="en-US" altLang="en-US" dirty="0"/>
              <a:t>b – byte</a:t>
            </a:r>
            <a:r>
              <a:rPr lang="he-IL" altLang="en-US" dirty="0"/>
              <a:t>, </a:t>
            </a:r>
            <a:r>
              <a:rPr lang="en-US" altLang="en-US" dirty="0"/>
              <a:t>h – short</a:t>
            </a:r>
            <a:r>
              <a:rPr lang="he-IL" altLang="en-US" dirty="0"/>
              <a:t>, </a:t>
            </a:r>
            <a:r>
              <a:rPr lang="en-US" altLang="en-US" dirty="0" err="1"/>
              <a:t>i</a:t>
            </a:r>
            <a:r>
              <a:rPr lang="en-US" altLang="en-US" dirty="0"/>
              <a:t> – integer</a:t>
            </a:r>
            <a:r>
              <a:rPr lang="he-IL" altLang="en-US" dirty="0"/>
              <a:t>, </a:t>
            </a:r>
            <a:r>
              <a:rPr lang="en-US" altLang="en-US" dirty="0"/>
              <a:t>l – long</a:t>
            </a:r>
            <a:r>
              <a:rPr lang="he-IL" altLang="en-US" dirty="0"/>
              <a:t>, </a:t>
            </a:r>
            <a:r>
              <a:rPr lang="en-US" altLang="en-US" dirty="0"/>
              <a:t>s – string</a:t>
            </a:r>
            <a:endParaRPr lang="he-IL" altLang="en-US" dirty="0"/>
          </a:p>
          <a:p>
            <a:pPr lvl="1"/>
            <a:r>
              <a:rPr lang="he-IL" altLang="en-US" dirty="0"/>
              <a:t>ניתן להעביר גם מערך של פרמטרים.</a:t>
            </a:r>
          </a:p>
          <a:p>
            <a:r>
              <a:rPr lang="he-IL" altLang="en-US" dirty="0"/>
              <a:t>בקוד המודול מגדירים את המשתנים שיקבלו את הפרמטרים באמצעות המאקרו </a:t>
            </a:r>
            <a:r>
              <a:rPr lang="en-US" altLang="en-US" dirty="0"/>
              <a:t>MODULE_PARM</a:t>
            </a:r>
            <a:r>
              <a:rPr lang="he-IL" altLang="en-US" dirty="0"/>
              <a:t>.</a:t>
            </a:r>
          </a:p>
          <a:p>
            <a:pPr lvl="1"/>
            <a:r>
              <a:rPr lang="he-IL" altLang="en-US" dirty="0"/>
              <a:t>המאקרו צריך להופיע מחוץ לפונקציה. בד"כ ממוקם בתחילת המודול.</a:t>
            </a:r>
          </a:p>
          <a:p>
            <a:pPr lvl="1"/>
            <a:r>
              <a:rPr lang="he-IL" altLang="en-US" dirty="0"/>
              <a:t>פרמטר ראשון – משתנה הפרמטר, פרמטר שני – סוג הפרמטר.</a:t>
            </a:r>
          </a:p>
          <a:p>
            <a:pPr lvl="1"/>
            <a:r>
              <a:rPr lang="he-IL" altLang="en-US" dirty="0"/>
              <a:t>יש להגדיר לכל פרמטר ערך ברירת מחדל.</a:t>
            </a:r>
          </a:p>
          <a:p>
            <a:r>
              <a:rPr lang="he-IL" altLang="en-US" dirty="0"/>
              <a:t>ניתן להשתמש במאקרו </a:t>
            </a:r>
            <a:r>
              <a:rPr lang="en-US" altLang="en-US" dirty="0"/>
              <a:t>MODULE_PARM_DESC</a:t>
            </a:r>
            <a:r>
              <a:rPr lang="he-IL" altLang="en-US" dirty="0"/>
              <a:t> כדי להוסיף תיאור לפרמטר.</a:t>
            </a:r>
          </a:p>
          <a:p>
            <a:pPr lvl="1"/>
            <a:r>
              <a:rPr lang="he-IL" altLang="en-US" dirty="0"/>
              <a:t>כלי ניהול אוטומטיים יכולים לקרוא את התיאור (אפשר גם עם </a:t>
            </a:r>
            <a:r>
              <a:rPr lang="en-US" altLang="en-US" dirty="0" err="1"/>
              <a:t>modinfo</a:t>
            </a:r>
            <a:r>
              <a:rPr lang="he-IL" altLang="en-US" dirty="0"/>
              <a:t>).</a:t>
            </a:r>
            <a:endParaRPr lang="en-US" altLang="en-US" dirty="0"/>
          </a:p>
        </p:txBody>
      </p:sp>
      <p:sp>
        <p:nvSpPr>
          <p:cNvPr id="2" name="Footer Placeholder 1">
            <a:extLst>
              <a:ext uri="{FF2B5EF4-FFF2-40B4-BE49-F238E27FC236}">
                <a16:creationId xmlns:a16="http://schemas.microsoft.com/office/drawing/2014/main" xmlns="" id="{756AE377-3F28-482A-A93D-9250ECFADD0D}"/>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2B78947B-AAC6-40C3-9FCA-56333ADF5E32}"/>
              </a:ext>
            </a:extLst>
          </p:cNvPr>
          <p:cNvSpPr>
            <a:spLocks noGrp="1"/>
          </p:cNvSpPr>
          <p:nvPr>
            <p:ph type="sldNum" sz="quarter" idx="12"/>
          </p:nvPr>
        </p:nvSpPr>
        <p:spPr/>
        <p:txBody>
          <a:bodyPr/>
          <a:lstStyle/>
          <a:p>
            <a:fld id="{0CFEC368-1D7A-4F81-ABF6-AE0E36BAF64C}" type="slidenum">
              <a:rPr lang="en-US" smtClean="0"/>
              <a:pPr/>
              <a:t>12</a:t>
            </a:fld>
            <a:endParaRPr lang="en-US"/>
          </a:p>
        </p:txBody>
      </p:sp>
      <p:pic>
        <p:nvPicPr>
          <p:cNvPr id="353286" name="Picture 6" descr="MCj02543520000[1]">
            <a:extLst>
              <a:ext uri="{FF2B5EF4-FFF2-40B4-BE49-F238E27FC236}">
                <a16:creationId xmlns:a16="http://schemas.microsoft.com/office/drawing/2014/main" xmlns="" id="{AC6B0F53-3D29-40BB-9850-D732399AB7E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08000"/>
            <a:ext cx="1779588" cy="101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4723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a:extLst>
              <a:ext uri="{FF2B5EF4-FFF2-40B4-BE49-F238E27FC236}">
                <a16:creationId xmlns:a16="http://schemas.microsoft.com/office/drawing/2014/main" xmlns="" id="{5671342F-AE77-46E4-9466-8868F5568918}"/>
              </a:ext>
            </a:extLst>
          </p:cNvPr>
          <p:cNvSpPr>
            <a:spLocks noGrp="1" noChangeArrowheads="1"/>
          </p:cNvSpPr>
          <p:nvPr>
            <p:ph type="title"/>
          </p:nvPr>
        </p:nvSpPr>
        <p:spPr/>
        <p:txBody>
          <a:bodyPr/>
          <a:lstStyle/>
          <a:p>
            <a:r>
              <a:rPr lang="he-IL" altLang="en-US"/>
              <a:t>גישה לנתוני גרעין</a:t>
            </a:r>
            <a:endParaRPr lang="en-US" altLang="en-US"/>
          </a:p>
        </p:txBody>
      </p:sp>
      <p:sp>
        <p:nvSpPr>
          <p:cNvPr id="349187" name="Rectangle 3">
            <a:extLst>
              <a:ext uri="{FF2B5EF4-FFF2-40B4-BE49-F238E27FC236}">
                <a16:creationId xmlns:a16="http://schemas.microsoft.com/office/drawing/2014/main" xmlns="" id="{78708047-2A94-4277-A497-EB526FFF8F11}"/>
              </a:ext>
            </a:extLst>
          </p:cNvPr>
          <p:cNvSpPr>
            <a:spLocks noGrp="1" noChangeArrowheads="1"/>
          </p:cNvSpPr>
          <p:nvPr>
            <p:ph idx="1"/>
          </p:nvPr>
        </p:nvSpPr>
        <p:spPr/>
        <p:txBody>
          <a:bodyPr>
            <a:normAutofit/>
          </a:bodyPr>
          <a:lstStyle/>
          <a:p>
            <a:r>
              <a:rPr lang="he-IL" altLang="en-US" dirty="0"/>
              <a:t>למודול יש גישה למבני הנתונים של הגרעין במידה והוא מצרף את הקבצים המתאימים (ע"י </a:t>
            </a:r>
            <a:r>
              <a:rPr lang="en-US" altLang="en-US" dirty="0"/>
              <a:t>#include</a:t>
            </a:r>
            <a:r>
              <a:rPr lang="he-IL" altLang="en-US" dirty="0"/>
              <a:t>).</a:t>
            </a:r>
          </a:p>
          <a:p>
            <a:endParaRPr lang="he-IL" altLang="en-US" dirty="0"/>
          </a:p>
          <a:p>
            <a:pPr marL="0" indent="0" algn="l" rtl="0">
              <a:buNone/>
            </a:pPr>
            <a:r>
              <a:rPr lang="en-US" altLang="en-US" dirty="0">
                <a:latin typeface="Courier New" panose="02070309020205020404" pitchFamily="49" charset="0"/>
                <a:cs typeface="Courier New" panose="02070309020205020404" pitchFamily="49" charset="0"/>
              </a:rPr>
              <a:t>#include &lt;</a:t>
            </a:r>
            <a:r>
              <a:rPr lang="en-US" altLang="en-US" dirty="0" err="1">
                <a:latin typeface="Courier New" panose="02070309020205020404" pitchFamily="49" charset="0"/>
                <a:cs typeface="Courier New" panose="02070309020205020404" pitchFamily="49" charset="0"/>
              </a:rPr>
              <a:t>linux</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sched.h</a:t>
            </a:r>
            <a:r>
              <a:rPr lang="en-US" altLang="en-US" dirty="0">
                <a:latin typeface="Courier New" panose="02070309020205020404" pitchFamily="49" charset="0"/>
                <a:cs typeface="Courier New" panose="02070309020205020404" pitchFamily="49" charset="0"/>
              </a:rPr>
              <a:t>&gt;</a:t>
            </a:r>
          </a:p>
          <a:p>
            <a:pPr marL="0" indent="0" algn="l" rtl="0">
              <a:buNone/>
            </a:pPr>
            <a:endParaRPr lang="en-US" altLang="en-US" dirty="0">
              <a:latin typeface="Courier New" panose="02070309020205020404" pitchFamily="49" charset="0"/>
              <a:cs typeface="Courier New" panose="02070309020205020404" pitchFamily="49" charset="0"/>
            </a:endParaRPr>
          </a:p>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init_module</a:t>
            </a:r>
            <a:r>
              <a:rPr lang="en-US" altLang="en-US" dirty="0">
                <a:latin typeface="Courier New" panose="02070309020205020404" pitchFamily="49" charset="0"/>
                <a:cs typeface="Courier New" panose="02070309020205020404" pitchFamily="49" charset="0"/>
              </a:rPr>
              <a:t>(void)</a:t>
            </a:r>
          </a:p>
          <a:p>
            <a:pPr marL="0" indent="0" algn="l" rtl="0">
              <a:buNone/>
            </a:pPr>
            <a:r>
              <a:rPr lang="en-US" altLang="en-US" dirty="0">
                <a:latin typeface="Courier New" panose="02070309020205020404" pitchFamily="49" charset="0"/>
                <a:cs typeface="Courier New" panose="02070309020205020404" pitchFamily="49" charset="0"/>
              </a:rPr>
              <a:t>{</a:t>
            </a:r>
            <a:endParaRPr lang="he-IL" altLang="en-US" dirty="0">
              <a:latin typeface="Courier New" panose="02070309020205020404" pitchFamily="49" charset="0"/>
              <a:cs typeface="Courier New" panose="02070309020205020404" pitchFamily="49" charset="0"/>
            </a:endParaRP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printk</a:t>
            </a:r>
            <a:r>
              <a:rPr lang="en-US" altLang="en-US" dirty="0">
                <a:latin typeface="Courier New" panose="02070309020205020404" pitchFamily="49" charset="0"/>
                <a:cs typeface="Courier New" panose="02070309020205020404" pitchFamily="49" charset="0"/>
              </a:rPr>
              <a:t>(“The process is \”%s\” (</a:t>
            </a:r>
            <a:r>
              <a:rPr lang="en-US" altLang="en-US" dirty="0" err="1">
                <a:latin typeface="Courier New" panose="02070309020205020404" pitchFamily="49" charset="0"/>
                <a:cs typeface="Courier New" panose="02070309020205020404" pitchFamily="49" charset="0"/>
              </a:rPr>
              <a:t>pid</a:t>
            </a:r>
            <a:r>
              <a:rPr lang="en-US" altLang="en-US" dirty="0">
                <a:latin typeface="Courier New" panose="02070309020205020404" pitchFamily="49" charset="0"/>
                <a:cs typeface="Courier New" panose="02070309020205020404" pitchFamily="49" charset="0"/>
              </a:rPr>
              <a:t> %d)\n”,</a:t>
            </a:r>
          </a:p>
          <a:p>
            <a:pPr marL="0" indent="0" algn="l" rtl="0">
              <a:buNone/>
            </a:pPr>
            <a:r>
              <a:rPr lang="en-US" altLang="en-US" dirty="0">
                <a:latin typeface="Courier New" panose="02070309020205020404" pitchFamily="49" charset="0"/>
                <a:cs typeface="Courier New" panose="02070309020205020404" pitchFamily="49" charset="0"/>
              </a:rPr>
              <a:t>    current-&gt;</a:t>
            </a:r>
            <a:r>
              <a:rPr lang="en-US" altLang="en-US" dirty="0" err="1">
                <a:latin typeface="Courier New" panose="02070309020205020404" pitchFamily="49" charset="0"/>
                <a:cs typeface="Courier New" panose="02070309020205020404" pitchFamily="49" charset="0"/>
              </a:rPr>
              <a:t>comm</a:t>
            </a:r>
            <a:r>
              <a:rPr lang="en-US" altLang="en-US" dirty="0">
                <a:latin typeface="Courier New" panose="02070309020205020404" pitchFamily="49" charset="0"/>
                <a:cs typeface="Courier New" panose="02070309020205020404" pitchFamily="49" charset="0"/>
              </a:rPr>
              <a:t>, current-&gt;</a:t>
            </a:r>
            <a:r>
              <a:rPr lang="en-US" altLang="en-US" dirty="0" err="1">
                <a:latin typeface="Courier New" panose="02070309020205020404" pitchFamily="49" charset="0"/>
                <a:cs typeface="Courier New" panose="02070309020205020404" pitchFamily="49" charset="0"/>
              </a:rPr>
              <a:t>pid</a:t>
            </a:r>
            <a:r>
              <a:rPr lang="en-US" altLang="en-US" dirty="0">
                <a:latin typeface="Courier New" panose="02070309020205020404" pitchFamily="49" charset="0"/>
                <a:cs typeface="Courier New" panose="02070309020205020404" pitchFamily="49" charset="0"/>
              </a:rPr>
              <a:t>); </a:t>
            </a:r>
            <a:endParaRPr lang="he-IL" altLang="en-US" dirty="0">
              <a:latin typeface="Courier New" panose="02070309020205020404" pitchFamily="49" charset="0"/>
              <a:cs typeface="Courier New" panose="02070309020205020404" pitchFamily="49" charset="0"/>
            </a:endParaRPr>
          </a:p>
          <a:p>
            <a:pPr marL="0" indent="0" algn="l" rtl="0">
              <a:buNone/>
            </a:pPr>
            <a:r>
              <a:rPr lang="en-US" altLang="en-US" dirty="0">
                <a:latin typeface="Courier New" panose="02070309020205020404" pitchFamily="49" charset="0"/>
                <a:cs typeface="Courier New" panose="02070309020205020404" pitchFamily="49" charset="0"/>
              </a:rPr>
              <a:t>  return 0;</a:t>
            </a:r>
            <a:endParaRPr lang="he-IL" altLang="en-US" dirty="0">
              <a:latin typeface="Courier New" panose="02070309020205020404" pitchFamily="49" charset="0"/>
              <a:cs typeface="Courier New" panose="02070309020205020404" pitchFamily="49" charset="0"/>
            </a:endParaRPr>
          </a:p>
          <a:p>
            <a:pPr marL="0" indent="0" algn="l" rtl="0">
              <a:buNone/>
            </a:pPr>
            <a:r>
              <a:rPr lang="en-US" altLang="en-US" dirty="0">
                <a:latin typeface="Courier New" panose="02070309020205020404" pitchFamily="49" charset="0"/>
                <a:cs typeface="Courier New" panose="02070309020205020404" pitchFamily="49" charset="0"/>
              </a:rPr>
              <a:t>}</a:t>
            </a:r>
          </a:p>
        </p:txBody>
      </p:sp>
      <p:sp>
        <p:nvSpPr>
          <p:cNvPr id="2" name="Footer Placeholder 1">
            <a:extLst>
              <a:ext uri="{FF2B5EF4-FFF2-40B4-BE49-F238E27FC236}">
                <a16:creationId xmlns:a16="http://schemas.microsoft.com/office/drawing/2014/main" xmlns="" id="{486C5DD0-045E-4CD8-93EA-E0C0D3EC558B}"/>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787F1C14-E2F7-4DB7-B86B-9A962C104BD6}"/>
              </a:ext>
            </a:extLst>
          </p:cNvPr>
          <p:cNvSpPr>
            <a:spLocks noGrp="1"/>
          </p:cNvSpPr>
          <p:nvPr>
            <p:ph type="sldNum" sz="quarter" idx="12"/>
          </p:nvPr>
        </p:nvSpPr>
        <p:spPr/>
        <p:txBody>
          <a:bodyPr/>
          <a:lstStyle/>
          <a:p>
            <a:fld id="{0CFEC368-1D7A-4F81-ABF6-AE0E36BAF64C}" type="slidenum">
              <a:rPr lang="en-US" smtClean="0"/>
              <a:pPr/>
              <a:t>13</a:t>
            </a:fld>
            <a:endParaRPr lang="en-US"/>
          </a:p>
        </p:txBody>
      </p:sp>
      <p:sp>
        <p:nvSpPr>
          <p:cNvPr id="10" name="AutoShape 106">
            <a:extLst>
              <a:ext uri="{FF2B5EF4-FFF2-40B4-BE49-F238E27FC236}">
                <a16:creationId xmlns:a16="http://schemas.microsoft.com/office/drawing/2014/main" xmlns="" id="{F0BC5E79-5237-441B-BCDC-CBCBC1E06109}"/>
              </a:ext>
            </a:extLst>
          </p:cNvPr>
          <p:cNvSpPr>
            <a:spLocks noChangeArrowheads="1"/>
          </p:cNvSpPr>
          <p:nvPr/>
        </p:nvSpPr>
        <p:spPr bwMode="auto">
          <a:xfrm>
            <a:off x="5133475" y="5867400"/>
            <a:ext cx="3553326" cy="457200"/>
          </a:xfrm>
          <a:prstGeom prst="wedgeRoundRectCallout">
            <a:avLst>
              <a:gd name="adj1" fmla="val -28545"/>
              <a:gd name="adj2" fmla="val -133523"/>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מה התהליך עבורו יודפס ה-</a:t>
            </a:r>
            <a:r>
              <a:rPr lang="en-US" altLang="en-US" sz="2000" dirty="0"/>
              <a:t>PID</a:t>
            </a:r>
            <a:r>
              <a:rPr lang="he-IL" altLang="en-US" sz="2000" dirty="0"/>
              <a:t>?</a:t>
            </a:r>
            <a:endParaRPr lang="en-US" altLang="en-US" sz="2000" dirty="0"/>
          </a:p>
        </p:txBody>
      </p:sp>
    </p:spTree>
    <p:extLst>
      <p:ext uri="{BB962C8B-B14F-4D97-AF65-F5344CB8AC3E}">
        <p14:creationId xmlns:p14="http://schemas.microsoft.com/office/powerpoint/2010/main" val="8671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FFE50-493F-446C-AFF6-B9CA1537545E}"/>
              </a:ext>
            </a:extLst>
          </p:cNvPr>
          <p:cNvSpPr>
            <a:spLocks noGrp="1"/>
          </p:cNvSpPr>
          <p:nvPr>
            <p:ph type="title"/>
          </p:nvPr>
        </p:nvSpPr>
        <p:spPr/>
        <p:txBody>
          <a:bodyPr/>
          <a:lstStyle/>
          <a:p>
            <a:r>
              <a:rPr lang="he-IL" dirty="0"/>
              <a:t>התקני תווים</a:t>
            </a:r>
            <a:r>
              <a:rPr lang="en-US" dirty="0"/>
              <a:t/>
            </a:r>
            <a:br>
              <a:rPr lang="en-US" dirty="0"/>
            </a:br>
            <a:r>
              <a:rPr lang="en-US" dirty="0"/>
              <a:t>character devices</a:t>
            </a:r>
          </a:p>
        </p:txBody>
      </p:sp>
      <p:sp>
        <p:nvSpPr>
          <p:cNvPr id="3" name="Text Placeholder 2">
            <a:extLst>
              <a:ext uri="{FF2B5EF4-FFF2-40B4-BE49-F238E27FC236}">
                <a16:creationId xmlns:a16="http://schemas.microsoft.com/office/drawing/2014/main" xmlns="" id="{331BB810-54B2-4804-83FB-CD224A973C84}"/>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xmlns="" id="{8AAAEFDB-9CDB-4E6F-9296-802C09A5D497}"/>
              </a:ext>
            </a:extLst>
          </p:cNvPr>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A5A04347-A65A-4557-AD50-ECA5087D925E}"/>
              </a:ext>
            </a:extLst>
          </p:cNvPr>
          <p:cNvSpPr>
            <a:spLocks noGrp="1"/>
          </p:cNvSpPr>
          <p:nvPr>
            <p:ph type="sldNum" sz="quarter" idx="12"/>
          </p:nvPr>
        </p:nvSpPr>
        <p:spPr/>
        <p:txBody>
          <a:bodyPr/>
          <a:lstStyle/>
          <a:p>
            <a:fld id="{0CFEC368-1D7A-4F81-ABF6-AE0E36BAF64C}" type="slidenum">
              <a:rPr lang="en-US" smtClean="0"/>
              <a:pPr/>
              <a:t>14</a:t>
            </a:fld>
            <a:endParaRPr lang="en-US"/>
          </a:p>
        </p:txBody>
      </p:sp>
    </p:spTree>
    <p:extLst>
      <p:ext uri="{BB962C8B-B14F-4D97-AF65-F5344CB8AC3E}">
        <p14:creationId xmlns:p14="http://schemas.microsoft.com/office/powerpoint/2010/main" val="2162001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a:extLst>
              <a:ext uri="{FF2B5EF4-FFF2-40B4-BE49-F238E27FC236}">
                <a16:creationId xmlns:a16="http://schemas.microsoft.com/office/drawing/2014/main" xmlns="" id="{D4311637-9E52-46B0-9B23-892041486E3E}"/>
              </a:ext>
            </a:extLst>
          </p:cNvPr>
          <p:cNvSpPr>
            <a:spLocks noGrp="1" noChangeArrowheads="1"/>
          </p:cNvSpPr>
          <p:nvPr>
            <p:ph type="title"/>
          </p:nvPr>
        </p:nvSpPr>
        <p:spPr/>
        <p:txBody>
          <a:bodyPr/>
          <a:lstStyle/>
          <a:p>
            <a:r>
              <a:rPr lang="he-IL" altLang="en-US" dirty="0"/>
              <a:t>התקנים (</a:t>
            </a:r>
            <a:r>
              <a:rPr lang="en-US" altLang="en-US" dirty="0"/>
              <a:t>devices</a:t>
            </a:r>
            <a:r>
              <a:rPr lang="he-IL" altLang="en-US" dirty="0"/>
              <a:t>) ודרייברים (</a:t>
            </a:r>
            <a:r>
              <a:rPr lang="en-US" altLang="en-US" dirty="0"/>
              <a:t>drivers</a:t>
            </a:r>
            <a:r>
              <a:rPr lang="he-IL" altLang="en-US" dirty="0"/>
              <a:t>)</a:t>
            </a:r>
            <a:endParaRPr lang="en-US" altLang="en-US" dirty="0"/>
          </a:p>
        </p:txBody>
      </p:sp>
      <p:sp>
        <p:nvSpPr>
          <p:cNvPr id="263171" name="Rectangle 3">
            <a:extLst>
              <a:ext uri="{FF2B5EF4-FFF2-40B4-BE49-F238E27FC236}">
                <a16:creationId xmlns:a16="http://schemas.microsoft.com/office/drawing/2014/main" xmlns="" id="{02A9445B-9112-4F83-A8B3-F41926CC7C3D}"/>
              </a:ext>
            </a:extLst>
          </p:cNvPr>
          <p:cNvSpPr>
            <a:spLocks noGrp="1" noChangeArrowheads="1"/>
          </p:cNvSpPr>
          <p:nvPr>
            <p:ph idx="1"/>
          </p:nvPr>
        </p:nvSpPr>
        <p:spPr/>
        <p:txBody>
          <a:bodyPr>
            <a:normAutofit/>
          </a:bodyPr>
          <a:lstStyle/>
          <a:p>
            <a:r>
              <a:rPr lang="he-IL" altLang="en-US" dirty="0"/>
              <a:t>התקנים בלינוקס מיוצגים ע"י קבצים מיוחדים.</a:t>
            </a:r>
          </a:p>
          <a:p>
            <a:pPr lvl="1"/>
            <a:r>
              <a:rPr lang="he-IL" altLang="en-US" dirty="0"/>
              <a:t>בדרך-כלל נמצאים בנתיב </a:t>
            </a:r>
            <a:r>
              <a:rPr lang="en-US" altLang="en-US" dirty="0"/>
              <a:t>/dev</a:t>
            </a:r>
            <a:r>
              <a:rPr lang="he-IL" altLang="en-US" dirty="0"/>
              <a:t> במערכת הקבצים.</a:t>
            </a:r>
          </a:p>
          <a:p>
            <a:pPr lvl="1"/>
            <a:endParaRPr lang="he-IL" altLang="en-US" dirty="0"/>
          </a:p>
          <a:p>
            <a:endParaRPr lang="he-IL" altLang="en-US" dirty="0"/>
          </a:p>
        </p:txBody>
      </p:sp>
      <p:sp>
        <p:nvSpPr>
          <p:cNvPr id="2" name="Footer Placeholder 1">
            <a:extLst>
              <a:ext uri="{FF2B5EF4-FFF2-40B4-BE49-F238E27FC236}">
                <a16:creationId xmlns:a16="http://schemas.microsoft.com/office/drawing/2014/main" xmlns="" id="{A5AFCADE-ABB1-4351-8FC3-9DA6413C6BAF}"/>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5D33380A-AA32-4BC7-BA18-755B92EC9CCC}"/>
              </a:ext>
            </a:extLst>
          </p:cNvPr>
          <p:cNvSpPr>
            <a:spLocks noGrp="1"/>
          </p:cNvSpPr>
          <p:nvPr>
            <p:ph type="sldNum" sz="quarter" idx="12"/>
          </p:nvPr>
        </p:nvSpPr>
        <p:spPr/>
        <p:txBody>
          <a:bodyPr/>
          <a:lstStyle/>
          <a:p>
            <a:fld id="{0CFEC368-1D7A-4F81-ABF6-AE0E36BAF64C}" type="slidenum">
              <a:rPr lang="en-US" smtClean="0"/>
              <a:pPr/>
              <a:t>15</a:t>
            </a:fld>
            <a:endParaRPr lang="en-US"/>
          </a:p>
        </p:txBody>
      </p:sp>
      <p:graphicFrame>
        <p:nvGraphicFramePr>
          <p:cNvPr id="4" name="Diagram 3"/>
          <p:cNvGraphicFramePr/>
          <p:nvPr>
            <p:extLst>
              <p:ext uri="{D42A27DB-BD31-4B8C-83A1-F6EECF244321}">
                <p14:modId xmlns:p14="http://schemas.microsoft.com/office/powerpoint/2010/main" val="3564931036"/>
              </p:ext>
            </p:extLst>
          </p:nvPr>
        </p:nvGraphicFramePr>
        <p:xfrm>
          <a:off x="457200" y="2413000"/>
          <a:ext cx="8229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59612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a:extLst>
              <a:ext uri="{FF2B5EF4-FFF2-40B4-BE49-F238E27FC236}">
                <a16:creationId xmlns:a16="http://schemas.microsoft.com/office/drawing/2014/main" xmlns="" id="{0024B63E-80E7-43FF-88AC-2BE8831E5129}"/>
              </a:ext>
            </a:extLst>
          </p:cNvPr>
          <p:cNvSpPr>
            <a:spLocks noGrp="1" noChangeArrowheads="1"/>
          </p:cNvSpPr>
          <p:nvPr>
            <p:ph type="title"/>
          </p:nvPr>
        </p:nvSpPr>
        <p:spPr/>
        <p:txBody>
          <a:bodyPr/>
          <a:lstStyle/>
          <a:p>
            <a:r>
              <a:rPr lang="he-IL" altLang="en-US"/>
              <a:t>התקני תווים ובלוקים</a:t>
            </a:r>
            <a:endParaRPr lang="en-US" altLang="en-US"/>
          </a:p>
        </p:txBody>
      </p:sp>
      <p:sp>
        <p:nvSpPr>
          <p:cNvPr id="4" name="Text Placeholder 3"/>
          <p:cNvSpPr>
            <a:spLocks noGrp="1"/>
          </p:cNvSpPr>
          <p:nvPr>
            <p:ph type="body" idx="1"/>
          </p:nvPr>
        </p:nvSpPr>
        <p:spPr/>
        <p:txBody>
          <a:bodyPr/>
          <a:lstStyle/>
          <a:p>
            <a:r>
              <a:rPr lang="he-IL" altLang="en-US" dirty="0"/>
              <a:t>התקן בלוקים</a:t>
            </a:r>
          </a:p>
          <a:p>
            <a:r>
              <a:rPr lang="he-IL" altLang="en-US" dirty="0"/>
              <a:t> (</a:t>
            </a:r>
            <a:r>
              <a:rPr lang="en-US" altLang="en-US" dirty="0"/>
              <a:t>block devices</a:t>
            </a:r>
            <a:r>
              <a:rPr lang="he-IL" altLang="en-US" dirty="0"/>
              <a:t>) </a:t>
            </a:r>
            <a:endParaRPr lang="en-US" dirty="0"/>
          </a:p>
        </p:txBody>
      </p:sp>
      <p:sp>
        <p:nvSpPr>
          <p:cNvPr id="333827" name="Rectangle 3">
            <a:extLst>
              <a:ext uri="{FF2B5EF4-FFF2-40B4-BE49-F238E27FC236}">
                <a16:creationId xmlns:a16="http://schemas.microsoft.com/office/drawing/2014/main" xmlns="" id="{E6BEA294-2438-4A9E-AFBA-FF7C1E61C762}"/>
              </a:ext>
            </a:extLst>
          </p:cNvPr>
          <p:cNvSpPr>
            <a:spLocks noGrp="1" noChangeArrowheads="1"/>
          </p:cNvSpPr>
          <p:nvPr>
            <p:ph sz="half" idx="2"/>
          </p:nvPr>
        </p:nvSpPr>
        <p:spPr/>
        <p:txBody>
          <a:bodyPr>
            <a:normAutofit/>
          </a:bodyPr>
          <a:lstStyle/>
          <a:p>
            <a:r>
              <a:rPr lang="he-IL" altLang="en-US" dirty="0"/>
              <a:t>התקן שניתן לגשת אליו רק בכפולות של בלוק</a:t>
            </a:r>
            <a:r>
              <a:rPr lang="en-US" altLang="en-US" dirty="0"/>
              <a:t/>
            </a:r>
            <a:br>
              <a:rPr lang="en-US" altLang="en-US" dirty="0"/>
            </a:br>
            <a:r>
              <a:rPr lang="he-IL" altLang="en-US" dirty="0"/>
              <a:t>(למשל </a:t>
            </a:r>
            <a:r>
              <a:rPr lang="en-US" altLang="en-US" dirty="0"/>
              <a:t>1 </a:t>
            </a:r>
            <a:r>
              <a:rPr lang="en-US" altLang="en-US" dirty="0" err="1"/>
              <a:t>KByte</a:t>
            </a:r>
            <a:r>
              <a:rPr lang="he-IL" altLang="en-US" dirty="0"/>
              <a:t>).</a:t>
            </a:r>
          </a:p>
          <a:p>
            <a:pPr lvl="1"/>
            <a:r>
              <a:rPr lang="he-IL" altLang="en-US" dirty="0"/>
              <a:t>לרוב משמשים </a:t>
            </a:r>
            <a:r>
              <a:rPr lang="he-IL" altLang="en-US" dirty="0" err="1"/>
              <a:t>לאיחסון</a:t>
            </a:r>
            <a:r>
              <a:rPr lang="he-IL" altLang="en-US" dirty="0"/>
              <a:t> מידע. לדוגמה: דיסק קשיח, דיסק נשלף (</a:t>
            </a:r>
            <a:r>
              <a:rPr lang="en-US" altLang="en-US" dirty="0"/>
              <a:t>disk on key</a:t>
            </a:r>
            <a:r>
              <a:rPr lang="he-IL" altLang="en-US" dirty="0"/>
              <a:t>).</a:t>
            </a:r>
          </a:p>
          <a:p>
            <a:pPr lvl="1"/>
            <a:r>
              <a:rPr lang="he-IL" altLang="en-US" dirty="0"/>
              <a:t>התקן בלוקים מאפשר גישה אקראית למידע שבו.</a:t>
            </a:r>
          </a:p>
          <a:p>
            <a:pPr lvl="1"/>
            <a:r>
              <a:rPr lang="he-IL" altLang="en-US" dirty="0"/>
              <a:t>לינוקס מוסיפה שכבת הפשטה נוספת ומאפשרות לקרוא מהתקני בלוקים גם בתים בודדים.</a:t>
            </a:r>
          </a:p>
        </p:txBody>
      </p:sp>
      <p:sp>
        <p:nvSpPr>
          <p:cNvPr id="5" name="Text Placeholder 4"/>
          <p:cNvSpPr>
            <a:spLocks noGrp="1"/>
          </p:cNvSpPr>
          <p:nvPr>
            <p:ph type="body" sz="quarter" idx="3"/>
          </p:nvPr>
        </p:nvSpPr>
        <p:spPr/>
        <p:txBody>
          <a:bodyPr/>
          <a:lstStyle/>
          <a:p>
            <a:r>
              <a:rPr lang="he-IL" altLang="en-US" dirty="0"/>
              <a:t>התקן תווים </a:t>
            </a:r>
          </a:p>
          <a:p>
            <a:r>
              <a:rPr lang="he-IL" altLang="en-US" dirty="0"/>
              <a:t>(</a:t>
            </a:r>
            <a:r>
              <a:rPr lang="en-US" altLang="en-US" dirty="0"/>
              <a:t>character devices</a:t>
            </a:r>
            <a:r>
              <a:rPr lang="he-IL" altLang="en-US" dirty="0"/>
              <a:t>)</a:t>
            </a:r>
            <a:endParaRPr lang="en-US" dirty="0"/>
          </a:p>
        </p:txBody>
      </p:sp>
      <p:sp>
        <p:nvSpPr>
          <p:cNvPr id="6" name="Content Placeholder 5"/>
          <p:cNvSpPr>
            <a:spLocks noGrp="1"/>
          </p:cNvSpPr>
          <p:nvPr>
            <p:ph sz="quarter" idx="4"/>
          </p:nvPr>
        </p:nvSpPr>
        <p:spPr/>
        <p:txBody>
          <a:bodyPr/>
          <a:lstStyle/>
          <a:p>
            <a:r>
              <a:rPr lang="he-IL" altLang="en-US" dirty="0"/>
              <a:t>התקן שניגשים אליו כאל רצף של בתים.</a:t>
            </a:r>
          </a:p>
          <a:p>
            <a:pPr lvl="1"/>
            <a:r>
              <a:rPr lang="he-IL" altLang="en-US" dirty="0"/>
              <a:t>לרוב משמשים להעברת מידע. לדוגמה: מסך, מקלדת.</a:t>
            </a:r>
          </a:p>
          <a:p>
            <a:pPr lvl="1"/>
            <a:r>
              <a:rPr lang="he-IL" altLang="en-US" dirty="0"/>
              <a:t>בדרך כלל ניתן לגשת להתקן תווים רק באופן סדרתי (ולא אקראי).</a:t>
            </a:r>
          </a:p>
          <a:p>
            <a:endParaRPr lang="en-US" dirty="0"/>
          </a:p>
        </p:txBody>
      </p:sp>
      <p:sp>
        <p:nvSpPr>
          <p:cNvPr id="2" name="Footer Placeholder 1">
            <a:extLst>
              <a:ext uri="{FF2B5EF4-FFF2-40B4-BE49-F238E27FC236}">
                <a16:creationId xmlns:a16="http://schemas.microsoft.com/office/drawing/2014/main" xmlns="" id="{B68E8E65-2B49-496D-B99A-5F30BB277267}"/>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5FD573AD-CFAF-40E6-AEB1-95070169C910}"/>
              </a:ext>
            </a:extLst>
          </p:cNvPr>
          <p:cNvSpPr>
            <a:spLocks noGrp="1"/>
          </p:cNvSpPr>
          <p:nvPr>
            <p:ph type="sldNum" sz="quarter" idx="12"/>
          </p:nvPr>
        </p:nvSpPr>
        <p:spPr/>
        <p:txBody>
          <a:bodyPr/>
          <a:lstStyle/>
          <a:p>
            <a:fld id="{0CFEC368-1D7A-4F81-ABF6-AE0E36BAF64C}" type="slidenum">
              <a:rPr lang="en-US" smtClean="0"/>
              <a:pPr/>
              <a:t>16</a:t>
            </a:fld>
            <a:endParaRPr lang="en-US"/>
          </a:p>
        </p:txBody>
      </p:sp>
    </p:spTree>
    <p:extLst>
      <p:ext uri="{BB962C8B-B14F-4D97-AF65-F5344CB8AC3E}">
        <p14:creationId xmlns:p14="http://schemas.microsoft.com/office/powerpoint/2010/main" val="942124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a:extLst>
              <a:ext uri="{FF2B5EF4-FFF2-40B4-BE49-F238E27FC236}">
                <a16:creationId xmlns:a16="http://schemas.microsoft.com/office/drawing/2014/main" xmlns="" id="{8A09CE77-76DB-474B-BF6F-2D95A51574BD}"/>
              </a:ext>
            </a:extLst>
          </p:cNvPr>
          <p:cNvSpPr>
            <a:spLocks noGrp="1" noChangeArrowheads="1"/>
          </p:cNvSpPr>
          <p:nvPr>
            <p:ph type="title"/>
          </p:nvPr>
        </p:nvSpPr>
        <p:spPr/>
        <p:txBody>
          <a:bodyPr/>
          <a:lstStyle/>
          <a:p>
            <a:r>
              <a:rPr lang="he-IL" altLang="en-US" dirty="0"/>
              <a:t>התקני רשת</a:t>
            </a:r>
            <a:endParaRPr lang="en-US" altLang="en-US" dirty="0"/>
          </a:p>
        </p:txBody>
      </p:sp>
      <p:sp>
        <p:nvSpPr>
          <p:cNvPr id="335875" name="Rectangle 3">
            <a:extLst>
              <a:ext uri="{FF2B5EF4-FFF2-40B4-BE49-F238E27FC236}">
                <a16:creationId xmlns:a16="http://schemas.microsoft.com/office/drawing/2014/main" xmlns="" id="{CA4AEF70-36F7-4E8C-96D3-D00926B9903A}"/>
              </a:ext>
            </a:extLst>
          </p:cNvPr>
          <p:cNvSpPr>
            <a:spLocks noGrp="1" noChangeArrowheads="1"/>
          </p:cNvSpPr>
          <p:nvPr>
            <p:ph idx="1"/>
          </p:nvPr>
        </p:nvSpPr>
        <p:spPr/>
        <p:txBody>
          <a:bodyPr/>
          <a:lstStyle/>
          <a:p>
            <a:r>
              <a:rPr lang="he-IL" altLang="en-US" dirty="0"/>
              <a:t>התקנים המסוגלים להחליף מידע עם מחשבים אחרים ע"י שליחה וקבלה של חבילות מידע.</a:t>
            </a:r>
          </a:p>
          <a:p>
            <a:r>
              <a:rPr lang="he-IL" altLang="en-US" dirty="0"/>
              <a:t>לא שייכים לקטגוריות של התקני תווים והתקני בלוקים.</a:t>
            </a:r>
          </a:p>
          <a:p>
            <a:r>
              <a:rPr lang="he-IL" altLang="en-US" dirty="0"/>
              <a:t>בניגוד להתקנים האחרים, אינם מיוצגים ע"י קבצים.</a:t>
            </a:r>
          </a:p>
          <a:p>
            <a:pPr lvl="1"/>
            <a:r>
              <a:rPr lang="he-IL" altLang="en-US" dirty="0"/>
              <a:t>ישנן קריאות מערכת ייחודיות לטיפול בממשקי רשת.</a:t>
            </a:r>
          </a:p>
        </p:txBody>
      </p:sp>
      <p:sp>
        <p:nvSpPr>
          <p:cNvPr id="2" name="Footer Placeholder 1">
            <a:extLst>
              <a:ext uri="{FF2B5EF4-FFF2-40B4-BE49-F238E27FC236}">
                <a16:creationId xmlns:a16="http://schemas.microsoft.com/office/drawing/2014/main" xmlns="" id="{CE21ED1D-960F-4811-8CA4-B72AE0D98779}"/>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9AEA0CB-74E3-434F-87F6-7D22E6782D7C}"/>
              </a:ext>
            </a:extLst>
          </p:cNvPr>
          <p:cNvSpPr>
            <a:spLocks noGrp="1"/>
          </p:cNvSpPr>
          <p:nvPr>
            <p:ph type="sldNum" sz="quarter" idx="12"/>
          </p:nvPr>
        </p:nvSpPr>
        <p:spPr/>
        <p:txBody>
          <a:bodyPr/>
          <a:lstStyle/>
          <a:p>
            <a:fld id="{0CFEC368-1D7A-4F81-ABF6-AE0E36BAF64C}" type="slidenum">
              <a:rPr lang="en-US" smtClean="0"/>
              <a:pPr/>
              <a:t>17</a:t>
            </a:fld>
            <a:endParaRPr lang="en-US"/>
          </a:p>
        </p:txBody>
      </p:sp>
      <p:pic>
        <p:nvPicPr>
          <p:cNvPr id="335877" name="Picture 5" descr="MCj02808170000[1]">
            <a:extLst>
              <a:ext uri="{FF2B5EF4-FFF2-40B4-BE49-F238E27FC236}">
                <a16:creationId xmlns:a16="http://schemas.microsoft.com/office/drawing/2014/main" xmlns="" id="{63C1D618-D128-40E3-A678-A4E6D17404E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988" y="4151313"/>
            <a:ext cx="2266950" cy="1870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296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xmlns="" id="{EE263B6E-1E29-49F1-99E1-A7647FF6BC71}"/>
              </a:ext>
            </a:extLst>
          </p:cNvPr>
          <p:cNvSpPr>
            <a:spLocks noGrp="1" noChangeArrowheads="1"/>
          </p:cNvSpPr>
          <p:nvPr>
            <p:ph type="title"/>
          </p:nvPr>
        </p:nvSpPr>
        <p:spPr/>
        <p:txBody>
          <a:bodyPr/>
          <a:lstStyle/>
          <a:p>
            <a:r>
              <a:rPr lang="he-IL" altLang="en-US"/>
              <a:t>התקני תווים</a:t>
            </a:r>
            <a:endParaRPr lang="en-US" altLang="en-US"/>
          </a:p>
        </p:txBody>
      </p:sp>
      <p:sp>
        <p:nvSpPr>
          <p:cNvPr id="356355" name="Rectangle 3">
            <a:extLst>
              <a:ext uri="{FF2B5EF4-FFF2-40B4-BE49-F238E27FC236}">
                <a16:creationId xmlns:a16="http://schemas.microsoft.com/office/drawing/2014/main" xmlns="" id="{359F2D75-F338-4485-B64C-9E283E34E6D4}"/>
              </a:ext>
            </a:extLst>
          </p:cNvPr>
          <p:cNvSpPr>
            <a:spLocks noGrp="1" noChangeArrowheads="1"/>
          </p:cNvSpPr>
          <p:nvPr>
            <p:ph idx="1"/>
          </p:nvPr>
        </p:nvSpPr>
        <p:spPr/>
        <p:txBody>
          <a:bodyPr>
            <a:normAutofit/>
          </a:bodyPr>
          <a:lstStyle/>
          <a:p>
            <a:r>
              <a:rPr lang="he-IL" altLang="en-US" dirty="0"/>
              <a:t>התקן תווים מאופיין ע"י שני מספרים:</a:t>
            </a:r>
          </a:p>
          <a:p>
            <a:r>
              <a:rPr lang="he-IL" altLang="en-US" b="1" dirty="0">
                <a:solidFill>
                  <a:schemeClr val="tx2"/>
                </a:solidFill>
              </a:rPr>
              <a:t>מספר ראשי (</a:t>
            </a:r>
            <a:r>
              <a:rPr lang="en-US" altLang="en-US" b="1" dirty="0">
                <a:solidFill>
                  <a:schemeClr val="tx2"/>
                </a:solidFill>
              </a:rPr>
              <a:t>major number</a:t>
            </a:r>
            <a:r>
              <a:rPr lang="he-IL" altLang="en-US" b="1" dirty="0">
                <a:solidFill>
                  <a:schemeClr val="tx2"/>
                </a:solidFill>
              </a:rPr>
              <a:t>) </a:t>
            </a:r>
            <a:r>
              <a:rPr lang="he-IL" altLang="en-US" dirty="0"/>
              <a:t>– מזהה את הדרייבר המקושר להתקן.</a:t>
            </a:r>
          </a:p>
          <a:p>
            <a:r>
              <a:rPr lang="he-IL" altLang="en-US" b="1" dirty="0">
                <a:solidFill>
                  <a:schemeClr val="accent2"/>
                </a:solidFill>
              </a:rPr>
              <a:t>מספר משני (</a:t>
            </a:r>
            <a:r>
              <a:rPr lang="en-US" altLang="en-US" b="1" dirty="0">
                <a:solidFill>
                  <a:schemeClr val="accent2"/>
                </a:solidFill>
              </a:rPr>
              <a:t>minor number</a:t>
            </a:r>
            <a:r>
              <a:rPr lang="he-IL" altLang="en-US" b="1" dirty="0">
                <a:solidFill>
                  <a:schemeClr val="accent2"/>
                </a:solidFill>
              </a:rPr>
              <a:t>) </a:t>
            </a:r>
            <a:r>
              <a:rPr lang="he-IL" altLang="en-US" dirty="0"/>
              <a:t>– מזהה את ההתקן הספציפי המקושר לאותו דרייבר (יכולים להיות מספר התקנים, למשל מספר עכברים, המנוהלים ע"י אותו דרייבר).</a:t>
            </a:r>
          </a:p>
          <a:p>
            <a:pPr marL="274320" lvl="1" indent="0" algn="l" rtl="0">
              <a:buNone/>
            </a:pPr>
            <a:r>
              <a:rPr lang="en-US" altLang="en-US" dirty="0">
                <a:latin typeface="Courier New" panose="02070309020205020404" pitchFamily="49" charset="0"/>
                <a:cs typeface="Courier New" panose="02070309020205020404" pitchFamily="49" charset="0"/>
              </a:rPr>
              <a:t>&gt;&gt; ls –l /dev</a:t>
            </a:r>
          </a:p>
          <a:p>
            <a:pPr marL="274320" lvl="1" indent="0" algn="l" rtl="0">
              <a:buNone/>
            </a:pPr>
            <a:r>
              <a:rPr lang="en-US" altLang="en-US" dirty="0" err="1">
                <a:latin typeface="Courier New" panose="02070309020205020404" pitchFamily="49" charset="0"/>
                <a:cs typeface="Courier New" panose="02070309020205020404" pitchFamily="49" charset="0"/>
              </a:rPr>
              <a:t>crw-rw-rw</a:t>
            </a:r>
            <a:r>
              <a:rPr lang="en-US" altLang="en-US" dirty="0">
                <a:latin typeface="Courier New" panose="02070309020205020404" pitchFamily="49" charset="0"/>
                <a:cs typeface="Courier New" panose="02070309020205020404" pitchFamily="49" charset="0"/>
              </a:rPr>
              <a:t>- 1 root </a:t>
            </a:r>
            <a:r>
              <a:rPr lang="en-US" altLang="en-US" dirty="0" err="1">
                <a:latin typeface="Courier New" panose="02070309020205020404" pitchFamily="49" charset="0"/>
                <a:cs typeface="Courier New" panose="02070309020205020404" pitchFamily="49" charset="0"/>
              </a:rPr>
              <a:t>root</a:t>
            </a:r>
            <a:r>
              <a:rPr lang="en-US" altLang="en-US" dirty="0">
                <a:latin typeface="Courier New" panose="02070309020205020404" pitchFamily="49" charset="0"/>
                <a:cs typeface="Courier New" panose="02070309020205020404" pitchFamily="49" charset="0"/>
              </a:rPr>
              <a:t> </a:t>
            </a:r>
            <a:r>
              <a:rPr lang="en-US" altLang="en-US" b="1" dirty="0">
                <a:solidFill>
                  <a:schemeClr val="tx2"/>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a:t>
            </a:r>
            <a:r>
              <a:rPr lang="en-US" altLang="en-US" b="1" dirty="0">
                <a:solidFill>
                  <a:schemeClr val="accent2"/>
                </a:solidFill>
                <a:latin typeface="Courier New" panose="02070309020205020404" pitchFamily="49" charset="0"/>
                <a:cs typeface="Courier New" panose="02070309020205020404" pitchFamily="49" charset="0"/>
              </a:rPr>
              <a:t>3</a:t>
            </a:r>
            <a:r>
              <a:rPr lang="en-US" altLang="en-US" dirty="0">
                <a:latin typeface="Courier New" panose="02070309020205020404" pitchFamily="49" charset="0"/>
                <a:cs typeface="Courier New" panose="02070309020205020404" pitchFamily="49" charset="0"/>
              </a:rPr>
              <a:t> Aug 31 10:33  null</a:t>
            </a:r>
          </a:p>
          <a:p>
            <a:pPr marL="274320" lvl="1" indent="0" algn="l" rtl="0">
              <a:buNone/>
            </a:pPr>
            <a:r>
              <a:rPr lang="en-US" altLang="en-US" dirty="0" err="1">
                <a:latin typeface="Courier New" panose="02070309020205020404" pitchFamily="49" charset="0"/>
                <a:cs typeface="Courier New" panose="02070309020205020404" pitchFamily="49" charset="0"/>
              </a:rPr>
              <a:t>crw</a:t>
            </a:r>
            <a:r>
              <a:rPr lang="en-US" altLang="en-US" dirty="0">
                <a:latin typeface="Courier New" panose="02070309020205020404" pitchFamily="49" charset="0"/>
                <a:cs typeface="Courier New" panose="02070309020205020404" pitchFamily="49" charset="0"/>
              </a:rPr>
              <a:t>------- 1 root </a:t>
            </a:r>
            <a:r>
              <a:rPr lang="en-US" altLang="en-US" dirty="0" err="1">
                <a:latin typeface="Courier New" panose="02070309020205020404" pitchFamily="49" charset="0"/>
                <a:cs typeface="Courier New" panose="02070309020205020404" pitchFamily="49" charset="0"/>
              </a:rPr>
              <a:t>root</a:t>
            </a:r>
            <a:r>
              <a:rPr lang="en-US" altLang="en-US" dirty="0">
                <a:latin typeface="Courier New" panose="02070309020205020404" pitchFamily="49" charset="0"/>
                <a:cs typeface="Courier New" panose="02070309020205020404" pitchFamily="49" charset="0"/>
              </a:rPr>
              <a:t> </a:t>
            </a:r>
            <a:r>
              <a:rPr lang="en-US" altLang="en-US" b="1" dirty="0">
                <a:solidFill>
                  <a:schemeClr val="tx2"/>
                </a:solidFill>
                <a:latin typeface="Courier New" panose="02070309020205020404" pitchFamily="49" charset="0"/>
                <a:cs typeface="Courier New" panose="02070309020205020404" pitchFamily="49" charset="0"/>
              </a:rPr>
              <a:t>10</a:t>
            </a:r>
            <a:r>
              <a:rPr lang="en-US" altLang="en-US" dirty="0">
                <a:latin typeface="Courier New" panose="02070309020205020404" pitchFamily="49" charset="0"/>
                <a:cs typeface="Courier New" panose="02070309020205020404" pitchFamily="49" charset="0"/>
              </a:rPr>
              <a:t>, </a:t>
            </a:r>
            <a:r>
              <a:rPr lang="en-US" altLang="en-US" b="1" dirty="0">
                <a:solidFill>
                  <a:schemeClr val="accent2"/>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May 12 10:33  </a:t>
            </a:r>
            <a:r>
              <a:rPr lang="en-US" altLang="en-US" dirty="0" err="1">
                <a:latin typeface="Courier New" panose="02070309020205020404" pitchFamily="49" charset="0"/>
                <a:cs typeface="Courier New" panose="02070309020205020404" pitchFamily="49" charset="0"/>
              </a:rPr>
              <a:t>psaux</a:t>
            </a:r>
            <a:endParaRPr lang="en-US" altLang="en-US" dirty="0">
              <a:latin typeface="Courier New" panose="02070309020205020404" pitchFamily="49" charset="0"/>
              <a:cs typeface="Courier New" panose="02070309020205020404" pitchFamily="49" charset="0"/>
            </a:endParaRPr>
          </a:p>
          <a:p>
            <a:pPr marL="274320" lvl="1" indent="0" algn="l" rtl="0">
              <a:buNone/>
            </a:pPr>
            <a:r>
              <a:rPr lang="en-US" altLang="en-US" dirty="0" err="1">
                <a:latin typeface="Courier New" panose="02070309020205020404" pitchFamily="49" charset="0"/>
                <a:cs typeface="Courier New" panose="02070309020205020404" pitchFamily="49" charset="0"/>
              </a:rPr>
              <a:t>crw</a:t>
            </a:r>
            <a:r>
              <a:rPr lang="en-US" altLang="en-US" dirty="0">
                <a:latin typeface="Courier New" panose="02070309020205020404" pitchFamily="49" charset="0"/>
                <a:cs typeface="Courier New" panose="02070309020205020404" pitchFamily="49" charset="0"/>
              </a:rPr>
              <a:t>------- 1 root </a:t>
            </a:r>
            <a:r>
              <a:rPr lang="en-US" altLang="en-US" dirty="0" err="1">
                <a:latin typeface="Courier New" panose="02070309020205020404" pitchFamily="49" charset="0"/>
                <a:cs typeface="Courier New" panose="02070309020205020404" pitchFamily="49" charset="0"/>
              </a:rPr>
              <a:t>tty</a:t>
            </a:r>
            <a:r>
              <a:rPr lang="en-US" altLang="en-US" dirty="0">
                <a:latin typeface="Courier New" panose="02070309020205020404" pitchFamily="49" charset="0"/>
                <a:cs typeface="Courier New" panose="02070309020205020404" pitchFamily="49" charset="0"/>
              </a:rPr>
              <a:t>  </a:t>
            </a:r>
            <a:r>
              <a:rPr lang="en-US" altLang="en-US" b="1" dirty="0">
                <a:solidFill>
                  <a:schemeClr val="tx2"/>
                </a:solidFill>
                <a:latin typeface="Courier New" panose="02070309020205020404" pitchFamily="49" charset="0"/>
                <a:cs typeface="Courier New" panose="02070309020205020404" pitchFamily="49" charset="0"/>
              </a:rPr>
              <a:t>4</a:t>
            </a:r>
            <a:r>
              <a:rPr lang="en-US" altLang="en-US" dirty="0">
                <a:latin typeface="Courier New" panose="02070309020205020404" pitchFamily="49" charset="0"/>
                <a:cs typeface="Courier New" panose="02070309020205020404" pitchFamily="49" charset="0"/>
              </a:rPr>
              <a:t>,  </a:t>
            </a:r>
            <a:r>
              <a:rPr lang="en-US" altLang="en-US" b="1" dirty="0">
                <a:solidFill>
                  <a:schemeClr val="accent2"/>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May 12 10:33  tty1</a:t>
            </a:r>
          </a:p>
          <a:p>
            <a:pPr marL="274320" lvl="1" indent="0" algn="l" rtl="0">
              <a:buNone/>
            </a:pPr>
            <a:r>
              <a:rPr lang="en-US" altLang="en-US" dirty="0" err="1">
                <a:latin typeface="Courier New" panose="02070309020205020404" pitchFamily="49" charset="0"/>
                <a:cs typeface="Courier New" panose="02070309020205020404" pitchFamily="49" charset="0"/>
              </a:rPr>
              <a:t>crw-rw-rw</a:t>
            </a:r>
            <a:r>
              <a:rPr lang="en-US" altLang="en-US" dirty="0">
                <a:latin typeface="Courier New" panose="02070309020205020404" pitchFamily="49" charset="0"/>
                <a:cs typeface="Courier New" panose="02070309020205020404" pitchFamily="49" charset="0"/>
              </a:rPr>
              <a:t>- 1 root </a:t>
            </a:r>
            <a:r>
              <a:rPr lang="en-US" altLang="en-US" dirty="0" err="1">
                <a:latin typeface="Courier New" panose="02070309020205020404" pitchFamily="49" charset="0"/>
                <a:cs typeface="Courier New" panose="02070309020205020404" pitchFamily="49" charset="0"/>
              </a:rPr>
              <a:t>root</a:t>
            </a:r>
            <a:r>
              <a:rPr lang="en-US" altLang="en-US" dirty="0">
                <a:latin typeface="Courier New" panose="02070309020205020404" pitchFamily="49" charset="0"/>
                <a:cs typeface="Courier New" panose="02070309020205020404" pitchFamily="49" charset="0"/>
              </a:rPr>
              <a:t> </a:t>
            </a:r>
            <a:r>
              <a:rPr lang="en-US" altLang="en-US" b="1" dirty="0">
                <a:solidFill>
                  <a:schemeClr val="tx2"/>
                </a:solidFill>
                <a:latin typeface="Courier New" panose="02070309020205020404" pitchFamily="49" charset="0"/>
                <a:cs typeface="Courier New" panose="02070309020205020404" pitchFamily="49" charset="0"/>
              </a:rPr>
              <a:t>1</a:t>
            </a:r>
            <a:r>
              <a:rPr lang="en-US" altLang="en-US" dirty="0">
                <a:latin typeface="Courier New" panose="02070309020205020404" pitchFamily="49" charset="0"/>
                <a:cs typeface="Courier New" panose="02070309020205020404" pitchFamily="49" charset="0"/>
              </a:rPr>
              <a:t>,  </a:t>
            </a:r>
            <a:r>
              <a:rPr lang="en-US" altLang="en-US" b="1" dirty="0">
                <a:solidFill>
                  <a:schemeClr val="accent2"/>
                </a:solidFill>
                <a:latin typeface="Courier New" panose="02070309020205020404" pitchFamily="49" charset="0"/>
                <a:cs typeface="Courier New" panose="02070309020205020404" pitchFamily="49" charset="0"/>
              </a:rPr>
              <a:t>5</a:t>
            </a:r>
            <a:r>
              <a:rPr lang="en-US" altLang="en-US" dirty="0">
                <a:latin typeface="Courier New" panose="02070309020205020404" pitchFamily="49" charset="0"/>
                <a:cs typeface="Courier New" panose="02070309020205020404" pitchFamily="49" charset="0"/>
              </a:rPr>
              <a:t> Aug 31 10:33  zero</a:t>
            </a:r>
            <a:endParaRPr lang="he-IL" altLang="en-US"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D9677371-579E-43E4-A6FB-49B9C6A26C92}"/>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B0A469AB-B4FD-4D98-A1C4-72BF23F8DACC}"/>
              </a:ext>
            </a:extLst>
          </p:cNvPr>
          <p:cNvSpPr>
            <a:spLocks noGrp="1"/>
          </p:cNvSpPr>
          <p:nvPr>
            <p:ph type="sldNum" sz="quarter" idx="12"/>
          </p:nvPr>
        </p:nvSpPr>
        <p:spPr/>
        <p:txBody>
          <a:bodyPr/>
          <a:lstStyle/>
          <a:p>
            <a:fld id="{0CFEC368-1D7A-4F81-ABF6-AE0E36BAF64C}" type="slidenum">
              <a:rPr lang="en-US" smtClean="0"/>
              <a:pPr/>
              <a:t>18</a:t>
            </a:fld>
            <a:endParaRPr lang="en-US"/>
          </a:p>
        </p:txBody>
      </p:sp>
      <p:sp>
        <p:nvSpPr>
          <p:cNvPr id="6" name="AutoShape 106">
            <a:extLst>
              <a:ext uri="{FF2B5EF4-FFF2-40B4-BE49-F238E27FC236}">
                <a16:creationId xmlns:a16="http://schemas.microsoft.com/office/drawing/2014/main" xmlns="" id="{10EAEEC5-1243-4C17-85A3-D6CB07869BEE}"/>
              </a:ext>
            </a:extLst>
          </p:cNvPr>
          <p:cNvSpPr>
            <a:spLocks noChangeArrowheads="1"/>
          </p:cNvSpPr>
          <p:nvPr/>
        </p:nvSpPr>
        <p:spPr bwMode="auto">
          <a:xfrm>
            <a:off x="457200" y="6111240"/>
            <a:ext cx="5029200" cy="365760"/>
          </a:xfrm>
          <a:prstGeom prst="wedgeRoundRectCallout">
            <a:avLst>
              <a:gd name="adj1" fmla="val -40566"/>
              <a:gd name="adj2" fmla="val -125628"/>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indent="-468630" algn="r" rtl="1"/>
            <a:r>
              <a:rPr lang="he-IL" altLang="en-US" sz="2000" dirty="0"/>
              <a:t>התקני תווים מסומנים ע"י תו </a:t>
            </a:r>
            <a:r>
              <a:rPr lang="en-US" altLang="en-US" sz="2000" dirty="0"/>
              <a:t>c</a:t>
            </a:r>
            <a:r>
              <a:rPr lang="he-IL" altLang="en-US" sz="2000" dirty="0"/>
              <a:t> בעמודה הראשונה</a:t>
            </a:r>
          </a:p>
        </p:txBody>
      </p:sp>
    </p:spTree>
    <p:extLst>
      <p:ext uri="{BB962C8B-B14F-4D97-AF65-F5344CB8AC3E}">
        <p14:creationId xmlns:p14="http://schemas.microsoft.com/office/powerpoint/2010/main" val="415783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a:extLst>
              <a:ext uri="{FF2B5EF4-FFF2-40B4-BE49-F238E27FC236}">
                <a16:creationId xmlns:a16="http://schemas.microsoft.com/office/drawing/2014/main" xmlns="" id="{EE263B6E-1E29-49F1-99E1-A7647FF6BC71}"/>
              </a:ext>
            </a:extLst>
          </p:cNvPr>
          <p:cNvSpPr>
            <a:spLocks noGrp="1" noChangeArrowheads="1"/>
          </p:cNvSpPr>
          <p:nvPr>
            <p:ph type="title"/>
          </p:nvPr>
        </p:nvSpPr>
        <p:spPr/>
        <p:txBody>
          <a:bodyPr/>
          <a:lstStyle/>
          <a:p>
            <a:r>
              <a:rPr lang="he-IL" altLang="en-US" dirty="0"/>
              <a:t>התקני תווים פיקטיביים</a:t>
            </a:r>
            <a:endParaRPr lang="en-US" altLang="en-US" dirty="0"/>
          </a:p>
        </p:txBody>
      </p:sp>
      <p:sp>
        <p:nvSpPr>
          <p:cNvPr id="356355" name="Rectangle 3">
            <a:extLst>
              <a:ext uri="{FF2B5EF4-FFF2-40B4-BE49-F238E27FC236}">
                <a16:creationId xmlns:a16="http://schemas.microsoft.com/office/drawing/2014/main" xmlns="" id="{359F2D75-F338-4485-B64C-9E283E34E6D4}"/>
              </a:ext>
            </a:extLst>
          </p:cNvPr>
          <p:cNvSpPr>
            <a:spLocks noGrp="1" noChangeArrowheads="1"/>
          </p:cNvSpPr>
          <p:nvPr>
            <p:ph idx="1"/>
          </p:nvPr>
        </p:nvSpPr>
        <p:spPr/>
        <p:txBody>
          <a:bodyPr>
            <a:normAutofit/>
          </a:bodyPr>
          <a:lstStyle/>
          <a:p>
            <a:r>
              <a:rPr lang="he-IL" altLang="en-US" dirty="0"/>
              <a:t>לינוקס מספקת גם התקני תווים פיקטיביים שאינם קשורים לחומרה אמיתית, כולם בעלי מספר ראשי 1.</a:t>
            </a:r>
          </a:p>
        </p:txBody>
      </p:sp>
      <p:sp>
        <p:nvSpPr>
          <p:cNvPr id="2" name="Footer Placeholder 1">
            <a:extLst>
              <a:ext uri="{FF2B5EF4-FFF2-40B4-BE49-F238E27FC236}">
                <a16:creationId xmlns:a16="http://schemas.microsoft.com/office/drawing/2014/main" xmlns="" id="{D9677371-579E-43E4-A6FB-49B9C6A26C92}"/>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B0A469AB-B4FD-4D98-A1C4-72BF23F8DACC}"/>
              </a:ext>
            </a:extLst>
          </p:cNvPr>
          <p:cNvSpPr>
            <a:spLocks noGrp="1"/>
          </p:cNvSpPr>
          <p:nvPr>
            <p:ph type="sldNum" sz="quarter" idx="12"/>
          </p:nvPr>
        </p:nvSpPr>
        <p:spPr/>
        <p:txBody>
          <a:bodyPr/>
          <a:lstStyle/>
          <a:p>
            <a:fld id="{0CFEC368-1D7A-4F81-ABF6-AE0E36BAF64C}" type="slidenum">
              <a:rPr lang="en-US" smtClean="0"/>
              <a:pPr/>
              <a:t>19</a:t>
            </a:fld>
            <a:endParaRPr lang="en-US"/>
          </a:p>
        </p:txBody>
      </p:sp>
      <p:graphicFrame>
        <p:nvGraphicFramePr>
          <p:cNvPr id="4" name="Table 3">
            <a:extLst>
              <a:ext uri="{FF2B5EF4-FFF2-40B4-BE49-F238E27FC236}">
                <a16:creationId xmlns:a16="http://schemas.microsoft.com/office/drawing/2014/main" xmlns="" id="{F877F5AA-BA1A-46B6-B9F5-BD3F05F3D653}"/>
              </a:ext>
            </a:extLst>
          </p:cNvPr>
          <p:cNvGraphicFramePr>
            <a:graphicFrameLocks noGrp="1"/>
          </p:cNvGraphicFramePr>
          <p:nvPr>
            <p:extLst>
              <p:ext uri="{D42A27DB-BD31-4B8C-83A1-F6EECF244321}">
                <p14:modId xmlns:p14="http://schemas.microsoft.com/office/powerpoint/2010/main" val="3383954582"/>
              </p:ext>
            </p:extLst>
          </p:nvPr>
        </p:nvGraphicFramePr>
        <p:xfrm>
          <a:off x="457200" y="2727960"/>
          <a:ext cx="8229600" cy="3749040"/>
        </p:xfrm>
        <a:graphic>
          <a:graphicData uri="http://schemas.openxmlformats.org/drawingml/2006/table">
            <a:tbl>
              <a:tblPr firstRow="1" bandRow="1">
                <a:tableStyleId>{BC89EF96-8CEA-46FF-86C4-4CE0E7609802}</a:tableStyleId>
              </a:tblPr>
              <a:tblGrid>
                <a:gridCol w="3521244">
                  <a:extLst>
                    <a:ext uri="{9D8B030D-6E8A-4147-A177-3AD203B41FA5}">
                      <a16:colId xmlns:a16="http://schemas.microsoft.com/office/drawing/2014/main" xmlns="" val="2794905403"/>
                    </a:ext>
                  </a:extLst>
                </a:gridCol>
                <a:gridCol w="2534653">
                  <a:extLst>
                    <a:ext uri="{9D8B030D-6E8A-4147-A177-3AD203B41FA5}">
                      <a16:colId xmlns:a16="http://schemas.microsoft.com/office/drawing/2014/main" xmlns="" val="3661135381"/>
                    </a:ext>
                  </a:extLst>
                </a:gridCol>
                <a:gridCol w="2173703">
                  <a:extLst>
                    <a:ext uri="{9D8B030D-6E8A-4147-A177-3AD203B41FA5}">
                      <a16:colId xmlns:a16="http://schemas.microsoft.com/office/drawing/2014/main" xmlns="" val="3189589344"/>
                    </a:ext>
                  </a:extLst>
                </a:gridCol>
              </a:tblGrid>
              <a:tr h="370840">
                <a:tc>
                  <a:txBody>
                    <a:bodyPr/>
                    <a:lstStyle/>
                    <a:p>
                      <a:pPr algn="ctr"/>
                      <a:r>
                        <a:rPr lang="en-US" sz="2400" dirty="0"/>
                        <a:t>write()</a:t>
                      </a:r>
                    </a:p>
                  </a:txBody>
                  <a:tcPr anchor="ctr"/>
                </a:tc>
                <a:tc>
                  <a:txBody>
                    <a:bodyPr/>
                    <a:lstStyle/>
                    <a:p>
                      <a:pPr algn="ctr"/>
                      <a:r>
                        <a:rPr lang="en-US" sz="2400" dirty="0"/>
                        <a:t>read()</a:t>
                      </a:r>
                    </a:p>
                  </a:txBody>
                  <a:tcPr anchor="ctr"/>
                </a:tc>
                <a:tc>
                  <a:txBody>
                    <a:bodyPr/>
                    <a:lstStyle/>
                    <a:p>
                      <a:pPr algn="ctr"/>
                      <a:r>
                        <a:rPr lang="en-US" sz="2400" dirty="0"/>
                        <a:t>device file</a:t>
                      </a:r>
                    </a:p>
                  </a:txBody>
                  <a:tcPr anchor="ctr"/>
                </a:tc>
                <a:extLst>
                  <a:ext uri="{0D108BD9-81ED-4DB2-BD59-A6C34878D82A}">
                    <a16:rowId xmlns:a16="http://schemas.microsoft.com/office/drawing/2014/main" xmlns="" val="1128874885"/>
                  </a:ext>
                </a:extLst>
              </a:tr>
              <a:tr h="370840">
                <a:tc rowSpan="2">
                  <a:txBody>
                    <a:bodyPr/>
                    <a:lstStyle/>
                    <a:p>
                      <a:pPr algn="r" rtl="1"/>
                      <a:r>
                        <a:rPr lang="he-IL" altLang="en-US" sz="2400" dirty="0"/>
                        <a:t>מצליחה ולא עושה דבר</a:t>
                      </a:r>
                    </a:p>
                    <a:p>
                      <a:pPr algn="r" rtl="1"/>
                      <a:r>
                        <a:rPr lang="he-IL" sz="2400" dirty="0"/>
                        <a:t>(המידע שנשלח נזרק)</a:t>
                      </a:r>
                      <a:endParaRPr lang="en-US" sz="2400" dirty="0"/>
                    </a:p>
                  </a:txBody>
                  <a:tcPr anchor="ctr"/>
                </a:tc>
                <a:tc>
                  <a:txBody>
                    <a:bodyPr/>
                    <a:lstStyle/>
                    <a:p>
                      <a:pPr algn="r" rtl="1"/>
                      <a:r>
                        <a:rPr lang="he-IL" altLang="en-US" sz="2400" dirty="0"/>
                        <a:t>מחזירה מיד </a:t>
                      </a:r>
                      <a:r>
                        <a:rPr lang="en-US" altLang="en-US" sz="2400" dirty="0"/>
                        <a:t>EOF</a:t>
                      </a:r>
                      <a:endParaRPr lang="he-IL" altLang="en-US" sz="2400" dirty="0"/>
                    </a:p>
                    <a:p>
                      <a:pPr algn="r" rtl="1"/>
                      <a:r>
                        <a:rPr lang="he-IL" sz="2400" dirty="0"/>
                        <a:t>(</a:t>
                      </a:r>
                      <a:r>
                        <a:rPr lang="en-US" sz="2400" dirty="0"/>
                        <a:t>end of file</a:t>
                      </a:r>
                      <a:r>
                        <a:rPr lang="he-IL" sz="2400" dirty="0"/>
                        <a:t>)</a:t>
                      </a:r>
                      <a:endParaRPr lang="en-US" sz="2400" dirty="0"/>
                    </a:p>
                  </a:txBody>
                  <a:tcPr anchor="ctr"/>
                </a:tc>
                <a:tc>
                  <a:txBody>
                    <a:bodyPr/>
                    <a:lstStyle/>
                    <a:p>
                      <a:pPr algn="ctr"/>
                      <a:r>
                        <a:rPr lang="en-US" altLang="en-US" sz="2400" dirty="0"/>
                        <a:t>/dev/null</a:t>
                      </a:r>
                      <a:endParaRPr lang="en-US" sz="2400" dirty="0"/>
                    </a:p>
                  </a:txBody>
                  <a:tcPr anchor="ctr"/>
                </a:tc>
                <a:extLst>
                  <a:ext uri="{0D108BD9-81ED-4DB2-BD59-A6C34878D82A}">
                    <a16:rowId xmlns:a16="http://schemas.microsoft.com/office/drawing/2014/main" xmlns="" val="1770797806"/>
                  </a:ext>
                </a:extLst>
              </a:tr>
              <a:tr h="370840">
                <a:tc vMerge="1">
                  <a:txBody>
                    <a:bodyPr/>
                    <a:lstStyle/>
                    <a:p>
                      <a:pPr algn="r" rtl="1"/>
                      <a:endParaRPr lang="en-US" sz="2000" dirty="0"/>
                    </a:p>
                  </a:txBody>
                  <a:tcPr anchor="ctr"/>
                </a:tc>
                <a:tc rowSpan="2">
                  <a:txBody>
                    <a:bodyPr/>
                    <a:lstStyle/>
                    <a:p>
                      <a:pPr algn="r" rtl="1"/>
                      <a:r>
                        <a:rPr lang="he-IL" altLang="en-US" sz="2400" dirty="0"/>
                        <a:t>מחזירה רצף אפסים</a:t>
                      </a:r>
                      <a:r>
                        <a:rPr lang="he-IL" sz="2400" dirty="0"/>
                        <a:t> באורך המבוקש</a:t>
                      </a:r>
                      <a:endParaRPr lang="en-US" sz="2400" dirty="0"/>
                    </a:p>
                  </a:txBody>
                  <a:tcPr anchor="ctr"/>
                </a:tc>
                <a:tc>
                  <a:txBody>
                    <a:bodyPr/>
                    <a:lstStyle/>
                    <a:p>
                      <a:pPr algn="ctr"/>
                      <a:r>
                        <a:rPr lang="en-US" altLang="en-US" sz="2400" dirty="0"/>
                        <a:t>/dev/zero</a:t>
                      </a:r>
                      <a:endParaRPr lang="en-US" sz="2400" dirty="0"/>
                    </a:p>
                  </a:txBody>
                  <a:tcPr anchor="ctr"/>
                </a:tc>
                <a:extLst>
                  <a:ext uri="{0D108BD9-81ED-4DB2-BD59-A6C34878D82A}">
                    <a16:rowId xmlns:a16="http://schemas.microsoft.com/office/drawing/2014/main" xmlns="" val="609062406"/>
                  </a:ext>
                </a:extLst>
              </a:tr>
              <a:tr h="370840">
                <a:tc>
                  <a:txBody>
                    <a:bodyPr/>
                    <a:lstStyle/>
                    <a:p>
                      <a:pPr algn="r" rtl="1"/>
                      <a:r>
                        <a:rPr lang="he-IL" sz="2400" dirty="0"/>
                        <a:t>מחזירה מיד </a:t>
                      </a:r>
                      <a:r>
                        <a:rPr lang="en-US" sz="2400" dirty="0"/>
                        <a:t>ENOSPC</a:t>
                      </a:r>
                      <a:endParaRPr lang="he-IL" sz="2400" dirty="0"/>
                    </a:p>
                    <a:p>
                      <a:pPr algn="r" rtl="1"/>
                      <a:r>
                        <a:rPr lang="he-IL" sz="2400" dirty="0"/>
                        <a:t>(</a:t>
                      </a:r>
                      <a:r>
                        <a:rPr lang="en-US" sz="2400" dirty="0"/>
                        <a:t>no space left on device</a:t>
                      </a:r>
                      <a:r>
                        <a:rPr lang="he-IL" sz="2400" dirty="0"/>
                        <a:t>)</a:t>
                      </a:r>
                      <a:endParaRPr lang="en-US" sz="2400" dirty="0"/>
                    </a:p>
                  </a:txBody>
                  <a:tcPr anchor="ctr"/>
                </a:tc>
                <a:tc vMerge="1">
                  <a:txBody>
                    <a:bodyPr/>
                    <a:lstStyle/>
                    <a:p>
                      <a:pPr algn="r" rtl="1"/>
                      <a:endParaRPr lang="en-US" sz="2000" dirty="0"/>
                    </a:p>
                  </a:txBody>
                  <a:tcPr anchor="ctr"/>
                </a:tc>
                <a:tc>
                  <a:txBody>
                    <a:bodyPr/>
                    <a:lstStyle/>
                    <a:p>
                      <a:pPr algn="ctr"/>
                      <a:r>
                        <a:rPr lang="en-US" altLang="en-US" sz="2400" dirty="0"/>
                        <a:t>/dev/full</a:t>
                      </a:r>
                      <a:endParaRPr lang="en-US" sz="2400" dirty="0"/>
                    </a:p>
                  </a:txBody>
                  <a:tcPr anchor="ctr"/>
                </a:tc>
                <a:extLst>
                  <a:ext uri="{0D108BD9-81ED-4DB2-BD59-A6C34878D82A}">
                    <a16:rowId xmlns:a16="http://schemas.microsoft.com/office/drawing/2014/main" xmlns="" val="2679974285"/>
                  </a:ext>
                </a:extLst>
              </a:tr>
              <a:tr h="370840">
                <a:tc>
                  <a:txBody>
                    <a:bodyPr/>
                    <a:lstStyle/>
                    <a:p>
                      <a:pPr algn="r" rtl="1"/>
                      <a:r>
                        <a:rPr lang="he-IL" sz="2400" dirty="0"/>
                        <a:t>כותבת לרצף הבתים האקראי</a:t>
                      </a:r>
                      <a:endParaRPr lang="en-US" sz="2400" dirty="0"/>
                    </a:p>
                  </a:txBody>
                  <a:tcPr anchor="ctr"/>
                </a:tc>
                <a:tc>
                  <a:txBody>
                    <a:bodyPr/>
                    <a:lstStyle/>
                    <a:p>
                      <a:pPr algn="r" rtl="1"/>
                      <a:r>
                        <a:rPr lang="he-IL" sz="2400" dirty="0"/>
                        <a:t>מחזירה רצף בתים אקראי שנוצר בזמן ריצה מתוך "רעש"</a:t>
                      </a:r>
                      <a:endParaRPr lang="en-US" sz="2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400" dirty="0"/>
                        <a:t>/dev/random</a:t>
                      </a:r>
                      <a:endParaRPr lang="he-IL" altLang="en-US" sz="2400" dirty="0"/>
                    </a:p>
                    <a:p>
                      <a:pPr algn="ctr"/>
                      <a:r>
                        <a:rPr lang="en-US" sz="2400" dirty="0"/>
                        <a:t>/dev/</a:t>
                      </a:r>
                      <a:r>
                        <a:rPr lang="en-US" sz="2400" dirty="0" err="1"/>
                        <a:t>urandom</a:t>
                      </a:r>
                      <a:endParaRPr lang="en-US" sz="2400" dirty="0"/>
                    </a:p>
                    <a:p>
                      <a:pPr algn="ctr"/>
                      <a:r>
                        <a:rPr lang="en-US" sz="2400" dirty="0"/>
                        <a:t>/dev/</a:t>
                      </a:r>
                      <a:r>
                        <a:rPr lang="en-US" sz="2400" dirty="0" err="1"/>
                        <a:t>arandom</a:t>
                      </a:r>
                      <a:endParaRPr lang="en-US" sz="2400" dirty="0"/>
                    </a:p>
                  </a:txBody>
                  <a:tcPr anchor="ctr"/>
                </a:tc>
                <a:extLst>
                  <a:ext uri="{0D108BD9-81ED-4DB2-BD59-A6C34878D82A}">
                    <a16:rowId xmlns:a16="http://schemas.microsoft.com/office/drawing/2014/main" xmlns="" val="3511120695"/>
                  </a:ext>
                </a:extLst>
              </a:tr>
            </a:tbl>
          </a:graphicData>
        </a:graphic>
      </p:graphicFrame>
    </p:spTree>
    <p:extLst>
      <p:ext uri="{BB962C8B-B14F-4D97-AF65-F5344CB8AC3E}">
        <p14:creationId xmlns:p14="http://schemas.microsoft.com/office/powerpoint/2010/main" val="2377061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F9EBE7-00D4-4C06-AD79-57985C5313FD}"/>
              </a:ext>
            </a:extLst>
          </p:cNvPr>
          <p:cNvSpPr>
            <a:spLocks noGrp="1"/>
          </p:cNvSpPr>
          <p:nvPr>
            <p:ph type="title"/>
          </p:nvPr>
        </p:nvSpPr>
        <p:spPr/>
        <p:txBody>
          <a:bodyPr/>
          <a:lstStyle/>
          <a:p>
            <a:r>
              <a:rPr lang="en-US"/>
              <a:t>TL;DR</a:t>
            </a:r>
            <a:endParaRPr lang="en-US" dirty="0"/>
          </a:p>
        </p:txBody>
      </p:sp>
      <p:sp>
        <p:nvSpPr>
          <p:cNvPr id="3" name="Content Placeholder 2">
            <a:extLst>
              <a:ext uri="{FF2B5EF4-FFF2-40B4-BE49-F238E27FC236}">
                <a16:creationId xmlns:a16="http://schemas.microsoft.com/office/drawing/2014/main" xmlns="" id="{DBDB3E37-FDB4-4C6A-825B-2AEC0DC62D18}"/>
              </a:ext>
            </a:extLst>
          </p:cNvPr>
          <p:cNvSpPr>
            <a:spLocks noGrp="1"/>
          </p:cNvSpPr>
          <p:nvPr>
            <p:ph idx="1"/>
          </p:nvPr>
        </p:nvSpPr>
        <p:spPr/>
        <p:txBody>
          <a:bodyPr/>
          <a:lstStyle/>
          <a:p>
            <a:r>
              <a:rPr lang="he-IL" altLang="en-US" dirty="0"/>
              <a:t>מודולים בלינוקס הם תוספות קוד לגרעין שניתן לטעון </a:t>
            </a:r>
            <a:r>
              <a:rPr lang="he-IL" altLang="en-US" b="1" dirty="0"/>
              <a:t>בזמן ריצה</a:t>
            </a:r>
            <a:r>
              <a:rPr lang="he-IL" altLang="en-US" dirty="0"/>
              <a:t>.</a:t>
            </a:r>
          </a:p>
          <a:p>
            <a:pPr lvl="1"/>
            <a:r>
              <a:rPr lang="he-IL" altLang="en-US" dirty="0"/>
              <a:t>לא צריך להדר את הגרעין מחדש, לא צריך לאתחל את המחשב.</a:t>
            </a:r>
          </a:p>
          <a:p>
            <a:pPr lvl="1"/>
            <a:endParaRPr lang="he-IL" altLang="en-US" dirty="0"/>
          </a:p>
          <a:p>
            <a:r>
              <a:rPr lang="he-IL" altLang="en-US" dirty="0"/>
              <a:t>מודולים משמשים להוספת פונקציונליות חדשה לגרעין, למשל דרייברים להתקני חומרה שמחברים/מנתקים מהמערכת:</a:t>
            </a:r>
          </a:p>
          <a:p>
            <a:pPr lvl="1"/>
            <a:r>
              <a:rPr lang="he-IL" altLang="en-US" dirty="0"/>
              <a:t>התקני תווים –</a:t>
            </a:r>
            <a:r>
              <a:rPr lang="en-US" altLang="en-US" dirty="0"/>
              <a:t> </a:t>
            </a:r>
            <a:r>
              <a:rPr lang="he-IL" altLang="en-US" dirty="0"/>
              <a:t>מקלדת, עכבר, מדפסת, ...</a:t>
            </a:r>
          </a:p>
          <a:p>
            <a:pPr lvl="1"/>
            <a:r>
              <a:rPr lang="he-IL" altLang="en-US" dirty="0"/>
              <a:t>התקני בלוקים – דיסק קשיח, </a:t>
            </a:r>
            <a:r>
              <a:rPr lang="en-US" altLang="en-US" dirty="0"/>
              <a:t>disk-on-key</a:t>
            </a:r>
            <a:r>
              <a:rPr lang="he-IL" altLang="en-US" dirty="0"/>
              <a:t>, ...</a:t>
            </a:r>
          </a:p>
          <a:p>
            <a:pPr lvl="1"/>
            <a:r>
              <a:rPr lang="he-IL" altLang="en-US" dirty="0"/>
              <a:t>התקני רשת – נראה בתרגולים הבאים.</a:t>
            </a:r>
          </a:p>
          <a:p>
            <a:endParaRPr lang="he-IL" altLang="en-US" dirty="0"/>
          </a:p>
          <a:p>
            <a:endParaRPr lang="en-US" dirty="0"/>
          </a:p>
        </p:txBody>
      </p:sp>
      <p:sp>
        <p:nvSpPr>
          <p:cNvPr id="4" name="Footer Placeholder 3">
            <a:extLst>
              <a:ext uri="{FF2B5EF4-FFF2-40B4-BE49-F238E27FC236}">
                <a16:creationId xmlns:a16="http://schemas.microsoft.com/office/drawing/2014/main" xmlns="" id="{AF6A689B-37DB-4564-B266-0F419BAC22A5}"/>
              </a:ext>
            </a:extLst>
          </p:cNvPr>
          <p:cNvSpPr>
            <a:spLocks noGrp="1"/>
          </p:cNvSpPr>
          <p:nvPr>
            <p:ph type="ftr" sz="quarter" idx="11"/>
          </p:nvPr>
        </p:nvSpPr>
        <p:spPr/>
        <p:txBody>
          <a:bodyPr/>
          <a:lstStyle/>
          <a:p>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61C65588-B5E0-4A64-91CC-C58540AACFA7}"/>
              </a:ext>
            </a:extLst>
          </p:cNvPr>
          <p:cNvSpPr>
            <a:spLocks noGrp="1"/>
          </p:cNvSpPr>
          <p:nvPr>
            <p:ph type="sldNum" sz="quarter" idx="12"/>
          </p:nvPr>
        </p:nvSpPr>
        <p:spPr/>
        <p:txBody>
          <a:bodyPr/>
          <a:lstStyle/>
          <a:p>
            <a:fld id="{0CFEC368-1D7A-4F81-ABF6-AE0E36BAF64C}" type="slidenum">
              <a:rPr lang="en-US" smtClean="0"/>
              <a:pPr/>
              <a:t>2</a:t>
            </a:fld>
            <a:endParaRPr lang="en-US"/>
          </a:p>
        </p:txBody>
      </p:sp>
      <p:pic>
        <p:nvPicPr>
          <p:cNvPr id="29" name="Picture 28">
            <a:extLst>
              <a:ext uri="{FF2B5EF4-FFF2-40B4-BE49-F238E27FC236}">
                <a16:creationId xmlns:a16="http://schemas.microsoft.com/office/drawing/2014/main" xmlns="" id="{6B566E02-5028-406E-81DB-8BC13D70C49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5004070"/>
            <a:ext cx="889148" cy="741680"/>
          </a:xfrm>
          <a:prstGeom prst="rect">
            <a:avLst/>
          </a:prstGeom>
        </p:spPr>
      </p:pic>
      <p:graphicFrame>
        <p:nvGraphicFramePr>
          <p:cNvPr id="30" name="Table 29">
            <a:extLst>
              <a:ext uri="{FF2B5EF4-FFF2-40B4-BE49-F238E27FC236}">
                <a16:creationId xmlns:a16="http://schemas.microsoft.com/office/drawing/2014/main" xmlns="" id="{4BB2A89D-FF72-49E7-94A0-320F1A6DD23D}"/>
              </a:ext>
            </a:extLst>
          </p:cNvPr>
          <p:cNvGraphicFramePr>
            <a:graphicFrameLocks noGrp="1"/>
          </p:cNvGraphicFramePr>
          <p:nvPr>
            <p:extLst>
              <p:ext uri="{D42A27DB-BD31-4B8C-83A1-F6EECF244321}">
                <p14:modId xmlns:p14="http://schemas.microsoft.com/office/powerpoint/2010/main" val="1860601120"/>
              </p:ext>
            </p:extLst>
          </p:nvPr>
        </p:nvGraphicFramePr>
        <p:xfrm>
          <a:off x="2062888" y="4978670"/>
          <a:ext cx="1823998" cy="1097280"/>
        </p:xfrm>
        <a:graphic>
          <a:graphicData uri="http://schemas.openxmlformats.org/drawingml/2006/table">
            <a:tbl>
              <a:tblPr firstRow="1" bandRow="1">
                <a:tableStyleId>{5C22544A-7EE6-4342-B048-85BDC9FD1C3A}</a:tableStyleId>
              </a:tblPr>
              <a:tblGrid>
                <a:gridCol w="1823998">
                  <a:extLst>
                    <a:ext uri="{9D8B030D-6E8A-4147-A177-3AD203B41FA5}">
                      <a16:colId xmlns:a16="http://schemas.microsoft.com/office/drawing/2014/main" xmlns="" val="838591564"/>
                    </a:ext>
                  </a:extLst>
                </a:gridCol>
              </a:tblGrid>
              <a:tr h="370840">
                <a:tc>
                  <a:txBody>
                    <a:bodyPr/>
                    <a:lstStyle/>
                    <a:p>
                      <a:pPr algn="ctr"/>
                      <a:r>
                        <a:rPr lang="en-US" sz="2000" dirty="0"/>
                        <a:t>kernel space</a:t>
                      </a:r>
                    </a:p>
                  </a:txBody>
                  <a:tcPr/>
                </a:tc>
                <a:extLst>
                  <a:ext uri="{0D108BD9-81ED-4DB2-BD59-A6C34878D82A}">
                    <a16:rowId xmlns:a16="http://schemas.microsoft.com/office/drawing/2014/main" xmlns="" val="3287545171"/>
                  </a:ext>
                </a:extLst>
              </a:tr>
              <a:tr h="370840">
                <a:tc>
                  <a:txBody>
                    <a:bodyPr/>
                    <a:lstStyle/>
                    <a:p>
                      <a:pPr algn="ctr"/>
                      <a:r>
                        <a:rPr lang="en-US" sz="2000" dirty="0" err="1"/>
                        <a:t>driver.o</a:t>
                      </a:r>
                      <a:r>
                        <a:rPr lang="en-US" sz="2000" dirty="0"/>
                        <a:t/>
                      </a:r>
                      <a:br>
                        <a:rPr lang="en-US" sz="2000" dirty="0"/>
                      </a:br>
                      <a:r>
                        <a:rPr lang="en-US" sz="2000" dirty="0"/>
                        <a:t>(module)</a:t>
                      </a:r>
                    </a:p>
                  </a:txBody>
                  <a:tcPr/>
                </a:tc>
                <a:extLst>
                  <a:ext uri="{0D108BD9-81ED-4DB2-BD59-A6C34878D82A}">
                    <a16:rowId xmlns:a16="http://schemas.microsoft.com/office/drawing/2014/main" xmlns="" val="1192914984"/>
                  </a:ext>
                </a:extLst>
              </a:tr>
            </a:tbl>
          </a:graphicData>
        </a:graphic>
      </p:graphicFrame>
      <p:graphicFrame>
        <p:nvGraphicFramePr>
          <p:cNvPr id="31" name="Table 30">
            <a:extLst>
              <a:ext uri="{FF2B5EF4-FFF2-40B4-BE49-F238E27FC236}">
                <a16:creationId xmlns:a16="http://schemas.microsoft.com/office/drawing/2014/main" xmlns="" id="{D7C98AF6-23E8-48D6-96AE-313E3CBD9B2D}"/>
              </a:ext>
            </a:extLst>
          </p:cNvPr>
          <p:cNvGraphicFramePr>
            <a:graphicFrameLocks noGrp="1"/>
          </p:cNvGraphicFramePr>
          <p:nvPr>
            <p:extLst>
              <p:ext uri="{D42A27DB-BD31-4B8C-83A1-F6EECF244321}">
                <p14:modId xmlns:p14="http://schemas.microsoft.com/office/powerpoint/2010/main" val="3834444324"/>
              </p:ext>
            </p:extLst>
          </p:nvPr>
        </p:nvGraphicFramePr>
        <p:xfrm>
          <a:off x="6701845" y="4978670"/>
          <a:ext cx="1981200" cy="109728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xmlns="" val="838591564"/>
                    </a:ext>
                  </a:extLst>
                </a:gridCol>
              </a:tblGrid>
              <a:tr h="370840">
                <a:tc>
                  <a:txBody>
                    <a:bodyPr/>
                    <a:lstStyle/>
                    <a:p>
                      <a:pPr algn="ctr"/>
                      <a:r>
                        <a:rPr lang="en-US" sz="2000" dirty="0"/>
                        <a:t>user space</a:t>
                      </a:r>
                    </a:p>
                  </a:txBody>
                  <a:tcPr/>
                </a:tc>
                <a:extLst>
                  <a:ext uri="{0D108BD9-81ED-4DB2-BD59-A6C34878D82A}">
                    <a16:rowId xmlns:a16="http://schemas.microsoft.com/office/drawing/2014/main" xmlns="" val="3287545171"/>
                  </a:ext>
                </a:extLst>
              </a:tr>
              <a:tr h="370840">
                <a:tc>
                  <a:txBody>
                    <a:bodyPr/>
                    <a:lstStyle/>
                    <a:p>
                      <a:pPr algn="ctr"/>
                      <a:r>
                        <a:rPr lang="en-US" sz="2000" dirty="0" err="1"/>
                        <a:t>acroread</a:t>
                      </a:r>
                      <a:r>
                        <a:rPr lang="en-US" sz="2000" dirty="0"/>
                        <a:t/>
                      </a:r>
                      <a:br>
                        <a:rPr lang="en-US" sz="2000" dirty="0"/>
                      </a:br>
                      <a:r>
                        <a:rPr lang="en-US" sz="2000" dirty="0"/>
                        <a:t>(user program)</a:t>
                      </a:r>
                    </a:p>
                  </a:txBody>
                  <a:tcPr/>
                </a:tc>
                <a:extLst>
                  <a:ext uri="{0D108BD9-81ED-4DB2-BD59-A6C34878D82A}">
                    <a16:rowId xmlns:a16="http://schemas.microsoft.com/office/drawing/2014/main" xmlns="" val="1192914984"/>
                  </a:ext>
                </a:extLst>
              </a:tr>
            </a:tbl>
          </a:graphicData>
        </a:graphic>
      </p:graphicFrame>
      <p:sp>
        <p:nvSpPr>
          <p:cNvPr id="32" name="TextBox 31">
            <a:extLst>
              <a:ext uri="{FF2B5EF4-FFF2-40B4-BE49-F238E27FC236}">
                <a16:creationId xmlns:a16="http://schemas.microsoft.com/office/drawing/2014/main" xmlns="" id="{E73E0441-660B-40CD-9911-958511A0DFF0}"/>
              </a:ext>
            </a:extLst>
          </p:cNvPr>
          <p:cNvSpPr txBox="1"/>
          <p:nvPr/>
        </p:nvSpPr>
        <p:spPr>
          <a:xfrm>
            <a:off x="4603426" y="4944023"/>
            <a:ext cx="1381880" cy="86177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000" dirty="0"/>
              <a:t>device file</a:t>
            </a:r>
          </a:p>
          <a:p>
            <a:pPr algn="ctr">
              <a:lnSpc>
                <a:spcPct val="150000"/>
              </a:lnSpc>
            </a:pPr>
            <a:r>
              <a:rPr lang="en-US" sz="2000" dirty="0"/>
              <a:t>/dev/lp0</a:t>
            </a:r>
          </a:p>
        </p:txBody>
      </p:sp>
      <p:cxnSp>
        <p:nvCxnSpPr>
          <p:cNvPr id="33" name="Straight Arrow Connector 32">
            <a:extLst>
              <a:ext uri="{FF2B5EF4-FFF2-40B4-BE49-F238E27FC236}">
                <a16:creationId xmlns:a16="http://schemas.microsoft.com/office/drawing/2014/main" xmlns="" id="{7AC6A52B-6CC4-4C6F-9B9D-4D05A8CFD942}"/>
              </a:ext>
            </a:extLst>
          </p:cNvPr>
          <p:cNvCxnSpPr>
            <a:cxnSpLocks/>
            <a:stCxn id="29" idx="3"/>
          </p:cNvCxnSpPr>
          <p:nvPr/>
        </p:nvCxnSpPr>
        <p:spPr>
          <a:xfrm>
            <a:off x="1346348" y="5374910"/>
            <a:ext cx="731781"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4" name="Straight Arrow Connector 33">
            <a:extLst>
              <a:ext uri="{FF2B5EF4-FFF2-40B4-BE49-F238E27FC236}">
                <a16:creationId xmlns:a16="http://schemas.microsoft.com/office/drawing/2014/main" xmlns="" id="{FE3EE642-2468-401F-94C7-A7C808380BF5}"/>
              </a:ext>
            </a:extLst>
          </p:cNvPr>
          <p:cNvCxnSpPr>
            <a:cxnSpLocks/>
            <a:endCxn id="32" idx="1"/>
          </p:cNvCxnSpPr>
          <p:nvPr/>
        </p:nvCxnSpPr>
        <p:spPr>
          <a:xfrm>
            <a:off x="3886886" y="5374910"/>
            <a:ext cx="71654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35" name="Straight Arrow Connector 34">
            <a:extLst>
              <a:ext uri="{FF2B5EF4-FFF2-40B4-BE49-F238E27FC236}">
                <a16:creationId xmlns:a16="http://schemas.microsoft.com/office/drawing/2014/main" xmlns="" id="{54D01B45-172C-4479-8378-44A72C216A1A}"/>
              </a:ext>
            </a:extLst>
          </p:cNvPr>
          <p:cNvCxnSpPr>
            <a:cxnSpLocks/>
            <a:stCxn id="32" idx="3"/>
          </p:cNvCxnSpPr>
          <p:nvPr/>
        </p:nvCxnSpPr>
        <p:spPr>
          <a:xfrm>
            <a:off x="5985306" y="5374910"/>
            <a:ext cx="716539"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04600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a:extLst>
              <a:ext uri="{FF2B5EF4-FFF2-40B4-BE49-F238E27FC236}">
                <a16:creationId xmlns:a16="http://schemas.microsoft.com/office/drawing/2014/main" xmlns="" id="{E3B02812-6C4A-45B6-AEBE-15BC093F22DA}"/>
              </a:ext>
            </a:extLst>
          </p:cNvPr>
          <p:cNvSpPr>
            <a:spLocks noGrp="1" noChangeArrowheads="1"/>
          </p:cNvSpPr>
          <p:nvPr>
            <p:ph type="title"/>
          </p:nvPr>
        </p:nvSpPr>
        <p:spPr/>
        <p:txBody>
          <a:bodyPr/>
          <a:lstStyle/>
          <a:p>
            <a:r>
              <a:rPr lang="he-IL" altLang="en-US" dirty="0"/>
              <a:t>יצירת התקן חדש</a:t>
            </a:r>
            <a:endParaRPr lang="en-US" altLang="en-US" dirty="0"/>
          </a:p>
        </p:txBody>
      </p:sp>
      <p:sp>
        <p:nvSpPr>
          <p:cNvPr id="364547" name="Rectangle 3">
            <a:extLst>
              <a:ext uri="{FF2B5EF4-FFF2-40B4-BE49-F238E27FC236}">
                <a16:creationId xmlns:a16="http://schemas.microsoft.com/office/drawing/2014/main" xmlns="" id="{FBD3D4C7-2CED-4673-8F80-C9421AE8180F}"/>
              </a:ext>
            </a:extLst>
          </p:cNvPr>
          <p:cNvSpPr>
            <a:spLocks noGrp="1" noChangeArrowheads="1"/>
          </p:cNvSpPr>
          <p:nvPr>
            <p:ph idx="1"/>
          </p:nvPr>
        </p:nvSpPr>
        <p:spPr/>
        <p:txBody>
          <a:bodyPr>
            <a:normAutofit/>
          </a:bodyPr>
          <a:lstStyle/>
          <a:p>
            <a:pPr marL="0" indent="0" algn="l" rtl="0">
              <a:buNone/>
            </a:pPr>
            <a:r>
              <a:rPr lang="en-US" altLang="en-US" dirty="0" err="1">
                <a:latin typeface="Courier New" panose="02070309020205020404" pitchFamily="49" charset="0"/>
                <a:cs typeface="Courier New" panose="02070309020205020404" pitchFamily="49" charset="0"/>
              </a:rPr>
              <a:t>mknod</a:t>
            </a:r>
            <a:r>
              <a:rPr lang="en-US" altLang="en-US" dirty="0">
                <a:latin typeface="Courier New" panose="02070309020205020404" pitchFamily="49" charset="0"/>
                <a:cs typeface="Courier New" panose="02070309020205020404" pitchFamily="49" charset="0"/>
              </a:rPr>
              <a:t> NAME TYPE MAJOR MINOR</a:t>
            </a:r>
          </a:p>
          <a:p>
            <a:pPr lvl="1"/>
            <a:endParaRPr lang="he-IL" altLang="en-US" dirty="0"/>
          </a:p>
          <a:p>
            <a:r>
              <a:rPr lang="he-IL" altLang="en-US" u="sng" dirty="0"/>
              <a:t>פעולה:</a:t>
            </a:r>
            <a:r>
              <a:rPr lang="he-IL" altLang="en-US" dirty="0"/>
              <a:t> יוצרת קובץ התקן חדש.</a:t>
            </a:r>
          </a:p>
          <a:p>
            <a:pPr lvl="1"/>
            <a:r>
              <a:rPr lang="he-IL" altLang="en-US" dirty="0"/>
              <a:t>הפעולה דורשת הרשאות </a:t>
            </a:r>
            <a:r>
              <a:rPr lang="en-US" altLang="en-US" dirty="0"/>
              <a:t>root</a:t>
            </a:r>
            <a:r>
              <a:rPr lang="he-IL" altLang="en-US" dirty="0"/>
              <a:t>.</a:t>
            </a:r>
          </a:p>
          <a:p>
            <a:pPr lvl="1"/>
            <a:endParaRPr lang="he-IL" altLang="en-US" dirty="0"/>
          </a:p>
          <a:p>
            <a:r>
              <a:rPr lang="he-IL" altLang="en-US" u="sng" dirty="0"/>
              <a:t>פרמטרים:</a:t>
            </a:r>
          </a:p>
          <a:p>
            <a:pPr lvl="1"/>
            <a:r>
              <a:rPr lang="en-US" altLang="en-US" dirty="0"/>
              <a:t>NAME</a:t>
            </a:r>
            <a:r>
              <a:rPr lang="he-IL" altLang="en-US" dirty="0"/>
              <a:t> – שם הקובץ החדש שייצג את ההתקן.</a:t>
            </a:r>
          </a:p>
          <a:p>
            <a:pPr lvl="1"/>
            <a:r>
              <a:rPr lang="en-US" altLang="en-US" dirty="0"/>
              <a:t>TYPE</a:t>
            </a:r>
            <a:r>
              <a:rPr lang="he-IL" altLang="en-US" dirty="0"/>
              <a:t> – סוג ההתקן (</a:t>
            </a:r>
            <a:r>
              <a:rPr lang="en-US" altLang="en-US" dirty="0"/>
              <a:t>c</a:t>
            </a:r>
            <a:r>
              <a:rPr lang="he-IL" altLang="en-US" dirty="0"/>
              <a:t> – התקן תווים, </a:t>
            </a:r>
            <a:r>
              <a:rPr lang="en-US" altLang="en-US" dirty="0"/>
              <a:t>b</a:t>
            </a:r>
            <a:r>
              <a:rPr lang="he-IL" altLang="en-US" dirty="0"/>
              <a:t> – התקן בלוקים).</a:t>
            </a:r>
          </a:p>
          <a:p>
            <a:pPr lvl="1"/>
            <a:r>
              <a:rPr lang="en-US" altLang="en-US" dirty="0"/>
              <a:t>MAJOR</a:t>
            </a:r>
            <a:r>
              <a:rPr lang="he-IL" altLang="en-US" dirty="0"/>
              <a:t> – המספר הראשי של הדרייבר המפעיל את ההתקן.</a:t>
            </a:r>
          </a:p>
          <a:p>
            <a:pPr lvl="1"/>
            <a:r>
              <a:rPr lang="en-US" altLang="en-US" dirty="0"/>
              <a:t>MINOR</a:t>
            </a:r>
            <a:r>
              <a:rPr lang="he-IL" altLang="en-US" dirty="0"/>
              <a:t> – המספר המשני של ההתקן (מספר בין 0 ל-255).</a:t>
            </a:r>
          </a:p>
          <a:p>
            <a:pPr lvl="1"/>
            <a:endParaRPr lang="he-IL" altLang="en-US" dirty="0"/>
          </a:p>
          <a:p>
            <a:r>
              <a:rPr lang="he-IL" altLang="en-US" dirty="0"/>
              <a:t>ניתן להסיר התקן באופן דומה למחיקת קובץ רגיל (</a:t>
            </a:r>
            <a:r>
              <a:rPr lang="en-US" altLang="en-US" dirty="0" err="1"/>
              <a:t>rm</a:t>
            </a:r>
            <a:r>
              <a:rPr lang="he-IL" altLang="en-US" dirty="0"/>
              <a:t>).</a:t>
            </a:r>
          </a:p>
        </p:txBody>
      </p:sp>
      <p:sp>
        <p:nvSpPr>
          <p:cNvPr id="2" name="Footer Placeholder 1">
            <a:extLst>
              <a:ext uri="{FF2B5EF4-FFF2-40B4-BE49-F238E27FC236}">
                <a16:creationId xmlns:a16="http://schemas.microsoft.com/office/drawing/2014/main" xmlns="" id="{672450E4-7114-48E9-8FDE-E75D64650FB3}"/>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0DC2EA4F-0C01-4F6F-8573-01CC0E84984C}"/>
              </a:ext>
            </a:extLst>
          </p:cNvPr>
          <p:cNvSpPr>
            <a:spLocks noGrp="1"/>
          </p:cNvSpPr>
          <p:nvPr>
            <p:ph type="sldNum" sz="quarter" idx="12"/>
          </p:nvPr>
        </p:nvSpPr>
        <p:spPr/>
        <p:txBody>
          <a:bodyPr/>
          <a:lstStyle/>
          <a:p>
            <a:fld id="{0CFEC368-1D7A-4F81-ABF6-AE0E36BAF64C}" type="slidenum">
              <a:rPr lang="en-US" smtClean="0"/>
              <a:pPr/>
              <a:t>20</a:t>
            </a:fld>
            <a:endParaRPr lang="en-US"/>
          </a:p>
        </p:txBody>
      </p:sp>
      <p:sp>
        <p:nvSpPr>
          <p:cNvPr id="11" name="AutoShape 106">
            <a:extLst>
              <a:ext uri="{FF2B5EF4-FFF2-40B4-BE49-F238E27FC236}">
                <a16:creationId xmlns:a16="http://schemas.microsoft.com/office/drawing/2014/main" xmlns="" id="{F750A7B6-7AE5-47C8-AAC4-1DB93298B23C}"/>
              </a:ext>
            </a:extLst>
          </p:cNvPr>
          <p:cNvSpPr>
            <a:spLocks noChangeArrowheads="1"/>
          </p:cNvSpPr>
          <p:nvPr/>
        </p:nvSpPr>
        <p:spPr bwMode="auto">
          <a:xfrm>
            <a:off x="457200" y="635668"/>
            <a:ext cx="1596189" cy="457200"/>
          </a:xfrm>
          <a:prstGeom prst="wedgeRoundRectCallout">
            <a:avLst>
              <a:gd name="adj1" fmla="val -13647"/>
              <a:gd name="adj2" fmla="val 175249"/>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eaLnBrk="1" hangingPunct="1"/>
            <a:r>
              <a:rPr lang="en-US" altLang="en-US" sz="2000" dirty="0"/>
              <a:t>shell utility</a:t>
            </a:r>
          </a:p>
        </p:txBody>
      </p:sp>
    </p:spTree>
    <p:extLst>
      <p:ext uri="{BB962C8B-B14F-4D97-AF65-F5344CB8AC3E}">
        <p14:creationId xmlns:p14="http://schemas.microsoft.com/office/powerpoint/2010/main" val="2473311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EE4A0D2F-4B86-4D47-A395-7D14746DFFBB}"/>
              </a:ext>
            </a:extLst>
          </p:cNvPr>
          <p:cNvSpPr>
            <a:spLocks noGrp="1"/>
          </p:cNvSpPr>
          <p:nvPr>
            <p:ph type="title"/>
          </p:nvPr>
        </p:nvSpPr>
        <p:spPr/>
        <p:txBody>
          <a:bodyPr/>
          <a:lstStyle/>
          <a:p>
            <a:r>
              <a:rPr lang="he-IL" dirty="0"/>
              <a:t>פתיחת קובץ התקן לעבודה</a:t>
            </a:r>
            <a:endParaRPr lang="en-US" dirty="0"/>
          </a:p>
        </p:txBody>
      </p:sp>
      <p:sp>
        <p:nvSpPr>
          <p:cNvPr id="2" name="Footer Placeholder 1">
            <a:extLst>
              <a:ext uri="{FF2B5EF4-FFF2-40B4-BE49-F238E27FC236}">
                <a16:creationId xmlns:a16="http://schemas.microsoft.com/office/drawing/2014/main" xmlns="" id="{53C19FFC-68FA-44C4-9F42-2619BA00BF7F}"/>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43C0ADE5-8EB3-4DE4-BC9A-C52B671D5219}"/>
              </a:ext>
            </a:extLst>
          </p:cNvPr>
          <p:cNvSpPr>
            <a:spLocks noGrp="1"/>
          </p:cNvSpPr>
          <p:nvPr>
            <p:ph type="sldNum" sz="quarter" idx="12"/>
          </p:nvPr>
        </p:nvSpPr>
        <p:spPr/>
        <p:txBody>
          <a:bodyPr/>
          <a:lstStyle/>
          <a:p>
            <a:fld id="{0CFEC368-1D7A-4F81-ABF6-AE0E36BAF64C}" type="slidenum">
              <a:rPr lang="en-US" smtClean="0"/>
              <a:pPr/>
              <a:t>21</a:t>
            </a:fld>
            <a:endParaRPr lang="en-US"/>
          </a:p>
        </p:txBody>
      </p:sp>
      <p:cxnSp>
        <p:nvCxnSpPr>
          <p:cNvPr id="6" name="Straight Connector 5">
            <a:extLst>
              <a:ext uri="{FF2B5EF4-FFF2-40B4-BE49-F238E27FC236}">
                <a16:creationId xmlns:a16="http://schemas.microsoft.com/office/drawing/2014/main" xmlns="" id="{AC2AC377-62A8-4E21-89F0-BA08B0EA6741}"/>
              </a:ext>
            </a:extLst>
          </p:cNvPr>
          <p:cNvCxnSpPr/>
          <p:nvPr/>
        </p:nvCxnSpPr>
        <p:spPr>
          <a:xfrm flipH="1">
            <a:off x="3069765" y="1681431"/>
            <a:ext cx="7849" cy="470541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FD8C2151-329C-49B6-8D91-9CB71D54BE18}"/>
              </a:ext>
            </a:extLst>
          </p:cNvPr>
          <p:cNvSpPr txBox="1"/>
          <p:nvPr/>
        </p:nvSpPr>
        <p:spPr>
          <a:xfrm>
            <a:off x="5229132" y="1547110"/>
            <a:ext cx="1582484" cy="369332"/>
          </a:xfrm>
          <a:prstGeom prst="rect">
            <a:avLst/>
          </a:prstGeom>
          <a:noFill/>
        </p:spPr>
        <p:txBody>
          <a:bodyPr wrap="none" rtlCol="1">
            <a:spAutoFit/>
          </a:bodyPr>
          <a:lstStyle/>
          <a:p>
            <a:r>
              <a:rPr lang="en-US" b="1" i="1" u="sng" dirty="0"/>
              <a:t>kernel space</a:t>
            </a:r>
            <a:endParaRPr lang="he-IL" b="1" i="1" u="sng" dirty="0"/>
          </a:p>
        </p:txBody>
      </p:sp>
      <p:sp>
        <p:nvSpPr>
          <p:cNvPr id="8" name="TextBox 7">
            <a:extLst>
              <a:ext uri="{FF2B5EF4-FFF2-40B4-BE49-F238E27FC236}">
                <a16:creationId xmlns:a16="http://schemas.microsoft.com/office/drawing/2014/main" xmlns="" id="{FFEED7CF-FDD7-4DD3-A253-472E34CBA5FB}"/>
              </a:ext>
            </a:extLst>
          </p:cNvPr>
          <p:cNvSpPr txBox="1"/>
          <p:nvPr/>
        </p:nvSpPr>
        <p:spPr>
          <a:xfrm>
            <a:off x="833064" y="1504680"/>
            <a:ext cx="1390124" cy="369332"/>
          </a:xfrm>
          <a:prstGeom prst="rect">
            <a:avLst/>
          </a:prstGeom>
          <a:noFill/>
        </p:spPr>
        <p:txBody>
          <a:bodyPr wrap="none" rtlCol="1">
            <a:spAutoFit/>
          </a:bodyPr>
          <a:lstStyle/>
          <a:p>
            <a:r>
              <a:rPr lang="en-US" b="1" i="1" u="sng" dirty="0"/>
              <a:t>user space</a:t>
            </a:r>
            <a:endParaRPr lang="he-IL" b="1" i="1" u="sng" dirty="0"/>
          </a:p>
        </p:txBody>
      </p:sp>
      <p:sp>
        <p:nvSpPr>
          <p:cNvPr id="9" name="TextBox 8">
            <a:extLst>
              <a:ext uri="{FF2B5EF4-FFF2-40B4-BE49-F238E27FC236}">
                <a16:creationId xmlns:a16="http://schemas.microsoft.com/office/drawing/2014/main" xmlns="" id="{5FB604FF-F5F0-4042-A0FC-EC4E897A1DD7}"/>
              </a:ext>
            </a:extLst>
          </p:cNvPr>
          <p:cNvSpPr txBox="1"/>
          <p:nvPr/>
        </p:nvSpPr>
        <p:spPr>
          <a:xfrm>
            <a:off x="224581" y="1961618"/>
            <a:ext cx="2680863" cy="1754326"/>
          </a:xfrm>
          <a:prstGeom prst="rect">
            <a:avLst/>
          </a:prstGeom>
          <a:noFill/>
        </p:spPr>
        <p:txBody>
          <a:bodyPr wrap="none" rtlCol="1">
            <a:spAutoFit/>
          </a:bodyPr>
          <a:lstStyle/>
          <a:p>
            <a:pPr algn="l"/>
            <a:r>
              <a:rPr lang="en-US" dirty="0" err="1"/>
              <a:t>int</a:t>
            </a:r>
            <a:r>
              <a:rPr lang="en-US" dirty="0"/>
              <a:t> main()</a:t>
            </a:r>
          </a:p>
          <a:p>
            <a:pPr algn="l" rtl="0"/>
            <a:r>
              <a:rPr lang="en-US" dirty="0"/>
              <a:t>{</a:t>
            </a:r>
          </a:p>
          <a:p>
            <a:pPr algn="l" rtl="0"/>
            <a:r>
              <a:rPr lang="en-US" dirty="0"/>
              <a:t>…</a:t>
            </a:r>
          </a:p>
          <a:p>
            <a:pPr algn="l" rtl="0"/>
            <a:r>
              <a:rPr lang="en-US" dirty="0"/>
              <a:t>open(“/dev/</a:t>
            </a:r>
            <a:r>
              <a:rPr lang="en-US" dirty="0" err="1"/>
              <a:t>mydevice</a:t>
            </a:r>
            <a:r>
              <a:rPr lang="en-US" dirty="0"/>
              <a:t>”…);</a:t>
            </a:r>
          </a:p>
          <a:p>
            <a:pPr algn="l" rtl="0"/>
            <a:r>
              <a:rPr lang="en-US" dirty="0"/>
              <a:t>…</a:t>
            </a:r>
          </a:p>
          <a:p>
            <a:pPr algn="l" rtl="0"/>
            <a:r>
              <a:rPr lang="en-US" dirty="0"/>
              <a:t>}</a:t>
            </a:r>
            <a:endParaRPr lang="he-IL" dirty="0"/>
          </a:p>
        </p:txBody>
      </p:sp>
      <p:sp>
        <p:nvSpPr>
          <p:cNvPr id="10" name="TextBox 9">
            <a:extLst>
              <a:ext uri="{FF2B5EF4-FFF2-40B4-BE49-F238E27FC236}">
                <a16:creationId xmlns:a16="http://schemas.microsoft.com/office/drawing/2014/main" xmlns="" id="{ABD8F7D9-73B1-4ABE-8C15-3D97C2AE2E02}"/>
              </a:ext>
            </a:extLst>
          </p:cNvPr>
          <p:cNvSpPr txBox="1"/>
          <p:nvPr/>
        </p:nvSpPr>
        <p:spPr>
          <a:xfrm>
            <a:off x="697844" y="4704778"/>
            <a:ext cx="1659429" cy="646331"/>
          </a:xfrm>
          <a:prstGeom prst="rect">
            <a:avLst/>
          </a:prstGeom>
          <a:noFill/>
        </p:spPr>
        <p:txBody>
          <a:bodyPr wrap="none" rtlCol="1">
            <a:spAutoFit/>
          </a:bodyPr>
          <a:lstStyle/>
          <a:p>
            <a:r>
              <a:rPr lang="en-US" dirty="0"/>
              <a:t>/dev/</a:t>
            </a:r>
            <a:r>
              <a:rPr lang="en-US" dirty="0" err="1"/>
              <a:t>mydevice</a:t>
            </a:r>
            <a:r>
              <a:rPr lang="en-US" dirty="0"/>
              <a:t/>
            </a:r>
            <a:br>
              <a:rPr lang="en-US" dirty="0"/>
            </a:br>
            <a:r>
              <a:rPr lang="en-US" dirty="0" err="1"/>
              <a:t>inode</a:t>
            </a:r>
            <a:r>
              <a:rPr lang="en-US" dirty="0"/>
              <a:t> object</a:t>
            </a:r>
            <a:endParaRPr lang="he-IL" dirty="0"/>
          </a:p>
        </p:txBody>
      </p:sp>
      <p:sp>
        <p:nvSpPr>
          <p:cNvPr id="11" name="Rectangle 10">
            <a:extLst>
              <a:ext uri="{FF2B5EF4-FFF2-40B4-BE49-F238E27FC236}">
                <a16:creationId xmlns:a16="http://schemas.microsoft.com/office/drawing/2014/main" xmlns="" id="{0B65FAC9-240E-4220-90FD-B336B29EF229}"/>
              </a:ext>
            </a:extLst>
          </p:cNvPr>
          <p:cNvSpPr/>
          <p:nvPr/>
        </p:nvSpPr>
        <p:spPr>
          <a:xfrm>
            <a:off x="564336" y="5538474"/>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major </a:t>
            </a:r>
            <a:r>
              <a:rPr lang="en-US" dirty="0">
                <a:solidFill>
                  <a:schemeClr val="tx1"/>
                </a:solidFill>
              </a:rPr>
              <a:t>M</a:t>
            </a:r>
            <a:endParaRPr lang="he-IL" dirty="0">
              <a:solidFill>
                <a:schemeClr val="tx1"/>
              </a:solidFill>
            </a:endParaRPr>
          </a:p>
        </p:txBody>
      </p:sp>
      <p:sp>
        <p:nvSpPr>
          <p:cNvPr id="12" name="Rectangle 11">
            <a:extLst>
              <a:ext uri="{FF2B5EF4-FFF2-40B4-BE49-F238E27FC236}">
                <a16:creationId xmlns:a16="http://schemas.microsoft.com/office/drawing/2014/main" xmlns="" id="{2F3E3618-A45B-4362-B14D-7E99C2A08704}"/>
              </a:ext>
            </a:extLst>
          </p:cNvPr>
          <p:cNvSpPr/>
          <p:nvPr/>
        </p:nvSpPr>
        <p:spPr>
          <a:xfrm>
            <a:off x="564334" y="5842037"/>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minor m</a:t>
            </a:r>
            <a:endParaRPr lang="he-IL" dirty="0"/>
          </a:p>
        </p:txBody>
      </p:sp>
      <p:sp>
        <p:nvSpPr>
          <p:cNvPr id="13" name="Rectangle 12">
            <a:extLst>
              <a:ext uri="{FF2B5EF4-FFF2-40B4-BE49-F238E27FC236}">
                <a16:creationId xmlns:a16="http://schemas.microsoft.com/office/drawing/2014/main" xmlns="" id="{21BD34D1-7694-48C9-B54E-3D4634E9646B}"/>
              </a:ext>
            </a:extLst>
          </p:cNvPr>
          <p:cNvSpPr/>
          <p:nvPr/>
        </p:nvSpPr>
        <p:spPr>
          <a:xfrm>
            <a:off x="564332" y="6147685"/>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a:t>
            </a:r>
            <a:endParaRPr lang="he-IL" dirty="0"/>
          </a:p>
        </p:txBody>
      </p:sp>
      <p:sp>
        <p:nvSpPr>
          <p:cNvPr id="21" name="Rectangle 20">
            <a:extLst>
              <a:ext uri="{FF2B5EF4-FFF2-40B4-BE49-F238E27FC236}">
                <a16:creationId xmlns:a16="http://schemas.microsoft.com/office/drawing/2014/main" xmlns="" id="{E6D592BE-831E-4B9B-A056-B7BCE7C76B1B}"/>
              </a:ext>
            </a:extLst>
          </p:cNvPr>
          <p:cNvSpPr/>
          <p:nvPr/>
        </p:nvSpPr>
        <p:spPr>
          <a:xfrm>
            <a:off x="6284767" y="3413654"/>
            <a:ext cx="2402034" cy="293611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en-US" dirty="0"/>
          </a:p>
        </p:txBody>
      </p:sp>
      <p:sp>
        <p:nvSpPr>
          <p:cNvPr id="22" name="TextBox 21">
            <a:extLst>
              <a:ext uri="{FF2B5EF4-FFF2-40B4-BE49-F238E27FC236}">
                <a16:creationId xmlns:a16="http://schemas.microsoft.com/office/drawing/2014/main" xmlns="" id="{27DA891C-DFAF-49E0-8A70-FA524F992EBA}"/>
              </a:ext>
            </a:extLst>
          </p:cNvPr>
          <p:cNvSpPr txBox="1"/>
          <p:nvPr/>
        </p:nvSpPr>
        <p:spPr>
          <a:xfrm>
            <a:off x="6973677" y="3423652"/>
            <a:ext cx="1650484" cy="369332"/>
          </a:xfrm>
          <a:prstGeom prst="rect">
            <a:avLst/>
          </a:prstGeom>
          <a:noFill/>
        </p:spPr>
        <p:txBody>
          <a:bodyPr wrap="square" rtlCol="1">
            <a:spAutoFit/>
          </a:bodyPr>
          <a:lstStyle/>
          <a:p>
            <a:r>
              <a:rPr lang="en-US" dirty="0" err="1"/>
              <a:t>def_chr_ops</a:t>
            </a:r>
            <a:endParaRPr lang="he-IL" dirty="0"/>
          </a:p>
        </p:txBody>
      </p:sp>
      <p:sp>
        <p:nvSpPr>
          <p:cNvPr id="23" name="TextBox 22">
            <a:extLst>
              <a:ext uri="{FF2B5EF4-FFF2-40B4-BE49-F238E27FC236}">
                <a16:creationId xmlns:a16="http://schemas.microsoft.com/office/drawing/2014/main" xmlns="" id="{4686DEBB-3A53-4C71-8961-6B263D99E3AA}"/>
              </a:ext>
            </a:extLst>
          </p:cNvPr>
          <p:cNvSpPr txBox="1"/>
          <p:nvPr/>
        </p:nvSpPr>
        <p:spPr>
          <a:xfrm>
            <a:off x="6548851" y="4031340"/>
            <a:ext cx="1718137" cy="369332"/>
          </a:xfrm>
          <a:prstGeom prst="rect">
            <a:avLst/>
          </a:prstGeom>
          <a:noFill/>
          <a:ln>
            <a:noFill/>
          </a:ln>
        </p:spPr>
        <p:txBody>
          <a:bodyPr wrap="square" rtlCol="1">
            <a:spAutoFit/>
          </a:bodyPr>
          <a:lstStyle/>
          <a:p>
            <a:pPr algn="l"/>
            <a:r>
              <a:rPr lang="en-US" dirty="0"/>
              <a:t>file operations</a:t>
            </a:r>
            <a:endParaRPr lang="he-IL" dirty="0"/>
          </a:p>
        </p:txBody>
      </p:sp>
      <p:sp>
        <p:nvSpPr>
          <p:cNvPr id="24" name="Rectangle 23">
            <a:extLst>
              <a:ext uri="{FF2B5EF4-FFF2-40B4-BE49-F238E27FC236}">
                <a16:creationId xmlns:a16="http://schemas.microsoft.com/office/drawing/2014/main" xmlns="" id="{A65E5C49-298F-45D8-97D1-A64C29987C13}"/>
              </a:ext>
            </a:extLst>
          </p:cNvPr>
          <p:cNvSpPr/>
          <p:nvPr/>
        </p:nvSpPr>
        <p:spPr>
          <a:xfrm>
            <a:off x="6549129" y="4400672"/>
            <a:ext cx="1528927" cy="29912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chemeClr val="tx1"/>
                </a:solidFill>
              </a:rPr>
              <a:t>open</a:t>
            </a:r>
            <a:endParaRPr lang="he-IL" dirty="0">
              <a:solidFill>
                <a:schemeClr val="tx1"/>
              </a:solidFill>
            </a:endParaRPr>
          </a:p>
        </p:txBody>
      </p:sp>
      <p:sp>
        <p:nvSpPr>
          <p:cNvPr id="25" name="Rectangle 24">
            <a:extLst>
              <a:ext uri="{FF2B5EF4-FFF2-40B4-BE49-F238E27FC236}">
                <a16:creationId xmlns:a16="http://schemas.microsoft.com/office/drawing/2014/main" xmlns="" id="{864D393A-8631-4B0E-A57E-AB4D729B4B3E}"/>
              </a:ext>
            </a:extLst>
          </p:cNvPr>
          <p:cNvSpPr/>
          <p:nvPr/>
        </p:nvSpPr>
        <p:spPr>
          <a:xfrm>
            <a:off x="6548852" y="4699796"/>
            <a:ext cx="1528927" cy="299124"/>
          </a:xfrm>
          <a:prstGeom prst="rect">
            <a:avLst/>
          </a:prstGeom>
          <a:noFill/>
        </p:spPr>
        <p:style>
          <a:lnRef idx="2">
            <a:schemeClr val="dk1"/>
          </a:lnRef>
          <a:fillRef idx="1">
            <a:schemeClr val="lt1"/>
          </a:fillRef>
          <a:effectRef idx="0">
            <a:schemeClr val="dk1"/>
          </a:effectRef>
          <a:fontRef idx="minor">
            <a:schemeClr val="dk1"/>
          </a:fontRef>
        </p:style>
        <p:txBody>
          <a:bodyPr rtlCol="1" anchor="ctr"/>
          <a:lstStyle/>
          <a:p>
            <a:pPr algn="ctr"/>
            <a:r>
              <a:rPr lang="en-US" dirty="0"/>
              <a:t>read</a:t>
            </a:r>
            <a:endParaRPr lang="he-IL" dirty="0"/>
          </a:p>
        </p:txBody>
      </p:sp>
      <p:sp>
        <p:nvSpPr>
          <p:cNvPr id="26" name="Rectangle 25">
            <a:extLst>
              <a:ext uri="{FF2B5EF4-FFF2-40B4-BE49-F238E27FC236}">
                <a16:creationId xmlns:a16="http://schemas.microsoft.com/office/drawing/2014/main" xmlns="" id="{E7D71E1C-95BE-4EF0-AB9E-9D60C3090B54}"/>
              </a:ext>
            </a:extLst>
          </p:cNvPr>
          <p:cNvSpPr/>
          <p:nvPr/>
        </p:nvSpPr>
        <p:spPr>
          <a:xfrm>
            <a:off x="6548852" y="4998920"/>
            <a:ext cx="1528927" cy="299124"/>
          </a:xfrm>
          <a:prstGeom prst="rect">
            <a:avLst/>
          </a:prstGeom>
          <a:noFill/>
        </p:spPr>
        <p:style>
          <a:lnRef idx="2">
            <a:schemeClr val="dk1"/>
          </a:lnRef>
          <a:fillRef idx="1">
            <a:schemeClr val="lt1"/>
          </a:fillRef>
          <a:effectRef idx="0">
            <a:schemeClr val="dk1"/>
          </a:effectRef>
          <a:fontRef idx="minor">
            <a:schemeClr val="dk1"/>
          </a:fontRef>
        </p:style>
        <p:txBody>
          <a:bodyPr rtlCol="1" anchor="ctr"/>
          <a:lstStyle/>
          <a:p>
            <a:pPr algn="ctr"/>
            <a:r>
              <a:rPr lang="en-US" dirty="0"/>
              <a:t>…</a:t>
            </a:r>
            <a:endParaRPr lang="he-IL" dirty="0"/>
          </a:p>
        </p:txBody>
      </p:sp>
      <p:sp>
        <p:nvSpPr>
          <p:cNvPr id="27" name="TextBox 26">
            <a:extLst>
              <a:ext uri="{FF2B5EF4-FFF2-40B4-BE49-F238E27FC236}">
                <a16:creationId xmlns:a16="http://schemas.microsoft.com/office/drawing/2014/main" xmlns="" id="{2955FBC2-EABB-405D-A797-3E63F31F0483}"/>
              </a:ext>
            </a:extLst>
          </p:cNvPr>
          <p:cNvSpPr txBox="1"/>
          <p:nvPr/>
        </p:nvSpPr>
        <p:spPr>
          <a:xfrm>
            <a:off x="6282263" y="5347488"/>
            <a:ext cx="1644592" cy="646331"/>
          </a:xfrm>
          <a:prstGeom prst="rect">
            <a:avLst/>
          </a:prstGeom>
          <a:noFill/>
        </p:spPr>
        <p:txBody>
          <a:bodyPr wrap="square" rtlCol="1">
            <a:spAutoFit/>
          </a:bodyPr>
          <a:lstStyle/>
          <a:p>
            <a:pPr algn="l"/>
            <a:r>
              <a:rPr lang="en-US" dirty="0"/>
              <a:t>open() {…}</a:t>
            </a:r>
            <a:endParaRPr lang="he-IL" dirty="0"/>
          </a:p>
          <a:p>
            <a:pPr algn="l"/>
            <a:r>
              <a:rPr lang="en-US" dirty="0"/>
              <a:t>read() {…}</a:t>
            </a:r>
            <a:endParaRPr lang="he-IL" dirty="0"/>
          </a:p>
        </p:txBody>
      </p:sp>
      <p:sp>
        <p:nvSpPr>
          <p:cNvPr id="28" name="Freeform 26">
            <a:extLst>
              <a:ext uri="{FF2B5EF4-FFF2-40B4-BE49-F238E27FC236}">
                <a16:creationId xmlns:a16="http://schemas.microsoft.com/office/drawing/2014/main" xmlns="" id="{A0C10D6C-5F83-4957-B352-3701352C6DC1}"/>
              </a:ext>
            </a:extLst>
          </p:cNvPr>
          <p:cNvSpPr/>
          <p:nvPr/>
        </p:nvSpPr>
        <p:spPr>
          <a:xfrm>
            <a:off x="7616416" y="4491780"/>
            <a:ext cx="801806" cy="1071565"/>
          </a:xfrm>
          <a:custGeom>
            <a:avLst/>
            <a:gdLst>
              <a:gd name="connsiteX0" fmla="*/ 461639 w 801806"/>
              <a:gd name="connsiteY0" fmla="*/ 12707 h 1071565"/>
              <a:gd name="connsiteX1" fmla="*/ 719092 w 801806"/>
              <a:gd name="connsiteY1" fmla="*/ 39340 h 1071565"/>
              <a:gd name="connsiteX2" fmla="*/ 790113 w 801806"/>
              <a:gd name="connsiteY2" fmla="*/ 341181 h 1071565"/>
              <a:gd name="connsiteX3" fmla="*/ 781235 w 801806"/>
              <a:gd name="connsiteY3" fmla="*/ 838331 h 1071565"/>
              <a:gd name="connsiteX4" fmla="*/ 594804 w 801806"/>
              <a:gd name="connsiteY4" fmla="*/ 980373 h 1071565"/>
              <a:gd name="connsiteX5" fmla="*/ 115410 w 801806"/>
              <a:gd name="connsiteY5" fmla="*/ 1060272 h 1071565"/>
              <a:gd name="connsiteX6" fmla="*/ 0 w 801806"/>
              <a:gd name="connsiteY6" fmla="*/ 1069150 h 107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806" h="1071565">
                <a:moveTo>
                  <a:pt x="461639" y="12707"/>
                </a:moveTo>
                <a:cubicBezTo>
                  <a:pt x="562992" y="-1350"/>
                  <a:pt x="664346" y="-15406"/>
                  <a:pt x="719092" y="39340"/>
                </a:cubicBezTo>
                <a:cubicBezTo>
                  <a:pt x="773838" y="94086"/>
                  <a:pt x="779756" y="208016"/>
                  <a:pt x="790113" y="341181"/>
                </a:cubicBezTo>
                <a:cubicBezTo>
                  <a:pt x="800470" y="474346"/>
                  <a:pt x="813786" y="731799"/>
                  <a:pt x="781235" y="838331"/>
                </a:cubicBezTo>
                <a:cubicBezTo>
                  <a:pt x="748684" y="944863"/>
                  <a:pt x="705775" y="943383"/>
                  <a:pt x="594804" y="980373"/>
                </a:cubicBezTo>
                <a:cubicBezTo>
                  <a:pt x="483833" y="1017363"/>
                  <a:pt x="214544" y="1045476"/>
                  <a:pt x="115410" y="1060272"/>
                </a:cubicBezTo>
                <a:cubicBezTo>
                  <a:pt x="16276" y="1075068"/>
                  <a:pt x="8138" y="1072109"/>
                  <a:pt x="0" y="106915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Freeform 27">
            <a:extLst>
              <a:ext uri="{FF2B5EF4-FFF2-40B4-BE49-F238E27FC236}">
                <a16:creationId xmlns:a16="http://schemas.microsoft.com/office/drawing/2014/main" xmlns="" id="{EE26B9EA-1AEC-492A-8028-A84D05984DB6}"/>
              </a:ext>
            </a:extLst>
          </p:cNvPr>
          <p:cNvSpPr/>
          <p:nvPr/>
        </p:nvSpPr>
        <p:spPr>
          <a:xfrm>
            <a:off x="7480786" y="4770004"/>
            <a:ext cx="1026354" cy="1071565"/>
          </a:xfrm>
          <a:custGeom>
            <a:avLst/>
            <a:gdLst>
              <a:gd name="connsiteX0" fmla="*/ 461639 w 801806"/>
              <a:gd name="connsiteY0" fmla="*/ 12707 h 1071565"/>
              <a:gd name="connsiteX1" fmla="*/ 719092 w 801806"/>
              <a:gd name="connsiteY1" fmla="*/ 39340 h 1071565"/>
              <a:gd name="connsiteX2" fmla="*/ 790113 w 801806"/>
              <a:gd name="connsiteY2" fmla="*/ 341181 h 1071565"/>
              <a:gd name="connsiteX3" fmla="*/ 781235 w 801806"/>
              <a:gd name="connsiteY3" fmla="*/ 838331 h 1071565"/>
              <a:gd name="connsiteX4" fmla="*/ 594804 w 801806"/>
              <a:gd name="connsiteY4" fmla="*/ 980373 h 1071565"/>
              <a:gd name="connsiteX5" fmla="*/ 115410 w 801806"/>
              <a:gd name="connsiteY5" fmla="*/ 1060272 h 1071565"/>
              <a:gd name="connsiteX6" fmla="*/ 0 w 801806"/>
              <a:gd name="connsiteY6" fmla="*/ 1069150 h 107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806" h="1071565">
                <a:moveTo>
                  <a:pt x="461639" y="12707"/>
                </a:moveTo>
                <a:cubicBezTo>
                  <a:pt x="562992" y="-1350"/>
                  <a:pt x="664346" y="-15406"/>
                  <a:pt x="719092" y="39340"/>
                </a:cubicBezTo>
                <a:cubicBezTo>
                  <a:pt x="773838" y="94086"/>
                  <a:pt x="779756" y="208016"/>
                  <a:pt x="790113" y="341181"/>
                </a:cubicBezTo>
                <a:cubicBezTo>
                  <a:pt x="800470" y="474346"/>
                  <a:pt x="813786" y="731799"/>
                  <a:pt x="781235" y="838331"/>
                </a:cubicBezTo>
                <a:cubicBezTo>
                  <a:pt x="748684" y="944863"/>
                  <a:pt x="705775" y="943383"/>
                  <a:pt x="594804" y="980373"/>
                </a:cubicBezTo>
                <a:cubicBezTo>
                  <a:pt x="483833" y="1017363"/>
                  <a:pt x="214544" y="1045476"/>
                  <a:pt x="115410" y="1060272"/>
                </a:cubicBezTo>
                <a:cubicBezTo>
                  <a:pt x="16276" y="1075068"/>
                  <a:pt x="8138" y="1072109"/>
                  <a:pt x="0" y="106915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31" name="Rectangle 30">
            <a:extLst>
              <a:ext uri="{FF2B5EF4-FFF2-40B4-BE49-F238E27FC236}">
                <a16:creationId xmlns:a16="http://schemas.microsoft.com/office/drawing/2014/main" xmlns="" id="{609D6A00-F241-4E48-BFC3-E860BE50C7F3}"/>
              </a:ext>
            </a:extLst>
          </p:cNvPr>
          <p:cNvSpPr/>
          <p:nvPr/>
        </p:nvSpPr>
        <p:spPr>
          <a:xfrm>
            <a:off x="3417431" y="3868615"/>
            <a:ext cx="822036" cy="131618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2" name="Rectangle 31">
            <a:extLst>
              <a:ext uri="{FF2B5EF4-FFF2-40B4-BE49-F238E27FC236}">
                <a16:creationId xmlns:a16="http://schemas.microsoft.com/office/drawing/2014/main" xmlns="" id="{91AF210E-A1FC-460B-86A7-05F35F504AB4}"/>
              </a:ext>
            </a:extLst>
          </p:cNvPr>
          <p:cNvSpPr/>
          <p:nvPr/>
        </p:nvSpPr>
        <p:spPr>
          <a:xfrm>
            <a:off x="3417431" y="3868615"/>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3" name="Rectangle 32">
            <a:extLst>
              <a:ext uri="{FF2B5EF4-FFF2-40B4-BE49-F238E27FC236}">
                <a16:creationId xmlns:a16="http://schemas.microsoft.com/office/drawing/2014/main" xmlns="" id="{72D87E48-699B-48FD-BBC9-5F9710CD1DFB}"/>
              </a:ext>
            </a:extLst>
          </p:cNvPr>
          <p:cNvSpPr/>
          <p:nvPr/>
        </p:nvSpPr>
        <p:spPr>
          <a:xfrm>
            <a:off x="3417431" y="4131852"/>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4" name="Rectangle 33">
            <a:extLst>
              <a:ext uri="{FF2B5EF4-FFF2-40B4-BE49-F238E27FC236}">
                <a16:creationId xmlns:a16="http://schemas.microsoft.com/office/drawing/2014/main" xmlns="" id="{A07DE04F-CDE9-4590-AA3C-0E9058E3671F}"/>
              </a:ext>
            </a:extLst>
          </p:cNvPr>
          <p:cNvSpPr/>
          <p:nvPr/>
        </p:nvSpPr>
        <p:spPr>
          <a:xfrm>
            <a:off x="3417431" y="4658326"/>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5" name="Rectangle 34">
            <a:extLst>
              <a:ext uri="{FF2B5EF4-FFF2-40B4-BE49-F238E27FC236}">
                <a16:creationId xmlns:a16="http://schemas.microsoft.com/office/drawing/2014/main" xmlns="" id="{F4333D25-298B-4985-A6E7-20FEF184BED3}"/>
              </a:ext>
            </a:extLst>
          </p:cNvPr>
          <p:cNvSpPr/>
          <p:nvPr/>
        </p:nvSpPr>
        <p:spPr>
          <a:xfrm>
            <a:off x="3417431" y="4921563"/>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6" name="TextBox 35">
            <a:extLst>
              <a:ext uri="{FF2B5EF4-FFF2-40B4-BE49-F238E27FC236}">
                <a16:creationId xmlns:a16="http://schemas.microsoft.com/office/drawing/2014/main" xmlns="" id="{1EE2BF0F-0DFD-414E-BAD0-9DB790E93824}"/>
              </a:ext>
            </a:extLst>
          </p:cNvPr>
          <p:cNvSpPr txBox="1"/>
          <p:nvPr/>
        </p:nvSpPr>
        <p:spPr>
          <a:xfrm>
            <a:off x="3484697" y="3499283"/>
            <a:ext cx="648552" cy="369332"/>
          </a:xfrm>
          <a:prstGeom prst="rect">
            <a:avLst/>
          </a:prstGeom>
          <a:noFill/>
        </p:spPr>
        <p:txBody>
          <a:bodyPr wrap="square" rtlCol="1">
            <a:spAutoFit/>
          </a:bodyPr>
          <a:lstStyle/>
          <a:p>
            <a:r>
              <a:rPr lang="en-US" dirty="0"/>
              <a:t>FDT</a:t>
            </a:r>
            <a:endParaRPr lang="he-IL" dirty="0"/>
          </a:p>
        </p:txBody>
      </p:sp>
      <p:sp>
        <p:nvSpPr>
          <p:cNvPr id="37" name="Rectangle 36">
            <a:extLst>
              <a:ext uri="{FF2B5EF4-FFF2-40B4-BE49-F238E27FC236}">
                <a16:creationId xmlns:a16="http://schemas.microsoft.com/office/drawing/2014/main" xmlns="" id="{91C97439-35AF-4F12-980C-0284B9C5E6EE}"/>
              </a:ext>
            </a:extLst>
          </p:cNvPr>
          <p:cNvSpPr/>
          <p:nvPr/>
        </p:nvSpPr>
        <p:spPr>
          <a:xfrm>
            <a:off x="3417431" y="4395089"/>
            <a:ext cx="822036" cy="26139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8" name="Oval 37">
            <a:extLst>
              <a:ext uri="{FF2B5EF4-FFF2-40B4-BE49-F238E27FC236}">
                <a16:creationId xmlns:a16="http://schemas.microsoft.com/office/drawing/2014/main" xmlns="" id="{DE309829-B686-4107-BCBF-52803D15E037}"/>
              </a:ext>
            </a:extLst>
          </p:cNvPr>
          <p:cNvSpPr/>
          <p:nvPr/>
        </p:nvSpPr>
        <p:spPr>
          <a:xfrm>
            <a:off x="4601059" y="3835830"/>
            <a:ext cx="1256146" cy="88207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t>file object </a:t>
            </a:r>
            <a:endParaRPr lang="he-IL" dirty="0"/>
          </a:p>
        </p:txBody>
      </p:sp>
      <p:cxnSp>
        <p:nvCxnSpPr>
          <p:cNvPr id="39" name="Straight Arrow Connector 38">
            <a:extLst>
              <a:ext uri="{FF2B5EF4-FFF2-40B4-BE49-F238E27FC236}">
                <a16:creationId xmlns:a16="http://schemas.microsoft.com/office/drawing/2014/main" xmlns="" id="{003EA993-4033-4E6C-B229-45ACDD000946}"/>
              </a:ext>
            </a:extLst>
          </p:cNvPr>
          <p:cNvCxnSpPr>
            <a:endCxn id="38" idx="2"/>
          </p:cNvCxnSpPr>
          <p:nvPr/>
        </p:nvCxnSpPr>
        <p:spPr>
          <a:xfrm>
            <a:off x="4003049" y="4257798"/>
            <a:ext cx="598010" cy="19067"/>
          </a:xfrm>
          <a:prstGeom prst="straightConnector1">
            <a:avLst/>
          </a:prstGeom>
          <a:ln w="19050">
            <a:solidFill>
              <a:schemeClr val="tx1"/>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xmlns="" id="{0250362E-BB92-43C6-8785-2C0C3328653F}"/>
              </a:ext>
            </a:extLst>
          </p:cNvPr>
          <p:cNvCxnSpPr>
            <a:cxnSpLocks/>
            <a:stCxn id="38" idx="6"/>
            <a:endCxn id="23" idx="1"/>
          </p:cNvCxnSpPr>
          <p:nvPr/>
        </p:nvCxnSpPr>
        <p:spPr>
          <a:xfrm flipV="1">
            <a:off x="5857205" y="4216006"/>
            <a:ext cx="691646" cy="60859"/>
          </a:xfrm>
          <a:prstGeom prst="straightConnector1">
            <a:avLst/>
          </a:prstGeom>
          <a:ln w="19050">
            <a:solidFill>
              <a:schemeClr val="tx1"/>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xmlns="" id="{0BA2D0C3-3CE8-44A0-BDE1-19D50C497D1A}"/>
              </a:ext>
            </a:extLst>
          </p:cNvPr>
          <p:cNvCxnSpPr>
            <a:cxnSpLocks/>
          </p:cNvCxnSpPr>
          <p:nvPr/>
        </p:nvCxnSpPr>
        <p:spPr>
          <a:xfrm flipH="1" flipV="1">
            <a:off x="418078" y="3894465"/>
            <a:ext cx="2258862" cy="66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E7D4D469-A221-456C-86A1-DF61014115D9}"/>
              </a:ext>
            </a:extLst>
          </p:cNvPr>
          <p:cNvSpPr txBox="1"/>
          <p:nvPr/>
        </p:nvSpPr>
        <p:spPr>
          <a:xfrm>
            <a:off x="878408" y="4062137"/>
            <a:ext cx="1210588" cy="369332"/>
          </a:xfrm>
          <a:prstGeom prst="rect">
            <a:avLst/>
          </a:prstGeom>
          <a:noFill/>
        </p:spPr>
        <p:txBody>
          <a:bodyPr wrap="none" rtlCol="1">
            <a:spAutoFit/>
          </a:bodyPr>
          <a:lstStyle/>
          <a:p>
            <a:r>
              <a:rPr lang="en-US" b="1" i="1" u="sng" dirty="0"/>
              <a:t>hard disk</a:t>
            </a:r>
            <a:endParaRPr lang="he-IL" b="1" i="1" u="sng" dirty="0"/>
          </a:p>
        </p:txBody>
      </p:sp>
    </p:spTree>
    <p:extLst>
      <p:ext uri="{BB962C8B-B14F-4D97-AF65-F5344CB8AC3E}">
        <p14:creationId xmlns:p14="http://schemas.microsoft.com/office/powerpoint/2010/main" val="64913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4" name="Rectangle 2">
            <a:extLst>
              <a:ext uri="{FF2B5EF4-FFF2-40B4-BE49-F238E27FC236}">
                <a16:creationId xmlns:a16="http://schemas.microsoft.com/office/drawing/2014/main" xmlns="" id="{E1484ECB-8595-4052-8C2A-7EE85FB5E7B5}"/>
              </a:ext>
            </a:extLst>
          </p:cNvPr>
          <p:cNvSpPr>
            <a:spLocks noGrp="1" noChangeArrowheads="1"/>
          </p:cNvSpPr>
          <p:nvPr>
            <p:ph type="title"/>
          </p:nvPr>
        </p:nvSpPr>
        <p:spPr/>
        <p:txBody>
          <a:bodyPr/>
          <a:lstStyle/>
          <a:p>
            <a:r>
              <a:rPr lang="he-IL" altLang="en-US" dirty="0"/>
              <a:t>קריאת המערכת </a:t>
            </a:r>
            <a:r>
              <a:rPr lang="en-US" altLang="en-US" dirty="0"/>
              <a:t>open()</a:t>
            </a:r>
          </a:p>
        </p:txBody>
      </p:sp>
      <p:sp>
        <p:nvSpPr>
          <p:cNvPr id="381955" name="Rectangle 3">
            <a:extLst>
              <a:ext uri="{FF2B5EF4-FFF2-40B4-BE49-F238E27FC236}">
                <a16:creationId xmlns:a16="http://schemas.microsoft.com/office/drawing/2014/main" xmlns="" id="{090B5D19-C913-4E72-93D1-9A8F9BB10DCC}"/>
              </a:ext>
            </a:extLst>
          </p:cNvPr>
          <p:cNvSpPr>
            <a:spLocks noGrp="1" noChangeArrowheads="1"/>
          </p:cNvSpPr>
          <p:nvPr>
            <p:ph idx="1"/>
          </p:nvPr>
        </p:nvSpPr>
        <p:spPr/>
        <p:txBody>
          <a:bodyPr>
            <a:normAutofit fontScale="92500"/>
          </a:bodyPr>
          <a:lstStyle/>
          <a:p>
            <a:r>
              <a:rPr lang="he-IL" altLang="en-US" dirty="0"/>
              <a:t>כאשר פותחים קובץ התקן, הגרעין מבצע את הפעולות הבאות:</a:t>
            </a:r>
          </a:p>
          <a:p>
            <a:pPr marL="457200" indent="-457200">
              <a:buFont typeface="+mj-lt"/>
              <a:buAutoNum type="arabicPeriod"/>
            </a:pPr>
            <a:r>
              <a:rPr lang="he-IL" altLang="en-US" dirty="0"/>
              <a:t>במידה ולא נרשם דרייבר עבור ההתקן, מחזיר ערך שגיאה </a:t>
            </a:r>
            <a:r>
              <a:rPr lang="en-US" dirty="0"/>
              <a:t>-ENODEV</a:t>
            </a:r>
            <a:r>
              <a:rPr lang="he-IL" altLang="en-US" dirty="0"/>
              <a:t>.</a:t>
            </a:r>
          </a:p>
          <a:p>
            <a:pPr marL="457200" indent="-457200">
              <a:buFont typeface="+mj-lt"/>
              <a:buAutoNum type="arabicPeriod"/>
            </a:pPr>
            <a:r>
              <a:rPr lang="he-IL" altLang="en-US" dirty="0"/>
              <a:t>אחרת, מאתחלים </a:t>
            </a:r>
            <a:r>
              <a:rPr lang="en-US" altLang="en-US" dirty="0"/>
              <a:t>file object</a:t>
            </a:r>
            <a:r>
              <a:rPr lang="he-IL" altLang="en-US" dirty="0"/>
              <a:t> (רשומה מסוג </a:t>
            </a:r>
            <a:r>
              <a:rPr lang="en-US" altLang="en-US" dirty="0" err="1"/>
              <a:t>struct</a:t>
            </a:r>
            <a:r>
              <a:rPr lang="en-US" altLang="en-US" dirty="0"/>
              <a:t> file</a:t>
            </a:r>
            <a:r>
              <a:rPr lang="he-IL" altLang="en-US" dirty="0"/>
              <a:t>) המייצג קובץ/התקן פתוח ומוסיפים אותו ל-</a:t>
            </a:r>
            <a:r>
              <a:rPr lang="en-US" altLang="en-US" dirty="0"/>
              <a:t>FDT</a:t>
            </a:r>
            <a:r>
              <a:rPr lang="he-IL" altLang="en-US" dirty="0"/>
              <a:t>.</a:t>
            </a:r>
          </a:p>
          <a:p>
            <a:pPr lvl="1"/>
            <a:r>
              <a:rPr lang="he-IL" altLang="en-US" dirty="0"/>
              <a:t>משתנה המצביע למבנה הנ"ל מכונה בד"כ </a:t>
            </a:r>
            <a:r>
              <a:rPr lang="en-US" altLang="en-US" dirty="0"/>
              <a:t>file</a:t>
            </a:r>
            <a:r>
              <a:rPr lang="he-IL" altLang="en-US" dirty="0"/>
              <a:t> או </a:t>
            </a:r>
            <a:r>
              <a:rPr lang="en-US" altLang="en-US" dirty="0" err="1"/>
              <a:t>filp</a:t>
            </a:r>
            <a:r>
              <a:rPr lang="he-IL" altLang="en-US" dirty="0"/>
              <a:t>.</a:t>
            </a:r>
          </a:p>
          <a:p>
            <a:pPr marL="457200" indent="-457200">
              <a:buFont typeface="+mj-lt"/>
              <a:buAutoNum type="arabicPeriod"/>
            </a:pPr>
            <a:r>
              <a:rPr lang="en-US" altLang="en-US" dirty="0" err="1"/>
              <a:t>filp</a:t>
            </a:r>
            <a:r>
              <a:rPr lang="en-US" altLang="en-US" dirty="0" err="1">
                <a:sym typeface="Wingdings" panose="05000000000000000000" pitchFamily="2" charset="2"/>
              </a:rPr>
              <a:t>f_op</a:t>
            </a:r>
            <a:r>
              <a:rPr lang="he-IL" altLang="en-US" dirty="0">
                <a:sym typeface="Wingdings" panose="05000000000000000000" pitchFamily="2" charset="2"/>
              </a:rPr>
              <a:t> מאותחל לערך ברירת מחדל </a:t>
            </a:r>
            <a:r>
              <a:rPr lang="en-US" altLang="en-US" dirty="0" err="1">
                <a:sym typeface="Wingdings" panose="05000000000000000000" pitchFamily="2" charset="2"/>
              </a:rPr>
              <a:t>def_chr_ops</a:t>
            </a:r>
            <a:r>
              <a:rPr lang="he-IL" altLang="en-US" dirty="0">
                <a:sym typeface="Wingdings" panose="05000000000000000000" pitchFamily="2" charset="2"/>
              </a:rPr>
              <a:t>.</a:t>
            </a:r>
            <a:endParaRPr lang="he-IL" altLang="en-US" dirty="0"/>
          </a:p>
          <a:p>
            <a:pPr marL="457200" indent="-457200">
              <a:buFont typeface="+mj-lt"/>
              <a:buAutoNum type="arabicPeriod"/>
            </a:pPr>
            <a:r>
              <a:rPr lang="he-IL" altLang="en-US" dirty="0"/>
              <a:t>במידה והפונקציה </a:t>
            </a:r>
            <a:r>
              <a:rPr lang="en-US" altLang="en-US" dirty="0"/>
              <a:t>open</a:t>
            </a:r>
            <a:r>
              <a:rPr lang="he-IL" altLang="en-US" dirty="0"/>
              <a:t> אותחלה עבור הדרייבר, מערכת ההפעלה קוראת לה ומעבירה את </a:t>
            </a:r>
            <a:r>
              <a:rPr lang="en-US" altLang="en-US" dirty="0" err="1"/>
              <a:t>filp</a:t>
            </a:r>
            <a:r>
              <a:rPr lang="he-IL" altLang="en-US" dirty="0"/>
              <a:t> כפרמטר.</a:t>
            </a:r>
            <a:endParaRPr lang="en-US" altLang="en-US" dirty="0"/>
          </a:p>
          <a:p>
            <a:pPr lvl="1"/>
            <a:r>
              <a:rPr lang="he-IL" altLang="en-US" b="1" dirty="0"/>
              <a:t>הפונקציה </a:t>
            </a:r>
            <a:r>
              <a:rPr lang="en-US" altLang="en-US" b="1" dirty="0"/>
              <a:t>open()</a:t>
            </a:r>
            <a:r>
              <a:rPr lang="he-IL" altLang="en-US" b="1" dirty="0"/>
              <a:t> של הדרייבר תעדכן את </a:t>
            </a:r>
            <a:r>
              <a:rPr lang="en-US" altLang="en-US" b="1" dirty="0" err="1"/>
              <a:t>filp</a:t>
            </a:r>
            <a:r>
              <a:rPr lang="en-US" altLang="en-US" b="1" dirty="0" err="1">
                <a:sym typeface="Wingdings" panose="05000000000000000000" pitchFamily="2" charset="2"/>
              </a:rPr>
              <a:t>f_op</a:t>
            </a:r>
            <a:r>
              <a:rPr lang="he-IL" altLang="en-US" b="1" dirty="0">
                <a:sym typeface="Wingdings" panose="05000000000000000000" pitchFamily="2" charset="2"/>
              </a:rPr>
              <a:t> </a:t>
            </a:r>
            <a:r>
              <a:rPr lang="he-IL" altLang="en-US" b="1" dirty="0"/>
              <a:t>כדי להגדיר התנהגות ספציפית להתקן – נראה </a:t>
            </a:r>
            <a:r>
              <a:rPr lang="he-IL" altLang="en-US" b="1"/>
              <a:t>בהמשך התרגול.</a:t>
            </a:r>
            <a:endParaRPr lang="en-US" altLang="en-US" b="1" dirty="0"/>
          </a:p>
          <a:p>
            <a:pPr marL="457200" indent="-457200">
              <a:buFont typeface="+mj-lt"/>
              <a:buAutoNum type="arabicPeriod"/>
            </a:pPr>
            <a:r>
              <a:rPr lang="he-IL" altLang="en-US" dirty="0"/>
              <a:t>לבסוף, מוחזר ה-</a:t>
            </a:r>
            <a:r>
              <a:rPr lang="en-US" altLang="en-US" dirty="0"/>
              <a:t>FD</a:t>
            </a:r>
            <a:r>
              <a:rPr lang="he-IL" altLang="en-US" dirty="0"/>
              <a:t> שהוא הכניסה שהוקצתה עבור הקובץ ב-</a:t>
            </a:r>
            <a:r>
              <a:rPr lang="en-US" altLang="en-US" dirty="0"/>
              <a:t>FDT</a:t>
            </a:r>
            <a:r>
              <a:rPr lang="he-IL" altLang="en-US" dirty="0"/>
              <a:t>.</a:t>
            </a:r>
          </a:p>
          <a:p>
            <a:pPr lvl="1"/>
            <a:r>
              <a:rPr lang="he-IL" altLang="en-US" dirty="0"/>
              <a:t>כאשר המשתמש יקרא בהמשך ל-</a:t>
            </a:r>
            <a:r>
              <a:rPr lang="en-US" altLang="en-US" dirty="0"/>
              <a:t>read</a:t>
            </a:r>
            <a:r>
              <a:rPr lang="he-IL" altLang="en-US" dirty="0"/>
              <a:t> על </a:t>
            </a:r>
            <a:r>
              <a:rPr lang="en-US" altLang="en-US" dirty="0"/>
              <a:t>FD</a:t>
            </a:r>
            <a:r>
              <a:rPr lang="he-IL" altLang="en-US" dirty="0"/>
              <a:t> מסויים, הדרייבר יפעל על ה-</a:t>
            </a:r>
            <a:r>
              <a:rPr lang="en-US" altLang="en-US" dirty="0"/>
              <a:t>file object</a:t>
            </a:r>
            <a:r>
              <a:rPr lang="he-IL" altLang="en-US" dirty="0"/>
              <a:t> </a:t>
            </a:r>
            <a:r>
              <a:rPr lang="he-IL" altLang="en-US" dirty="0" err="1"/>
              <a:t>המוצבע</a:t>
            </a:r>
            <a:r>
              <a:rPr lang="he-IL" altLang="en-US" dirty="0"/>
              <a:t> מהכניסה המתאימה ב-</a:t>
            </a:r>
            <a:r>
              <a:rPr lang="en-US" altLang="en-US" dirty="0"/>
              <a:t>FDT</a:t>
            </a:r>
            <a:r>
              <a:rPr lang="he-IL" altLang="en-US" dirty="0"/>
              <a:t>.</a:t>
            </a:r>
          </a:p>
        </p:txBody>
      </p:sp>
      <p:sp>
        <p:nvSpPr>
          <p:cNvPr id="2" name="Footer Placeholder 1">
            <a:extLst>
              <a:ext uri="{FF2B5EF4-FFF2-40B4-BE49-F238E27FC236}">
                <a16:creationId xmlns:a16="http://schemas.microsoft.com/office/drawing/2014/main" xmlns="" id="{EA6D1F0D-313A-429F-86A1-76ED39A5DDBA}"/>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6036924C-EDC6-4E99-BA3A-A8DDB5EB8539}"/>
              </a:ext>
            </a:extLst>
          </p:cNvPr>
          <p:cNvSpPr>
            <a:spLocks noGrp="1"/>
          </p:cNvSpPr>
          <p:nvPr>
            <p:ph type="sldNum" sz="quarter" idx="12"/>
          </p:nvPr>
        </p:nvSpPr>
        <p:spPr/>
        <p:txBody>
          <a:bodyPr/>
          <a:lstStyle/>
          <a:p>
            <a:fld id="{0CFEC368-1D7A-4F81-ABF6-AE0E36BAF64C}" type="slidenum">
              <a:rPr lang="en-US" smtClean="0"/>
              <a:pPr/>
              <a:t>22</a:t>
            </a:fld>
            <a:endParaRPr lang="en-US"/>
          </a:p>
        </p:txBody>
      </p:sp>
    </p:spTree>
    <p:extLst>
      <p:ext uri="{BB962C8B-B14F-4D97-AF65-F5344CB8AC3E}">
        <p14:creationId xmlns:p14="http://schemas.microsoft.com/office/powerpoint/2010/main" val="9474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a:extLst>
              <a:ext uri="{FF2B5EF4-FFF2-40B4-BE49-F238E27FC236}">
                <a16:creationId xmlns:a16="http://schemas.microsoft.com/office/drawing/2014/main" xmlns="" id="{68AD6A26-F592-46C7-B19B-DF3CF7082779}"/>
              </a:ext>
            </a:extLst>
          </p:cNvPr>
          <p:cNvSpPr>
            <a:spLocks noGrp="1" noChangeArrowheads="1"/>
          </p:cNvSpPr>
          <p:nvPr>
            <p:ph type="title"/>
          </p:nvPr>
        </p:nvSpPr>
        <p:spPr/>
        <p:txBody>
          <a:bodyPr/>
          <a:lstStyle/>
          <a:p>
            <a:r>
              <a:rPr lang="he-IL" altLang="en-US" dirty="0"/>
              <a:t>שדות חשובים ב-</a:t>
            </a:r>
            <a:r>
              <a:rPr lang="en-US" altLang="en-US" dirty="0" err="1"/>
              <a:t>struct</a:t>
            </a:r>
            <a:r>
              <a:rPr lang="en-US" altLang="en-US" dirty="0"/>
              <a:t> file</a:t>
            </a:r>
          </a:p>
        </p:txBody>
      </p:sp>
      <p:sp>
        <p:nvSpPr>
          <p:cNvPr id="388099" name="Rectangle 3">
            <a:extLst>
              <a:ext uri="{FF2B5EF4-FFF2-40B4-BE49-F238E27FC236}">
                <a16:creationId xmlns:a16="http://schemas.microsoft.com/office/drawing/2014/main" xmlns="" id="{1200B101-8224-4FE7-85F3-D8CC043FBB17}"/>
              </a:ext>
            </a:extLst>
          </p:cNvPr>
          <p:cNvSpPr>
            <a:spLocks noGrp="1" noChangeArrowheads="1"/>
          </p:cNvSpPr>
          <p:nvPr>
            <p:ph idx="1"/>
          </p:nvPr>
        </p:nvSpPr>
        <p:spPr/>
        <p:txBody>
          <a:bodyPr/>
          <a:lstStyle/>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struct</a:t>
            </a:r>
            <a:r>
              <a:rPr lang="en-US" altLang="en-US" sz="2400" dirty="0">
                <a:latin typeface="Courier New" panose="02070309020205020404" pitchFamily="49" charset="0"/>
                <a:cs typeface="Courier New" panose="02070309020205020404" pitchFamily="49" charset="0"/>
              </a:rPr>
              <a:t> file {</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mode_t</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f_mode</a:t>
            </a:r>
            <a:r>
              <a:rPr lang="en-US" altLang="en-US" sz="2400" dirty="0">
                <a:latin typeface="Courier New" panose="02070309020205020404" pitchFamily="49" charset="0"/>
                <a:cs typeface="Courier New" panose="02070309020205020404" pitchFamily="49" charset="0"/>
              </a:rPr>
              <a:t>; </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 </a:t>
            </a:r>
            <a:r>
              <a:rPr lang="en-US" altLang="en-US" sz="2000" dirty="0">
                <a:latin typeface="Courier New" panose="02070309020205020404" pitchFamily="49" charset="0"/>
                <a:cs typeface="Courier New" panose="02070309020205020404" pitchFamily="49" charset="0"/>
              </a:rPr>
              <a:t>(FMODE_READ, FMODE_WRITE) */</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loff_t</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f_pos</a:t>
            </a:r>
            <a:r>
              <a:rPr lang="en-US" altLang="en-US" sz="24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unsigned </a:t>
            </a: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f_flags</a:t>
            </a:r>
            <a:r>
              <a:rPr lang="en-US" altLang="en-US" sz="2400" dirty="0">
                <a:latin typeface="Courier New" panose="02070309020205020404" pitchFamily="49" charset="0"/>
                <a:cs typeface="Courier New" panose="02070309020205020404" pitchFamily="49" charset="0"/>
              </a:rPr>
              <a:t>;</a:t>
            </a:r>
            <a:endParaRPr lang="he-IL"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 </a:t>
            </a:r>
            <a:r>
              <a:rPr lang="en-US" altLang="en-US" sz="2000" dirty="0">
                <a:latin typeface="Courier New" panose="02070309020205020404" pitchFamily="49" charset="0"/>
                <a:cs typeface="Courier New" panose="02070309020205020404" pitchFamily="49" charset="0"/>
              </a:rPr>
              <a:t>(O_RDONLY, O_NONBLOCK,…, </a:t>
            </a:r>
            <a:r>
              <a:rPr lang="en-US" altLang="en-US" sz="2000" dirty="0"/>
              <a:t>see &lt;</a:t>
            </a:r>
            <a:r>
              <a:rPr lang="en-US" altLang="en-US" sz="2000" dirty="0" err="1"/>
              <a:t>linux</a:t>
            </a:r>
            <a:r>
              <a:rPr lang="en-US" altLang="en-US" sz="2000" dirty="0"/>
              <a:t>/</a:t>
            </a:r>
            <a:r>
              <a:rPr lang="en-US" altLang="en-US" sz="2000" dirty="0" err="1"/>
              <a:t>fcntl.h</a:t>
            </a:r>
            <a:r>
              <a:rPr lang="en-US" altLang="en-US" sz="2000" dirty="0"/>
              <a:t>&gt;</a:t>
            </a:r>
            <a:r>
              <a:rPr lang="en-US" altLang="en-US" sz="2000" dirty="0">
                <a:latin typeface="Courier New" panose="02070309020205020404" pitchFamily="49" charset="0"/>
                <a:cs typeface="Courier New" panose="02070309020205020404" pitchFamily="49" charset="0"/>
              </a:rPr>
              <a:t>) */</a:t>
            </a:r>
            <a:endParaRPr lang="en-US"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struct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file_operations</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f_op</a:t>
            </a:r>
            <a:r>
              <a:rPr lang="en-US" altLang="en-US" sz="24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void *</a:t>
            </a:r>
            <a:r>
              <a:rPr lang="en-US" altLang="en-US" sz="2400" b="1" dirty="0" err="1">
                <a:solidFill>
                  <a:srgbClr val="0000FF"/>
                </a:solidFill>
                <a:latin typeface="Courier New" panose="02070309020205020404" pitchFamily="49" charset="0"/>
                <a:cs typeface="Courier New" panose="02070309020205020404" pitchFamily="49" charset="0"/>
              </a:rPr>
              <a:t>private_data</a:t>
            </a:r>
            <a:r>
              <a:rPr lang="en-US" altLang="en-US" sz="24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dirty="0">
                <a:latin typeface="Courier New" panose="02070309020205020404" pitchFamily="49" charset="0"/>
                <a:cs typeface="Courier New" panose="02070309020205020404" pitchFamily="49" charset="0"/>
              </a:rPr>
              <a:t>  ...</a:t>
            </a:r>
            <a:endParaRPr lang="en-US"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a:t>
            </a:r>
            <a:endParaRPr lang="he-IL" altLang="en-US" sz="24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5EB46E7E-5AD3-4C7B-8060-F6A02952E2A4}"/>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4249D96F-2EAD-4299-B496-4560EC23CE0F}"/>
              </a:ext>
            </a:extLst>
          </p:cNvPr>
          <p:cNvSpPr>
            <a:spLocks noGrp="1"/>
          </p:cNvSpPr>
          <p:nvPr>
            <p:ph type="sldNum" sz="quarter" idx="12"/>
          </p:nvPr>
        </p:nvSpPr>
        <p:spPr/>
        <p:txBody>
          <a:bodyPr/>
          <a:lstStyle/>
          <a:p>
            <a:fld id="{0CFEC368-1D7A-4F81-ABF6-AE0E36BAF64C}" type="slidenum">
              <a:rPr lang="en-US" smtClean="0"/>
              <a:pPr/>
              <a:t>23</a:t>
            </a:fld>
            <a:endParaRPr lang="en-US"/>
          </a:p>
        </p:txBody>
      </p:sp>
      <p:pic>
        <p:nvPicPr>
          <p:cNvPr id="388101" name="Picture 5" descr="MCj02971510000[1]">
            <a:extLst>
              <a:ext uri="{FF2B5EF4-FFF2-40B4-BE49-F238E27FC236}">
                <a16:creationId xmlns:a16="http://schemas.microsoft.com/office/drawing/2014/main" xmlns="" id="{6638BF47-213F-4545-8892-9996BF8AFE9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581525"/>
            <a:ext cx="1806575" cy="1604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99526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Rectangle 2">
            <a:extLst>
              <a:ext uri="{FF2B5EF4-FFF2-40B4-BE49-F238E27FC236}">
                <a16:creationId xmlns:a16="http://schemas.microsoft.com/office/drawing/2014/main" xmlns="" id="{4808D5EC-1ACF-4634-921A-26E9A7EE8B8C}"/>
              </a:ext>
            </a:extLst>
          </p:cNvPr>
          <p:cNvSpPr>
            <a:spLocks noGrp="1" noChangeArrowheads="1"/>
          </p:cNvSpPr>
          <p:nvPr>
            <p:ph type="title"/>
          </p:nvPr>
        </p:nvSpPr>
        <p:spPr/>
        <p:txBody>
          <a:bodyPr/>
          <a:lstStyle/>
          <a:p>
            <a:r>
              <a:rPr lang="he-IL" altLang="en-US" dirty="0"/>
              <a:t>פעולות על התקנים</a:t>
            </a:r>
            <a:endParaRPr lang="en-US" altLang="en-US" dirty="0"/>
          </a:p>
        </p:txBody>
      </p:sp>
      <p:sp>
        <p:nvSpPr>
          <p:cNvPr id="371715" name="Rectangle 3">
            <a:extLst>
              <a:ext uri="{FF2B5EF4-FFF2-40B4-BE49-F238E27FC236}">
                <a16:creationId xmlns:a16="http://schemas.microsoft.com/office/drawing/2014/main" xmlns="" id="{C5E14B2C-CF20-48E8-9C0B-A0EB7680DEB8}"/>
              </a:ext>
            </a:extLst>
          </p:cNvPr>
          <p:cNvSpPr>
            <a:spLocks noGrp="1" noChangeArrowheads="1"/>
          </p:cNvSpPr>
          <p:nvPr>
            <p:ph idx="1"/>
          </p:nvPr>
        </p:nvSpPr>
        <p:spPr/>
        <p:txBody>
          <a:bodyPr>
            <a:normAutofit/>
          </a:bodyPr>
          <a:lstStyle/>
          <a:p>
            <a:endParaRPr lang="en-US" altLang="en-US" dirty="0"/>
          </a:p>
          <a:p>
            <a:r>
              <a:rPr lang="he-IL" altLang="en-US" dirty="0"/>
              <a:t>מערכת ההפעלה מגדירה אוסף פעולות שניתן לבצע על קבצים באמצעות קריאות מערכת </a:t>
            </a:r>
            <a:r>
              <a:rPr lang="en-US" altLang="en-US" dirty="0"/>
              <a:t>read(), write(), …</a:t>
            </a:r>
            <a:r>
              <a:rPr lang="he-IL" altLang="en-US" dirty="0"/>
              <a:t>.</a:t>
            </a:r>
          </a:p>
          <a:p>
            <a:pPr lvl="1"/>
            <a:r>
              <a:rPr lang="he-IL" altLang="en-US" dirty="0"/>
              <a:t>בפרט זהו גם אוסף הפעולות שניתן לבצע על התקן תווים.</a:t>
            </a:r>
          </a:p>
          <a:p>
            <a:r>
              <a:rPr lang="he-IL" altLang="en-US" dirty="0"/>
              <a:t>כל קובץ פתוח מצביע למבנה נתונים מסוג </a:t>
            </a:r>
            <a:r>
              <a:rPr lang="en-US" altLang="en-US" dirty="0" err="1"/>
              <a:t>file_operations</a:t>
            </a:r>
            <a:r>
              <a:rPr lang="he-IL" altLang="en-US" dirty="0"/>
              <a:t>, שהוא מערך של מצביעים לפונקציות המממשות את אותן הפעולות.</a:t>
            </a:r>
          </a:p>
          <a:p>
            <a:pPr lvl="1"/>
            <a:r>
              <a:rPr lang="he-IL" altLang="en-US" dirty="0"/>
              <a:t>הטיפוס </a:t>
            </a:r>
            <a:r>
              <a:rPr lang="en-US" altLang="en-US" dirty="0" err="1"/>
              <a:t>struct</a:t>
            </a:r>
            <a:r>
              <a:rPr lang="en-US" altLang="en-US" dirty="0"/>
              <a:t> </a:t>
            </a:r>
            <a:r>
              <a:rPr lang="en-US" altLang="en-US" dirty="0" err="1"/>
              <a:t>file_operations</a:t>
            </a:r>
            <a:r>
              <a:rPr lang="he-IL" altLang="en-US" dirty="0"/>
              <a:t> מוגדר ב-</a:t>
            </a:r>
            <a:r>
              <a:rPr lang="en-US" altLang="en-US" dirty="0"/>
              <a:t>&lt;</a:t>
            </a:r>
            <a:r>
              <a:rPr lang="en-US" altLang="en-US" dirty="0" err="1"/>
              <a:t>linux</a:t>
            </a:r>
            <a:r>
              <a:rPr lang="en-US" altLang="en-US" dirty="0"/>
              <a:t>/</a:t>
            </a:r>
            <a:r>
              <a:rPr lang="en-US" altLang="en-US" dirty="0" err="1"/>
              <a:t>fs.h</a:t>
            </a:r>
            <a:r>
              <a:rPr lang="en-US" altLang="en-US" dirty="0"/>
              <a:t>&gt;</a:t>
            </a:r>
            <a:r>
              <a:rPr lang="he-IL" altLang="en-US" dirty="0"/>
              <a:t>.</a:t>
            </a:r>
          </a:p>
          <a:p>
            <a:pPr lvl="1"/>
            <a:r>
              <a:rPr lang="he-IL" altLang="en-US" dirty="0"/>
              <a:t>משתנה המצביע למבנה הנ"ל מכונה בד"כ </a:t>
            </a:r>
            <a:r>
              <a:rPr lang="en-US" altLang="en-US" dirty="0"/>
              <a:t>fops</a:t>
            </a:r>
            <a:r>
              <a:rPr lang="he-IL" altLang="en-US" dirty="0"/>
              <a:t> או </a:t>
            </a:r>
            <a:r>
              <a:rPr lang="en-US" altLang="en-US" dirty="0" err="1"/>
              <a:t>f_op</a:t>
            </a:r>
            <a:r>
              <a:rPr lang="he-IL" altLang="en-US" dirty="0"/>
              <a:t>.</a:t>
            </a:r>
          </a:p>
          <a:p>
            <a:pPr lvl="1"/>
            <a:r>
              <a:rPr lang="he-IL" altLang="en-US" dirty="0"/>
              <a:t>מצביע </a:t>
            </a:r>
            <a:r>
              <a:rPr lang="en-US" altLang="en-US" dirty="0"/>
              <a:t>NULL</a:t>
            </a:r>
            <a:r>
              <a:rPr lang="he-IL" altLang="en-US" dirty="0"/>
              <a:t> מייצג פונקציה לא ממומשת, או מימוש ברירת מחדל.</a:t>
            </a:r>
          </a:p>
          <a:p>
            <a:r>
              <a:rPr lang="he-IL" altLang="en-US" dirty="0"/>
              <a:t>גישה מונחית אובייקטים.</a:t>
            </a:r>
          </a:p>
          <a:p>
            <a:pPr lvl="1"/>
            <a:r>
              <a:rPr lang="he-IL" altLang="en-US" dirty="0"/>
              <a:t>הקובץ הוא האובייקט.</a:t>
            </a:r>
          </a:p>
          <a:p>
            <a:pPr lvl="1"/>
            <a:r>
              <a:rPr lang="he-IL" altLang="en-US" dirty="0"/>
              <a:t>המתודות של האובייקט מוגדרות ע"י אוסף הפונקציות ב-</a:t>
            </a:r>
            <a:r>
              <a:rPr lang="en-US" altLang="en-US" dirty="0"/>
              <a:t>fops</a:t>
            </a:r>
            <a:r>
              <a:rPr lang="he-IL" altLang="en-US" dirty="0"/>
              <a:t>.</a:t>
            </a:r>
          </a:p>
          <a:p>
            <a:pPr lvl="1"/>
            <a:endParaRPr lang="he-IL" altLang="en-US" dirty="0"/>
          </a:p>
        </p:txBody>
      </p:sp>
      <p:sp>
        <p:nvSpPr>
          <p:cNvPr id="2" name="Footer Placeholder 1">
            <a:extLst>
              <a:ext uri="{FF2B5EF4-FFF2-40B4-BE49-F238E27FC236}">
                <a16:creationId xmlns:a16="http://schemas.microsoft.com/office/drawing/2014/main" xmlns="" id="{4BF67CC7-A3C0-4B6C-BAE0-7A87DE281ED5}"/>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E2645DFB-CEF7-4340-9F29-4D6903A2FC35}"/>
              </a:ext>
            </a:extLst>
          </p:cNvPr>
          <p:cNvSpPr>
            <a:spLocks noGrp="1"/>
          </p:cNvSpPr>
          <p:nvPr>
            <p:ph type="sldNum" sz="quarter" idx="12"/>
          </p:nvPr>
        </p:nvSpPr>
        <p:spPr/>
        <p:txBody>
          <a:bodyPr/>
          <a:lstStyle/>
          <a:p>
            <a:fld id="{0CFEC368-1D7A-4F81-ABF6-AE0E36BAF64C}" type="slidenum">
              <a:rPr lang="en-US" smtClean="0"/>
              <a:pPr/>
              <a:t>24</a:t>
            </a:fld>
            <a:endParaRPr lang="en-US"/>
          </a:p>
        </p:txBody>
      </p:sp>
      <p:pic>
        <p:nvPicPr>
          <p:cNvPr id="371718" name="Picture 6" descr="MCj03198140000[1]">
            <a:extLst>
              <a:ext uri="{FF2B5EF4-FFF2-40B4-BE49-F238E27FC236}">
                <a16:creationId xmlns:a16="http://schemas.microsoft.com/office/drawing/2014/main" xmlns="" id="{25E6906B-AE29-4FFC-9653-2748477C489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188" y="434975"/>
            <a:ext cx="1657350" cy="1481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988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xmlns="" id="{4E0C080B-CF9F-48A0-8C9E-E8137013AC41}"/>
              </a:ext>
            </a:extLst>
          </p:cNvPr>
          <p:cNvSpPr>
            <a:spLocks noGrp="1" noChangeArrowheads="1"/>
          </p:cNvSpPr>
          <p:nvPr>
            <p:ph type="title"/>
          </p:nvPr>
        </p:nvSpPr>
        <p:spPr/>
        <p:txBody>
          <a:bodyPr/>
          <a:lstStyle/>
          <a:p>
            <a:r>
              <a:rPr lang="he-IL" altLang="en-US"/>
              <a:t>שדות חשובים ב-</a:t>
            </a:r>
            <a:r>
              <a:rPr lang="en-US" altLang="en-US"/>
              <a:t>file operations</a:t>
            </a:r>
          </a:p>
        </p:txBody>
      </p:sp>
      <p:sp>
        <p:nvSpPr>
          <p:cNvPr id="373763" name="Rectangle 3">
            <a:extLst>
              <a:ext uri="{FF2B5EF4-FFF2-40B4-BE49-F238E27FC236}">
                <a16:creationId xmlns:a16="http://schemas.microsoft.com/office/drawing/2014/main" xmlns="" id="{8F532A2E-51C0-429A-973A-DD5537E3A8E0}"/>
              </a:ext>
            </a:extLst>
          </p:cNvPr>
          <p:cNvSpPr>
            <a:spLocks noGrp="1" noChangeArrowheads="1"/>
          </p:cNvSpPr>
          <p:nvPr>
            <p:ph idx="1"/>
          </p:nvPr>
        </p:nvSpPr>
        <p:spPr/>
        <p:txBody>
          <a:bodyPr>
            <a:normAutofit fontScale="92500" lnSpcReduction="10000"/>
          </a:bodyPr>
          <a:lstStyle/>
          <a:p>
            <a:pPr>
              <a:lnSpc>
                <a:spcPct val="90000"/>
              </a:lnSpc>
            </a:pPr>
            <a:r>
              <a:rPr lang="en-US" altLang="en-US" sz="2400" b="1" dirty="0"/>
              <a:t>open</a:t>
            </a:r>
            <a:r>
              <a:rPr lang="he-IL" altLang="en-US" sz="2400" dirty="0"/>
              <a:t> – מצביע לפונקציה לפתיחת ההתקן.</a:t>
            </a:r>
          </a:p>
          <a:p>
            <a:pPr lvl="1">
              <a:lnSpc>
                <a:spcPct val="90000"/>
              </a:lnSpc>
            </a:pPr>
            <a:r>
              <a:rPr lang="he-IL" altLang="en-US" sz="2000" dirty="0"/>
              <a:t>אם מאותחל ל-</a:t>
            </a:r>
            <a:r>
              <a:rPr lang="en-US" altLang="en-US" sz="2000" dirty="0"/>
              <a:t>NULL</a:t>
            </a:r>
            <a:r>
              <a:rPr lang="he-IL" altLang="en-US" sz="2000" dirty="0"/>
              <a:t>, פעולת </a:t>
            </a:r>
            <a:r>
              <a:rPr lang="en-US" altLang="en-US" sz="2000" dirty="0"/>
              <a:t>open</a:t>
            </a:r>
            <a:r>
              <a:rPr lang="he-IL" altLang="en-US" sz="2000" dirty="0"/>
              <a:t> תמיד תצליח, ללא דיווח לדרייבר.</a:t>
            </a:r>
            <a:endParaRPr lang="en-US" altLang="en-US" sz="2000" dirty="0"/>
          </a:p>
          <a:p>
            <a:pPr marL="0" indent="0" algn="l" rtl="0">
              <a:lnSpc>
                <a:spcPct val="90000"/>
              </a:lnSpc>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b="1" dirty="0">
                <a:solidFill>
                  <a:srgbClr val="0000FF"/>
                </a:solidFill>
                <a:latin typeface="Courier New" panose="02070309020205020404" pitchFamily="49" charset="0"/>
                <a:cs typeface="Courier New" panose="02070309020205020404" pitchFamily="49" charset="0"/>
              </a:rPr>
              <a:t>open</a:t>
            </a:r>
            <a:r>
              <a:rPr lang="en-US" altLang="en-US" sz="2400" dirty="0">
                <a:latin typeface="Courier New" panose="02070309020205020404" pitchFamily="49" charset="0"/>
                <a:cs typeface="Courier New" panose="02070309020205020404" pitchFamily="49" charset="0"/>
              </a:rPr>
              <a:t>) (struct </a:t>
            </a:r>
            <a:r>
              <a:rPr lang="en-US" altLang="en-US" sz="2400" dirty="0" err="1">
                <a:latin typeface="Courier New" panose="02070309020205020404" pitchFamily="49" charset="0"/>
                <a:cs typeface="Courier New" panose="02070309020205020404" pitchFamily="49" charset="0"/>
              </a:rPr>
              <a:t>inode</a:t>
            </a:r>
            <a:r>
              <a:rPr lang="en-US" altLang="en-US" sz="2400" dirty="0">
                <a:latin typeface="Courier New" panose="02070309020205020404" pitchFamily="49" charset="0"/>
                <a:cs typeface="Courier New" panose="02070309020205020404" pitchFamily="49" charset="0"/>
              </a:rPr>
              <a:t> *, struct file *);</a:t>
            </a:r>
          </a:p>
          <a:p>
            <a:pPr>
              <a:lnSpc>
                <a:spcPct val="90000"/>
              </a:lnSpc>
            </a:pPr>
            <a:endParaRPr lang="he-IL" altLang="en-US" sz="2400" dirty="0"/>
          </a:p>
          <a:p>
            <a:pPr>
              <a:lnSpc>
                <a:spcPct val="90000"/>
              </a:lnSpc>
            </a:pPr>
            <a:r>
              <a:rPr lang="en-US" altLang="en-US" sz="2400" b="1" dirty="0"/>
              <a:t>release</a:t>
            </a:r>
            <a:r>
              <a:rPr lang="he-IL" altLang="en-US" sz="2400" dirty="0"/>
              <a:t> – מצביע לפונקציה לשחרור ההתקן.</a:t>
            </a:r>
          </a:p>
          <a:p>
            <a:pPr lvl="1">
              <a:lnSpc>
                <a:spcPct val="90000"/>
              </a:lnSpc>
            </a:pPr>
            <a:r>
              <a:rPr lang="he-IL" altLang="en-US" sz="2000" dirty="0"/>
              <a:t>קריאת המערכת </a:t>
            </a:r>
            <a:r>
              <a:rPr lang="en-US" altLang="en-US" sz="2000" dirty="0"/>
              <a:t>close</a:t>
            </a:r>
            <a:r>
              <a:rPr lang="he-IL" altLang="en-US" sz="2000" dirty="0"/>
              <a:t> לא גוררת בהכרח קריאה ל-</a:t>
            </a:r>
            <a:r>
              <a:rPr lang="en-US" altLang="en-US" sz="2000" dirty="0"/>
              <a:t>release</a:t>
            </a:r>
            <a:r>
              <a:rPr lang="he-IL" altLang="en-US" sz="2000" dirty="0"/>
              <a:t>. כאשר מבנה הנתונים משותף (למשל, לאחר </a:t>
            </a:r>
            <a:r>
              <a:rPr lang="en-US" altLang="en-US" sz="2000" dirty="0"/>
              <a:t>fork</a:t>
            </a:r>
            <a:r>
              <a:rPr lang="he-IL" altLang="en-US" sz="2000" dirty="0"/>
              <a:t>), תתבצע קריאה ל-</a:t>
            </a:r>
            <a:r>
              <a:rPr lang="en-US" altLang="en-US" sz="2000" dirty="0"/>
              <a:t>release</a:t>
            </a:r>
            <a:r>
              <a:rPr lang="he-IL" altLang="en-US" sz="2000" dirty="0"/>
              <a:t> רק לאחר שכל העותקים של ההתקן נסגרו.</a:t>
            </a:r>
          </a:p>
          <a:p>
            <a:pPr lvl="1">
              <a:lnSpc>
                <a:spcPct val="90000"/>
              </a:lnSpc>
            </a:pPr>
            <a:r>
              <a:rPr lang="he-IL" altLang="en-US" sz="2000" dirty="0"/>
              <a:t>כמו במקרה של </a:t>
            </a:r>
            <a:r>
              <a:rPr lang="en-US" altLang="en-US" sz="2000" dirty="0"/>
              <a:t>open</a:t>
            </a:r>
            <a:r>
              <a:rPr lang="he-IL" altLang="en-US" sz="2000" dirty="0"/>
              <a:t>, ניתן לאתחל את הפונקציה ל-</a:t>
            </a:r>
            <a:r>
              <a:rPr lang="en-US" altLang="en-US" sz="2000" dirty="0"/>
              <a:t>NULL</a:t>
            </a:r>
            <a:r>
              <a:rPr lang="he-IL" altLang="en-US" sz="2000" dirty="0"/>
              <a:t>.</a:t>
            </a:r>
            <a:endParaRPr lang="en-US" altLang="en-US" sz="2000" dirty="0"/>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b="1" dirty="0">
                <a:solidFill>
                  <a:srgbClr val="0000FF"/>
                </a:solidFill>
                <a:latin typeface="Courier New" panose="02070309020205020404" pitchFamily="49" charset="0"/>
                <a:cs typeface="Courier New" panose="02070309020205020404" pitchFamily="49" charset="0"/>
              </a:rPr>
              <a:t>release</a:t>
            </a:r>
            <a:r>
              <a:rPr lang="en-US" altLang="en-US" sz="2400" dirty="0">
                <a:latin typeface="Courier New" panose="02070309020205020404" pitchFamily="49" charset="0"/>
                <a:cs typeface="Courier New" panose="02070309020205020404" pitchFamily="49" charset="0"/>
              </a:rPr>
              <a:t>) (struct </a:t>
            </a:r>
            <a:r>
              <a:rPr lang="en-US" altLang="en-US" sz="2400" dirty="0" err="1">
                <a:latin typeface="Courier New" panose="02070309020205020404" pitchFamily="49" charset="0"/>
                <a:cs typeface="Courier New" panose="02070309020205020404" pitchFamily="49" charset="0"/>
              </a:rPr>
              <a:t>inode</a:t>
            </a:r>
            <a:r>
              <a:rPr lang="en-US" altLang="en-US" sz="2400" dirty="0">
                <a:latin typeface="Courier New" panose="02070309020205020404" pitchFamily="49" charset="0"/>
                <a:cs typeface="Courier New" panose="02070309020205020404" pitchFamily="49" charset="0"/>
              </a:rPr>
              <a:t> *, struct file *);</a:t>
            </a:r>
          </a:p>
          <a:p>
            <a:pPr>
              <a:lnSpc>
                <a:spcPct val="90000"/>
              </a:lnSpc>
            </a:pPr>
            <a:endParaRPr lang="he-IL" altLang="en-US" sz="2400" dirty="0"/>
          </a:p>
          <a:p>
            <a:pPr>
              <a:lnSpc>
                <a:spcPct val="90000"/>
              </a:lnSpc>
            </a:pPr>
            <a:r>
              <a:rPr lang="en-US" altLang="en-US" sz="2400" b="1" dirty="0"/>
              <a:t>flush</a:t>
            </a:r>
            <a:r>
              <a:rPr lang="he-IL" altLang="en-US" sz="2400" dirty="0"/>
              <a:t> – מצביע לפונקציה לניקוי החוצצים וכתיבת המידע בהם ישירות להתקן.</a:t>
            </a:r>
          </a:p>
          <a:p>
            <a:pPr lvl="1">
              <a:lnSpc>
                <a:spcPct val="90000"/>
              </a:lnSpc>
            </a:pPr>
            <a:r>
              <a:rPr lang="he-IL" altLang="en-US" sz="2000" dirty="0"/>
              <a:t>מופעלת כל פעם שתהליך סוגר העתק של התקן מסוים. במידה ומאותחל ל-</a:t>
            </a:r>
            <a:r>
              <a:rPr lang="en-US" altLang="en-US" sz="2000" dirty="0"/>
              <a:t>NULL</a:t>
            </a:r>
            <a:r>
              <a:rPr lang="he-IL" altLang="en-US" sz="2000" dirty="0"/>
              <a:t>, מערכת ההפעלה לא תבצע את הפעולה.</a:t>
            </a:r>
            <a:endParaRPr lang="en-US"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b="1" dirty="0">
                <a:solidFill>
                  <a:srgbClr val="0000FF"/>
                </a:solidFill>
                <a:latin typeface="Courier New" panose="02070309020205020404" pitchFamily="49" charset="0"/>
                <a:cs typeface="Courier New" panose="02070309020205020404" pitchFamily="49" charset="0"/>
              </a:rPr>
              <a:t>flush</a:t>
            </a:r>
            <a:r>
              <a:rPr lang="en-US" altLang="en-US" sz="2400" dirty="0">
                <a:latin typeface="Courier New" panose="02070309020205020404" pitchFamily="49" charset="0"/>
                <a:cs typeface="Courier New" panose="02070309020205020404" pitchFamily="49" charset="0"/>
              </a:rPr>
              <a:t>) (struct file *);</a:t>
            </a:r>
          </a:p>
          <a:p>
            <a:pPr algn="l" rtl="0">
              <a:lnSpc>
                <a:spcPct val="80000"/>
              </a:lnSpc>
              <a:buFont typeface="Wingdings" panose="05000000000000000000" pitchFamily="2" charset="2"/>
              <a:buNone/>
            </a:pPr>
            <a:endParaRPr lang="en-US" altLang="en-US" sz="24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207100F6-ED2B-4D48-9673-59BEBBA13F94}"/>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EF0A0A8-A543-439B-9B6E-ACBEDE1E0744}"/>
              </a:ext>
            </a:extLst>
          </p:cNvPr>
          <p:cNvSpPr>
            <a:spLocks noGrp="1"/>
          </p:cNvSpPr>
          <p:nvPr>
            <p:ph type="sldNum" sz="quarter" idx="12"/>
          </p:nvPr>
        </p:nvSpPr>
        <p:spPr/>
        <p:txBody>
          <a:bodyPr/>
          <a:lstStyle/>
          <a:p>
            <a:fld id="{0CFEC368-1D7A-4F81-ABF6-AE0E36BAF64C}" type="slidenum">
              <a:rPr lang="en-US" smtClean="0"/>
              <a:pPr/>
              <a:t>25</a:t>
            </a:fld>
            <a:endParaRPr lang="en-US"/>
          </a:p>
        </p:txBody>
      </p:sp>
    </p:spTree>
    <p:extLst>
      <p:ext uri="{BB962C8B-B14F-4D97-AF65-F5344CB8AC3E}">
        <p14:creationId xmlns:p14="http://schemas.microsoft.com/office/powerpoint/2010/main" val="3543358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xmlns="" id="{4E0C080B-CF9F-48A0-8C9E-E8137013AC41}"/>
              </a:ext>
            </a:extLst>
          </p:cNvPr>
          <p:cNvSpPr>
            <a:spLocks noGrp="1" noChangeArrowheads="1"/>
          </p:cNvSpPr>
          <p:nvPr>
            <p:ph type="title"/>
          </p:nvPr>
        </p:nvSpPr>
        <p:spPr/>
        <p:txBody>
          <a:bodyPr/>
          <a:lstStyle/>
          <a:p>
            <a:r>
              <a:rPr lang="he-IL" altLang="en-US"/>
              <a:t>שדות חשובים ב-</a:t>
            </a:r>
            <a:r>
              <a:rPr lang="en-US" altLang="en-US"/>
              <a:t>file operations</a:t>
            </a:r>
          </a:p>
        </p:txBody>
      </p:sp>
      <p:sp>
        <p:nvSpPr>
          <p:cNvPr id="373763" name="Rectangle 3">
            <a:extLst>
              <a:ext uri="{FF2B5EF4-FFF2-40B4-BE49-F238E27FC236}">
                <a16:creationId xmlns:a16="http://schemas.microsoft.com/office/drawing/2014/main" xmlns="" id="{8F532A2E-51C0-429A-973A-DD5537E3A8E0}"/>
              </a:ext>
            </a:extLst>
          </p:cNvPr>
          <p:cNvSpPr>
            <a:spLocks noGrp="1" noChangeArrowheads="1"/>
          </p:cNvSpPr>
          <p:nvPr>
            <p:ph idx="1"/>
          </p:nvPr>
        </p:nvSpPr>
        <p:spPr/>
        <p:txBody>
          <a:bodyPr>
            <a:normAutofit fontScale="92500"/>
          </a:bodyPr>
          <a:lstStyle/>
          <a:p>
            <a:pPr>
              <a:lnSpc>
                <a:spcPct val="90000"/>
              </a:lnSpc>
            </a:pPr>
            <a:r>
              <a:rPr lang="en-US" altLang="en-US" sz="2400" b="1" dirty="0"/>
              <a:t>read</a:t>
            </a:r>
            <a:r>
              <a:rPr lang="he-IL" altLang="en-US" sz="2400" dirty="0"/>
              <a:t> – מצביע לפונקציה לקריאה מההתקן.</a:t>
            </a:r>
          </a:p>
          <a:p>
            <a:pPr lvl="1">
              <a:lnSpc>
                <a:spcPct val="90000"/>
              </a:lnSpc>
            </a:pPr>
            <a:r>
              <a:rPr lang="he-IL" altLang="en-US" sz="2000" dirty="0"/>
              <a:t>במידה ומאותחל ל-</a:t>
            </a:r>
            <a:r>
              <a:rPr lang="en-US" altLang="en-US" sz="2000" dirty="0"/>
              <a:t>NULL</a:t>
            </a:r>
            <a:r>
              <a:rPr lang="he-IL" altLang="en-US" sz="2000" dirty="0"/>
              <a:t>, קריאת המערכת </a:t>
            </a:r>
            <a:r>
              <a:rPr lang="en-US" altLang="en-US" sz="2000" dirty="0"/>
              <a:t>read</a:t>
            </a:r>
            <a:r>
              <a:rPr lang="he-IL" altLang="en-US" sz="2000" dirty="0"/>
              <a:t> תחזיר </a:t>
            </a:r>
            <a:r>
              <a:rPr lang="en-US" altLang="en-US" sz="2000" dirty="0"/>
              <a:t>-EINVAL</a:t>
            </a:r>
            <a:r>
              <a:rPr lang="he-IL" altLang="en-US" sz="2000" dirty="0"/>
              <a:t>.</a:t>
            </a:r>
          </a:p>
          <a:p>
            <a:pPr marL="0" indent="0" algn="l" rtl="0">
              <a:lnSpc>
                <a:spcPct val="90000"/>
              </a:lnSpc>
              <a:buNone/>
            </a:pPr>
            <a:r>
              <a:rPr lang="en-US" altLang="en-US" sz="2400" dirty="0" err="1">
                <a:latin typeface="Courier New" panose="02070309020205020404" pitchFamily="49" charset="0"/>
                <a:cs typeface="Courier New" panose="02070309020205020404" pitchFamily="49" charset="0"/>
              </a:rPr>
              <a:t>ssize_t</a:t>
            </a:r>
            <a:r>
              <a:rPr lang="en-US" altLang="en-US" sz="2400" dirty="0">
                <a:latin typeface="Courier New" panose="02070309020205020404" pitchFamily="49" charset="0"/>
                <a:cs typeface="Courier New" panose="02070309020205020404" pitchFamily="49" charset="0"/>
              </a:rPr>
              <a:t> (*</a:t>
            </a:r>
            <a:r>
              <a:rPr lang="en-US" altLang="en-US" sz="2400" b="1" dirty="0">
                <a:solidFill>
                  <a:srgbClr val="0000FF"/>
                </a:solidFill>
                <a:latin typeface="Courier New" panose="02070309020205020404" pitchFamily="49" charset="0"/>
                <a:cs typeface="Courier New" panose="02070309020205020404" pitchFamily="49" charset="0"/>
              </a:rPr>
              <a:t>read</a:t>
            </a:r>
            <a:r>
              <a:rPr lang="en-US" altLang="en-US" sz="2400" dirty="0">
                <a:latin typeface="Courier New" panose="02070309020205020404" pitchFamily="49" charset="0"/>
                <a:cs typeface="Courier New" panose="02070309020205020404" pitchFamily="49" charset="0"/>
              </a:rPr>
              <a:t>) (struct file *, char *,         </a:t>
            </a:r>
            <a:r>
              <a:rPr lang="en-US" altLang="en-US" sz="2400" dirty="0" err="1">
                <a:latin typeface="Courier New" panose="02070309020205020404" pitchFamily="49" charset="0"/>
                <a:cs typeface="Courier New" panose="02070309020205020404" pitchFamily="49" charset="0"/>
              </a:rPr>
              <a:t>size_t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loff_t</a:t>
            </a:r>
            <a:r>
              <a:rPr lang="en-US" altLang="en-US" sz="2400" dirty="0">
                <a:latin typeface="Courier New" panose="02070309020205020404" pitchFamily="49" charset="0"/>
                <a:cs typeface="Courier New" panose="02070309020205020404" pitchFamily="49" charset="0"/>
              </a:rPr>
              <a:t> *);</a:t>
            </a:r>
          </a:p>
          <a:p>
            <a:pPr>
              <a:lnSpc>
                <a:spcPct val="90000"/>
              </a:lnSpc>
            </a:pPr>
            <a:endParaRPr lang="he-IL" altLang="en-US" sz="2400" dirty="0"/>
          </a:p>
          <a:p>
            <a:pPr>
              <a:lnSpc>
                <a:spcPct val="90000"/>
              </a:lnSpc>
            </a:pPr>
            <a:r>
              <a:rPr lang="en-US" altLang="en-US" sz="2400" b="1" dirty="0"/>
              <a:t>write</a:t>
            </a:r>
            <a:r>
              <a:rPr lang="he-IL" altLang="en-US" sz="2400" dirty="0"/>
              <a:t> – מצביע לפונקציה לכתיבה להתקן.</a:t>
            </a:r>
          </a:p>
          <a:p>
            <a:pPr lvl="1">
              <a:lnSpc>
                <a:spcPct val="90000"/>
              </a:lnSpc>
            </a:pPr>
            <a:r>
              <a:rPr lang="he-IL" altLang="en-US" sz="2000" dirty="0"/>
              <a:t>במידה ומאותחל ל-</a:t>
            </a:r>
            <a:r>
              <a:rPr lang="en-US" altLang="en-US" sz="2000" dirty="0"/>
              <a:t>NULL</a:t>
            </a:r>
            <a:r>
              <a:rPr lang="he-IL" altLang="en-US" sz="2000" dirty="0"/>
              <a:t>, קריאת המערכת </a:t>
            </a:r>
            <a:r>
              <a:rPr lang="en-US" altLang="en-US" sz="2000" dirty="0"/>
              <a:t>write</a:t>
            </a:r>
            <a:r>
              <a:rPr lang="he-IL" altLang="en-US" sz="2000" dirty="0"/>
              <a:t> תחזיר </a:t>
            </a:r>
            <a:r>
              <a:rPr lang="en-US" altLang="en-US" sz="2000" dirty="0"/>
              <a:t>-EINVAL</a:t>
            </a:r>
            <a:r>
              <a:rPr lang="he-IL" altLang="en-US" sz="2000" dirty="0"/>
              <a:t>.</a:t>
            </a: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ssize_t</a:t>
            </a:r>
            <a:r>
              <a:rPr lang="en-US" altLang="en-US" sz="2400" dirty="0">
                <a:latin typeface="Courier New" panose="02070309020205020404" pitchFamily="49" charset="0"/>
                <a:cs typeface="Courier New" panose="02070309020205020404" pitchFamily="49" charset="0"/>
              </a:rPr>
              <a:t> (*</a:t>
            </a:r>
            <a:r>
              <a:rPr lang="en-US" altLang="en-US" sz="2400" b="1" dirty="0">
                <a:solidFill>
                  <a:srgbClr val="0000FF"/>
                </a:solidFill>
                <a:latin typeface="Courier New" panose="02070309020205020404" pitchFamily="49" charset="0"/>
                <a:cs typeface="Courier New" panose="02070309020205020404" pitchFamily="49" charset="0"/>
              </a:rPr>
              <a:t>write</a:t>
            </a:r>
            <a:r>
              <a:rPr lang="en-US" altLang="en-US" sz="2400" dirty="0">
                <a:latin typeface="Courier New" panose="02070309020205020404" pitchFamily="49" charset="0"/>
                <a:cs typeface="Courier New" panose="02070309020205020404" pitchFamily="49" charset="0"/>
              </a:rPr>
              <a:t>) (struct file *, </a:t>
            </a: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const</a:t>
            </a:r>
            <a:r>
              <a:rPr lang="en-US" altLang="en-US" sz="2400" dirty="0">
                <a:latin typeface="Courier New" panose="02070309020205020404" pitchFamily="49" charset="0"/>
                <a:cs typeface="Courier New" panose="02070309020205020404" pitchFamily="49" charset="0"/>
              </a:rPr>
              <a:t> char *, </a:t>
            </a:r>
            <a:r>
              <a:rPr lang="en-US" altLang="en-US" sz="2400" dirty="0" err="1">
                <a:latin typeface="Courier New" panose="02070309020205020404" pitchFamily="49" charset="0"/>
                <a:cs typeface="Courier New" panose="02070309020205020404" pitchFamily="49" charset="0"/>
              </a:rPr>
              <a:t>size_t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loff_t</a:t>
            </a:r>
            <a:r>
              <a:rPr lang="en-US" altLang="en-US" sz="2400" dirty="0">
                <a:latin typeface="Courier New" panose="02070309020205020404" pitchFamily="49" charset="0"/>
                <a:cs typeface="Courier New" panose="02070309020205020404" pitchFamily="49" charset="0"/>
              </a:rPr>
              <a:t> *);</a:t>
            </a:r>
          </a:p>
          <a:p>
            <a:pPr>
              <a:lnSpc>
                <a:spcPct val="90000"/>
              </a:lnSpc>
            </a:pPr>
            <a:endParaRPr lang="he-IL" altLang="en-US" sz="2400" dirty="0"/>
          </a:p>
          <a:p>
            <a:pPr>
              <a:lnSpc>
                <a:spcPct val="90000"/>
              </a:lnSpc>
            </a:pPr>
            <a:r>
              <a:rPr lang="en-US" altLang="en-US" sz="2400" b="1" dirty="0" err="1"/>
              <a:t>llseek</a:t>
            </a:r>
            <a:r>
              <a:rPr lang="he-IL" altLang="en-US" sz="2400" dirty="0"/>
              <a:t> – מצביע לפונקציה לשינוי מיקום בקובץ/התקן עבור פעולות </a:t>
            </a:r>
            <a:r>
              <a:rPr lang="en-US" altLang="en-US" sz="2400" dirty="0"/>
              <a:t>read/write</a:t>
            </a:r>
            <a:r>
              <a:rPr lang="he-IL" altLang="en-US" sz="2400" dirty="0"/>
              <a:t> הבאות.</a:t>
            </a:r>
          </a:p>
          <a:p>
            <a:pPr lvl="1">
              <a:lnSpc>
                <a:spcPct val="90000"/>
              </a:lnSpc>
            </a:pPr>
            <a:r>
              <a:rPr lang="he-IL" altLang="en-US" sz="2000" dirty="0"/>
              <a:t>מחזיר את המיקום החדש בקובץ.</a:t>
            </a:r>
            <a:endParaRPr lang="he-IL" altLang="en-US" sz="20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loff_t</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llseek</a:t>
            </a:r>
            <a:r>
              <a:rPr lang="en-US" altLang="en-US" sz="2400" dirty="0">
                <a:latin typeface="Courier New" panose="02070309020205020404" pitchFamily="49" charset="0"/>
                <a:cs typeface="Courier New" panose="02070309020205020404" pitchFamily="49" charset="0"/>
              </a:rPr>
              <a:t>) (struct file *, </a:t>
            </a:r>
            <a:r>
              <a:rPr lang="en-US" altLang="en-US" sz="2400" dirty="0" err="1">
                <a:latin typeface="Courier New" panose="02070309020205020404" pitchFamily="49" charset="0"/>
                <a:cs typeface="Courier New" panose="02070309020205020404" pitchFamily="49" charset="0"/>
              </a:rPr>
              <a:t>loff_t</a:t>
            </a: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a:t>
            </a:r>
          </a:p>
        </p:txBody>
      </p:sp>
      <p:sp>
        <p:nvSpPr>
          <p:cNvPr id="2" name="Footer Placeholder 1">
            <a:extLst>
              <a:ext uri="{FF2B5EF4-FFF2-40B4-BE49-F238E27FC236}">
                <a16:creationId xmlns:a16="http://schemas.microsoft.com/office/drawing/2014/main" xmlns="" id="{207100F6-ED2B-4D48-9673-59BEBBA13F94}"/>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EF0A0A8-A543-439B-9B6E-ACBEDE1E0744}"/>
              </a:ext>
            </a:extLst>
          </p:cNvPr>
          <p:cNvSpPr>
            <a:spLocks noGrp="1"/>
          </p:cNvSpPr>
          <p:nvPr>
            <p:ph type="sldNum" sz="quarter" idx="12"/>
          </p:nvPr>
        </p:nvSpPr>
        <p:spPr/>
        <p:txBody>
          <a:bodyPr/>
          <a:lstStyle/>
          <a:p>
            <a:fld id="{0CFEC368-1D7A-4F81-ABF6-AE0E36BAF64C}" type="slidenum">
              <a:rPr lang="en-US" smtClean="0"/>
              <a:pPr/>
              <a:t>26</a:t>
            </a:fld>
            <a:endParaRPr lang="en-US"/>
          </a:p>
        </p:txBody>
      </p:sp>
    </p:spTree>
    <p:extLst>
      <p:ext uri="{BB962C8B-B14F-4D97-AF65-F5344CB8AC3E}">
        <p14:creationId xmlns:p14="http://schemas.microsoft.com/office/powerpoint/2010/main" val="26262058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a:extLst>
              <a:ext uri="{FF2B5EF4-FFF2-40B4-BE49-F238E27FC236}">
                <a16:creationId xmlns:a16="http://schemas.microsoft.com/office/drawing/2014/main" xmlns="" id="{4E0C080B-CF9F-48A0-8C9E-E8137013AC41}"/>
              </a:ext>
            </a:extLst>
          </p:cNvPr>
          <p:cNvSpPr>
            <a:spLocks noGrp="1" noChangeArrowheads="1"/>
          </p:cNvSpPr>
          <p:nvPr>
            <p:ph type="title"/>
          </p:nvPr>
        </p:nvSpPr>
        <p:spPr/>
        <p:txBody>
          <a:bodyPr/>
          <a:lstStyle/>
          <a:p>
            <a:r>
              <a:rPr lang="he-IL" altLang="en-US"/>
              <a:t>שדות חשובים ב-</a:t>
            </a:r>
            <a:r>
              <a:rPr lang="en-US" altLang="en-US"/>
              <a:t>file operations</a:t>
            </a:r>
          </a:p>
        </p:txBody>
      </p:sp>
      <p:sp>
        <p:nvSpPr>
          <p:cNvPr id="373763" name="Rectangle 3">
            <a:extLst>
              <a:ext uri="{FF2B5EF4-FFF2-40B4-BE49-F238E27FC236}">
                <a16:creationId xmlns:a16="http://schemas.microsoft.com/office/drawing/2014/main" xmlns="" id="{8F532A2E-51C0-429A-973A-DD5537E3A8E0}"/>
              </a:ext>
            </a:extLst>
          </p:cNvPr>
          <p:cNvSpPr>
            <a:spLocks noGrp="1" noChangeArrowheads="1"/>
          </p:cNvSpPr>
          <p:nvPr>
            <p:ph idx="1"/>
          </p:nvPr>
        </p:nvSpPr>
        <p:spPr/>
        <p:txBody>
          <a:bodyPr>
            <a:normAutofit/>
          </a:bodyPr>
          <a:lstStyle/>
          <a:p>
            <a:pPr>
              <a:lnSpc>
                <a:spcPct val="90000"/>
              </a:lnSpc>
            </a:pPr>
            <a:r>
              <a:rPr lang="en-US" altLang="en-US" sz="2400" b="1" dirty="0" err="1"/>
              <a:t>ioctl</a:t>
            </a:r>
            <a:r>
              <a:rPr lang="he-IL" altLang="en-US" sz="2400" dirty="0"/>
              <a:t> – משמש להעברת פקודות ייחודיות להתקן. במידה ומאותחל ל-</a:t>
            </a:r>
            <a:r>
              <a:rPr lang="en-US" altLang="en-US" sz="2400" dirty="0"/>
              <a:t>NULL</a:t>
            </a:r>
            <a:r>
              <a:rPr lang="he-IL" altLang="en-US" sz="2400" dirty="0"/>
              <a:t>, קריאת המערכת </a:t>
            </a:r>
            <a:r>
              <a:rPr lang="en-US" altLang="en-US" sz="2400" dirty="0" err="1"/>
              <a:t>ioctl</a:t>
            </a:r>
            <a:r>
              <a:rPr lang="he-IL" altLang="en-US" sz="2400" dirty="0"/>
              <a:t> תחזיר </a:t>
            </a:r>
            <a:r>
              <a:rPr lang="en-US" altLang="en-US" sz="2400" dirty="0"/>
              <a:t>-EINVAL</a:t>
            </a:r>
            <a:r>
              <a:rPr lang="he-IL" altLang="en-US" sz="2400" dirty="0"/>
              <a:t>.</a:t>
            </a:r>
            <a:endParaRPr lang="he-IL"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a:t>
            </a:r>
            <a:r>
              <a:rPr lang="en-US" altLang="en-US" sz="2400" b="1" dirty="0" err="1">
                <a:solidFill>
                  <a:srgbClr val="0000FF"/>
                </a:solidFill>
                <a:latin typeface="Courier New" panose="02070309020205020404" pitchFamily="49" charset="0"/>
                <a:cs typeface="Courier New" panose="02070309020205020404" pitchFamily="49" charset="0"/>
              </a:rPr>
              <a:t>ioctl</a:t>
            </a:r>
            <a:r>
              <a:rPr lang="en-US" altLang="en-US" sz="2400" dirty="0">
                <a:latin typeface="Courier New" panose="02070309020205020404" pitchFamily="49" charset="0"/>
                <a:cs typeface="Courier New" panose="02070309020205020404" pitchFamily="49" charset="0"/>
              </a:rPr>
              <a:t>) (struct </a:t>
            </a:r>
            <a:r>
              <a:rPr lang="en-US" altLang="en-US" sz="2400" dirty="0" err="1">
                <a:latin typeface="Courier New" panose="02070309020205020404" pitchFamily="49" charset="0"/>
                <a:cs typeface="Courier New" panose="02070309020205020404" pitchFamily="49" charset="0"/>
              </a:rPr>
              <a:t>inode</a:t>
            </a:r>
            <a:r>
              <a:rPr lang="en-US" altLang="en-US" sz="2400" dirty="0">
                <a:latin typeface="Courier New" panose="02070309020205020404" pitchFamily="49" charset="0"/>
                <a:cs typeface="Courier New" panose="02070309020205020404" pitchFamily="49" charset="0"/>
              </a:rPr>
              <a:t> *, struct file *,     unsigned </a:t>
            </a:r>
            <a:r>
              <a:rPr lang="en-US" altLang="en-US" sz="2400" dirty="0" err="1">
                <a:latin typeface="Courier New" panose="02070309020205020404" pitchFamily="49" charset="0"/>
                <a:cs typeface="Courier New" panose="02070309020205020404" pitchFamily="49" charset="0"/>
              </a:rPr>
              <a:t>int</a:t>
            </a:r>
            <a:r>
              <a:rPr lang="en-US" altLang="en-US" sz="2400" dirty="0">
                <a:latin typeface="Courier New" panose="02070309020205020404" pitchFamily="49" charset="0"/>
                <a:cs typeface="Courier New" panose="02070309020205020404" pitchFamily="49" charset="0"/>
              </a:rPr>
              <a:t>, unsigned long);</a:t>
            </a:r>
          </a:p>
          <a:p>
            <a:pPr>
              <a:lnSpc>
                <a:spcPct val="80000"/>
              </a:lnSpc>
            </a:pPr>
            <a:endParaRPr lang="he-IL" altLang="en-US" sz="2400" dirty="0"/>
          </a:p>
          <a:p>
            <a:pPr>
              <a:lnSpc>
                <a:spcPct val="80000"/>
              </a:lnSpc>
            </a:pPr>
            <a:r>
              <a:rPr lang="en-US" altLang="en-US" sz="2400" b="1" dirty="0"/>
              <a:t>owner</a:t>
            </a:r>
            <a:r>
              <a:rPr lang="he-IL" altLang="en-US" sz="2400" dirty="0"/>
              <a:t> – לא מצביע לפונקציה, אלא מצביע למודול שהוא הבעלים של מבנה הנתונים </a:t>
            </a:r>
            <a:r>
              <a:rPr lang="en-US" altLang="en-US" sz="2400" dirty="0"/>
              <a:t>file operations</a:t>
            </a:r>
            <a:r>
              <a:rPr lang="he-IL" altLang="en-US" sz="2400" dirty="0"/>
              <a:t>. מערכת ההפעלה משתמש בנתון זה לצורך מעקב אחר מונה השימוש של ההתקן (המודול מחזיק את המונה).</a:t>
            </a:r>
            <a:endParaRPr lang="he-IL"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struct module *</a:t>
            </a:r>
            <a:r>
              <a:rPr lang="en-US" altLang="en-US" sz="2400" b="1" dirty="0">
                <a:solidFill>
                  <a:srgbClr val="0000FF"/>
                </a:solidFill>
                <a:latin typeface="Courier New" panose="02070309020205020404" pitchFamily="49" charset="0"/>
                <a:cs typeface="Courier New" panose="02070309020205020404" pitchFamily="49" charset="0"/>
              </a:rPr>
              <a:t>owner</a:t>
            </a:r>
            <a:r>
              <a:rPr lang="en-US" altLang="en-US" sz="2400" dirty="0">
                <a:latin typeface="Courier New" panose="02070309020205020404" pitchFamily="49" charset="0"/>
                <a:cs typeface="Courier New" panose="02070309020205020404" pitchFamily="49" charset="0"/>
              </a:rPr>
              <a:t>;</a:t>
            </a:r>
            <a:endParaRPr lang="he-IL" altLang="en-US" sz="2400" dirty="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endParaRPr lang="he-IL" altLang="en-US" sz="2400" dirty="0">
              <a:latin typeface="Courier New" panose="02070309020205020404" pitchFamily="49" charset="0"/>
              <a:cs typeface="Courier New" panose="02070309020205020404" pitchFamily="49" charset="0"/>
            </a:endParaRPr>
          </a:p>
          <a:p>
            <a:pPr>
              <a:lnSpc>
                <a:spcPct val="80000"/>
              </a:lnSpc>
            </a:pPr>
            <a:r>
              <a:rPr lang="he-IL" altLang="en-US" sz="2400" dirty="0"/>
              <a:t>קיימות פונקציות נוספות שניתן לקבוע ב-</a:t>
            </a:r>
            <a:r>
              <a:rPr lang="en-US" altLang="en-US" sz="2400" dirty="0"/>
              <a:t>file operations</a:t>
            </a:r>
            <a:r>
              <a:rPr lang="he-IL" altLang="en-US" sz="2400" dirty="0"/>
              <a:t>.</a:t>
            </a:r>
          </a:p>
          <a:p>
            <a:pPr lvl="1">
              <a:lnSpc>
                <a:spcPct val="80000"/>
              </a:lnSpc>
            </a:pPr>
            <a:r>
              <a:rPr lang="he-IL" altLang="en-US" sz="2000" dirty="0"/>
              <a:t>לפרטים נוספים ניתן לפנות לספר.</a:t>
            </a:r>
            <a:endParaRPr lang="en-US" altLang="en-US" sz="2000" dirty="0"/>
          </a:p>
          <a:p>
            <a:pPr>
              <a:lnSpc>
                <a:spcPct val="80000"/>
              </a:lnSpc>
            </a:pPr>
            <a:endParaRPr lang="en-US" altLang="en-US" sz="24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207100F6-ED2B-4D48-9673-59BEBBA13F94}"/>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EF0A0A8-A543-439B-9B6E-ACBEDE1E0744}"/>
              </a:ext>
            </a:extLst>
          </p:cNvPr>
          <p:cNvSpPr>
            <a:spLocks noGrp="1"/>
          </p:cNvSpPr>
          <p:nvPr>
            <p:ph type="sldNum" sz="quarter" idx="12"/>
          </p:nvPr>
        </p:nvSpPr>
        <p:spPr/>
        <p:txBody>
          <a:bodyPr/>
          <a:lstStyle/>
          <a:p>
            <a:fld id="{0CFEC368-1D7A-4F81-ABF6-AE0E36BAF64C}" type="slidenum">
              <a:rPr lang="en-US" smtClean="0"/>
              <a:pPr/>
              <a:t>27</a:t>
            </a:fld>
            <a:endParaRPr lang="en-US"/>
          </a:p>
        </p:txBody>
      </p:sp>
    </p:spTree>
    <p:extLst>
      <p:ext uri="{BB962C8B-B14F-4D97-AF65-F5344CB8AC3E}">
        <p14:creationId xmlns:p14="http://schemas.microsoft.com/office/powerpoint/2010/main" val="1509873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a:extLst>
              <a:ext uri="{FF2B5EF4-FFF2-40B4-BE49-F238E27FC236}">
                <a16:creationId xmlns:a16="http://schemas.microsoft.com/office/drawing/2014/main" xmlns="" id="{2B37ABE7-C60B-423A-B052-5C611AD79B62}"/>
              </a:ext>
            </a:extLst>
          </p:cNvPr>
          <p:cNvSpPr>
            <a:spLocks noGrp="1" noChangeArrowheads="1"/>
          </p:cNvSpPr>
          <p:nvPr>
            <p:ph type="title"/>
          </p:nvPr>
        </p:nvSpPr>
        <p:spPr/>
        <p:txBody>
          <a:bodyPr/>
          <a:lstStyle/>
          <a:p>
            <a:r>
              <a:rPr lang="he-IL" altLang="en-US"/>
              <a:t>אתחול </a:t>
            </a:r>
            <a:r>
              <a:rPr lang="en-US" altLang="en-US"/>
              <a:t>file operations</a:t>
            </a:r>
          </a:p>
        </p:txBody>
      </p:sp>
      <p:sp>
        <p:nvSpPr>
          <p:cNvPr id="375813" name="Rectangle 5">
            <a:extLst>
              <a:ext uri="{FF2B5EF4-FFF2-40B4-BE49-F238E27FC236}">
                <a16:creationId xmlns:a16="http://schemas.microsoft.com/office/drawing/2014/main" xmlns="" id="{C68A2FEB-2193-4C05-91E2-BA9C3381CCC5}"/>
              </a:ext>
            </a:extLst>
          </p:cNvPr>
          <p:cNvSpPr>
            <a:spLocks noGrp="1" noChangeArrowheads="1"/>
          </p:cNvSpPr>
          <p:nvPr>
            <p:ph idx="1"/>
          </p:nvPr>
        </p:nvSpPr>
        <p:spPr>
          <a:noFill/>
          <a:ln/>
        </p:spPr>
        <p:txBody>
          <a:bodyPr>
            <a:normAutofit lnSpcReduction="10000"/>
          </a:bodyPr>
          <a:lstStyle/>
          <a:p>
            <a:pPr>
              <a:lnSpc>
                <a:spcPct val="90000"/>
              </a:lnSpc>
            </a:pPr>
            <a:r>
              <a:rPr lang="he-IL" altLang="en-US" sz="2400" dirty="0"/>
              <a:t>לצורך תאימות גדולה יותר בין גרסאות שונות, הוגדר תחביר מיוחד לאתחול: אתחול עם תוויות (</a:t>
            </a:r>
            <a:r>
              <a:rPr lang="en-US" altLang="en-US" sz="2400" dirty="0"/>
              <a:t>"tagged” initialization</a:t>
            </a:r>
            <a:r>
              <a:rPr lang="he-IL" altLang="en-US" sz="2400" dirty="0"/>
              <a:t>)</a:t>
            </a:r>
            <a:r>
              <a:rPr lang="he-IL" altLang="en-US" dirty="0"/>
              <a:t>.</a:t>
            </a:r>
            <a:endParaRPr lang="he-IL" altLang="en-US" sz="2400" dirty="0"/>
          </a:p>
          <a:p>
            <a:pPr lvl="1">
              <a:lnSpc>
                <a:spcPct val="90000"/>
              </a:lnSpc>
            </a:pPr>
            <a:r>
              <a:rPr lang="he-IL" altLang="en-US" sz="2000" dirty="0"/>
              <a:t>הרחבה יחודית למהדר של  </a:t>
            </a:r>
            <a:r>
              <a:rPr lang="en-US" altLang="en-US" sz="2000" dirty="0"/>
              <a:t>GNU</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struct </a:t>
            </a:r>
            <a:r>
              <a:rPr lang="en-US" altLang="en-US" sz="2000" dirty="0" err="1">
                <a:latin typeface="Courier New" panose="02070309020205020404" pitchFamily="49" charset="0"/>
                <a:cs typeface="Courier New" panose="02070309020205020404" pitchFamily="49" charset="0"/>
              </a:rPr>
              <a:t>file_operations</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my_fops</a:t>
            </a:r>
            <a:r>
              <a:rPr lang="en-US" altLang="en-US" sz="2000" dirty="0">
                <a:latin typeface="Courier New" panose="02070309020205020404" pitchFamily="49" charset="0"/>
                <a:cs typeface="Courier New" panose="02070309020205020404" pitchFamily="49" charset="0"/>
              </a:rPr>
              <a:t> = {</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llseek</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my_llseek</a:t>
            </a:r>
            <a:r>
              <a:rPr lang="en-US" altLang="en-US" sz="2000"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.read=</a:t>
            </a:r>
            <a:r>
              <a:rPr lang="en-US" altLang="en-US" sz="2000" dirty="0" err="1">
                <a:latin typeface="Courier New" panose="02070309020205020404" pitchFamily="49" charset="0"/>
                <a:cs typeface="Courier New" panose="02070309020205020404" pitchFamily="49" charset="0"/>
              </a:rPr>
              <a:t>my_read</a:t>
            </a:r>
            <a:r>
              <a:rPr lang="en-US" altLang="en-US" sz="2000"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.write=</a:t>
            </a:r>
            <a:r>
              <a:rPr lang="en-US" altLang="en-US" sz="2000" dirty="0" err="1">
                <a:latin typeface="Courier New" panose="02070309020205020404" pitchFamily="49" charset="0"/>
                <a:cs typeface="Courier New" panose="02070309020205020404" pitchFamily="49" charset="0"/>
              </a:rPr>
              <a:t>my_write</a:t>
            </a:r>
            <a:r>
              <a:rPr lang="en-US" altLang="en-US" sz="2000"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.owner=THIS_MODULE</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endParaRPr lang="he-IL" altLang="en-US" sz="2400" dirty="0"/>
          </a:p>
          <a:p>
            <a:pPr>
              <a:lnSpc>
                <a:spcPct val="90000"/>
              </a:lnSpc>
            </a:pPr>
            <a:r>
              <a:rPr lang="he-IL" altLang="en-US" sz="2400" dirty="0"/>
              <a:t>המאקרו </a:t>
            </a:r>
            <a:r>
              <a:rPr lang="en-US" altLang="en-US" sz="2400" dirty="0"/>
              <a:t>THIS_MODULE</a:t>
            </a:r>
            <a:r>
              <a:rPr lang="he-IL" altLang="en-US" sz="2400" dirty="0"/>
              <a:t> נוסף בגרסת גרעין </a:t>
            </a:r>
            <a:r>
              <a:rPr lang="en-US" altLang="en-US" sz="2400" dirty="0"/>
              <a:t>2.4</a:t>
            </a:r>
            <a:r>
              <a:rPr lang="he-IL" altLang="en-US" sz="2400" dirty="0"/>
              <a:t>.</a:t>
            </a:r>
          </a:p>
          <a:p>
            <a:pPr>
              <a:lnSpc>
                <a:spcPct val="90000"/>
              </a:lnSpc>
            </a:pPr>
            <a:r>
              <a:rPr lang="he-IL" altLang="en-US" sz="2400" dirty="0"/>
              <a:t>ניתן לאתחל את שדה </a:t>
            </a:r>
            <a:r>
              <a:rPr lang="en-US" altLang="en-US" sz="2400" dirty="0"/>
              <a:t>owner</a:t>
            </a:r>
            <a:r>
              <a:rPr lang="he-IL" altLang="en-US" sz="2400" dirty="0"/>
              <a:t> גם ע"י המאקרו הבא ב-</a:t>
            </a:r>
            <a:r>
              <a:rPr lang="en-US" altLang="en-US" sz="2400" dirty="0" err="1"/>
              <a:t>init_module</a:t>
            </a:r>
            <a:r>
              <a:rPr lang="he-IL" altLang="en-US" sz="2400" dirty="0"/>
              <a:t>:</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SET_MODULE_OWNER(&amp;fops);</a:t>
            </a:r>
            <a:endParaRPr lang="he-IL" altLang="en-US" sz="20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AE80DE1E-A115-4B53-97B0-41A299663978}"/>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6A58F567-F8FD-4E6F-9C70-48E77B5A3E04}"/>
              </a:ext>
            </a:extLst>
          </p:cNvPr>
          <p:cNvSpPr>
            <a:spLocks noGrp="1"/>
          </p:cNvSpPr>
          <p:nvPr>
            <p:ph type="sldNum" sz="quarter" idx="12"/>
          </p:nvPr>
        </p:nvSpPr>
        <p:spPr/>
        <p:txBody>
          <a:bodyPr/>
          <a:lstStyle/>
          <a:p>
            <a:fld id="{0CFEC368-1D7A-4F81-ABF6-AE0E36BAF64C}" type="slidenum">
              <a:rPr lang="en-US" smtClean="0"/>
              <a:pPr/>
              <a:t>28</a:t>
            </a:fld>
            <a:endParaRPr lang="en-US"/>
          </a:p>
        </p:txBody>
      </p:sp>
      <p:sp>
        <p:nvSpPr>
          <p:cNvPr id="6" name="AutoShape 106">
            <a:extLst>
              <a:ext uri="{FF2B5EF4-FFF2-40B4-BE49-F238E27FC236}">
                <a16:creationId xmlns:a16="http://schemas.microsoft.com/office/drawing/2014/main" xmlns="" id="{F750A7B6-7AE5-47C8-AAC4-1DB93298B23C}"/>
              </a:ext>
            </a:extLst>
          </p:cNvPr>
          <p:cNvSpPr>
            <a:spLocks noChangeArrowheads="1"/>
          </p:cNvSpPr>
          <p:nvPr/>
        </p:nvSpPr>
        <p:spPr bwMode="auto">
          <a:xfrm>
            <a:off x="4450815" y="3294043"/>
            <a:ext cx="4235986" cy="744557"/>
          </a:xfrm>
          <a:prstGeom prst="wedgeRoundRectCallout">
            <a:avLst>
              <a:gd name="adj1" fmla="val -77366"/>
              <a:gd name="adj2" fmla="val 36161"/>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he-IL" altLang="en-US" sz="2000" dirty="0"/>
              <a:t>פונקציות שהתוויות שלהן אינן מופיעות באתחול, מאותחלות ל-</a:t>
            </a:r>
            <a:r>
              <a:rPr lang="en-US" altLang="en-US" sz="2000" dirty="0"/>
              <a:t>NULL</a:t>
            </a:r>
            <a:r>
              <a:rPr lang="he-IL" altLang="en-US" sz="2000" dirty="0"/>
              <a:t>.</a:t>
            </a:r>
          </a:p>
        </p:txBody>
      </p:sp>
    </p:spTree>
    <p:extLst>
      <p:ext uri="{BB962C8B-B14F-4D97-AF65-F5344CB8AC3E}">
        <p14:creationId xmlns:p14="http://schemas.microsoft.com/office/powerpoint/2010/main" val="28910615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2">
            <a:extLst>
              <a:ext uri="{FF2B5EF4-FFF2-40B4-BE49-F238E27FC236}">
                <a16:creationId xmlns:a16="http://schemas.microsoft.com/office/drawing/2014/main" xmlns="" id="{612F7A96-A42D-4150-A7CC-4ACAD71F6B73}"/>
              </a:ext>
            </a:extLst>
          </p:cNvPr>
          <p:cNvSpPr>
            <a:spLocks noGrp="1" noChangeArrowheads="1"/>
          </p:cNvSpPr>
          <p:nvPr>
            <p:ph type="title"/>
          </p:nvPr>
        </p:nvSpPr>
        <p:spPr/>
        <p:txBody>
          <a:bodyPr/>
          <a:lstStyle/>
          <a:p>
            <a:r>
              <a:rPr lang="he-IL" altLang="en-US" dirty="0"/>
              <a:t>קריאת המערכת </a:t>
            </a:r>
            <a:r>
              <a:rPr lang="en-US" altLang="en-US" dirty="0" err="1"/>
              <a:t>ioctl</a:t>
            </a:r>
            <a:r>
              <a:rPr lang="en-US" altLang="en-US" dirty="0"/>
              <a:t>()</a:t>
            </a:r>
          </a:p>
        </p:txBody>
      </p:sp>
      <p:sp>
        <p:nvSpPr>
          <p:cNvPr id="398339" name="Rectangle 3">
            <a:extLst>
              <a:ext uri="{FF2B5EF4-FFF2-40B4-BE49-F238E27FC236}">
                <a16:creationId xmlns:a16="http://schemas.microsoft.com/office/drawing/2014/main" xmlns="" id="{D70B6FE1-A9F7-4FD4-9B18-2D7A61FBF01F}"/>
              </a:ext>
            </a:extLst>
          </p:cNvPr>
          <p:cNvSpPr>
            <a:spLocks noGrp="1" noChangeArrowheads="1"/>
          </p:cNvSpPr>
          <p:nvPr>
            <p:ph idx="1"/>
          </p:nvPr>
        </p:nvSpPr>
        <p:spPr/>
        <p:txBody>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ioctl</a:t>
            </a:r>
            <a:r>
              <a:rPr lang="en-US" altLang="en-US" dirty="0">
                <a:latin typeface="Courier New" panose="02070309020205020404" pitchFamily="49" charset="0"/>
                <a:cs typeface="Courier New" panose="02070309020205020404" pitchFamily="49" charset="0"/>
              </a:rPr>
              <a:t>(</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fd</a:t>
            </a:r>
            <a:r>
              <a:rPr lang="en-US" altLang="en-US" dirty="0">
                <a:latin typeface="Courier New" panose="02070309020205020404" pitchFamily="49" charset="0"/>
                <a:cs typeface="Courier New" panose="02070309020205020404" pitchFamily="49" charset="0"/>
              </a:rPr>
              <a:t>,</a:t>
            </a:r>
            <a:r>
              <a:rPr lang="he-IL"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cmd</a:t>
            </a:r>
            <a:r>
              <a:rPr lang="en-US" altLang="en-US" dirty="0">
                <a:latin typeface="Courier New" panose="02070309020205020404" pitchFamily="49" charset="0"/>
                <a:cs typeface="Courier New" panose="02070309020205020404" pitchFamily="49" charset="0"/>
              </a:rPr>
              <a:t>, …);</a:t>
            </a:r>
            <a:endParaRPr lang="he-IL" altLang="en-US" dirty="0">
              <a:latin typeface="Courier New" panose="02070309020205020404" pitchFamily="49" charset="0"/>
              <a:cs typeface="Courier New" panose="02070309020205020404" pitchFamily="49" charset="0"/>
            </a:endParaRPr>
          </a:p>
          <a:p>
            <a:r>
              <a:rPr lang="he-IL" altLang="en-US" u="sng" dirty="0"/>
              <a:t>פעולה:</a:t>
            </a:r>
            <a:r>
              <a:rPr lang="en-US" altLang="en-US" dirty="0"/>
              <a:t> </a:t>
            </a:r>
            <a:r>
              <a:rPr lang="he-IL" altLang="en-US" dirty="0"/>
              <a:t>מאפשרת פקודות בקרה ייחודיות להתקן.</a:t>
            </a:r>
            <a:endParaRPr lang="en-US" altLang="en-US" dirty="0"/>
          </a:p>
          <a:p>
            <a:pPr lvl="1"/>
            <a:r>
              <a:rPr lang="he-IL" altLang="en-US" dirty="0"/>
              <a:t>יש להשתמש באפשרות זאת רק אם לא ניתן לספק מענה הולם במסגרת הפונקציות הקיימות. לדוגמה: פקודת </a:t>
            </a:r>
            <a:r>
              <a:rPr lang="en-US" altLang="en-US" dirty="0"/>
              <a:t>eject</a:t>
            </a:r>
            <a:r>
              <a:rPr lang="he-IL" altLang="en-US" dirty="0"/>
              <a:t> לכונן הדיסקים.</a:t>
            </a:r>
          </a:p>
          <a:p>
            <a:r>
              <a:rPr lang="he-IL" altLang="en-US" u="sng" dirty="0"/>
              <a:t>פרמטרים:</a:t>
            </a:r>
          </a:p>
          <a:p>
            <a:pPr lvl="1"/>
            <a:r>
              <a:rPr lang="en-US" altLang="en-US" dirty="0" err="1"/>
              <a:t>fd</a:t>
            </a:r>
            <a:r>
              <a:rPr lang="he-IL" altLang="en-US" dirty="0"/>
              <a:t> – מתאר קובץ (שהתקבל כתוצאה של </a:t>
            </a:r>
            <a:r>
              <a:rPr lang="en-US" altLang="en-US" dirty="0"/>
              <a:t>open</a:t>
            </a:r>
            <a:r>
              <a:rPr lang="he-IL" altLang="en-US" dirty="0"/>
              <a:t>).</a:t>
            </a:r>
          </a:p>
          <a:p>
            <a:pPr lvl="1"/>
            <a:r>
              <a:rPr lang="en-US" altLang="en-US" dirty="0" err="1"/>
              <a:t>cmd</a:t>
            </a:r>
            <a:r>
              <a:rPr lang="he-IL" altLang="en-US" dirty="0"/>
              <a:t> – מספר סידורי של פקודה (יועבר כמו שהוא לפונקציה המממשת).</a:t>
            </a:r>
          </a:p>
          <a:p>
            <a:pPr lvl="1"/>
            <a:r>
              <a:rPr lang="en-US" altLang="en-US" dirty="0"/>
              <a:t>…</a:t>
            </a:r>
            <a:r>
              <a:rPr lang="he-IL" altLang="en-US" dirty="0"/>
              <a:t> – פרמטר אופציונלי (המהדר לא יבדוק אם הוא הועבר או לא).</a:t>
            </a:r>
          </a:p>
          <a:p>
            <a:pPr lvl="2"/>
            <a:r>
              <a:rPr lang="he-IL" altLang="en-US" dirty="0"/>
              <a:t>הפרמטר האופציונלי עשוי להיות ערך שלם או מצביע. מאחר והמהדר לא מבצע כל בדיקה, הפונקציה המממשת את </a:t>
            </a:r>
            <a:r>
              <a:rPr lang="en-US" altLang="en-US" dirty="0" err="1"/>
              <a:t>ioctl</a:t>
            </a:r>
            <a:r>
              <a:rPr lang="he-IL" altLang="en-US" dirty="0"/>
              <a:t> צריכה לוודא כי הערך שהמשתמש העביר הוא ערך חוקי המתאים להגדרת הפונקציה.</a:t>
            </a:r>
          </a:p>
          <a:p>
            <a:pPr lvl="2"/>
            <a:r>
              <a:rPr lang="he-IL" altLang="en-US" dirty="0"/>
              <a:t>בדרך כלל מתייחסים לפרמטר האופציונלי כ-</a:t>
            </a:r>
            <a:r>
              <a:rPr lang="en-US" altLang="en-US" dirty="0"/>
              <a:t>char *</a:t>
            </a:r>
            <a:r>
              <a:rPr lang="en-US" altLang="en-US" dirty="0" err="1"/>
              <a:t>argp</a:t>
            </a:r>
            <a:r>
              <a:rPr lang="he-IL" altLang="en-US" dirty="0"/>
              <a:t>.</a:t>
            </a:r>
          </a:p>
          <a:p>
            <a:r>
              <a:rPr lang="he-IL" altLang="en-US" u="sng" dirty="0"/>
              <a:t>ערך חזרה:</a:t>
            </a:r>
            <a:r>
              <a:rPr lang="he-IL" altLang="en-US" dirty="0"/>
              <a:t> תלוי בכותב הדרייבר (ערך </a:t>
            </a:r>
            <a:r>
              <a:rPr lang="en-US" altLang="en-US" dirty="0"/>
              <a:t>-1</a:t>
            </a:r>
            <a:r>
              <a:rPr lang="he-IL" altLang="en-US" dirty="0"/>
              <a:t> מסמן שגיאה).</a:t>
            </a:r>
          </a:p>
          <a:p>
            <a:endParaRPr lang="he-IL" altLang="en-US" dirty="0"/>
          </a:p>
        </p:txBody>
      </p:sp>
      <p:sp>
        <p:nvSpPr>
          <p:cNvPr id="2" name="Footer Placeholder 1">
            <a:extLst>
              <a:ext uri="{FF2B5EF4-FFF2-40B4-BE49-F238E27FC236}">
                <a16:creationId xmlns:a16="http://schemas.microsoft.com/office/drawing/2014/main" xmlns="" id="{E7A022FD-B37D-4448-9D9A-62C20BCDD296}"/>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76A4253D-F34E-4C3A-B6BF-C4322D4FCDBE}"/>
              </a:ext>
            </a:extLst>
          </p:cNvPr>
          <p:cNvSpPr>
            <a:spLocks noGrp="1"/>
          </p:cNvSpPr>
          <p:nvPr>
            <p:ph type="sldNum" sz="quarter" idx="12"/>
          </p:nvPr>
        </p:nvSpPr>
        <p:spPr/>
        <p:txBody>
          <a:bodyPr/>
          <a:lstStyle/>
          <a:p>
            <a:fld id="{0CFEC368-1D7A-4F81-ABF6-AE0E36BAF64C}" type="slidenum">
              <a:rPr lang="en-US" smtClean="0"/>
              <a:pPr/>
              <a:t>29</a:t>
            </a:fld>
            <a:endParaRPr lang="en-US"/>
          </a:p>
        </p:txBody>
      </p:sp>
    </p:spTree>
    <p:extLst>
      <p:ext uri="{BB962C8B-B14F-4D97-AF65-F5344CB8AC3E}">
        <p14:creationId xmlns:p14="http://schemas.microsoft.com/office/powerpoint/2010/main" val="145715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2E2FEA-A30F-4999-9623-E165C46ABD80}"/>
              </a:ext>
            </a:extLst>
          </p:cNvPr>
          <p:cNvSpPr>
            <a:spLocks noGrp="1"/>
          </p:cNvSpPr>
          <p:nvPr>
            <p:ph type="title"/>
          </p:nvPr>
        </p:nvSpPr>
        <p:spPr/>
        <p:txBody>
          <a:bodyPr/>
          <a:lstStyle/>
          <a:p>
            <a:r>
              <a:rPr lang="he-IL" dirty="0"/>
              <a:t>מודולים בלינוקס</a:t>
            </a:r>
            <a:endParaRPr lang="en-US" dirty="0"/>
          </a:p>
        </p:txBody>
      </p:sp>
      <p:sp>
        <p:nvSpPr>
          <p:cNvPr id="3" name="Text Placeholder 2">
            <a:extLst>
              <a:ext uri="{FF2B5EF4-FFF2-40B4-BE49-F238E27FC236}">
                <a16:creationId xmlns:a16="http://schemas.microsoft.com/office/drawing/2014/main" xmlns="" id="{08CB3959-C367-4FB3-97A3-1C511A60ABA1}"/>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xmlns="" id="{B19E9821-CD9A-483B-BA1F-F78B82D6FDAE}"/>
              </a:ext>
            </a:extLst>
          </p:cNvPr>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0BF8D9E4-2AFA-4D62-B553-2D0D484D1EDA}"/>
              </a:ext>
            </a:extLst>
          </p:cNvPr>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2731390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4FFE50-493F-446C-AFF6-B9CA1537545E}"/>
              </a:ext>
            </a:extLst>
          </p:cNvPr>
          <p:cNvSpPr>
            <a:spLocks noGrp="1"/>
          </p:cNvSpPr>
          <p:nvPr>
            <p:ph type="title"/>
          </p:nvPr>
        </p:nvSpPr>
        <p:spPr/>
        <p:txBody>
          <a:bodyPr/>
          <a:lstStyle/>
          <a:p>
            <a:r>
              <a:rPr lang="he-IL" dirty="0"/>
              <a:t>דרייברים (מנהלי התקנים)</a:t>
            </a:r>
            <a:br>
              <a:rPr lang="he-IL" dirty="0"/>
            </a:br>
            <a:r>
              <a:rPr lang="en-US" dirty="0"/>
              <a:t>Device drivers</a:t>
            </a:r>
          </a:p>
        </p:txBody>
      </p:sp>
      <p:sp>
        <p:nvSpPr>
          <p:cNvPr id="3" name="Text Placeholder 2">
            <a:extLst>
              <a:ext uri="{FF2B5EF4-FFF2-40B4-BE49-F238E27FC236}">
                <a16:creationId xmlns:a16="http://schemas.microsoft.com/office/drawing/2014/main" xmlns="" id="{331BB810-54B2-4804-83FB-CD224A973C84}"/>
              </a:ext>
            </a:extLst>
          </p:cNvPr>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xmlns="" id="{8AAAEFDB-9CDB-4E6F-9296-802C09A5D497}"/>
              </a:ext>
            </a:extLst>
          </p:cNvPr>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A5A04347-A65A-4557-AD50-ECA5087D925E}"/>
              </a:ext>
            </a:extLst>
          </p:cNvPr>
          <p:cNvSpPr>
            <a:spLocks noGrp="1"/>
          </p:cNvSpPr>
          <p:nvPr>
            <p:ph type="sldNum" sz="quarter" idx="12"/>
          </p:nvPr>
        </p:nvSpPr>
        <p:spPr/>
        <p:txBody>
          <a:bodyPr/>
          <a:lstStyle/>
          <a:p>
            <a:fld id="{0CFEC368-1D7A-4F81-ABF6-AE0E36BAF64C}" type="slidenum">
              <a:rPr lang="en-US" smtClean="0"/>
              <a:pPr/>
              <a:t>30</a:t>
            </a:fld>
            <a:endParaRPr lang="en-US"/>
          </a:p>
        </p:txBody>
      </p:sp>
    </p:spTree>
    <p:extLst>
      <p:ext uri="{BB962C8B-B14F-4D97-AF65-F5344CB8AC3E}">
        <p14:creationId xmlns:p14="http://schemas.microsoft.com/office/powerpoint/2010/main" val="649095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C802D4-7877-4014-B7A8-114BF06099F2}"/>
              </a:ext>
            </a:extLst>
          </p:cNvPr>
          <p:cNvSpPr>
            <a:spLocks noGrp="1"/>
          </p:cNvSpPr>
          <p:nvPr>
            <p:ph type="title"/>
          </p:nvPr>
        </p:nvSpPr>
        <p:spPr/>
        <p:txBody>
          <a:bodyPr/>
          <a:lstStyle/>
          <a:p>
            <a:r>
              <a:rPr lang="he-IL" dirty="0"/>
              <a:t>דרייברים בתור מודולים</a:t>
            </a:r>
            <a:endParaRPr lang="en-US" dirty="0"/>
          </a:p>
        </p:txBody>
      </p:sp>
      <p:sp>
        <p:nvSpPr>
          <p:cNvPr id="3" name="Content Placeholder 2">
            <a:extLst>
              <a:ext uri="{FF2B5EF4-FFF2-40B4-BE49-F238E27FC236}">
                <a16:creationId xmlns:a16="http://schemas.microsoft.com/office/drawing/2014/main" xmlns="" id="{61AD8D34-1583-4512-94F1-4FB93EC1EDCF}"/>
              </a:ext>
            </a:extLst>
          </p:cNvPr>
          <p:cNvSpPr>
            <a:spLocks noGrp="1"/>
          </p:cNvSpPr>
          <p:nvPr>
            <p:ph idx="1"/>
          </p:nvPr>
        </p:nvSpPr>
        <p:spPr/>
        <p:txBody>
          <a:bodyPr/>
          <a:lstStyle/>
          <a:p>
            <a:r>
              <a:rPr lang="he-IL" altLang="en-US" dirty="0"/>
              <a:t>ניתן לבנות דרייבר בתור מודול---בנפרד משאר הגרעין---ואז "לחבר" אותו בזמן ריצה בשעת הצורך.</a:t>
            </a:r>
          </a:p>
          <a:p>
            <a:endParaRPr lang="he-IL" altLang="en-US" dirty="0"/>
          </a:p>
          <a:p>
            <a:r>
              <a:rPr lang="he-IL" altLang="en-US" dirty="0"/>
              <a:t>במהלך טעינת המודול (הפונקציה </a:t>
            </a:r>
            <a:r>
              <a:rPr lang="en-US" altLang="en-US" dirty="0" err="1"/>
              <a:t>init_module</a:t>
            </a:r>
            <a:r>
              <a:rPr lang="en-US" altLang="en-US" dirty="0"/>
              <a:t>()</a:t>
            </a:r>
            <a:r>
              <a:rPr lang="he-IL" altLang="en-US" dirty="0"/>
              <a:t>) הדרייבר יירשם באמצעות הקריאה לפונקציית גרעין </a:t>
            </a:r>
            <a:r>
              <a:rPr lang="en-US" altLang="en-US" dirty="0" err="1"/>
              <a:t>register_chrdev</a:t>
            </a:r>
            <a:r>
              <a:rPr lang="en-US" altLang="en-US" dirty="0"/>
              <a:t>()</a:t>
            </a:r>
            <a:r>
              <a:rPr lang="he-IL" altLang="en-US" dirty="0"/>
              <a:t>.</a:t>
            </a:r>
          </a:p>
          <a:p>
            <a:pPr lvl="1"/>
            <a:r>
              <a:rPr lang="he-IL" altLang="en-US" dirty="0"/>
              <a:t>שימו לב: רישום דרייבר רק מקשרת בין דרייבר לבין מספר ראשי. אין קישור ישיר בין דרייבר להתקן!</a:t>
            </a:r>
          </a:p>
          <a:p>
            <a:endParaRPr lang="he-IL" altLang="en-US" dirty="0"/>
          </a:p>
          <a:p>
            <a:r>
              <a:rPr lang="he-IL" altLang="en-US" dirty="0"/>
              <a:t>כאשר המודול ייפרק (הפונקציה </a:t>
            </a:r>
            <a:r>
              <a:rPr lang="en-US" altLang="en-US" dirty="0" err="1"/>
              <a:t>cleanup_module</a:t>
            </a:r>
            <a:r>
              <a:rPr lang="en-US" altLang="en-US" dirty="0"/>
              <a:t>()</a:t>
            </a:r>
            <a:r>
              <a:rPr lang="he-IL" altLang="en-US" dirty="0"/>
              <a:t>) הרישום יוסר.</a:t>
            </a:r>
          </a:p>
          <a:p>
            <a:endParaRPr lang="he-IL" altLang="en-US" dirty="0"/>
          </a:p>
          <a:p>
            <a:endParaRPr lang="en-US" dirty="0"/>
          </a:p>
        </p:txBody>
      </p:sp>
      <p:sp>
        <p:nvSpPr>
          <p:cNvPr id="4" name="Footer Placeholder 3">
            <a:extLst>
              <a:ext uri="{FF2B5EF4-FFF2-40B4-BE49-F238E27FC236}">
                <a16:creationId xmlns:a16="http://schemas.microsoft.com/office/drawing/2014/main" xmlns="" id="{05F4108F-08D5-49F6-9A60-2B3F6E55A462}"/>
              </a:ext>
            </a:extLst>
          </p:cNvPr>
          <p:cNvSpPr>
            <a:spLocks noGrp="1"/>
          </p:cNvSpPr>
          <p:nvPr>
            <p:ph type="ftr" sz="quarter" idx="11"/>
          </p:nvPr>
        </p:nvSpPr>
        <p:spPr/>
        <p:txBody>
          <a:bodyPr/>
          <a:lstStyle/>
          <a:p>
            <a:pPr algn="r"/>
            <a:r>
              <a:rPr lang="he-IL"/>
              <a:t>מערכות הפעלה - תרגול 9</a:t>
            </a:r>
            <a:endParaRPr lang="en-US" dirty="0"/>
          </a:p>
        </p:txBody>
      </p:sp>
      <p:sp>
        <p:nvSpPr>
          <p:cNvPr id="5" name="Slide Number Placeholder 4">
            <a:extLst>
              <a:ext uri="{FF2B5EF4-FFF2-40B4-BE49-F238E27FC236}">
                <a16:creationId xmlns:a16="http://schemas.microsoft.com/office/drawing/2014/main" xmlns="" id="{4524600B-5464-4309-BF90-333DFA554FAE}"/>
              </a:ext>
            </a:extLst>
          </p:cNvPr>
          <p:cNvSpPr>
            <a:spLocks noGrp="1"/>
          </p:cNvSpPr>
          <p:nvPr>
            <p:ph type="sldNum" sz="quarter" idx="12"/>
          </p:nvPr>
        </p:nvSpPr>
        <p:spPr/>
        <p:txBody>
          <a:bodyPr/>
          <a:lstStyle/>
          <a:p>
            <a:fld id="{0CFEC368-1D7A-4F81-ABF6-AE0E36BAF64C}" type="slidenum">
              <a:rPr lang="en-US" smtClean="0"/>
              <a:pPr/>
              <a:t>31</a:t>
            </a:fld>
            <a:endParaRPr lang="en-US"/>
          </a:p>
        </p:txBody>
      </p:sp>
    </p:spTree>
    <p:extLst>
      <p:ext uri="{BB962C8B-B14F-4D97-AF65-F5344CB8AC3E}">
        <p14:creationId xmlns:p14="http://schemas.microsoft.com/office/powerpoint/2010/main" val="22429979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a:extLst>
              <a:ext uri="{FF2B5EF4-FFF2-40B4-BE49-F238E27FC236}">
                <a16:creationId xmlns:a16="http://schemas.microsoft.com/office/drawing/2014/main" xmlns="" id="{A87A23AA-E6B3-4539-9084-DC2F32CB91F0}"/>
              </a:ext>
            </a:extLst>
          </p:cNvPr>
          <p:cNvSpPr>
            <a:spLocks noGrp="1" noChangeArrowheads="1"/>
          </p:cNvSpPr>
          <p:nvPr>
            <p:ph type="title"/>
          </p:nvPr>
        </p:nvSpPr>
        <p:spPr/>
        <p:txBody>
          <a:bodyPr/>
          <a:lstStyle/>
          <a:p>
            <a:r>
              <a:rPr lang="he-IL" altLang="en-US" dirty="0"/>
              <a:t>רישום דרייבר חדש</a:t>
            </a:r>
            <a:endParaRPr lang="en-US" altLang="en-US" dirty="0"/>
          </a:p>
        </p:txBody>
      </p:sp>
      <p:sp>
        <p:nvSpPr>
          <p:cNvPr id="358403" name="Rectangle 3">
            <a:extLst>
              <a:ext uri="{FF2B5EF4-FFF2-40B4-BE49-F238E27FC236}">
                <a16:creationId xmlns:a16="http://schemas.microsoft.com/office/drawing/2014/main" xmlns="" id="{E258D6BD-44C9-443F-B1BF-2CC5DA1F77DB}"/>
              </a:ext>
            </a:extLst>
          </p:cNvPr>
          <p:cNvSpPr>
            <a:spLocks noGrp="1" noChangeArrowheads="1"/>
          </p:cNvSpPr>
          <p:nvPr>
            <p:ph idx="1"/>
          </p:nvPr>
        </p:nvSpPr>
        <p:spPr/>
        <p:txBody>
          <a:bodyPr>
            <a:normAutofit/>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register_chrdev</a:t>
            </a:r>
            <a:r>
              <a:rPr lang="en-US" altLang="en-US" dirty="0">
                <a:latin typeface="Courier New" panose="02070309020205020404" pitchFamily="49" charset="0"/>
                <a:cs typeface="Courier New" panose="02070309020205020404" pitchFamily="49" charset="0"/>
              </a:rPr>
              <a:t>(unsigned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major, </a:t>
            </a:r>
            <a:endParaRPr lang="he-IL" altLang="en-US" dirty="0">
              <a:latin typeface="Courier New" panose="02070309020205020404" pitchFamily="49" charset="0"/>
              <a:cs typeface="Courier New" panose="02070309020205020404" pitchFamily="49" charset="0"/>
            </a:endParaRP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const</a:t>
            </a:r>
            <a:r>
              <a:rPr lang="en-US" altLang="en-US" dirty="0">
                <a:latin typeface="Courier New" panose="02070309020205020404" pitchFamily="49" charset="0"/>
                <a:cs typeface="Courier New" panose="02070309020205020404" pitchFamily="49" charset="0"/>
              </a:rPr>
              <a:t> char *name,</a:t>
            </a: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struct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file_operations</a:t>
            </a:r>
            <a:r>
              <a:rPr lang="en-US" altLang="en-US" dirty="0">
                <a:latin typeface="Courier New" panose="02070309020205020404" pitchFamily="49" charset="0"/>
                <a:cs typeface="Courier New" panose="02070309020205020404" pitchFamily="49" charset="0"/>
              </a:rPr>
              <a:t> *fops);</a:t>
            </a:r>
            <a:endParaRPr lang="he-IL" altLang="en-US" dirty="0">
              <a:latin typeface="Courier New" panose="02070309020205020404" pitchFamily="49" charset="0"/>
              <a:cs typeface="Courier New" panose="02070309020205020404" pitchFamily="49" charset="0"/>
            </a:endParaRPr>
          </a:p>
          <a:p>
            <a:endParaRPr lang="he-IL" altLang="en-US" dirty="0"/>
          </a:p>
          <a:p>
            <a:r>
              <a:rPr lang="he-IL" altLang="en-US" u="sng" dirty="0"/>
              <a:t>פעולה:</a:t>
            </a:r>
            <a:r>
              <a:rPr lang="he-IL" altLang="en-US" dirty="0"/>
              <a:t> רושמת דרייבר חדש להתקני תווים ומקצה לו מספר ראשי.</a:t>
            </a:r>
          </a:p>
          <a:p>
            <a:endParaRPr lang="he-IL" altLang="en-US" dirty="0"/>
          </a:p>
          <a:p>
            <a:r>
              <a:rPr lang="he-IL" altLang="en-US" u="sng" dirty="0"/>
              <a:t>פרמטרים:</a:t>
            </a:r>
          </a:p>
          <a:p>
            <a:pPr lvl="1"/>
            <a:r>
              <a:rPr lang="en-US" altLang="en-US" dirty="0"/>
              <a:t>major</a:t>
            </a:r>
            <a:r>
              <a:rPr lang="he-IL" altLang="en-US" dirty="0"/>
              <a:t> – המספר הראשי אותו רוצים להקצות לדרייבר.</a:t>
            </a:r>
          </a:p>
          <a:p>
            <a:pPr lvl="1"/>
            <a:r>
              <a:rPr lang="en-US" altLang="en-US" dirty="0"/>
              <a:t>name</a:t>
            </a:r>
            <a:r>
              <a:rPr lang="he-IL" altLang="en-US" dirty="0"/>
              <a:t> – שם הדרייבר כפי שיופיע ב-</a:t>
            </a:r>
            <a:r>
              <a:rPr lang="en-US" altLang="en-US" dirty="0"/>
              <a:t>/proc/devices</a:t>
            </a:r>
            <a:r>
              <a:rPr lang="he-IL" altLang="en-US" dirty="0"/>
              <a:t> .</a:t>
            </a:r>
          </a:p>
          <a:p>
            <a:pPr lvl="1"/>
            <a:r>
              <a:rPr lang="en-US" altLang="en-US" dirty="0"/>
              <a:t>fops</a:t>
            </a:r>
            <a:r>
              <a:rPr lang="he-IL" altLang="en-US" dirty="0"/>
              <a:t> – מערך של מצביעי פונקציות, המממשים את פעולת ההתקן.</a:t>
            </a:r>
          </a:p>
          <a:p>
            <a:r>
              <a:rPr lang="he-IL" altLang="en-US" u="sng" dirty="0"/>
              <a:t>ערך מוחזר:</a:t>
            </a:r>
            <a:r>
              <a:rPr lang="he-IL" altLang="en-US" dirty="0"/>
              <a:t> במקרה של הצלחה יוחזר ערך 0 או חיובי, אחרת </a:t>
            </a:r>
            <a:r>
              <a:rPr lang="en-US" altLang="en-US" dirty="0"/>
              <a:t>-1</a:t>
            </a:r>
            <a:r>
              <a:rPr lang="he-IL" altLang="en-US" dirty="0"/>
              <a:t>.</a:t>
            </a:r>
          </a:p>
        </p:txBody>
      </p:sp>
      <p:sp>
        <p:nvSpPr>
          <p:cNvPr id="2" name="Footer Placeholder 1">
            <a:extLst>
              <a:ext uri="{FF2B5EF4-FFF2-40B4-BE49-F238E27FC236}">
                <a16:creationId xmlns:a16="http://schemas.microsoft.com/office/drawing/2014/main" xmlns="" id="{F29D7B28-7A30-4D62-B402-7CE0BBFE5749}"/>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36770ACD-9AD0-488F-BD5B-B0A2F58C4972}"/>
              </a:ext>
            </a:extLst>
          </p:cNvPr>
          <p:cNvSpPr>
            <a:spLocks noGrp="1"/>
          </p:cNvSpPr>
          <p:nvPr>
            <p:ph type="sldNum" sz="quarter" idx="12"/>
          </p:nvPr>
        </p:nvSpPr>
        <p:spPr/>
        <p:txBody>
          <a:bodyPr/>
          <a:lstStyle/>
          <a:p>
            <a:fld id="{0CFEC368-1D7A-4F81-ABF6-AE0E36BAF64C}" type="slidenum">
              <a:rPr lang="en-US" smtClean="0"/>
              <a:pPr/>
              <a:t>32</a:t>
            </a:fld>
            <a:endParaRPr lang="en-US"/>
          </a:p>
        </p:txBody>
      </p:sp>
      <p:sp>
        <p:nvSpPr>
          <p:cNvPr id="10" name="AutoShape 106">
            <a:extLst>
              <a:ext uri="{FF2B5EF4-FFF2-40B4-BE49-F238E27FC236}">
                <a16:creationId xmlns:a16="http://schemas.microsoft.com/office/drawing/2014/main" xmlns="" id="{70948F8F-98A2-4010-9E73-4FBE88627C88}"/>
              </a:ext>
            </a:extLst>
          </p:cNvPr>
          <p:cNvSpPr>
            <a:spLocks noChangeArrowheads="1"/>
          </p:cNvSpPr>
          <p:nvPr/>
        </p:nvSpPr>
        <p:spPr bwMode="auto">
          <a:xfrm>
            <a:off x="457200" y="571500"/>
            <a:ext cx="3553326" cy="457200"/>
          </a:xfrm>
          <a:prstGeom prst="wedgeRoundRectCallout">
            <a:avLst>
              <a:gd name="adj1" fmla="val -13647"/>
              <a:gd name="adj2" fmla="val 175249"/>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פונקצית גרעין, לא קריאת מערכת!</a:t>
            </a:r>
            <a:endParaRPr lang="en-US" altLang="en-US" sz="2000" dirty="0"/>
          </a:p>
        </p:txBody>
      </p:sp>
      <p:sp>
        <p:nvSpPr>
          <p:cNvPr id="7" name="AutoShape 106">
            <a:extLst>
              <a:ext uri="{FF2B5EF4-FFF2-40B4-BE49-F238E27FC236}">
                <a16:creationId xmlns:a16="http://schemas.microsoft.com/office/drawing/2014/main" xmlns="" id="{DF330A7E-D2D6-479D-BD2D-668D78CD7F1A}"/>
              </a:ext>
            </a:extLst>
          </p:cNvPr>
          <p:cNvSpPr>
            <a:spLocks noChangeArrowheads="1"/>
          </p:cNvSpPr>
          <p:nvPr/>
        </p:nvSpPr>
        <p:spPr bwMode="auto">
          <a:xfrm>
            <a:off x="457201" y="4419504"/>
            <a:ext cx="2093494" cy="926432"/>
          </a:xfrm>
          <a:prstGeom prst="wedgeRoundRectCallout">
            <a:avLst>
              <a:gd name="adj1" fmla="val 72533"/>
              <a:gd name="adj2" fmla="val 33485"/>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קובץ המכיל את רשימת הדרייברים (השם מטעה)</a:t>
            </a:r>
            <a:endParaRPr lang="en-US" altLang="en-US" sz="2000" dirty="0"/>
          </a:p>
        </p:txBody>
      </p:sp>
    </p:spTree>
    <p:extLst>
      <p:ext uri="{BB962C8B-B14F-4D97-AF65-F5344CB8AC3E}">
        <p14:creationId xmlns:p14="http://schemas.microsoft.com/office/powerpoint/2010/main" val="3505891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0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84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0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840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840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5840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840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840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5840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03" grpId="0" uiExpand="1" build="p"/>
      <p:bldP spid="10"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a:extLst>
              <a:ext uri="{FF2B5EF4-FFF2-40B4-BE49-F238E27FC236}">
                <a16:creationId xmlns:a16="http://schemas.microsoft.com/office/drawing/2014/main" xmlns="" id="{B9D0D71E-F67A-45B2-9674-436CEC14F053}"/>
              </a:ext>
            </a:extLst>
          </p:cNvPr>
          <p:cNvSpPr>
            <a:spLocks noGrp="1" noChangeArrowheads="1"/>
          </p:cNvSpPr>
          <p:nvPr>
            <p:ph type="title"/>
          </p:nvPr>
        </p:nvSpPr>
        <p:spPr/>
        <p:txBody>
          <a:bodyPr/>
          <a:lstStyle/>
          <a:p>
            <a:r>
              <a:rPr lang="he-IL" altLang="en-US" dirty="0"/>
              <a:t>הקצאת מספר ראשי</a:t>
            </a:r>
            <a:endParaRPr lang="en-US" altLang="en-US" dirty="0"/>
          </a:p>
        </p:txBody>
      </p:sp>
      <p:sp>
        <p:nvSpPr>
          <p:cNvPr id="360451" name="Rectangle 3">
            <a:extLst>
              <a:ext uri="{FF2B5EF4-FFF2-40B4-BE49-F238E27FC236}">
                <a16:creationId xmlns:a16="http://schemas.microsoft.com/office/drawing/2014/main" xmlns="" id="{6622300C-C0EA-40FC-99B8-1FC39C7FC7C8}"/>
              </a:ext>
            </a:extLst>
          </p:cNvPr>
          <p:cNvSpPr>
            <a:spLocks noGrp="1" noChangeArrowheads="1"/>
          </p:cNvSpPr>
          <p:nvPr>
            <p:ph idx="1"/>
          </p:nvPr>
        </p:nvSpPr>
        <p:spPr/>
        <p:txBody>
          <a:bodyPr>
            <a:normAutofit/>
          </a:bodyPr>
          <a:lstStyle/>
          <a:p>
            <a:r>
              <a:rPr lang="he-IL" altLang="en-US" dirty="0"/>
              <a:t>גרעין לינוקס 2.4 תומך ב-256 מספרים ראשיים.</a:t>
            </a:r>
          </a:p>
          <a:p>
            <a:pPr lvl="1"/>
            <a:r>
              <a:rPr lang="he-IL" altLang="en-US" dirty="0"/>
              <a:t>המספרים 0 ו-255 שמורים לשימוש עתידי.</a:t>
            </a:r>
          </a:p>
          <a:p>
            <a:r>
              <a:rPr lang="he-IL" altLang="en-US" dirty="0"/>
              <a:t>חלק מהמספרים הראשיים מוקצים באופן סטטי להתקנים נפוצים.</a:t>
            </a:r>
          </a:p>
          <a:p>
            <a:r>
              <a:rPr lang="he-IL" altLang="en-US" dirty="0"/>
              <a:t>הקצאה סטטית של מספרים ראשיים עבור כל התקן יכולה להיות בעייתית אם שני התקנים שונים יבקשו אותו מספר ראשי.</a:t>
            </a:r>
          </a:p>
          <a:p>
            <a:endParaRPr lang="he-IL" altLang="en-US" dirty="0"/>
          </a:p>
          <a:p>
            <a:r>
              <a:rPr lang="he-IL" altLang="en-US" dirty="0"/>
              <a:t>ניתן ועדיף לבצע הקצאה דינמית של מספר ראשי ע"י העברת ערך 0 עבור הפרמטר </a:t>
            </a:r>
            <a:r>
              <a:rPr lang="en-US" altLang="en-US" dirty="0"/>
              <a:t>major</a:t>
            </a:r>
            <a:r>
              <a:rPr lang="he-IL" altLang="en-US" dirty="0"/>
              <a:t>.</a:t>
            </a:r>
          </a:p>
          <a:p>
            <a:pPr lvl="1"/>
            <a:r>
              <a:rPr lang="he-IL" altLang="en-US" dirty="0"/>
              <a:t>מערכת ההפעלה תחפש מספר ראשי פנוי החל מ-254 ומטה.</a:t>
            </a:r>
          </a:p>
          <a:p>
            <a:pPr lvl="1"/>
            <a:r>
              <a:rPr lang="he-IL" altLang="en-US" dirty="0"/>
              <a:t>המספר הראשי שנבחר יהיה ערך החזרה של </a:t>
            </a:r>
            <a:r>
              <a:rPr lang="en-US" altLang="en-US" dirty="0" err="1"/>
              <a:t>register_chrdev</a:t>
            </a:r>
            <a:r>
              <a:rPr lang="en-US" altLang="en-US" dirty="0"/>
              <a:t>()</a:t>
            </a:r>
            <a:r>
              <a:rPr lang="he-IL" altLang="en-US" dirty="0"/>
              <a:t>.</a:t>
            </a:r>
          </a:p>
          <a:p>
            <a:r>
              <a:rPr lang="he-IL" altLang="en-US" dirty="0"/>
              <a:t>במקרה של הקצאה סטטית ערך החזרה יהיה 0.</a:t>
            </a:r>
          </a:p>
          <a:p>
            <a:pPr lvl="1"/>
            <a:r>
              <a:rPr lang="he-IL" altLang="en-US" dirty="0"/>
              <a:t>ניתן לראות את המספר שהוקצה גם ב-</a:t>
            </a:r>
            <a:r>
              <a:rPr lang="en-US" altLang="en-US" dirty="0"/>
              <a:t>/proc/devices</a:t>
            </a:r>
            <a:r>
              <a:rPr lang="he-IL" altLang="en-US" dirty="0"/>
              <a:t> .</a:t>
            </a:r>
          </a:p>
        </p:txBody>
      </p:sp>
      <p:sp>
        <p:nvSpPr>
          <p:cNvPr id="2" name="Footer Placeholder 1">
            <a:extLst>
              <a:ext uri="{FF2B5EF4-FFF2-40B4-BE49-F238E27FC236}">
                <a16:creationId xmlns:a16="http://schemas.microsoft.com/office/drawing/2014/main" xmlns="" id="{D4B9E1DD-6C97-47CB-989A-025E65FE4F0B}"/>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4FB8B673-B266-486D-A4F9-F8F2FC7CB677}"/>
              </a:ext>
            </a:extLst>
          </p:cNvPr>
          <p:cNvSpPr>
            <a:spLocks noGrp="1"/>
          </p:cNvSpPr>
          <p:nvPr>
            <p:ph type="sldNum" sz="quarter" idx="12"/>
          </p:nvPr>
        </p:nvSpPr>
        <p:spPr/>
        <p:txBody>
          <a:bodyPr/>
          <a:lstStyle/>
          <a:p>
            <a:fld id="{0CFEC368-1D7A-4F81-ABF6-AE0E36BAF64C}" type="slidenum">
              <a:rPr lang="en-US" smtClean="0"/>
              <a:pPr/>
              <a:t>33</a:t>
            </a:fld>
            <a:endParaRPr lang="en-US"/>
          </a:p>
        </p:txBody>
      </p:sp>
      <p:pic>
        <p:nvPicPr>
          <p:cNvPr id="360452" name="Picture 4" descr="MCj02953420000[1]">
            <a:extLst>
              <a:ext uri="{FF2B5EF4-FFF2-40B4-BE49-F238E27FC236}">
                <a16:creationId xmlns:a16="http://schemas.microsoft.com/office/drawing/2014/main" xmlns="" id="{86DA2686-96B1-4EDD-9147-A8B351AA3B1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417830"/>
            <a:ext cx="16002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68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04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045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6045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045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0451">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0451">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6045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6045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6045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1"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a:extLst>
              <a:ext uri="{FF2B5EF4-FFF2-40B4-BE49-F238E27FC236}">
                <a16:creationId xmlns:a16="http://schemas.microsoft.com/office/drawing/2014/main" xmlns="" id="{0B97492F-43F1-44F9-9755-380E6E524440}"/>
              </a:ext>
            </a:extLst>
          </p:cNvPr>
          <p:cNvSpPr>
            <a:spLocks noGrp="1" noChangeArrowheads="1"/>
          </p:cNvSpPr>
          <p:nvPr>
            <p:ph type="title"/>
          </p:nvPr>
        </p:nvSpPr>
        <p:spPr/>
        <p:txBody>
          <a:bodyPr/>
          <a:lstStyle/>
          <a:p>
            <a:r>
              <a:rPr lang="he-IL" altLang="en-US" dirty="0"/>
              <a:t>הסרת דרייבר רשום</a:t>
            </a:r>
            <a:endParaRPr lang="en-US" altLang="en-US" dirty="0"/>
          </a:p>
        </p:txBody>
      </p:sp>
      <p:sp>
        <p:nvSpPr>
          <p:cNvPr id="366595" name="Rectangle 3">
            <a:extLst>
              <a:ext uri="{FF2B5EF4-FFF2-40B4-BE49-F238E27FC236}">
                <a16:creationId xmlns:a16="http://schemas.microsoft.com/office/drawing/2014/main" xmlns="" id="{1648650C-5DCC-43AC-AA6A-298A31920282}"/>
              </a:ext>
            </a:extLst>
          </p:cNvPr>
          <p:cNvSpPr>
            <a:spLocks noGrp="1" noChangeArrowheads="1"/>
          </p:cNvSpPr>
          <p:nvPr>
            <p:ph idx="1"/>
          </p:nvPr>
        </p:nvSpPr>
        <p:spPr/>
        <p:txBody>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unregister_chrdev</a:t>
            </a:r>
            <a:r>
              <a:rPr lang="en-US" altLang="en-US" dirty="0">
                <a:latin typeface="Courier New" panose="02070309020205020404" pitchFamily="49" charset="0"/>
                <a:cs typeface="Courier New" panose="02070309020205020404" pitchFamily="49" charset="0"/>
              </a:rPr>
              <a:t>(unsigned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major, </a:t>
            </a:r>
            <a:endParaRPr lang="he-IL" altLang="en-US" dirty="0">
              <a:latin typeface="Courier New" panose="02070309020205020404" pitchFamily="49" charset="0"/>
              <a:cs typeface="Courier New" panose="02070309020205020404" pitchFamily="49" charset="0"/>
            </a:endParaRPr>
          </a:p>
          <a:p>
            <a:pPr marL="0" indent="0" algn="l" rtl="0">
              <a:buNone/>
            </a:pP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const</a:t>
            </a:r>
            <a:r>
              <a:rPr lang="en-US" altLang="en-US" dirty="0">
                <a:latin typeface="Courier New" panose="02070309020205020404" pitchFamily="49" charset="0"/>
                <a:cs typeface="Courier New" panose="02070309020205020404" pitchFamily="49" charset="0"/>
              </a:rPr>
              <a:t> char *name);</a:t>
            </a:r>
          </a:p>
          <a:p>
            <a:endParaRPr lang="he-IL" altLang="en-US" dirty="0"/>
          </a:p>
          <a:p>
            <a:r>
              <a:rPr lang="he-IL" altLang="en-US" u="sng" dirty="0"/>
              <a:t>פעולה:</a:t>
            </a:r>
            <a:r>
              <a:rPr lang="he-IL" altLang="en-US" dirty="0"/>
              <a:t> מסירה את הדרייבר ע"י </a:t>
            </a:r>
            <a:r>
              <a:rPr lang="he-IL" altLang="en-US" dirty="0" err="1"/>
              <a:t>שיחרור</a:t>
            </a:r>
            <a:r>
              <a:rPr lang="he-IL" altLang="en-US" dirty="0"/>
              <a:t> המספר הראשי שהוקצה לו.</a:t>
            </a:r>
          </a:p>
          <a:p>
            <a:r>
              <a:rPr lang="he-IL" altLang="en-US" u="sng" dirty="0"/>
              <a:t>פרמטרים:</a:t>
            </a:r>
          </a:p>
          <a:p>
            <a:pPr lvl="1"/>
            <a:r>
              <a:rPr lang="en-US" altLang="en-US" dirty="0"/>
              <a:t>major</a:t>
            </a:r>
            <a:r>
              <a:rPr lang="he-IL" altLang="en-US" dirty="0"/>
              <a:t> – המספר הראשי של הדרייבר אותו רוצים להסיר.</a:t>
            </a:r>
          </a:p>
          <a:p>
            <a:pPr lvl="1"/>
            <a:r>
              <a:rPr lang="en-US" altLang="en-US" dirty="0"/>
              <a:t>name</a:t>
            </a:r>
            <a:r>
              <a:rPr lang="he-IL" altLang="en-US" dirty="0"/>
              <a:t> – שם ההתקן, כפי שמופיע ב-</a:t>
            </a:r>
            <a:r>
              <a:rPr lang="en-US" altLang="en-US" dirty="0"/>
              <a:t>/proc/devices</a:t>
            </a:r>
            <a:r>
              <a:rPr lang="he-IL" altLang="en-US" dirty="0"/>
              <a:t> .</a:t>
            </a:r>
          </a:p>
          <a:p>
            <a:r>
              <a:rPr lang="he-IL" altLang="en-US" u="sng" dirty="0"/>
              <a:t>ערך מוחזר:</a:t>
            </a:r>
            <a:r>
              <a:rPr lang="he-IL" altLang="en-US" dirty="0"/>
              <a:t> במקרה של הצלחה יוחזר ערך 0 או חיובי, אחרת </a:t>
            </a:r>
            <a:r>
              <a:rPr lang="en-US" altLang="en-US" dirty="0"/>
              <a:t>-1</a:t>
            </a:r>
            <a:r>
              <a:rPr lang="he-IL" altLang="en-US" dirty="0"/>
              <a:t>.</a:t>
            </a:r>
          </a:p>
        </p:txBody>
      </p:sp>
      <p:sp>
        <p:nvSpPr>
          <p:cNvPr id="2" name="Footer Placeholder 1">
            <a:extLst>
              <a:ext uri="{FF2B5EF4-FFF2-40B4-BE49-F238E27FC236}">
                <a16:creationId xmlns:a16="http://schemas.microsoft.com/office/drawing/2014/main" xmlns="" id="{69B5D9C2-B8EE-4049-ABFA-A8773140F9F5}"/>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9CE71F71-F571-45A3-A5B8-76646452DEB4}"/>
              </a:ext>
            </a:extLst>
          </p:cNvPr>
          <p:cNvSpPr>
            <a:spLocks noGrp="1"/>
          </p:cNvSpPr>
          <p:nvPr>
            <p:ph type="sldNum" sz="quarter" idx="12"/>
          </p:nvPr>
        </p:nvSpPr>
        <p:spPr/>
        <p:txBody>
          <a:bodyPr/>
          <a:lstStyle/>
          <a:p>
            <a:fld id="{0CFEC368-1D7A-4F81-ABF6-AE0E36BAF64C}" type="slidenum">
              <a:rPr lang="en-US" smtClean="0"/>
              <a:pPr/>
              <a:t>34</a:t>
            </a:fld>
            <a:endParaRPr lang="en-US"/>
          </a:p>
        </p:txBody>
      </p:sp>
      <p:sp>
        <p:nvSpPr>
          <p:cNvPr id="11" name="AutoShape 106">
            <a:extLst>
              <a:ext uri="{FF2B5EF4-FFF2-40B4-BE49-F238E27FC236}">
                <a16:creationId xmlns:a16="http://schemas.microsoft.com/office/drawing/2014/main" xmlns="" id="{DF3060F4-8EF7-4FD5-B932-A4AC0D9FA88D}"/>
              </a:ext>
            </a:extLst>
          </p:cNvPr>
          <p:cNvSpPr>
            <a:spLocks noChangeArrowheads="1"/>
          </p:cNvSpPr>
          <p:nvPr/>
        </p:nvSpPr>
        <p:spPr bwMode="auto">
          <a:xfrm>
            <a:off x="457200" y="571500"/>
            <a:ext cx="3553326" cy="457200"/>
          </a:xfrm>
          <a:prstGeom prst="wedgeRoundRectCallout">
            <a:avLst>
              <a:gd name="adj1" fmla="val -13647"/>
              <a:gd name="adj2" fmla="val 175249"/>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פונקצית גרעין, לא קריאת מערכת!</a:t>
            </a:r>
            <a:endParaRPr lang="en-US" altLang="en-US" sz="2000" dirty="0"/>
          </a:p>
        </p:txBody>
      </p:sp>
    </p:spTree>
    <p:extLst>
      <p:ext uri="{BB962C8B-B14F-4D97-AF65-F5344CB8AC3E}">
        <p14:creationId xmlns:p14="http://schemas.microsoft.com/office/powerpoint/2010/main" val="332760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xmlns="" id="{EE4A0D2F-4B86-4D47-A395-7D14746DFFBB}"/>
              </a:ext>
            </a:extLst>
          </p:cNvPr>
          <p:cNvSpPr>
            <a:spLocks noGrp="1"/>
          </p:cNvSpPr>
          <p:nvPr>
            <p:ph type="title"/>
          </p:nvPr>
        </p:nvSpPr>
        <p:spPr/>
        <p:txBody>
          <a:bodyPr/>
          <a:lstStyle/>
          <a:p>
            <a:r>
              <a:rPr lang="he-IL" dirty="0"/>
              <a:t>פתיחת קובץ התקן לעבודה – ההמשך</a:t>
            </a:r>
            <a:endParaRPr lang="en-US" dirty="0"/>
          </a:p>
        </p:txBody>
      </p:sp>
      <p:sp>
        <p:nvSpPr>
          <p:cNvPr id="2" name="Footer Placeholder 1">
            <a:extLst>
              <a:ext uri="{FF2B5EF4-FFF2-40B4-BE49-F238E27FC236}">
                <a16:creationId xmlns:a16="http://schemas.microsoft.com/office/drawing/2014/main" xmlns="" id="{53C19FFC-68FA-44C4-9F42-2619BA00BF7F}"/>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43C0ADE5-8EB3-4DE4-BC9A-C52B671D5219}"/>
              </a:ext>
            </a:extLst>
          </p:cNvPr>
          <p:cNvSpPr>
            <a:spLocks noGrp="1"/>
          </p:cNvSpPr>
          <p:nvPr>
            <p:ph type="sldNum" sz="quarter" idx="12"/>
          </p:nvPr>
        </p:nvSpPr>
        <p:spPr/>
        <p:txBody>
          <a:bodyPr/>
          <a:lstStyle/>
          <a:p>
            <a:fld id="{0CFEC368-1D7A-4F81-ABF6-AE0E36BAF64C}" type="slidenum">
              <a:rPr lang="en-US" smtClean="0"/>
              <a:pPr/>
              <a:t>35</a:t>
            </a:fld>
            <a:endParaRPr lang="en-US"/>
          </a:p>
        </p:txBody>
      </p:sp>
      <p:cxnSp>
        <p:nvCxnSpPr>
          <p:cNvPr id="6" name="Straight Connector 5">
            <a:extLst>
              <a:ext uri="{FF2B5EF4-FFF2-40B4-BE49-F238E27FC236}">
                <a16:creationId xmlns:a16="http://schemas.microsoft.com/office/drawing/2014/main" xmlns="" id="{AC2AC377-62A8-4E21-89F0-BA08B0EA6741}"/>
              </a:ext>
            </a:extLst>
          </p:cNvPr>
          <p:cNvCxnSpPr/>
          <p:nvPr/>
        </p:nvCxnSpPr>
        <p:spPr>
          <a:xfrm flipH="1">
            <a:off x="3069765" y="1681431"/>
            <a:ext cx="7849" cy="470541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FD8C2151-329C-49B6-8D91-9CB71D54BE18}"/>
              </a:ext>
            </a:extLst>
          </p:cNvPr>
          <p:cNvSpPr txBox="1"/>
          <p:nvPr/>
        </p:nvSpPr>
        <p:spPr>
          <a:xfrm>
            <a:off x="5229132" y="1547110"/>
            <a:ext cx="1582484" cy="369332"/>
          </a:xfrm>
          <a:prstGeom prst="rect">
            <a:avLst/>
          </a:prstGeom>
          <a:noFill/>
        </p:spPr>
        <p:txBody>
          <a:bodyPr wrap="none" rtlCol="1">
            <a:spAutoFit/>
          </a:bodyPr>
          <a:lstStyle/>
          <a:p>
            <a:r>
              <a:rPr lang="en-US" b="1" i="1" u="sng" dirty="0"/>
              <a:t>kernel space</a:t>
            </a:r>
            <a:endParaRPr lang="he-IL" b="1" i="1" u="sng" dirty="0"/>
          </a:p>
        </p:txBody>
      </p:sp>
      <p:sp>
        <p:nvSpPr>
          <p:cNvPr id="8" name="TextBox 7">
            <a:extLst>
              <a:ext uri="{FF2B5EF4-FFF2-40B4-BE49-F238E27FC236}">
                <a16:creationId xmlns:a16="http://schemas.microsoft.com/office/drawing/2014/main" xmlns="" id="{FFEED7CF-FDD7-4DD3-A253-472E34CBA5FB}"/>
              </a:ext>
            </a:extLst>
          </p:cNvPr>
          <p:cNvSpPr txBox="1"/>
          <p:nvPr/>
        </p:nvSpPr>
        <p:spPr>
          <a:xfrm>
            <a:off x="833064" y="1504680"/>
            <a:ext cx="1390124" cy="369332"/>
          </a:xfrm>
          <a:prstGeom prst="rect">
            <a:avLst/>
          </a:prstGeom>
          <a:noFill/>
        </p:spPr>
        <p:txBody>
          <a:bodyPr wrap="none" rtlCol="1">
            <a:spAutoFit/>
          </a:bodyPr>
          <a:lstStyle/>
          <a:p>
            <a:r>
              <a:rPr lang="en-US" b="1" i="1" u="sng" dirty="0"/>
              <a:t>user space</a:t>
            </a:r>
            <a:endParaRPr lang="he-IL" b="1" i="1" u="sng" dirty="0"/>
          </a:p>
        </p:txBody>
      </p:sp>
      <p:sp>
        <p:nvSpPr>
          <p:cNvPr id="9" name="TextBox 8">
            <a:extLst>
              <a:ext uri="{FF2B5EF4-FFF2-40B4-BE49-F238E27FC236}">
                <a16:creationId xmlns:a16="http://schemas.microsoft.com/office/drawing/2014/main" xmlns="" id="{5FB604FF-F5F0-4042-A0FC-EC4E897A1DD7}"/>
              </a:ext>
            </a:extLst>
          </p:cNvPr>
          <p:cNvSpPr txBox="1"/>
          <p:nvPr/>
        </p:nvSpPr>
        <p:spPr>
          <a:xfrm>
            <a:off x="224581" y="1961618"/>
            <a:ext cx="2680863" cy="1754326"/>
          </a:xfrm>
          <a:prstGeom prst="rect">
            <a:avLst/>
          </a:prstGeom>
          <a:noFill/>
        </p:spPr>
        <p:txBody>
          <a:bodyPr wrap="none" rtlCol="1">
            <a:spAutoFit/>
          </a:bodyPr>
          <a:lstStyle/>
          <a:p>
            <a:pPr algn="l"/>
            <a:r>
              <a:rPr lang="en-US" dirty="0" err="1"/>
              <a:t>int</a:t>
            </a:r>
            <a:r>
              <a:rPr lang="en-US" dirty="0"/>
              <a:t> main()</a:t>
            </a:r>
          </a:p>
          <a:p>
            <a:pPr algn="l" rtl="0"/>
            <a:r>
              <a:rPr lang="en-US" dirty="0"/>
              <a:t>{</a:t>
            </a:r>
          </a:p>
          <a:p>
            <a:pPr algn="l" rtl="0"/>
            <a:r>
              <a:rPr lang="en-US" dirty="0"/>
              <a:t>…</a:t>
            </a:r>
          </a:p>
          <a:p>
            <a:pPr algn="l" rtl="0"/>
            <a:r>
              <a:rPr lang="en-US" dirty="0"/>
              <a:t>open(“/dev/</a:t>
            </a:r>
            <a:r>
              <a:rPr lang="en-US" dirty="0" err="1"/>
              <a:t>mydevice</a:t>
            </a:r>
            <a:r>
              <a:rPr lang="en-US" dirty="0"/>
              <a:t>”…);</a:t>
            </a:r>
          </a:p>
          <a:p>
            <a:pPr algn="l" rtl="0"/>
            <a:r>
              <a:rPr lang="en-US" dirty="0"/>
              <a:t>…</a:t>
            </a:r>
          </a:p>
          <a:p>
            <a:pPr algn="l" rtl="0"/>
            <a:r>
              <a:rPr lang="en-US" dirty="0"/>
              <a:t>}</a:t>
            </a:r>
            <a:endParaRPr lang="he-IL" dirty="0"/>
          </a:p>
        </p:txBody>
      </p:sp>
      <p:sp>
        <p:nvSpPr>
          <p:cNvPr id="10" name="TextBox 9">
            <a:extLst>
              <a:ext uri="{FF2B5EF4-FFF2-40B4-BE49-F238E27FC236}">
                <a16:creationId xmlns:a16="http://schemas.microsoft.com/office/drawing/2014/main" xmlns="" id="{ABD8F7D9-73B1-4ABE-8C15-3D97C2AE2E02}"/>
              </a:ext>
            </a:extLst>
          </p:cNvPr>
          <p:cNvSpPr txBox="1"/>
          <p:nvPr/>
        </p:nvSpPr>
        <p:spPr>
          <a:xfrm>
            <a:off x="697844" y="4704778"/>
            <a:ext cx="1659429" cy="646331"/>
          </a:xfrm>
          <a:prstGeom prst="rect">
            <a:avLst/>
          </a:prstGeom>
          <a:noFill/>
        </p:spPr>
        <p:txBody>
          <a:bodyPr wrap="none" rtlCol="1">
            <a:spAutoFit/>
          </a:bodyPr>
          <a:lstStyle/>
          <a:p>
            <a:r>
              <a:rPr lang="en-US" dirty="0"/>
              <a:t>/dev/</a:t>
            </a:r>
            <a:r>
              <a:rPr lang="en-US" dirty="0" err="1"/>
              <a:t>mydevice</a:t>
            </a:r>
            <a:r>
              <a:rPr lang="en-US" dirty="0"/>
              <a:t/>
            </a:r>
            <a:br>
              <a:rPr lang="en-US" dirty="0"/>
            </a:br>
            <a:r>
              <a:rPr lang="en-US" dirty="0" err="1"/>
              <a:t>inode</a:t>
            </a:r>
            <a:r>
              <a:rPr lang="en-US" dirty="0"/>
              <a:t> object</a:t>
            </a:r>
            <a:endParaRPr lang="he-IL" dirty="0"/>
          </a:p>
        </p:txBody>
      </p:sp>
      <p:sp>
        <p:nvSpPr>
          <p:cNvPr id="11" name="Rectangle 10">
            <a:extLst>
              <a:ext uri="{FF2B5EF4-FFF2-40B4-BE49-F238E27FC236}">
                <a16:creationId xmlns:a16="http://schemas.microsoft.com/office/drawing/2014/main" xmlns="" id="{0B65FAC9-240E-4220-90FD-B336B29EF229}"/>
              </a:ext>
            </a:extLst>
          </p:cNvPr>
          <p:cNvSpPr/>
          <p:nvPr/>
        </p:nvSpPr>
        <p:spPr>
          <a:xfrm>
            <a:off x="564336" y="5538474"/>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major </a:t>
            </a:r>
            <a:r>
              <a:rPr lang="en-US" dirty="0">
                <a:solidFill>
                  <a:schemeClr val="tx1"/>
                </a:solidFill>
              </a:rPr>
              <a:t>M</a:t>
            </a:r>
            <a:endParaRPr lang="he-IL" dirty="0">
              <a:solidFill>
                <a:schemeClr val="tx1"/>
              </a:solidFill>
            </a:endParaRPr>
          </a:p>
        </p:txBody>
      </p:sp>
      <p:sp>
        <p:nvSpPr>
          <p:cNvPr id="12" name="Rectangle 11">
            <a:extLst>
              <a:ext uri="{FF2B5EF4-FFF2-40B4-BE49-F238E27FC236}">
                <a16:creationId xmlns:a16="http://schemas.microsoft.com/office/drawing/2014/main" xmlns="" id="{2F3E3618-A45B-4362-B14D-7E99C2A08704}"/>
              </a:ext>
            </a:extLst>
          </p:cNvPr>
          <p:cNvSpPr/>
          <p:nvPr/>
        </p:nvSpPr>
        <p:spPr>
          <a:xfrm>
            <a:off x="564334" y="5842037"/>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minor m</a:t>
            </a:r>
            <a:endParaRPr lang="he-IL" dirty="0"/>
          </a:p>
        </p:txBody>
      </p:sp>
      <p:sp>
        <p:nvSpPr>
          <p:cNvPr id="13" name="Rectangle 12">
            <a:extLst>
              <a:ext uri="{FF2B5EF4-FFF2-40B4-BE49-F238E27FC236}">
                <a16:creationId xmlns:a16="http://schemas.microsoft.com/office/drawing/2014/main" xmlns="" id="{21BD34D1-7694-48C9-B54E-3D4634E9646B}"/>
              </a:ext>
            </a:extLst>
          </p:cNvPr>
          <p:cNvSpPr/>
          <p:nvPr/>
        </p:nvSpPr>
        <p:spPr>
          <a:xfrm>
            <a:off x="564332" y="6147685"/>
            <a:ext cx="1926455" cy="30356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en-US" dirty="0"/>
              <a:t>…</a:t>
            </a:r>
            <a:endParaRPr lang="he-IL" dirty="0"/>
          </a:p>
        </p:txBody>
      </p:sp>
      <p:sp>
        <p:nvSpPr>
          <p:cNvPr id="15" name="Rectangle 14">
            <a:extLst>
              <a:ext uri="{FF2B5EF4-FFF2-40B4-BE49-F238E27FC236}">
                <a16:creationId xmlns:a16="http://schemas.microsoft.com/office/drawing/2014/main" xmlns="" id="{DEB82FC1-9FE4-40CF-B5CE-ECD68385F2B1}"/>
              </a:ext>
            </a:extLst>
          </p:cNvPr>
          <p:cNvSpPr/>
          <p:nvPr/>
        </p:nvSpPr>
        <p:spPr>
          <a:xfrm>
            <a:off x="7195577" y="2402682"/>
            <a:ext cx="131156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6" name="Rectangle 15">
            <a:extLst>
              <a:ext uri="{FF2B5EF4-FFF2-40B4-BE49-F238E27FC236}">
                <a16:creationId xmlns:a16="http://schemas.microsoft.com/office/drawing/2014/main" xmlns="" id="{0B638F36-9EA2-4047-B8E2-326EAF38342A}"/>
              </a:ext>
            </a:extLst>
          </p:cNvPr>
          <p:cNvSpPr/>
          <p:nvPr/>
        </p:nvSpPr>
        <p:spPr>
          <a:xfrm>
            <a:off x="7195577" y="2402682"/>
            <a:ext cx="26785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7" name="Rectangle 16">
            <a:extLst>
              <a:ext uri="{FF2B5EF4-FFF2-40B4-BE49-F238E27FC236}">
                <a16:creationId xmlns:a16="http://schemas.microsoft.com/office/drawing/2014/main" xmlns="" id="{0590C18A-6009-4391-81E1-69060E0E8126}"/>
              </a:ext>
            </a:extLst>
          </p:cNvPr>
          <p:cNvSpPr/>
          <p:nvPr/>
        </p:nvSpPr>
        <p:spPr>
          <a:xfrm>
            <a:off x="7726110" y="2047800"/>
            <a:ext cx="267853" cy="31628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solidFill>
                  <a:schemeClr val="tx1"/>
                </a:solidFill>
              </a:rPr>
              <a:t>M</a:t>
            </a:r>
            <a:endParaRPr lang="he-IL" dirty="0">
              <a:solidFill>
                <a:schemeClr val="tx1"/>
              </a:solidFill>
            </a:endParaRPr>
          </a:p>
        </p:txBody>
      </p:sp>
      <p:sp>
        <p:nvSpPr>
          <p:cNvPr id="18" name="Rectangle 17">
            <a:extLst>
              <a:ext uri="{FF2B5EF4-FFF2-40B4-BE49-F238E27FC236}">
                <a16:creationId xmlns:a16="http://schemas.microsoft.com/office/drawing/2014/main" xmlns="" id="{2E79AC9B-82AC-4B7D-9060-D59447F19E32}"/>
              </a:ext>
            </a:extLst>
          </p:cNvPr>
          <p:cNvSpPr/>
          <p:nvPr/>
        </p:nvSpPr>
        <p:spPr>
          <a:xfrm>
            <a:off x="7731283" y="2402682"/>
            <a:ext cx="26785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19" name="Rectangle 18">
            <a:extLst>
              <a:ext uri="{FF2B5EF4-FFF2-40B4-BE49-F238E27FC236}">
                <a16:creationId xmlns:a16="http://schemas.microsoft.com/office/drawing/2014/main" xmlns="" id="{E0CEB0FB-35B6-42DC-BBAA-92D14F17C387}"/>
              </a:ext>
            </a:extLst>
          </p:cNvPr>
          <p:cNvSpPr/>
          <p:nvPr/>
        </p:nvSpPr>
        <p:spPr>
          <a:xfrm>
            <a:off x="7999136" y="2402682"/>
            <a:ext cx="26785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20" name="TextBox 19">
            <a:extLst>
              <a:ext uri="{FF2B5EF4-FFF2-40B4-BE49-F238E27FC236}">
                <a16:creationId xmlns:a16="http://schemas.microsoft.com/office/drawing/2014/main" xmlns="" id="{AF5A3FFE-0882-496E-A40A-E9CC34EEB625}"/>
              </a:ext>
            </a:extLst>
          </p:cNvPr>
          <p:cNvSpPr txBox="1"/>
          <p:nvPr/>
        </p:nvSpPr>
        <p:spPr>
          <a:xfrm>
            <a:off x="5486400" y="2322138"/>
            <a:ext cx="1038687" cy="369332"/>
          </a:xfrm>
          <a:prstGeom prst="rect">
            <a:avLst/>
          </a:prstGeom>
          <a:noFill/>
        </p:spPr>
        <p:txBody>
          <a:bodyPr wrap="square" rtlCol="1">
            <a:spAutoFit/>
          </a:bodyPr>
          <a:lstStyle/>
          <a:p>
            <a:r>
              <a:rPr lang="en-US" dirty="0" err="1"/>
              <a:t>chrdevs</a:t>
            </a:r>
            <a:endParaRPr lang="he-IL" dirty="0"/>
          </a:p>
        </p:txBody>
      </p:sp>
      <p:sp>
        <p:nvSpPr>
          <p:cNvPr id="21" name="Rectangle 20">
            <a:extLst>
              <a:ext uri="{FF2B5EF4-FFF2-40B4-BE49-F238E27FC236}">
                <a16:creationId xmlns:a16="http://schemas.microsoft.com/office/drawing/2014/main" xmlns="" id="{E6D592BE-831E-4B9B-A056-B7BCE7C76B1B}"/>
              </a:ext>
            </a:extLst>
          </p:cNvPr>
          <p:cNvSpPr/>
          <p:nvPr/>
        </p:nvSpPr>
        <p:spPr>
          <a:xfrm>
            <a:off x="6284767" y="3413654"/>
            <a:ext cx="2402034" cy="2936114"/>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en-US" dirty="0"/>
          </a:p>
        </p:txBody>
      </p:sp>
      <p:sp>
        <p:nvSpPr>
          <p:cNvPr id="22" name="TextBox 21">
            <a:extLst>
              <a:ext uri="{FF2B5EF4-FFF2-40B4-BE49-F238E27FC236}">
                <a16:creationId xmlns:a16="http://schemas.microsoft.com/office/drawing/2014/main" xmlns="" id="{27DA891C-DFAF-49E0-8A70-FA524F992EBA}"/>
              </a:ext>
            </a:extLst>
          </p:cNvPr>
          <p:cNvSpPr txBox="1"/>
          <p:nvPr/>
        </p:nvSpPr>
        <p:spPr>
          <a:xfrm>
            <a:off x="7659755" y="3423652"/>
            <a:ext cx="964406" cy="369332"/>
          </a:xfrm>
          <a:prstGeom prst="rect">
            <a:avLst/>
          </a:prstGeom>
          <a:noFill/>
        </p:spPr>
        <p:txBody>
          <a:bodyPr wrap="square" rtlCol="1">
            <a:spAutoFit/>
          </a:bodyPr>
          <a:lstStyle/>
          <a:p>
            <a:r>
              <a:rPr lang="en-US" dirty="0"/>
              <a:t>module</a:t>
            </a:r>
            <a:endParaRPr lang="he-IL" dirty="0"/>
          </a:p>
        </p:txBody>
      </p:sp>
      <p:sp>
        <p:nvSpPr>
          <p:cNvPr id="23" name="TextBox 22">
            <a:extLst>
              <a:ext uri="{FF2B5EF4-FFF2-40B4-BE49-F238E27FC236}">
                <a16:creationId xmlns:a16="http://schemas.microsoft.com/office/drawing/2014/main" xmlns="" id="{4686DEBB-3A53-4C71-8961-6B263D99E3AA}"/>
              </a:ext>
            </a:extLst>
          </p:cNvPr>
          <p:cNvSpPr txBox="1"/>
          <p:nvPr/>
        </p:nvSpPr>
        <p:spPr>
          <a:xfrm>
            <a:off x="6548851" y="4031340"/>
            <a:ext cx="1718137" cy="369332"/>
          </a:xfrm>
          <a:prstGeom prst="rect">
            <a:avLst/>
          </a:prstGeom>
          <a:noFill/>
          <a:ln>
            <a:noFill/>
          </a:ln>
        </p:spPr>
        <p:txBody>
          <a:bodyPr wrap="square" rtlCol="1">
            <a:spAutoFit/>
          </a:bodyPr>
          <a:lstStyle/>
          <a:p>
            <a:pPr algn="l"/>
            <a:r>
              <a:rPr lang="en-US" dirty="0"/>
              <a:t>file operations</a:t>
            </a:r>
            <a:endParaRPr lang="he-IL" dirty="0"/>
          </a:p>
        </p:txBody>
      </p:sp>
      <p:sp>
        <p:nvSpPr>
          <p:cNvPr id="24" name="Rectangle 23">
            <a:extLst>
              <a:ext uri="{FF2B5EF4-FFF2-40B4-BE49-F238E27FC236}">
                <a16:creationId xmlns:a16="http://schemas.microsoft.com/office/drawing/2014/main" xmlns="" id="{A65E5C49-298F-45D8-97D1-A64C29987C13}"/>
              </a:ext>
            </a:extLst>
          </p:cNvPr>
          <p:cNvSpPr/>
          <p:nvPr/>
        </p:nvSpPr>
        <p:spPr>
          <a:xfrm>
            <a:off x="6549129" y="4400672"/>
            <a:ext cx="1528927" cy="299124"/>
          </a:xfrm>
          <a:prstGeom prst="rect">
            <a:avLst/>
          </a:prstGeom>
          <a:noFill/>
          <a:ln>
            <a:solidFill>
              <a:schemeClr val="tx1"/>
            </a:solidFill>
          </a:ln>
        </p:spPr>
        <p:style>
          <a:lnRef idx="2">
            <a:schemeClr val="dk1"/>
          </a:lnRef>
          <a:fillRef idx="1">
            <a:schemeClr val="lt1"/>
          </a:fillRef>
          <a:effectRef idx="0">
            <a:schemeClr val="dk1"/>
          </a:effectRef>
          <a:fontRef idx="minor">
            <a:schemeClr val="dk1"/>
          </a:fontRef>
        </p:style>
        <p:txBody>
          <a:bodyPr rtlCol="1" anchor="ctr"/>
          <a:lstStyle/>
          <a:p>
            <a:pPr algn="ctr"/>
            <a:r>
              <a:rPr lang="en-US" dirty="0">
                <a:solidFill>
                  <a:schemeClr val="tx1"/>
                </a:solidFill>
              </a:rPr>
              <a:t>open</a:t>
            </a:r>
            <a:endParaRPr lang="he-IL" dirty="0">
              <a:solidFill>
                <a:schemeClr val="tx1"/>
              </a:solidFill>
            </a:endParaRPr>
          </a:p>
        </p:txBody>
      </p:sp>
      <p:sp>
        <p:nvSpPr>
          <p:cNvPr id="25" name="Rectangle 24">
            <a:extLst>
              <a:ext uri="{FF2B5EF4-FFF2-40B4-BE49-F238E27FC236}">
                <a16:creationId xmlns:a16="http://schemas.microsoft.com/office/drawing/2014/main" xmlns="" id="{864D393A-8631-4B0E-A57E-AB4D729B4B3E}"/>
              </a:ext>
            </a:extLst>
          </p:cNvPr>
          <p:cNvSpPr/>
          <p:nvPr/>
        </p:nvSpPr>
        <p:spPr>
          <a:xfrm>
            <a:off x="6548852" y="4699796"/>
            <a:ext cx="1528927" cy="299124"/>
          </a:xfrm>
          <a:prstGeom prst="rect">
            <a:avLst/>
          </a:prstGeom>
          <a:noFill/>
        </p:spPr>
        <p:style>
          <a:lnRef idx="2">
            <a:schemeClr val="dk1"/>
          </a:lnRef>
          <a:fillRef idx="1">
            <a:schemeClr val="lt1"/>
          </a:fillRef>
          <a:effectRef idx="0">
            <a:schemeClr val="dk1"/>
          </a:effectRef>
          <a:fontRef idx="minor">
            <a:schemeClr val="dk1"/>
          </a:fontRef>
        </p:style>
        <p:txBody>
          <a:bodyPr rtlCol="1" anchor="ctr"/>
          <a:lstStyle/>
          <a:p>
            <a:pPr algn="ctr"/>
            <a:r>
              <a:rPr lang="en-US" dirty="0"/>
              <a:t>read</a:t>
            </a:r>
            <a:endParaRPr lang="he-IL" dirty="0"/>
          </a:p>
        </p:txBody>
      </p:sp>
      <p:sp>
        <p:nvSpPr>
          <p:cNvPr id="26" name="Rectangle 25">
            <a:extLst>
              <a:ext uri="{FF2B5EF4-FFF2-40B4-BE49-F238E27FC236}">
                <a16:creationId xmlns:a16="http://schemas.microsoft.com/office/drawing/2014/main" xmlns="" id="{E7D71E1C-95BE-4EF0-AB9E-9D60C3090B54}"/>
              </a:ext>
            </a:extLst>
          </p:cNvPr>
          <p:cNvSpPr/>
          <p:nvPr/>
        </p:nvSpPr>
        <p:spPr>
          <a:xfrm>
            <a:off x="6548852" y="4998920"/>
            <a:ext cx="1528927" cy="299124"/>
          </a:xfrm>
          <a:prstGeom prst="rect">
            <a:avLst/>
          </a:prstGeom>
          <a:noFill/>
        </p:spPr>
        <p:style>
          <a:lnRef idx="2">
            <a:schemeClr val="dk1"/>
          </a:lnRef>
          <a:fillRef idx="1">
            <a:schemeClr val="lt1"/>
          </a:fillRef>
          <a:effectRef idx="0">
            <a:schemeClr val="dk1"/>
          </a:effectRef>
          <a:fontRef idx="minor">
            <a:schemeClr val="dk1"/>
          </a:fontRef>
        </p:style>
        <p:txBody>
          <a:bodyPr rtlCol="1" anchor="ctr"/>
          <a:lstStyle/>
          <a:p>
            <a:pPr algn="ctr"/>
            <a:r>
              <a:rPr lang="en-US" dirty="0"/>
              <a:t>…</a:t>
            </a:r>
            <a:endParaRPr lang="he-IL" dirty="0"/>
          </a:p>
        </p:txBody>
      </p:sp>
      <p:sp>
        <p:nvSpPr>
          <p:cNvPr id="27" name="TextBox 26">
            <a:extLst>
              <a:ext uri="{FF2B5EF4-FFF2-40B4-BE49-F238E27FC236}">
                <a16:creationId xmlns:a16="http://schemas.microsoft.com/office/drawing/2014/main" xmlns="" id="{2955FBC2-EABB-405D-A797-3E63F31F0483}"/>
              </a:ext>
            </a:extLst>
          </p:cNvPr>
          <p:cNvSpPr txBox="1"/>
          <p:nvPr/>
        </p:nvSpPr>
        <p:spPr>
          <a:xfrm>
            <a:off x="6282263" y="5347488"/>
            <a:ext cx="1644592" cy="646331"/>
          </a:xfrm>
          <a:prstGeom prst="rect">
            <a:avLst/>
          </a:prstGeom>
          <a:noFill/>
        </p:spPr>
        <p:txBody>
          <a:bodyPr wrap="square" rtlCol="1">
            <a:spAutoFit/>
          </a:bodyPr>
          <a:lstStyle/>
          <a:p>
            <a:pPr algn="l"/>
            <a:r>
              <a:rPr lang="en-US" dirty="0"/>
              <a:t>open() {…}</a:t>
            </a:r>
            <a:endParaRPr lang="he-IL" dirty="0"/>
          </a:p>
          <a:p>
            <a:pPr algn="l"/>
            <a:r>
              <a:rPr lang="en-US" dirty="0"/>
              <a:t>read() {…}</a:t>
            </a:r>
            <a:endParaRPr lang="he-IL" dirty="0"/>
          </a:p>
        </p:txBody>
      </p:sp>
      <p:sp>
        <p:nvSpPr>
          <p:cNvPr id="28" name="Freeform 26">
            <a:extLst>
              <a:ext uri="{FF2B5EF4-FFF2-40B4-BE49-F238E27FC236}">
                <a16:creationId xmlns:a16="http://schemas.microsoft.com/office/drawing/2014/main" xmlns="" id="{A0C10D6C-5F83-4957-B352-3701352C6DC1}"/>
              </a:ext>
            </a:extLst>
          </p:cNvPr>
          <p:cNvSpPr/>
          <p:nvPr/>
        </p:nvSpPr>
        <p:spPr>
          <a:xfrm>
            <a:off x="7616416" y="4491780"/>
            <a:ext cx="801806" cy="1071565"/>
          </a:xfrm>
          <a:custGeom>
            <a:avLst/>
            <a:gdLst>
              <a:gd name="connsiteX0" fmla="*/ 461639 w 801806"/>
              <a:gd name="connsiteY0" fmla="*/ 12707 h 1071565"/>
              <a:gd name="connsiteX1" fmla="*/ 719092 w 801806"/>
              <a:gd name="connsiteY1" fmla="*/ 39340 h 1071565"/>
              <a:gd name="connsiteX2" fmla="*/ 790113 w 801806"/>
              <a:gd name="connsiteY2" fmla="*/ 341181 h 1071565"/>
              <a:gd name="connsiteX3" fmla="*/ 781235 w 801806"/>
              <a:gd name="connsiteY3" fmla="*/ 838331 h 1071565"/>
              <a:gd name="connsiteX4" fmla="*/ 594804 w 801806"/>
              <a:gd name="connsiteY4" fmla="*/ 980373 h 1071565"/>
              <a:gd name="connsiteX5" fmla="*/ 115410 w 801806"/>
              <a:gd name="connsiteY5" fmla="*/ 1060272 h 1071565"/>
              <a:gd name="connsiteX6" fmla="*/ 0 w 801806"/>
              <a:gd name="connsiteY6" fmla="*/ 1069150 h 107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806" h="1071565">
                <a:moveTo>
                  <a:pt x="461639" y="12707"/>
                </a:moveTo>
                <a:cubicBezTo>
                  <a:pt x="562992" y="-1350"/>
                  <a:pt x="664346" y="-15406"/>
                  <a:pt x="719092" y="39340"/>
                </a:cubicBezTo>
                <a:cubicBezTo>
                  <a:pt x="773838" y="94086"/>
                  <a:pt x="779756" y="208016"/>
                  <a:pt x="790113" y="341181"/>
                </a:cubicBezTo>
                <a:cubicBezTo>
                  <a:pt x="800470" y="474346"/>
                  <a:pt x="813786" y="731799"/>
                  <a:pt x="781235" y="838331"/>
                </a:cubicBezTo>
                <a:cubicBezTo>
                  <a:pt x="748684" y="944863"/>
                  <a:pt x="705775" y="943383"/>
                  <a:pt x="594804" y="980373"/>
                </a:cubicBezTo>
                <a:cubicBezTo>
                  <a:pt x="483833" y="1017363"/>
                  <a:pt x="214544" y="1045476"/>
                  <a:pt x="115410" y="1060272"/>
                </a:cubicBezTo>
                <a:cubicBezTo>
                  <a:pt x="16276" y="1075068"/>
                  <a:pt x="8138" y="1072109"/>
                  <a:pt x="0" y="106915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29" name="Freeform 27">
            <a:extLst>
              <a:ext uri="{FF2B5EF4-FFF2-40B4-BE49-F238E27FC236}">
                <a16:creationId xmlns:a16="http://schemas.microsoft.com/office/drawing/2014/main" xmlns="" id="{EE26B9EA-1AEC-492A-8028-A84D05984DB6}"/>
              </a:ext>
            </a:extLst>
          </p:cNvPr>
          <p:cNvSpPr/>
          <p:nvPr/>
        </p:nvSpPr>
        <p:spPr>
          <a:xfrm>
            <a:off x="7480786" y="4770004"/>
            <a:ext cx="1026354" cy="1071565"/>
          </a:xfrm>
          <a:custGeom>
            <a:avLst/>
            <a:gdLst>
              <a:gd name="connsiteX0" fmla="*/ 461639 w 801806"/>
              <a:gd name="connsiteY0" fmla="*/ 12707 h 1071565"/>
              <a:gd name="connsiteX1" fmla="*/ 719092 w 801806"/>
              <a:gd name="connsiteY1" fmla="*/ 39340 h 1071565"/>
              <a:gd name="connsiteX2" fmla="*/ 790113 w 801806"/>
              <a:gd name="connsiteY2" fmla="*/ 341181 h 1071565"/>
              <a:gd name="connsiteX3" fmla="*/ 781235 w 801806"/>
              <a:gd name="connsiteY3" fmla="*/ 838331 h 1071565"/>
              <a:gd name="connsiteX4" fmla="*/ 594804 w 801806"/>
              <a:gd name="connsiteY4" fmla="*/ 980373 h 1071565"/>
              <a:gd name="connsiteX5" fmla="*/ 115410 w 801806"/>
              <a:gd name="connsiteY5" fmla="*/ 1060272 h 1071565"/>
              <a:gd name="connsiteX6" fmla="*/ 0 w 801806"/>
              <a:gd name="connsiteY6" fmla="*/ 1069150 h 1071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1806" h="1071565">
                <a:moveTo>
                  <a:pt x="461639" y="12707"/>
                </a:moveTo>
                <a:cubicBezTo>
                  <a:pt x="562992" y="-1350"/>
                  <a:pt x="664346" y="-15406"/>
                  <a:pt x="719092" y="39340"/>
                </a:cubicBezTo>
                <a:cubicBezTo>
                  <a:pt x="773838" y="94086"/>
                  <a:pt x="779756" y="208016"/>
                  <a:pt x="790113" y="341181"/>
                </a:cubicBezTo>
                <a:cubicBezTo>
                  <a:pt x="800470" y="474346"/>
                  <a:pt x="813786" y="731799"/>
                  <a:pt x="781235" y="838331"/>
                </a:cubicBezTo>
                <a:cubicBezTo>
                  <a:pt x="748684" y="944863"/>
                  <a:pt x="705775" y="943383"/>
                  <a:pt x="594804" y="980373"/>
                </a:cubicBezTo>
                <a:cubicBezTo>
                  <a:pt x="483833" y="1017363"/>
                  <a:pt x="214544" y="1045476"/>
                  <a:pt x="115410" y="1060272"/>
                </a:cubicBezTo>
                <a:cubicBezTo>
                  <a:pt x="16276" y="1075068"/>
                  <a:pt x="8138" y="1072109"/>
                  <a:pt x="0" y="1069150"/>
                </a:cubicBez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30" name="Straight Arrow Connector 29">
            <a:extLst>
              <a:ext uri="{FF2B5EF4-FFF2-40B4-BE49-F238E27FC236}">
                <a16:creationId xmlns:a16="http://schemas.microsoft.com/office/drawing/2014/main" xmlns="" id="{3599E17D-998E-440A-8F9F-0C6B1F766EEA}"/>
              </a:ext>
            </a:extLst>
          </p:cNvPr>
          <p:cNvCxnSpPr>
            <a:cxnSpLocks/>
            <a:stCxn id="18" idx="2"/>
            <a:endCxn id="23" idx="0"/>
          </p:cNvCxnSpPr>
          <p:nvPr/>
        </p:nvCxnSpPr>
        <p:spPr>
          <a:xfrm flipH="1">
            <a:off x="7407920" y="2718966"/>
            <a:ext cx="457290" cy="1312374"/>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xmlns="" id="{609D6A00-F241-4E48-BFC3-E860BE50C7F3}"/>
              </a:ext>
            </a:extLst>
          </p:cNvPr>
          <p:cNvSpPr/>
          <p:nvPr/>
        </p:nvSpPr>
        <p:spPr>
          <a:xfrm>
            <a:off x="3417431" y="3868615"/>
            <a:ext cx="822036" cy="1316185"/>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2" name="Rectangle 31">
            <a:extLst>
              <a:ext uri="{FF2B5EF4-FFF2-40B4-BE49-F238E27FC236}">
                <a16:creationId xmlns:a16="http://schemas.microsoft.com/office/drawing/2014/main" xmlns="" id="{91AF210E-A1FC-460B-86A7-05F35F504AB4}"/>
              </a:ext>
            </a:extLst>
          </p:cNvPr>
          <p:cNvSpPr/>
          <p:nvPr/>
        </p:nvSpPr>
        <p:spPr>
          <a:xfrm>
            <a:off x="3417431" y="3868615"/>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3" name="Rectangle 32">
            <a:extLst>
              <a:ext uri="{FF2B5EF4-FFF2-40B4-BE49-F238E27FC236}">
                <a16:creationId xmlns:a16="http://schemas.microsoft.com/office/drawing/2014/main" xmlns="" id="{72D87E48-699B-48FD-BBC9-5F9710CD1DFB}"/>
              </a:ext>
            </a:extLst>
          </p:cNvPr>
          <p:cNvSpPr/>
          <p:nvPr/>
        </p:nvSpPr>
        <p:spPr>
          <a:xfrm>
            <a:off x="3417431" y="4131852"/>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4" name="Rectangle 33">
            <a:extLst>
              <a:ext uri="{FF2B5EF4-FFF2-40B4-BE49-F238E27FC236}">
                <a16:creationId xmlns:a16="http://schemas.microsoft.com/office/drawing/2014/main" xmlns="" id="{A07DE04F-CDE9-4590-AA3C-0E9058E3671F}"/>
              </a:ext>
            </a:extLst>
          </p:cNvPr>
          <p:cNvSpPr/>
          <p:nvPr/>
        </p:nvSpPr>
        <p:spPr>
          <a:xfrm>
            <a:off x="3417431" y="4658326"/>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5" name="Rectangle 34">
            <a:extLst>
              <a:ext uri="{FF2B5EF4-FFF2-40B4-BE49-F238E27FC236}">
                <a16:creationId xmlns:a16="http://schemas.microsoft.com/office/drawing/2014/main" xmlns="" id="{F4333D25-298B-4985-A6E7-20FEF184BED3}"/>
              </a:ext>
            </a:extLst>
          </p:cNvPr>
          <p:cNvSpPr/>
          <p:nvPr/>
        </p:nvSpPr>
        <p:spPr>
          <a:xfrm>
            <a:off x="3417431" y="4921563"/>
            <a:ext cx="822036" cy="263237"/>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6" name="TextBox 35">
            <a:extLst>
              <a:ext uri="{FF2B5EF4-FFF2-40B4-BE49-F238E27FC236}">
                <a16:creationId xmlns:a16="http://schemas.microsoft.com/office/drawing/2014/main" xmlns="" id="{1EE2BF0F-0DFD-414E-BAD0-9DB790E93824}"/>
              </a:ext>
            </a:extLst>
          </p:cNvPr>
          <p:cNvSpPr txBox="1"/>
          <p:nvPr/>
        </p:nvSpPr>
        <p:spPr>
          <a:xfrm>
            <a:off x="3484697" y="3499283"/>
            <a:ext cx="648552" cy="369332"/>
          </a:xfrm>
          <a:prstGeom prst="rect">
            <a:avLst/>
          </a:prstGeom>
          <a:noFill/>
        </p:spPr>
        <p:txBody>
          <a:bodyPr wrap="square" rtlCol="1">
            <a:spAutoFit/>
          </a:bodyPr>
          <a:lstStyle/>
          <a:p>
            <a:r>
              <a:rPr lang="en-US" dirty="0"/>
              <a:t>FDT</a:t>
            </a:r>
            <a:endParaRPr lang="he-IL" dirty="0"/>
          </a:p>
        </p:txBody>
      </p:sp>
      <p:sp>
        <p:nvSpPr>
          <p:cNvPr id="37" name="Rectangle 36">
            <a:extLst>
              <a:ext uri="{FF2B5EF4-FFF2-40B4-BE49-F238E27FC236}">
                <a16:creationId xmlns:a16="http://schemas.microsoft.com/office/drawing/2014/main" xmlns="" id="{91C97439-35AF-4F12-980C-0284B9C5E6EE}"/>
              </a:ext>
            </a:extLst>
          </p:cNvPr>
          <p:cNvSpPr/>
          <p:nvPr/>
        </p:nvSpPr>
        <p:spPr>
          <a:xfrm>
            <a:off x="3417431" y="4395089"/>
            <a:ext cx="822036" cy="26139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38" name="Oval 37">
            <a:extLst>
              <a:ext uri="{FF2B5EF4-FFF2-40B4-BE49-F238E27FC236}">
                <a16:creationId xmlns:a16="http://schemas.microsoft.com/office/drawing/2014/main" xmlns="" id="{DE309829-B686-4107-BCBF-52803D15E037}"/>
              </a:ext>
            </a:extLst>
          </p:cNvPr>
          <p:cNvSpPr/>
          <p:nvPr/>
        </p:nvSpPr>
        <p:spPr>
          <a:xfrm>
            <a:off x="4601059" y="3835830"/>
            <a:ext cx="1256146" cy="88207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en-US" dirty="0"/>
              <a:t>file object </a:t>
            </a:r>
            <a:endParaRPr lang="he-IL" dirty="0"/>
          </a:p>
        </p:txBody>
      </p:sp>
      <p:cxnSp>
        <p:nvCxnSpPr>
          <p:cNvPr id="39" name="Straight Arrow Connector 38">
            <a:extLst>
              <a:ext uri="{FF2B5EF4-FFF2-40B4-BE49-F238E27FC236}">
                <a16:creationId xmlns:a16="http://schemas.microsoft.com/office/drawing/2014/main" xmlns="" id="{003EA993-4033-4E6C-B229-45ACDD000946}"/>
              </a:ext>
            </a:extLst>
          </p:cNvPr>
          <p:cNvCxnSpPr>
            <a:endCxn id="38" idx="2"/>
          </p:cNvCxnSpPr>
          <p:nvPr/>
        </p:nvCxnSpPr>
        <p:spPr>
          <a:xfrm>
            <a:off x="4003049" y="4257798"/>
            <a:ext cx="598010" cy="19067"/>
          </a:xfrm>
          <a:prstGeom prst="straightConnector1">
            <a:avLst/>
          </a:prstGeom>
          <a:ln w="19050">
            <a:solidFill>
              <a:schemeClr val="tx1"/>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xmlns="" id="{0250362E-BB92-43C6-8785-2C0C3328653F}"/>
              </a:ext>
            </a:extLst>
          </p:cNvPr>
          <p:cNvCxnSpPr>
            <a:cxnSpLocks/>
            <a:stCxn id="38" idx="6"/>
            <a:endCxn id="23" idx="1"/>
          </p:cNvCxnSpPr>
          <p:nvPr/>
        </p:nvCxnSpPr>
        <p:spPr>
          <a:xfrm flipV="1">
            <a:off x="5857205" y="4216006"/>
            <a:ext cx="691646" cy="60859"/>
          </a:xfrm>
          <a:prstGeom prst="straightConnector1">
            <a:avLst/>
          </a:prstGeom>
          <a:ln w="19050">
            <a:solidFill>
              <a:schemeClr val="tx1"/>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42" name="Straight Connector 41">
            <a:extLst>
              <a:ext uri="{FF2B5EF4-FFF2-40B4-BE49-F238E27FC236}">
                <a16:creationId xmlns:a16="http://schemas.microsoft.com/office/drawing/2014/main" xmlns="" id="{0BA2D0C3-3CE8-44A0-BDE1-19D50C497D1A}"/>
              </a:ext>
            </a:extLst>
          </p:cNvPr>
          <p:cNvCxnSpPr>
            <a:cxnSpLocks/>
          </p:cNvCxnSpPr>
          <p:nvPr/>
        </p:nvCxnSpPr>
        <p:spPr>
          <a:xfrm flipH="1" flipV="1">
            <a:off x="418078" y="3894465"/>
            <a:ext cx="2258862" cy="663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E7D4D469-A221-456C-86A1-DF61014115D9}"/>
              </a:ext>
            </a:extLst>
          </p:cNvPr>
          <p:cNvSpPr txBox="1"/>
          <p:nvPr/>
        </p:nvSpPr>
        <p:spPr>
          <a:xfrm>
            <a:off x="878408" y="4062137"/>
            <a:ext cx="1210588" cy="369332"/>
          </a:xfrm>
          <a:prstGeom prst="rect">
            <a:avLst/>
          </a:prstGeom>
          <a:noFill/>
        </p:spPr>
        <p:txBody>
          <a:bodyPr wrap="none" rtlCol="1">
            <a:spAutoFit/>
          </a:bodyPr>
          <a:lstStyle/>
          <a:p>
            <a:r>
              <a:rPr lang="en-US" b="1" i="1" u="sng" dirty="0"/>
              <a:t>hard disk</a:t>
            </a:r>
            <a:endParaRPr lang="he-IL" b="1" i="1" u="sng" dirty="0"/>
          </a:p>
        </p:txBody>
      </p:sp>
      <p:sp>
        <p:nvSpPr>
          <p:cNvPr id="49" name="Rectangle 48">
            <a:extLst>
              <a:ext uri="{FF2B5EF4-FFF2-40B4-BE49-F238E27FC236}">
                <a16:creationId xmlns:a16="http://schemas.microsoft.com/office/drawing/2014/main" xmlns="" id="{0F4C8781-0180-4148-A7C3-9C0C5E0123F2}"/>
              </a:ext>
            </a:extLst>
          </p:cNvPr>
          <p:cNvSpPr/>
          <p:nvPr/>
        </p:nvSpPr>
        <p:spPr>
          <a:xfrm>
            <a:off x="6664483" y="2402682"/>
            <a:ext cx="26785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
        <p:nvSpPr>
          <p:cNvPr id="50" name="Rectangle 49">
            <a:extLst>
              <a:ext uri="{FF2B5EF4-FFF2-40B4-BE49-F238E27FC236}">
                <a16:creationId xmlns:a16="http://schemas.microsoft.com/office/drawing/2014/main" xmlns="" id="{558C2AFC-838F-4A20-B58D-C7D4E97269DF}"/>
              </a:ext>
            </a:extLst>
          </p:cNvPr>
          <p:cNvSpPr/>
          <p:nvPr/>
        </p:nvSpPr>
        <p:spPr>
          <a:xfrm>
            <a:off x="6932336" y="2402682"/>
            <a:ext cx="267853" cy="316284"/>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endParaRPr lang="he-IL"/>
          </a:p>
        </p:txBody>
      </p:sp>
    </p:spTree>
    <p:extLst>
      <p:ext uri="{BB962C8B-B14F-4D97-AF65-F5344CB8AC3E}">
        <p14:creationId xmlns:p14="http://schemas.microsoft.com/office/powerpoint/2010/main" val="16493602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a:extLst>
              <a:ext uri="{FF2B5EF4-FFF2-40B4-BE49-F238E27FC236}">
                <a16:creationId xmlns:a16="http://schemas.microsoft.com/office/drawing/2014/main" xmlns="" id="{B3BBF617-E904-416C-B6E5-B14FCD48471B}"/>
              </a:ext>
            </a:extLst>
          </p:cNvPr>
          <p:cNvSpPr>
            <a:spLocks noGrp="1" noChangeArrowheads="1"/>
          </p:cNvSpPr>
          <p:nvPr>
            <p:ph type="title"/>
          </p:nvPr>
        </p:nvSpPr>
        <p:spPr/>
        <p:txBody>
          <a:bodyPr/>
          <a:lstStyle/>
          <a:p>
            <a:r>
              <a:rPr lang="he-IL" altLang="en-US"/>
              <a:t>פתיחת התקן (2)</a:t>
            </a:r>
            <a:endParaRPr lang="en-US" altLang="en-US"/>
          </a:p>
        </p:txBody>
      </p:sp>
      <p:sp>
        <p:nvSpPr>
          <p:cNvPr id="384003" name="Rectangle 3">
            <a:extLst>
              <a:ext uri="{FF2B5EF4-FFF2-40B4-BE49-F238E27FC236}">
                <a16:creationId xmlns:a16="http://schemas.microsoft.com/office/drawing/2014/main" xmlns="" id="{87F68124-D46F-4F9B-8FC1-2473623339C5}"/>
              </a:ext>
            </a:extLst>
          </p:cNvPr>
          <p:cNvSpPr>
            <a:spLocks noGrp="1" noChangeArrowheads="1"/>
          </p:cNvSpPr>
          <p:nvPr>
            <p:ph idx="1"/>
          </p:nvPr>
        </p:nvSpPr>
        <p:spPr>
          <a:noFill/>
          <a:ln/>
        </p:spPr>
        <p:txBody>
          <a:bodyPr/>
          <a:lstStyle/>
          <a:p>
            <a:pPr>
              <a:lnSpc>
                <a:spcPct val="90000"/>
              </a:lnSpc>
            </a:pPr>
            <a:r>
              <a:rPr lang="he-IL" altLang="en-US" dirty="0"/>
              <a:t>הפונקציה </a:t>
            </a:r>
            <a:r>
              <a:rPr lang="en-US" altLang="en-US" dirty="0"/>
              <a:t>open</a:t>
            </a:r>
            <a:r>
              <a:rPr lang="he-IL" altLang="en-US" dirty="0"/>
              <a:t> של הדרייבר:</a:t>
            </a:r>
          </a:p>
          <a:p>
            <a:pPr lvl="1">
              <a:lnSpc>
                <a:spcPct val="90000"/>
              </a:lnSpc>
            </a:pPr>
            <a:r>
              <a:rPr lang="he-IL" altLang="en-US" dirty="0"/>
              <a:t>מגדילה את מונה השימוש של הדרייבר ב-1.</a:t>
            </a:r>
          </a:p>
          <a:p>
            <a:pPr lvl="2">
              <a:lnSpc>
                <a:spcPct val="90000"/>
              </a:lnSpc>
            </a:pPr>
            <a:r>
              <a:rPr lang="he-IL" altLang="en-US" dirty="0"/>
              <a:t>מתבצע אוטומטית בגרסאות 2.4 ומעלה.</a:t>
            </a:r>
          </a:p>
          <a:p>
            <a:pPr lvl="1">
              <a:lnSpc>
                <a:spcPct val="90000"/>
              </a:lnSpc>
            </a:pPr>
            <a:r>
              <a:rPr lang="he-IL" altLang="en-US" dirty="0"/>
              <a:t>בודקת שההתקן תקין ואין בעיות חומרה.</a:t>
            </a:r>
          </a:p>
          <a:p>
            <a:pPr lvl="1">
              <a:lnSpc>
                <a:spcPct val="90000"/>
              </a:lnSpc>
            </a:pPr>
            <a:r>
              <a:rPr lang="he-IL" altLang="en-US" dirty="0"/>
              <a:t>מאתחלת את ההתקן אם זו הפעם הראשונה שפותחים אותו (כלומר אם מונה השימוש היה 0 לפני הגדלתו).</a:t>
            </a:r>
          </a:p>
          <a:p>
            <a:pPr lvl="2">
              <a:lnSpc>
                <a:spcPct val="90000"/>
              </a:lnSpc>
            </a:pPr>
            <a:r>
              <a:rPr lang="he-IL" altLang="en-US" dirty="0"/>
              <a:t>אתחול כולל, בין היתר, הדלקת פסיקות עבור ההתקן.</a:t>
            </a:r>
          </a:p>
          <a:p>
            <a:pPr lvl="1">
              <a:lnSpc>
                <a:spcPct val="90000"/>
              </a:lnSpc>
            </a:pPr>
            <a:r>
              <a:rPr lang="he-IL" altLang="en-US" dirty="0"/>
              <a:t>מזהה את המספר המשני ומעדכנת את </a:t>
            </a:r>
            <a:r>
              <a:rPr lang="en-US" altLang="en-US" dirty="0" err="1"/>
              <a:t>f_op</a:t>
            </a:r>
            <a:r>
              <a:rPr lang="he-IL" altLang="en-US" dirty="0"/>
              <a:t> אם צריך.</a:t>
            </a:r>
          </a:p>
          <a:p>
            <a:pPr lvl="1">
              <a:lnSpc>
                <a:spcPct val="90000"/>
              </a:lnSpc>
            </a:pPr>
            <a:r>
              <a:rPr lang="he-IL" altLang="en-US" dirty="0"/>
              <a:t>מאתחלת מבני נתונים לשימוש ההתקן בלבד ב-</a:t>
            </a:r>
            <a:r>
              <a:rPr lang="en-US" altLang="en-US" dirty="0" err="1"/>
              <a:t>filp</a:t>
            </a:r>
            <a:r>
              <a:rPr lang="en-US" altLang="en-US" dirty="0"/>
              <a:t>-&gt;</a:t>
            </a:r>
            <a:r>
              <a:rPr lang="en-US" altLang="en-US" dirty="0" err="1"/>
              <a:t>private_data</a:t>
            </a:r>
            <a:r>
              <a:rPr lang="he-IL" altLang="en-US" dirty="0"/>
              <a:t>.</a:t>
            </a:r>
          </a:p>
        </p:txBody>
      </p:sp>
      <p:sp>
        <p:nvSpPr>
          <p:cNvPr id="2" name="Footer Placeholder 1">
            <a:extLst>
              <a:ext uri="{FF2B5EF4-FFF2-40B4-BE49-F238E27FC236}">
                <a16:creationId xmlns:a16="http://schemas.microsoft.com/office/drawing/2014/main" xmlns="" id="{4478D09E-8F14-4A3B-BBCA-E58052C7E209}"/>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1FF2CDB1-2894-4A11-B8A3-AEDC971E7139}"/>
              </a:ext>
            </a:extLst>
          </p:cNvPr>
          <p:cNvSpPr>
            <a:spLocks noGrp="1"/>
          </p:cNvSpPr>
          <p:nvPr>
            <p:ph type="sldNum" sz="quarter" idx="12"/>
          </p:nvPr>
        </p:nvSpPr>
        <p:spPr/>
        <p:txBody>
          <a:bodyPr/>
          <a:lstStyle/>
          <a:p>
            <a:fld id="{0CFEC368-1D7A-4F81-ABF6-AE0E36BAF64C}" type="slidenum">
              <a:rPr lang="en-US" smtClean="0"/>
              <a:pPr/>
              <a:t>36</a:t>
            </a:fld>
            <a:endParaRPr lang="en-US"/>
          </a:p>
        </p:txBody>
      </p:sp>
      <p:pic>
        <p:nvPicPr>
          <p:cNvPr id="384005" name="Picture 5" descr="MCj02901530000[1]">
            <a:extLst>
              <a:ext uri="{FF2B5EF4-FFF2-40B4-BE49-F238E27FC236}">
                <a16:creationId xmlns:a16="http://schemas.microsoft.com/office/drawing/2014/main" xmlns="" id="{8FAD26D7-9038-44BC-BCFF-463A494F101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620713"/>
            <a:ext cx="1655763" cy="1339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974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a:extLst>
              <a:ext uri="{FF2B5EF4-FFF2-40B4-BE49-F238E27FC236}">
                <a16:creationId xmlns:a16="http://schemas.microsoft.com/office/drawing/2014/main" xmlns="" id="{41C998A8-2CB1-48B9-BB23-58CF20F35277}"/>
              </a:ext>
            </a:extLst>
          </p:cNvPr>
          <p:cNvSpPr>
            <a:spLocks noGrp="1" noChangeArrowheads="1"/>
          </p:cNvSpPr>
          <p:nvPr>
            <p:ph type="title"/>
          </p:nvPr>
        </p:nvSpPr>
        <p:spPr/>
        <p:txBody>
          <a:bodyPr/>
          <a:lstStyle/>
          <a:p>
            <a:r>
              <a:rPr lang="he-IL" altLang="en-US"/>
              <a:t>סגירת התקן</a:t>
            </a:r>
            <a:endParaRPr lang="en-US" altLang="en-US"/>
          </a:p>
        </p:txBody>
      </p:sp>
      <p:sp>
        <p:nvSpPr>
          <p:cNvPr id="390147" name="Rectangle 3">
            <a:extLst>
              <a:ext uri="{FF2B5EF4-FFF2-40B4-BE49-F238E27FC236}">
                <a16:creationId xmlns:a16="http://schemas.microsoft.com/office/drawing/2014/main" xmlns="" id="{8DBFB15C-91C1-443B-A597-FC0FB0907332}"/>
              </a:ext>
            </a:extLst>
          </p:cNvPr>
          <p:cNvSpPr>
            <a:spLocks noGrp="1" noChangeArrowheads="1"/>
          </p:cNvSpPr>
          <p:nvPr>
            <p:ph idx="1"/>
          </p:nvPr>
        </p:nvSpPr>
        <p:spPr/>
        <p:txBody>
          <a:bodyPr/>
          <a:lstStyle/>
          <a:p>
            <a:endParaRPr lang="he-IL" altLang="en-US" dirty="0"/>
          </a:p>
          <a:p>
            <a:r>
              <a:rPr lang="he-IL" altLang="en-US" dirty="0"/>
              <a:t>הפונקציה </a:t>
            </a:r>
            <a:r>
              <a:rPr lang="en-US" altLang="en-US" dirty="0"/>
              <a:t>release</a:t>
            </a:r>
            <a:r>
              <a:rPr lang="he-IL" altLang="en-US" dirty="0"/>
              <a:t> של הדרייבר:</a:t>
            </a:r>
          </a:p>
          <a:p>
            <a:pPr lvl="1"/>
            <a:r>
              <a:rPr lang="he-IL" altLang="en-US" dirty="0"/>
              <a:t>מקטינה את מונה השימוש של הדרייבר.</a:t>
            </a:r>
          </a:p>
          <a:p>
            <a:pPr lvl="2"/>
            <a:r>
              <a:rPr lang="he-IL" altLang="en-US" dirty="0"/>
              <a:t>מתבצע אוטומטית בגרסאות 2.4 ומעלה.</a:t>
            </a:r>
          </a:p>
          <a:p>
            <a:pPr lvl="1"/>
            <a:r>
              <a:rPr lang="he-IL" altLang="en-US" dirty="0"/>
              <a:t>משחררת את מבני נתונים ב-</a:t>
            </a:r>
            <a:r>
              <a:rPr lang="en-US" altLang="en-US" dirty="0" err="1"/>
              <a:t>filp</a:t>
            </a:r>
            <a:r>
              <a:rPr lang="en-US" altLang="en-US" dirty="0"/>
              <a:t>-&gt;</a:t>
            </a:r>
            <a:r>
              <a:rPr lang="en-US" altLang="en-US" dirty="0" err="1"/>
              <a:t>private_data</a:t>
            </a:r>
            <a:r>
              <a:rPr lang="he-IL" altLang="en-US" dirty="0"/>
              <a:t>, אם צריך.</a:t>
            </a:r>
          </a:p>
          <a:p>
            <a:r>
              <a:rPr lang="he-IL" altLang="en-US" dirty="0"/>
              <a:t>פעולת סגירה מתבצעת גם אם האפליקציה לא סגרה קבצים פתוחים באופן מפורש.</a:t>
            </a:r>
          </a:p>
          <a:p>
            <a:pPr lvl="1"/>
            <a:r>
              <a:rPr lang="he-IL" altLang="en-US" dirty="0"/>
              <a:t>כאשר תהליך מבצע </a:t>
            </a:r>
            <a:r>
              <a:rPr lang="en-US" altLang="en-US" dirty="0"/>
              <a:t>exit</a:t>
            </a:r>
            <a:r>
              <a:rPr lang="he-IL" altLang="en-US" dirty="0"/>
              <a:t> מערכת ההפעלה תפעיל את קריאת המערכת </a:t>
            </a:r>
            <a:r>
              <a:rPr lang="en-US" altLang="en-US" dirty="0"/>
              <a:t>close</a:t>
            </a:r>
            <a:r>
              <a:rPr lang="he-IL" altLang="en-US" dirty="0"/>
              <a:t> עבור כל קובץ פתוח.</a:t>
            </a:r>
          </a:p>
        </p:txBody>
      </p:sp>
      <p:sp>
        <p:nvSpPr>
          <p:cNvPr id="2" name="Footer Placeholder 1">
            <a:extLst>
              <a:ext uri="{FF2B5EF4-FFF2-40B4-BE49-F238E27FC236}">
                <a16:creationId xmlns:a16="http://schemas.microsoft.com/office/drawing/2014/main" xmlns="" id="{B1BA81BD-1CCB-4AAB-B9E4-EBB7040D775C}"/>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64B612C2-200E-4841-9022-BB500136D679}"/>
              </a:ext>
            </a:extLst>
          </p:cNvPr>
          <p:cNvSpPr>
            <a:spLocks noGrp="1"/>
          </p:cNvSpPr>
          <p:nvPr>
            <p:ph type="sldNum" sz="quarter" idx="12"/>
          </p:nvPr>
        </p:nvSpPr>
        <p:spPr/>
        <p:txBody>
          <a:bodyPr/>
          <a:lstStyle/>
          <a:p>
            <a:fld id="{0CFEC368-1D7A-4F81-ABF6-AE0E36BAF64C}" type="slidenum">
              <a:rPr lang="en-US" smtClean="0"/>
              <a:pPr/>
              <a:t>37</a:t>
            </a:fld>
            <a:endParaRPr lang="en-US"/>
          </a:p>
        </p:txBody>
      </p:sp>
      <p:pic>
        <p:nvPicPr>
          <p:cNvPr id="390148" name="Picture 4" descr="MCj02391530000[1]">
            <a:extLst>
              <a:ext uri="{FF2B5EF4-FFF2-40B4-BE49-F238E27FC236}">
                <a16:creationId xmlns:a16="http://schemas.microsoft.com/office/drawing/2014/main" xmlns="" id="{1A5E6FB1-8EB0-4F51-AEC3-5F4F9C22980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476250"/>
            <a:ext cx="1512887" cy="154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1738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a:extLst>
              <a:ext uri="{FF2B5EF4-FFF2-40B4-BE49-F238E27FC236}">
                <a16:creationId xmlns:a16="http://schemas.microsoft.com/office/drawing/2014/main" xmlns="" id="{6668ABDD-11D4-40EB-91FB-4B010D77B843}"/>
              </a:ext>
            </a:extLst>
          </p:cNvPr>
          <p:cNvSpPr>
            <a:spLocks noGrp="1" noChangeArrowheads="1"/>
          </p:cNvSpPr>
          <p:nvPr>
            <p:ph type="title"/>
          </p:nvPr>
        </p:nvSpPr>
        <p:spPr/>
        <p:txBody>
          <a:bodyPr/>
          <a:lstStyle/>
          <a:p>
            <a:r>
              <a:rPr lang="he-IL" altLang="en-US"/>
              <a:t>הפונקציות </a:t>
            </a:r>
            <a:r>
              <a:rPr lang="en-US" altLang="en-US"/>
              <a:t>read</a:t>
            </a:r>
            <a:r>
              <a:rPr lang="he-IL" altLang="en-US"/>
              <a:t> ו-</a:t>
            </a:r>
            <a:r>
              <a:rPr lang="en-US" altLang="en-US"/>
              <a:t>write</a:t>
            </a:r>
          </a:p>
        </p:txBody>
      </p:sp>
      <p:sp>
        <p:nvSpPr>
          <p:cNvPr id="392195" name="Rectangle 3">
            <a:extLst>
              <a:ext uri="{FF2B5EF4-FFF2-40B4-BE49-F238E27FC236}">
                <a16:creationId xmlns:a16="http://schemas.microsoft.com/office/drawing/2014/main" xmlns="" id="{AFA8879A-4665-47EA-B88D-CECD180A831A}"/>
              </a:ext>
            </a:extLst>
          </p:cNvPr>
          <p:cNvSpPr>
            <a:spLocks noGrp="1" noChangeArrowheads="1"/>
          </p:cNvSpPr>
          <p:nvPr>
            <p:ph idx="1"/>
          </p:nvPr>
        </p:nvSpPr>
        <p:spPr>
          <a:noFill/>
          <a:ln/>
        </p:spPr>
        <p:txBody>
          <a:bodyPr/>
          <a:lstStyle/>
          <a:p>
            <a:pPr>
              <a:lnSpc>
                <a:spcPct val="80000"/>
              </a:lnSpc>
            </a:pPr>
            <a:endParaRPr lang="en-US" altLang="en-US" sz="2400" u="sng" dirty="0"/>
          </a:p>
          <a:p>
            <a:pPr>
              <a:lnSpc>
                <a:spcPct val="80000"/>
              </a:lnSpc>
            </a:pPr>
            <a:r>
              <a:rPr lang="he-IL" altLang="en-US" sz="2400" u="sng" dirty="0"/>
              <a:t>תחביר:</a:t>
            </a:r>
            <a:endParaRPr lang="he-IL" altLang="en-US" sz="2400" dirty="0"/>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ssize_t</a:t>
            </a:r>
            <a:r>
              <a:rPr lang="en-US" altLang="en-US" sz="2000" dirty="0">
                <a:latin typeface="Courier New" panose="02070309020205020404" pitchFamily="49" charset="0"/>
                <a:cs typeface="Courier New" panose="02070309020205020404" pitchFamily="49" charset="0"/>
              </a:rPr>
              <a:t> </a:t>
            </a:r>
            <a:r>
              <a:rPr lang="en-US" altLang="en-US" sz="2000" b="1" dirty="0">
                <a:solidFill>
                  <a:srgbClr val="0000FF"/>
                </a:solidFill>
                <a:latin typeface="Courier New" panose="02070309020205020404" pitchFamily="49" charset="0"/>
                <a:cs typeface="Courier New" panose="02070309020205020404" pitchFamily="49" charset="0"/>
              </a:rPr>
              <a:t>read</a:t>
            </a:r>
            <a:r>
              <a:rPr lang="en-US" altLang="en-US" sz="2000" dirty="0">
                <a:latin typeface="Courier New" panose="02070309020205020404" pitchFamily="49" charset="0"/>
                <a:cs typeface="Courier New" panose="02070309020205020404" pitchFamily="49" charset="0"/>
              </a:rPr>
              <a:t>(struct file *</a:t>
            </a:r>
            <a:r>
              <a:rPr lang="en-US" altLang="en-US" sz="2000" dirty="0" err="1">
                <a:latin typeface="Courier New" panose="02070309020205020404" pitchFamily="49" charset="0"/>
                <a:cs typeface="Courier New" panose="02070309020205020404" pitchFamily="49" charset="0"/>
              </a:rPr>
              <a:t>filp</a:t>
            </a:r>
            <a:r>
              <a:rPr lang="en-US" altLang="en-US" sz="2000" dirty="0">
                <a:latin typeface="Courier New" panose="02070309020205020404" pitchFamily="49" charset="0"/>
                <a:cs typeface="Courier New" panose="02070309020205020404" pitchFamily="49" charset="0"/>
              </a:rPr>
              <a:t>, char *buff, </a:t>
            </a:r>
            <a:r>
              <a:rPr lang="en-US" altLang="en-US" sz="2000" dirty="0" err="1">
                <a:latin typeface="Courier New" panose="02070309020205020404" pitchFamily="49" charset="0"/>
                <a:cs typeface="Courier New" panose="02070309020205020404" pitchFamily="49" charset="0"/>
              </a:rPr>
              <a:t>size_t</a:t>
            </a:r>
            <a:r>
              <a:rPr lang="en-US" altLang="en-US" sz="2000" dirty="0">
                <a:latin typeface="Courier New" panose="02070309020205020404" pitchFamily="49" charset="0"/>
                <a:cs typeface="Courier New" panose="02070309020205020404" pitchFamily="49" charset="0"/>
              </a:rPr>
              <a:t> count, </a:t>
            </a:r>
            <a:r>
              <a:rPr lang="en-US" altLang="en-US" sz="2000" dirty="0" err="1">
                <a:latin typeface="Courier New" panose="02070309020205020404" pitchFamily="49" charset="0"/>
                <a:cs typeface="Courier New" panose="02070309020205020404" pitchFamily="49" charset="0"/>
              </a:rPr>
              <a:t>loff_t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offp</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ssize_t</a:t>
            </a:r>
            <a:r>
              <a:rPr lang="en-US" altLang="en-US" sz="2000" dirty="0">
                <a:latin typeface="Courier New" panose="02070309020205020404" pitchFamily="49" charset="0"/>
                <a:cs typeface="Courier New" panose="02070309020205020404" pitchFamily="49" charset="0"/>
              </a:rPr>
              <a:t> </a:t>
            </a:r>
            <a:r>
              <a:rPr lang="en-US" altLang="en-US" sz="2000" b="1" dirty="0">
                <a:solidFill>
                  <a:srgbClr val="0000FF"/>
                </a:solidFill>
                <a:latin typeface="Courier New" panose="02070309020205020404" pitchFamily="49" charset="0"/>
                <a:cs typeface="Courier New" panose="02070309020205020404" pitchFamily="49" charset="0"/>
              </a:rPr>
              <a:t>write</a:t>
            </a:r>
            <a:r>
              <a:rPr lang="en-US" altLang="en-US" sz="2000" dirty="0">
                <a:latin typeface="Courier New" panose="02070309020205020404" pitchFamily="49" charset="0"/>
                <a:cs typeface="Courier New" panose="02070309020205020404" pitchFamily="49" charset="0"/>
              </a:rPr>
              <a:t>(struct file *</a:t>
            </a:r>
            <a:r>
              <a:rPr lang="en-US" altLang="en-US" sz="2000" dirty="0" err="1">
                <a:latin typeface="Courier New" panose="02070309020205020404" pitchFamily="49" charset="0"/>
                <a:cs typeface="Courier New" panose="02070309020205020404" pitchFamily="49" charset="0"/>
              </a:rPr>
              <a:t>filp</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const</a:t>
            </a:r>
            <a:r>
              <a:rPr lang="en-US" altLang="en-US" sz="2000" dirty="0">
                <a:latin typeface="Courier New" panose="02070309020205020404" pitchFamily="49" charset="0"/>
                <a:cs typeface="Courier New" panose="02070309020205020404" pitchFamily="49" charset="0"/>
              </a:rPr>
              <a:t> char *buff,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size_t</a:t>
            </a:r>
            <a:r>
              <a:rPr lang="en-US" altLang="en-US" sz="2000" dirty="0">
                <a:latin typeface="Courier New" panose="02070309020205020404" pitchFamily="49" charset="0"/>
                <a:cs typeface="Courier New" panose="02070309020205020404" pitchFamily="49" charset="0"/>
              </a:rPr>
              <a:t> count, </a:t>
            </a:r>
            <a:r>
              <a:rPr lang="en-US" altLang="en-US" sz="2000" dirty="0" err="1">
                <a:latin typeface="Courier New" panose="02070309020205020404" pitchFamily="49" charset="0"/>
                <a:cs typeface="Courier New" panose="02070309020205020404" pitchFamily="49" charset="0"/>
              </a:rPr>
              <a:t>loff_t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offp</a:t>
            </a:r>
            <a:r>
              <a:rPr lang="en-US" altLang="en-US" sz="2000" dirty="0">
                <a:latin typeface="Courier New" panose="02070309020205020404" pitchFamily="49" charset="0"/>
                <a:cs typeface="Courier New" panose="02070309020205020404" pitchFamily="49" charset="0"/>
              </a:rPr>
              <a:t>);</a:t>
            </a:r>
            <a:endParaRPr lang="he-IL" altLang="en-US" sz="2400" dirty="0"/>
          </a:p>
          <a:p>
            <a:pPr>
              <a:lnSpc>
                <a:spcPct val="80000"/>
              </a:lnSpc>
            </a:pPr>
            <a:r>
              <a:rPr lang="he-IL" altLang="en-US" sz="2400" u="sng" dirty="0"/>
              <a:t>פרמטרים:</a:t>
            </a:r>
            <a:endParaRPr lang="he-IL" altLang="en-US" sz="2400" dirty="0">
              <a:latin typeface="Courier New" panose="02070309020205020404" pitchFamily="49" charset="0"/>
              <a:cs typeface="Courier New" panose="02070309020205020404" pitchFamily="49" charset="0"/>
            </a:endParaRPr>
          </a:p>
          <a:p>
            <a:pPr lvl="1">
              <a:lnSpc>
                <a:spcPct val="80000"/>
              </a:lnSpc>
            </a:pPr>
            <a:r>
              <a:rPr lang="en-US" altLang="en-US" sz="2000" dirty="0" err="1">
                <a:solidFill>
                  <a:srgbClr val="0000FF"/>
                </a:solidFill>
              </a:rPr>
              <a:t>filp</a:t>
            </a:r>
            <a:r>
              <a:rPr lang="he-IL" altLang="en-US" sz="2000" dirty="0"/>
              <a:t> – מבנה הנתונים המייצג את הקובץ (ההתקן) הפתוח</a:t>
            </a:r>
          </a:p>
          <a:p>
            <a:pPr lvl="1">
              <a:lnSpc>
                <a:spcPct val="80000"/>
              </a:lnSpc>
            </a:pPr>
            <a:r>
              <a:rPr lang="en-US" altLang="en-US" sz="2000" dirty="0">
                <a:solidFill>
                  <a:srgbClr val="0000FF"/>
                </a:solidFill>
              </a:rPr>
              <a:t>buff</a:t>
            </a:r>
            <a:r>
              <a:rPr lang="he-IL" altLang="en-US" sz="2000" dirty="0"/>
              <a:t> – חוצץ באזור הזכרון של המשתמש (מקור לקריאה/יעד לכתיבה)</a:t>
            </a:r>
          </a:p>
          <a:p>
            <a:pPr lvl="1">
              <a:lnSpc>
                <a:spcPct val="80000"/>
              </a:lnSpc>
            </a:pPr>
            <a:r>
              <a:rPr lang="en-US" altLang="en-US" sz="2000" dirty="0">
                <a:solidFill>
                  <a:srgbClr val="0000FF"/>
                </a:solidFill>
              </a:rPr>
              <a:t>count</a:t>
            </a:r>
            <a:r>
              <a:rPr lang="he-IL" altLang="en-US" sz="2000" dirty="0"/>
              <a:t> – מספר הבתים שיש לקרוא/לכתוב</a:t>
            </a:r>
          </a:p>
          <a:p>
            <a:pPr lvl="1">
              <a:lnSpc>
                <a:spcPct val="80000"/>
              </a:lnSpc>
            </a:pPr>
            <a:r>
              <a:rPr lang="en-US" altLang="en-US" sz="2000" dirty="0" err="1">
                <a:solidFill>
                  <a:srgbClr val="0000FF"/>
                </a:solidFill>
              </a:rPr>
              <a:t>offp</a:t>
            </a:r>
            <a:r>
              <a:rPr lang="he-IL" altLang="en-US" sz="2000" dirty="0"/>
              <a:t> – מצביע המייצג את המיקום שאליו המשתמש ניגש בקובץ</a:t>
            </a:r>
          </a:p>
          <a:p>
            <a:pPr>
              <a:lnSpc>
                <a:spcPct val="80000"/>
              </a:lnSpc>
            </a:pPr>
            <a:r>
              <a:rPr lang="he-IL" altLang="en-US" sz="2400" u="sng" dirty="0"/>
              <a:t>ערך מוחזר:</a:t>
            </a:r>
            <a:r>
              <a:rPr lang="he-IL" altLang="en-US" sz="2400" dirty="0"/>
              <a:t> במקרה של הצלחה יוחזר מספר הבתים שהועתקו, אחרת ערך שלילי. הפרמטר </a:t>
            </a:r>
            <a:r>
              <a:rPr lang="en-US" altLang="en-US" sz="2400" dirty="0" err="1"/>
              <a:t>offp</a:t>
            </a:r>
            <a:r>
              <a:rPr lang="he-IL" altLang="en-US" sz="2400" dirty="0"/>
              <a:t> מעודכן כדי לבטא את המיקום החדש בקובץ</a:t>
            </a:r>
          </a:p>
        </p:txBody>
      </p:sp>
      <p:sp>
        <p:nvSpPr>
          <p:cNvPr id="2" name="Footer Placeholder 1">
            <a:extLst>
              <a:ext uri="{FF2B5EF4-FFF2-40B4-BE49-F238E27FC236}">
                <a16:creationId xmlns:a16="http://schemas.microsoft.com/office/drawing/2014/main" xmlns="" id="{BC7ECFBA-C914-4C6B-B820-D6F8ED8F7CE7}"/>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02DAAF3-9D9A-4242-9183-4EFAF3E007F0}"/>
              </a:ext>
            </a:extLst>
          </p:cNvPr>
          <p:cNvSpPr>
            <a:spLocks noGrp="1"/>
          </p:cNvSpPr>
          <p:nvPr>
            <p:ph type="sldNum" sz="quarter" idx="12"/>
          </p:nvPr>
        </p:nvSpPr>
        <p:spPr/>
        <p:txBody>
          <a:bodyPr/>
          <a:lstStyle/>
          <a:p>
            <a:fld id="{0CFEC368-1D7A-4F81-ABF6-AE0E36BAF64C}" type="slidenum">
              <a:rPr lang="en-US" smtClean="0"/>
              <a:pPr/>
              <a:t>38</a:t>
            </a:fld>
            <a:endParaRPr lang="en-US"/>
          </a:p>
        </p:txBody>
      </p:sp>
      <p:pic>
        <p:nvPicPr>
          <p:cNvPr id="392197" name="Picture 5" descr="MCj02316350000[1]">
            <a:extLst>
              <a:ext uri="{FF2B5EF4-FFF2-40B4-BE49-F238E27FC236}">
                <a16:creationId xmlns:a16="http://schemas.microsoft.com/office/drawing/2014/main" xmlns="" id="{65809D72-6F09-4322-9FD3-93871512838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692150"/>
            <a:ext cx="2160587" cy="1535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558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a:extLst>
              <a:ext uri="{FF2B5EF4-FFF2-40B4-BE49-F238E27FC236}">
                <a16:creationId xmlns:a16="http://schemas.microsoft.com/office/drawing/2014/main" xmlns="" id="{AB9494B9-88B1-4D1F-BE2F-26E7F957D742}"/>
              </a:ext>
            </a:extLst>
          </p:cNvPr>
          <p:cNvSpPr>
            <a:spLocks noGrp="1" noChangeArrowheads="1"/>
          </p:cNvSpPr>
          <p:nvPr>
            <p:ph type="title"/>
          </p:nvPr>
        </p:nvSpPr>
        <p:spPr/>
        <p:txBody>
          <a:bodyPr/>
          <a:lstStyle/>
          <a:p>
            <a:r>
              <a:rPr lang="he-IL" altLang="en-US"/>
              <a:t>הפונקציות </a:t>
            </a:r>
            <a:r>
              <a:rPr lang="en-US" altLang="en-US"/>
              <a:t>read</a:t>
            </a:r>
            <a:r>
              <a:rPr lang="he-IL" altLang="en-US"/>
              <a:t> ו-</a:t>
            </a:r>
            <a:r>
              <a:rPr lang="en-US" altLang="en-US"/>
              <a:t>write</a:t>
            </a:r>
            <a:r>
              <a:rPr lang="he-IL" altLang="en-US"/>
              <a:t> (2)</a:t>
            </a:r>
            <a:endParaRPr lang="en-US" altLang="en-US"/>
          </a:p>
        </p:txBody>
      </p:sp>
      <p:sp>
        <p:nvSpPr>
          <p:cNvPr id="394243" name="Rectangle 3">
            <a:extLst>
              <a:ext uri="{FF2B5EF4-FFF2-40B4-BE49-F238E27FC236}">
                <a16:creationId xmlns:a16="http://schemas.microsoft.com/office/drawing/2014/main" xmlns="" id="{4E665355-D0EE-4533-AA27-6143655CF981}"/>
              </a:ext>
            </a:extLst>
          </p:cNvPr>
          <p:cNvSpPr>
            <a:spLocks noGrp="1" noChangeArrowheads="1"/>
          </p:cNvSpPr>
          <p:nvPr>
            <p:ph idx="1"/>
          </p:nvPr>
        </p:nvSpPr>
        <p:spPr>
          <a:noFill/>
          <a:ln/>
        </p:spPr>
        <p:txBody>
          <a:bodyPr/>
          <a:lstStyle/>
          <a:p>
            <a:pPr>
              <a:lnSpc>
                <a:spcPct val="80000"/>
              </a:lnSpc>
            </a:pPr>
            <a:endParaRPr lang="en-US" altLang="en-US" sz="2400" dirty="0"/>
          </a:p>
          <a:p>
            <a:pPr>
              <a:lnSpc>
                <a:spcPct val="80000"/>
              </a:lnSpc>
            </a:pPr>
            <a:r>
              <a:rPr lang="he-IL" altLang="en-US" sz="2400" dirty="0"/>
              <a:t>ברוב המקרים נדרש להעתיק מידע בין אזור הזכרון של המשתמש ואזור הזכרון של הגרעין. לרוב מתבצע באמצעות:</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unsigned long </a:t>
            </a:r>
            <a:r>
              <a:rPr lang="en-US" altLang="en-US" sz="2000" b="1" dirty="0" err="1">
                <a:solidFill>
                  <a:srgbClr val="0000FF"/>
                </a:solidFill>
                <a:latin typeface="Courier New" panose="02070309020205020404" pitchFamily="49" charset="0"/>
                <a:cs typeface="Courier New" panose="02070309020205020404" pitchFamily="49" charset="0"/>
              </a:rPr>
              <a:t>copy_to_user</a:t>
            </a:r>
            <a:r>
              <a:rPr lang="en-US" altLang="en-US" sz="2000" dirty="0">
                <a:latin typeface="Courier New" panose="02070309020205020404" pitchFamily="49" charset="0"/>
                <a:cs typeface="Courier New" panose="02070309020205020404" pitchFamily="49" charset="0"/>
              </a:rPr>
              <a:t>(void *to,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const</a:t>
            </a:r>
            <a:r>
              <a:rPr lang="en-US" altLang="en-US" sz="2000" dirty="0">
                <a:latin typeface="Courier New" panose="02070309020205020404" pitchFamily="49" charset="0"/>
                <a:cs typeface="Courier New" panose="02070309020205020404" pitchFamily="49" charset="0"/>
              </a:rPr>
              <a:t> void *from, unsigned long count);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unsigned long </a:t>
            </a:r>
            <a:r>
              <a:rPr lang="en-US" altLang="en-US" sz="2000" b="1" dirty="0" err="1">
                <a:solidFill>
                  <a:srgbClr val="0000FF"/>
                </a:solidFill>
                <a:latin typeface="Courier New" panose="02070309020205020404" pitchFamily="49" charset="0"/>
                <a:cs typeface="Courier New" panose="02070309020205020404" pitchFamily="49" charset="0"/>
              </a:rPr>
              <a:t>copy_from_user</a:t>
            </a:r>
            <a:r>
              <a:rPr lang="en-US" altLang="en-US" sz="2000" dirty="0">
                <a:latin typeface="Courier New" panose="02070309020205020404" pitchFamily="49" charset="0"/>
                <a:cs typeface="Courier New" panose="02070309020205020404" pitchFamily="49" charset="0"/>
              </a:rPr>
              <a:t>(void *to, </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const</a:t>
            </a:r>
            <a:r>
              <a:rPr lang="en-US" altLang="en-US" sz="2000" dirty="0">
                <a:latin typeface="Courier New" panose="02070309020205020404" pitchFamily="49" charset="0"/>
                <a:cs typeface="Courier New" panose="02070309020205020404" pitchFamily="49" charset="0"/>
              </a:rPr>
              <a:t> void *from, unsigned long count);</a:t>
            </a:r>
            <a:endParaRPr lang="he-IL" altLang="en-US" sz="2400" dirty="0"/>
          </a:p>
          <a:p>
            <a:pPr lvl="1">
              <a:lnSpc>
                <a:spcPct val="80000"/>
              </a:lnSpc>
            </a:pPr>
            <a:r>
              <a:rPr lang="he-IL" altLang="en-US" sz="2000" dirty="0"/>
              <a:t>מוגדרות ב-</a:t>
            </a:r>
            <a:r>
              <a:rPr lang="en-US" altLang="en-US" sz="2000" dirty="0"/>
              <a:t>&lt;</a:t>
            </a:r>
            <a:r>
              <a:rPr lang="en-US" altLang="en-US" sz="2000" dirty="0" err="1"/>
              <a:t>asm</a:t>
            </a:r>
            <a:r>
              <a:rPr lang="en-US" altLang="en-US" sz="2000" dirty="0"/>
              <a:t>/</a:t>
            </a:r>
            <a:r>
              <a:rPr lang="en-US" altLang="en-US" sz="2000" dirty="0" err="1"/>
              <a:t>uaccess.h</a:t>
            </a:r>
            <a:r>
              <a:rPr lang="en-US" altLang="en-US" sz="2000" dirty="0"/>
              <a:t>&gt;</a:t>
            </a:r>
            <a:endParaRPr lang="he-IL" altLang="en-US" sz="2000" dirty="0"/>
          </a:p>
          <a:p>
            <a:pPr>
              <a:lnSpc>
                <a:spcPct val="80000"/>
              </a:lnSpc>
            </a:pPr>
            <a:r>
              <a:rPr lang="he-IL" altLang="en-US" sz="2400" dirty="0"/>
              <a:t>הפונקציות מוודאות כי הגישה מתבצעת לאזורים חוקיים בזכרון</a:t>
            </a:r>
          </a:p>
          <a:p>
            <a:pPr lvl="1">
              <a:lnSpc>
                <a:spcPct val="80000"/>
              </a:lnSpc>
            </a:pPr>
            <a:r>
              <a:rPr lang="he-IL" altLang="en-US" sz="2000" dirty="0"/>
              <a:t>במידה ולא, לא מתבצעת כל העתקה</a:t>
            </a:r>
          </a:p>
          <a:p>
            <a:pPr lvl="1">
              <a:lnSpc>
                <a:spcPct val="80000"/>
              </a:lnSpc>
            </a:pPr>
            <a:r>
              <a:rPr lang="he-IL" altLang="en-US" sz="2000" dirty="0"/>
              <a:t>בכל מקרה, מוחזר מספר הבתים </a:t>
            </a:r>
            <a:r>
              <a:rPr lang="he-IL" altLang="en-US" sz="2000" i="1" dirty="0"/>
              <a:t>שנותרו </a:t>
            </a:r>
            <a:r>
              <a:rPr lang="he-IL" altLang="en-US" sz="2000" dirty="0"/>
              <a:t>להעתקה (0 אם ההעתקה הצליחה)</a:t>
            </a:r>
          </a:p>
          <a:p>
            <a:pPr>
              <a:lnSpc>
                <a:spcPct val="80000"/>
              </a:lnSpc>
            </a:pPr>
            <a:r>
              <a:rPr lang="he-IL" altLang="en-US" sz="2400" dirty="0"/>
              <a:t>ניתן להקצות ולשחרר זכרון בגרעין באמצעות </a:t>
            </a:r>
            <a:r>
              <a:rPr lang="en-US" altLang="en-US" sz="2400" dirty="0" err="1">
                <a:solidFill>
                  <a:srgbClr val="0000FF"/>
                </a:solidFill>
              </a:rPr>
              <a:t>kmalloc</a:t>
            </a:r>
            <a:r>
              <a:rPr lang="he-IL" altLang="en-US" sz="2400" dirty="0"/>
              <a:t> ו-</a:t>
            </a:r>
            <a:r>
              <a:rPr lang="en-US" altLang="en-US" sz="2400" dirty="0" err="1">
                <a:solidFill>
                  <a:srgbClr val="0000FF"/>
                </a:solidFill>
              </a:rPr>
              <a:t>kfree</a:t>
            </a:r>
            <a:endParaRPr lang="he-IL" altLang="en-US" sz="2400" dirty="0">
              <a:solidFill>
                <a:srgbClr val="0000FF"/>
              </a:solidFill>
            </a:endParaRPr>
          </a:p>
          <a:p>
            <a:pPr lvl="1">
              <a:lnSpc>
                <a:spcPct val="80000"/>
              </a:lnSpc>
            </a:pPr>
            <a:r>
              <a:rPr lang="he-IL" altLang="en-US" sz="2000" dirty="0"/>
              <a:t>זהות ל-</a:t>
            </a:r>
            <a:r>
              <a:rPr lang="en-US" altLang="en-US" sz="2000" dirty="0"/>
              <a:t>malloc</a:t>
            </a:r>
            <a:r>
              <a:rPr lang="he-IL" altLang="en-US" sz="2000" dirty="0"/>
              <a:t> ו-</a:t>
            </a:r>
            <a:r>
              <a:rPr lang="en-US" altLang="en-US" sz="2000" dirty="0"/>
              <a:t>free</a:t>
            </a:r>
            <a:r>
              <a:rPr lang="he-IL" altLang="en-US" sz="2000" dirty="0"/>
              <a:t>, למעט פרמטר נוסף של </a:t>
            </a:r>
            <a:r>
              <a:rPr lang="en-US" altLang="en-US" sz="2000" dirty="0" err="1"/>
              <a:t>kmalloc</a:t>
            </a:r>
            <a:r>
              <a:rPr lang="he-IL" altLang="en-US" sz="2000" dirty="0"/>
              <a:t> (</a:t>
            </a:r>
            <a:r>
              <a:rPr lang="en-US" altLang="en-US" sz="2000" dirty="0"/>
              <a:t>GFP_USER, GFP_KERNEL</a:t>
            </a:r>
            <a:r>
              <a:rPr lang="he-IL" altLang="en-US" sz="2000" dirty="0"/>
              <a:t>)</a:t>
            </a:r>
          </a:p>
        </p:txBody>
      </p:sp>
      <p:sp>
        <p:nvSpPr>
          <p:cNvPr id="2" name="Footer Placeholder 1">
            <a:extLst>
              <a:ext uri="{FF2B5EF4-FFF2-40B4-BE49-F238E27FC236}">
                <a16:creationId xmlns:a16="http://schemas.microsoft.com/office/drawing/2014/main" xmlns="" id="{7454FFBA-3E4D-4663-BA4E-55AF58516351}"/>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0C4EEC58-494D-44C4-A705-2813BFB9EE13}"/>
              </a:ext>
            </a:extLst>
          </p:cNvPr>
          <p:cNvSpPr>
            <a:spLocks noGrp="1"/>
          </p:cNvSpPr>
          <p:nvPr>
            <p:ph type="sldNum" sz="quarter" idx="12"/>
          </p:nvPr>
        </p:nvSpPr>
        <p:spPr/>
        <p:txBody>
          <a:bodyPr/>
          <a:lstStyle/>
          <a:p>
            <a:fld id="{0CFEC368-1D7A-4F81-ABF6-AE0E36BAF64C}" type="slidenum">
              <a:rPr lang="en-US" smtClean="0"/>
              <a:pPr/>
              <a:t>39</a:t>
            </a:fld>
            <a:endParaRPr lang="en-US"/>
          </a:p>
        </p:txBody>
      </p:sp>
      <p:pic>
        <p:nvPicPr>
          <p:cNvPr id="394246" name="Picture 6" descr="MCj01500300000[1]">
            <a:extLst>
              <a:ext uri="{FF2B5EF4-FFF2-40B4-BE49-F238E27FC236}">
                <a16:creationId xmlns:a16="http://schemas.microsoft.com/office/drawing/2014/main" xmlns="" id="{E1D1BD8F-7A8E-47AC-AA27-35DBBB94F5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476250"/>
            <a:ext cx="1744663" cy="1514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0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xmlns="" id="{E2F10B01-9BC2-4242-9ED7-0146B4CB3D52}"/>
              </a:ext>
            </a:extLst>
          </p:cNvPr>
          <p:cNvSpPr>
            <a:spLocks noGrp="1" noChangeArrowheads="1"/>
          </p:cNvSpPr>
          <p:nvPr>
            <p:ph type="title"/>
          </p:nvPr>
        </p:nvSpPr>
        <p:spPr/>
        <p:txBody>
          <a:bodyPr/>
          <a:lstStyle/>
          <a:p>
            <a:r>
              <a:rPr lang="he-IL" altLang="en-US"/>
              <a:t>מודולים (</a:t>
            </a:r>
            <a:r>
              <a:rPr lang="en-US" altLang="en-US"/>
              <a:t>modules</a:t>
            </a:r>
            <a:r>
              <a:rPr lang="he-IL" altLang="en-US"/>
              <a:t>)</a:t>
            </a:r>
            <a:endParaRPr lang="en-US" altLang="en-US" dirty="0"/>
          </a:p>
        </p:txBody>
      </p:sp>
      <p:sp>
        <p:nvSpPr>
          <p:cNvPr id="331779" name="Rectangle 3">
            <a:extLst>
              <a:ext uri="{FF2B5EF4-FFF2-40B4-BE49-F238E27FC236}">
                <a16:creationId xmlns:a16="http://schemas.microsoft.com/office/drawing/2014/main" xmlns="" id="{A20A343E-B203-489F-BB8F-616C113DDCBB}"/>
              </a:ext>
            </a:extLst>
          </p:cNvPr>
          <p:cNvSpPr>
            <a:spLocks noGrp="1" noChangeArrowheads="1"/>
          </p:cNvSpPr>
          <p:nvPr>
            <p:ph idx="1"/>
          </p:nvPr>
        </p:nvSpPr>
        <p:spPr/>
        <p:txBody>
          <a:bodyPr>
            <a:normAutofit/>
          </a:bodyPr>
          <a:lstStyle/>
          <a:p>
            <a:r>
              <a:rPr lang="he-IL" altLang="en-US" b="1" dirty="0"/>
              <a:t>מודולים </a:t>
            </a:r>
            <a:r>
              <a:rPr lang="he-IL" altLang="en-US" dirty="0"/>
              <a:t>מאפשרים להוסיף לגרעין לינוקס, </a:t>
            </a:r>
            <a:r>
              <a:rPr lang="en-US" altLang="en-US" dirty="0"/>
              <a:t/>
            </a:r>
            <a:br>
              <a:rPr lang="en-US" altLang="en-US" dirty="0"/>
            </a:br>
            <a:r>
              <a:rPr lang="he-IL" altLang="en-US" b="1" dirty="0"/>
              <a:t>בזמן ריצה</a:t>
            </a:r>
            <a:r>
              <a:rPr lang="he-IL" altLang="en-US" dirty="0"/>
              <a:t>, קטעי קוד חדשים.</a:t>
            </a:r>
            <a:endParaRPr lang="en-US" altLang="en-US" dirty="0"/>
          </a:p>
          <a:p>
            <a:endParaRPr lang="he-IL" altLang="en-US" dirty="0"/>
          </a:p>
          <a:p>
            <a:r>
              <a:rPr lang="he-IL" altLang="en-US" dirty="0"/>
              <a:t>מודול הוא ספריה משותפת (</a:t>
            </a:r>
            <a:r>
              <a:rPr lang="en-US" altLang="en-US" dirty="0"/>
              <a:t>shared library</a:t>
            </a:r>
            <a:r>
              <a:rPr lang="he-IL" altLang="en-US" dirty="0"/>
              <a:t>) הנטענת (מקושרת) בזמן ריצה ופועלת ב-</a:t>
            </a:r>
            <a:r>
              <a:rPr lang="en-US" altLang="en-US" dirty="0"/>
              <a:t>kernel mode</a:t>
            </a:r>
            <a:r>
              <a:rPr lang="he-IL" altLang="en-US" dirty="0"/>
              <a:t> (כלומר </a:t>
            </a:r>
            <a:r>
              <a:rPr lang="en-US" altLang="en-US" dirty="0"/>
              <a:t>CPL=0</a:t>
            </a:r>
            <a:r>
              <a:rPr lang="he-IL" altLang="en-US" dirty="0"/>
              <a:t>).</a:t>
            </a:r>
          </a:p>
          <a:p>
            <a:endParaRPr lang="en-US" altLang="en-US" dirty="0"/>
          </a:p>
          <a:p>
            <a:r>
              <a:rPr lang="he-IL" altLang="en-US" dirty="0"/>
              <a:t>הפקודה </a:t>
            </a:r>
            <a:r>
              <a:rPr lang="en-US" altLang="en-US" dirty="0" err="1"/>
              <a:t>insmod</a:t>
            </a:r>
            <a:r>
              <a:rPr lang="he-IL" altLang="en-US" dirty="0"/>
              <a:t> טוענת מודול חדש.</a:t>
            </a:r>
          </a:p>
          <a:p>
            <a:r>
              <a:rPr lang="he-IL" altLang="en-US" dirty="0"/>
              <a:t>הפקודה </a:t>
            </a:r>
            <a:r>
              <a:rPr lang="en-US" altLang="en-US" dirty="0" err="1"/>
              <a:t>rmmod</a:t>
            </a:r>
            <a:r>
              <a:rPr lang="he-IL" altLang="en-US" dirty="0"/>
              <a:t> פורקת מודול שנטען בעבר.</a:t>
            </a:r>
          </a:p>
          <a:p>
            <a:r>
              <a:rPr lang="he-IL" altLang="en-US" dirty="0"/>
              <a:t>הפקודה </a:t>
            </a:r>
            <a:r>
              <a:rPr lang="en-US" altLang="en-US" dirty="0" err="1"/>
              <a:t>lsmod</a:t>
            </a:r>
            <a:r>
              <a:rPr lang="he-IL" altLang="en-US" dirty="0"/>
              <a:t> מציגה את רשימת המודולים הפעילים (כלומר, שנטענו ע"י המשתמש).</a:t>
            </a:r>
          </a:p>
        </p:txBody>
      </p:sp>
      <p:sp>
        <p:nvSpPr>
          <p:cNvPr id="2" name="Footer Placeholder 1">
            <a:extLst>
              <a:ext uri="{FF2B5EF4-FFF2-40B4-BE49-F238E27FC236}">
                <a16:creationId xmlns:a16="http://schemas.microsoft.com/office/drawing/2014/main" xmlns="" id="{3281EDE1-ACDE-4358-8A53-AD4CD8E602AC}"/>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3FCA738-0F4A-4545-813B-95E50CF463BE}"/>
              </a:ext>
            </a:extLst>
          </p:cNvPr>
          <p:cNvSpPr>
            <a:spLocks noGrp="1"/>
          </p:cNvSpPr>
          <p:nvPr>
            <p:ph type="sldNum" sz="quarter" idx="12"/>
          </p:nvPr>
        </p:nvSpPr>
        <p:spPr/>
        <p:txBody>
          <a:bodyPr/>
          <a:lstStyle/>
          <a:p>
            <a:fld id="{0CFEC368-1D7A-4F81-ABF6-AE0E36BAF64C}" type="slidenum">
              <a:rPr lang="en-US" smtClean="0"/>
              <a:pPr/>
              <a:t>4</a:t>
            </a:fld>
            <a:endParaRPr lang="en-US"/>
          </a:p>
        </p:txBody>
      </p:sp>
      <p:pic>
        <p:nvPicPr>
          <p:cNvPr id="331781" name="Picture 5" descr="MCj03111680000[1]">
            <a:extLst>
              <a:ext uri="{FF2B5EF4-FFF2-40B4-BE49-F238E27FC236}">
                <a16:creationId xmlns:a16="http://schemas.microsoft.com/office/drawing/2014/main" xmlns="" id="{18ED7610-BC1B-45E5-A69B-E8FADF8AD0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1511300" cy="122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2181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a:extLst>
              <a:ext uri="{FF2B5EF4-FFF2-40B4-BE49-F238E27FC236}">
                <a16:creationId xmlns:a16="http://schemas.microsoft.com/office/drawing/2014/main" xmlns="" id="{F42EB2DB-4252-46EB-A1A6-B4CD57D480BA}"/>
              </a:ext>
            </a:extLst>
          </p:cNvPr>
          <p:cNvSpPr>
            <a:spLocks noGrp="1" noChangeArrowheads="1"/>
          </p:cNvSpPr>
          <p:nvPr>
            <p:ph type="title"/>
          </p:nvPr>
        </p:nvSpPr>
        <p:spPr/>
        <p:txBody>
          <a:bodyPr/>
          <a:lstStyle/>
          <a:p>
            <a:r>
              <a:rPr lang="he-IL" altLang="en-US" dirty="0"/>
              <a:t>זיהוי התקן ע"י דרייבר</a:t>
            </a:r>
            <a:endParaRPr lang="en-US" altLang="en-US" dirty="0"/>
          </a:p>
        </p:txBody>
      </p:sp>
      <p:sp>
        <p:nvSpPr>
          <p:cNvPr id="368643" name="Rectangle 3">
            <a:extLst>
              <a:ext uri="{FF2B5EF4-FFF2-40B4-BE49-F238E27FC236}">
                <a16:creationId xmlns:a16="http://schemas.microsoft.com/office/drawing/2014/main" xmlns="" id="{E37C0188-3189-465C-A96F-5C0F0F02DEC1}"/>
              </a:ext>
            </a:extLst>
          </p:cNvPr>
          <p:cNvSpPr>
            <a:spLocks noGrp="1" noChangeArrowheads="1"/>
          </p:cNvSpPr>
          <p:nvPr>
            <p:ph idx="1"/>
          </p:nvPr>
        </p:nvSpPr>
        <p:spPr/>
        <p:txBody>
          <a:bodyPr/>
          <a:lstStyle/>
          <a:p>
            <a:r>
              <a:rPr lang="he-IL" altLang="en-US" dirty="0"/>
              <a:t>קבצים מיוצגים ע"י מבנה נתונים בשם </a:t>
            </a:r>
            <a:r>
              <a:rPr lang="en-US" altLang="en-US" dirty="0" err="1"/>
              <a:t>inode</a:t>
            </a:r>
            <a:r>
              <a:rPr lang="he-IL" altLang="en-US" dirty="0"/>
              <a:t> (פרטים נוספים בתרגול על מערכות קבצים).</a:t>
            </a:r>
          </a:p>
          <a:p>
            <a:pPr lvl="1"/>
            <a:r>
              <a:rPr lang="he-IL" altLang="en-US" dirty="0"/>
              <a:t>בפרט, גם להתקן תווים יש </a:t>
            </a:r>
            <a:r>
              <a:rPr lang="en-US" altLang="en-US" dirty="0" err="1"/>
              <a:t>inode</a:t>
            </a:r>
            <a:r>
              <a:rPr lang="he-IL" altLang="en-US" dirty="0"/>
              <a:t> המייצג אותו.</a:t>
            </a:r>
          </a:p>
          <a:p>
            <a:r>
              <a:rPr lang="he-IL" altLang="en-US" dirty="0"/>
              <a:t>בכל פעם שמבצעים פעולה על התקן, הדרייבר מקבל כפרמטר את ה-</a:t>
            </a:r>
            <a:r>
              <a:rPr lang="en-US" altLang="en-US" dirty="0" err="1"/>
              <a:t>inode</a:t>
            </a:r>
            <a:r>
              <a:rPr lang="he-IL" altLang="en-US" dirty="0"/>
              <a:t> המתאים.</a:t>
            </a:r>
          </a:p>
          <a:p>
            <a:r>
              <a:rPr lang="he-IL" altLang="en-US" dirty="0"/>
              <a:t>השדה </a:t>
            </a:r>
            <a:r>
              <a:rPr lang="en-US" altLang="en-US" dirty="0" err="1"/>
              <a:t>i_rdev</a:t>
            </a:r>
            <a:r>
              <a:rPr lang="he-IL" altLang="en-US" dirty="0"/>
              <a:t> ב-</a:t>
            </a:r>
            <a:r>
              <a:rPr lang="en-US" altLang="en-US" dirty="0" err="1"/>
              <a:t>inode</a:t>
            </a:r>
            <a:r>
              <a:rPr lang="he-IL" altLang="en-US" dirty="0"/>
              <a:t> מכיל את המספר הראשי והמשני של ההתקן.</a:t>
            </a:r>
          </a:p>
          <a:p>
            <a:pPr lvl="1"/>
            <a:r>
              <a:rPr lang="he-IL" altLang="en-US" dirty="0"/>
              <a:t>המאקרו </a:t>
            </a:r>
            <a:r>
              <a:rPr lang="en-US" altLang="en-US" dirty="0"/>
              <a:t>MAJOR(</a:t>
            </a:r>
            <a:r>
              <a:rPr lang="en-US" altLang="en-US" dirty="0" err="1"/>
              <a:t>inode</a:t>
            </a:r>
            <a:r>
              <a:rPr lang="en-US" altLang="en-US" dirty="0"/>
              <a:t>-&gt;</a:t>
            </a:r>
            <a:r>
              <a:rPr lang="en-US" altLang="en-US" dirty="0" err="1"/>
              <a:t>i_rdev</a:t>
            </a:r>
            <a:r>
              <a:rPr lang="en-US" altLang="en-US" dirty="0"/>
              <a:t>)</a:t>
            </a:r>
            <a:r>
              <a:rPr lang="he-IL" altLang="en-US" dirty="0"/>
              <a:t> מחזיר את המספר הראשי.</a:t>
            </a:r>
          </a:p>
          <a:p>
            <a:pPr lvl="1"/>
            <a:r>
              <a:rPr lang="he-IL" altLang="en-US" dirty="0"/>
              <a:t>המאקרו </a:t>
            </a:r>
            <a:r>
              <a:rPr lang="en-US" altLang="en-US" dirty="0"/>
              <a:t>MINOR(</a:t>
            </a:r>
            <a:r>
              <a:rPr lang="en-US" altLang="en-US" dirty="0" err="1"/>
              <a:t>inode</a:t>
            </a:r>
            <a:r>
              <a:rPr lang="en-US" altLang="en-US" dirty="0"/>
              <a:t>-&gt;</a:t>
            </a:r>
            <a:r>
              <a:rPr lang="en-US" altLang="en-US" dirty="0" err="1"/>
              <a:t>i_rdev</a:t>
            </a:r>
            <a:r>
              <a:rPr lang="en-US" altLang="en-US" dirty="0"/>
              <a:t>)</a:t>
            </a:r>
            <a:r>
              <a:rPr lang="he-IL" altLang="en-US" dirty="0"/>
              <a:t> מחזיר את המספר המשני.</a:t>
            </a:r>
          </a:p>
        </p:txBody>
      </p:sp>
      <p:sp>
        <p:nvSpPr>
          <p:cNvPr id="2" name="Footer Placeholder 1">
            <a:extLst>
              <a:ext uri="{FF2B5EF4-FFF2-40B4-BE49-F238E27FC236}">
                <a16:creationId xmlns:a16="http://schemas.microsoft.com/office/drawing/2014/main" xmlns="" id="{3535C729-5656-4DC7-A2D4-6632265E2F0B}"/>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C946392D-A5A7-4AE2-9F33-F37C903B13DC}"/>
              </a:ext>
            </a:extLst>
          </p:cNvPr>
          <p:cNvSpPr>
            <a:spLocks noGrp="1"/>
          </p:cNvSpPr>
          <p:nvPr>
            <p:ph type="sldNum" sz="quarter" idx="12"/>
          </p:nvPr>
        </p:nvSpPr>
        <p:spPr/>
        <p:txBody>
          <a:bodyPr/>
          <a:lstStyle/>
          <a:p>
            <a:fld id="{0CFEC368-1D7A-4F81-ABF6-AE0E36BAF64C}" type="slidenum">
              <a:rPr lang="en-US" smtClean="0"/>
              <a:pPr/>
              <a:t>40</a:t>
            </a:fld>
            <a:endParaRPr lang="en-US"/>
          </a:p>
        </p:txBody>
      </p:sp>
    </p:spTree>
    <p:extLst>
      <p:ext uri="{BB962C8B-B14F-4D97-AF65-F5344CB8AC3E}">
        <p14:creationId xmlns:p14="http://schemas.microsoft.com/office/powerpoint/2010/main" val="12696628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a:extLst>
              <a:ext uri="{FF2B5EF4-FFF2-40B4-BE49-F238E27FC236}">
                <a16:creationId xmlns:a16="http://schemas.microsoft.com/office/drawing/2014/main" xmlns="" id="{3593719F-6F65-43B7-BDD9-F7A5C6197282}"/>
              </a:ext>
            </a:extLst>
          </p:cNvPr>
          <p:cNvSpPr>
            <a:spLocks noGrp="1" noChangeArrowheads="1"/>
          </p:cNvSpPr>
          <p:nvPr>
            <p:ph type="title"/>
          </p:nvPr>
        </p:nvSpPr>
        <p:spPr/>
        <p:txBody>
          <a:bodyPr/>
          <a:lstStyle/>
          <a:p>
            <a:r>
              <a:rPr lang="he-IL" altLang="en-US" dirty="0"/>
              <a:t>הפונקציה </a:t>
            </a:r>
            <a:r>
              <a:rPr lang="en-US" altLang="en-US" dirty="0" err="1"/>
              <a:t>ioctl</a:t>
            </a:r>
            <a:endParaRPr lang="en-US" altLang="en-US" dirty="0"/>
          </a:p>
        </p:txBody>
      </p:sp>
      <p:sp>
        <p:nvSpPr>
          <p:cNvPr id="396291" name="Rectangle 3">
            <a:extLst>
              <a:ext uri="{FF2B5EF4-FFF2-40B4-BE49-F238E27FC236}">
                <a16:creationId xmlns:a16="http://schemas.microsoft.com/office/drawing/2014/main" xmlns="" id="{B14A833B-FA5E-4E6E-98C8-45913A0A4517}"/>
              </a:ext>
            </a:extLst>
          </p:cNvPr>
          <p:cNvSpPr>
            <a:spLocks noGrp="1" noChangeArrowheads="1"/>
          </p:cNvSpPr>
          <p:nvPr>
            <p:ph idx="1"/>
          </p:nvPr>
        </p:nvSpPr>
        <p:spPr/>
        <p:txBody>
          <a:bodyPr>
            <a:normAutofit/>
          </a:bodyPr>
          <a:lstStyle/>
          <a:p>
            <a:pPr marL="0" indent="0" algn="l" rtl="0">
              <a:buNone/>
            </a:pP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ioctl</a:t>
            </a:r>
            <a:r>
              <a:rPr lang="en-US" altLang="en-US" dirty="0">
                <a:latin typeface="Courier New" panose="02070309020205020404" pitchFamily="49" charset="0"/>
                <a:cs typeface="Courier New" panose="02070309020205020404" pitchFamily="49" charset="0"/>
              </a:rPr>
              <a:t>)(struct </a:t>
            </a:r>
            <a:r>
              <a:rPr lang="en-US" altLang="en-US" dirty="0" err="1">
                <a:latin typeface="Courier New" panose="02070309020205020404" pitchFamily="49" charset="0"/>
                <a:cs typeface="Courier New" panose="02070309020205020404" pitchFamily="49" charset="0"/>
              </a:rPr>
              <a:t>inode</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inode</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struct file *</a:t>
            </a:r>
            <a:r>
              <a:rPr lang="en-US" altLang="en-US" dirty="0" err="1">
                <a:latin typeface="Courier New" panose="02070309020205020404" pitchFamily="49" charset="0"/>
                <a:cs typeface="Courier New" panose="02070309020205020404" pitchFamily="49" charset="0"/>
              </a:rPr>
              <a:t>filp</a:t>
            </a:r>
            <a:r>
              <a:rPr lang="en-US" altLang="en-US" dirty="0">
                <a:latin typeface="Courier New" panose="02070309020205020404" pitchFamily="49" charset="0"/>
                <a:cs typeface="Courier New" panose="02070309020205020404" pitchFamily="49" charset="0"/>
              </a:rPr>
              <a:t>, </a:t>
            </a:r>
          </a:p>
          <a:p>
            <a:pPr marL="0" indent="0" algn="l" rtl="0">
              <a:buNone/>
            </a:pPr>
            <a:r>
              <a:rPr lang="en-US" altLang="en-US" dirty="0">
                <a:latin typeface="Courier New" panose="02070309020205020404" pitchFamily="49" charset="0"/>
                <a:cs typeface="Courier New" panose="02070309020205020404" pitchFamily="49" charset="0"/>
              </a:rPr>
              <a:t>	unsigned </a:t>
            </a:r>
            <a:r>
              <a:rPr lang="en-US" altLang="en-US" dirty="0" err="1">
                <a:latin typeface="Courier New" panose="02070309020205020404" pitchFamily="49" charset="0"/>
                <a:cs typeface="Courier New" panose="02070309020205020404" pitchFamily="49" charset="0"/>
              </a:rPr>
              <a:t>int</a:t>
            </a:r>
            <a:r>
              <a:rPr lang="en-US" altLang="en-US" dirty="0">
                <a:latin typeface="Courier New" panose="02070309020205020404" pitchFamily="49" charset="0"/>
                <a:cs typeface="Courier New" panose="02070309020205020404" pitchFamily="49" charset="0"/>
              </a:rPr>
              <a:t> </a:t>
            </a:r>
            <a:r>
              <a:rPr lang="en-US" altLang="en-US" dirty="0" err="1">
                <a:latin typeface="Courier New" panose="02070309020205020404" pitchFamily="49" charset="0"/>
                <a:cs typeface="Courier New" panose="02070309020205020404" pitchFamily="49" charset="0"/>
              </a:rPr>
              <a:t>cmd</a:t>
            </a:r>
            <a:r>
              <a:rPr lang="en-US" altLang="en-US" dirty="0">
                <a:latin typeface="Courier New" panose="02070309020205020404" pitchFamily="49" charset="0"/>
                <a:cs typeface="Courier New" panose="02070309020205020404" pitchFamily="49" charset="0"/>
              </a:rPr>
              <a:t>, unsigned long </a:t>
            </a:r>
            <a:r>
              <a:rPr lang="en-US" altLang="en-US" dirty="0" err="1">
                <a:latin typeface="Courier New" panose="02070309020205020404" pitchFamily="49" charset="0"/>
                <a:cs typeface="Courier New" panose="02070309020205020404" pitchFamily="49" charset="0"/>
              </a:rPr>
              <a:t>arg</a:t>
            </a:r>
            <a:r>
              <a:rPr lang="en-US" altLang="en-US" dirty="0">
                <a:latin typeface="Courier New" panose="02070309020205020404" pitchFamily="49" charset="0"/>
                <a:cs typeface="Courier New" panose="02070309020205020404" pitchFamily="49" charset="0"/>
              </a:rPr>
              <a:t>);</a:t>
            </a:r>
            <a:endParaRPr lang="he-IL" altLang="en-US" dirty="0">
              <a:latin typeface="Courier New" panose="02070309020205020404" pitchFamily="49" charset="0"/>
              <a:cs typeface="Courier New" panose="02070309020205020404" pitchFamily="49" charset="0"/>
            </a:endParaRPr>
          </a:p>
          <a:p>
            <a:r>
              <a:rPr lang="he-IL" altLang="en-US" u="sng" dirty="0"/>
              <a:t>פרמטרים:</a:t>
            </a:r>
          </a:p>
          <a:p>
            <a:pPr lvl="1"/>
            <a:r>
              <a:rPr lang="en-US" altLang="en-US" dirty="0" err="1"/>
              <a:t>inode</a:t>
            </a:r>
            <a:r>
              <a:rPr lang="he-IL" altLang="en-US" dirty="0"/>
              <a:t> – אובייקט ה-</a:t>
            </a:r>
            <a:r>
              <a:rPr lang="en-US" altLang="en-US" dirty="0" err="1"/>
              <a:t>inode</a:t>
            </a:r>
            <a:r>
              <a:rPr lang="he-IL" altLang="en-US" dirty="0"/>
              <a:t> המייצג את הקובץ.</a:t>
            </a:r>
          </a:p>
          <a:p>
            <a:pPr lvl="1"/>
            <a:r>
              <a:rPr lang="en-US" altLang="en-US" dirty="0" err="1"/>
              <a:t>filp</a:t>
            </a:r>
            <a:r>
              <a:rPr lang="he-IL" altLang="en-US" dirty="0"/>
              <a:t> – מבנה הנתונים המייצג את הקובץ הפתוח.</a:t>
            </a:r>
          </a:p>
          <a:p>
            <a:pPr lvl="1"/>
            <a:r>
              <a:rPr lang="en-US" altLang="en-US" dirty="0" err="1"/>
              <a:t>cmd</a:t>
            </a:r>
            <a:r>
              <a:rPr lang="he-IL" altLang="en-US" dirty="0"/>
              <a:t> – מספר סידורי של פקודה (על מנת לתמוך במספר פקודות בקרה).</a:t>
            </a:r>
          </a:p>
          <a:p>
            <a:pPr lvl="2"/>
            <a:r>
              <a:rPr lang="he-IL" altLang="en-US" dirty="0"/>
              <a:t>בדרך כלל משתמשים בקובץ </a:t>
            </a:r>
            <a:r>
              <a:rPr lang="en-US" altLang="en-US" dirty="0"/>
              <a:t>header</a:t>
            </a:r>
            <a:r>
              <a:rPr lang="he-IL" altLang="en-US" dirty="0"/>
              <a:t> כדי להגדיר שמות לפקודות.</a:t>
            </a:r>
          </a:p>
          <a:p>
            <a:pPr lvl="1"/>
            <a:r>
              <a:rPr lang="en-US" altLang="en-US" dirty="0" err="1"/>
              <a:t>arg</a:t>
            </a:r>
            <a:r>
              <a:rPr lang="he-IL" altLang="en-US" dirty="0"/>
              <a:t> – פרמטר כללי אופציונלי (אם המשתמש לא מעביר אותו, יהיה ערך זבל).</a:t>
            </a:r>
          </a:p>
          <a:p>
            <a:r>
              <a:rPr lang="he-IL" altLang="en-US" u="sng" dirty="0"/>
              <a:t>ערך מוחזר:</a:t>
            </a:r>
            <a:r>
              <a:rPr lang="he-IL" altLang="en-US" dirty="0"/>
              <a:t> תלוי בכותב הדרייבר (שגיאה – ערך שלילי).</a:t>
            </a:r>
          </a:p>
          <a:p>
            <a:r>
              <a:rPr lang="he-IL" altLang="en-US" dirty="0"/>
              <a:t>בדרך כלל לפונקציה יהיה מבנה </a:t>
            </a:r>
            <a:r>
              <a:rPr lang="en-US" altLang="en-US" dirty="0"/>
              <a:t>switch</a:t>
            </a:r>
            <a:r>
              <a:rPr lang="he-IL" altLang="en-US" dirty="0"/>
              <a:t>, בהתאם לפרמטר </a:t>
            </a:r>
            <a:r>
              <a:rPr lang="en-US" altLang="en-US" dirty="0" err="1"/>
              <a:t>cmd</a:t>
            </a:r>
            <a:r>
              <a:rPr lang="he-IL" altLang="en-US" dirty="0"/>
              <a:t>.</a:t>
            </a:r>
          </a:p>
        </p:txBody>
      </p:sp>
      <p:sp>
        <p:nvSpPr>
          <p:cNvPr id="2" name="Footer Placeholder 1">
            <a:extLst>
              <a:ext uri="{FF2B5EF4-FFF2-40B4-BE49-F238E27FC236}">
                <a16:creationId xmlns:a16="http://schemas.microsoft.com/office/drawing/2014/main" xmlns="" id="{BEA2D081-96FD-4A65-B5DD-9E83DCA24E59}"/>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60315D2C-2608-40D0-B09B-CB8FB767422F}"/>
              </a:ext>
            </a:extLst>
          </p:cNvPr>
          <p:cNvSpPr>
            <a:spLocks noGrp="1"/>
          </p:cNvSpPr>
          <p:nvPr>
            <p:ph type="sldNum" sz="quarter" idx="12"/>
          </p:nvPr>
        </p:nvSpPr>
        <p:spPr/>
        <p:txBody>
          <a:bodyPr/>
          <a:lstStyle/>
          <a:p>
            <a:fld id="{0CFEC368-1D7A-4F81-ABF6-AE0E36BAF64C}" type="slidenum">
              <a:rPr lang="en-US" smtClean="0"/>
              <a:pPr/>
              <a:t>41</a:t>
            </a:fld>
            <a:endParaRPr lang="en-US"/>
          </a:p>
        </p:txBody>
      </p:sp>
    </p:spTree>
    <p:extLst>
      <p:ext uri="{BB962C8B-B14F-4D97-AF65-F5344CB8AC3E}">
        <p14:creationId xmlns:p14="http://schemas.microsoft.com/office/powerpoint/2010/main" val="15841355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a:extLst>
              <a:ext uri="{FF2B5EF4-FFF2-40B4-BE49-F238E27FC236}">
                <a16:creationId xmlns:a16="http://schemas.microsoft.com/office/drawing/2014/main" xmlns="" id="{9624368C-9384-483C-8275-2EE5F8CFBD2C}"/>
              </a:ext>
            </a:extLst>
          </p:cNvPr>
          <p:cNvSpPr>
            <a:spLocks noGrp="1" noChangeArrowheads="1"/>
          </p:cNvSpPr>
          <p:nvPr>
            <p:ph type="title"/>
          </p:nvPr>
        </p:nvSpPr>
        <p:spPr/>
        <p:txBody>
          <a:bodyPr/>
          <a:lstStyle/>
          <a:p>
            <a:r>
              <a:rPr lang="he-IL" altLang="en-US"/>
              <a:t>הפונקציה </a:t>
            </a:r>
            <a:r>
              <a:rPr lang="en-US" altLang="en-US"/>
              <a:t>ioctl</a:t>
            </a:r>
            <a:r>
              <a:rPr lang="he-IL" altLang="en-US"/>
              <a:t> (3)</a:t>
            </a:r>
            <a:endParaRPr lang="en-US" altLang="en-US"/>
          </a:p>
        </p:txBody>
      </p:sp>
      <p:sp>
        <p:nvSpPr>
          <p:cNvPr id="400387" name="Rectangle 3">
            <a:extLst>
              <a:ext uri="{FF2B5EF4-FFF2-40B4-BE49-F238E27FC236}">
                <a16:creationId xmlns:a16="http://schemas.microsoft.com/office/drawing/2014/main" xmlns="" id="{75EB8A47-7649-4C2D-90D6-6978345E1AA2}"/>
              </a:ext>
            </a:extLst>
          </p:cNvPr>
          <p:cNvSpPr>
            <a:spLocks noGrp="1" noChangeArrowheads="1"/>
          </p:cNvSpPr>
          <p:nvPr>
            <p:ph idx="1"/>
          </p:nvPr>
        </p:nvSpPr>
        <p:spPr>
          <a:noFill/>
          <a:ln/>
        </p:spPr>
        <p:txBody>
          <a:bodyPr>
            <a:normAutofit/>
          </a:bodyPr>
          <a:lstStyle/>
          <a:p>
            <a:pPr>
              <a:lnSpc>
                <a:spcPct val="80000"/>
              </a:lnSpc>
            </a:pPr>
            <a:r>
              <a:rPr lang="he-IL" altLang="en-US" sz="2400" dirty="0"/>
              <a:t>עדיף שהתקנים שונים יגדירו קבועים שונים עבור הפרמטר </a:t>
            </a:r>
            <a:r>
              <a:rPr lang="en-US" altLang="en-US" sz="2400" dirty="0" err="1"/>
              <a:t>cmd</a:t>
            </a:r>
            <a:r>
              <a:rPr lang="he-IL" altLang="en-US" sz="2400" dirty="0"/>
              <a:t>.</a:t>
            </a:r>
          </a:p>
          <a:p>
            <a:pPr lvl="1">
              <a:lnSpc>
                <a:spcPct val="80000"/>
              </a:lnSpc>
            </a:pPr>
            <a:r>
              <a:rPr lang="he-IL" altLang="en-US" sz="2000" dirty="0"/>
              <a:t>התקנים שונים עושים שימוש באותם מספרים - פתח לתקלות.</a:t>
            </a:r>
          </a:p>
          <a:p>
            <a:pPr>
              <a:lnSpc>
                <a:spcPct val="80000"/>
              </a:lnSpc>
            </a:pPr>
            <a:r>
              <a:rPr lang="he-IL" altLang="en-US" sz="2400" dirty="0"/>
              <a:t>לינוקס מציעה מוסכמה לקביעת הקבועים על סמך ארבעה פרמטרים:</a:t>
            </a:r>
          </a:p>
          <a:p>
            <a:pPr lvl="1">
              <a:lnSpc>
                <a:spcPct val="80000"/>
              </a:lnSpc>
            </a:pPr>
            <a:r>
              <a:rPr lang="en-US" altLang="en-US" sz="2000" dirty="0">
                <a:solidFill>
                  <a:srgbClr val="0000FF"/>
                </a:solidFill>
              </a:rPr>
              <a:t>type</a:t>
            </a:r>
            <a:r>
              <a:rPr lang="he-IL" altLang="en-US" sz="2000" dirty="0"/>
              <a:t> – מספר "קסם", רצוי ייחודי להתקן (8 ביטים).</a:t>
            </a:r>
          </a:p>
          <a:p>
            <a:pPr lvl="2">
              <a:lnSpc>
                <a:spcPct val="80000"/>
              </a:lnSpc>
            </a:pPr>
            <a:r>
              <a:rPr lang="he-IL" altLang="en-US" sz="1800" dirty="0"/>
              <a:t>הנחיות לבחירת המספר: </a:t>
            </a:r>
            <a:r>
              <a:rPr lang="en-US" altLang="en-US" sz="1800" dirty="0"/>
              <a:t>Documentation/ioctl-number.txt</a:t>
            </a:r>
            <a:r>
              <a:rPr lang="he-IL" altLang="en-US" sz="1800" dirty="0"/>
              <a:t>.</a:t>
            </a:r>
          </a:p>
          <a:p>
            <a:pPr lvl="1">
              <a:lnSpc>
                <a:spcPct val="80000"/>
              </a:lnSpc>
            </a:pPr>
            <a:r>
              <a:rPr lang="en-US" altLang="en-US" sz="2000" dirty="0">
                <a:solidFill>
                  <a:srgbClr val="0000FF"/>
                </a:solidFill>
              </a:rPr>
              <a:t>number</a:t>
            </a:r>
            <a:r>
              <a:rPr lang="he-IL" altLang="en-US" sz="2000" dirty="0"/>
              <a:t> – מספר סידורי (8 ביטים).</a:t>
            </a:r>
          </a:p>
          <a:p>
            <a:pPr lvl="1">
              <a:lnSpc>
                <a:spcPct val="80000"/>
              </a:lnSpc>
            </a:pPr>
            <a:r>
              <a:rPr lang="en-US" altLang="en-US" sz="2000" dirty="0">
                <a:solidFill>
                  <a:srgbClr val="0000FF"/>
                </a:solidFill>
              </a:rPr>
              <a:t>direction</a:t>
            </a:r>
            <a:r>
              <a:rPr lang="he-IL" altLang="en-US" sz="2000" dirty="0"/>
              <a:t> – כיוון העברת</a:t>
            </a:r>
            <a:r>
              <a:rPr lang="en-US" altLang="en-US" sz="2000" dirty="0"/>
              <a:t> </a:t>
            </a:r>
            <a:r>
              <a:rPr lang="he-IL" altLang="en-US" sz="2000" dirty="0"/>
              <a:t> המידע (מנקודת המבט של המשתמש)</a:t>
            </a:r>
          </a:p>
          <a:p>
            <a:pPr lvl="2" algn="ctr" rtl="0">
              <a:lnSpc>
                <a:spcPct val="80000"/>
              </a:lnSpc>
              <a:buFont typeface="Wingdings" panose="05000000000000000000" pitchFamily="2" charset="2"/>
              <a:buNone/>
            </a:pPr>
            <a:r>
              <a:rPr lang="en-US" altLang="en-US" sz="1800" dirty="0"/>
              <a:t>_IOC_NONE  ,   _IOC_READ  ,   _IOC_WRITE,</a:t>
            </a:r>
          </a:p>
          <a:p>
            <a:pPr lvl="2" algn="ctr" rtl="0">
              <a:lnSpc>
                <a:spcPct val="80000"/>
              </a:lnSpc>
              <a:buFont typeface="Wingdings" panose="05000000000000000000" pitchFamily="2" charset="2"/>
              <a:buNone/>
            </a:pPr>
            <a:r>
              <a:rPr lang="he-IL" altLang="en-US" sz="1800" dirty="0"/>
              <a:t>   </a:t>
            </a:r>
            <a:r>
              <a:rPr lang="en-US" altLang="en-US" sz="1800" dirty="0"/>
              <a:t> _IOC_READ | _IOC_WRITE</a:t>
            </a:r>
            <a:endParaRPr lang="he-IL" altLang="en-US" sz="1800" dirty="0"/>
          </a:p>
          <a:p>
            <a:pPr lvl="1">
              <a:lnSpc>
                <a:spcPct val="80000"/>
              </a:lnSpc>
            </a:pPr>
            <a:r>
              <a:rPr lang="en-US" altLang="en-US" sz="2000" dirty="0">
                <a:solidFill>
                  <a:srgbClr val="0000FF"/>
                </a:solidFill>
              </a:rPr>
              <a:t>size</a:t>
            </a:r>
            <a:r>
              <a:rPr lang="he-IL" altLang="en-US" sz="2000" dirty="0"/>
              <a:t> – גודל מידע המשתמש המעורב בהעברה (8-14 ביטים).</a:t>
            </a:r>
          </a:p>
          <a:p>
            <a:pPr>
              <a:lnSpc>
                <a:spcPct val="80000"/>
              </a:lnSpc>
            </a:pPr>
            <a:r>
              <a:rPr lang="he-IL" altLang="en-US" sz="2400" dirty="0"/>
              <a:t>הקובץ </a:t>
            </a:r>
            <a:r>
              <a:rPr lang="en-US" altLang="en-US" sz="2400" dirty="0"/>
              <a:t>&lt;</a:t>
            </a:r>
            <a:r>
              <a:rPr lang="en-US" altLang="en-US" sz="2400" dirty="0" err="1"/>
              <a:t>asm</a:t>
            </a:r>
            <a:r>
              <a:rPr lang="en-US" altLang="en-US" sz="2400" dirty="0"/>
              <a:t>/</a:t>
            </a:r>
            <a:r>
              <a:rPr lang="en-US" altLang="en-US" sz="2400" dirty="0" err="1"/>
              <a:t>ioctl.h</a:t>
            </a:r>
            <a:r>
              <a:rPr lang="en-US" altLang="en-US" sz="2400" dirty="0"/>
              <a:t>&gt;</a:t>
            </a:r>
            <a:r>
              <a:rPr lang="he-IL" altLang="en-US" sz="2400" dirty="0"/>
              <a:t> מגדיר פונקציות מאקרו לקביעת המספרים</a:t>
            </a:r>
          </a:p>
          <a:p>
            <a:pPr lvl="1">
              <a:lnSpc>
                <a:spcPct val="80000"/>
              </a:lnSpc>
            </a:pPr>
            <a:r>
              <a:rPr lang="he-IL" altLang="en-US" sz="2000" dirty="0"/>
              <a:t>ישנה פקודת מאקרו לכל כיוון (</a:t>
            </a:r>
            <a:r>
              <a:rPr lang="en-US" altLang="en-US" sz="2000" dirty="0"/>
              <a:t>direction</a:t>
            </a:r>
            <a:r>
              <a:rPr lang="he-IL" altLang="en-US" sz="2000" dirty="0"/>
              <a:t>) של העברה:</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_IO(</a:t>
            </a:r>
            <a:r>
              <a:rPr lang="en-US" altLang="en-US" sz="2000" dirty="0" err="1">
                <a:latin typeface="Courier New" panose="02070309020205020404" pitchFamily="49" charset="0"/>
                <a:cs typeface="Courier New" panose="02070309020205020404" pitchFamily="49" charset="0"/>
              </a:rPr>
              <a:t>type,nr</a:t>
            </a:r>
            <a:r>
              <a:rPr lang="en-US" altLang="en-US" sz="2000" dirty="0">
                <a:latin typeface="Courier New" panose="02070309020205020404" pitchFamily="49" charset="0"/>
                <a:cs typeface="Courier New" panose="02070309020205020404" pitchFamily="49" charset="0"/>
              </a:rPr>
              <a:t>)          , _IOR(</a:t>
            </a:r>
            <a:r>
              <a:rPr lang="en-US" altLang="en-US" sz="2000" dirty="0" err="1">
                <a:latin typeface="Courier New" panose="02070309020205020404" pitchFamily="49" charset="0"/>
                <a:cs typeface="Courier New" panose="02070309020205020404" pitchFamily="49" charset="0"/>
              </a:rPr>
              <a:t>type,nr,dataitem</a:t>
            </a:r>
            <a:r>
              <a:rPr lang="en-US" altLang="en-US" sz="2000" dirty="0">
                <a:latin typeface="Courier New" panose="02070309020205020404" pitchFamily="49" charset="0"/>
                <a:cs typeface="Courier New" panose="02070309020205020404" pitchFamily="49" charset="0"/>
              </a:rPr>
              <a:t>)</a:t>
            </a:r>
          </a:p>
          <a:p>
            <a:pPr algn="l" rtl="0">
              <a:lnSpc>
                <a:spcPct val="8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_IOW(</a:t>
            </a:r>
            <a:r>
              <a:rPr lang="en-US" altLang="en-US" sz="2000" dirty="0" err="1">
                <a:latin typeface="Courier New" panose="02070309020205020404" pitchFamily="49" charset="0"/>
                <a:cs typeface="Courier New" panose="02070309020205020404" pitchFamily="49" charset="0"/>
              </a:rPr>
              <a:t>type,nr,dataitem</a:t>
            </a:r>
            <a:r>
              <a:rPr lang="en-US" altLang="en-US" sz="2000" dirty="0">
                <a:latin typeface="Courier New" panose="02070309020205020404" pitchFamily="49" charset="0"/>
                <a:cs typeface="Courier New" panose="02070309020205020404" pitchFamily="49" charset="0"/>
              </a:rPr>
              <a:t>)    , _IOWR(</a:t>
            </a:r>
            <a:r>
              <a:rPr lang="en-US" altLang="en-US" sz="2000" dirty="0" err="1">
                <a:latin typeface="Courier New" panose="02070309020205020404" pitchFamily="49" charset="0"/>
                <a:cs typeface="Courier New" panose="02070309020205020404" pitchFamily="49" charset="0"/>
              </a:rPr>
              <a:t>type,nr,dataitem</a:t>
            </a:r>
            <a:r>
              <a:rPr lang="en-US" altLang="en-US" sz="2000" dirty="0">
                <a:latin typeface="Courier New" panose="02070309020205020404" pitchFamily="49" charset="0"/>
                <a:cs typeface="Courier New" panose="02070309020205020404" pitchFamily="49" charset="0"/>
              </a:rPr>
              <a:t>)</a:t>
            </a:r>
            <a:endParaRPr lang="he-IL" altLang="en-US" sz="2400" dirty="0"/>
          </a:p>
          <a:p>
            <a:pPr lvl="1">
              <a:lnSpc>
                <a:spcPct val="80000"/>
              </a:lnSpc>
            </a:pPr>
            <a:endParaRPr lang="he-IL" altLang="en-US" sz="2000" dirty="0"/>
          </a:p>
        </p:txBody>
      </p:sp>
      <p:sp>
        <p:nvSpPr>
          <p:cNvPr id="2" name="Footer Placeholder 1">
            <a:extLst>
              <a:ext uri="{FF2B5EF4-FFF2-40B4-BE49-F238E27FC236}">
                <a16:creationId xmlns:a16="http://schemas.microsoft.com/office/drawing/2014/main" xmlns="" id="{6D7D9216-50EC-4718-AA14-E72F794AB716}"/>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E345836F-80FE-4BF9-BCE7-C21A415CA004}"/>
              </a:ext>
            </a:extLst>
          </p:cNvPr>
          <p:cNvSpPr>
            <a:spLocks noGrp="1"/>
          </p:cNvSpPr>
          <p:nvPr>
            <p:ph type="sldNum" sz="quarter" idx="12"/>
          </p:nvPr>
        </p:nvSpPr>
        <p:spPr/>
        <p:txBody>
          <a:bodyPr/>
          <a:lstStyle/>
          <a:p>
            <a:fld id="{0CFEC368-1D7A-4F81-ABF6-AE0E36BAF64C}" type="slidenum">
              <a:rPr lang="en-US" smtClean="0"/>
              <a:pPr/>
              <a:t>42</a:t>
            </a:fld>
            <a:endParaRPr lang="en-US"/>
          </a:p>
        </p:txBody>
      </p:sp>
    </p:spTree>
    <p:extLst>
      <p:ext uri="{BB962C8B-B14F-4D97-AF65-F5344CB8AC3E}">
        <p14:creationId xmlns:p14="http://schemas.microsoft.com/office/powerpoint/2010/main" val="16497938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a:extLst>
              <a:ext uri="{FF2B5EF4-FFF2-40B4-BE49-F238E27FC236}">
                <a16:creationId xmlns:a16="http://schemas.microsoft.com/office/drawing/2014/main" xmlns="" id="{79337C88-A6CD-462D-B763-E3F6311E04FA}"/>
              </a:ext>
            </a:extLst>
          </p:cNvPr>
          <p:cNvSpPr>
            <a:spLocks noGrp="1" noChangeArrowheads="1"/>
          </p:cNvSpPr>
          <p:nvPr>
            <p:ph type="title"/>
          </p:nvPr>
        </p:nvSpPr>
        <p:spPr/>
        <p:txBody>
          <a:bodyPr/>
          <a:lstStyle/>
          <a:p>
            <a:r>
              <a:rPr lang="he-IL" altLang="en-US"/>
              <a:t>הפונקציה </a:t>
            </a:r>
            <a:r>
              <a:rPr lang="en-US" altLang="en-US"/>
              <a:t>ioctl</a:t>
            </a:r>
            <a:r>
              <a:rPr lang="he-IL" altLang="en-US"/>
              <a:t> (</a:t>
            </a:r>
            <a:r>
              <a:rPr lang="en-US" altLang="en-US"/>
              <a:t>4</a:t>
            </a:r>
            <a:r>
              <a:rPr lang="he-IL" altLang="en-US"/>
              <a:t>)</a:t>
            </a:r>
            <a:endParaRPr lang="en-US" altLang="en-US"/>
          </a:p>
        </p:txBody>
      </p:sp>
      <p:sp>
        <p:nvSpPr>
          <p:cNvPr id="404483" name="Rectangle 3">
            <a:extLst>
              <a:ext uri="{FF2B5EF4-FFF2-40B4-BE49-F238E27FC236}">
                <a16:creationId xmlns:a16="http://schemas.microsoft.com/office/drawing/2014/main" xmlns="" id="{EB43C3F2-02D8-44C9-83AF-2853221EAECE}"/>
              </a:ext>
            </a:extLst>
          </p:cNvPr>
          <p:cNvSpPr>
            <a:spLocks noGrp="1" noChangeArrowheads="1"/>
          </p:cNvSpPr>
          <p:nvPr>
            <p:ph idx="1"/>
          </p:nvPr>
        </p:nvSpPr>
        <p:spPr>
          <a:noFill/>
          <a:ln/>
        </p:spPr>
        <p:txBody>
          <a:bodyPr/>
          <a:lstStyle/>
          <a:p>
            <a:pPr>
              <a:lnSpc>
                <a:spcPct val="80000"/>
              </a:lnSpc>
            </a:pPr>
            <a:r>
              <a:rPr lang="he-IL" altLang="en-US" sz="2800"/>
              <a:t>דוגמה:</a:t>
            </a:r>
          </a:p>
          <a:p>
            <a:pPr algn="l" rtl="0">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#define MYDEV_IOC_MAGIC ‘o’</a:t>
            </a:r>
          </a:p>
          <a:p>
            <a:pPr algn="l" rtl="0">
              <a:lnSpc>
                <a:spcPct val="80000"/>
              </a:lnSpc>
              <a:buFont typeface="Wingdings" panose="05000000000000000000" pitchFamily="2" charset="2"/>
              <a:buNone/>
            </a:pPr>
            <a:endParaRPr lang="en-US" altLang="en-US" sz="2000">
              <a:latin typeface="Courier New" panose="02070309020205020404" pitchFamily="49" charset="0"/>
              <a:cs typeface="Courier New" panose="02070309020205020404" pitchFamily="49" charset="0"/>
            </a:endParaRPr>
          </a:p>
          <a:p>
            <a:pPr algn="l" rtl="0">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#DEFINE MYDEV_IORESET _IO(MYDEV_IOC_MAGIC,0)</a:t>
            </a:r>
          </a:p>
          <a:p>
            <a:pPr algn="l" rtl="0">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#DEFINE MYDEV_SETMODE _IOW(MYDEV_IOC_MAGIC,1,char) </a:t>
            </a:r>
          </a:p>
          <a:p>
            <a:pPr algn="l" rtl="0">
              <a:lnSpc>
                <a:spcPct val="80000"/>
              </a:lnSpc>
              <a:buFont typeface="Wingdings" panose="05000000000000000000" pitchFamily="2" charset="2"/>
              <a:buNone/>
            </a:pPr>
            <a:r>
              <a:rPr lang="en-US" altLang="en-US" sz="2000">
                <a:latin typeface="Courier New" panose="02070309020205020404" pitchFamily="49" charset="0"/>
                <a:cs typeface="Courier New" panose="02070309020205020404" pitchFamily="49" charset="0"/>
              </a:rPr>
              <a:t>#DEFINE MYDEV_GETMODE _IOR(MYDEV_IOC_MAGIC,2,char)</a:t>
            </a:r>
          </a:p>
          <a:p>
            <a:pPr algn="l" rtl="0">
              <a:lnSpc>
                <a:spcPct val="80000"/>
              </a:lnSpc>
              <a:buFont typeface="Wingdings" panose="05000000000000000000" pitchFamily="2" charset="2"/>
              <a:buNone/>
            </a:pPr>
            <a:endParaRPr lang="en-US" altLang="en-US" sz="200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32BCE843-BD6E-48BD-A745-61A3715767C9}"/>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7B658BBE-DC11-458D-B4C7-5C22CFFD83BD}"/>
              </a:ext>
            </a:extLst>
          </p:cNvPr>
          <p:cNvSpPr>
            <a:spLocks noGrp="1"/>
          </p:cNvSpPr>
          <p:nvPr>
            <p:ph type="sldNum" sz="quarter" idx="12"/>
          </p:nvPr>
        </p:nvSpPr>
        <p:spPr/>
        <p:txBody>
          <a:bodyPr/>
          <a:lstStyle/>
          <a:p>
            <a:fld id="{0CFEC368-1D7A-4F81-ABF6-AE0E36BAF64C}" type="slidenum">
              <a:rPr lang="en-US" smtClean="0"/>
              <a:pPr/>
              <a:t>43</a:t>
            </a:fld>
            <a:endParaRPr lang="en-US"/>
          </a:p>
        </p:txBody>
      </p:sp>
    </p:spTree>
    <p:extLst>
      <p:ext uri="{BB962C8B-B14F-4D97-AF65-F5344CB8AC3E}">
        <p14:creationId xmlns:p14="http://schemas.microsoft.com/office/powerpoint/2010/main" val="23478583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a:extLst>
              <a:ext uri="{FF2B5EF4-FFF2-40B4-BE49-F238E27FC236}">
                <a16:creationId xmlns:a16="http://schemas.microsoft.com/office/drawing/2014/main" xmlns="" id="{F8D791C5-785F-43F3-8192-EAFE7E46D329}"/>
              </a:ext>
            </a:extLst>
          </p:cNvPr>
          <p:cNvSpPr>
            <a:spLocks noGrp="1" noChangeArrowheads="1"/>
          </p:cNvSpPr>
          <p:nvPr>
            <p:ph type="title"/>
          </p:nvPr>
        </p:nvSpPr>
        <p:spPr/>
        <p:txBody>
          <a:bodyPr/>
          <a:lstStyle/>
          <a:p>
            <a:r>
              <a:rPr lang="he-IL" altLang="en-US" dirty="0"/>
              <a:t>התקני תווים - איך זה עובד?</a:t>
            </a:r>
            <a:endParaRPr lang="en-US" altLang="en-US" dirty="0"/>
          </a:p>
        </p:txBody>
      </p:sp>
      <p:sp>
        <p:nvSpPr>
          <p:cNvPr id="2" name="Footer Placeholder 1">
            <a:extLst>
              <a:ext uri="{FF2B5EF4-FFF2-40B4-BE49-F238E27FC236}">
                <a16:creationId xmlns:a16="http://schemas.microsoft.com/office/drawing/2014/main" xmlns="" id="{2E6CCF18-F35E-4B67-B771-A7782E1E1AA8}"/>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54C6BD04-0159-41BC-AB92-880E787B6CE3}"/>
              </a:ext>
            </a:extLst>
          </p:cNvPr>
          <p:cNvSpPr>
            <a:spLocks noGrp="1"/>
          </p:cNvSpPr>
          <p:nvPr>
            <p:ph type="sldNum" sz="quarter" idx="12"/>
          </p:nvPr>
        </p:nvSpPr>
        <p:spPr/>
        <p:txBody>
          <a:bodyPr/>
          <a:lstStyle/>
          <a:p>
            <a:fld id="{0CFEC368-1D7A-4F81-ABF6-AE0E36BAF64C}" type="slidenum">
              <a:rPr lang="en-US" smtClean="0"/>
              <a:pPr/>
              <a:t>44</a:t>
            </a:fld>
            <a:endParaRPr lang="en-US"/>
          </a:p>
        </p:txBody>
      </p:sp>
      <p:sp>
        <p:nvSpPr>
          <p:cNvPr id="346117" name="AutoShape 5">
            <a:extLst>
              <a:ext uri="{FF2B5EF4-FFF2-40B4-BE49-F238E27FC236}">
                <a16:creationId xmlns:a16="http://schemas.microsoft.com/office/drawing/2014/main" xmlns="" id="{32AD5030-743F-4692-913A-834FD942C32D}"/>
              </a:ext>
            </a:extLst>
          </p:cNvPr>
          <p:cNvSpPr>
            <a:spLocks noChangeArrowheads="1"/>
          </p:cNvSpPr>
          <p:nvPr/>
        </p:nvSpPr>
        <p:spPr bwMode="auto">
          <a:xfrm>
            <a:off x="2587625" y="2285007"/>
            <a:ext cx="2303463" cy="4105275"/>
          </a:xfrm>
          <a:prstGeom prst="roundRect">
            <a:avLst>
              <a:gd name="adj"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18" name="AutoShape 6">
            <a:extLst>
              <a:ext uri="{FF2B5EF4-FFF2-40B4-BE49-F238E27FC236}">
                <a16:creationId xmlns:a16="http://schemas.microsoft.com/office/drawing/2014/main" xmlns="" id="{06FCA98D-8643-4BEC-84ED-69941DA1ECDB}"/>
              </a:ext>
            </a:extLst>
          </p:cNvPr>
          <p:cNvSpPr>
            <a:spLocks noChangeArrowheads="1"/>
          </p:cNvSpPr>
          <p:nvPr/>
        </p:nvSpPr>
        <p:spPr bwMode="auto">
          <a:xfrm>
            <a:off x="5395913" y="2285007"/>
            <a:ext cx="2735262" cy="4105275"/>
          </a:xfrm>
          <a:prstGeom prst="roundRect">
            <a:avLst>
              <a:gd name="adj" fmla="val 16667"/>
            </a:avLst>
          </a:prstGeom>
          <a:noFill/>
          <a:ln w="9525"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19" name="Text Box 7">
            <a:extLst>
              <a:ext uri="{FF2B5EF4-FFF2-40B4-BE49-F238E27FC236}">
                <a16:creationId xmlns:a16="http://schemas.microsoft.com/office/drawing/2014/main" xmlns="" id="{DD7BFA19-1C2B-44E5-92E1-8C49BE9D9E44}"/>
              </a:ext>
            </a:extLst>
          </p:cNvPr>
          <p:cNvSpPr txBox="1">
            <a:spLocks noChangeArrowheads="1"/>
          </p:cNvSpPr>
          <p:nvPr/>
        </p:nvSpPr>
        <p:spPr bwMode="auto">
          <a:xfrm>
            <a:off x="3306763" y="1853207"/>
            <a:ext cx="796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he-IL" altLang="en-US"/>
              <a:t>המודול</a:t>
            </a:r>
            <a:endParaRPr lang="en-US" altLang="en-US"/>
          </a:p>
        </p:txBody>
      </p:sp>
      <p:sp>
        <p:nvSpPr>
          <p:cNvPr id="346120" name="Text Box 8">
            <a:extLst>
              <a:ext uri="{FF2B5EF4-FFF2-40B4-BE49-F238E27FC236}">
                <a16:creationId xmlns:a16="http://schemas.microsoft.com/office/drawing/2014/main" xmlns="" id="{124F9AC6-AB64-4663-9055-DFCFD7377F1E}"/>
              </a:ext>
            </a:extLst>
          </p:cNvPr>
          <p:cNvSpPr txBox="1">
            <a:spLocks noChangeArrowheads="1"/>
          </p:cNvSpPr>
          <p:nvPr/>
        </p:nvSpPr>
        <p:spPr bwMode="auto">
          <a:xfrm>
            <a:off x="5899150" y="1853207"/>
            <a:ext cx="12350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rtl="1"/>
            <a:r>
              <a:rPr lang="he-IL" altLang="en-US" dirty="0"/>
              <a:t>גרעין </a:t>
            </a:r>
            <a:r>
              <a:rPr lang="en-US" altLang="en-US" dirty="0"/>
              <a:t>Linux</a:t>
            </a:r>
          </a:p>
        </p:txBody>
      </p:sp>
      <p:sp>
        <p:nvSpPr>
          <p:cNvPr id="346121" name="Text Box 9">
            <a:extLst>
              <a:ext uri="{FF2B5EF4-FFF2-40B4-BE49-F238E27FC236}">
                <a16:creationId xmlns:a16="http://schemas.microsoft.com/office/drawing/2014/main" xmlns="" id="{430D1010-FA5F-4636-BE91-F78EAA24222F}"/>
              </a:ext>
            </a:extLst>
          </p:cNvPr>
          <p:cNvSpPr txBox="1">
            <a:spLocks noChangeArrowheads="1"/>
          </p:cNvSpPr>
          <p:nvPr/>
        </p:nvSpPr>
        <p:spPr bwMode="auto">
          <a:xfrm>
            <a:off x="987425" y="2718395"/>
            <a:ext cx="920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insmod</a:t>
            </a:r>
          </a:p>
        </p:txBody>
      </p:sp>
      <p:sp>
        <p:nvSpPr>
          <p:cNvPr id="346122" name="Text Box 10">
            <a:extLst>
              <a:ext uri="{FF2B5EF4-FFF2-40B4-BE49-F238E27FC236}">
                <a16:creationId xmlns:a16="http://schemas.microsoft.com/office/drawing/2014/main" xmlns="" id="{FD367EE0-F8D4-44AD-B4AA-AC4C326A6BBA}"/>
              </a:ext>
            </a:extLst>
          </p:cNvPr>
          <p:cNvSpPr txBox="1">
            <a:spLocks noChangeArrowheads="1"/>
          </p:cNvSpPr>
          <p:nvPr/>
        </p:nvSpPr>
        <p:spPr bwMode="auto">
          <a:xfrm>
            <a:off x="939800" y="5598120"/>
            <a:ext cx="8953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rmmod</a:t>
            </a:r>
          </a:p>
        </p:txBody>
      </p:sp>
      <p:sp>
        <p:nvSpPr>
          <p:cNvPr id="346123" name="Text Box 11">
            <a:extLst>
              <a:ext uri="{FF2B5EF4-FFF2-40B4-BE49-F238E27FC236}">
                <a16:creationId xmlns:a16="http://schemas.microsoft.com/office/drawing/2014/main" xmlns="" id="{046C9E89-7EC2-4008-94DA-C2870CCD649B}"/>
              </a:ext>
            </a:extLst>
          </p:cNvPr>
          <p:cNvSpPr txBox="1">
            <a:spLocks noChangeArrowheads="1"/>
          </p:cNvSpPr>
          <p:nvPr/>
        </p:nvSpPr>
        <p:spPr bwMode="auto">
          <a:xfrm>
            <a:off x="3003550" y="2789832"/>
            <a:ext cx="1514475" cy="3762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init_module()</a:t>
            </a:r>
          </a:p>
        </p:txBody>
      </p:sp>
      <p:sp>
        <p:nvSpPr>
          <p:cNvPr id="346124" name="Text Box 12">
            <a:extLst>
              <a:ext uri="{FF2B5EF4-FFF2-40B4-BE49-F238E27FC236}">
                <a16:creationId xmlns:a16="http://schemas.microsoft.com/office/drawing/2014/main" xmlns="" id="{3AFC4B25-52C7-46AD-9B4E-8D41E0AE9B62}"/>
              </a:ext>
            </a:extLst>
          </p:cNvPr>
          <p:cNvSpPr txBox="1">
            <a:spLocks noChangeArrowheads="1"/>
          </p:cNvSpPr>
          <p:nvPr/>
        </p:nvSpPr>
        <p:spPr bwMode="auto">
          <a:xfrm>
            <a:off x="2730500" y="5653682"/>
            <a:ext cx="2022475" cy="3762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cleanup_module()</a:t>
            </a:r>
          </a:p>
        </p:txBody>
      </p:sp>
      <p:sp>
        <p:nvSpPr>
          <p:cNvPr id="346125" name="Text Box 13">
            <a:extLst>
              <a:ext uri="{FF2B5EF4-FFF2-40B4-BE49-F238E27FC236}">
                <a16:creationId xmlns:a16="http://schemas.microsoft.com/office/drawing/2014/main" xmlns="" id="{FEF0CC58-A136-4C55-9054-C149A00CE38F}"/>
              </a:ext>
            </a:extLst>
          </p:cNvPr>
          <p:cNvSpPr txBox="1">
            <a:spLocks noChangeArrowheads="1"/>
          </p:cNvSpPr>
          <p:nvPr/>
        </p:nvSpPr>
        <p:spPr bwMode="auto">
          <a:xfrm>
            <a:off x="5656263" y="2773957"/>
            <a:ext cx="1920875" cy="3762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register_chrdev()</a:t>
            </a:r>
          </a:p>
        </p:txBody>
      </p:sp>
      <p:sp>
        <p:nvSpPr>
          <p:cNvPr id="346126" name="Text Box 14">
            <a:extLst>
              <a:ext uri="{FF2B5EF4-FFF2-40B4-BE49-F238E27FC236}">
                <a16:creationId xmlns:a16="http://schemas.microsoft.com/office/drawing/2014/main" xmlns="" id="{FCAEA493-CE5B-459E-B523-A3E2FB849380}"/>
              </a:ext>
            </a:extLst>
          </p:cNvPr>
          <p:cNvSpPr txBox="1">
            <a:spLocks noChangeArrowheads="1"/>
          </p:cNvSpPr>
          <p:nvPr/>
        </p:nvSpPr>
        <p:spPr bwMode="auto">
          <a:xfrm>
            <a:off x="5538788" y="5653682"/>
            <a:ext cx="2174875" cy="376238"/>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unregister_chrdev()</a:t>
            </a:r>
          </a:p>
        </p:txBody>
      </p:sp>
      <p:sp>
        <p:nvSpPr>
          <p:cNvPr id="346130" name="Line 18">
            <a:extLst>
              <a:ext uri="{FF2B5EF4-FFF2-40B4-BE49-F238E27FC236}">
                <a16:creationId xmlns:a16="http://schemas.microsoft.com/office/drawing/2014/main" xmlns="" id="{4A1803E9-D21C-495A-B861-C18A8171F824}"/>
              </a:ext>
            </a:extLst>
          </p:cNvPr>
          <p:cNvSpPr>
            <a:spLocks noChangeShapeType="1"/>
          </p:cNvSpPr>
          <p:nvPr/>
        </p:nvSpPr>
        <p:spPr bwMode="auto">
          <a:xfrm>
            <a:off x="4530725" y="2942232"/>
            <a:ext cx="115252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1" name="Line 19">
            <a:extLst>
              <a:ext uri="{FF2B5EF4-FFF2-40B4-BE49-F238E27FC236}">
                <a16:creationId xmlns:a16="http://schemas.microsoft.com/office/drawing/2014/main" xmlns="" id="{E4FF23DF-0686-480F-9D7F-857269EE6FC9}"/>
              </a:ext>
            </a:extLst>
          </p:cNvPr>
          <p:cNvSpPr>
            <a:spLocks noChangeShapeType="1"/>
          </p:cNvSpPr>
          <p:nvPr/>
        </p:nvSpPr>
        <p:spPr bwMode="auto">
          <a:xfrm>
            <a:off x="4746625" y="5814020"/>
            <a:ext cx="792163"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6136" name="Group 24">
            <a:extLst>
              <a:ext uri="{FF2B5EF4-FFF2-40B4-BE49-F238E27FC236}">
                <a16:creationId xmlns:a16="http://schemas.microsoft.com/office/drawing/2014/main" xmlns="" id="{CD5909E9-C603-4E6B-9C20-17249DF364B3}"/>
              </a:ext>
            </a:extLst>
          </p:cNvPr>
          <p:cNvGrpSpPr>
            <a:grpSpLocks/>
          </p:cNvGrpSpPr>
          <p:nvPr/>
        </p:nvGrpSpPr>
        <p:grpSpPr bwMode="auto">
          <a:xfrm>
            <a:off x="5683250" y="3653432"/>
            <a:ext cx="2016125" cy="360363"/>
            <a:chOff x="4014" y="2069"/>
            <a:chExt cx="1270" cy="227"/>
          </a:xfrm>
        </p:grpSpPr>
        <p:sp>
          <p:nvSpPr>
            <p:cNvPr id="346132" name="Rectangle 20">
              <a:extLst>
                <a:ext uri="{FF2B5EF4-FFF2-40B4-BE49-F238E27FC236}">
                  <a16:creationId xmlns:a16="http://schemas.microsoft.com/office/drawing/2014/main" xmlns="" id="{735484CD-ED3D-4DD3-A14C-82C9E8B4B64D}"/>
                </a:ext>
              </a:extLst>
            </p:cNvPr>
            <p:cNvSpPr>
              <a:spLocks noChangeArrowheads="1"/>
            </p:cNvSpPr>
            <p:nvPr/>
          </p:nvSpPr>
          <p:spPr bwMode="auto">
            <a:xfrm>
              <a:off x="4014" y="2069"/>
              <a:ext cx="1270" cy="22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3" name="Rectangle 21">
              <a:extLst>
                <a:ext uri="{FF2B5EF4-FFF2-40B4-BE49-F238E27FC236}">
                  <a16:creationId xmlns:a16="http://schemas.microsoft.com/office/drawing/2014/main" xmlns="" id="{2CC2DE42-F2C2-43AF-883D-1451168427D3}"/>
                </a:ext>
              </a:extLst>
            </p:cNvPr>
            <p:cNvSpPr>
              <a:spLocks noChangeArrowheads="1"/>
            </p:cNvSpPr>
            <p:nvPr/>
          </p:nvSpPr>
          <p:spPr bwMode="auto">
            <a:xfrm>
              <a:off x="4195" y="2069"/>
              <a:ext cx="908" cy="22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4" name="Rectangle 22">
              <a:extLst>
                <a:ext uri="{FF2B5EF4-FFF2-40B4-BE49-F238E27FC236}">
                  <a16:creationId xmlns:a16="http://schemas.microsoft.com/office/drawing/2014/main" xmlns="" id="{26932F05-F91E-43D5-B5C9-861B4A1D939D}"/>
                </a:ext>
              </a:extLst>
            </p:cNvPr>
            <p:cNvSpPr>
              <a:spLocks noChangeArrowheads="1"/>
            </p:cNvSpPr>
            <p:nvPr/>
          </p:nvSpPr>
          <p:spPr bwMode="auto">
            <a:xfrm>
              <a:off x="4377" y="2069"/>
              <a:ext cx="544" cy="22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5" name="Rectangle 23">
              <a:extLst>
                <a:ext uri="{FF2B5EF4-FFF2-40B4-BE49-F238E27FC236}">
                  <a16:creationId xmlns:a16="http://schemas.microsoft.com/office/drawing/2014/main" xmlns="" id="{A99A87C8-AB66-43A5-84A9-E333E3D8D848}"/>
                </a:ext>
              </a:extLst>
            </p:cNvPr>
            <p:cNvSpPr>
              <a:spLocks noChangeArrowheads="1"/>
            </p:cNvSpPr>
            <p:nvPr/>
          </p:nvSpPr>
          <p:spPr bwMode="auto">
            <a:xfrm>
              <a:off x="4558" y="2069"/>
              <a:ext cx="182" cy="227"/>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6137" name="Line 25">
            <a:extLst>
              <a:ext uri="{FF2B5EF4-FFF2-40B4-BE49-F238E27FC236}">
                <a16:creationId xmlns:a16="http://schemas.microsoft.com/office/drawing/2014/main" xmlns="" id="{3511DD7F-7672-42BE-93FA-FDB3431AF87F}"/>
              </a:ext>
            </a:extLst>
          </p:cNvPr>
          <p:cNvSpPr>
            <a:spLocks noChangeShapeType="1"/>
          </p:cNvSpPr>
          <p:nvPr/>
        </p:nvSpPr>
        <p:spPr bwMode="auto">
          <a:xfrm>
            <a:off x="6156325" y="3150195"/>
            <a:ext cx="0" cy="503237"/>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38" name="Text Box 26">
            <a:extLst>
              <a:ext uri="{FF2B5EF4-FFF2-40B4-BE49-F238E27FC236}">
                <a16:creationId xmlns:a16="http://schemas.microsoft.com/office/drawing/2014/main" xmlns="" id="{67FE2A8C-9FE6-42C6-90D6-51A953204BAE}"/>
              </a:ext>
            </a:extLst>
          </p:cNvPr>
          <p:cNvSpPr txBox="1">
            <a:spLocks noChangeArrowheads="1"/>
          </p:cNvSpPr>
          <p:nvPr/>
        </p:nvSpPr>
        <p:spPr bwMode="auto">
          <a:xfrm>
            <a:off x="6619875" y="3266981"/>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err="1"/>
              <a:t>chrdevs</a:t>
            </a:r>
            <a:r>
              <a:rPr lang="en-US" altLang="en-US" dirty="0"/>
              <a:t>[]</a:t>
            </a:r>
          </a:p>
        </p:txBody>
      </p:sp>
      <p:sp>
        <p:nvSpPr>
          <p:cNvPr id="346139" name="Rectangle 27">
            <a:extLst>
              <a:ext uri="{FF2B5EF4-FFF2-40B4-BE49-F238E27FC236}">
                <a16:creationId xmlns:a16="http://schemas.microsoft.com/office/drawing/2014/main" xmlns="" id="{EC04E781-1222-4BFD-810B-FFB70BBCB446}"/>
              </a:ext>
            </a:extLst>
          </p:cNvPr>
          <p:cNvSpPr>
            <a:spLocks noChangeArrowheads="1"/>
          </p:cNvSpPr>
          <p:nvPr/>
        </p:nvSpPr>
        <p:spPr bwMode="auto">
          <a:xfrm>
            <a:off x="3738563" y="3653432"/>
            <a:ext cx="1008062" cy="64928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0" name="Rectangle 28">
            <a:extLst>
              <a:ext uri="{FF2B5EF4-FFF2-40B4-BE49-F238E27FC236}">
                <a16:creationId xmlns:a16="http://schemas.microsoft.com/office/drawing/2014/main" xmlns="" id="{6BB00824-28CA-499A-9034-E9A2F082A184}"/>
              </a:ext>
            </a:extLst>
          </p:cNvPr>
          <p:cNvSpPr>
            <a:spLocks noChangeArrowheads="1"/>
          </p:cNvSpPr>
          <p:nvPr/>
        </p:nvSpPr>
        <p:spPr bwMode="auto">
          <a:xfrm>
            <a:off x="3738563" y="3869332"/>
            <a:ext cx="1008062" cy="2159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fops</a:t>
            </a:r>
          </a:p>
        </p:txBody>
      </p:sp>
      <p:sp>
        <p:nvSpPr>
          <p:cNvPr id="346141" name="Rectangle 29">
            <a:extLst>
              <a:ext uri="{FF2B5EF4-FFF2-40B4-BE49-F238E27FC236}">
                <a16:creationId xmlns:a16="http://schemas.microsoft.com/office/drawing/2014/main" xmlns="" id="{1E45532B-0CE1-4F08-9006-0D729B642769}"/>
              </a:ext>
            </a:extLst>
          </p:cNvPr>
          <p:cNvSpPr>
            <a:spLocks noChangeArrowheads="1"/>
          </p:cNvSpPr>
          <p:nvPr/>
        </p:nvSpPr>
        <p:spPr bwMode="auto">
          <a:xfrm>
            <a:off x="3738563" y="4590057"/>
            <a:ext cx="1008062" cy="936625"/>
          </a:xfrm>
          <a:prstGeom prst="rect">
            <a:avLst/>
          </a:prstGeom>
          <a:solidFill>
            <a:srgbClr val="CCCC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r>
              <a:rPr lang="he-IL" altLang="en-US" dirty="0"/>
              <a:t>אוסף </a:t>
            </a:r>
          </a:p>
          <a:p>
            <a:pPr algn="ctr" rtl="1"/>
            <a:r>
              <a:rPr lang="he-IL" altLang="en-US" dirty="0"/>
              <a:t>פונקציות</a:t>
            </a:r>
            <a:endParaRPr lang="en-US" altLang="en-US" dirty="0"/>
          </a:p>
        </p:txBody>
      </p:sp>
      <p:sp>
        <p:nvSpPr>
          <p:cNvPr id="346142" name="Rectangle 30">
            <a:extLst>
              <a:ext uri="{FF2B5EF4-FFF2-40B4-BE49-F238E27FC236}">
                <a16:creationId xmlns:a16="http://schemas.microsoft.com/office/drawing/2014/main" xmlns="" id="{242DBE55-AEF2-4681-A88D-19A4B0181027}"/>
              </a:ext>
            </a:extLst>
          </p:cNvPr>
          <p:cNvSpPr>
            <a:spLocks noChangeArrowheads="1"/>
          </p:cNvSpPr>
          <p:nvPr/>
        </p:nvSpPr>
        <p:spPr bwMode="auto">
          <a:xfrm>
            <a:off x="5611813" y="4590057"/>
            <a:ext cx="1079500" cy="936625"/>
          </a:xfrm>
          <a:prstGeom prst="rect">
            <a:avLst/>
          </a:prstGeom>
          <a:solidFill>
            <a:srgbClr val="CCCC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r>
              <a:rPr lang="he-IL" altLang="en-US" dirty="0"/>
              <a:t>פונקציות</a:t>
            </a:r>
          </a:p>
          <a:p>
            <a:pPr algn="ctr" rtl="1"/>
            <a:r>
              <a:rPr lang="he-IL" altLang="en-US" dirty="0"/>
              <a:t>אחרות</a:t>
            </a:r>
          </a:p>
          <a:p>
            <a:pPr algn="ctr" rtl="1"/>
            <a:r>
              <a:rPr lang="he-IL" altLang="en-US" dirty="0"/>
              <a:t>בגרעין</a:t>
            </a:r>
            <a:endParaRPr lang="en-US" altLang="en-US" dirty="0"/>
          </a:p>
        </p:txBody>
      </p:sp>
      <p:sp>
        <p:nvSpPr>
          <p:cNvPr id="346144" name="Line 32">
            <a:extLst>
              <a:ext uri="{FF2B5EF4-FFF2-40B4-BE49-F238E27FC236}">
                <a16:creationId xmlns:a16="http://schemas.microsoft.com/office/drawing/2014/main" xmlns="" id="{EFA53BB9-48DD-4A9D-8FD6-53BA4F0EB9DA}"/>
              </a:ext>
            </a:extLst>
          </p:cNvPr>
          <p:cNvSpPr>
            <a:spLocks noChangeShapeType="1"/>
          </p:cNvSpPr>
          <p:nvPr/>
        </p:nvSpPr>
        <p:spPr bwMode="auto">
          <a:xfrm>
            <a:off x="4746625" y="4661495"/>
            <a:ext cx="86518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5" name="Line 33">
            <a:extLst>
              <a:ext uri="{FF2B5EF4-FFF2-40B4-BE49-F238E27FC236}">
                <a16:creationId xmlns:a16="http://schemas.microsoft.com/office/drawing/2014/main" xmlns="" id="{4C8EEED7-B86A-4A13-B35E-8C312E05A205}"/>
              </a:ext>
            </a:extLst>
          </p:cNvPr>
          <p:cNvSpPr>
            <a:spLocks noChangeShapeType="1"/>
          </p:cNvSpPr>
          <p:nvPr/>
        </p:nvSpPr>
        <p:spPr bwMode="auto">
          <a:xfrm>
            <a:off x="4746625" y="4877395"/>
            <a:ext cx="86518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6" name="Line 34">
            <a:extLst>
              <a:ext uri="{FF2B5EF4-FFF2-40B4-BE49-F238E27FC236}">
                <a16:creationId xmlns:a16="http://schemas.microsoft.com/office/drawing/2014/main" xmlns="" id="{6C22F03F-E82A-4989-9005-CD2A8E253351}"/>
              </a:ext>
            </a:extLst>
          </p:cNvPr>
          <p:cNvSpPr>
            <a:spLocks noChangeShapeType="1"/>
          </p:cNvSpPr>
          <p:nvPr/>
        </p:nvSpPr>
        <p:spPr bwMode="auto">
          <a:xfrm>
            <a:off x="4746625" y="5093295"/>
            <a:ext cx="86518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7" name="Line 35">
            <a:extLst>
              <a:ext uri="{FF2B5EF4-FFF2-40B4-BE49-F238E27FC236}">
                <a16:creationId xmlns:a16="http://schemas.microsoft.com/office/drawing/2014/main" xmlns="" id="{FA65FBE1-2403-4E92-B4CA-5EF60B359714}"/>
              </a:ext>
            </a:extLst>
          </p:cNvPr>
          <p:cNvSpPr>
            <a:spLocks noChangeShapeType="1"/>
          </p:cNvSpPr>
          <p:nvPr/>
        </p:nvSpPr>
        <p:spPr bwMode="auto">
          <a:xfrm>
            <a:off x="4746625" y="5310782"/>
            <a:ext cx="86518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8" name="Freeform 36">
            <a:extLst>
              <a:ext uri="{FF2B5EF4-FFF2-40B4-BE49-F238E27FC236}">
                <a16:creationId xmlns:a16="http://schemas.microsoft.com/office/drawing/2014/main" xmlns="" id="{EDE8B175-98E9-4F11-B4B2-0FB324E99269}"/>
              </a:ext>
            </a:extLst>
          </p:cNvPr>
          <p:cNvSpPr>
            <a:spLocks/>
          </p:cNvSpPr>
          <p:nvPr/>
        </p:nvSpPr>
        <p:spPr bwMode="auto">
          <a:xfrm>
            <a:off x="3451225" y="4158257"/>
            <a:ext cx="287338" cy="576263"/>
          </a:xfrm>
          <a:custGeom>
            <a:avLst/>
            <a:gdLst>
              <a:gd name="T0" fmla="*/ 181 w 181"/>
              <a:gd name="T1" fmla="*/ 0 h 363"/>
              <a:gd name="T2" fmla="*/ 0 w 181"/>
              <a:gd name="T3" fmla="*/ 0 h 363"/>
              <a:gd name="T4" fmla="*/ 0 w 181"/>
              <a:gd name="T5" fmla="*/ 363 h 363"/>
              <a:gd name="T6" fmla="*/ 181 w 181"/>
              <a:gd name="T7" fmla="*/ 363 h 363"/>
            </a:gdLst>
            <a:ahLst/>
            <a:cxnLst>
              <a:cxn ang="0">
                <a:pos x="T0" y="T1"/>
              </a:cxn>
              <a:cxn ang="0">
                <a:pos x="T2" y="T3"/>
              </a:cxn>
              <a:cxn ang="0">
                <a:pos x="T4" y="T5"/>
              </a:cxn>
              <a:cxn ang="0">
                <a:pos x="T6" y="T7"/>
              </a:cxn>
            </a:cxnLst>
            <a:rect l="0" t="0" r="r" b="b"/>
            <a:pathLst>
              <a:path w="181" h="363">
                <a:moveTo>
                  <a:pt x="181" y="0"/>
                </a:moveTo>
                <a:lnTo>
                  <a:pt x="0" y="0"/>
                </a:lnTo>
                <a:lnTo>
                  <a:pt x="0" y="363"/>
                </a:lnTo>
                <a:lnTo>
                  <a:pt x="181" y="363"/>
                </a:lnTo>
              </a:path>
            </a:pathLst>
          </a:custGeom>
          <a:noFill/>
          <a:ln w="19050" cap="flat" cmpd="sng">
            <a:solidFill>
              <a:srgbClr val="00CC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49" name="Freeform 37">
            <a:extLst>
              <a:ext uri="{FF2B5EF4-FFF2-40B4-BE49-F238E27FC236}">
                <a16:creationId xmlns:a16="http://schemas.microsoft.com/office/drawing/2014/main" xmlns="" id="{05FF677B-9317-4F4E-9711-307EB945D5F3}"/>
              </a:ext>
            </a:extLst>
          </p:cNvPr>
          <p:cNvSpPr>
            <a:spLocks/>
          </p:cNvSpPr>
          <p:nvPr/>
        </p:nvSpPr>
        <p:spPr bwMode="auto">
          <a:xfrm>
            <a:off x="3235325" y="3974107"/>
            <a:ext cx="503238" cy="1008063"/>
          </a:xfrm>
          <a:custGeom>
            <a:avLst/>
            <a:gdLst>
              <a:gd name="T0" fmla="*/ 317 w 317"/>
              <a:gd name="T1" fmla="*/ 0 h 635"/>
              <a:gd name="T2" fmla="*/ 0 w 317"/>
              <a:gd name="T3" fmla="*/ 0 h 635"/>
              <a:gd name="T4" fmla="*/ 0 w 317"/>
              <a:gd name="T5" fmla="*/ 635 h 635"/>
              <a:gd name="T6" fmla="*/ 317 w 317"/>
              <a:gd name="T7" fmla="*/ 635 h 635"/>
            </a:gdLst>
            <a:ahLst/>
            <a:cxnLst>
              <a:cxn ang="0">
                <a:pos x="T0" y="T1"/>
              </a:cxn>
              <a:cxn ang="0">
                <a:pos x="T2" y="T3"/>
              </a:cxn>
              <a:cxn ang="0">
                <a:pos x="T4" y="T5"/>
              </a:cxn>
              <a:cxn ang="0">
                <a:pos x="T6" y="T7"/>
              </a:cxn>
            </a:cxnLst>
            <a:rect l="0" t="0" r="r" b="b"/>
            <a:pathLst>
              <a:path w="317" h="635">
                <a:moveTo>
                  <a:pt x="317" y="0"/>
                </a:moveTo>
                <a:lnTo>
                  <a:pt x="0" y="0"/>
                </a:lnTo>
                <a:lnTo>
                  <a:pt x="0" y="635"/>
                </a:lnTo>
                <a:lnTo>
                  <a:pt x="317" y="635"/>
                </a:lnTo>
              </a:path>
            </a:pathLst>
          </a:custGeom>
          <a:noFill/>
          <a:ln w="19050" cap="flat" cmpd="sng">
            <a:solidFill>
              <a:srgbClr val="00CC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0" name="Freeform 38">
            <a:extLst>
              <a:ext uri="{FF2B5EF4-FFF2-40B4-BE49-F238E27FC236}">
                <a16:creationId xmlns:a16="http://schemas.microsoft.com/office/drawing/2014/main" xmlns="" id="{2A88D7AD-7105-4F76-B172-177B224042FD}"/>
              </a:ext>
            </a:extLst>
          </p:cNvPr>
          <p:cNvSpPr>
            <a:spLocks/>
          </p:cNvSpPr>
          <p:nvPr/>
        </p:nvSpPr>
        <p:spPr bwMode="auto">
          <a:xfrm>
            <a:off x="3019425" y="3758207"/>
            <a:ext cx="719138" cy="1511300"/>
          </a:xfrm>
          <a:custGeom>
            <a:avLst/>
            <a:gdLst>
              <a:gd name="T0" fmla="*/ 453 w 453"/>
              <a:gd name="T1" fmla="*/ 0 h 952"/>
              <a:gd name="T2" fmla="*/ 0 w 453"/>
              <a:gd name="T3" fmla="*/ 0 h 952"/>
              <a:gd name="T4" fmla="*/ 0 w 453"/>
              <a:gd name="T5" fmla="*/ 952 h 952"/>
              <a:gd name="T6" fmla="*/ 453 w 453"/>
              <a:gd name="T7" fmla="*/ 952 h 952"/>
            </a:gdLst>
            <a:ahLst/>
            <a:cxnLst>
              <a:cxn ang="0">
                <a:pos x="T0" y="T1"/>
              </a:cxn>
              <a:cxn ang="0">
                <a:pos x="T2" y="T3"/>
              </a:cxn>
              <a:cxn ang="0">
                <a:pos x="T4" y="T5"/>
              </a:cxn>
              <a:cxn ang="0">
                <a:pos x="T6" y="T7"/>
              </a:cxn>
            </a:cxnLst>
            <a:rect l="0" t="0" r="r" b="b"/>
            <a:pathLst>
              <a:path w="453" h="952">
                <a:moveTo>
                  <a:pt x="453" y="0"/>
                </a:moveTo>
                <a:lnTo>
                  <a:pt x="0" y="0"/>
                </a:lnTo>
                <a:lnTo>
                  <a:pt x="0" y="952"/>
                </a:lnTo>
                <a:lnTo>
                  <a:pt x="453" y="952"/>
                </a:lnTo>
              </a:path>
            </a:pathLst>
          </a:custGeom>
          <a:noFill/>
          <a:ln w="19050" cap="flat" cmpd="sng">
            <a:solidFill>
              <a:srgbClr val="00CC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2" name="Freeform 40">
            <a:extLst>
              <a:ext uri="{FF2B5EF4-FFF2-40B4-BE49-F238E27FC236}">
                <a16:creationId xmlns:a16="http://schemas.microsoft.com/office/drawing/2014/main" xmlns="" id="{0E8B7B2F-6F57-4EBD-A345-28B0238EFF16}"/>
              </a:ext>
            </a:extLst>
          </p:cNvPr>
          <p:cNvSpPr>
            <a:spLocks/>
          </p:cNvSpPr>
          <p:nvPr/>
        </p:nvSpPr>
        <p:spPr bwMode="auto">
          <a:xfrm>
            <a:off x="4243388" y="3439120"/>
            <a:ext cx="1841500" cy="214312"/>
          </a:xfrm>
          <a:custGeom>
            <a:avLst/>
            <a:gdLst>
              <a:gd name="T0" fmla="*/ 1179 w 1179"/>
              <a:gd name="T1" fmla="*/ 136 h 136"/>
              <a:gd name="T2" fmla="*/ 1179 w 1179"/>
              <a:gd name="T3" fmla="*/ 0 h 136"/>
              <a:gd name="T4" fmla="*/ 0 w 1179"/>
              <a:gd name="T5" fmla="*/ 0 h 136"/>
              <a:gd name="T6" fmla="*/ 0 w 1179"/>
              <a:gd name="T7" fmla="*/ 136 h 136"/>
            </a:gdLst>
            <a:ahLst/>
            <a:cxnLst>
              <a:cxn ang="0">
                <a:pos x="T0" y="T1"/>
              </a:cxn>
              <a:cxn ang="0">
                <a:pos x="T2" y="T3"/>
              </a:cxn>
              <a:cxn ang="0">
                <a:pos x="T4" y="T5"/>
              </a:cxn>
              <a:cxn ang="0">
                <a:pos x="T6" y="T7"/>
              </a:cxn>
            </a:cxnLst>
            <a:rect l="0" t="0" r="r" b="b"/>
            <a:pathLst>
              <a:path w="1179" h="136">
                <a:moveTo>
                  <a:pt x="1179" y="136"/>
                </a:moveTo>
                <a:lnTo>
                  <a:pt x="1179" y="0"/>
                </a:lnTo>
                <a:lnTo>
                  <a:pt x="0" y="0"/>
                </a:lnTo>
                <a:lnTo>
                  <a:pt x="0" y="136"/>
                </a:lnTo>
              </a:path>
            </a:pathLst>
          </a:custGeom>
          <a:noFill/>
          <a:ln w="952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3" name="Line 41">
            <a:extLst>
              <a:ext uri="{FF2B5EF4-FFF2-40B4-BE49-F238E27FC236}">
                <a16:creationId xmlns:a16="http://schemas.microsoft.com/office/drawing/2014/main" xmlns="" id="{6064CA41-1983-4B39-B10D-E6EB63CDE4EA}"/>
              </a:ext>
            </a:extLst>
          </p:cNvPr>
          <p:cNvSpPr>
            <a:spLocks noChangeShapeType="1"/>
          </p:cNvSpPr>
          <p:nvPr/>
        </p:nvSpPr>
        <p:spPr bwMode="auto">
          <a:xfrm>
            <a:off x="2124075" y="2934295"/>
            <a:ext cx="895350"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4" name="Line 42">
            <a:extLst>
              <a:ext uri="{FF2B5EF4-FFF2-40B4-BE49-F238E27FC236}">
                <a16:creationId xmlns:a16="http://schemas.microsoft.com/office/drawing/2014/main" xmlns="" id="{D561E8B5-CA22-4A41-91B1-8C3313C79A45}"/>
              </a:ext>
            </a:extLst>
          </p:cNvPr>
          <p:cNvSpPr>
            <a:spLocks noChangeShapeType="1"/>
          </p:cNvSpPr>
          <p:nvPr/>
        </p:nvSpPr>
        <p:spPr bwMode="auto">
          <a:xfrm>
            <a:off x="1979613" y="5814020"/>
            <a:ext cx="752475"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6165" name="Group 53">
            <a:extLst>
              <a:ext uri="{FF2B5EF4-FFF2-40B4-BE49-F238E27FC236}">
                <a16:creationId xmlns:a16="http://schemas.microsoft.com/office/drawing/2014/main" xmlns="" id="{29136CC4-610D-4104-A3B9-CEB0DCA41968}"/>
              </a:ext>
            </a:extLst>
          </p:cNvPr>
          <p:cNvGrpSpPr>
            <a:grpSpLocks/>
          </p:cNvGrpSpPr>
          <p:nvPr/>
        </p:nvGrpSpPr>
        <p:grpSpPr bwMode="auto">
          <a:xfrm>
            <a:off x="322785" y="561419"/>
            <a:ext cx="2680766" cy="1200151"/>
            <a:chOff x="476" y="527"/>
            <a:chExt cx="1315" cy="756"/>
          </a:xfrm>
        </p:grpSpPr>
        <p:sp>
          <p:nvSpPr>
            <p:cNvPr id="346156" name="Line 44">
              <a:extLst>
                <a:ext uri="{FF2B5EF4-FFF2-40B4-BE49-F238E27FC236}">
                  <a16:creationId xmlns:a16="http://schemas.microsoft.com/office/drawing/2014/main" xmlns="" id="{08CFCC6F-6066-4457-95AA-E98AB9BD1B03}"/>
                </a:ext>
              </a:extLst>
            </p:cNvPr>
            <p:cNvSpPr>
              <a:spLocks noChangeShapeType="1"/>
            </p:cNvSpPr>
            <p:nvPr/>
          </p:nvSpPr>
          <p:spPr bwMode="auto">
            <a:xfrm>
              <a:off x="1338" y="648"/>
              <a:ext cx="408" cy="0"/>
            </a:xfrm>
            <a:prstGeom prst="line">
              <a:avLst/>
            </a:prstGeom>
            <a:noFill/>
            <a:ln w="952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7" name="Line 45">
              <a:extLst>
                <a:ext uri="{FF2B5EF4-FFF2-40B4-BE49-F238E27FC236}">
                  <a16:creationId xmlns:a16="http://schemas.microsoft.com/office/drawing/2014/main" xmlns="" id="{A0DADFE3-D946-422D-A70D-66A76B1736A8}"/>
                </a:ext>
              </a:extLst>
            </p:cNvPr>
            <p:cNvSpPr>
              <a:spLocks noChangeShapeType="1"/>
            </p:cNvSpPr>
            <p:nvPr/>
          </p:nvSpPr>
          <p:spPr bwMode="auto">
            <a:xfrm>
              <a:off x="1338" y="819"/>
              <a:ext cx="408" cy="0"/>
            </a:xfrm>
            <a:prstGeom prst="line">
              <a:avLst/>
            </a:prstGeom>
            <a:noFill/>
            <a:ln w="952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8" name="Line 46">
              <a:extLst>
                <a:ext uri="{FF2B5EF4-FFF2-40B4-BE49-F238E27FC236}">
                  <a16:creationId xmlns:a16="http://schemas.microsoft.com/office/drawing/2014/main" xmlns="" id="{924F4064-2224-4E32-900A-10676415A6FE}"/>
                </a:ext>
              </a:extLst>
            </p:cNvPr>
            <p:cNvSpPr>
              <a:spLocks noChangeShapeType="1"/>
            </p:cNvSpPr>
            <p:nvPr/>
          </p:nvSpPr>
          <p:spPr bwMode="auto">
            <a:xfrm>
              <a:off x="1360" y="999"/>
              <a:ext cx="408" cy="0"/>
            </a:xfrm>
            <a:prstGeom prst="line">
              <a:avLst/>
            </a:prstGeom>
            <a:noFill/>
            <a:ln w="19050">
              <a:solidFill>
                <a:srgbClr val="00CC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59" name="Line 47">
              <a:extLst>
                <a:ext uri="{FF2B5EF4-FFF2-40B4-BE49-F238E27FC236}">
                  <a16:creationId xmlns:a16="http://schemas.microsoft.com/office/drawing/2014/main" xmlns="" id="{7D4FDC9B-2379-4EDE-82B6-DBA01669434A}"/>
                </a:ext>
              </a:extLst>
            </p:cNvPr>
            <p:cNvSpPr>
              <a:spLocks noChangeShapeType="1"/>
            </p:cNvSpPr>
            <p:nvPr/>
          </p:nvSpPr>
          <p:spPr bwMode="auto">
            <a:xfrm>
              <a:off x="1360" y="1186"/>
              <a:ext cx="40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6161" name="Text Box 49">
              <a:extLst>
                <a:ext uri="{FF2B5EF4-FFF2-40B4-BE49-F238E27FC236}">
                  <a16:creationId xmlns:a16="http://schemas.microsoft.com/office/drawing/2014/main" xmlns="" id="{6519BE73-204E-4D9E-9469-6F755B8EE3BA}"/>
                </a:ext>
              </a:extLst>
            </p:cNvPr>
            <p:cNvSpPr txBox="1">
              <a:spLocks noChangeArrowheads="1"/>
            </p:cNvSpPr>
            <p:nvPr/>
          </p:nvSpPr>
          <p:spPr bwMode="auto">
            <a:xfrm>
              <a:off x="479" y="527"/>
              <a:ext cx="866" cy="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CC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a:r>
                <a:rPr lang="he-IL" altLang="en-US" dirty="0"/>
                <a:t>קריאה לפונקציה</a:t>
              </a:r>
            </a:p>
            <a:p>
              <a:pPr algn="r" rtl="1"/>
              <a:r>
                <a:rPr lang="he-IL" altLang="en-US" dirty="0">
                  <a:solidFill>
                    <a:srgbClr val="0000FF"/>
                  </a:solidFill>
                </a:rPr>
                <a:t>פעולת השמה</a:t>
              </a:r>
            </a:p>
            <a:p>
              <a:pPr algn="r" rtl="1"/>
              <a:r>
                <a:rPr lang="he-IL" altLang="en-US" dirty="0">
                  <a:solidFill>
                    <a:srgbClr val="00CC00"/>
                  </a:solidFill>
                </a:rPr>
                <a:t>מצביע לפונקציה</a:t>
              </a:r>
            </a:p>
            <a:p>
              <a:pPr algn="r" rtl="1"/>
              <a:r>
                <a:rPr lang="he-IL" altLang="en-US" dirty="0"/>
                <a:t>מצביע לנתונים</a:t>
              </a:r>
              <a:endParaRPr lang="en-US" altLang="en-US" dirty="0"/>
            </a:p>
          </p:txBody>
        </p:sp>
        <p:sp>
          <p:nvSpPr>
            <p:cNvPr id="346163" name="Rectangle 51">
              <a:extLst>
                <a:ext uri="{FF2B5EF4-FFF2-40B4-BE49-F238E27FC236}">
                  <a16:creationId xmlns:a16="http://schemas.microsoft.com/office/drawing/2014/main" xmlns="" id="{0E6032F2-3F86-4E8A-930A-3FC97E064B0C}"/>
                </a:ext>
              </a:extLst>
            </p:cNvPr>
            <p:cNvSpPr>
              <a:spLocks noChangeArrowheads="1"/>
            </p:cNvSpPr>
            <p:nvPr/>
          </p:nvSpPr>
          <p:spPr bwMode="auto">
            <a:xfrm>
              <a:off x="476" y="527"/>
              <a:ext cx="1315" cy="756"/>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46167" name="Freeform 55">
            <a:extLst>
              <a:ext uri="{FF2B5EF4-FFF2-40B4-BE49-F238E27FC236}">
                <a16:creationId xmlns:a16="http://schemas.microsoft.com/office/drawing/2014/main" xmlns="" id="{339A938D-FC4D-4429-AB0D-E13FFD758EEB}"/>
              </a:ext>
            </a:extLst>
          </p:cNvPr>
          <p:cNvSpPr>
            <a:spLocks/>
          </p:cNvSpPr>
          <p:nvPr/>
        </p:nvSpPr>
        <p:spPr bwMode="auto">
          <a:xfrm>
            <a:off x="6084888" y="4013795"/>
            <a:ext cx="1008062" cy="1657350"/>
          </a:xfrm>
          <a:custGeom>
            <a:avLst/>
            <a:gdLst>
              <a:gd name="T0" fmla="*/ 635 w 635"/>
              <a:gd name="T1" fmla="*/ 1044 h 1044"/>
              <a:gd name="T2" fmla="*/ 635 w 635"/>
              <a:gd name="T3" fmla="*/ 182 h 1044"/>
              <a:gd name="T4" fmla="*/ 0 w 635"/>
              <a:gd name="T5" fmla="*/ 182 h 1044"/>
              <a:gd name="T6" fmla="*/ 0 w 635"/>
              <a:gd name="T7" fmla="*/ 0 h 1044"/>
            </a:gdLst>
            <a:ahLst/>
            <a:cxnLst>
              <a:cxn ang="0">
                <a:pos x="T0" y="T1"/>
              </a:cxn>
              <a:cxn ang="0">
                <a:pos x="T2" y="T3"/>
              </a:cxn>
              <a:cxn ang="0">
                <a:pos x="T4" y="T5"/>
              </a:cxn>
              <a:cxn ang="0">
                <a:pos x="T6" y="T7"/>
              </a:cxn>
            </a:cxnLst>
            <a:rect l="0" t="0" r="r" b="b"/>
            <a:pathLst>
              <a:path w="635" h="1044">
                <a:moveTo>
                  <a:pt x="635" y="1044"/>
                </a:moveTo>
                <a:lnTo>
                  <a:pt x="635" y="182"/>
                </a:lnTo>
                <a:lnTo>
                  <a:pt x="0" y="182"/>
                </a:lnTo>
                <a:lnTo>
                  <a:pt x="0" y="0"/>
                </a:lnTo>
              </a:path>
            </a:pathLst>
          </a:custGeom>
          <a:noFill/>
          <a:ln w="9525"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74516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9818C9-4970-47E0-BBE2-BEE1FE501F89}"/>
              </a:ext>
            </a:extLst>
          </p:cNvPr>
          <p:cNvSpPr>
            <a:spLocks noGrp="1"/>
          </p:cNvSpPr>
          <p:nvPr>
            <p:ph type="title"/>
          </p:nvPr>
        </p:nvSpPr>
        <p:spPr/>
        <p:txBody>
          <a:bodyPr/>
          <a:lstStyle/>
          <a:p>
            <a:r>
              <a:rPr lang="he-IL" dirty="0"/>
              <a:t>דוגמת קוד – מודול המממש דרייבר (1)</a:t>
            </a:r>
            <a:endParaRPr lang="en-US" dirty="0"/>
          </a:p>
        </p:txBody>
      </p:sp>
      <p:sp>
        <p:nvSpPr>
          <p:cNvPr id="3" name="Content Placeholder 2">
            <a:extLst>
              <a:ext uri="{FF2B5EF4-FFF2-40B4-BE49-F238E27FC236}">
                <a16:creationId xmlns:a16="http://schemas.microsoft.com/office/drawing/2014/main" xmlns="" id="{4CB8E49D-B901-4F4C-9F22-F690AAA67D54}"/>
              </a:ext>
            </a:extLst>
          </p:cNvPr>
          <p:cNvSpPr>
            <a:spLocks noGrp="1"/>
          </p:cNvSpPr>
          <p:nvPr>
            <p:ph sz="half" idx="1"/>
          </p:nvPr>
        </p:nvSpPr>
        <p:spPr/>
        <p:txBody>
          <a:bodyPr>
            <a:normAutofit fontScale="47500" lnSpcReduction="20000"/>
          </a:bodyPr>
          <a:lstStyle/>
          <a:p>
            <a:pPr marL="0" indent="0" algn="l" rtl="0">
              <a:buNone/>
            </a:pPr>
            <a:r>
              <a:rPr lang="en-US" dirty="0"/>
              <a:t>#include &lt;</a:t>
            </a:r>
            <a:r>
              <a:rPr lang="en-US" dirty="0" err="1"/>
              <a:t>linux</a:t>
            </a:r>
            <a:r>
              <a:rPr lang="en-US" dirty="0"/>
              <a:t>/</a:t>
            </a:r>
            <a:r>
              <a:rPr lang="en-US" dirty="0" err="1"/>
              <a:t>ctype.h</a:t>
            </a:r>
            <a:r>
              <a:rPr lang="en-US" dirty="0"/>
              <a:t>&gt;</a:t>
            </a:r>
          </a:p>
          <a:p>
            <a:pPr marL="0" indent="0" algn="l" rtl="0">
              <a:buNone/>
            </a:pPr>
            <a:r>
              <a:rPr lang="en-US" dirty="0"/>
              <a:t>#include &lt;</a:t>
            </a:r>
            <a:r>
              <a:rPr lang="en-US" dirty="0" err="1"/>
              <a:t>linux</a:t>
            </a:r>
            <a:r>
              <a:rPr lang="en-US" dirty="0"/>
              <a:t>/</a:t>
            </a:r>
            <a:r>
              <a:rPr lang="en-US" dirty="0" err="1"/>
              <a:t>config.h</a:t>
            </a:r>
            <a:r>
              <a:rPr lang="en-US" dirty="0"/>
              <a:t>&gt;</a:t>
            </a:r>
          </a:p>
          <a:p>
            <a:pPr marL="0" indent="0" algn="l" rtl="0">
              <a:buNone/>
            </a:pPr>
            <a:r>
              <a:rPr lang="en-US" dirty="0"/>
              <a:t>#include &lt;</a:t>
            </a:r>
            <a:r>
              <a:rPr lang="en-US" dirty="0" err="1"/>
              <a:t>linux</a:t>
            </a:r>
            <a:r>
              <a:rPr lang="en-US" dirty="0"/>
              <a:t>/</a:t>
            </a:r>
            <a:r>
              <a:rPr lang="en-US" dirty="0" err="1"/>
              <a:t>module.h</a:t>
            </a:r>
            <a:r>
              <a:rPr lang="en-US" dirty="0"/>
              <a:t>&gt;</a:t>
            </a:r>
          </a:p>
          <a:p>
            <a:pPr marL="0" indent="0" algn="l" rtl="0">
              <a:buNone/>
            </a:pPr>
            <a:r>
              <a:rPr lang="en-US" dirty="0"/>
              <a:t>#include &lt;</a:t>
            </a:r>
            <a:r>
              <a:rPr lang="en-US" dirty="0" err="1"/>
              <a:t>linux</a:t>
            </a:r>
            <a:r>
              <a:rPr lang="en-US" dirty="0"/>
              <a:t>/</a:t>
            </a:r>
            <a:r>
              <a:rPr lang="en-US" dirty="0" err="1"/>
              <a:t>kernel.h</a:t>
            </a:r>
            <a:r>
              <a:rPr lang="en-US" dirty="0"/>
              <a:t>&gt;      </a:t>
            </a:r>
          </a:p>
          <a:p>
            <a:pPr marL="0" indent="0" algn="l" rtl="0">
              <a:buNone/>
            </a:pPr>
            <a:r>
              <a:rPr lang="en-US" dirty="0"/>
              <a:t>#include &lt;</a:t>
            </a:r>
            <a:r>
              <a:rPr lang="en-US" dirty="0" err="1"/>
              <a:t>linux</a:t>
            </a:r>
            <a:r>
              <a:rPr lang="en-US" dirty="0"/>
              <a:t>/</a:t>
            </a:r>
            <a:r>
              <a:rPr lang="en-US" dirty="0" err="1"/>
              <a:t>slab.h</a:t>
            </a:r>
            <a:r>
              <a:rPr lang="en-US" dirty="0"/>
              <a:t>&gt;</a:t>
            </a:r>
          </a:p>
          <a:p>
            <a:pPr marL="0" indent="0" algn="l" rtl="0">
              <a:buNone/>
            </a:pPr>
            <a:r>
              <a:rPr lang="en-US" dirty="0"/>
              <a:t>#include &lt;</a:t>
            </a:r>
            <a:r>
              <a:rPr lang="en-US" dirty="0" err="1"/>
              <a:t>linux</a:t>
            </a:r>
            <a:r>
              <a:rPr lang="en-US" dirty="0"/>
              <a:t>/</a:t>
            </a:r>
            <a:r>
              <a:rPr lang="en-US" dirty="0" err="1"/>
              <a:t>fs.h</a:t>
            </a:r>
            <a:r>
              <a:rPr lang="en-US" dirty="0"/>
              <a:t>&gt;               </a:t>
            </a:r>
          </a:p>
          <a:p>
            <a:pPr marL="0" indent="0" algn="l" rtl="0">
              <a:buNone/>
            </a:pPr>
            <a:r>
              <a:rPr lang="en-US" dirty="0"/>
              <a:t>#include &lt;</a:t>
            </a:r>
            <a:r>
              <a:rPr lang="en-US" dirty="0" err="1"/>
              <a:t>linux</a:t>
            </a:r>
            <a:r>
              <a:rPr lang="en-US" dirty="0"/>
              <a:t>/</a:t>
            </a:r>
            <a:r>
              <a:rPr lang="en-US" dirty="0" err="1"/>
              <a:t>errno.h</a:t>
            </a:r>
            <a:r>
              <a:rPr lang="en-US" dirty="0"/>
              <a:t>&gt;  </a:t>
            </a:r>
          </a:p>
          <a:p>
            <a:pPr marL="0" indent="0" algn="l" rtl="0">
              <a:buNone/>
            </a:pPr>
            <a:r>
              <a:rPr lang="en-US" dirty="0"/>
              <a:t>#include &lt;</a:t>
            </a:r>
            <a:r>
              <a:rPr lang="en-US" dirty="0" err="1"/>
              <a:t>linux</a:t>
            </a:r>
            <a:r>
              <a:rPr lang="en-US" dirty="0"/>
              <a:t>/</a:t>
            </a:r>
            <a:r>
              <a:rPr lang="en-US" dirty="0" err="1"/>
              <a:t>types.h</a:t>
            </a:r>
            <a:r>
              <a:rPr lang="en-US" dirty="0"/>
              <a:t>&gt; </a:t>
            </a:r>
          </a:p>
          <a:p>
            <a:pPr marL="0" indent="0" algn="l" rtl="0">
              <a:buNone/>
            </a:pPr>
            <a:r>
              <a:rPr lang="en-US" dirty="0"/>
              <a:t>#include &lt;</a:t>
            </a:r>
            <a:r>
              <a:rPr lang="en-US" dirty="0" err="1"/>
              <a:t>linux</a:t>
            </a:r>
            <a:r>
              <a:rPr lang="en-US" dirty="0"/>
              <a:t>/</a:t>
            </a:r>
            <a:r>
              <a:rPr lang="en-US" dirty="0" err="1"/>
              <a:t>proc_fs.h</a:t>
            </a:r>
            <a:r>
              <a:rPr lang="en-US" dirty="0"/>
              <a:t>&gt;</a:t>
            </a:r>
          </a:p>
          <a:p>
            <a:pPr marL="0" indent="0" algn="l" rtl="0">
              <a:buNone/>
            </a:pPr>
            <a:r>
              <a:rPr lang="en-US" dirty="0"/>
              <a:t>#include &lt;</a:t>
            </a:r>
            <a:r>
              <a:rPr lang="en-US" dirty="0" err="1"/>
              <a:t>linux</a:t>
            </a:r>
            <a:r>
              <a:rPr lang="en-US" dirty="0"/>
              <a:t>/</a:t>
            </a:r>
            <a:r>
              <a:rPr lang="en-US" dirty="0" err="1"/>
              <a:t>fcntl.h</a:t>
            </a:r>
            <a:r>
              <a:rPr lang="en-US" dirty="0"/>
              <a:t>&gt;</a:t>
            </a:r>
          </a:p>
          <a:p>
            <a:pPr marL="0" indent="0" algn="l" rtl="0">
              <a:buNone/>
            </a:pPr>
            <a:r>
              <a:rPr lang="en-US" dirty="0"/>
              <a:t>#include &lt;</a:t>
            </a:r>
            <a:r>
              <a:rPr lang="en-US" dirty="0" err="1"/>
              <a:t>asm</a:t>
            </a:r>
            <a:r>
              <a:rPr lang="en-US" dirty="0"/>
              <a:t>/</a:t>
            </a:r>
            <a:r>
              <a:rPr lang="en-US" dirty="0" err="1"/>
              <a:t>system.h</a:t>
            </a:r>
            <a:r>
              <a:rPr lang="en-US" dirty="0"/>
              <a:t>&gt;</a:t>
            </a:r>
          </a:p>
          <a:p>
            <a:pPr marL="0" indent="0" algn="l" rtl="0">
              <a:buNone/>
            </a:pPr>
            <a:r>
              <a:rPr lang="en-US" dirty="0"/>
              <a:t>#include &lt;</a:t>
            </a:r>
            <a:r>
              <a:rPr lang="en-US" dirty="0" err="1"/>
              <a:t>asm</a:t>
            </a:r>
            <a:r>
              <a:rPr lang="en-US" dirty="0"/>
              <a:t>/</a:t>
            </a:r>
            <a:r>
              <a:rPr lang="en-US" dirty="0" err="1"/>
              <a:t>uaccess.h</a:t>
            </a:r>
            <a:r>
              <a:rPr lang="en-US" dirty="0"/>
              <a:t>&gt;</a:t>
            </a:r>
          </a:p>
          <a:p>
            <a:pPr marL="0" indent="0" algn="l" rtl="0">
              <a:buNone/>
            </a:pPr>
            <a:endParaRPr lang="en-US" dirty="0"/>
          </a:p>
          <a:p>
            <a:pPr marL="0" indent="0" algn="l" rtl="0">
              <a:buNone/>
            </a:pPr>
            <a:r>
              <a:rPr lang="en-US" dirty="0"/>
              <a:t>#include "</a:t>
            </a:r>
            <a:r>
              <a:rPr lang="en-US" dirty="0" err="1"/>
              <a:t>my_module.h</a:t>
            </a:r>
            <a:r>
              <a:rPr lang="en-US" dirty="0"/>
              <a:t>"</a:t>
            </a:r>
          </a:p>
          <a:p>
            <a:pPr marL="0" indent="0" algn="l" rtl="0">
              <a:buNone/>
            </a:pPr>
            <a:endParaRPr lang="en-US" dirty="0"/>
          </a:p>
          <a:p>
            <a:pPr marL="0" indent="0" algn="l" rtl="0">
              <a:buNone/>
            </a:pPr>
            <a:r>
              <a:rPr lang="en-US" dirty="0"/>
              <a:t>#define MY_MODULE "MY_MODULE"</a:t>
            </a:r>
          </a:p>
          <a:p>
            <a:pPr marL="0" indent="0" algn="l" rtl="0">
              <a:buNone/>
            </a:pPr>
            <a:endParaRPr lang="en-US" dirty="0"/>
          </a:p>
          <a:p>
            <a:pPr marL="0" indent="0" algn="l" rtl="0">
              <a:buNone/>
            </a:pPr>
            <a:r>
              <a:rPr lang="en-US" dirty="0"/>
              <a:t>MODULE_LICENSE( "GPL" );</a:t>
            </a:r>
          </a:p>
          <a:p>
            <a:pPr marL="0" indent="0" algn="l" rtl="0">
              <a:buNone/>
            </a:pPr>
            <a:r>
              <a:rPr lang="en-US" dirty="0"/>
              <a:t>MODULE_AUTHOR( "Leonid </a:t>
            </a:r>
            <a:r>
              <a:rPr lang="en-US" dirty="0" err="1"/>
              <a:t>Raskin</a:t>
            </a:r>
            <a:r>
              <a:rPr lang="en-US" dirty="0"/>
              <a:t>" );</a:t>
            </a:r>
          </a:p>
          <a:p>
            <a:pPr marL="0" indent="0" algn="l" rtl="0">
              <a:buNone/>
            </a:pPr>
            <a:endParaRPr lang="en-US" dirty="0"/>
          </a:p>
          <a:p>
            <a:pPr marL="0" indent="0" algn="l" rtl="0">
              <a:buNone/>
            </a:pPr>
            <a:r>
              <a:rPr lang="en-US" dirty="0" err="1"/>
              <a:t>int</a:t>
            </a:r>
            <a:r>
              <a:rPr lang="en-US" dirty="0"/>
              <a:t> </a:t>
            </a:r>
            <a:r>
              <a:rPr lang="en-US" dirty="0" err="1"/>
              <a:t>iNumDevices</a:t>
            </a:r>
            <a:r>
              <a:rPr lang="en-US" dirty="0"/>
              <a:t> = 0;</a:t>
            </a:r>
          </a:p>
          <a:p>
            <a:pPr marL="0" indent="0" algn="l" rtl="0">
              <a:buNone/>
            </a:pPr>
            <a:r>
              <a:rPr lang="en-US" dirty="0"/>
              <a:t>MODULE_PARM( </a:t>
            </a:r>
            <a:r>
              <a:rPr lang="en-US" dirty="0" err="1"/>
              <a:t>iNumDevices</a:t>
            </a:r>
            <a:r>
              <a:rPr lang="en-US" dirty="0"/>
              <a:t>, "</a:t>
            </a:r>
            <a:r>
              <a:rPr lang="en-US" dirty="0" err="1"/>
              <a:t>i</a:t>
            </a:r>
            <a:r>
              <a:rPr lang="en-US" dirty="0"/>
              <a:t>" );</a:t>
            </a:r>
          </a:p>
          <a:p>
            <a:pPr marL="0" indent="0" algn="l" rtl="0">
              <a:buNone/>
            </a:pPr>
            <a:endParaRPr lang="en-US" dirty="0"/>
          </a:p>
          <a:p>
            <a:pPr marL="0" indent="0" algn="l" rtl="0">
              <a:buNone/>
            </a:pPr>
            <a:endParaRPr lang="en-US" dirty="0"/>
          </a:p>
          <a:p>
            <a:pPr marL="0" indent="0" algn="l" rtl="0">
              <a:buNone/>
            </a:pPr>
            <a:endParaRPr lang="en-US" dirty="0"/>
          </a:p>
          <a:p>
            <a:pPr marL="0" indent="0" algn="l" rtl="0">
              <a:buNone/>
            </a:pPr>
            <a:endParaRPr lang="en-US" dirty="0"/>
          </a:p>
          <a:p>
            <a:pPr marL="0" indent="0" algn="l" rtl="0">
              <a:buNone/>
            </a:pPr>
            <a:endParaRPr lang="en-US" dirty="0"/>
          </a:p>
        </p:txBody>
      </p:sp>
      <p:sp>
        <p:nvSpPr>
          <p:cNvPr id="4" name="Content Placeholder 3">
            <a:extLst>
              <a:ext uri="{FF2B5EF4-FFF2-40B4-BE49-F238E27FC236}">
                <a16:creationId xmlns:a16="http://schemas.microsoft.com/office/drawing/2014/main" xmlns="" id="{C6E7233C-E218-48BD-A3D5-150C997E2F50}"/>
              </a:ext>
            </a:extLst>
          </p:cNvPr>
          <p:cNvSpPr>
            <a:spLocks noGrp="1"/>
          </p:cNvSpPr>
          <p:nvPr>
            <p:ph sz="half" idx="2"/>
          </p:nvPr>
        </p:nvSpPr>
        <p:spPr/>
        <p:txBody>
          <a:bodyPr>
            <a:normAutofit fontScale="47500" lnSpcReduction="20000"/>
          </a:bodyPr>
          <a:lstStyle/>
          <a:p>
            <a:pPr marL="0" indent="0" algn="l" rtl="0">
              <a:buNone/>
            </a:pPr>
            <a:r>
              <a:rPr lang="en-US" dirty="0"/>
              <a:t>/* </a:t>
            </a:r>
            <a:r>
              <a:rPr lang="en-US" dirty="0" err="1"/>
              <a:t>globals</a:t>
            </a:r>
            <a:r>
              <a:rPr lang="en-US" dirty="0"/>
              <a:t> */</a:t>
            </a:r>
          </a:p>
          <a:p>
            <a:pPr marL="0" indent="0" algn="l" rtl="0">
              <a:buNone/>
            </a:pPr>
            <a:r>
              <a:rPr lang="en-US" dirty="0" err="1"/>
              <a:t>int</a:t>
            </a:r>
            <a:r>
              <a:rPr lang="en-US" dirty="0"/>
              <a:t> </a:t>
            </a:r>
            <a:r>
              <a:rPr lang="en-US" dirty="0" err="1"/>
              <a:t>my_major</a:t>
            </a:r>
            <a:r>
              <a:rPr lang="en-US" dirty="0"/>
              <a:t> = 0;  /* will hold the major # of my device driver */</a:t>
            </a:r>
          </a:p>
          <a:p>
            <a:pPr marL="0" indent="0" algn="l" rtl="0">
              <a:buNone/>
            </a:pPr>
            <a:endParaRPr lang="en-US" dirty="0"/>
          </a:p>
          <a:p>
            <a:pPr marL="0" indent="0" algn="l" rtl="0">
              <a:buNone/>
            </a:pPr>
            <a:r>
              <a:rPr lang="en-US" dirty="0"/>
              <a:t>struct </a:t>
            </a:r>
            <a:r>
              <a:rPr lang="en-US" dirty="0" err="1"/>
              <a:t>file_operations</a:t>
            </a:r>
            <a:r>
              <a:rPr lang="en-US" dirty="0"/>
              <a:t> </a:t>
            </a:r>
            <a:r>
              <a:rPr lang="en-US" dirty="0" err="1"/>
              <a:t>my_fops</a:t>
            </a:r>
            <a:r>
              <a:rPr lang="en-US" dirty="0"/>
              <a:t> = {</a:t>
            </a:r>
          </a:p>
          <a:p>
            <a:pPr marL="0" indent="0" algn="l" rtl="0">
              <a:buNone/>
            </a:pPr>
            <a:r>
              <a:rPr lang="en-US" dirty="0"/>
              <a:t>    .open=    </a:t>
            </a:r>
            <a:r>
              <a:rPr lang="en-US" dirty="0" err="1"/>
              <a:t>my_open</a:t>
            </a:r>
            <a:r>
              <a:rPr lang="en-US" dirty="0"/>
              <a:t>,</a:t>
            </a:r>
          </a:p>
          <a:p>
            <a:pPr marL="0" indent="0" algn="l" rtl="0">
              <a:buNone/>
            </a:pPr>
            <a:r>
              <a:rPr lang="en-US" dirty="0"/>
              <a:t>    .release=    </a:t>
            </a:r>
            <a:r>
              <a:rPr lang="en-US" dirty="0" err="1"/>
              <a:t>my_release</a:t>
            </a:r>
            <a:r>
              <a:rPr lang="en-US" dirty="0"/>
              <a:t>,</a:t>
            </a:r>
          </a:p>
          <a:p>
            <a:pPr marL="0" indent="0" algn="l" rtl="0">
              <a:buNone/>
            </a:pPr>
            <a:r>
              <a:rPr lang="en-US" dirty="0"/>
              <a:t>    .read=    </a:t>
            </a:r>
            <a:r>
              <a:rPr lang="en-US" dirty="0" err="1"/>
              <a:t>my_read</a:t>
            </a:r>
            <a:r>
              <a:rPr lang="en-US" dirty="0"/>
              <a:t>,</a:t>
            </a:r>
          </a:p>
          <a:p>
            <a:pPr marL="0" indent="0" algn="l" rtl="0">
              <a:buNone/>
            </a:pPr>
            <a:r>
              <a:rPr lang="en-US" dirty="0"/>
              <a:t>    .write=    </a:t>
            </a:r>
            <a:r>
              <a:rPr lang="en-US" dirty="0" err="1"/>
              <a:t>my_write</a:t>
            </a:r>
            <a:r>
              <a:rPr lang="en-US" dirty="0"/>
              <a:t>,</a:t>
            </a:r>
          </a:p>
          <a:p>
            <a:pPr marL="0" indent="0" algn="l" rtl="0">
              <a:buNone/>
            </a:pPr>
            <a:r>
              <a:rPr lang="en-US" dirty="0"/>
              <a:t>    .</a:t>
            </a:r>
            <a:r>
              <a:rPr lang="en-US" dirty="0" err="1"/>
              <a:t>llseek</a:t>
            </a:r>
            <a:r>
              <a:rPr lang="en-US" dirty="0"/>
              <a:t>=    NULL,</a:t>
            </a:r>
          </a:p>
          <a:p>
            <a:pPr marL="0" indent="0" algn="l" rtl="0">
              <a:buNone/>
            </a:pPr>
            <a:r>
              <a:rPr lang="en-US" dirty="0"/>
              <a:t>    .</a:t>
            </a:r>
            <a:r>
              <a:rPr lang="en-US" dirty="0" err="1"/>
              <a:t>ioctl</a:t>
            </a:r>
            <a:r>
              <a:rPr lang="en-US" dirty="0"/>
              <a:t>=    </a:t>
            </a:r>
            <a:r>
              <a:rPr lang="en-US" dirty="0" err="1"/>
              <a:t>my_ioctl</a:t>
            </a:r>
            <a:r>
              <a:rPr lang="en-US" dirty="0"/>
              <a:t>,</a:t>
            </a:r>
          </a:p>
          <a:p>
            <a:pPr marL="0" indent="0" algn="l" rtl="0">
              <a:buNone/>
            </a:pPr>
            <a:r>
              <a:rPr lang="en-US" dirty="0"/>
              <a:t>    .owner=    THIS_MODULE,</a:t>
            </a:r>
          </a:p>
          <a:p>
            <a:pPr marL="0" indent="0" algn="l" rtl="0">
              <a:buNone/>
            </a:pPr>
            <a:r>
              <a:rPr lang="en-US" dirty="0"/>
              <a:t>};</a:t>
            </a:r>
          </a:p>
          <a:p>
            <a:pPr marL="0" indent="0" algn="l" rtl="0">
              <a:buNone/>
            </a:pPr>
            <a:endParaRPr lang="en-US" dirty="0"/>
          </a:p>
          <a:p>
            <a:pPr marL="0" indent="0" algn="l" rtl="0">
              <a:buNone/>
            </a:pPr>
            <a:r>
              <a:rPr lang="en-US" dirty="0"/>
              <a:t>struct </a:t>
            </a:r>
            <a:r>
              <a:rPr lang="en-US" dirty="0" err="1"/>
              <a:t>file_operations</a:t>
            </a:r>
            <a:r>
              <a:rPr lang="en-US" dirty="0"/>
              <a:t> my_fops2 = {</a:t>
            </a:r>
          </a:p>
          <a:p>
            <a:pPr marL="0" indent="0" algn="l" rtl="0">
              <a:buNone/>
            </a:pPr>
            <a:r>
              <a:rPr lang="en-US" dirty="0"/>
              <a:t>    .open=    </a:t>
            </a:r>
            <a:r>
              <a:rPr lang="en-US" dirty="0" err="1"/>
              <a:t>my_open</a:t>
            </a:r>
            <a:r>
              <a:rPr lang="en-US" dirty="0"/>
              <a:t>,</a:t>
            </a:r>
          </a:p>
          <a:p>
            <a:pPr marL="0" indent="0" algn="l" rtl="0">
              <a:buNone/>
            </a:pPr>
            <a:r>
              <a:rPr lang="en-US" dirty="0"/>
              <a:t>    .release=    </a:t>
            </a:r>
            <a:r>
              <a:rPr lang="en-US" dirty="0" err="1"/>
              <a:t>my_release</a:t>
            </a:r>
            <a:r>
              <a:rPr lang="en-US" dirty="0"/>
              <a:t>,</a:t>
            </a:r>
          </a:p>
          <a:p>
            <a:pPr marL="0" indent="0" algn="l" rtl="0">
              <a:buNone/>
            </a:pPr>
            <a:r>
              <a:rPr lang="en-US" dirty="0"/>
              <a:t>    .read=    my_read2,</a:t>
            </a:r>
          </a:p>
          <a:p>
            <a:pPr marL="0" indent="0" algn="l" rtl="0">
              <a:buNone/>
            </a:pPr>
            <a:r>
              <a:rPr lang="en-US" dirty="0"/>
              <a:t>    .write=    my_write2,</a:t>
            </a:r>
          </a:p>
          <a:p>
            <a:pPr marL="0" indent="0" algn="l" rtl="0">
              <a:buNone/>
            </a:pPr>
            <a:r>
              <a:rPr lang="en-US" dirty="0"/>
              <a:t>    .</a:t>
            </a:r>
            <a:r>
              <a:rPr lang="en-US" dirty="0" err="1"/>
              <a:t>llseek</a:t>
            </a:r>
            <a:r>
              <a:rPr lang="en-US" dirty="0"/>
              <a:t>=    NULL,</a:t>
            </a:r>
          </a:p>
          <a:p>
            <a:pPr marL="0" indent="0" algn="l" rtl="0">
              <a:buNone/>
            </a:pPr>
            <a:r>
              <a:rPr lang="en-US" dirty="0"/>
              <a:t>    .</a:t>
            </a:r>
            <a:r>
              <a:rPr lang="en-US" dirty="0" err="1"/>
              <a:t>ioctl</a:t>
            </a:r>
            <a:r>
              <a:rPr lang="en-US" dirty="0"/>
              <a:t>=    </a:t>
            </a:r>
            <a:r>
              <a:rPr lang="en-US" dirty="0" err="1"/>
              <a:t>my_ioctl</a:t>
            </a:r>
            <a:r>
              <a:rPr lang="en-US" dirty="0"/>
              <a:t>,</a:t>
            </a:r>
          </a:p>
          <a:p>
            <a:pPr marL="0" indent="0" algn="l" rtl="0">
              <a:buNone/>
            </a:pPr>
            <a:r>
              <a:rPr lang="en-US" dirty="0"/>
              <a:t>    .owner=    THIS_MODULE,</a:t>
            </a:r>
          </a:p>
          <a:p>
            <a:pPr marL="0" indent="0" algn="l" rtl="0">
              <a:buNone/>
            </a:pPr>
            <a:r>
              <a:rPr lang="en-US" dirty="0"/>
              <a:t>};</a:t>
            </a:r>
          </a:p>
          <a:p>
            <a:endParaRPr lang="en-US" dirty="0"/>
          </a:p>
        </p:txBody>
      </p:sp>
      <p:sp>
        <p:nvSpPr>
          <p:cNvPr id="5" name="Footer Placeholder 4">
            <a:extLst>
              <a:ext uri="{FF2B5EF4-FFF2-40B4-BE49-F238E27FC236}">
                <a16:creationId xmlns:a16="http://schemas.microsoft.com/office/drawing/2014/main" xmlns="" id="{CEA58466-D3A8-456E-95ED-57F274C0A5F4}"/>
              </a:ext>
            </a:extLst>
          </p:cNvPr>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a:extLst>
              <a:ext uri="{FF2B5EF4-FFF2-40B4-BE49-F238E27FC236}">
                <a16:creationId xmlns:a16="http://schemas.microsoft.com/office/drawing/2014/main" xmlns="" id="{8C313A31-CB34-4CC0-9EE8-51CC6DB59928}"/>
              </a:ext>
            </a:extLst>
          </p:cNvPr>
          <p:cNvSpPr>
            <a:spLocks noGrp="1"/>
          </p:cNvSpPr>
          <p:nvPr>
            <p:ph type="sldNum" sz="quarter" idx="12"/>
          </p:nvPr>
        </p:nvSpPr>
        <p:spPr/>
        <p:txBody>
          <a:bodyPr/>
          <a:lstStyle/>
          <a:p>
            <a:fld id="{0CFEC368-1D7A-4F81-ABF6-AE0E36BAF64C}" type="slidenum">
              <a:rPr lang="en-US" smtClean="0"/>
              <a:pPr/>
              <a:t>45</a:t>
            </a:fld>
            <a:endParaRPr lang="en-US"/>
          </a:p>
        </p:txBody>
      </p:sp>
    </p:spTree>
    <p:extLst>
      <p:ext uri="{BB962C8B-B14F-4D97-AF65-F5344CB8AC3E}">
        <p14:creationId xmlns:p14="http://schemas.microsoft.com/office/powerpoint/2010/main" val="29842876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1E1E1F-4216-4D43-9B48-BA7E4687CBC5}"/>
              </a:ext>
            </a:extLst>
          </p:cNvPr>
          <p:cNvSpPr>
            <a:spLocks noGrp="1"/>
          </p:cNvSpPr>
          <p:nvPr>
            <p:ph type="title"/>
          </p:nvPr>
        </p:nvSpPr>
        <p:spPr/>
        <p:txBody>
          <a:bodyPr/>
          <a:lstStyle/>
          <a:p>
            <a:r>
              <a:rPr lang="he-IL" dirty="0"/>
              <a:t>דוגמת קוד – מודול המממש דרייבר (2)</a:t>
            </a:r>
            <a:endParaRPr lang="en-US" dirty="0"/>
          </a:p>
        </p:txBody>
      </p:sp>
      <p:sp>
        <p:nvSpPr>
          <p:cNvPr id="3" name="Content Placeholder 2">
            <a:extLst>
              <a:ext uri="{FF2B5EF4-FFF2-40B4-BE49-F238E27FC236}">
                <a16:creationId xmlns:a16="http://schemas.microsoft.com/office/drawing/2014/main" xmlns="" id="{760A5FBE-C440-4ACA-A983-69B10D66F755}"/>
              </a:ext>
            </a:extLst>
          </p:cNvPr>
          <p:cNvSpPr>
            <a:spLocks noGrp="1"/>
          </p:cNvSpPr>
          <p:nvPr>
            <p:ph sz="half" idx="1"/>
          </p:nvPr>
        </p:nvSpPr>
        <p:spPr/>
        <p:txBody>
          <a:bodyPr>
            <a:normAutofit fontScale="47500" lnSpcReduction="20000"/>
          </a:bodyPr>
          <a:lstStyle/>
          <a:p>
            <a:pPr marL="0" indent="0" algn="l" rtl="0">
              <a:buNone/>
            </a:pPr>
            <a:r>
              <a:rPr lang="en-US" dirty="0" err="1"/>
              <a:t>int</a:t>
            </a:r>
            <a:r>
              <a:rPr lang="en-US" dirty="0"/>
              <a:t> </a:t>
            </a:r>
            <a:r>
              <a:rPr lang="en-US" dirty="0" err="1"/>
              <a:t>init_module</a:t>
            </a:r>
            <a:r>
              <a:rPr lang="en-US" dirty="0"/>
              <a:t>( void ) {</a:t>
            </a:r>
          </a:p>
          <a:p>
            <a:pPr marL="0" indent="0" algn="l" rtl="0">
              <a:buNone/>
            </a:pPr>
            <a:r>
              <a:rPr lang="en-US" dirty="0"/>
              <a:t>    </a:t>
            </a:r>
            <a:r>
              <a:rPr lang="en-US" dirty="0" err="1"/>
              <a:t>my_major</a:t>
            </a:r>
            <a:r>
              <a:rPr lang="en-US" dirty="0"/>
              <a:t> = </a:t>
            </a:r>
            <a:r>
              <a:rPr lang="en-US" dirty="0" err="1"/>
              <a:t>register_chrdev</a:t>
            </a:r>
            <a:r>
              <a:rPr lang="en-US" dirty="0"/>
              <a:t>(</a:t>
            </a:r>
          </a:p>
          <a:p>
            <a:pPr marL="0" indent="0" algn="l" rtl="0">
              <a:buNone/>
            </a:pPr>
            <a:r>
              <a:rPr lang="en-US" dirty="0"/>
              <a:t>    </a:t>
            </a:r>
            <a:r>
              <a:rPr lang="en-US" dirty="0" err="1"/>
              <a:t>my_major</a:t>
            </a:r>
            <a:r>
              <a:rPr lang="en-US" dirty="0"/>
              <a:t>, MY_MODULE, &amp;</a:t>
            </a:r>
            <a:r>
              <a:rPr lang="en-US" dirty="0" err="1"/>
              <a:t>my_fops</a:t>
            </a:r>
            <a:r>
              <a:rPr lang="en-US" dirty="0"/>
              <a:t>);</a:t>
            </a:r>
          </a:p>
          <a:p>
            <a:pPr marL="0" indent="0" algn="l" rtl="0">
              <a:buNone/>
            </a:pPr>
            <a:r>
              <a:rPr lang="en-US" dirty="0"/>
              <a:t>    if( </a:t>
            </a:r>
            <a:r>
              <a:rPr lang="en-US" dirty="0" err="1"/>
              <a:t>my_major</a:t>
            </a:r>
            <a:r>
              <a:rPr lang="en-US" dirty="0"/>
              <a:t> &lt; 0 ) {</a:t>
            </a:r>
          </a:p>
          <a:p>
            <a:pPr marL="0" indent="0" algn="l" rtl="0">
              <a:buNone/>
            </a:pPr>
            <a:r>
              <a:rPr lang="en-US" dirty="0"/>
              <a:t>        </a:t>
            </a:r>
            <a:r>
              <a:rPr lang="en-US" dirty="0" err="1"/>
              <a:t>printk</a:t>
            </a:r>
            <a:r>
              <a:rPr lang="en-US" dirty="0"/>
              <a:t>( KERN_WARNING "can't get dynamic major\n" );</a:t>
            </a:r>
          </a:p>
          <a:p>
            <a:pPr marL="0" indent="0" algn="l" rtl="0">
              <a:buNone/>
            </a:pPr>
            <a:r>
              <a:rPr lang="en-US" dirty="0"/>
              <a:t>        return </a:t>
            </a:r>
            <a:r>
              <a:rPr lang="en-US" dirty="0" err="1"/>
              <a:t>my_major</a:t>
            </a:r>
            <a:r>
              <a:rPr lang="en-US" dirty="0"/>
              <a:t>;</a:t>
            </a:r>
          </a:p>
          <a:p>
            <a:pPr marL="0" indent="0" algn="l" rtl="0">
              <a:buNone/>
            </a:pPr>
            <a:r>
              <a:rPr lang="en-US" dirty="0"/>
              <a:t>    }</a:t>
            </a:r>
          </a:p>
          <a:p>
            <a:pPr marL="0" indent="0" algn="l" rtl="0">
              <a:buNone/>
            </a:pPr>
            <a:endParaRPr lang="en-US" dirty="0"/>
          </a:p>
          <a:p>
            <a:pPr marL="0" indent="0" algn="l" rtl="0">
              <a:buNone/>
            </a:pPr>
            <a:r>
              <a:rPr lang="en-US" dirty="0"/>
              <a:t>    //</a:t>
            </a:r>
            <a:r>
              <a:rPr lang="en-US" dirty="0" err="1"/>
              <a:t>do_init</a:t>
            </a:r>
            <a:r>
              <a:rPr lang="en-US" dirty="0"/>
              <a:t>();</a:t>
            </a:r>
          </a:p>
          <a:p>
            <a:pPr marL="0" indent="0" algn="l" rtl="0">
              <a:buNone/>
            </a:pPr>
            <a:r>
              <a:rPr lang="en-US" dirty="0"/>
              <a:t>    return 0;</a:t>
            </a:r>
          </a:p>
          <a:p>
            <a:pPr marL="0" indent="0" algn="l" rtl="0">
              <a:buNone/>
            </a:pPr>
            <a:r>
              <a:rPr lang="en-US" dirty="0"/>
              <a:t>}</a:t>
            </a:r>
          </a:p>
          <a:p>
            <a:pPr marL="0" indent="0" algn="l" rtl="0">
              <a:buNone/>
            </a:pPr>
            <a:endParaRPr lang="en-US" dirty="0"/>
          </a:p>
          <a:p>
            <a:pPr marL="0" indent="0" algn="l" rtl="0">
              <a:buNone/>
            </a:pPr>
            <a:r>
              <a:rPr lang="en-US" dirty="0"/>
              <a:t>void </a:t>
            </a:r>
            <a:r>
              <a:rPr lang="en-US" dirty="0" err="1"/>
              <a:t>cleanup_module</a:t>
            </a:r>
            <a:r>
              <a:rPr lang="en-US" dirty="0"/>
              <a:t>( void ) {</a:t>
            </a:r>
          </a:p>
          <a:p>
            <a:pPr marL="0" indent="0" algn="l" rtl="0">
              <a:buNone/>
            </a:pPr>
            <a:r>
              <a:rPr lang="en-US" dirty="0"/>
              <a:t>    </a:t>
            </a:r>
            <a:r>
              <a:rPr lang="en-US" dirty="0" err="1"/>
              <a:t>unregister_chrdev</a:t>
            </a:r>
            <a:r>
              <a:rPr lang="en-US" dirty="0"/>
              <a:t>(</a:t>
            </a:r>
          </a:p>
          <a:p>
            <a:pPr marL="0" indent="0" algn="l" rtl="0">
              <a:buNone/>
            </a:pPr>
            <a:r>
              <a:rPr lang="en-US" dirty="0"/>
              <a:t>        </a:t>
            </a:r>
            <a:r>
              <a:rPr lang="en-US" dirty="0" err="1"/>
              <a:t>my_major</a:t>
            </a:r>
            <a:r>
              <a:rPr lang="en-US" dirty="0"/>
              <a:t>, MY_MODULE);</a:t>
            </a:r>
          </a:p>
          <a:p>
            <a:pPr marL="0" indent="0" algn="l" rtl="0">
              <a:buNone/>
            </a:pPr>
            <a:endParaRPr lang="en-US" dirty="0"/>
          </a:p>
          <a:p>
            <a:pPr marL="0" indent="0" algn="l" rtl="0">
              <a:buNone/>
            </a:pPr>
            <a:r>
              <a:rPr lang="en-US" dirty="0"/>
              <a:t>    //do </a:t>
            </a:r>
            <a:r>
              <a:rPr lang="en-US" dirty="0" err="1"/>
              <a:t>clean_up</a:t>
            </a:r>
            <a:r>
              <a:rPr lang="en-US" dirty="0"/>
              <a:t>();</a:t>
            </a:r>
          </a:p>
          <a:p>
            <a:pPr marL="0" indent="0" algn="l" rtl="0">
              <a:buNone/>
            </a:pPr>
            <a:endParaRPr lang="en-US" dirty="0"/>
          </a:p>
          <a:p>
            <a:pPr marL="0" indent="0" algn="l" rtl="0">
              <a:buNone/>
            </a:pPr>
            <a:r>
              <a:rPr lang="en-US" dirty="0"/>
              <a:t>    return;</a:t>
            </a:r>
          </a:p>
          <a:p>
            <a:pPr marL="0" indent="0" algn="l" rtl="0">
              <a:buNone/>
            </a:pPr>
            <a:r>
              <a:rPr lang="en-US" dirty="0"/>
              <a:t>}</a:t>
            </a:r>
          </a:p>
          <a:p>
            <a:pPr marL="0" indent="0" algn="l" rtl="0">
              <a:buNone/>
            </a:pPr>
            <a:endParaRPr lang="en-US" dirty="0"/>
          </a:p>
          <a:p>
            <a:pPr marL="0" indent="0">
              <a:buNone/>
            </a:pPr>
            <a:endParaRPr lang="en-US" dirty="0"/>
          </a:p>
        </p:txBody>
      </p:sp>
      <p:sp>
        <p:nvSpPr>
          <p:cNvPr id="4" name="Content Placeholder 3">
            <a:extLst>
              <a:ext uri="{FF2B5EF4-FFF2-40B4-BE49-F238E27FC236}">
                <a16:creationId xmlns:a16="http://schemas.microsoft.com/office/drawing/2014/main" xmlns="" id="{FC8B8A45-504B-4C29-8A26-6D50477D30F2}"/>
              </a:ext>
            </a:extLst>
          </p:cNvPr>
          <p:cNvSpPr>
            <a:spLocks noGrp="1"/>
          </p:cNvSpPr>
          <p:nvPr>
            <p:ph sz="half" idx="2"/>
          </p:nvPr>
        </p:nvSpPr>
        <p:spPr/>
        <p:txBody>
          <a:bodyPr>
            <a:normAutofit fontScale="47500" lnSpcReduction="20000"/>
          </a:bodyPr>
          <a:lstStyle/>
          <a:p>
            <a:pPr marL="0" indent="0" algn="l" rtl="0">
              <a:buNone/>
            </a:pPr>
            <a:r>
              <a:rPr lang="en-US" dirty="0" err="1"/>
              <a:t>int</a:t>
            </a:r>
            <a:r>
              <a:rPr lang="en-US" dirty="0"/>
              <a:t> </a:t>
            </a:r>
            <a:r>
              <a:rPr lang="en-US" dirty="0" err="1"/>
              <a:t>my_open</a:t>
            </a:r>
            <a:r>
              <a:rPr lang="en-US" dirty="0"/>
              <a:t>( struct </a:t>
            </a:r>
            <a:r>
              <a:rPr lang="en-US" dirty="0" err="1"/>
              <a:t>inode</a:t>
            </a:r>
            <a:r>
              <a:rPr lang="en-US" dirty="0"/>
              <a:t> *</a:t>
            </a:r>
            <a:r>
              <a:rPr lang="en-US" dirty="0" err="1"/>
              <a:t>inode</a:t>
            </a:r>
            <a:r>
              <a:rPr lang="en-US" dirty="0"/>
              <a:t>, struct file *</a:t>
            </a:r>
            <a:r>
              <a:rPr lang="en-US" dirty="0" err="1"/>
              <a:t>filp</a:t>
            </a:r>
            <a:r>
              <a:rPr lang="en-US" dirty="0"/>
              <a:t> ) {</a:t>
            </a:r>
          </a:p>
          <a:p>
            <a:pPr marL="0" indent="0" algn="l" rtl="0">
              <a:buNone/>
            </a:pPr>
            <a:r>
              <a:rPr lang="en-US" dirty="0"/>
              <a:t>    </a:t>
            </a:r>
            <a:r>
              <a:rPr lang="en-US" dirty="0" err="1"/>
              <a:t>filp</a:t>
            </a:r>
            <a:r>
              <a:rPr lang="en-US" dirty="0"/>
              <a:t>-&gt;</a:t>
            </a:r>
            <a:r>
              <a:rPr lang="en-US" dirty="0" err="1"/>
              <a:t>private_data</a:t>
            </a:r>
            <a:r>
              <a:rPr lang="en-US" dirty="0"/>
              <a:t> = </a:t>
            </a:r>
            <a:r>
              <a:rPr lang="en-US" dirty="0" err="1"/>
              <a:t>allocate_private_data</a:t>
            </a:r>
            <a:r>
              <a:rPr lang="en-US" dirty="0"/>
              <a:t>();</a:t>
            </a:r>
          </a:p>
          <a:p>
            <a:pPr marL="0" indent="0" algn="l" rtl="0">
              <a:buNone/>
            </a:pPr>
            <a:r>
              <a:rPr lang="en-US" dirty="0"/>
              <a:t>    if( </a:t>
            </a:r>
            <a:r>
              <a:rPr lang="en-US" dirty="0" err="1"/>
              <a:t>filp</a:t>
            </a:r>
            <a:r>
              <a:rPr lang="en-US" dirty="0"/>
              <a:t>-&gt;</a:t>
            </a:r>
            <a:r>
              <a:rPr lang="en-US" dirty="0" err="1"/>
              <a:t>f_mode</a:t>
            </a:r>
            <a:r>
              <a:rPr lang="en-US" dirty="0"/>
              <a:t> &amp; FMODE_READ )</a:t>
            </a:r>
          </a:p>
          <a:p>
            <a:pPr marL="0" indent="0" algn="l" rtl="0">
              <a:buNone/>
            </a:pPr>
            <a:r>
              <a:rPr lang="en-US" dirty="0"/>
              <a:t>                    //handle read opening</a:t>
            </a:r>
          </a:p>
          <a:p>
            <a:pPr marL="0" indent="0" algn="l" rtl="0">
              <a:buNone/>
            </a:pPr>
            <a:r>
              <a:rPr lang="en-US" dirty="0"/>
              <a:t>    if( </a:t>
            </a:r>
            <a:r>
              <a:rPr lang="en-US" dirty="0" err="1"/>
              <a:t>filp</a:t>
            </a:r>
            <a:r>
              <a:rPr lang="en-US" dirty="0"/>
              <a:t>-&gt;</a:t>
            </a:r>
            <a:r>
              <a:rPr lang="en-US" dirty="0" err="1"/>
              <a:t>f_mode</a:t>
            </a:r>
            <a:r>
              <a:rPr lang="en-US" dirty="0"/>
              <a:t> &amp; FMODE_WRITE )</a:t>
            </a:r>
          </a:p>
          <a:p>
            <a:pPr marL="0" indent="0" algn="l" rtl="0">
              <a:buNone/>
            </a:pPr>
            <a:r>
              <a:rPr lang="en-US" dirty="0"/>
              <a:t>                    //handle write opening</a:t>
            </a:r>
          </a:p>
          <a:p>
            <a:pPr marL="0" indent="0" algn="l" rtl="0">
              <a:buNone/>
            </a:pPr>
            <a:r>
              <a:rPr lang="en-US" dirty="0"/>
              <a:t>    if( </a:t>
            </a:r>
            <a:r>
              <a:rPr lang="en-US" dirty="0" err="1"/>
              <a:t>filp</a:t>
            </a:r>
            <a:r>
              <a:rPr lang="en-US" dirty="0"/>
              <a:t>-&gt;</a:t>
            </a:r>
            <a:r>
              <a:rPr lang="en-US" dirty="0" err="1"/>
              <a:t>f_flags</a:t>
            </a:r>
            <a:r>
              <a:rPr lang="en-US" dirty="0"/>
              <a:t> &amp; O_NONBLOCK ) {</a:t>
            </a:r>
          </a:p>
          <a:p>
            <a:pPr marL="0" indent="0" algn="l" rtl="0">
              <a:buNone/>
            </a:pPr>
            <a:r>
              <a:rPr lang="en-US" dirty="0"/>
              <a:t>                    //example of additional flag</a:t>
            </a:r>
          </a:p>
          <a:p>
            <a:pPr marL="0" indent="0" algn="l" rtl="0">
              <a:buNone/>
            </a:pPr>
            <a:r>
              <a:rPr lang="en-US" dirty="0"/>
              <a:t>    }</a:t>
            </a:r>
          </a:p>
          <a:p>
            <a:pPr marL="0" indent="0" algn="l" rtl="0">
              <a:buNone/>
            </a:pPr>
            <a:r>
              <a:rPr lang="en-US" dirty="0"/>
              <a:t>    </a:t>
            </a:r>
          </a:p>
          <a:p>
            <a:pPr marL="0" indent="0" algn="l" rtl="0">
              <a:buNone/>
            </a:pPr>
            <a:r>
              <a:rPr lang="en-US" dirty="0"/>
              <a:t>    if (MINOR( </a:t>
            </a:r>
            <a:r>
              <a:rPr lang="en-US" dirty="0" err="1"/>
              <a:t>inode</a:t>
            </a:r>
            <a:r>
              <a:rPr lang="en-US" dirty="0"/>
              <a:t>-&gt;</a:t>
            </a:r>
            <a:r>
              <a:rPr lang="en-US" dirty="0" err="1"/>
              <a:t>i_rdev</a:t>
            </a:r>
            <a:r>
              <a:rPr lang="en-US" dirty="0"/>
              <a:t> )==2) {</a:t>
            </a:r>
          </a:p>
          <a:p>
            <a:pPr marL="0" indent="0" algn="l" rtl="0">
              <a:buNone/>
            </a:pPr>
            <a:r>
              <a:rPr lang="en-US" dirty="0"/>
              <a:t>        </a:t>
            </a:r>
            <a:r>
              <a:rPr lang="en-US" dirty="0" err="1"/>
              <a:t>filp</a:t>
            </a:r>
            <a:r>
              <a:rPr lang="en-US" dirty="0"/>
              <a:t>-&gt;</a:t>
            </a:r>
            <a:r>
              <a:rPr lang="en-US" dirty="0" err="1"/>
              <a:t>f_op</a:t>
            </a:r>
            <a:r>
              <a:rPr lang="en-US" dirty="0"/>
              <a:t> = &amp;my_fops2;</a:t>
            </a:r>
          </a:p>
          <a:p>
            <a:pPr marL="0" indent="0" algn="l" rtl="0">
              <a:buNone/>
            </a:pPr>
            <a:r>
              <a:rPr lang="en-US" dirty="0"/>
              <a:t>    }</a:t>
            </a:r>
          </a:p>
          <a:p>
            <a:pPr marL="0" indent="0" algn="l" rtl="0">
              <a:buNone/>
            </a:pPr>
            <a:r>
              <a:rPr lang="en-US" dirty="0"/>
              <a:t>    return 0;</a:t>
            </a:r>
          </a:p>
          <a:p>
            <a:pPr marL="0" indent="0" algn="l" rtl="0">
              <a:buNone/>
            </a:pPr>
            <a:r>
              <a:rPr lang="en-US" dirty="0"/>
              <a:t>}</a:t>
            </a:r>
          </a:p>
          <a:p>
            <a:pPr marL="0" indent="0" algn="l" rtl="0">
              <a:buNone/>
            </a:pPr>
            <a:endParaRPr lang="en-US" dirty="0"/>
          </a:p>
          <a:p>
            <a:pPr marL="0" indent="0" algn="l" rtl="0">
              <a:buNone/>
            </a:pPr>
            <a:r>
              <a:rPr lang="en-US" dirty="0" err="1"/>
              <a:t>int</a:t>
            </a:r>
            <a:r>
              <a:rPr lang="en-US" dirty="0"/>
              <a:t> </a:t>
            </a:r>
            <a:r>
              <a:rPr lang="en-US" dirty="0" err="1"/>
              <a:t>my_release</a:t>
            </a:r>
            <a:r>
              <a:rPr lang="en-US" dirty="0"/>
              <a:t>( struct </a:t>
            </a:r>
            <a:r>
              <a:rPr lang="en-US" dirty="0" err="1"/>
              <a:t>inode</a:t>
            </a:r>
            <a:r>
              <a:rPr lang="en-US" dirty="0"/>
              <a:t> *</a:t>
            </a:r>
            <a:r>
              <a:rPr lang="en-US" dirty="0" err="1"/>
              <a:t>inode</a:t>
            </a:r>
            <a:r>
              <a:rPr lang="en-US" dirty="0"/>
              <a:t>, struct file *</a:t>
            </a:r>
            <a:r>
              <a:rPr lang="en-US" dirty="0" err="1"/>
              <a:t>filp</a:t>
            </a:r>
            <a:r>
              <a:rPr lang="en-US" dirty="0"/>
              <a:t> ) {</a:t>
            </a:r>
          </a:p>
          <a:p>
            <a:pPr marL="0" indent="0" algn="l" rtl="0">
              <a:buNone/>
            </a:pPr>
            <a:r>
              <a:rPr lang="en-US" dirty="0"/>
              <a:t>    if( </a:t>
            </a:r>
            <a:r>
              <a:rPr lang="en-US" dirty="0" err="1"/>
              <a:t>filp</a:t>
            </a:r>
            <a:r>
              <a:rPr lang="en-US" dirty="0"/>
              <a:t>-&gt;</a:t>
            </a:r>
            <a:r>
              <a:rPr lang="en-US" dirty="0" err="1"/>
              <a:t>f_mode</a:t>
            </a:r>
            <a:r>
              <a:rPr lang="en-US" dirty="0"/>
              <a:t> &amp; FMODE_READ )</a:t>
            </a:r>
          </a:p>
          <a:p>
            <a:pPr marL="0" indent="0" algn="l" rtl="0">
              <a:buNone/>
            </a:pPr>
            <a:r>
              <a:rPr lang="en-US" dirty="0"/>
              <a:t>                    //handle read closing</a:t>
            </a:r>
          </a:p>
          <a:p>
            <a:pPr marL="0" indent="0" algn="l" rtl="0">
              <a:buNone/>
            </a:pPr>
            <a:r>
              <a:rPr lang="en-US" dirty="0"/>
              <a:t>    if( </a:t>
            </a:r>
            <a:r>
              <a:rPr lang="en-US" dirty="0" err="1"/>
              <a:t>filp</a:t>
            </a:r>
            <a:r>
              <a:rPr lang="en-US" dirty="0"/>
              <a:t>-&gt;</a:t>
            </a:r>
            <a:r>
              <a:rPr lang="en-US" dirty="0" err="1"/>
              <a:t>f_mode</a:t>
            </a:r>
            <a:r>
              <a:rPr lang="en-US" dirty="0"/>
              <a:t> &amp; FMODE_WRITE )</a:t>
            </a:r>
          </a:p>
          <a:p>
            <a:pPr marL="0" indent="0" algn="l" rtl="0">
              <a:buNone/>
            </a:pPr>
            <a:r>
              <a:rPr lang="en-US" dirty="0"/>
              <a:t>                    //handle write closing</a:t>
            </a:r>
          </a:p>
          <a:p>
            <a:pPr marL="0" indent="0" algn="l" rtl="0">
              <a:buNone/>
            </a:pPr>
            <a:r>
              <a:rPr lang="en-US" dirty="0"/>
              <a:t>    return 0;</a:t>
            </a:r>
          </a:p>
          <a:p>
            <a:pPr marL="0" indent="0" algn="l" rtl="0">
              <a:buNone/>
            </a:pPr>
            <a:r>
              <a:rPr lang="en-US" dirty="0"/>
              <a:t>}</a:t>
            </a:r>
          </a:p>
          <a:p>
            <a:pPr marL="0" indent="0" algn="l" rtl="0">
              <a:buNone/>
            </a:pPr>
            <a:endParaRPr lang="en-US" dirty="0"/>
          </a:p>
        </p:txBody>
      </p:sp>
      <p:sp>
        <p:nvSpPr>
          <p:cNvPr id="5" name="Footer Placeholder 4">
            <a:extLst>
              <a:ext uri="{FF2B5EF4-FFF2-40B4-BE49-F238E27FC236}">
                <a16:creationId xmlns:a16="http://schemas.microsoft.com/office/drawing/2014/main" xmlns="" id="{F7CA0555-B284-444D-8A6F-62716EFE139E}"/>
              </a:ext>
            </a:extLst>
          </p:cNvPr>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a:extLst>
              <a:ext uri="{FF2B5EF4-FFF2-40B4-BE49-F238E27FC236}">
                <a16:creationId xmlns:a16="http://schemas.microsoft.com/office/drawing/2014/main" xmlns="" id="{8A0C7A62-BCAE-4EBC-90B8-0A414F6C6B49}"/>
              </a:ext>
            </a:extLst>
          </p:cNvPr>
          <p:cNvSpPr>
            <a:spLocks noGrp="1"/>
          </p:cNvSpPr>
          <p:nvPr>
            <p:ph type="sldNum" sz="quarter" idx="12"/>
          </p:nvPr>
        </p:nvSpPr>
        <p:spPr/>
        <p:txBody>
          <a:bodyPr/>
          <a:lstStyle/>
          <a:p>
            <a:fld id="{0CFEC368-1D7A-4F81-ABF6-AE0E36BAF64C}" type="slidenum">
              <a:rPr lang="en-US" smtClean="0"/>
              <a:pPr/>
              <a:t>46</a:t>
            </a:fld>
            <a:endParaRPr lang="en-US"/>
          </a:p>
        </p:txBody>
      </p:sp>
      <p:sp>
        <p:nvSpPr>
          <p:cNvPr id="7" name="AutoShape 106">
            <a:extLst>
              <a:ext uri="{FF2B5EF4-FFF2-40B4-BE49-F238E27FC236}">
                <a16:creationId xmlns:a16="http://schemas.microsoft.com/office/drawing/2014/main" xmlns="" id="{DF330A7E-D2D6-479D-BD2D-668D78CD7F1A}"/>
              </a:ext>
            </a:extLst>
          </p:cNvPr>
          <p:cNvSpPr>
            <a:spLocks noChangeArrowheads="1"/>
          </p:cNvSpPr>
          <p:nvPr/>
        </p:nvSpPr>
        <p:spPr bwMode="auto">
          <a:xfrm>
            <a:off x="6323682" y="4186410"/>
            <a:ext cx="2363118" cy="619700"/>
          </a:xfrm>
          <a:prstGeom prst="wedgeRoundRectCallout">
            <a:avLst>
              <a:gd name="adj1" fmla="val -20739"/>
              <a:gd name="adj2" fmla="val -94515"/>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a:r>
              <a:rPr lang="he-IL" altLang="en-US" sz="1600" dirty="0"/>
              <a:t>הגדרת התנהגות ספציפית להתקן לפי מספר מינורי</a:t>
            </a:r>
            <a:endParaRPr lang="en-US" altLang="en-US" sz="1600" dirty="0"/>
          </a:p>
        </p:txBody>
      </p:sp>
    </p:spTree>
    <p:extLst>
      <p:ext uri="{BB962C8B-B14F-4D97-AF65-F5344CB8AC3E}">
        <p14:creationId xmlns:p14="http://schemas.microsoft.com/office/powerpoint/2010/main" val="383461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D662AC-9CE8-4B90-8B08-A861A4247029}"/>
              </a:ext>
            </a:extLst>
          </p:cNvPr>
          <p:cNvSpPr>
            <a:spLocks noGrp="1"/>
          </p:cNvSpPr>
          <p:nvPr>
            <p:ph type="title"/>
          </p:nvPr>
        </p:nvSpPr>
        <p:spPr/>
        <p:txBody>
          <a:bodyPr/>
          <a:lstStyle/>
          <a:p>
            <a:r>
              <a:rPr lang="he-IL" dirty="0"/>
              <a:t>דוגמת קוד – מודול המממש דרייבר (3)</a:t>
            </a:r>
            <a:endParaRPr lang="en-US" dirty="0"/>
          </a:p>
        </p:txBody>
      </p:sp>
      <p:sp>
        <p:nvSpPr>
          <p:cNvPr id="3" name="Content Placeholder 2">
            <a:extLst>
              <a:ext uri="{FF2B5EF4-FFF2-40B4-BE49-F238E27FC236}">
                <a16:creationId xmlns:a16="http://schemas.microsoft.com/office/drawing/2014/main" xmlns="" id="{74E61D5D-F525-4C4A-9541-7C6B0B90EA9E}"/>
              </a:ext>
            </a:extLst>
          </p:cNvPr>
          <p:cNvSpPr>
            <a:spLocks noGrp="1"/>
          </p:cNvSpPr>
          <p:nvPr>
            <p:ph sz="half" idx="1"/>
          </p:nvPr>
        </p:nvSpPr>
        <p:spPr/>
        <p:txBody>
          <a:bodyPr>
            <a:normAutofit fontScale="40000" lnSpcReduction="20000"/>
          </a:bodyPr>
          <a:lstStyle/>
          <a:p>
            <a:pPr marL="0" indent="0" algn="l" rtl="0">
              <a:buNone/>
            </a:pPr>
            <a:r>
              <a:rPr lang="en-US" dirty="0" err="1"/>
              <a:t>ssize_t</a:t>
            </a:r>
            <a:r>
              <a:rPr lang="en-US" dirty="0"/>
              <a:t> </a:t>
            </a:r>
            <a:r>
              <a:rPr lang="en-US" dirty="0" err="1"/>
              <a:t>my_read</a:t>
            </a:r>
            <a:r>
              <a:rPr lang="en-US" dirty="0"/>
              <a:t>( struct file *</a:t>
            </a:r>
            <a:r>
              <a:rPr lang="en-US" dirty="0" err="1"/>
              <a:t>filp</a:t>
            </a:r>
            <a:r>
              <a:rPr lang="en-US" dirty="0"/>
              <a:t>, char *</a:t>
            </a:r>
            <a:r>
              <a:rPr lang="en-US" dirty="0" err="1"/>
              <a:t>buf</a:t>
            </a:r>
            <a:r>
              <a:rPr lang="en-US" dirty="0"/>
              <a:t>, </a:t>
            </a:r>
          </a:p>
          <a:p>
            <a:pPr marL="0" indent="0" algn="l" rtl="0">
              <a:buNone/>
            </a:pPr>
            <a:r>
              <a:rPr lang="en-US" dirty="0"/>
              <a:t>    </a:t>
            </a:r>
            <a:r>
              <a:rPr lang="en-US" dirty="0" err="1"/>
              <a:t>size_t</a:t>
            </a:r>
            <a:r>
              <a:rPr lang="en-US" dirty="0"/>
              <a:t> count, </a:t>
            </a:r>
            <a:r>
              <a:rPr lang="en-US" dirty="0" err="1"/>
              <a:t>loff_t</a:t>
            </a:r>
            <a:r>
              <a:rPr lang="en-US" dirty="0"/>
              <a:t> *</a:t>
            </a:r>
            <a:r>
              <a:rPr lang="en-US" dirty="0" err="1"/>
              <a:t>f_pos</a:t>
            </a:r>
            <a:r>
              <a:rPr lang="en-US" dirty="0"/>
              <a:t> ) {</a:t>
            </a:r>
          </a:p>
          <a:p>
            <a:pPr marL="0" indent="0" algn="l" rtl="0">
              <a:buNone/>
            </a:pPr>
            <a:r>
              <a:rPr lang="en-US" dirty="0"/>
              <a:t>    //read the data</a:t>
            </a:r>
          </a:p>
          <a:p>
            <a:pPr marL="0" indent="0" algn="l" rtl="0">
              <a:buNone/>
            </a:pPr>
            <a:r>
              <a:rPr lang="en-US" dirty="0"/>
              <a:t>    //copy the data to user</a:t>
            </a:r>
          </a:p>
          <a:p>
            <a:pPr marL="0" indent="0" algn="l" rtl="0">
              <a:buNone/>
            </a:pPr>
            <a:r>
              <a:rPr lang="en-US" dirty="0"/>
              <a:t>    //return the amount of read data</a:t>
            </a:r>
          </a:p>
          <a:p>
            <a:pPr marL="0" indent="0" algn="l" rtl="0">
              <a:buNone/>
            </a:pPr>
            <a:r>
              <a:rPr lang="en-US" dirty="0"/>
              <a:t>}</a:t>
            </a:r>
          </a:p>
          <a:p>
            <a:pPr marL="0" indent="0" algn="l" rtl="0">
              <a:buNone/>
            </a:pPr>
            <a:endParaRPr lang="en-US" dirty="0"/>
          </a:p>
          <a:p>
            <a:pPr marL="0" indent="0" algn="l" rtl="0">
              <a:buNone/>
            </a:pPr>
            <a:r>
              <a:rPr lang="en-US" dirty="0" err="1"/>
              <a:t>ssize_t</a:t>
            </a:r>
            <a:r>
              <a:rPr lang="en-US" dirty="0"/>
              <a:t> </a:t>
            </a:r>
            <a:r>
              <a:rPr lang="en-US" dirty="0" err="1"/>
              <a:t>my_write</a:t>
            </a:r>
            <a:r>
              <a:rPr lang="en-US" dirty="0"/>
              <a:t>(struct file *</a:t>
            </a:r>
            <a:r>
              <a:rPr lang="en-US" dirty="0" err="1"/>
              <a:t>filp</a:t>
            </a:r>
            <a:r>
              <a:rPr lang="en-US" dirty="0"/>
              <a:t>, </a:t>
            </a:r>
            <a:r>
              <a:rPr lang="en-US" dirty="0" err="1"/>
              <a:t>const</a:t>
            </a:r>
            <a:r>
              <a:rPr lang="en-US" dirty="0"/>
              <a:t> char *</a:t>
            </a:r>
            <a:r>
              <a:rPr lang="en-US" dirty="0" err="1"/>
              <a:t>buf</a:t>
            </a:r>
            <a:r>
              <a:rPr lang="en-US" dirty="0"/>
              <a:t>, </a:t>
            </a:r>
          </a:p>
          <a:p>
            <a:pPr marL="0" indent="0" algn="l" rtl="0">
              <a:buNone/>
            </a:pPr>
            <a:r>
              <a:rPr lang="en-US" dirty="0"/>
              <a:t>    </a:t>
            </a:r>
            <a:r>
              <a:rPr lang="en-US" dirty="0" err="1"/>
              <a:t>size_t</a:t>
            </a:r>
            <a:r>
              <a:rPr lang="en-US" dirty="0"/>
              <a:t> count, </a:t>
            </a:r>
            <a:r>
              <a:rPr lang="en-US" dirty="0" err="1"/>
              <a:t>loff_t</a:t>
            </a:r>
            <a:r>
              <a:rPr lang="en-US" dirty="0"/>
              <a:t> *</a:t>
            </a:r>
            <a:r>
              <a:rPr lang="en-US" dirty="0" err="1"/>
              <a:t>f_pos</a:t>
            </a:r>
            <a:r>
              <a:rPr lang="en-US" dirty="0"/>
              <a:t>) {</a:t>
            </a:r>
          </a:p>
          <a:p>
            <a:pPr marL="0" indent="0" algn="l" rtl="0">
              <a:buNone/>
            </a:pPr>
            <a:r>
              <a:rPr lang="en-US" dirty="0"/>
              <a:t>    //copy the data from user</a:t>
            </a:r>
          </a:p>
          <a:p>
            <a:pPr marL="0" indent="0" algn="l" rtl="0">
              <a:buNone/>
            </a:pPr>
            <a:r>
              <a:rPr lang="en-US" dirty="0"/>
              <a:t>    //write the data</a:t>
            </a:r>
          </a:p>
          <a:p>
            <a:pPr marL="0" indent="0" algn="l" rtl="0">
              <a:buNone/>
            </a:pPr>
            <a:r>
              <a:rPr lang="en-US" dirty="0"/>
              <a:t>    // return the amount of written data</a:t>
            </a:r>
          </a:p>
          <a:p>
            <a:pPr marL="0" indent="0" algn="l" rtl="0">
              <a:buNone/>
            </a:pPr>
            <a:r>
              <a:rPr lang="en-US" dirty="0"/>
              <a:t>}</a:t>
            </a:r>
          </a:p>
          <a:p>
            <a:pPr marL="0" indent="0" algn="l" rtl="0">
              <a:buNone/>
            </a:pPr>
            <a:endParaRPr lang="en-US" dirty="0"/>
          </a:p>
          <a:p>
            <a:pPr marL="0" indent="0" algn="l" rtl="0">
              <a:buNone/>
            </a:pPr>
            <a:r>
              <a:rPr lang="en-US" dirty="0" err="1"/>
              <a:t>ssize_t</a:t>
            </a:r>
            <a:r>
              <a:rPr lang="en-US" dirty="0"/>
              <a:t> my_read2( struct file *</a:t>
            </a:r>
            <a:r>
              <a:rPr lang="en-US" dirty="0" err="1"/>
              <a:t>filp</a:t>
            </a:r>
            <a:r>
              <a:rPr lang="en-US" dirty="0"/>
              <a:t>, char *</a:t>
            </a:r>
            <a:r>
              <a:rPr lang="en-US" dirty="0" err="1"/>
              <a:t>buf</a:t>
            </a:r>
            <a:r>
              <a:rPr lang="en-US" dirty="0"/>
              <a:t>, </a:t>
            </a:r>
          </a:p>
          <a:p>
            <a:pPr marL="0" indent="0" algn="l" rtl="0">
              <a:buNone/>
            </a:pPr>
            <a:r>
              <a:rPr lang="en-US" dirty="0"/>
              <a:t>    </a:t>
            </a:r>
            <a:r>
              <a:rPr lang="en-US" dirty="0" err="1"/>
              <a:t>size_t</a:t>
            </a:r>
            <a:r>
              <a:rPr lang="en-US" dirty="0"/>
              <a:t> count, </a:t>
            </a:r>
            <a:r>
              <a:rPr lang="en-US" dirty="0" err="1"/>
              <a:t>loff_t</a:t>
            </a:r>
            <a:r>
              <a:rPr lang="en-US" dirty="0"/>
              <a:t> *</a:t>
            </a:r>
            <a:r>
              <a:rPr lang="en-US" dirty="0" err="1"/>
              <a:t>f_pos</a:t>
            </a:r>
            <a:r>
              <a:rPr lang="en-US" dirty="0"/>
              <a:t> ) {</a:t>
            </a:r>
          </a:p>
          <a:p>
            <a:pPr marL="0" indent="0" algn="l" rtl="0">
              <a:buNone/>
            </a:pPr>
            <a:r>
              <a:rPr lang="en-US" dirty="0"/>
              <a:t>    //read the data</a:t>
            </a:r>
          </a:p>
          <a:p>
            <a:pPr marL="0" indent="0" algn="l" rtl="0">
              <a:buNone/>
            </a:pPr>
            <a:r>
              <a:rPr lang="en-US" dirty="0"/>
              <a:t>    //copy the data to user</a:t>
            </a:r>
          </a:p>
          <a:p>
            <a:pPr marL="0" indent="0" algn="l" rtl="0">
              <a:buNone/>
            </a:pPr>
            <a:r>
              <a:rPr lang="en-US" dirty="0"/>
              <a:t>    //return the amount of read data</a:t>
            </a:r>
          </a:p>
          <a:p>
            <a:pPr marL="0" indent="0" algn="l" rtl="0">
              <a:buNone/>
            </a:pPr>
            <a:r>
              <a:rPr lang="en-US" dirty="0"/>
              <a:t>}</a:t>
            </a:r>
          </a:p>
          <a:p>
            <a:pPr marL="0" indent="0" algn="l" rtl="0">
              <a:buNone/>
            </a:pPr>
            <a:endParaRPr lang="en-US" dirty="0"/>
          </a:p>
          <a:p>
            <a:pPr marL="0" indent="0" algn="l" rtl="0">
              <a:buNone/>
            </a:pPr>
            <a:r>
              <a:rPr lang="en-US" dirty="0" err="1"/>
              <a:t>ssize_t</a:t>
            </a:r>
            <a:r>
              <a:rPr lang="en-US" dirty="0"/>
              <a:t> my_write2(struct file *</a:t>
            </a:r>
            <a:r>
              <a:rPr lang="en-US" dirty="0" err="1"/>
              <a:t>filp</a:t>
            </a:r>
            <a:r>
              <a:rPr lang="en-US" dirty="0"/>
              <a:t>, </a:t>
            </a:r>
            <a:r>
              <a:rPr lang="en-US" dirty="0" err="1"/>
              <a:t>const</a:t>
            </a:r>
            <a:r>
              <a:rPr lang="en-US" dirty="0"/>
              <a:t> char *</a:t>
            </a:r>
            <a:r>
              <a:rPr lang="en-US" dirty="0" err="1"/>
              <a:t>buf</a:t>
            </a:r>
            <a:r>
              <a:rPr lang="en-US" dirty="0"/>
              <a:t>, </a:t>
            </a:r>
          </a:p>
          <a:p>
            <a:pPr marL="0" indent="0" algn="l" rtl="0">
              <a:buNone/>
            </a:pPr>
            <a:r>
              <a:rPr lang="en-US" dirty="0"/>
              <a:t>    </a:t>
            </a:r>
            <a:r>
              <a:rPr lang="en-US" dirty="0" err="1"/>
              <a:t>size_t</a:t>
            </a:r>
            <a:r>
              <a:rPr lang="en-US" dirty="0"/>
              <a:t> count, </a:t>
            </a:r>
            <a:r>
              <a:rPr lang="en-US" dirty="0" err="1"/>
              <a:t>loff_t</a:t>
            </a:r>
            <a:r>
              <a:rPr lang="en-US" dirty="0"/>
              <a:t> *</a:t>
            </a:r>
            <a:r>
              <a:rPr lang="en-US" dirty="0" err="1"/>
              <a:t>f_pos</a:t>
            </a:r>
            <a:r>
              <a:rPr lang="en-US" dirty="0"/>
              <a:t>) {</a:t>
            </a:r>
          </a:p>
          <a:p>
            <a:pPr marL="0" indent="0" algn="l" rtl="0">
              <a:buNone/>
            </a:pPr>
            <a:r>
              <a:rPr lang="en-US" dirty="0"/>
              <a:t>    //copy the data from user</a:t>
            </a:r>
          </a:p>
          <a:p>
            <a:pPr marL="0" indent="0" algn="l" rtl="0">
              <a:buNone/>
            </a:pPr>
            <a:r>
              <a:rPr lang="en-US" dirty="0"/>
              <a:t>    //write the data</a:t>
            </a:r>
          </a:p>
          <a:p>
            <a:pPr marL="0" indent="0" algn="l" rtl="0">
              <a:buNone/>
            </a:pPr>
            <a:r>
              <a:rPr lang="en-US" dirty="0"/>
              <a:t>    //return the amount of written data</a:t>
            </a:r>
          </a:p>
          <a:p>
            <a:pPr marL="0" indent="0" algn="l" rtl="0">
              <a:buNone/>
            </a:pPr>
            <a:r>
              <a:rPr lang="en-US" dirty="0"/>
              <a:t>}</a:t>
            </a:r>
          </a:p>
        </p:txBody>
      </p:sp>
      <p:sp>
        <p:nvSpPr>
          <p:cNvPr id="4" name="Content Placeholder 3">
            <a:extLst>
              <a:ext uri="{FF2B5EF4-FFF2-40B4-BE49-F238E27FC236}">
                <a16:creationId xmlns:a16="http://schemas.microsoft.com/office/drawing/2014/main" xmlns="" id="{03EEF0D7-9CA2-4E36-A9B7-46CA66A73C99}"/>
              </a:ext>
            </a:extLst>
          </p:cNvPr>
          <p:cNvSpPr>
            <a:spLocks noGrp="1"/>
          </p:cNvSpPr>
          <p:nvPr>
            <p:ph sz="half" idx="2"/>
          </p:nvPr>
        </p:nvSpPr>
        <p:spPr/>
        <p:txBody>
          <a:bodyPr>
            <a:normAutofit fontScale="55000" lnSpcReduction="20000"/>
          </a:bodyPr>
          <a:lstStyle/>
          <a:p>
            <a:pPr marL="0" indent="0" algn="l" rtl="0">
              <a:buNone/>
            </a:pPr>
            <a:r>
              <a:rPr lang="en-US" dirty="0" err="1"/>
              <a:t>int</a:t>
            </a:r>
            <a:r>
              <a:rPr lang="en-US" dirty="0"/>
              <a:t> </a:t>
            </a:r>
            <a:r>
              <a:rPr lang="en-US" dirty="0" err="1"/>
              <a:t>my_ioctl</a:t>
            </a:r>
            <a:r>
              <a:rPr lang="en-US" dirty="0"/>
              <a:t>(struct </a:t>
            </a:r>
            <a:r>
              <a:rPr lang="en-US" dirty="0" err="1"/>
              <a:t>inode</a:t>
            </a:r>
            <a:r>
              <a:rPr lang="en-US" dirty="0"/>
              <a:t> *</a:t>
            </a:r>
            <a:r>
              <a:rPr lang="en-US" dirty="0" err="1"/>
              <a:t>inode</a:t>
            </a:r>
            <a:r>
              <a:rPr lang="en-US" dirty="0"/>
              <a:t>, </a:t>
            </a:r>
          </a:p>
          <a:p>
            <a:pPr marL="0" indent="0" algn="l" rtl="0">
              <a:buNone/>
            </a:pPr>
            <a:r>
              <a:rPr lang="en-US" dirty="0"/>
              <a:t>    </a:t>
            </a:r>
            <a:r>
              <a:rPr lang="en-US" dirty="0" err="1"/>
              <a:t>struct</a:t>
            </a:r>
            <a:r>
              <a:rPr lang="en-US" dirty="0"/>
              <a:t> file *</a:t>
            </a:r>
            <a:r>
              <a:rPr lang="en-US" dirty="0" err="1"/>
              <a:t>filp</a:t>
            </a:r>
            <a:r>
              <a:rPr lang="en-US" dirty="0"/>
              <a:t>, </a:t>
            </a:r>
          </a:p>
          <a:p>
            <a:pPr marL="0" indent="0" algn="l" rtl="0">
              <a:buNone/>
            </a:pPr>
            <a:r>
              <a:rPr lang="en-US" dirty="0"/>
              <a:t>    unsigned </a:t>
            </a:r>
            <a:r>
              <a:rPr lang="en-US" dirty="0" err="1"/>
              <a:t>int</a:t>
            </a:r>
            <a:r>
              <a:rPr lang="en-US" dirty="0"/>
              <a:t> </a:t>
            </a:r>
            <a:r>
              <a:rPr lang="en-US" dirty="0" err="1"/>
              <a:t>cmd</a:t>
            </a:r>
            <a:r>
              <a:rPr lang="en-US" dirty="0"/>
              <a:t>, </a:t>
            </a:r>
          </a:p>
          <a:p>
            <a:pPr marL="0" indent="0" algn="l" rtl="0">
              <a:buNone/>
            </a:pPr>
            <a:r>
              <a:rPr lang="en-US" dirty="0"/>
              <a:t>    unsigned long </a:t>
            </a:r>
            <a:r>
              <a:rPr lang="en-US" dirty="0" err="1"/>
              <a:t>arg</a:t>
            </a:r>
            <a:r>
              <a:rPr lang="en-US" dirty="0"/>
              <a:t>) {</a:t>
            </a:r>
          </a:p>
          <a:p>
            <a:pPr marL="0" indent="0" algn="l" rtl="0">
              <a:buNone/>
            </a:pPr>
            <a:endParaRPr lang="en-US" dirty="0"/>
          </a:p>
          <a:p>
            <a:pPr marL="0" indent="0" algn="l" rtl="0">
              <a:buNone/>
            </a:pPr>
            <a:r>
              <a:rPr lang="en-US" dirty="0"/>
              <a:t>    switch( </a:t>
            </a:r>
            <a:r>
              <a:rPr lang="en-US" dirty="0" err="1"/>
              <a:t>cmd</a:t>
            </a:r>
            <a:r>
              <a:rPr lang="en-US" dirty="0"/>
              <a:t> ) {</a:t>
            </a:r>
          </a:p>
          <a:p>
            <a:pPr marL="0" indent="0" algn="l" rtl="0">
              <a:buNone/>
            </a:pPr>
            <a:r>
              <a:rPr lang="en-US" dirty="0"/>
              <a:t>        case MY_OP1:</a:t>
            </a:r>
          </a:p>
          <a:p>
            <a:pPr marL="0" indent="0" algn="l" rtl="0">
              <a:buNone/>
            </a:pPr>
            <a:r>
              <a:rPr lang="en-US" dirty="0"/>
              <a:t>            //handle op1;</a:t>
            </a:r>
          </a:p>
          <a:p>
            <a:pPr marL="0" indent="0" algn="l" rtl="0">
              <a:buNone/>
            </a:pPr>
            <a:r>
              <a:rPr lang="en-US" dirty="0"/>
              <a:t>            break;</a:t>
            </a:r>
          </a:p>
          <a:p>
            <a:pPr marL="0" indent="0" algn="l" rtl="0">
              <a:buNone/>
            </a:pPr>
            <a:endParaRPr lang="en-US" dirty="0"/>
          </a:p>
          <a:p>
            <a:pPr marL="0" indent="0" algn="l" rtl="0">
              <a:buNone/>
            </a:pPr>
            <a:r>
              <a:rPr lang="en-US" dirty="0"/>
              <a:t>        case MY_OP2:</a:t>
            </a:r>
          </a:p>
          <a:p>
            <a:pPr marL="0" indent="0" algn="l" rtl="0">
              <a:buNone/>
            </a:pPr>
            <a:r>
              <a:rPr lang="en-US" dirty="0"/>
              <a:t>            //handle op2;</a:t>
            </a:r>
          </a:p>
          <a:p>
            <a:pPr marL="0" indent="0" algn="l" rtl="0">
              <a:buNone/>
            </a:pPr>
            <a:r>
              <a:rPr lang="en-US" dirty="0"/>
              <a:t>            break;</a:t>
            </a:r>
          </a:p>
          <a:p>
            <a:pPr marL="0" indent="0" algn="l" rtl="0">
              <a:buNone/>
            </a:pPr>
            <a:endParaRPr lang="en-US" dirty="0"/>
          </a:p>
          <a:p>
            <a:pPr marL="0" indent="0" algn="l" rtl="0">
              <a:buNone/>
            </a:pPr>
            <a:r>
              <a:rPr lang="en-US" dirty="0"/>
              <a:t>        default:</a:t>
            </a:r>
          </a:p>
          <a:p>
            <a:pPr marL="0" indent="0" algn="l" rtl="0">
              <a:buNone/>
            </a:pPr>
            <a:r>
              <a:rPr lang="en-US" dirty="0"/>
              <a:t>        return -ENOTTY;</a:t>
            </a:r>
          </a:p>
          <a:p>
            <a:pPr marL="0" indent="0" algn="l" rtl="0">
              <a:buNone/>
            </a:pPr>
            <a:r>
              <a:rPr lang="en-US" dirty="0"/>
              <a:t>    }</a:t>
            </a:r>
          </a:p>
          <a:p>
            <a:pPr marL="0" indent="0" algn="l" rtl="0">
              <a:buNone/>
            </a:pPr>
            <a:r>
              <a:rPr lang="en-US" dirty="0"/>
              <a:t>    return 0;</a:t>
            </a:r>
          </a:p>
          <a:p>
            <a:pPr marL="0" indent="0" algn="l" rtl="0">
              <a:buNone/>
            </a:pPr>
            <a:r>
              <a:rPr lang="en-US" dirty="0"/>
              <a:t>}</a:t>
            </a:r>
          </a:p>
          <a:p>
            <a:pPr marL="0" indent="0" algn="l" rtl="0">
              <a:buNone/>
            </a:pPr>
            <a:endParaRPr lang="en-US" dirty="0"/>
          </a:p>
          <a:p>
            <a:pPr marL="0" indent="0" algn="l" rtl="0">
              <a:buNone/>
            </a:pPr>
            <a:endParaRPr lang="en-US" dirty="0"/>
          </a:p>
          <a:p>
            <a:pPr marL="0" indent="0">
              <a:buNone/>
            </a:pPr>
            <a:endParaRPr lang="en-US" dirty="0"/>
          </a:p>
          <a:p>
            <a:pPr marL="0" indent="0">
              <a:buNone/>
            </a:pPr>
            <a:endParaRPr lang="en-US" dirty="0"/>
          </a:p>
        </p:txBody>
      </p:sp>
      <p:sp>
        <p:nvSpPr>
          <p:cNvPr id="5" name="Footer Placeholder 4">
            <a:extLst>
              <a:ext uri="{FF2B5EF4-FFF2-40B4-BE49-F238E27FC236}">
                <a16:creationId xmlns:a16="http://schemas.microsoft.com/office/drawing/2014/main" xmlns="" id="{B85F1878-BC1D-4F4C-A06B-4230FAF4FC5C}"/>
              </a:ext>
            </a:extLst>
          </p:cNvPr>
          <p:cNvSpPr>
            <a:spLocks noGrp="1"/>
          </p:cNvSpPr>
          <p:nvPr>
            <p:ph type="ftr" sz="quarter" idx="11"/>
          </p:nvPr>
        </p:nvSpPr>
        <p:spPr/>
        <p:txBody>
          <a:bodyPr/>
          <a:lstStyle/>
          <a:p>
            <a:pPr algn="r"/>
            <a:r>
              <a:rPr lang="he-IL"/>
              <a:t>מערכות הפעלה - תרגול 9</a:t>
            </a:r>
            <a:endParaRPr lang="en-US" dirty="0"/>
          </a:p>
        </p:txBody>
      </p:sp>
      <p:sp>
        <p:nvSpPr>
          <p:cNvPr id="6" name="Slide Number Placeholder 5">
            <a:extLst>
              <a:ext uri="{FF2B5EF4-FFF2-40B4-BE49-F238E27FC236}">
                <a16:creationId xmlns:a16="http://schemas.microsoft.com/office/drawing/2014/main" xmlns="" id="{DFDCD790-E952-428E-B410-8EDFDD428F76}"/>
              </a:ext>
            </a:extLst>
          </p:cNvPr>
          <p:cNvSpPr>
            <a:spLocks noGrp="1"/>
          </p:cNvSpPr>
          <p:nvPr>
            <p:ph type="sldNum" sz="quarter" idx="12"/>
          </p:nvPr>
        </p:nvSpPr>
        <p:spPr/>
        <p:txBody>
          <a:bodyPr/>
          <a:lstStyle/>
          <a:p>
            <a:fld id="{0CFEC368-1D7A-4F81-ABF6-AE0E36BAF64C}" type="slidenum">
              <a:rPr lang="en-US" smtClean="0"/>
              <a:pPr/>
              <a:t>47</a:t>
            </a:fld>
            <a:endParaRPr lang="en-US"/>
          </a:p>
        </p:txBody>
      </p:sp>
    </p:spTree>
    <p:extLst>
      <p:ext uri="{BB962C8B-B14F-4D97-AF65-F5344CB8AC3E}">
        <p14:creationId xmlns:p14="http://schemas.microsoft.com/office/powerpoint/2010/main" val="188428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xmlns="" id="{E2F10B01-9BC2-4242-9ED7-0146B4CB3D52}"/>
              </a:ext>
            </a:extLst>
          </p:cNvPr>
          <p:cNvSpPr>
            <a:spLocks noGrp="1" noChangeArrowheads="1"/>
          </p:cNvSpPr>
          <p:nvPr>
            <p:ph type="title"/>
          </p:nvPr>
        </p:nvSpPr>
        <p:spPr/>
        <p:txBody>
          <a:bodyPr/>
          <a:lstStyle/>
          <a:p>
            <a:r>
              <a:rPr lang="he-IL" altLang="en-US"/>
              <a:t>למה צריך מודולים?</a:t>
            </a:r>
            <a:endParaRPr lang="en-US" altLang="en-US" dirty="0"/>
          </a:p>
        </p:txBody>
      </p:sp>
      <p:sp>
        <p:nvSpPr>
          <p:cNvPr id="331779" name="Rectangle 3">
            <a:extLst>
              <a:ext uri="{FF2B5EF4-FFF2-40B4-BE49-F238E27FC236}">
                <a16:creationId xmlns:a16="http://schemas.microsoft.com/office/drawing/2014/main" xmlns="" id="{A20A343E-B203-489F-BB8F-616C113DDCBB}"/>
              </a:ext>
            </a:extLst>
          </p:cNvPr>
          <p:cNvSpPr>
            <a:spLocks noGrp="1" noChangeArrowheads="1"/>
          </p:cNvSpPr>
          <p:nvPr>
            <p:ph idx="1"/>
          </p:nvPr>
        </p:nvSpPr>
        <p:spPr/>
        <p:txBody>
          <a:bodyPr>
            <a:normAutofit/>
          </a:bodyPr>
          <a:lstStyle/>
          <a:p>
            <a:endParaRPr lang="he-IL" altLang="en-US" dirty="0"/>
          </a:p>
          <a:p>
            <a:r>
              <a:rPr lang="he-IL" altLang="en-US" dirty="0"/>
              <a:t>מודולים משמשים בעיקר על מנת להוסיף תמיכה בהתקני חומרה  (</a:t>
            </a:r>
            <a:r>
              <a:rPr lang="en-US" altLang="en-US" dirty="0"/>
              <a:t>devices</a:t>
            </a:r>
            <a:r>
              <a:rPr lang="he-IL" altLang="en-US" dirty="0"/>
              <a:t>) ע"י דרייברים (</a:t>
            </a:r>
            <a:r>
              <a:rPr lang="en-US" altLang="en-US" dirty="0"/>
              <a:t>drivers</a:t>
            </a:r>
            <a:r>
              <a:rPr lang="he-IL" altLang="en-US" dirty="0"/>
              <a:t>):</a:t>
            </a:r>
          </a:p>
          <a:p>
            <a:pPr lvl="1"/>
            <a:r>
              <a:rPr lang="he-IL" altLang="en-US" dirty="0"/>
              <a:t>התקני תווים –</a:t>
            </a:r>
            <a:r>
              <a:rPr lang="en-US" altLang="en-US" dirty="0"/>
              <a:t> </a:t>
            </a:r>
            <a:r>
              <a:rPr lang="he-IL" altLang="en-US" dirty="0"/>
              <a:t>מקלדת, עכבר, מדפסת, ...</a:t>
            </a:r>
          </a:p>
          <a:p>
            <a:pPr lvl="1"/>
            <a:r>
              <a:rPr lang="he-IL" altLang="en-US" dirty="0"/>
              <a:t>התקני בלוקים – דיסק קשיח, </a:t>
            </a:r>
            <a:r>
              <a:rPr lang="en-US" altLang="en-US" dirty="0"/>
              <a:t>disk-on-key</a:t>
            </a:r>
            <a:r>
              <a:rPr lang="he-IL" altLang="en-US" dirty="0"/>
              <a:t>, ...</a:t>
            </a:r>
          </a:p>
          <a:p>
            <a:pPr lvl="1"/>
            <a:r>
              <a:rPr lang="he-IL" altLang="en-US" dirty="0"/>
              <a:t>התקני רשת – נראה בתרגולים הבאים.</a:t>
            </a:r>
          </a:p>
          <a:p>
            <a:endParaRPr lang="he-IL" altLang="en-US" dirty="0"/>
          </a:p>
          <a:p>
            <a:r>
              <a:rPr lang="he-IL" altLang="en-US" dirty="0"/>
              <a:t>למעשה, מודולים רצים בהרשאות גרעין ולכן הם יכולים להוסיף ולעדכן כל פונקציונליות של הגרעין:</a:t>
            </a:r>
          </a:p>
          <a:p>
            <a:pPr lvl="1"/>
            <a:r>
              <a:rPr lang="he-IL" altLang="en-US" dirty="0"/>
              <a:t>להוסיף מערכות קבצים חדשות.</a:t>
            </a:r>
          </a:p>
          <a:p>
            <a:pPr lvl="1"/>
            <a:r>
              <a:rPr lang="he-IL" altLang="en-US" dirty="0"/>
              <a:t>להוסיף קריאות מערכת חדשות ו/או לשנות קריאות מערכת קיימות.</a:t>
            </a:r>
          </a:p>
        </p:txBody>
      </p:sp>
      <p:sp>
        <p:nvSpPr>
          <p:cNvPr id="2" name="Footer Placeholder 1">
            <a:extLst>
              <a:ext uri="{FF2B5EF4-FFF2-40B4-BE49-F238E27FC236}">
                <a16:creationId xmlns:a16="http://schemas.microsoft.com/office/drawing/2014/main" xmlns="" id="{3281EDE1-ACDE-4358-8A53-AD4CD8E602AC}"/>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3FCA738-0F4A-4545-813B-95E50CF463BE}"/>
              </a:ext>
            </a:extLst>
          </p:cNvPr>
          <p:cNvSpPr>
            <a:spLocks noGrp="1"/>
          </p:cNvSpPr>
          <p:nvPr>
            <p:ph type="sldNum" sz="quarter" idx="12"/>
          </p:nvPr>
        </p:nvSpPr>
        <p:spPr/>
        <p:txBody>
          <a:bodyPr/>
          <a:lstStyle/>
          <a:p>
            <a:fld id="{0CFEC368-1D7A-4F81-ABF6-AE0E36BAF64C}" type="slidenum">
              <a:rPr lang="en-US" smtClean="0"/>
              <a:pPr/>
              <a:t>5</a:t>
            </a:fld>
            <a:endParaRPr lang="en-US"/>
          </a:p>
        </p:txBody>
      </p:sp>
      <p:pic>
        <p:nvPicPr>
          <p:cNvPr id="331781" name="Picture 5" descr="MCj03111680000[1]">
            <a:extLst>
              <a:ext uri="{FF2B5EF4-FFF2-40B4-BE49-F238E27FC236}">
                <a16:creationId xmlns:a16="http://schemas.microsoft.com/office/drawing/2014/main" xmlns="" id="{18ED7610-BC1B-45E5-A69B-E8FADF8AD0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1511300" cy="122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121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a:extLst>
              <a:ext uri="{FF2B5EF4-FFF2-40B4-BE49-F238E27FC236}">
                <a16:creationId xmlns:a16="http://schemas.microsoft.com/office/drawing/2014/main" xmlns="" id="{E2F10B01-9BC2-4242-9ED7-0146B4CB3D52}"/>
              </a:ext>
            </a:extLst>
          </p:cNvPr>
          <p:cNvSpPr>
            <a:spLocks noGrp="1" noChangeArrowheads="1"/>
          </p:cNvSpPr>
          <p:nvPr>
            <p:ph type="title"/>
          </p:nvPr>
        </p:nvSpPr>
        <p:spPr/>
        <p:txBody>
          <a:bodyPr/>
          <a:lstStyle/>
          <a:p>
            <a:r>
              <a:rPr lang="he-IL" altLang="en-US" dirty="0"/>
              <a:t>יתרונות השימוש במודולים</a:t>
            </a:r>
            <a:endParaRPr lang="en-US" altLang="en-US" dirty="0"/>
          </a:p>
        </p:txBody>
      </p:sp>
      <p:sp>
        <p:nvSpPr>
          <p:cNvPr id="331779" name="Rectangle 3">
            <a:extLst>
              <a:ext uri="{FF2B5EF4-FFF2-40B4-BE49-F238E27FC236}">
                <a16:creationId xmlns:a16="http://schemas.microsoft.com/office/drawing/2014/main" xmlns="" id="{A20A343E-B203-489F-BB8F-616C113DDCBB}"/>
              </a:ext>
            </a:extLst>
          </p:cNvPr>
          <p:cNvSpPr>
            <a:spLocks noGrp="1" noChangeArrowheads="1"/>
          </p:cNvSpPr>
          <p:nvPr>
            <p:ph idx="1"/>
          </p:nvPr>
        </p:nvSpPr>
        <p:spPr/>
        <p:txBody>
          <a:bodyPr>
            <a:normAutofit/>
          </a:bodyPr>
          <a:lstStyle/>
          <a:p>
            <a:endParaRPr lang="he-IL" altLang="en-US" dirty="0"/>
          </a:p>
          <a:p>
            <a:r>
              <a:rPr lang="he-IL" altLang="en-US" dirty="0"/>
              <a:t>ניתן להוסיף יכולות חדשות לגרעין מבלי לקמפל אותו ומבלי לאתחל (</a:t>
            </a:r>
            <a:r>
              <a:rPr lang="en-US" altLang="en-US" dirty="0"/>
              <a:t>reboot</a:t>
            </a:r>
            <a:r>
              <a:rPr lang="he-IL" altLang="en-US" dirty="0"/>
              <a:t>) את המערכת.</a:t>
            </a:r>
            <a:endParaRPr lang="en-US" altLang="en-US" dirty="0"/>
          </a:p>
          <a:p>
            <a:r>
              <a:rPr lang="he-IL" altLang="en-US" dirty="0"/>
              <a:t>מודולים מפותחים בנפרד מהגרעין </a:t>
            </a:r>
            <a:r>
              <a:rPr lang="he-IL" altLang="en-US" dirty="0">
                <a:sym typeface="Wingdings" panose="05000000000000000000" pitchFamily="2" charset="2"/>
              </a:rPr>
              <a:t> </a:t>
            </a:r>
            <a:r>
              <a:rPr lang="he-IL" altLang="en-US" dirty="0"/>
              <a:t>פחות שורות קוד בגרעין </a:t>
            </a:r>
            <a:r>
              <a:rPr lang="he-IL" altLang="en-US" dirty="0">
                <a:sym typeface="Wingdings" panose="05000000000000000000" pitchFamily="2" charset="2"/>
              </a:rPr>
              <a:t> </a:t>
            </a:r>
            <a:r>
              <a:rPr lang="he-IL" altLang="en-US" dirty="0"/>
              <a:t>זמן קומפילציה קצר יותר.</a:t>
            </a:r>
          </a:p>
          <a:p>
            <a:pPr lvl="1"/>
            <a:r>
              <a:rPr lang="he-IL" altLang="en-US" dirty="0"/>
              <a:t>אין צורך לקמפל פונקציונליות מיותרת, למשל דרייברים לחומרה שלא נמצאת ברשותנו.</a:t>
            </a:r>
          </a:p>
          <a:p>
            <a:r>
              <a:rPr lang="he-IL" altLang="en-US" dirty="0"/>
              <a:t>הגרעין תופס פחות זכרון.</a:t>
            </a:r>
          </a:p>
          <a:p>
            <a:pPr lvl="1"/>
            <a:r>
              <a:rPr lang="he-IL" altLang="en-US" dirty="0"/>
              <a:t>המשתמש טוען לזיכרון רק מודולים שהוא זקוק להם.</a:t>
            </a:r>
          </a:p>
          <a:p>
            <a:pPr lvl="1"/>
            <a:r>
              <a:rPr lang="he-IL" altLang="en-US" dirty="0"/>
              <a:t>ניתן לפרוק מודולים שאינם בשימוש ולשחרר זיכרון.</a:t>
            </a:r>
          </a:p>
          <a:p>
            <a:r>
              <a:rPr lang="he-IL" altLang="en-US" dirty="0"/>
              <a:t>ניתן להוסיף בעתיד תמיכה בחומרה חדשה שעדיין לא קיימת.</a:t>
            </a:r>
          </a:p>
        </p:txBody>
      </p:sp>
      <p:sp>
        <p:nvSpPr>
          <p:cNvPr id="2" name="Footer Placeholder 1">
            <a:extLst>
              <a:ext uri="{FF2B5EF4-FFF2-40B4-BE49-F238E27FC236}">
                <a16:creationId xmlns:a16="http://schemas.microsoft.com/office/drawing/2014/main" xmlns="" id="{3281EDE1-ACDE-4358-8A53-AD4CD8E602AC}"/>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83FCA738-0F4A-4545-813B-95E50CF463BE}"/>
              </a:ext>
            </a:extLst>
          </p:cNvPr>
          <p:cNvSpPr>
            <a:spLocks noGrp="1"/>
          </p:cNvSpPr>
          <p:nvPr>
            <p:ph type="sldNum" sz="quarter" idx="12"/>
          </p:nvPr>
        </p:nvSpPr>
        <p:spPr/>
        <p:txBody>
          <a:bodyPr/>
          <a:lstStyle/>
          <a:p>
            <a:fld id="{0CFEC368-1D7A-4F81-ABF6-AE0E36BAF64C}" type="slidenum">
              <a:rPr lang="en-US" smtClean="0"/>
              <a:pPr/>
              <a:t>6</a:t>
            </a:fld>
            <a:endParaRPr lang="en-US"/>
          </a:p>
        </p:txBody>
      </p:sp>
      <p:pic>
        <p:nvPicPr>
          <p:cNvPr id="331781" name="Picture 5" descr="MCj03111680000[1]">
            <a:extLst>
              <a:ext uri="{FF2B5EF4-FFF2-40B4-BE49-F238E27FC236}">
                <a16:creationId xmlns:a16="http://schemas.microsoft.com/office/drawing/2014/main" xmlns="" id="{18ED7610-BC1B-45E5-A69B-E8FADF8AD08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1511300" cy="1227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1174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a:extLst>
              <a:ext uri="{FF2B5EF4-FFF2-40B4-BE49-F238E27FC236}">
                <a16:creationId xmlns:a16="http://schemas.microsoft.com/office/drawing/2014/main" xmlns="" id="{4B2690D0-927E-4560-AE15-6C8515402F69}"/>
              </a:ext>
            </a:extLst>
          </p:cNvPr>
          <p:cNvSpPr>
            <a:spLocks noGrp="1" noChangeArrowheads="1"/>
          </p:cNvSpPr>
          <p:nvPr>
            <p:ph type="title"/>
          </p:nvPr>
        </p:nvSpPr>
        <p:spPr/>
        <p:txBody>
          <a:bodyPr/>
          <a:lstStyle/>
          <a:p>
            <a:r>
              <a:rPr lang="he-IL" altLang="en-US"/>
              <a:t>ענייני אבטחה</a:t>
            </a:r>
            <a:endParaRPr lang="en-US" altLang="en-US"/>
          </a:p>
        </p:txBody>
      </p:sp>
      <p:sp>
        <p:nvSpPr>
          <p:cNvPr id="337923" name="Rectangle 3">
            <a:extLst>
              <a:ext uri="{FF2B5EF4-FFF2-40B4-BE49-F238E27FC236}">
                <a16:creationId xmlns:a16="http://schemas.microsoft.com/office/drawing/2014/main" xmlns="" id="{F38A5C01-D080-43A6-95AE-8FA43B4D59BD}"/>
              </a:ext>
            </a:extLst>
          </p:cNvPr>
          <p:cNvSpPr>
            <a:spLocks noGrp="1" noChangeArrowheads="1"/>
          </p:cNvSpPr>
          <p:nvPr>
            <p:ph idx="1"/>
          </p:nvPr>
        </p:nvSpPr>
        <p:spPr/>
        <p:txBody>
          <a:bodyPr/>
          <a:lstStyle/>
          <a:p>
            <a:r>
              <a:rPr lang="he-IL" altLang="en-US" dirty="0"/>
              <a:t>מודול רץ ב-</a:t>
            </a:r>
            <a:r>
              <a:rPr lang="en-US" altLang="en-US" dirty="0"/>
              <a:t>kernel mode</a:t>
            </a:r>
            <a:r>
              <a:rPr lang="he-IL" altLang="en-US" dirty="0"/>
              <a:t> ולכן יש לו גישה לכל מבני הנתונים בגרעין.</a:t>
            </a:r>
          </a:p>
          <a:p>
            <a:r>
              <a:rPr lang="he-IL" altLang="en-US" dirty="0"/>
              <a:t>חשוב להימנע מחורי אבטחה במודול:</a:t>
            </a:r>
          </a:p>
          <a:p>
            <a:pPr lvl="1"/>
            <a:r>
              <a:rPr lang="he-IL" altLang="en-US" dirty="0"/>
              <a:t>למשל: הקפדה על אתחול משתנים, בדיקת תקינות קלט משתמש כדי למנוע </a:t>
            </a:r>
            <a:r>
              <a:rPr lang="en-US" altLang="en-US" dirty="0"/>
              <a:t>buffer overrun</a:t>
            </a:r>
            <a:r>
              <a:rPr lang="he-IL" altLang="en-US" dirty="0"/>
              <a:t> וכולי.</a:t>
            </a:r>
          </a:p>
          <a:p>
            <a:r>
              <a:rPr lang="he-IL" altLang="en-US" dirty="0"/>
              <a:t>כמו כן, לינוקס מגבילה טעינת מודולים למשתמשים מורשים (</a:t>
            </a:r>
            <a:r>
              <a:rPr lang="en-US" altLang="en-US" dirty="0"/>
              <a:t>root</a:t>
            </a:r>
            <a:r>
              <a:rPr lang="he-IL" altLang="en-US" dirty="0"/>
              <a:t>).</a:t>
            </a:r>
          </a:p>
        </p:txBody>
      </p:sp>
      <p:sp>
        <p:nvSpPr>
          <p:cNvPr id="2" name="Footer Placeholder 1">
            <a:extLst>
              <a:ext uri="{FF2B5EF4-FFF2-40B4-BE49-F238E27FC236}">
                <a16:creationId xmlns:a16="http://schemas.microsoft.com/office/drawing/2014/main" xmlns="" id="{3BF047A8-13B9-47B4-A671-D7464B4FC88D}"/>
              </a:ext>
            </a:extLst>
          </p:cNvPr>
          <p:cNvSpPr>
            <a:spLocks noGrp="1"/>
          </p:cNvSpPr>
          <p:nvPr>
            <p:ph type="ftr" sz="quarter" idx="11"/>
          </p:nvPr>
        </p:nvSpPr>
        <p:spPr/>
        <p:txBody>
          <a:bodyPr/>
          <a:lstStyle/>
          <a:p>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AE22605D-C8DA-43E3-A3B3-172203AC13FE}"/>
              </a:ext>
            </a:extLst>
          </p:cNvPr>
          <p:cNvSpPr>
            <a:spLocks noGrp="1"/>
          </p:cNvSpPr>
          <p:nvPr>
            <p:ph type="sldNum" sz="quarter" idx="12"/>
          </p:nvPr>
        </p:nvSpPr>
        <p:spPr/>
        <p:txBody>
          <a:bodyPr/>
          <a:lstStyle/>
          <a:p>
            <a:fld id="{0CFEC368-1D7A-4F81-ABF6-AE0E36BAF64C}" type="slidenum">
              <a:rPr lang="en-US" smtClean="0"/>
              <a:pPr/>
              <a:t>7</a:t>
            </a:fld>
            <a:endParaRPr lang="en-US"/>
          </a:p>
        </p:txBody>
      </p:sp>
      <p:pic>
        <p:nvPicPr>
          <p:cNvPr id="337924" name="Picture 4" descr="MCj02509670000[1]">
            <a:extLst>
              <a:ext uri="{FF2B5EF4-FFF2-40B4-BE49-F238E27FC236}">
                <a16:creationId xmlns:a16="http://schemas.microsoft.com/office/drawing/2014/main" xmlns="" id="{93E61559-8DC8-449D-B8D2-CC5BF3A8BF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9908" y="4038600"/>
            <a:ext cx="1863725"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6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042" name="Rectangle 2">
            <a:extLst>
              <a:ext uri="{FF2B5EF4-FFF2-40B4-BE49-F238E27FC236}">
                <a16:creationId xmlns:a16="http://schemas.microsoft.com/office/drawing/2014/main" xmlns="" id="{4F3C5731-9DFE-48D4-9EF7-15FBC6926DA7}"/>
              </a:ext>
            </a:extLst>
          </p:cNvPr>
          <p:cNvSpPr>
            <a:spLocks noGrp="1" noChangeArrowheads="1"/>
          </p:cNvSpPr>
          <p:nvPr>
            <p:ph type="title"/>
          </p:nvPr>
        </p:nvSpPr>
        <p:spPr/>
        <p:txBody>
          <a:bodyPr/>
          <a:lstStyle/>
          <a:p>
            <a:r>
              <a:rPr lang="he-IL" altLang="en-US" dirty="0"/>
              <a:t>דוגמת קוד: מודול ראשון</a:t>
            </a:r>
            <a:endParaRPr lang="en-US" altLang="en-US" dirty="0"/>
          </a:p>
        </p:txBody>
      </p:sp>
      <p:sp>
        <p:nvSpPr>
          <p:cNvPr id="343043" name="Rectangle 3">
            <a:extLst>
              <a:ext uri="{FF2B5EF4-FFF2-40B4-BE49-F238E27FC236}">
                <a16:creationId xmlns:a16="http://schemas.microsoft.com/office/drawing/2014/main" xmlns="" id="{56A8680B-CFFD-4245-9535-229952F79E3C}"/>
              </a:ext>
            </a:extLst>
          </p:cNvPr>
          <p:cNvSpPr>
            <a:spLocks noGrp="1" noChangeArrowheads="1"/>
          </p:cNvSpPr>
          <p:nvPr>
            <p:ph idx="1"/>
          </p:nvPr>
        </p:nvSpPr>
        <p:spPr/>
        <p:txBody>
          <a:bodyPr/>
          <a:lstStyle/>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#include &lt;</a:t>
            </a:r>
            <a:r>
              <a:rPr lang="en-US" altLang="en-US" sz="2000" dirty="0" err="1">
                <a:latin typeface="Courier New" panose="02070309020205020404" pitchFamily="49" charset="0"/>
                <a:cs typeface="Courier New" panose="02070309020205020404" pitchFamily="49" charset="0"/>
              </a:rPr>
              <a:t>linux</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module.h</a:t>
            </a:r>
            <a:r>
              <a:rPr lang="en-US" altLang="en-US" sz="2000" dirty="0">
                <a:latin typeface="Courier New" panose="02070309020205020404" pitchFamily="49" charset="0"/>
                <a:cs typeface="Courier New" panose="02070309020205020404" pitchFamily="49" charset="0"/>
              </a:rPr>
              <a:t>&gt;</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#include &lt;</a:t>
            </a:r>
            <a:r>
              <a:rPr lang="en-US" altLang="en-US" sz="2000" dirty="0" err="1">
                <a:latin typeface="Courier New" panose="02070309020205020404" pitchFamily="49" charset="0"/>
                <a:cs typeface="Courier New" panose="02070309020205020404" pitchFamily="49" charset="0"/>
              </a:rPr>
              <a:t>linux</a:t>
            </a:r>
            <a:r>
              <a:rPr lang="en-US" altLang="en-US" sz="2000" dirty="0">
                <a:latin typeface="Courier New" panose="02070309020205020404" pitchFamily="49" charset="0"/>
                <a:cs typeface="Courier New" panose="02070309020205020404" pitchFamily="49" charset="0"/>
              </a:rPr>
              <a:t>/</a:t>
            </a:r>
            <a:r>
              <a:rPr lang="en-US" altLang="en-US" sz="2000" dirty="0" err="1">
                <a:latin typeface="Courier New" panose="02070309020205020404" pitchFamily="49" charset="0"/>
                <a:cs typeface="Courier New" panose="02070309020205020404" pitchFamily="49" charset="0"/>
              </a:rPr>
              <a:t>kernel.h</a:t>
            </a:r>
            <a:r>
              <a:rPr lang="en-US" altLang="en-US" sz="2000" dirty="0">
                <a:latin typeface="Courier New" panose="02070309020205020404" pitchFamily="49" charset="0"/>
                <a:cs typeface="Courier New" panose="02070309020205020404" pitchFamily="49" charset="0"/>
              </a:rPr>
              <a:t>&gt; /* for using </a:t>
            </a:r>
            <a:r>
              <a:rPr lang="en-US" altLang="en-US" sz="2000" dirty="0" err="1">
                <a:latin typeface="Courier New" panose="02070309020205020404" pitchFamily="49" charset="0"/>
                <a:cs typeface="Courier New" panose="02070309020205020404" pitchFamily="49" charset="0"/>
              </a:rPr>
              <a:t>printk</a:t>
            </a:r>
            <a:r>
              <a:rPr lang="en-US" altLang="en-US" sz="2000" dirty="0">
                <a:latin typeface="Courier New" panose="02070309020205020404" pitchFamily="49" charset="0"/>
                <a:cs typeface="Courier New" panose="02070309020205020404" pitchFamily="49" charset="0"/>
              </a:rPr>
              <a:t> */</a:t>
            </a: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MODULE_LICENSE(“GPL”);</a:t>
            </a:r>
          </a:p>
          <a:p>
            <a:pPr algn="l" rtl="0">
              <a:lnSpc>
                <a:spcPct val="90000"/>
              </a:lnSpc>
              <a:buFont typeface="Wingdings" panose="05000000000000000000" pitchFamily="2" charset="2"/>
              <a:buNone/>
            </a:pPr>
            <a:endParaRPr lang="en-US"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err="1">
                <a:latin typeface="Courier New" panose="02070309020205020404" pitchFamily="49" charset="0"/>
                <a:cs typeface="Courier New" panose="02070309020205020404" pitchFamily="49" charset="0"/>
              </a:rPr>
              <a:t>int</a:t>
            </a: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init_module</a:t>
            </a:r>
            <a:r>
              <a:rPr lang="en-US" altLang="en-US" sz="2000" dirty="0">
                <a:latin typeface="Courier New" panose="02070309020205020404" pitchFamily="49" charset="0"/>
                <a:cs typeface="Courier New" panose="02070309020205020404" pitchFamily="49" charset="0"/>
              </a:rPr>
              <a:t>(void) </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he-IL"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printk</a:t>
            </a:r>
            <a:r>
              <a:rPr lang="en-US" altLang="en-US" sz="2000" dirty="0">
                <a:latin typeface="Courier New" panose="02070309020205020404" pitchFamily="49" charset="0"/>
                <a:cs typeface="Courier New" panose="02070309020205020404" pitchFamily="49" charset="0"/>
              </a:rPr>
              <a:t>(“Hello World!\n”); </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he-IL" altLang="en-US" sz="2000" dirty="0">
                <a:latin typeface="Courier New" panose="02070309020205020404" pitchFamily="49" charset="0"/>
                <a:cs typeface="Courier New" panose="02070309020205020404" pitchFamily="49" charset="0"/>
              </a:rPr>
              <a:t>    </a:t>
            </a:r>
            <a:r>
              <a:rPr lang="en-US" altLang="en-US" sz="2000" dirty="0">
                <a:latin typeface="Courier New" panose="02070309020205020404" pitchFamily="49" charset="0"/>
                <a:cs typeface="Courier New" panose="02070309020205020404" pitchFamily="49" charset="0"/>
              </a:rPr>
              <a:t>return 0;</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a:p>
            <a:pPr algn="l" rtl="0">
              <a:lnSpc>
                <a:spcPct val="90000"/>
              </a:lnSpc>
              <a:buFont typeface="Wingdings" panose="05000000000000000000" pitchFamily="2" charset="2"/>
              <a:buNone/>
            </a:pP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void </a:t>
            </a:r>
            <a:r>
              <a:rPr lang="en-US" altLang="en-US" sz="2000" dirty="0" err="1">
                <a:latin typeface="Courier New" panose="02070309020205020404" pitchFamily="49" charset="0"/>
                <a:cs typeface="Courier New" panose="02070309020205020404" pitchFamily="49" charset="0"/>
              </a:rPr>
              <a:t>cleanup_module</a:t>
            </a:r>
            <a:r>
              <a:rPr lang="en-US" altLang="en-US" sz="2000" dirty="0">
                <a:latin typeface="Courier New" panose="02070309020205020404" pitchFamily="49" charset="0"/>
                <a:cs typeface="Courier New" panose="02070309020205020404" pitchFamily="49" charset="0"/>
              </a:rPr>
              <a:t>(void) </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he-IL"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printk</a:t>
            </a:r>
            <a:r>
              <a:rPr lang="en-US" altLang="en-US" sz="2000" dirty="0">
                <a:latin typeface="Courier New" panose="02070309020205020404" pitchFamily="49" charset="0"/>
                <a:cs typeface="Courier New" panose="02070309020205020404" pitchFamily="49" charset="0"/>
              </a:rPr>
              <a:t>(“Goodbye cruel world!\n”);</a:t>
            </a:r>
            <a:endParaRPr lang="he-IL" altLang="en-US" sz="20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000" dirty="0">
                <a:latin typeface="Courier New" panose="02070309020205020404" pitchFamily="49" charset="0"/>
                <a:cs typeface="Courier New" panose="02070309020205020404" pitchFamily="49" charset="0"/>
              </a:rPr>
              <a:t>}</a:t>
            </a:r>
          </a:p>
        </p:txBody>
      </p:sp>
      <p:sp>
        <p:nvSpPr>
          <p:cNvPr id="2" name="Footer Placeholder 1">
            <a:extLst>
              <a:ext uri="{FF2B5EF4-FFF2-40B4-BE49-F238E27FC236}">
                <a16:creationId xmlns:a16="http://schemas.microsoft.com/office/drawing/2014/main" xmlns="" id="{243777E9-8587-451A-96B9-CCE4D50DDB91}"/>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0C622016-6431-44D4-929A-95E72239379C}"/>
              </a:ext>
            </a:extLst>
          </p:cNvPr>
          <p:cNvSpPr>
            <a:spLocks noGrp="1"/>
          </p:cNvSpPr>
          <p:nvPr>
            <p:ph type="sldNum" sz="quarter" idx="12"/>
          </p:nvPr>
        </p:nvSpPr>
        <p:spPr/>
        <p:txBody>
          <a:bodyPr/>
          <a:lstStyle/>
          <a:p>
            <a:fld id="{0CFEC368-1D7A-4F81-ABF6-AE0E36BAF64C}" type="slidenum">
              <a:rPr lang="en-US" smtClean="0"/>
              <a:pPr/>
              <a:t>8</a:t>
            </a:fld>
            <a:endParaRPr lang="en-US"/>
          </a:p>
        </p:txBody>
      </p:sp>
      <p:sp>
        <p:nvSpPr>
          <p:cNvPr id="6" name="AutoShape 106">
            <a:extLst>
              <a:ext uri="{FF2B5EF4-FFF2-40B4-BE49-F238E27FC236}">
                <a16:creationId xmlns:a16="http://schemas.microsoft.com/office/drawing/2014/main" xmlns="" id="{BC165BA0-517D-43EB-93A2-6C32B44E23F4}"/>
              </a:ext>
            </a:extLst>
          </p:cNvPr>
          <p:cNvSpPr>
            <a:spLocks noChangeArrowheads="1"/>
          </p:cNvSpPr>
          <p:nvPr/>
        </p:nvSpPr>
        <p:spPr bwMode="auto">
          <a:xfrm>
            <a:off x="5871411" y="2879558"/>
            <a:ext cx="2815389" cy="457200"/>
          </a:xfrm>
          <a:prstGeom prst="wedgeRoundRectCallout">
            <a:avLst>
              <a:gd name="adj1" fmla="val -123952"/>
              <a:gd name="adj2" fmla="val -7207"/>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נקראת בטעינת המודול</a:t>
            </a:r>
            <a:endParaRPr lang="en-US" altLang="en-US" sz="2000" dirty="0"/>
          </a:p>
        </p:txBody>
      </p:sp>
      <p:sp>
        <p:nvSpPr>
          <p:cNvPr id="7" name="AutoShape 106">
            <a:extLst>
              <a:ext uri="{FF2B5EF4-FFF2-40B4-BE49-F238E27FC236}">
                <a16:creationId xmlns:a16="http://schemas.microsoft.com/office/drawing/2014/main" xmlns="" id="{B9C953D1-43D0-4B6A-9323-8473FFC8A3CF}"/>
              </a:ext>
            </a:extLst>
          </p:cNvPr>
          <p:cNvSpPr>
            <a:spLocks noChangeArrowheads="1"/>
          </p:cNvSpPr>
          <p:nvPr/>
        </p:nvSpPr>
        <p:spPr bwMode="auto">
          <a:xfrm>
            <a:off x="5871410" y="4900862"/>
            <a:ext cx="2815389" cy="457200"/>
          </a:xfrm>
          <a:prstGeom prst="wedgeRoundRectCallout">
            <a:avLst>
              <a:gd name="adj1" fmla="val -100590"/>
              <a:gd name="adj2" fmla="val -4287"/>
              <a:gd name="adj3" fmla="val 16667"/>
            </a:avLst>
          </a:prstGeom>
          <a:ln>
            <a:headEnd/>
            <a:tailEn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ct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rtl="1" eaLnBrk="1" hangingPunct="1"/>
            <a:r>
              <a:rPr lang="he-IL" altLang="en-US" sz="2000" dirty="0"/>
              <a:t>נקראת בפריקת המודול</a:t>
            </a:r>
            <a:endParaRPr lang="en-US" altLang="en-US" sz="2000" dirty="0"/>
          </a:p>
        </p:txBody>
      </p:sp>
    </p:spTree>
    <p:extLst>
      <p:ext uri="{BB962C8B-B14F-4D97-AF65-F5344CB8AC3E}">
        <p14:creationId xmlns:p14="http://schemas.microsoft.com/office/powerpoint/2010/main" val="234885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a:extLst>
              <a:ext uri="{FF2B5EF4-FFF2-40B4-BE49-F238E27FC236}">
                <a16:creationId xmlns:a16="http://schemas.microsoft.com/office/drawing/2014/main" xmlns="" id="{6102B763-2E96-4DDE-8E22-B91C7EFF4BB2}"/>
              </a:ext>
            </a:extLst>
          </p:cNvPr>
          <p:cNvSpPr>
            <a:spLocks noGrp="1" noChangeArrowheads="1"/>
          </p:cNvSpPr>
          <p:nvPr>
            <p:ph type="title"/>
          </p:nvPr>
        </p:nvSpPr>
        <p:spPr/>
        <p:txBody>
          <a:bodyPr/>
          <a:lstStyle/>
          <a:p>
            <a:r>
              <a:rPr lang="he-IL" altLang="en-US" dirty="0"/>
              <a:t>בניית המודול</a:t>
            </a:r>
            <a:endParaRPr lang="en-US" altLang="en-US" dirty="0"/>
          </a:p>
        </p:txBody>
      </p:sp>
      <p:sp>
        <p:nvSpPr>
          <p:cNvPr id="406531" name="Rectangle 3">
            <a:extLst>
              <a:ext uri="{FF2B5EF4-FFF2-40B4-BE49-F238E27FC236}">
                <a16:creationId xmlns:a16="http://schemas.microsoft.com/office/drawing/2014/main" xmlns="" id="{82A63CA5-06F0-4B6A-9BE2-EA8C6F1B8262}"/>
              </a:ext>
            </a:extLst>
          </p:cNvPr>
          <p:cNvSpPr>
            <a:spLocks noGrp="1" noChangeArrowheads="1"/>
          </p:cNvSpPr>
          <p:nvPr>
            <p:ph idx="1"/>
          </p:nvPr>
        </p:nvSpPr>
        <p:spPr/>
        <p:txBody>
          <a:bodyPr/>
          <a:lstStyle/>
          <a:p>
            <a:pPr>
              <a:lnSpc>
                <a:spcPct val="90000"/>
              </a:lnSpc>
            </a:pPr>
            <a:r>
              <a:rPr lang="he-IL" altLang="en-US" sz="2400" dirty="0"/>
              <a:t>קובץ </a:t>
            </a:r>
            <a:r>
              <a:rPr lang="en-US" altLang="en-US" sz="2400" dirty="0" err="1"/>
              <a:t>makefile</a:t>
            </a:r>
            <a:r>
              <a:rPr lang="he-IL" altLang="en-US" sz="2400" dirty="0"/>
              <a:t> לדוגמה:</a:t>
            </a:r>
            <a:endParaRPr lang="he-IL" altLang="en-US" sz="24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KERNELDIR = /</a:t>
            </a:r>
            <a:r>
              <a:rPr lang="en-US" altLang="en-US" sz="2400" dirty="0" err="1">
                <a:latin typeface="Courier New" panose="02070309020205020404" pitchFamily="49" charset="0"/>
                <a:cs typeface="Courier New" panose="02070309020205020404" pitchFamily="49" charset="0"/>
              </a:rPr>
              <a:t>usr</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src</a:t>
            </a:r>
            <a:r>
              <a:rPr lang="en-US" altLang="en-US" sz="2400" dirty="0">
                <a:latin typeface="Courier New" panose="02070309020205020404" pitchFamily="49" charset="0"/>
                <a:cs typeface="Courier New" panose="02070309020205020404" pitchFamily="49" charset="0"/>
              </a:rPr>
              <a:t>/linux-2.4.18-14custom</a:t>
            </a:r>
          </a:p>
          <a:p>
            <a:pPr algn="l" rtl="0">
              <a:lnSpc>
                <a:spcPct val="9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include $(KERNELDIR)/.config</a:t>
            </a:r>
          </a:p>
          <a:p>
            <a:pPr algn="l" rtl="0">
              <a:lnSpc>
                <a:spcPct val="9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CFLAGS = -D__KERNEL__ -DMODULE </a:t>
            </a:r>
            <a:br>
              <a:rPr lang="en-US" altLang="en-US" sz="2400" dirty="0">
                <a:latin typeface="Courier New" panose="02070309020205020404" pitchFamily="49" charset="0"/>
                <a:cs typeface="Courier New" panose="02070309020205020404" pitchFamily="49" charset="0"/>
              </a:rPr>
            </a:br>
            <a:r>
              <a:rPr lang="en-US" altLang="en-US" sz="2400" dirty="0">
                <a:latin typeface="Courier New" panose="02070309020205020404" pitchFamily="49" charset="0"/>
                <a:cs typeface="Courier New" panose="02070309020205020404" pitchFamily="49" charset="0"/>
              </a:rPr>
              <a:t>–I$(KERNELDIR)/include –O1 -Wall</a:t>
            </a:r>
            <a:endParaRPr lang="he-IL" altLang="en-US" sz="2400" dirty="0">
              <a:latin typeface="Courier New" panose="02070309020205020404" pitchFamily="49" charset="0"/>
              <a:cs typeface="Courier New" panose="02070309020205020404" pitchFamily="49" charset="0"/>
            </a:endParaRPr>
          </a:p>
          <a:p>
            <a:pPr algn="l" rtl="0">
              <a:lnSpc>
                <a:spcPct val="90000"/>
              </a:lnSpc>
              <a:buFont typeface="Wingdings" panose="05000000000000000000" pitchFamily="2" charset="2"/>
              <a:buNone/>
            </a:pPr>
            <a:r>
              <a:rPr lang="en-US" altLang="en-US" sz="2400" dirty="0">
                <a:latin typeface="Courier New" panose="02070309020205020404" pitchFamily="49" charset="0"/>
                <a:cs typeface="Courier New" panose="02070309020205020404" pitchFamily="49" charset="0"/>
              </a:rPr>
              <a:t>all: </a:t>
            </a:r>
            <a:r>
              <a:rPr lang="en-US" altLang="en-US" sz="2400" dirty="0" err="1">
                <a:latin typeface="Courier New" panose="02070309020205020404" pitchFamily="49" charset="0"/>
                <a:cs typeface="Courier New" panose="02070309020205020404" pitchFamily="49" charset="0"/>
              </a:rPr>
              <a:t>hello.o</a:t>
            </a:r>
            <a:endParaRPr lang="he-IL" altLang="en-US" sz="1000" dirty="0">
              <a:latin typeface="Courier New" panose="02070309020205020404" pitchFamily="49" charset="0"/>
              <a:cs typeface="Courier New" panose="02070309020205020404" pitchFamily="49" charset="0"/>
            </a:endParaRPr>
          </a:p>
          <a:p>
            <a:endParaRPr lang="he-IL" altLang="en-US" sz="2400" dirty="0"/>
          </a:p>
          <a:p>
            <a:r>
              <a:rPr lang="he-IL" altLang="en-US" sz="2400" dirty="0"/>
              <a:t>חייבת להיות התאמה מלאה בין גרסת לינוקס עליה נבנה המודול לבין גרסת לינוקס בה הוא רץ.</a:t>
            </a:r>
          </a:p>
          <a:p>
            <a:pPr lvl="1"/>
            <a:r>
              <a:rPr lang="he-IL" altLang="en-US" sz="2000" dirty="0"/>
              <a:t>חוסר תאימות עשוי לגרום לבעיות בזמן ריצה.</a:t>
            </a:r>
          </a:p>
          <a:p>
            <a:pPr lvl="1"/>
            <a:r>
              <a:rPr lang="he-IL" altLang="en-US" sz="2000" dirty="0"/>
              <a:t>לכן משתמשים באותו קובץ קונפיגורציה ששימש להידור הגרעין.</a:t>
            </a:r>
          </a:p>
          <a:p>
            <a:pPr algn="r">
              <a:lnSpc>
                <a:spcPct val="90000"/>
              </a:lnSpc>
              <a:buFont typeface="Wingdings" panose="05000000000000000000" pitchFamily="2" charset="2"/>
              <a:buNone/>
            </a:pPr>
            <a:endParaRPr lang="en-US" altLang="en-US" sz="2400" dirty="0">
              <a:latin typeface="Courier New" panose="02070309020205020404" pitchFamily="49" charset="0"/>
              <a:cs typeface="Courier New" panose="02070309020205020404" pitchFamily="49" charset="0"/>
            </a:endParaRPr>
          </a:p>
        </p:txBody>
      </p:sp>
      <p:sp>
        <p:nvSpPr>
          <p:cNvPr id="2" name="Footer Placeholder 1">
            <a:extLst>
              <a:ext uri="{FF2B5EF4-FFF2-40B4-BE49-F238E27FC236}">
                <a16:creationId xmlns:a16="http://schemas.microsoft.com/office/drawing/2014/main" xmlns="" id="{29002DB7-9E3D-4AD6-B6FC-87FB6A3A3FA4}"/>
              </a:ext>
            </a:extLst>
          </p:cNvPr>
          <p:cNvSpPr>
            <a:spLocks noGrp="1"/>
          </p:cNvSpPr>
          <p:nvPr>
            <p:ph type="ftr" sz="quarter" idx="11"/>
          </p:nvPr>
        </p:nvSpPr>
        <p:spPr/>
        <p:txBody>
          <a:bodyPr/>
          <a:lstStyle/>
          <a:p>
            <a:pPr algn="r"/>
            <a:r>
              <a:rPr lang="he-IL"/>
              <a:t>מערכות הפעלה - תרגול 9</a:t>
            </a:r>
            <a:endParaRPr lang="en-US" dirty="0"/>
          </a:p>
        </p:txBody>
      </p:sp>
      <p:sp>
        <p:nvSpPr>
          <p:cNvPr id="3" name="Slide Number Placeholder 2">
            <a:extLst>
              <a:ext uri="{FF2B5EF4-FFF2-40B4-BE49-F238E27FC236}">
                <a16:creationId xmlns:a16="http://schemas.microsoft.com/office/drawing/2014/main" xmlns="" id="{282E006B-8A4D-4263-B445-4A1DBD51903A}"/>
              </a:ext>
            </a:extLst>
          </p:cNvPr>
          <p:cNvSpPr>
            <a:spLocks noGrp="1"/>
          </p:cNvSpPr>
          <p:nvPr>
            <p:ph type="sldNum" sz="quarter" idx="12"/>
          </p:nvPr>
        </p:nvSpPr>
        <p:spPr/>
        <p:txBody>
          <a:bodyPr/>
          <a:lstStyle/>
          <a:p>
            <a:fld id="{0CFEC368-1D7A-4F81-ABF6-AE0E36BAF64C}" type="slidenum">
              <a:rPr lang="en-US" smtClean="0"/>
              <a:pPr/>
              <a:t>9</a:t>
            </a:fld>
            <a:endParaRPr lang="en-US"/>
          </a:p>
        </p:txBody>
      </p:sp>
    </p:spTree>
    <p:extLst>
      <p:ext uri="{BB962C8B-B14F-4D97-AF65-F5344CB8AC3E}">
        <p14:creationId xmlns:p14="http://schemas.microsoft.com/office/powerpoint/2010/main" val="2853564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txDef>
      <a:spPr>
        <a:noFill/>
      </a:spPr>
      <a:bodyPr wrap="square" rtlCol="0">
        <a:spAutoFit/>
      </a:bodyPr>
      <a:lstStyle>
        <a:defPPr algn="r" rtl="1">
          <a:defRPr dirty="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2007</TotalTime>
  <Words>6041</Words>
  <Application>Microsoft Office PowerPoint</Application>
  <PresentationFormat>On-screen Show (4:3)</PresentationFormat>
  <Paragraphs>853</Paragraphs>
  <Slides>47</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Courier New</vt:lpstr>
      <vt:lpstr>Wingdings</vt:lpstr>
      <vt:lpstr>Clarity</vt:lpstr>
      <vt:lpstr>תרגול 9</vt:lpstr>
      <vt:lpstr>TL;DR</vt:lpstr>
      <vt:lpstr>מודולים בלינוקס</vt:lpstr>
      <vt:lpstr>מודולים (modules)</vt:lpstr>
      <vt:lpstr>למה צריך מודולים?</vt:lpstr>
      <vt:lpstr>יתרונות השימוש במודולים</vt:lpstr>
      <vt:lpstr>ענייני אבטחה</vt:lpstr>
      <vt:lpstr>דוגמת קוד: מודול ראשון</vt:lpstr>
      <vt:lpstr>בניית המודול</vt:lpstr>
      <vt:lpstr>טעינת המודול</vt:lpstr>
      <vt:lpstr>העברת פרמטרים למודול</vt:lpstr>
      <vt:lpstr>העברת פרמטרים למודול</vt:lpstr>
      <vt:lpstr>גישה לנתוני גרעין</vt:lpstr>
      <vt:lpstr>התקני תווים character devices</vt:lpstr>
      <vt:lpstr>התקנים (devices) ודרייברים (drivers)</vt:lpstr>
      <vt:lpstr>התקני תווים ובלוקים</vt:lpstr>
      <vt:lpstr>התקני רשת</vt:lpstr>
      <vt:lpstr>התקני תווים</vt:lpstr>
      <vt:lpstr>התקני תווים פיקטיביים</vt:lpstr>
      <vt:lpstr>יצירת התקן חדש</vt:lpstr>
      <vt:lpstr>פתיחת קובץ התקן לעבודה</vt:lpstr>
      <vt:lpstr>קריאת המערכת open()</vt:lpstr>
      <vt:lpstr>שדות חשובים ב-struct file</vt:lpstr>
      <vt:lpstr>פעולות על התקנים</vt:lpstr>
      <vt:lpstr>שדות חשובים ב-file operations</vt:lpstr>
      <vt:lpstr>שדות חשובים ב-file operations</vt:lpstr>
      <vt:lpstr>שדות חשובים ב-file operations</vt:lpstr>
      <vt:lpstr>אתחול file operations</vt:lpstr>
      <vt:lpstr>קריאת המערכת ioctl()</vt:lpstr>
      <vt:lpstr>דרייברים (מנהלי התקנים) Device drivers</vt:lpstr>
      <vt:lpstr>דרייברים בתור מודולים</vt:lpstr>
      <vt:lpstr>רישום דרייבר חדש</vt:lpstr>
      <vt:lpstr>הקצאת מספר ראשי</vt:lpstr>
      <vt:lpstr>הסרת דרייבר רשום</vt:lpstr>
      <vt:lpstr>פתיחת קובץ התקן לעבודה – ההמשך</vt:lpstr>
      <vt:lpstr>פתיחת התקן (2)</vt:lpstr>
      <vt:lpstr>סגירת התקן</vt:lpstr>
      <vt:lpstr>הפונקציות read ו-write</vt:lpstr>
      <vt:lpstr>הפונקציות read ו-write (2)</vt:lpstr>
      <vt:lpstr>זיהוי התקן ע"י דרייבר</vt:lpstr>
      <vt:lpstr>הפונקציה ioctl</vt:lpstr>
      <vt:lpstr>הפונקציה ioctl (3)</vt:lpstr>
      <vt:lpstr>הפונקציה ioctl (4)</vt:lpstr>
      <vt:lpstr>התקני תווים - איך זה עובד?</vt:lpstr>
      <vt:lpstr>דוגמת קוד – מודול המממש דרייבר (1)</vt:lpstr>
      <vt:lpstr>דוגמת קוד – מודול המממש דרייבר (2)</vt:lpstr>
      <vt:lpstr>דוגמת קוד – מודול המממש דרייבר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Elad</dc:creator>
  <cp:lastModifiedBy>IdanYaniv</cp:lastModifiedBy>
  <cp:revision>103</cp:revision>
  <dcterms:created xsi:type="dcterms:W3CDTF">2014-09-16T21:32:26Z</dcterms:created>
  <dcterms:modified xsi:type="dcterms:W3CDTF">2018-01-05T22:04:09Z</dcterms:modified>
</cp:coreProperties>
</file>