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8"/>
  </p:notesMasterIdLst>
  <p:sldIdLst>
    <p:sldId id="256" r:id="rId2"/>
    <p:sldId id="311" r:id="rId3"/>
    <p:sldId id="298" r:id="rId4"/>
    <p:sldId id="293" r:id="rId5"/>
    <p:sldId id="296" r:id="rId6"/>
    <p:sldId id="295" r:id="rId7"/>
    <p:sldId id="294" r:id="rId8"/>
    <p:sldId id="297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299" r:id="rId17"/>
    <p:sldId id="300" r:id="rId18"/>
    <p:sldId id="292" r:id="rId19"/>
    <p:sldId id="262" r:id="rId20"/>
    <p:sldId id="263" r:id="rId21"/>
    <p:sldId id="264" r:id="rId22"/>
    <p:sldId id="303" r:id="rId23"/>
    <p:sldId id="302" r:id="rId24"/>
    <p:sldId id="268" r:id="rId25"/>
    <p:sldId id="269" r:id="rId26"/>
    <p:sldId id="270" r:id="rId27"/>
    <p:sldId id="271" r:id="rId28"/>
    <p:sldId id="272" r:id="rId29"/>
    <p:sldId id="304" r:id="rId30"/>
    <p:sldId id="309" r:id="rId31"/>
    <p:sldId id="273" r:id="rId32"/>
    <p:sldId id="305" r:id="rId33"/>
    <p:sldId id="274" r:id="rId34"/>
    <p:sldId id="306" r:id="rId35"/>
    <p:sldId id="312" r:id="rId36"/>
    <p:sldId id="308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3" autoAdjust="0"/>
    <p:restoredTop sz="88846" autoAdjust="0"/>
  </p:normalViewPr>
  <p:slideViewPr>
    <p:cSldViewPr snapToGrid="0">
      <p:cViewPr varScale="1">
        <p:scale>
          <a:sx n="64" d="100"/>
          <a:sy n="64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E85DB-6CEC-42AD-90F0-2EF3E4764E84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0A3571-5CDC-493E-B445-AFAD1A68CF37}">
      <dgm:prSet phldrT="[Text]" custT="1"/>
      <dgm:spPr/>
      <dgm:t>
        <a:bodyPr/>
        <a:lstStyle/>
        <a:p>
          <a:pPr rtl="1"/>
          <a:r>
            <a:rPr lang="he-IL" sz="2400" dirty="0"/>
            <a:t>פסיקות בארכיטקטורת </a:t>
          </a:r>
          <a:r>
            <a:rPr lang="en-US" sz="2400" dirty="0"/>
            <a:t>IA-32</a:t>
          </a:r>
        </a:p>
      </dgm:t>
    </dgm:pt>
    <dgm:pt modelId="{222FC2F4-8E6D-4499-9585-57EDA9CA0008}" type="parTrans" cxnId="{FB0B7717-A6FB-433B-A52C-724E1D1E0ACE}">
      <dgm:prSet/>
      <dgm:spPr/>
      <dgm:t>
        <a:bodyPr/>
        <a:lstStyle/>
        <a:p>
          <a:pPr rtl="1"/>
          <a:endParaRPr lang="en-US" sz="1100"/>
        </a:p>
      </dgm:t>
    </dgm:pt>
    <dgm:pt modelId="{3832732C-6FBF-4705-9F4D-501F46770298}" type="sibTrans" cxnId="{FB0B7717-A6FB-433B-A52C-724E1D1E0ACE}">
      <dgm:prSet/>
      <dgm:spPr/>
      <dgm:t>
        <a:bodyPr/>
        <a:lstStyle/>
        <a:p>
          <a:pPr rtl="1"/>
          <a:endParaRPr lang="en-US" sz="1100"/>
        </a:p>
      </dgm:t>
    </dgm:pt>
    <dgm:pt modelId="{DB133D55-5BB8-4454-BD1D-5D1DB3B3793A}">
      <dgm:prSet phldrT="[Text]" custT="1"/>
      <dgm:spPr/>
      <dgm:t>
        <a:bodyPr/>
        <a:lstStyle/>
        <a:p>
          <a:pPr rtl="1"/>
          <a:r>
            <a:rPr lang="he-IL" sz="2000" dirty="0"/>
            <a:t>פסיקות תוכנה</a:t>
          </a:r>
        </a:p>
        <a:p>
          <a:pPr rtl="1"/>
          <a:r>
            <a:rPr lang="en-US" sz="2000" dirty="0"/>
            <a:t>(exceptions)</a:t>
          </a:r>
        </a:p>
      </dgm:t>
    </dgm:pt>
    <dgm:pt modelId="{2726DE27-6F51-4B9D-BCA3-0E4D15839176}" type="parTrans" cxnId="{0184385E-9983-4BB3-85FD-3628DBCD8860}">
      <dgm:prSet/>
      <dgm:spPr/>
      <dgm:t>
        <a:bodyPr/>
        <a:lstStyle/>
        <a:p>
          <a:pPr rtl="1"/>
          <a:endParaRPr lang="en-US" sz="1100"/>
        </a:p>
      </dgm:t>
    </dgm:pt>
    <dgm:pt modelId="{A70F1A21-9788-4842-88AB-D95336C6A83F}" type="sibTrans" cxnId="{0184385E-9983-4BB3-85FD-3628DBCD8860}">
      <dgm:prSet/>
      <dgm:spPr/>
      <dgm:t>
        <a:bodyPr/>
        <a:lstStyle/>
        <a:p>
          <a:pPr rtl="1"/>
          <a:endParaRPr lang="en-US" sz="1100"/>
        </a:p>
      </dgm:t>
    </dgm:pt>
    <dgm:pt modelId="{2313F165-497C-4099-8AEE-47F26A5875AE}">
      <dgm:prSet phldrT="[Text]" custT="1"/>
      <dgm:spPr/>
      <dgm:t>
        <a:bodyPr/>
        <a:lstStyle/>
        <a:p>
          <a:pPr rtl="1"/>
          <a:r>
            <a:rPr lang="he-IL" sz="2000" dirty="0"/>
            <a:t>פסיקות חומרה</a:t>
          </a:r>
          <a:endParaRPr lang="en-US" sz="2000" dirty="0"/>
        </a:p>
        <a:p>
          <a:pPr rtl="1"/>
          <a:r>
            <a:rPr lang="en-US" sz="2000" dirty="0"/>
            <a:t>(HW interrupts)</a:t>
          </a:r>
        </a:p>
      </dgm:t>
    </dgm:pt>
    <dgm:pt modelId="{838476C4-79D1-4F3D-AED7-2EC8B86F75E4}" type="parTrans" cxnId="{BB807FAB-F860-4DAA-B2F8-D4D4080E9AA7}">
      <dgm:prSet/>
      <dgm:spPr/>
      <dgm:t>
        <a:bodyPr/>
        <a:lstStyle/>
        <a:p>
          <a:pPr rtl="1"/>
          <a:endParaRPr lang="en-US" sz="1100"/>
        </a:p>
      </dgm:t>
    </dgm:pt>
    <dgm:pt modelId="{53AB168C-9EFE-4F1D-A6BC-66E7EECD0F26}" type="sibTrans" cxnId="{BB807FAB-F860-4DAA-B2F8-D4D4080E9AA7}">
      <dgm:prSet/>
      <dgm:spPr/>
      <dgm:t>
        <a:bodyPr/>
        <a:lstStyle/>
        <a:p>
          <a:pPr rtl="1"/>
          <a:endParaRPr lang="en-US" sz="1100"/>
        </a:p>
      </dgm:t>
    </dgm:pt>
    <dgm:pt modelId="{A58DEAA3-753D-4EC5-8ED0-FA8B5D43191E}" type="pres">
      <dgm:prSet presAssocID="{178E85DB-6CEC-42AD-90F0-2EF3E4764E8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06FE53-2E6E-40EF-8503-E8A32D0ED4D1}" type="pres">
      <dgm:prSet presAssocID="{190A3571-5CDC-493E-B445-AFAD1A68CF37}" presName="vertOne" presStyleCnt="0"/>
      <dgm:spPr/>
    </dgm:pt>
    <dgm:pt modelId="{3C593B37-C559-4A09-8138-6DE22571F997}" type="pres">
      <dgm:prSet presAssocID="{190A3571-5CDC-493E-B445-AFAD1A68CF37}" presName="txOne" presStyleLbl="node0" presStyleIdx="0" presStyleCnt="1" custScaleY="51796">
        <dgm:presLayoutVars>
          <dgm:chPref val="3"/>
        </dgm:presLayoutVars>
      </dgm:prSet>
      <dgm:spPr/>
    </dgm:pt>
    <dgm:pt modelId="{CAC95C30-111C-4F3D-9367-77CAC0D2E20A}" type="pres">
      <dgm:prSet presAssocID="{190A3571-5CDC-493E-B445-AFAD1A68CF37}" presName="parTransOne" presStyleCnt="0"/>
      <dgm:spPr/>
    </dgm:pt>
    <dgm:pt modelId="{A279B3A7-1204-40A9-953E-53BEF58A5C6D}" type="pres">
      <dgm:prSet presAssocID="{190A3571-5CDC-493E-B445-AFAD1A68CF37}" presName="horzOne" presStyleCnt="0"/>
      <dgm:spPr/>
    </dgm:pt>
    <dgm:pt modelId="{029D956B-E16B-42F7-A8A3-58071587DF4C}" type="pres">
      <dgm:prSet presAssocID="{DB133D55-5BB8-4454-BD1D-5D1DB3B3793A}" presName="vertTwo" presStyleCnt="0"/>
      <dgm:spPr/>
    </dgm:pt>
    <dgm:pt modelId="{41A4C2EF-9AA7-4AB9-969B-5E28E4170EEC}" type="pres">
      <dgm:prSet presAssocID="{DB133D55-5BB8-4454-BD1D-5D1DB3B3793A}" presName="txTwo" presStyleLbl="node2" presStyleIdx="0" presStyleCnt="2">
        <dgm:presLayoutVars>
          <dgm:chPref val="3"/>
        </dgm:presLayoutVars>
      </dgm:prSet>
      <dgm:spPr/>
    </dgm:pt>
    <dgm:pt modelId="{046C469B-9208-4CCF-831A-46C14F0FF50C}" type="pres">
      <dgm:prSet presAssocID="{DB133D55-5BB8-4454-BD1D-5D1DB3B3793A}" presName="horzTwo" presStyleCnt="0"/>
      <dgm:spPr/>
    </dgm:pt>
    <dgm:pt modelId="{7F2108E1-1D8A-4BAB-A2A8-13CC232CFDCF}" type="pres">
      <dgm:prSet presAssocID="{A70F1A21-9788-4842-88AB-D95336C6A83F}" presName="sibSpaceTwo" presStyleCnt="0"/>
      <dgm:spPr/>
    </dgm:pt>
    <dgm:pt modelId="{8136FF3B-D3A0-40ED-BDFF-1F9532EE8E03}" type="pres">
      <dgm:prSet presAssocID="{2313F165-497C-4099-8AEE-47F26A5875AE}" presName="vertTwo" presStyleCnt="0"/>
      <dgm:spPr/>
    </dgm:pt>
    <dgm:pt modelId="{165CB630-9947-4E88-8DE1-8E33C1AA1EC1}" type="pres">
      <dgm:prSet presAssocID="{2313F165-497C-4099-8AEE-47F26A5875AE}" presName="txTwo" presStyleLbl="node2" presStyleIdx="1" presStyleCnt="2" custScaleX="121197">
        <dgm:presLayoutVars>
          <dgm:chPref val="3"/>
        </dgm:presLayoutVars>
      </dgm:prSet>
      <dgm:spPr/>
    </dgm:pt>
    <dgm:pt modelId="{2907ED57-6B1F-4C3E-B76C-8F03FE8F4C89}" type="pres">
      <dgm:prSet presAssocID="{2313F165-497C-4099-8AEE-47F26A5875AE}" presName="horzTwo" presStyleCnt="0"/>
      <dgm:spPr/>
    </dgm:pt>
  </dgm:ptLst>
  <dgm:cxnLst>
    <dgm:cxn modelId="{FB0B7717-A6FB-433B-A52C-724E1D1E0ACE}" srcId="{178E85DB-6CEC-42AD-90F0-2EF3E4764E84}" destId="{190A3571-5CDC-493E-B445-AFAD1A68CF37}" srcOrd="0" destOrd="0" parTransId="{222FC2F4-8E6D-4499-9585-57EDA9CA0008}" sibTransId="{3832732C-6FBF-4705-9F4D-501F46770298}"/>
    <dgm:cxn modelId="{0184385E-9983-4BB3-85FD-3628DBCD8860}" srcId="{190A3571-5CDC-493E-B445-AFAD1A68CF37}" destId="{DB133D55-5BB8-4454-BD1D-5D1DB3B3793A}" srcOrd="0" destOrd="0" parTransId="{2726DE27-6F51-4B9D-BCA3-0E4D15839176}" sibTransId="{A70F1A21-9788-4842-88AB-D95336C6A83F}"/>
    <dgm:cxn modelId="{D291A848-FC9B-4061-8876-2B60D644D419}" type="presOf" srcId="{DB133D55-5BB8-4454-BD1D-5D1DB3B3793A}" destId="{41A4C2EF-9AA7-4AB9-969B-5E28E4170EEC}" srcOrd="0" destOrd="0" presId="urn:microsoft.com/office/officeart/2005/8/layout/hierarchy4"/>
    <dgm:cxn modelId="{8909137F-EF74-4807-9FB5-C80419A7A3E4}" type="presOf" srcId="{190A3571-5CDC-493E-B445-AFAD1A68CF37}" destId="{3C593B37-C559-4A09-8138-6DE22571F997}" srcOrd="0" destOrd="0" presId="urn:microsoft.com/office/officeart/2005/8/layout/hierarchy4"/>
    <dgm:cxn modelId="{57D4919D-5D26-41BD-B1F5-D4E19CD943E1}" type="presOf" srcId="{178E85DB-6CEC-42AD-90F0-2EF3E4764E84}" destId="{A58DEAA3-753D-4EC5-8ED0-FA8B5D43191E}" srcOrd="0" destOrd="0" presId="urn:microsoft.com/office/officeart/2005/8/layout/hierarchy4"/>
    <dgm:cxn modelId="{BB807FAB-F860-4DAA-B2F8-D4D4080E9AA7}" srcId="{190A3571-5CDC-493E-B445-AFAD1A68CF37}" destId="{2313F165-497C-4099-8AEE-47F26A5875AE}" srcOrd="1" destOrd="0" parTransId="{838476C4-79D1-4F3D-AED7-2EC8B86F75E4}" sibTransId="{53AB168C-9EFE-4F1D-A6BC-66E7EECD0F26}"/>
    <dgm:cxn modelId="{345212FC-6F9D-4B32-BC44-BC906991CAA9}" type="presOf" srcId="{2313F165-497C-4099-8AEE-47F26A5875AE}" destId="{165CB630-9947-4E88-8DE1-8E33C1AA1EC1}" srcOrd="0" destOrd="0" presId="urn:microsoft.com/office/officeart/2005/8/layout/hierarchy4"/>
    <dgm:cxn modelId="{4718D59B-65BD-479D-9842-FAF3B0F0F482}" type="presParOf" srcId="{A58DEAA3-753D-4EC5-8ED0-FA8B5D43191E}" destId="{8A06FE53-2E6E-40EF-8503-E8A32D0ED4D1}" srcOrd="0" destOrd="0" presId="urn:microsoft.com/office/officeart/2005/8/layout/hierarchy4"/>
    <dgm:cxn modelId="{539647C1-9835-40D9-8DB2-EDAC019FF8FB}" type="presParOf" srcId="{8A06FE53-2E6E-40EF-8503-E8A32D0ED4D1}" destId="{3C593B37-C559-4A09-8138-6DE22571F997}" srcOrd="0" destOrd="0" presId="urn:microsoft.com/office/officeart/2005/8/layout/hierarchy4"/>
    <dgm:cxn modelId="{8ACA0D98-747D-44FB-AA0A-4BE4F1272B90}" type="presParOf" srcId="{8A06FE53-2E6E-40EF-8503-E8A32D0ED4D1}" destId="{CAC95C30-111C-4F3D-9367-77CAC0D2E20A}" srcOrd="1" destOrd="0" presId="urn:microsoft.com/office/officeart/2005/8/layout/hierarchy4"/>
    <dgm:cxn modelId="{B893EF5B-5782-4521-A86F-9DFCD253FC5F}" type="presParOf" srcId="{8A06FE53-2E6E-40EF-8503-E8A32D0ED4D1}" destId="{A279B3A7-1204-40A9-953E-53BEF58A5C6D}" srcOrd="2" destOrd="0" presId="urn:microsoft.com/office/officeart/2005/8/layout/hierarchy4"/>
    <dgm:cxn modelId="{1460A6EB-18AD-48FB-9FB7-11DF1985F58E}" type="presParOf" srcId="{A279B3A7-1204-40A9-953E-53BEF58A5C6D}" destId="{029D956B-E16B-42F7-A8A3-58071587DF4C}" srcOrd="0" destOrd="0" presId="urn:microsoft.com/office/officeart/2005/8/layout/hierarchy4"/>
    <dgm:cxn modelId="{D8AB49A3-31F7-4F83-9DE8-76B059B03746}" type="presParOf" srcId="{029D956B-E16B-42F7-A8A3-58071587DF4C}" destId="{41A4C2EF-9AA7-4AB9-969B-5E28E4170EEC}" srcOrd="0" destOrd="0" presId="urn:microsoft.com/office/officeart/2005/8/layout/hierarchy4"/>
    <dgm:cxn modelId="{E213F2E8-9B83-4C40-ACF0-F433D66A322F}" type="presParOf" srcId="{029D956B-E16B-42F7-A8A3-58071587DF4C}" destId="{046C469B-9208-4CCF-831A-46C14F0FF50C}" srcOrd="1" destOrd="0" presId="urn:microsoft.com/office/officeart/2005/8/layout/hierarchy4"/>
    <dgm:cxn modelId="{3794AAC6-A2F5-4A67-A624-DA691D59685A}" type="presParOf" srcId="{A279B3A7-1204-40A9-953E-53BEF58A5C6D}" destId="{7F2108E1-1D8A-4BAB-A2A8-13CC232CFDCF}" srcOrd="1" destOrd="0" presId="urn:microsoft.com/office/officeart/2005/8/layout/hierarchy4"/>
    <dgm:cxn modelId="{6DA8926D-0E7F-4211-A923-5C77724EB045}" type="presParOf" srcId="{A279B3A7-1204-40A9-953E-53BEF58A5C6D}" destId="{8136FF3B-D3A0-40ED-BDFF-1F9532EE8E03}" srcOrd="2" destOrd="0" presId="urn:microsoft.com/office/officeart/2005/8/layout/hierarchy4"/>
    <dgm:cxn modelId="{9FAC6A68-398F-418D-93B9-5A389ED42F43}" type="presParOf" srcId="{8136FF3B-D3A0-40ED-BDFF-1F9532EE8E03}" destId="{165CB630-9947-4E88-8DE1-8E33C1AA1EC1}" srcOrd="0" destOrd="0" presId="urn:microsoft.com/office/officeart/2005/8/layout/hierarchy4"/>
    <dgm:cxn modelId="{1735F952-BE89-420E-B3B5-94C2D1673DAE}" type="presParOf" srcId="{8136FF3B-D3A0-40ED-BDFF-1F9532EE8E03}" destId="{2907ED57-6B1F-4C3E-B76C-8F03FE8F4C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8E85DB-6CEC-42AD-90F0-2EF3E4764E84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0A3571-5CDC-493E-B445-AFAD1A68CF37}">
      <dgm:prSet phldrT="[Text]" custT="1"/>
      <dgm:spPr/>
      <dgm:t>
        <a:bodyPr/>
        <a:lstStyle/>
        <a:p>
          <a:pPr rtl="1"/>
          <a:r>
            <a:rPr lang="he-IL" sz="4800" dirty="0"/>
            <a:t>פסיקות בארכיטקטורת </a:t>
          </a:r>
          <a:r>
            <a:rPr lang="en-US" sz="4800" dirty="0"/>
            <a:t>IA-32</a:t>
          </a:r>
        </a:p>
      </dgm:t>
    </dgm:pt>
    <dgm:pt modelId="{222FC2F4-8E6D-4499-9585-57EDA9CA0008}" type="parTrans" cxnId="{FB0B7717-A6FB-433B-A52C-724E1D1E0ACE}">
      <dgm:prSet/>
      <dgm:spPr/>
      <dgm:t>
        <a:bodyPr/>
        <a:lstStyle/>
        <a:p>
          <a:pPr rtl="1"/>
          <a:endParaRPr lang="en-US" sz="1600"/>
        </a:p>
      </dgm:t>
    </dgm:pt>
    <dgm:pt modelId="{3832732C-6FBF-4705-9F4D-501F46770298}" type="sibTrans" cxnId="{FB0B7717-A6FB-433B-A52C-724E1D1E0ACE}">
      <dgm:prSet/>
      <dgm:spPr/>
      <dgm:t>
        <a:bodyPr/>
        <a:lstStyle/>
        <a:p>
          <a:pPr rtl="1"/>
          <a:endParaRPr lang="en-US" sz="1600"/>
        </a:p>
      </dgm:t>
    </dgm:pt>
    <dgm:pt modelId="{DB133D55-5BB8-4454-BD1D-5D1DB3B3793A}">
      <dgm:prSet phldrT="[Text]" custT="1"/>
      <dgm:spPr/>
      <dgm:t>
        <a:bodyPr/>
        <a:lstStyle/>
        <a:p>
          <a:pPr rtl="1"/>
          <a:r>
            <a:rPr lang="he-IL" sz="3200" dirty="0"/>
            <a:t>פסיקות תוכנה</a:t>
          </a:r>
        </a:p>
        <a:p>
          <a:pPr rtl="1"/>
          <a:r>
            <a:rPr lang="en-US" sz="3200" dirty="0"/>
            <a:t>(exceptions)</a:t>
          </a:r>
          <a:endParaRPr lang="he-IL" sz="3200" dirty="0"/>
        </a:p>
        <a:p>
          <a:pPr rtl="1"/>
          <a:endParaRPr lang="en-US" sz="2400" dirty="0"/>
        </a:p>
        <a:p>
          <a:r>
            <a:rPr lang="en-US" sz="2400" dirty="0"/>
            <a:t>IDT[0:31]</a:t>
          </a:r>
          <a:endParaRPr lang="he-IL" sz="2400" dirty="0"/>
        </a:p>
        <a:p>
          <a:endParaRPr lang="en-US" sz="2000" dirty="0"/>
        </a:p>
      </dgm:t>
    </dgm:pt>
    <dgm:pt modelId="{2726DE27-6F51-4B9D-BCA3-0E4D15839176}" type="parTrans" cxnId="{0184385E-9983-4BB3-85FD-3628DBCD8860}">
      <dgm:prSet/>
      <dgm:spPr/>
      <dgm:t>
        <a:bodyPr/>
        <a:lstStyle/>
        <a:p>
          <a:pPr rtl="1"/>
          <a:endParaRPr lang="en-US" sz="1600"/>
        </a:p>
      </dgm:t>
    </dgm:pt>
    <dgm:pt modelId="{A70F1A21-9788-4842-88AB-D95336C6A83F}" type="sibTrans" cxnId="{0184385E-9983-4BB3-85FD-3628DBCD8860}">
      <dgm:prSet/>
      <dgm:spPr/>
      <dgm:t>
        <a:bodyPr/>
        <a:lstStyle/>
        <a:p>
          <a:pPr rtl="1"/>
          <a:endParaRPr lang="en-US" sz="1600"/>
        </a:p>
      </dgm:t>
    </dgm:pt>
    <dgm:pt modelId="{0030C0E6-F0B9-46A0-9592-D9B369A4044C}">
      <dgm:prSet phldrT="[Text]" custT="1"/>
      <dgm:spPr/>
      <dgm:t>
        <a:bodyPr/>
        <a:lstStyle/>
        <a:p>
          <a:pPr rtl="1"/>
          <a:r>
            <a:rPr lang="en-US" sz="2400" dirty="0"/>
            <a:t>faults</a:t>
          </a:r>
        </a:p>
      </dgm:t>
    </dgm:pt>
    <dgm:pt modelId="{D8042C46-A746-446B-98EE-A99A025F1ED0}" type="parTrans" cxnId="{B6489544-337B-4F6A-B815-D45A4BFDF99A}">
      <dgm:prSet/>
      <dgm:spPr/>
      <dgm:t>
        <a:bodyPr/>
        <a:lstStyle/>
        <a:p>
          <a:pPr rtl="1"/>
          <a:endParaRPr lang="en-US" sz="1600"/>
        </a:p>
      </dgm:t>
    </dgm:pt>
    <dgm:pt modelId="{E66D086D-BE3A-42E9-BC00-6F7C8BCD27AC}" type="sibTrans" cxnId="{B6489544-337B-4F6A-B815-D45A4BFDF99A}">
      <dgm:prSet/>
      <dgm:spPr/>
      <dgm:t>
        <a:bodyPr/>
        <a:lstStyle/>
        <a:p>
          <a:pPr rtl="1"/>
          <a:endParaRPr lang="en-US" sz="1600"/>
        </a:p>
      </dgm:t>
    </dgm:pt>
    <dgm:pt modelId="{643AE0F2-3DC2-4C7F-A71E-0A90B2CC1013}">
      <dgm:prSet phldrT="[Text]" custT="1"/>
      <dgm:spPr/>
      <dgm:t>
        <a:bodyPr/>
        <a:lstStyle/>
        <a:p>
          <a:pPr rtl="1"/>
          <a:r>
            <a:rPr lang="en-US" sz="2400" dirty="0"/>
            <a:t>traps</a:t>
          </a:r>
        </a:p>
      </dgm:t>
    </dgm:pt>
    <dgm:pt modelId="{F182C2AD-4626-4377-8D74-366DE8DD2159}" type="parTrans" cxnId="{C9538463-EB8B-42B9-8433-DE524DAFB22C}">
      <dgm:prSet/>
      <dgm:spPr/>
      <dgm:t>
        <a:bodyPr/>
        <a:lstStyle/>
        <a:p>
          <a:pPr rtl="1"/>
          <a:endParaRPr lang="en-US" sz="1600"/>
        </a:p>
      </dgm:t>
    </dgm:pt>
    <dgm:pt modelId="{EA57DF52-FF58-4519-8252-57E241B749E6}" type="sibTrans" cxnId="{C9538463-EB8B-42B9-8433-DE524DAFB22C}">
      <dgm:prSet/>
      <dgm:spPr/>
      <dgm:t>
        <a:bodyPr/>
        <a:lstStyle/>
        <a:p>
          <a:pPr rtl="1"/>
          <a:endParaRPr lang="en-US" sz="1600"/>
        </a:p>
      </dgm:t>
    </dgm:pt>
    <dgm:pt modelId="{2313F165-497C-4099-8AEE-47F26A5875AE}">
      <dgm:prSet phldrT="[Text]" custT="1"/>
      <dgm:spPr/>
      <dgm:t>
        <a:bodyPr/>
        <a:lstStyle/>
        <a:p>
          <a:pPr rtl="1"/>
          <a:r>
            <a:rPr lang="he-IL" sz="3200" dirty="0"/>
            <a:t>פסיקות חומרה</a:t>
          </a:r>
          <a:endParaRPr lang="en-US" sz="3200" dirty="0"/>
        </a:p>
        <a:p>
          <a:pPr rtl="1"/>
          <a:r>
            <a:rPr lang="en-US" sz="3200" dirty="0"/>
            <a:t>(HW interrupts)</a:t>
          </a:r>
          <a:endParaRPr lang="en-US" sz="2400" dirty="0"/>
        </a:p>
        <a:p>
          <a:pPr rtl="1"/>
          <a:endParaRPr lang="he-IL" sz="2400" dirty="0"/>
        </a:p>
        <a:p>
          <a:pPr rtl="1"/>
          <a:r>
            <a:rPr lang="en-US" sz="2400" dirty="0"/>
            <a:t>IDT[32:255]</a:t>
          </a:r>
          <a:endParaRPr lang="he-IL" sz="2400" dirty="0"/>
        </a:p>
        <a:p>
          <a:pPr rtl="1"/>
          <a:r>
            <a:rPr lang="he-IL" sz="2000" dirty="0"/>
            <a:t>*פרט לכניסה 128</a:t>
          </a:r>
          <a:endParaRPr lang="en-US" sz="2000" dirty="0"/>
        </a:p>
      </dgm:t>
    </dgm:pt>
    <dgm:pt modelId="{838476C4-79D1-4F3D-AED7-2EC8B86F75E4}" type="parTrans" cxnId="{BB807FAB-F860-4DAA-B2F8-D4D4080E9AA7}">
      <dgm:prSet/>
      <dgm:spPr/>
      <dgm:t>
        <a:bodyPr/>
        <a:lstStyle/>
        <a:p>
          <a:pPr rtl="1"/>
          <a:endParaRPr lang="en-US" sz="1600"/>
        </a:p>
      </dgm:t>
    </dgm:pt>
    <dgm:pt modelId="{53AB168C-9EFE-4F1D-A6BC-66E7EECD0F26}" type="sibTrans" cxnId="{BB807FAB-F860-4DAA-B2F8-D4D4080E9AA7}">
      <dgm:prSet/>
      <dgm:spPr/>
      <dgm:t>
        <a:bodyPr/>
        <a:lstStyle/>
        <a:p>
          <a:pPr rtl="1"/>
          <a:endParaRPr lang="en-US" sz="1600"/>
        </a:p>
      </dgm:t>
    </dgm:pt>
    <dgm:pt modelId="{51A84719-8A83-45BC-BE76-3B60EA46EDED}">
      <dgm:prSet phldrT="[Text]" custT="1"/>
      <dgm:spPr/>
      <dgm:t>
        <a:bodyPr/>
        <a:lstStyle/>
        <a:p>
          <a:pPr rtl="1"/>
          <a:r>
            <a:rPr lang="en-US" sz="2400" dirty="0"/>
            <a:t>maskable</a:t>
          </a:r>
        </a:p>
      </dgm:t>
    </dgm:pt>
    <dgm:pt modelId="{31E747C8-34AB-48BF-8B1A-BEB08F88AB57}" type="parTrans" cxnId="{F11BC96A-3CD6-406E-A108-B85104E1CE7D}">
      <dgm:prSet/>
      <dgm:spPr/>
      <dgm:t>
        <a:bodyPr/>
        <a:lstStyle/>
        <a:p>
          <a:pPr rtl="1"/>
          <a:endParaRPr lang="en-US" sz="1600"/>
        </a:p>
      </dgm:t>
    </dgm:pt>
    <dgm:pt modelId="{6B6DF018-4BD9-43F1-A770-73B3E1E1EBA9}" type="sibTrans" cxnId="{F11BC96A-3CD6-406E-A108-B85104E1CE7D}">
      <dgm:prSet/>
      <dgm:spPr/>
      <dgm:t>
        <a:bodyPr/>
        <a:lstStyle/>
        <a:p>
          <a:pPr rtl="1"/>
          <a:endParaRPr lang="en-US" sz="1600"/>
        </a:p>
      </dgm:t>
    </dgm:pt>
    <dgm:pt modelId="{3EE26575-D680-4E1D-A030-3B2FEAEB8BE1}">
      <dgm:prSet custT="1"/>
      <dgm:spPr/>
      <dgm:t>
        <a:bodyPr/>
        <a:lstStyle/>
        <a:p>
          <a:r>
            <a:rPr lang="en-US" sz="2400" dirty="0"/>
            <a:t>non-maskable</a:t>
          </a:r>
        </a:p>
      </dgm:t>
    </dgm:pt>
    <dgm:pt modelId="{E4114F26-7F57-4CEE-8EFA-986BDCD2E787}" type="parTrans" cxnId="{812374FF-414B-4A81-A68B-51C4A9AFE641}">
      <dgm:prSet/>
      <dgm:spPr/>
      <dgm:t>
        <a:bodyPr/>
        <a:lstStyle/>
        <a:p>
          <a:endParaRPr lang="en-US" sz="1600"/>
        </a:p>
      </dgm:t>
    </dgm:pt>
    <dgm:pt modelId="{804DB38A-5C64-4E94-A26F-A17187F73D10}" type="sibTrans" cxnId="{812374FF-414B-4A81-A68B-51C4A9AFE641}">
      <dgm:prSet/>
      <dgm:spPr/>
      <dgm:t>
        <a:bodyPr/>
        <a:lstStyle/>
        <a:p>
          <a:endParaRPr lang="en-US" sz="1600"/>
        </a:p>
      </dgm:t>
    </dgm:pt>
    <dgm:pt modelId="{6FB60FCA-0DEB-48C9-8BD1-A62D5312CEF4}">
      <dgm:prSet custT="1"/>
      <dgm:spPr/>
      <dgm:t>
        <a:bodyPr/>
        <a:lstStyle/>
        <a:p>
          <a:r>
            <a:rPr lang="en-US" sz="2400" dirty="0"/>
            <a:t>aborts</a:t>
          </a:r>
        </a:p>
      </dgm:t>
    </dgm:pt>
    <dgm:pt modelId="{7F6D9FF7-27D5-44FE-9AB0-88EB4E845A3B}" type="parTrans" cxnId="{21AE557A-4A34-4246-8DA9-6E04F6B0C193}">
      <dgm:prSet/>
      <dgm:spPr/>
      <dgm:t>
        <a:bodyPr/>
        <a:lstStyle/>
        <a:p>
          <a:endParaRPr lang="en-US" sz="1600"/>
        </a:p>
      </dgm:t>
    </dgm:pt>
    <dgm:pt modelId="{18F5DBDF-7E92-494D-B6C5-08A3B9C9A77A}" type="sibTrans" cxnId="{21AE557A-4A34-4246-8DA9-6E04F6B0C193}">
      <dgm:prSet/>
      <dgm:spPr/>
      <dgm:t>
        <a:bodyPr/>
        <a:lstStyle/>
        <a:p>
          <a:endParaRPr lang="en-US" sz="1600"/>
        </a:p>
      </dgm:t>
    </dgm:pt>
    <dgm:pt modelId="{A58DEAA3-753D-4EC5-8ED0-FA8B5D43191E}" type="pres">
      <dgm:prSet presAssocID="{178E85DB-6CEC-42AD-90F0-2EF3E4764E8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06FE53-2E6E-40EF-8503-E8A32D0ED4D1}" type="pres">
      <dgm:prSet presAssocID="{190A3571-5CDC-493E-B445-AFAD1A68CF37}" presName="vertOne" presStyleCnt="0"/>
      <dgm:spPr/>
    </dgm:pt>
    <dgm:pt modelId="{3C593B37-C559-4A09-8138-6DE22571F997}" type="pres">
      <dgm:prSet presAssocID="{190A3571-5CDC-493E-B445-AFAD1A68CF37}" presName="txOne" presStyleLbl="node0" presStyleIdx="0" presStyleCnt="1" custScaleY="51796">
        <dgm:presLayoutVars>
          <dgm:chPref val="3"/>
        </dgm:presLayoutVars>
      </dgm:prSet>
      <dgm:spPr/>
    </dgm:pt>
    <dgm:pt modelId="{CAC95C30-111C-4F3D-9367-77CAC0D2E20A}" type="pres">
      <dgm:prSet presAssocID="{190A3571-5CDC-493E-B445-AFAD1A68CF37}" presName="parTransOne" presStyleCnt="0"/>
      <dgm:spPr/>
    </dgm:pt>
    <dgm:pt modelId="{A279B3A7-1204-40A9-953E-53BEF58A5C6D}" type="pres">
      <dgm:prSet presAssocID="{190A3571-5CDC-493E-B445-AFAD1A68CF37}" presName="horzOne" presStyleCnt="0"/>
      <dgm:spPr/>
    </dgm:pt>
    <dgm:pt modelId="{029D956B-E16B-42F7-A8A3-58071587DF4C}" type="pres">
      <dgm:prSet presAssocID="{DB133D55-5BB8-4454-BD1D-5D1DB3B3793A}" presName="vertTwo" presStyleCnt="0"/>
      <dgm:spPr/>
    </dgm:pt>
    <dgm:pt modelId="{41A4C2EF-9AA7-4AB9-969B-5E28E4170EEC}" type="pres">
      <dgm:prSet presAssocID="{DB133D55-5BB8-4454-BD1D-5D1DB3B3793A}" presName="txTwo" presStyleLbl="node2" presStyleIdx="0" presStyleCnt="2">
        <dgm:presLayoutVars>
          <dgm:chPref val="3"/>
        </dgm:presLayoutVars>
      </dgm:prSet>
      <dgm:spPr/>
    </dgm:pt>
    <dgm:pt modelId="{74A9B043-46D6-4067-8614-6896C7018473}" type="pres">
      <dgm:prSet presAssocID="{DB133D55-5BB8-4454-BD1D-5D1DB3B3793A}" presName="parTransTwo" presStyleCnt="0"/>
      <dgm:spPr/>
    </dgm:pt>
    <dgm:pt modelId="{046C469B-9208-4CCF-831A-46C14F0FF50C}" type="pres">
      <dgm:prSet presAssocID="{DB133D55-5BB8-4454-BD1D-5D1DB3B3793A}" presName="horzTwo" presStyleCnt="0"/>
      <dgm:spPr/>
    </dgm:pt>
    <dgm:pt modelId="{BF95D089-759A-4A6D-82F9-B99930046140}" type="pres">
      <dgm:prSet presAssocID="{0030C0E6-F0B9-46A0-9592-D9B369A4044C}" presName="vertThree" presStyleCnt="0"/>
      <dgm:spPr/>
    </dgm:pt>
    <dgm:pt modelId="{E71DB9FC-9B4E-4773-95E3-F7B7F6FDABE1}" type="pres">
      <dgm:prSet presAssocID="{0030C0E6-F0B9-46A0-9592-D9B369A4044C}" presName="txThree" presStyleLbl="node3" presStyleIdx="0" presStyleCnt="5" custScaleY="51341">
        <dgm:presLayoutVars>
          <dgm:chPref val="3"/>
        </dgm:presLayoutVars>
      </dgm:prSet>
      <dgm:spPr/>
    </dgm:pt>
    <dgm:pt modelId="{6C85574F-59A5-4101-823F-1833BE7D04F5}" type="pres">
      <dgm:prSet presAssocID="{0030C0E6-F0B9-46A0-9592-D9B369A4044C}" presName="horzThree" presStyleCnt="0"/>
      <dgm:spPr/>
    </dgm:pt>
    <dgm:pt modelId="{48EC4FEE-3DBF-4B34-B82A-9A9F24D42B6E}" type="pres">
      <dgm:prSet presAssocID="{E66D086D-BE3A-42E9-BC00-6F7C8BCD27AC}" presName="sibSpaceThree" presStyleCnt="0"/>
      <dgm:spPr/>
    </dgm:pt>
    <dgm:pt modelId="{D00BC2E1-AC11-4045-92E0-EEFA64385921}" type="pres">
      <dgm:prSet presAssocID="{643AE0F2-3DC2-4C7F-A71E-0A90B2CC1013}" presName="vertThree" presStyleCnt="0"/>
      <dgm:spPr/>
    </dgm:pt>
    <dgm:pt modelId="{FFAD74A6-0D6A-40E7-AF55-C9D4D7C32519}" type="pres">
      <dgm:prSet presAssocID="{643AE0F2-3DC2-4C7F-A71E-0A90B2CC1013}" presName="txThree" presStyleLbl="node3" presStyleIdx="1" presStyleCnt="5" custScaleY="51341">
        <dgm:presLayoutVars>
          <dgm:chPref val="3"/>
        </dgm:presLayoutVars>
      </dgm:prSet>
      <dgm:spPr/>
    </dgm:pt>
    <dgm:pt modelId="{DBD5535E-31CB-4AA7-AC67-642C505BDBFA}" type="pres">
      <dgm:prSet presAssocID="{643AE0F2-3DC2-4C7F-A71E-0A90B2CC1013}" presName="horzThree" presStyleCnt="0"/>
      <dgm:spPr/>
    </dgm:pt>
    <dgm:pt modelId="{77CD6A12-5963-4E44-88E9-62B0E93454C2}" type="pres">
      <dgm:prSet presAssocID="{EA57DF52-FF58-4519-8252-57E241B749E6}" presName="sibSpaceThree" presStyleCnt="0"/>
      <dgm:spPr/>
    </dgm:pt>
    <dgm:pt modelId="{1DE0387C-7117-4264-BC5A-CAC27E0B4B5D}" type="pres">
      <dgm:prSet presAssocID="{6FB60FCA-0DEB-48C9-8BD1-A62D5312CEF4}" presName="vertThree" presStyleCnt="0"/>
      <dgm:spPr/>
    </dgm:pt>
    <dgm:pt modelId="{2E005A2E-5A49-4E10-B19C-C36B6632F1B6}" type="pres">
      <dgm:prSet presAssocID="{6FB60FCA-0DEB-48C9-8BD1-A62D5312CEF4}" presName="txThree" presStyleLbl="node3" presStyleIdx="2" presStyleCnt="5" custScaleY="51341">
        <dgm:presLayoutVars>
          <dgm:chPref val="3"/>
        </dgm:presLayoutVars>
      </dgm:prSet>
      <dgm:spPr/>
    </dgm:pt>
    <dgm:pt modelId="{A9CC5DE0-7EE0-4FF2-AE80-CAA5BA682F9C}" type="pres">
      <dgm:prSet presAssocID="{6FB60FCA-0DEB-48C9-8BD1-A62D5312CEF4}" presName="horzThree" presStyleCnt="0"/>
      <dgm:spPr/>
    </dgm:pt>
    <dgm:pt modelId="{7F2108E1-1D8A-4BAB-A2A8-13CC232CFDCF}" type="pres">
      <dgm:prSet presAssocID="{A70F1A21-9788-4842-88AB-D95336C6A83F}" presName="sibSpaceTwo" presStyleCnt="0"/>
      <dgm:spPr/>
    </dgm:pt>
    <dgm:pt modelId="{8136FF3B-D3A0-40ED-BDFF-1F9532EE8E03}" type="pres">
      <dgm:prSet presAssocID="{2313F165-497C-4099-8AEE-47F26A5875AE}" presName="vertTwo" presStyleCnt="0"/>
      <dgm:spPr/>
    </dgm:pt>
    <dgm:pt modelId="{165CB630-9947-4E88-8DE1-8E33C1AA1EC1}" type="pres">
      <dgm:prSet presAssocID="{2313F165-497C-4099-8AEE-47F26A5875AE}" presName="txTwo" presStyleLbl="node2" presStyleIdx="1" presStyleCnt="2">
        <dgm:presLayoutVars>
          <dgm:chPref val="3"/>
        </dgm:presLayoutVars>
      </dgm:prSet>
      <dgm:spPr/>
    </dgm:pt>
    <dgm:pt modelId="{E0EF6324-EBDE-4455-B213-8BF0DF00362B}" type="pres">
      <dgm:prSet presAssocID="{2313F165-497C-4099-8AEE-47F26A5875AE}" presName="parTransTwo" presStyleCnt="0"/>
      <dgm:spPr/>
    </dgm:pt>
    <dgm:pt modelId="{2907ED57-6B1F-4C3E-B76C-8F03FE8F4C89}" type="pres">
      <dgm:prSet presAssocID="{2313F165-497C-4099-8AEE-47F26A5875AE}" presName="horzTwo" presStyleCnt="0"/>
      <dgm:spPr/>
    </dgm:pt>
    <dgm:pt modelId="{88C86F93-902E-4F6F-85AF-267CEB8898E0}" type="pres">
      <dgm:prSet presAssocID="{51A84719-8A83-45BC-BE76-3B60EA46EDED}" presName="vertThree" presStyleCnt="0"/>
      <dgm:spPr/>
    </dgm:pt>
    <dgm:pt modelId="{51F0CD6F-D28E-4793-95BB-475AD70C6EC2}" type="pres">
      <dgm:prSet presAssocID="{51A84719-8A83-45BC-BE76-3B60EA46EDED}" presName="txThree" presStyleLbl="node3" presStyleIdx="3" presStyleCnt="5" custScaleY="51341">
        <dgm:presLayoutVars>
          <dgm:chPref val="3"/>
        </dgm:presLayoutVars>
      </dgm:prSet>
      <dgm:spPr/>
    </dgm:pt>
    <dgm:pt modelId="{5DE2E003-A81B-431C-9C61-5DF0CE9B9BD2}" type="pres">
      <dgm:prSet presAssocID="{51A84719-8A83-45BC-BE76-3B60EA46EDED}" presName="horzThree" presStyleCnt="0"/>
      <dgm:spPr/>
    </dgm:pt>
    <dgm:pt modelId="{DAA78DD1-52D3-4A90-B863-45E6119BDB12}" type="pres">
      <dgm:prSet presAssocID="{6B6DF018-4BD9-43F1-A770-73B3E1E1EBA9}" presName="sibSpaceThree" presStyleCnt="0"/>
      <dgm:spPr/>
    </dgm:pt>
    <dgm:pt modelId="{4E7A721F-E529-4B84-8521-F47C08B30860}" type="pres">
      <dgm:prSet presAssocID="{3EE26575-D680-4E1D-A030-3B2FEAEB8BE1}" presName="vertThree" presStyleCnt="0"/>
      <dgm:spPr/>
    </dgm:pt>
    <dgm:pt modelId="{426775A5-346A-4F53-9E67-032DB3DFAA91}" type="pres">
      <dgm:prSet presAssocID="{3EE26575-D680-4E1D-A030-3B2FEAEB8BE1}" presName="txThree" presStyleLbl="node3" presStyleIdx="4" presStyleCnt="5" custScaleY="51341">
        <dgm:presLayoutVars>
          <dgm:chPref val="3"/>
        </dgm:presLayoutVars>
      </dgm:prSet>
      <dgm:spPr/>
    </dgm:pt>
    <dgm:pt modelId="{00EE6E4D-FA63-4F1E-BD64-74E974D65670}" type="pres">
      <dgm:prSet presAssocID="{3EE26575-D680-4E1D-A030-3B2FEAEB8BE1}" presName="horzThree" presStyleCnt="0"/>
      <dgm:spPr/>
    </dgm:pt>
  </dgm:ptLst>
  <dgm:cxnLst>
    <dgm:cxn modelId="{FB0B7717-A6FB-433B-A52C-724E1D1E0ACE}" srcId="{178E85DB-6CEC-42AD-90F0-2EF3E4764E84}" destId="{190A3571-5CDC-493E-B445-AFAD1A68CF37}" srcOrd="0" destOrd="0" parTransId="{222FC2F4-8E6D-4499-9585-57EDA9CA0008}" sibTransId="{3832732C-6FBF-4705-9F4D-501F46770298}"/>
    <dgm:cxn modelId="{C1254220-5009-423C-B81B-69DD4C5693AE}" type="presOf" srcId="{51A84719-8A83-45BC-BE76-3B60EA46EDED}" destId="{51F0CD6F-D28E-4793-95BB-475AD70C6EC2}" srcOrd="0" destOrd="0" presId="urn:microsoft.com/office/officeart/2005/8/layout/hierarchy4"/>
    <dgm:cxn modelId="{5C52CC38-54DD-47A2-B1A4-D660B2EB11B5}" type="presOf" srcId="{0030C0E6-F0B9-46A0-9592-D9B369A4044C}" destId="{E71DB9FC-9B4E-4773-95E3-F7B7F6FDABE1}" srcOrd="0" destOrd="0" presId="urn:microsoft.com/office/officeart/2005/8/layout/hierarchy4"/>
    <dgm:cxn modelId="{0184385E-9983-4BB3-85FD-3628DBCD8860}" srcId="{190A3571-5CDC-493E-B445-AFAD1A68CF37}" destId="{DB133D55-5BB8-4454-BD1D-5D1DB3B3793A}" srcOrd="0" destOrd="0" parTransId="{2726DE27-6F51-4B9D-BCA3-0E4D15839176}" sibTransId="{A70F1A21-9788-4842-88AB-D95336C6A83F}"/>
    <dgm:cxn modelId="{C9538463-EB8B-42B9-8433-DE524DAFB22C}" srcId="{DB133D55-5BB8-4454-BD1D-5D1DB3B3793A}" destId="{643AE0F2-3DC2-4C7F-A71E-0A90B2CC1013}" srcOrd="1" destOrd="0" parTransId="{F182C2AD-4626-4377-8D74-366DE8DD2159}" sibTransId="{EA57DF52-FF58-4519-8252-57E241B749E6}"/>
    <dgm:cxn modelId="{B6489544-337B-4F6A-B815-D45A4BFDF99A}" srcId="{DB133D55-5BB8-4454-BD1D-5D1DB3B3793A}" destId="{0030C0E6-F0B9-46A0-9592-D9B369A4044C}" srcOrd="0" destOrd="0" parTransId="{D8042C46-A746-446B-98EE-A99A025F1ED0}" sibTransId="{E66D086D-BE3A-42E9-BC00-6F7C8BCD27AC}"/>
    <dgm:cxn modelId="{D291A848-FC9B-4061-8876-2B60D644D419}" type="presOf" srcId="{DB133D55-5BB8-4454-BD1D-5D1DB3B3793A}" destId="{41A4C2EF-9AA7-4AB9-969B-5E28E4170EEC}" srcOrd="0" destOrd="0" presId="urn:microsoft.com/office/officeart/2005/8/layout/hierarchy4"/>
    <dgm:cxn modelId="{F11BC96A-3CD6-406E-A108-B85104E1CE7D}" srcId="{2313F165-497C-4099-8AEE-47F26A5875AE}" destId="{51A84719-8A83-45BC-BE76-3B60EA46EDED}" srcOrd="0" destOrd="0" parTransId="{31E747C8-34AB-48BF-8B1A-BEB08F88AB57}" sibTransId="{6B6DF018-4BD9-43F1-A770-73B3E1E1EBA9}"/>
    <dgm:cxn modelId="{6E66DF4A-C08A-47CB-B306-B7697FE1447A}" type="presOf" srcId="{3EE26575-D680-4E1D-A030-3B2FEAEB8BE1}" destId="{426775A5-346A-4F53-9E67-032DB3DFAA91}" srcOrd="0" destOrd="0" presId="urn:microsoft.com/office/officeart/2005/8/layout/hierarchy4"/>
    <dgm:cxn modelId="{21AE557A-4A34-4246-8DA9-6E04F6B0C193}" srcId="{DB133D55-5BB8-4454-BD1D-5D1DB3B3793A}" destId="{6FB60FCA-0DEB-48C9-8BD1-A62D5312CEF4}" srcOrd="2" destOrd="0" parTransId="{7F6D9FF7-27D5-44FE-9AB0-88EB4E845A3B}" sibTransId="{18F5DBDF-7E92-494D-B6C5-08A3B9C9A77A}"/>
    <dgm:cxn modelId="{8909137F-EF74-4807-9FB5-C80419A7A3E4}" type="presOf" srcId="{190A3571-5CDC-493E-B445-AFAD1A68CF37}" destId="{3C593B37-C559-4A09-8138-6DE22571F997}" srcOrd="0" destOrd="0" presId="urn:microsoft.com/office/officeart/2005/8/layout/hierarchy4"/>
    <dgm:cxn modelId="{57D4919D-5D26-41BD-B1F5-D4E19CD943E1}" type="presOf" srcId="{178E85DB-6CEC-42AD-90F0-2EF3E4764E84}" destId="{A58DEAA3-753D-4EC5-8ED0-FA8B5D43191E}" srcOrd="0" destOrd="0" presId="urn:microsoft.com/office/officeart/2005/8/layout/hierarchy4"/>
    <dgm:cxn modelId="{BB807FAB-F860-4DAA-B2F8-D4D4080E9AA7}" srcId="{190A3571-5CDC-493E-B445-AFAD1A68CF37}" destId="{2313F165-497C-4099-8AEE-47F26A5875AE}" srcOrd="1" destOrd="0" parTransId="{838476C4-79D1-4F3D-AED7-2EC8B86F75E4}" sibTransId="{53AB168C-9EFE-4F1D-A6BC-66E7EECD0F26}"/>
    <dgm:cxn modelId="{807EEEBD-BA1E-4A2E-A927-540934FAB271}" type="presOf" srcId="{643AE0F2-3DC2-4C7F-A71E-0A90B2CC1013}" destId="{FFAD74A6-0D6A-40E7-AF55-C9D4D7C32519}" srcOrd="0" destOrd="0" presId="urn:microsoft.com/office/officeart/2005/8/layout/hierarchy4"/>
    <dgm:cxn modelId="{85C33BDC-1500-4E95-A3BF-3AB344C193AD}" type="presOf" srcId="{6FB60FCA-0DEB-48C9-8BD1-A62D5312CEF4}" destId="{2E005A2E-5A49-4E10-B19C-C36B6632F1B6}" srcOrd="0" destOrd="0" presId="urn:microsoft.com/office/officeart/2005/8/layout/hierarchy4"/>
    <dgm:cxn modelId="{345212FC-6F9D-4B32-BC44-BC906991CAA9}" type="presOf" srcId="{2313F165-497C-4099-8AEE-47F26A5875AE}" destId="{165CB630-9947-4E88-8DE1-8E33C1AA1EC1}" srcOrd="0" destOrd="0" presId="urn:microsoft.com/office/officeart/2005/8/layout/hierarchy4"/>
    <dgm:cxn modelId="{812374FF-414B-4A81-A68B-51C4A9AFE641}" srcId="{2313F165-497C-4099-8AEE-47F26A5875AE}" destId="{3EE26575-D680-4E1D-A030-3B2FEAEB8BE1}" srcOrd="1" destOrd="0" parTransId="{E4114F26-7F57-4CEE-8EFA-986BDCD2E787}" sibTransId="{804DB38A-5C64-4E94-A26F-A17187F73D10}"/>
    <dgm:cxn modelId="{4718D59B-65BD-479D-9842-FAF3B0F0F482}" type="presParOf" srcId="{A58DEAA3-753D-4EC5-8ED0-FA8B5D43191E}" destId="{8A06FE53-2E6E-40EF-8503-E8A32D0ED4D1}" srcOrd="0" destOrd="0" presId="urn:microsoft.com/office/officeart/2005/8/layout/hierarchy4"/>
    <dgm:cxn modelId="{539647C1-9835-40D9-8DB2-EDAC019FF8FB}" type="presParOf" srcId="{8A06FE53-2E6E-40EF-8503-E8A32D0ED4D1}" destId="{3C593B37-C559-4A09-8138-6DE22571F997}" srcOrd="0" destOrd="0" presId="urn:microsoft.com/office/officeart/2005/8/layout/hierarchy4"/>
    <dgm:cxn modelId="{8ACA0D98-747D-44FB-AA0A-4BE4F1272B90}" type="presParOf" srcId="{8A06FE53-2E6E-40EF-8503-E8A32D0ED4D1}" destId="{CAC95C30-111C-4F3D-9367-77CAC0D2E20A}" srcOrd="1" destOrd="0" presId="urn:microsoft.com/office/officeart/2005/8/layout/hierarchy4"/>
    <dgm:cxn modelId="{B893EF5B-5782-4521-A86F-9DFCD253FC5F}" type="presParOf" srcId="{8A06FE53-2E6E-40EF-8503-E8A32D0ED4D1}" destId="{A279B3A7-1204-40A9-953E-53BEF58A5C6D}" srcOrd="2" destOrd="0" presId="urn:microsoft.com/office/officeart/2005/8/layout/hierarchy4"/>
    <dgm:cxn modelId="{1460A6EB-18AD-48FB-9FB7-11DF1985F58E}" type="presParOf" srcId="{A279B3A7-1204-40A9-953E-53BEF58A5C6D}" destId="{029D956B-E16B-42F7-A8A3-58071587DF4C}" srcOrd="0" destOrd="0" presId="urn:microsoft.com/office/officeart/2005/8/layout/hierarchy4"/>
    <dgm:cxn modelId="{D8AB49A3-31F7-4F83-9DE8-76B059B03746}" type="presParOf" srcId="{029D956B-E16B-42F7-A8A3-58071587DF4C}" destId="{41A4C2EF-9AA7-4AB9-969B-5E28E4170EEC}" srcOrd="0" destOrd="0" presId="urn:microsoft.com/office/officeart/2005/8/layout/hierarchy4"/>
    <dgm:cxn modelId="{1E525A2B-A89F-4DD0-BE88-E495D93509D5}" type="presParOf" srcId="{029D956B-E16B-42F7-A8A3-58071587DF4C}" destId="{74A9B043-46D6-4067-8614-6896C7018473}" srcOrd="1" destOrd="0" presId="urn:microsoft.com/office/officeart/2005/8/layout/hierarchy4"/>
    <dgm:cxn modelId="{E213F2E8-9B83-4C40-ACF0-F433D66A322F}" type="presParOf" srcId="{029D956B-E16B-42F7-A8A3-58071587DF4C}" destId="{046C469B-9208-4CCF-831A-46C14F0FF50C}" srcOrd="2" destOrd="0" presId="urn:microsoft.com/office/officeart/2005/8/layout/hierarchy4"/>
    <dgm:cxn modelId="{B56BF68B-B98D-4B86-8836-E7707C07B1DE}" type="presParOf" srcId="{046C469B-9208-4CCF-831A-46C14F0FF50C}" destId="{BF95D089-759A-4A6D-82F9-B99930046140}" srcOrd="0" destOrd="0" presId="urn:microsoft.com/office/officeart/2005/8/layout/hierarchy4"/>
    <dgm:cxn modelId="{5ED2B9F1-92FB-4F5E-B7F4-F528A2DEF009}" type="presParOf" srcId="{BF95D089-759A-4A6D-82F9-B99930046140}" destId="{E71DB9FC-9B4E-4773-95E3-F7B7F6FDABE1}" srcOrd="0" destOrd="0" presId="urn:microsoft.com/office/officeart/2005/8/layout/hierarchy4"/>
    <dgm:cxn modelId="{2B480169-CD86-4E3F-ACFC-01E0ABFE8532}" type="presParOf" srcId="{BF95D089-759A-4A6D-82F9-B99930046140}" destId="{6C85574F-59A5-4101-823F-1833BE7D04F5}" srcOrd="1" destOrd="0" presId="urn:microsoft.com/office/officeart/2005/8/layout/hierarchy4"/>
    <dgm:cxn modelId="{F691C00C-1197-46A5-BA63-BBA6C31F8B54}" type="presParOf" srcId="{046C469B-9208-4CCF-831A-46C14F0FF50C}" destId="{48EC4FEE-3DBF-4B34-B82A-9A9F24D42B6E}" srcOrd="1" destOrd="0" presId="urn:microsoft.com/office/officeart/2005/8/layout/hierarchy4"/>
    <dgm:cxn modelId="{0C36F4CE-01AE-402C-A85E-3D4BF1AE2412}" type="presParOf" srcId="{046C469B-9208-4CCF-831A-46C14F0FF50C}" destId="{D00BC2E1-AC11-4045-92E0-EEFA64385921}" srcOrd="2" destOrd="0" presId="urn:microsoft.com/office/officeart/2005/8/layout/hierarchy4"/>
    <dgm:cxn modelId="{1BA1DB11-848E-4B4F-BF8B-FF27839A1EED}" type="presParOf" srcId="{D00BC2E1-AC11-4045-92E0-EEFA64385921}" destId="{FFAD74A6-0D6A-40E7-AF55-C9D4D7C32519}" srcOrd="0" destOrd="0" presId="urn:microsoft.com/office/officeart/2005/8/layout/hierarchy4"/>
    <dgm:cxn modelId="{ACCA20F0-809F-4CA5-9B3A-DCD6CB6229DA}" type="presParOf" srcId="{D00BC2E1-AC11-4045-92E0-EEFA64385921}" destId="{DBD5535E-31CB-4AA7-AC67-642C505BDBFA}" srcOrd="1" destOrd="0" presId="urn:microsoft.com/office/officeart/2005/8/layout/hierarchy4"/>
    <dgm:cxn modelId="{F84227FC-669E-499C-AEF9-ACB8CF06E5D5}" type="presParOf" srcId="{046C469B-9208-4CCF-831A-46C14F0FF50C}" destId="{77CD6A12-5963-4E44-88E9-62B0E93454C2}" srcOrd="3" destOrd="0" presId="urn:microsoft.com/office/officeart/2005/8/layout/hierarchy4"/>
    <dgm:cxn modelId="{7417AF7B-E064-481E-83C0-01449E1FCCC7}" type="presParOf" srcId="{046C469B-9208-4CCF-831A-46C14F0FF50C}" destId="{1DE0387C-7117-4264-BC5A-CAC27E0B4B5D}" srcOrd="4" destOrd="0" presId="urn:microsoft.com/office/officeart/2005/8/layout/hierarchy4"/>
    <dgm:cxn modelId="{C90F9D5A-12A1-42D3-B872-3576B93B6BDF}" type="presParOf" srcId="{1DE0387C-7117-4264-BC5A-CAC27E0B4B5D}" destId="{2E005A2E-5A49-4E10-B19C-C36B6632F1B6}" srcOrd="0" destOrd="0" presId="urn:microsoft.com/office/officeart/2005/8/layout/hierarchy4"/>
    <dgm:cxn modelId="{1F588BD7-DA47-439F-B94F-DAA621208226}" type="presParOf" srcId="{1DE0387C-7117-4264-BC5A-CAC27E0B4B5D}" destId="{A9CC5DE0-7EE0-4FF2-AE80-CAA5BA682F9C}" srcOrd="1" destOrd="0" presId="urn:microsoft.com/office/officeart/2005/8/layout/hierarchy4"/>
    <dgm:cxn modelId="{3794AAC6-A2F5-4A67-A624-DA691D59685A}" type="presParOf" srcId="{A279B3A7-1204-40A9-953E-53BEF58A5C6D}" destId="{7F2108E1-1D8A-4BAB-A2A8-13CC232CFDCF}" srcOrd="1" destOrd="0" presId="urn:microsoft.com/office/officeart/2005/8/layout/hierarchy4"/>
    <dgm:cxn modelId="{6DA8926D-0E7F-4211-A923-5C77724EB045}" type="presParOf" srcId="{A279B3A7-1204-40A9-953E-53BEF58A5C6D}" destId="{8136FF3B-D3A0-40ED-BDFF-1F9532EE8E03}" srcOrd="2" destOrd="0" presId="urn:microsoft.com/office/officeart/2005/8/layout/hierarchy4"/>
    <dgm:cxn modelId="{9FAC6A68-398F-418D-93B9-5A389ED42F43}" type="presParOf" srcId="{8136FF3B-D3A0-40ED-BDFF-1F9532EE8E03}" destId="{165CB630-9947-4E88-8DE1-8E33C1AA1EC1}" srcOrd="0" destOrd="0" presId="urn:microsoft.com/office/officeart/2005/8/layout/hierarchy4"/>
    <dgm:cxn modelId="{99A257F0-EBD6-4E6A-9A74-E8C8477BA622}" type="presParOf" srcId="{8136FF3B-D3A0-40ED-BDFF-1F9532EE8E03}" destId="{E0EF6324-EBDE-4455-B213-8BF0DF00362B}" srcOrd="1" destOrd="0" presId="urn:microsoft.com/office/officeart/2005/8/layout/hierarchy4"/>
    <dgm:cxn modelId="{1735F952-BE89-420E-B3B5-94C2D1673DAE}" type="presParOf" srcId="{8136FF3B-D3A0-40ED-BDFF-1F9532EE8E03}" destId="{2907ED57-6B1F-4C3E-B76C-8F03FE8F4C89}" srcOrd="2" destOrd="0" presId="urn:microsoft.com/office/officeart/2005/8/layout/hierarchy4"/>
    <dgm:cxn modelId="{2F619D84-9050-48FD-82FE-99C267B24836}" type="presParOf" srcId="{2907ED57-6B1F-4C3E-B76C-8F03FE8F4C89}" destId="{88C86F93-902E-4F6F-85AF-267CEB8898E0}" srcOrd="0" destOrd="0" presId="urn:microsoft.com/office/officeart/2005/8/layout/hierarchy4"/>
    <dgm:cxn modelId="{D7FCA581-E035-4872-9321-B4F97CD0D8BD}" type="presParOf" srcId="{88C86F93-902E-4F6F-85AF-267CEB8898E0}" destId="{51F0CD6F-D28E-4793-95BB-475AD70C6EC2}" srcOrd="0" destOrd="0" presId="urn:microsoft.com/office/officeart/2005/8/layout/hierarchy4"/>
    <dgm:cxn modelId="{E239105E-1BC9-4797-8AA8-B6F04BC3532E}" type="presParOf" srcId="{88C86F93-902E-4F6F-85AF-267CEB8898E0}" destId="{5DE2E003-A81B-431C-9C61-5DF0CE9B9BD2}" srcOrd="1" destOrd="0" presId="urn:microsoft.com/office/officeart/2005/8/layout/hierarchy4"/>
    <dgm:cxn modelId="{DB29A5F0-C847-4102-BE03-393E558CBCCB}" type="presParOf" srcId="{2907ED57-6B1F-4C3E-B76C-8F03FE8F4C89}" destId="{DAA78DD1-52D3-4A90-B863-45E6119BDB12}" srcOrd="1" destOrd="0" presId="urn:microsoft.com/office/officeart/2005/8/layout/hierarchy4"/>
    <dgm:cxn modelId="{50DC1E7B-0E85-4AF2-8160-101D0CD48C98}" type="presParOf" srcId="{2907ED57-6B1F-4C3E-B76C-8F03FE8F4C89}" destId="{4E7A721F-E529-4B84-8521-F47C08B30860}" srcOrd="2" destOrd="0" presId="urn:microsoft.com/office/officeart/2005/8/layout/hierarchy4"/>
    <dgm:cxn modelId="{C79E0B8C-350F-4542-909E-57D92FAE0AC7}" type="presParOf" srcId="{4E7A721F-E529-4B84-8521-F47C08B30860}" destId="{426775A5-346A-4F53-9E67-032DB3DFAA91}" srcOrd="0" destOrd="0" presId="urn:microsoft.com/office/officeart/2005/8/layout/hierarchy4"/>
    <dgm:cxn modelId="{49146B17-FDD4-489A-9CB4-50D3327D333C}" type="presParOf" srcId="{4E7A721F-E529-4B84-8521-F47C08B30860}" destId="{00EE6E4D-FA63-4F1E-BD64-74E974D6567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8CCE8-5E72-4808-8A56-7C7B1ECF482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7E3F5F-F9D3-41E9-AA60-53860D5EDDDB}">
      <dgm:prSet phldrT="[Text]"/>
      <dgm:spPr/>
      <dgm:t>
        <a:bodyPr/>
        <a:lstStyle/>
        <a:p>
          <a:pPr rtl="1"/>
          <a:r>
            <a:rPr lang="en-US" dirty="0"/>
            <a:t>faults</a:t>
          </a:r>
        </a:p>
      </dgm:t>
    </dgm:pt>
    <dgm:pt modelId="{53115FB4-4294-4D31-A6B5-CC4E7250BDC6}" type="parTrans" cxnId="{276DF426-24FC-4548-87AB-E8C478779209}">
      <dgm:prSet/>
      <dgm:spPr/>
      <dgm:t>
        <a:bodyPr/>
        <a:lstStyle/>
        <a:p>
          <a:pPr rtl="1"/>
          <a:endParaRPr lang="en-US"/>
        </a:p>
      </dgm:t>
    </dgm:pt>
    <dgm:pt modelId="{368A49C4-A8AB-44F3-A9BA-D45E28A6CAE2}" type="sibTrans" cxnId="{276DF426-24FC-4548-87AB-E8C478779209}">
      <dgm:prSet/>
      <dgm:spPr/>
      <dgm:t>
        <a:bodyPr/>
        <a:lstStyle/>
        <a:p>
          <a:pPr rtl="1"/>
          <a:endParaRPr lang="en-US"/>
        </a:p>
      </dgm:t>
    </dgm:pt>
    <dgm:pt modelId="{02A0E19B-8853-4002-97BD-37D388EBAFCC}">
      <dgm:prSet phldrT="[Text]"/>
      <dgm:spPr/>
      <dgm:t>
        <a:bodyPr/>
        <a:lstStyle/>
        <a:p>
          <a:pPr rtl="1"/>
          <a:r>
            <a:rPr lang="he-IL" dirty="0"/>
            <a:t>מציינות תקלות הניתנות לתיקון בביצוע ההוראה האחרונה בקוד.</a:t>
          </a:r>
          <a:endParaRPr lang="en-US" dirty="0"/>
        </a:p>
      </dgm:t>
    </dgm:pt>
    <dgm:pt modelId="{CFF2CDAB-548E-495F-A8FD-3BCD8F0DA724}" type="parTrans" cxnId="{7635CA82-F8CD-4CF9-90BB-D1B2A6BD9251}">
      <dgm:prSet/>
      <dgm:spPr/>
      <dgm:t>
        <a:bodyPr/>
        <a:lstStyle/>
        <a:p>
          <a:pPr rtl="1"/>
          <a:endParaRPr lang="en-US"/>
        </a:p>
      </dgm:t>
    </dgm:pt>
    <dgm:pt modelId="{EEA262E6-37D4-4735-853E-BF30F6C857D8}" type="sibTrans" cxnId="{7635CA82-F8CD-4CF9-90BB-D1B2A6BD9251}">
      <dgm:prSet/>
      <dgm:spPr/>
      <dgm:t>
        <a:bodyPr/>
        <a:lstStyle/>
        <a:p>
          <a:pPr rtl="1"/>
          <a:endParaRPr lang="en-US"/>
        </a:p>
      </dgm:t>
    </dgm:pt>
    <dgm:pt modelId="{BBEF6730-5FB6-4BEC-A53B-8358A829A708}">
      <dgm:prSet phldrT="[Text]"/>
      <dgm:spPr/>
      <dgm:t>
        <a:bodyPr/>
        <a:lstStyle/>
        <a:p>
          <a:pPr rtl="1"/>
          <a:r>
            <a:rPr lang="en-US" dirty="0"/>
            <a:t>traps</a:t>
          </a:r>
        </a:p>
      </dgm:t>
    </dgm:pt>
    <dgm:pt modelId="{DC15D5BD-D2A5-4B73-8EDE-F9F8FD066313}" type="parTrans" cxnId="{E0CD9B25-8C74-4CDD-ADEF-435AC45F38A0}">
      <dgm:prSet/>
      <dgm:spPr/>
      <dgm:t>
        <a:bodyPr/>
        <a:lstStyle/>
        <a:p>
          <a:pPr rtl="1"/>
          <a:endParaRPr lang="en-US"/>
        </a:p>
      </dgm:t>
    </dgm:pt>
    <dgm:pt modelId="{72D00535-9525-496E-B389-182D8A7F1496}" type="sibTrans" cxnId="{E0CD9B25-8C74-4CDD-ADEF-435AC45F38A0}">
      <dgm:prSet/>
      <dgm:spPr/>
      <dgm:t>
        <a:bodyPr/>
        <a:lstStyle/>
        <a:p>
          <a:pPr rtl="1"/>
          <a:endParaRPr lang="en-US"/>
        </a:p>
      </dgm:t>
    </dgm:pt>
    <dgm:pt modelId="{5EDA691F-7FEE-4909-A66E-A42C553FD029}">
      <dgm:prSet phldrT="[Text]"/>
      <dgm:spPr/>
      <dgm:t>
        <a:bodyPr/>
        <a:lstStyle/>
        <a:p>
          <a:pPr rtl="1"/>
          <a:r>
            <a:rPr lang="he-IL" dirty="0"/>
            <a:t>נגרמות באופן מכוון ע"י ההוראה האחרונה בקוד, כדי להפעיל את קוד הטיפול בפסיקה.</a:t>
          </a:r>
          <a:endParaRPr lang="en-US" dirty="0"/>
        </a:p>
      </dgm:t>
    </dgm:pt>
    <dgm:pt modelId="{75ACA350-7566-4F11-91AA-B728A3A0C8F1}" type="parTrans" cxnId="{396DF5E7-FFC0-4772-A829-3F8CC2F69192}">
      <dgm:prSet/>
      <dgm:spPr/>
      <dgm:t>
        <a:bodyPr/>
        <a:lstStyle/>
        <a:p>
          <a:pPr rtl="1"/>
          <a:endParaRPr lang="en-US"/>
        </a:p>
      </dgm:t>
    </dgm:pt>
    <dgm:pt modelId="{0EE7E40D-9DDF-45D1-8B6A-522501FE738E}" type="sibTrans" cxnId="{396DF5E7-FFC0-4772-A829-3F8CC2F69192}">
      <dgm:prSet/>
      <dgm:spPr/>
      <dgm:t>
        <a:bodyPr/>
        <a:lstStyle/>
        <a:p>
          <a:pPr rtl="1"/>
          <a:endParaRPr lang="en-US"/>
        </a:p>
      </dgm:t>
    </dgm:pt>
    <dgm:pt modelId="{87DC0B2D-3610-4860-A8AA-4811DE3B3B26}">
      <dgm:prSet phldrT="[Text]"/>
      <dgm:spPr/>
      <dgm:t>
        <a:bodyPr/>
        <a:lstStyle/>
        <a:p>
          <a:pPr rtl="1"/>
          <a:r>
            <a:rPr lang="en-US" dirty="0"/>
            <a:t>aborts</a:t>
          </a:r>
        </a:p>
      </dgm:t>
    </dgm:pt>
    <dgm:pt modelId="{3E0BAC18-234A-40F8-8E73-E51884D70AA7}" type="parTrans" cxnId="{495383CB-C73F-4F4B-AB1F-0A54244474B9}">
      <dgm:prSet/>
      <dgm:spPr/>
      <dgm:t>
        <a:bodyPr/>
        <a:lstStyle/>
        <a:p>
          <a:pPr rtl="1"/>
          <a:endParaRPr lang="en-US"/>
        </a:p>
      </dgm:t>
    </dgm:pt>
    <dgm:pt modelId="{DE908976-FC77-4616-9995-6F602F7E59D6}" type="sibTrans" cxnId="{495383CB-C73F-4F4B-AB1F-0A54244474B9}">
      <dgm:prSet/>
      <dgm:spPr/>
      <dgm:t>
        <a:bodyPr/>
        <a:lstStyle/>
        <a:p>
          <a:pPr rtl="1"/>
          <a:endParaRPr lang="en-US"/>
        </a:p>
      </dgm:t>
    </dgm:pt>
    <dgm:pt modelId="{74211BF9-0342-4699-A5A3-BEEB23FF2B36}">
      <dgm:prSet phldrT="[Text]"/>
      <dgm:spPr/>
      <dgm:t>
        <a:bodyPr/>
        <a:lstStyle/>
        <a:p>
          <a:pPr rtl="1"/>
          <a:r>
            <a:rPr lang="he-IL" dirty="0"/>
            <a:t>מציינות תקלות חמורות בביצוע ההוראה האחרונה בקוד.</a:t>
          </a:r>
          <a:endParaRPr lang="en-US" dirty="0"/>
        </a:p>
      </dgm:t>
    </dgm:pt>
    <dgm:pt modelId="{B9B28071-032F-49A7-921C-A02F4366F8C3}" type="parTrans" cxnId="{0714C17F-E4DA-4571-9AD6-1D67654A5187}">
      <dgm:prSet/>
      <dgm:spPr/>
      <dgm:t>
        <a:bodyPr/>
        <a:lstStyle/>
        <a:p>
          <a:pPr rtl="1"/>
          <a:endParaRPr lang="en-US"/>
        </a:p>
      </dgm:t>
    </dgm:pt>
    <dgm:pt modelId="{3374D010-BDD9-4276-A1D3-21FC16CEEB4E}" type="sibTrans" cxnId="{0714C17F-E4DA-4571-9AD6-1D67654A5187}">
      <dgm:prSet/>
      <dgm:spPr/>
      <dgm:t>
        <a:bodyPr/>
        <a:lstStyle/>
        <a:p>
          <a:pPr rtl="1"/>
          <a:endParaRPr lang="en-US"/>
        </a:p>
      </dgm:t>
    </dgm:pt>
    <dgm:pt modelId="{60035268-FFC9-4B7C-BD5A-8AB20D31FB07}">
      <dgm:prSet/>
      <dgm:spPr/>
      <dgm:t>
        <a:bodyPr/>
        <a:lstStyle/>
        <a:p>
          <a:pPr rtl="1"/>
          <a:r>
            <a:rPr lang="he-IL" dirty="0"/>
            <a:t>דוגמאות: חלוקה ב-0, </a:t>
          </a:r>
          <a:r>
            <a:rPr lang="en-US" dirty="0"/>
            <a:t>page fault</a:t>
          </a:r>
          <a:r>
            <a:rPr lang="he-IL" dirty="0"/>
            <a:t>.</a:t>
          </a:r>
        </a:p>
      </dgm:t>
    </dgm:pt>
    <dgm:pt modelId="{50E24A41-3EE3-4608-B155-A8C5639FD75D}" type="parTrans" cxnId="{7E28D7DC-8069-42D8-9EAE-7B53B66AD971}">
      <dgm:prSet/>
      <dgm:spPr/>
      <dgm:t>
        <a:bodyPr/>
        <a:lstStyle/>
        <a:p>
          <a:endParaRPr lang="en-US"/>
        </a:p>
      </dgm:t>
    </dgm:pt>
    <dgm:pt modelId="{F2E56274-4328-4FF7-9BB2-30460A8C5584}" type="sibTrans" cxnId="{7E28D7DC-8069-42D8-9EAE-7B53B66AD971}">
      <dgm:prSet/>
      <dgm:spPr/>
      <dgm:t>
        <a:bodyPr/>
        <a:lstStyle/>
        <a:p>
          <a:endParaRPr lang="en-US"/>
        </a:p>
      </dgm:t>
    </dgm:pt>
    <dgm:pt modelId="{09D5DE56-FB5C-4CD1-8C36-CBADADD0B1DB}">
      <dgm:prSet/>
      <dgm:spPr/>
      <dgm:t>
        <a:bodyPr/>
        <a:lstStyle/>
        <a:p>
          <a:pPr rtl="1"/>
          <a:r>
            <a:rPr lang="he-IL" dirty="0"/>
            <a:t>בסיום הטיפול המעבד יחזור לבצע מחדש את ההוראה שגרמה ל-</a:t>
          </a:r>
          <a:r>
            <a:rPr lang="en-US" dirty="0"/>
            <a:t>fault</a:t>
          </a:r>
          <a:r>
            <a:rPr lang="he-IL" dirty="0"/>
            <a:t>.</a:t>
          </a:r>
        </a:p>
      </dgm:t>
    </dgm:pt>
    <dgm:pt modelId="{D0C08582-D617-4727-B90F-B86EDDBA7D1E}" type="parTrans" cxnId="{B90E2391-EC5A-4858-9D99-BF778432BBA4}">
      <dgm:prSet/>
      <dgm:spPr/>
      <dgm:t>
        <a:bodyPr/>
        <a:lstStyle/>
        <a:p>
          <a:endParaRPr lang="en-US"/>
        </a:p>
      </dgm:t>
    </dgm:pt>
    <dgm:pt modelId="{465E0711-D29B-48DB-AD98-7EB072956734}" type="sibTrans" cxnId="{B90E2391-EC5A-4858-9D99-BF778432BBA4}">
      <dgm:prSet/>
      <dgm:spPr/>
      <dgm:t>
        <a:bodyPr/>
        <a:lstStyle/>
        <a:p>
          <a:endParaRPr lang="en-US"/>
        </a:p>
      </dgm:t>
    </dgm:pt>
    <dgm:pt modelId="{B380CC54-D415-4886-AD15-D4D27E2CC40B}">
      <dgm:prSet/>
      <dgm:spPr/>
      <dgm:t>
        <a:bodyPr/>
        <a:lstStyle/>
        <a:p>
          <a:pPr rtl="1"/>
          <a:r>
            <a:rPr lang="he-IL" dirty="0"/>
            <a:t>לדוגמה: </a:t>
          </a:r>
          <a:r>
            <a:rPr lang="en-US" dirty="0"/>
            <a:t>debugger</a:t>
          </a:r>
          <a:r>
            <a:rPr lang="he-IL" dirty="0"/>
            <a:t> יכול לממש </a:t>
          </a:r>
          <a:r>
            <a:rPr lang="en-US" dirty="0"/>
            <a:t>breakpoint</a:t>
          </a:r>
          <a:r>
            <a:rPr lang="he-IL" dirty="0"/>
            <a:t> באמצעות </a:t>
          </a:r>
          <a:r>
            <a:rPr lang="en-US" dirty="0"/>
            <a:t>trap</a:t>
          </a:r>
          <a:r>
            <a:rPr lang="he-IL" dirty="0"/>
            <a:t>.</a:t>
          </a:r>
          <a:endParaRPr lang="en-US" dirty="0"/>
        </a:p>
      </dgm:t>
    </dgm:pt>
    <dgm:pt modelId="{F718C8D5-5264-41E2-B1AF-D3C125FE1390}" type="parTrans" cxnId="{F7AB75AC-A04C-48BB-8A5D-BCE996256E1F}">
      <dgm:prSet/>
      <dgm:spPr/>
      <dgm:t>
        <a:bodyPr/>
        <a:lstStyle/>
        <a:p>
          <a:endParaRPr lang="en-US"/>
        </a:p>
      </dgm:t>
    </dgm:pt>
    <dgm:pt modelId="{7CE83DB6-4C5B-4938-B7CE-87CFDC203F02}" type="sibTrans" cxnId="{F7AB75AC-A04C-48BB-8A5D-BCE996256E1F}">
      <dgm:prSet/>
      <dgm:spPr/>
      <dgm:t>
        <a:bodyPr/>
        <a:lstStyle/>
        <a:p>
          <a:endParaRPr lang="en-US"/>
        </a:p>
      </dgm:t>
    </dgm:pt>
    <dgm:pt modelId="{D4DAD12C-6299-416C-9BC9-B69FD34D3A42}">
      <dgm:prSet/>
      <dgm:spPr/>
      <dgm:t>
        <a:bodyPr/>
        <a:lstStyle/>
        <a:p>
          <a:pPr rtl="1"/>
          <a:r>
            <a:rPr lang="he-IL" dirty="0"/>
            <a:t>בסיום הטיפול המעבד ימשיך בהוראה שאחרי ההוראה שגרמה ל-</a:t>
          </a:r>
          <a:r>
            <a:rPr lang="en-US" dirty="0"/>
            <a:t>trap</a:t>
          </a:r>
          <a:r>
            <a:rPr lang="he-IL" dirty="0"/>
            <a:t>.</a:t>
          </a:r>
          <a:endParaRPr lang="en-US" dirty="0"/>
        </a:p>
      </dgm:t>
    </dgm:pt>
    <dgm:pt modelId="{95F5E1BF-D8A8-49F5-A8C4-190CC33D68CF}" type="parTrans" cxnId="{C69FC71D-68ED-4AAA-B05D-5C77E59B383B}">
      <dgm:prSet/>
      <dgm:spPr/>
      <dgm:t>
        <a:bodyPr/>
        <a:lstStyle/>
        <a:p>
          <a:endParaRPr lang="en-US"/>
        </a:p>
      </dgm:t>
    </dgm:pt>
    <dgm:pt modelId="{EBB1AF73-E42D-43A9-BEFE-66D4B7702CB5}" type="sibTrans" cxnId="{C69FC71D-68ED-4AAA-B05D-5C77E59B383B}">
      <dgm:prSet/>
      <dgm:spPr/>
      <dgm:t>
        <a:bodyPr/>
        <a:lstStyle/>
        <a:p>
          <a:endParaRPr lang="en-US"/>
        </a:p>
      </dgm:t>
    </dgm:pt>
    <dgm:pt modelId="{098541CF-D1D9-4BD2-8FBF-C3B32A9948B9}">
      <dgm:prSet/>
      <dgm:spPr/>
      <dgm:t>
        <a:bodyPr/>
        <a:lstStyle/>
        <a:p>
          <a:pPr rtl="1"/>
          <a:r>
            <a:rPr lang="he-IL" dirty="0"/>
            <a:t>דוגמה: מנגנון בדיקה אוטומטי של הזיכרון יכול לייצר חריגה מסוג </a:t>
          </a:r>
          <a:r>
            <a:rPr lang="en-US" dirty="0"/>
            <a:t>Machine Check</a:t>
          </a:r>
          <a:r>
            <a:rPr lang="he-IL" dirty="0"/>
            <a:t> בעקבות גילוי שיבוש בתכולת הזיכרון.</a:t>
          </a:r>
        </a:p>
      </dgm:t>
    </dgm:pt>
    <dgm:pt modelId="{61AB9EC2-CE98-4AAD-8EC9-7C72EC57B96D}" type="parTrans" cxnId="{FDAA0DE1-E0B5-4B1E-AAEF-E3C62FC9D097}">
      <dgm:prSet/>
      <dgm:spPr/>
      <dgm:t>
        <a:bodyPr/>
        <a:lstStyle/>
        <a:p>
          <a:endParaRPr lang="en-US"/>
        </a:p>
      </dgm:t>
    </dgm:pt>
    <dgm:pt modelId="{4C777926-17AC-43D1-B676-E6E1679E7690}" type="sibTrans" cxnId="{FDAA0DE1-E0B5-4B1E-AAEF-E3C62FC9D097}">
      <dgm:prSet/>
      <dgm:spPr/>
      <dgm:t>
        <a:bodyPr/>
        <a:lstStyle/>
        <a:p>
          <a:endParaRPr lang="en-US"/>
        </a:p>
      </dgm:t>
    </dgm:pt>
    <dgm:pt modelId="{0D104E4A-05B3-44D2-8A67-2A0180B7A10C}">
      <dgm:prSet/>
      <dgm:spPr/>
      <dgm:t>
        <a:bodyPr/>
        <a:lstStyle/>
        <a:p>
          <a:pPr rtl="1"/>
          <a:r>
            <a:rPr lang="he-IL" dirty="0"/>
            <a:t>בסיום הטיפול ב-</a:t>
          </a:r>
          <a:r>
            <a:rPr lang="en-US" dirty="0"/>
            <a:t>abort</a:t>
          </a:r>
          <a:r>
            <a:rPr lang="he-IL" dirty="0"/>
            <a:t> יש לסגור את התהליך.</a:t>
          </a:r>
        </a:p>
      </dgm:t>
    </dgm:pt>
    <dgm:pt modelId="{A27D7291-2F1C-42A0-A927-91F6E238D035}" type="parTrans" cxnId="{E332B4F0-A559-4670-A6A9-AAEEB72FA408}">
      <dgm:prSet/>
      <dgm:spPr/>
    </dgm:pt>
    <dgm:pt modelId="{7A94FDBD-BF73-4B99-AE59-2C40BBF84285}" type="sibTrans" cxnId="{E332B4F0-A559-4670-A6A9-AAEEB72FA408}">
      <dgm:prSet/>
      <dgm:spPr/>
    </dgm:pt>
    <dgm:pt modelId="{47051339-F1CA-4240-81D7-C68FAB5F8394}" type="pres">
      <dgm:prSet presAssocID="{33B8CCE8-5E72-4808-8A56-7C7B1ECF4823}" presName="Name0" presStyleCnt="0">
        <dgm:presLayoutVars>
          <dgm:dir val="rev"/>
          <dgm:animLvl val="lvl"/>
          <dgm:resizeHandles val="exact"/>
        </dgm:presLayoutVars>
      </dgm:prSet>
      <dgm:spPr/>
    </dgm:pt>
    <dgm:pt modelId="{70A941A5-4961-48F3-9934-B8E2E71808C9}" type="pres">
      <dgm:prSet presAssocID="{DB7E3F5F-F9D3-41E9-AA60-53860D5EDDDB}" presName="linNode" presStyleCnt="0"/>
      <dgm:spPr/>
    </dgm:pt>
    <dgm:pt modelId="{8E524F56-F2D2-406D-8C43-73DA4CE8F2ED}" type="pres">
      <dgm:prSet presAssocID="{DB7E3F5F-F9D3-41E9-AA60-53860D5EDDDB}" presName="parentText" presStyleLbl="node1" presStyleIdx="0" presStyleCnt="3" custScaleX="56448" custScaleY="56448">
        <dgm:presLayoutVars>
          <dgm:chMax val="1"/>
          <dgm:bulletEnabled val="1"/>
        </dgm:presLayoutVars>
      </dgm:prSet>
      <dgm:spPr/>
    </dgm:pt>
    <dgm:pt modelId="{AAB9CB2E-AF3E-496B-9601-95746BADACA7}" type="pres">
      <dgm:prSet presAssocID="{DB7E3F5F-F9D3-41E9-AA60-53860D5EDDDB}" presName="descendantText" presStyleLbl="alignAccFollowNode1" presStyleIdx="0" presStyleCnt="3" custScaleX="133100" custScaleY="76366">
        <dgm:presLayoutVars>
          <dgm:bulletEnabled val="1"/>
        </dgm:presLayoutVars>
      </dgm:prSet>
      <dgm:spPr/>
    </dgm:pt>
    <dgm:pt modelId="{789C46B1-9191-4965-B080-6C8763104113}" type="pres">
      <dgm:prSet presAssocID="{368A49C4-A8AB-44F3-A9BA-D45E28A6CAE2}" presName="sp" presStyleCnt="0"/>
      <dgm:spPr/>
    </dgm:pt>
    <dgm:pt modelId="{44E76826-FF78-4A2E-89D2-ECD887B32A7D}" type="pres">
      <dgm:prSet presAssocID="{BBEF6730-5FB6-4BEC-A53B-8358A829A708}" presName="linNode" presStyleCnt="0"/>
      <dgm:spPr/>
    </dgm:pt>
    <dgm:pt modelId="{C2BBDC74-0286-431B-A6F3-038AD05CAB80}" type="pres">
      <dgm:prSet presAssocID="{BBEF6730-5FB6-4BEC-A53B-8358A829A708}" presName="parentText" presStyleLbl="node1" presStyleIdx="1" presStyleCnt="3" custScaleX="56448" custScaleY="56448">
        <dgm:presLayoutVars>
          <dgm:chMax val="1"/>
          <dgm:bulletEnabled val="1"/>
        </dgm:presLayoutVars>
      </dgm:prSet>
      <dgm:spPr/>
    </dgm:pt>
    <dgm:pt modelId="{630ACC05-09FE-43E6-BD3A-0474412969B3}" type="pres">
      <dgm:prSet presAssocID="{BBEF6730-5FB6-4BEC-A53B-8358A829A708}" presName="descendantText" presStyleLbl="alignAccFollowNode1" presStyleIdx="1" presStyleCnt="3" custScaleX="133100" custScaleY="86804">
        <dgm:presLayoutVars>
          <dgm:bulletEnabled val="1"/>
        </dgm:presLayoutVars>
      </dgm:prSet>
      <dgm:spPr/>
    </dgm:pt>
    <dgm:pt modelId="{8479D20C-6DBB-47ED-B75F-EA19EE83838B}" type="pres">
      <dgm:prSet presAssocID="{72D00535-9525-496E-B389-182D8A7F1496}" presName="sp" presStyleCnt="0"/>
      <dgm:spPr/>
    </dgm:pt>
    <dgm:pt modelId="{A97DED6E-FD29-4F7D-A00D-2AC83D1DA9AA}" type="pres">
      <dgm:prSet presAssocID="{87DC0B2D-3610-4860-A8AA-4811DE3B3B26}" presName="linNode" presStyleCnt="0"/>
      <dgm:spPr/>
    </dgm:pt>
    <dgm:pt modelId="{1D73C877-3AE6-4998-8137-2581C63BA1AF}" type="pres">
      <dgm:prSet presAssocID="{87DC0B2D-3610-4860-A8AA-4811DE3B3B26}" presName="parentText" presStyleLbl="node1" presStyleIdx="2" presStyleCnt="3" custScaleX="56448" custScaleY="56448">
        <dgm:presLayoutVars>
          <dgm:chMax val="1"/>
          <dgm:bulletEnabled val="1"/>
        </dgm:presLayoutVars>
      </dgm:prSet>
      <dgm:spPr/>
    </dgm:pt>
    <dgm:pt modelId="{71FF917F-FAC4-47B0-9FBB-D4E4804B7B68}" type="pres">
      <dgm:prSet presAssocID="{87DC0B2D-3610-4860-A8AA-4811DE3B3B26}" presName="descendantText" presStyleLbl="alignAccFollowNode1" presStyleIdx="2" presStyleCnt="3" custScaleX="133100" custScaleY="74736">
        <dgm:presLayoutVars>
          <dgm:bulletEnabled val="1"/>
        </dgm:presLayoutVars>
      </dgm:prSet>
      <dgm:spPr/>
    </dgm:pt>
  </dgm:ptLst>
  <dgm:cxnLst>
    <dgm:cxn modelId="{E5878408-CFC6-48F0-9937-CD127B6FD118}" type="presOf" srcId="{098541CF-D1D9-4BD2-8FBF-C3B32A9948B9}" destId="{71FF917F-FAC4-47B0-9FBB-D4E4804B7B68}" srcOrd="0" destOrd="1" presId="urn:microsoft.com/office/officeart/2005/8/layout/vList5"/>
    <dgm:cxn modelId="{9BE63B0A-9664-499E-8ACE-FD3DCECBB808}" type="presOf" srcId="{DB7E3F5F-F9D3-41E9-AA60-53860D5EDDDB}" destId="{8E524F56-F2D2-406D-8C43-73DA4CE8F2ED}" srcOrd="0" destOrd="0" presId="urn:microsoft.com/office/officeart/2005/8/layout/vList5"/>
    <dgm:cxn modelId="{C69FC71D-68ED-4AAA-B05D-5C77E59B383B}" srcId="{BBEF6730-5FB6-4BEC-A53B-8358A829A708}" destId="{D4DAD12C-6299-416C-9BC9-B69FD34D3A42}" srcOrd="2" destOrd="0" parTransId="{95F5E1BF-D8A8-49F5-A8C4-190CC33D68CF}" sibTransId="{EBB1AF73-E42D-43A9-BEFE-66D4B7702CB5}"/>
    <dgm:cxn modelId="{C8417E1E-55E6-4771-A01A-8D34FBF412CB}" type="presOf" srcId="{60035268-FFC9-4B7C-BD5A-8AB20D31FB07}" destId="{AAB9CB2E-AF3E-496B-9601-95746BADACA7}" srcOrd="0" destOrd="1" presId="urn:microsoft.com/office/officeart/2005/8/layout/vList5"/>
    <dgm:cxn modelId="{E0CD9B25-8C74-4CDD-ADEF-435AC45F38A0}" srcId="{33B8CCE8-5E72-4808-8A56-7C7B1ECF4823}" destId="{BBEF6730-5FB6-4BEC-A53B-8358A829A708}" srcOrd="1" destOrd="0" parTransId="{DC15D5BD-D2A5-4B73-8EDE-F9F8FD066313}" sibTransId="{72D00535-9525-496E-B389-182D8A7F1496}"/>
    <dgm:cxn modelId="{276DF426-24FC-4548-87AB-E8C478779209}" srcId="{33B8CCE8-5E72-4808-8A56-7C7B1ECF4823}" destId="{DB7E3F5F-F9D3-41E9-AA60-53860D5EDDDB}" srcOrd="0" destOrd="0" parTransId="{53115FB4-4294-4D31-A6B5-CC4E7250BDC6}" sibTransId="{368A49C4-A8AB-44F3-A9BA-D45E28A6CAE2}"/>
    <dgm:cxn modelId="{96B67960-59A6-4959-A12F-37929B0B0F83}" type="presOf" srcId="{02A0E19B-8853-4002-97BD-37D388EBAFCC}" destId="{AAB9CB2E-AF3E-496B-9601-95746BADACA7}" srcOrd="0" destOrd="0" presId="urn:microsoft.com/office/officeart/2005/8/layout/vList5"/>
    <dgm:cxn modelId="{FF535E4A-973B-4B60-BF93-803F49D7FFAD}" type="presOf" srcId="{5EDA691F-7FEE-4909-A66E-A42C553FD029}" destId="{630ACC05-09FE-43E6-BD3A-0474412969B3}" srcOrd="0" destOrd="0" presId="urn:microsoft.com/office/officeart/2005/8/layout/vList5"/>
    <dgm:cxn modelId="{CD8D6855-5E54-4550-BDE4-16A123D730B6}" type="presOf" srcId="{BBEF6730-5FB6-4BEC-A53B-8358A829A708}" destId="{C2BBDC74-0286-431B-A6F3-038AD05CAB80}" srcOrd="0" destOrd="0" presId="urn:microsoft.com/office/officeart/2005/8/layout/vList5"/>
    <dgm:cxn modelId="{B6322759-4913-4CE4-91E5-7CCCEE112D81}" type="presOf" srcId="{0D104E4A-05B3-44D2-8A67-2A0180B7A10C}" destId="{71FF917F-FAC4-47B0-9FBB-D4E4804B7B68}" srcOrd="0" destOrd="2" presId="urn:microsoft.com/office/officeart/2005/8/layout/vList5"/>
    <dgm:cxn modelId="{0714C17F-E4DA-4571-9AD6-1D67654A5187}" srcId="{87DC0B2D-3610-4860-A8AA-4811DE3B3B26}" destId="{74211BF9-0342-4699-A5A3-BEEB23FF2B36}" srcOrd="0" destOrd="0" parTransId="{B9B28071-032F-49A7-921C-A02F4366F8C3}" sibTransId="{3374D010-BDD9-4276-A1D3-21FC16CEEB4E}"/>
    <dgm:cxn modelId="{7635CA82-F8CD-4CF9-90BB-D1B2A6BD9251}" srcId="{DB7E3F5F-F9D3-41E9-AA60-53860D5EDDDB}" destId="{02A0E19B-8853-4002-97BD-37D388EBAFCC}" srcOrd="0" destOrd="0" parTransId="{CFF2CDAB-548E-495F-A8FD-3BCD8F0DA724}" sibTransId="{EEA262E6-37D4-4735-853E-BF30F6C857D8}"/>
    <dgm:cxn modelId="{B90E2391-EC5A-4858-9D99-BF778432BBA4}" srcId="{DB7E3F5F-F9D3-41E9-AA60-53860D5EDDDB}" destId="{09D5DE56-FB5C-4CD1-8C36-CBADADD0B1DB}" srcOrd="2" destOrd="0" parTransId="{D0C08582-D617-4727-B90F-B86EDDBA7D1E}" sibTransId="{465E0711-D29B-48DB-AD98-7EB072956734}"/>
    <dgm:cxn modelId="{CD2AFB9C-7FDB-44E1-8A24-29C168B89C97}" type="presOf" srcId="{33B8CCE8-5E72-4808-8A56-7C7B1ECF4823}" destId="{47051339-F1CA-4240-81D7-C68FAB5F8394}" srcOrd="0" destOrd="0" presId="urn:microsoft.com/office/officeart/2005/8/layout/vList5"/>
    <dgm:cxn modelId="{64E2EEA7-8206-4F9B-BC63-4663484623E7}" type="presOf" srcId="{D4DAD12C-6299-416C-9BC9-B69FD34D3A42}" destId="{630ACC05-09FE-43E6-BD3A-0474412969B3}" srcOrd="0" destOrd="2" presId="urn:microsoft.com/office/officeart/2005/8/layout/vList5"/>
    <dgm:cxn modelId="{95F812AC-DCF2-4A33-BC0B-43EA2BB94BE9}" type="presOf" srcId="{09D5DE56-FB5C-4CD1-8C36-CBADADD0B1DB}" destId="{AAB9CB2E-AF3E-496B-9601-95746BADACA7}" srcOrd="0" destOrd="2" presId="urn:microsoft.com/office/officeart/2005/8/layout/vList5"/>
    <dgm:cxn modelId="{F7AB75AC-A04C-48BB-8A5D-BCE996256E1F}" srcId="{BBEF6730-5FB6-4BEC-A53B-8358A829A708}" destId="{B380CC54-D415-4886-AD15-D4D27E2CC40B}" srcOrd="1" destOrd="0" parTransId="{F718C8D5-5264-41E2-B1AF-D3C125FE1390}" sibTransId="{7CE83DB6-4C5B-4938-B7CE-87CFDC203F02}"/>
    <dgm:cxn modelId="{487BC0AC-3EB0-489D-B2F9-64A7F5694E91}" type="presOf" srcId="{B380CC54-D415-4886-AD15-D4D27E2CC40B}" destId="{630ACC05-09FE-43E6-BD3A-0474412969B3}" srcOrd="0" destOrd="1" presId="urn:microsoft.com/office/officeart/2005/8/layout/vList5"/>
    <dgm:cxn modelId="{495383CB-C73F-4F4B-AB1F-0A54244474B9}" srcId="{33B8CCE8-5E72-4808-8A56-7C7B1ECF4823}" destId="{87DC0B2D-3610-4860-A8AA-4811DE3B3B26}" srcOrd="2" destOrd="0" parTransId="{3E0BAC18-234A-40F8-8E73-E51884D70AA7}" sibTransId="{DE908976-FC77-4616-9995-6F602F7E59D6}"/>
    <dgm:cxn modelId="{56070DCC-E5A9-44B2-AA3E-60807663FABF}" type="presOf" srcId="{74211BF9-0342-4699-A5A3-BEEB23FF2B36}" destId="{71FF917F-FAC4-47B0-9FBB-D4E4804B7B68}" srcOrd="0" destOrd="0" presId="urn:microsoft.com/office/officeart/2005/8/layout/vList5"/>
    <dgm:cxn modelId="{7E28D7DC-8069-42D8-9EAE-7B53B66AD971}" srcId="{DB7E3F5F-F9D3-41E9-AA60-53860D5EDDDB}" destId="{60035268-FFC9-4B7C-BD5A-8AB20D31FB07}" srcOrd="1" destOrd="0" parTransId="{50E24A41-3EE3-4608-B155-A8C5639FD75D}" sibTransId="{F2E56274-4328-4FF7-9BB2-30460A8C5584}"/>
    <dgm:cxn modelId="{FDAA0DE1-E0B5-4B1E-AAEF-E3C62FC9D097}" srcId="{87DC0B2D-3610-4860-A8AA-4811DE3B3B26}" destId="{098541CF-D1D9-4BD2-8FBF-C3B32A9948B9}" srcOrd="1" destOrd="0" parTransId="{61AB9EC2-CE98-4AAD-8EC9-7C72EC57B96D}" sibTransId="{4C777926-17AC-43D1-B676-E6E1679E7690}"/>
    <dgm:cxn modelId="{396DF5E7-FFC0-4772-A829-3F8CC2F69192}" srcId="{BBEF6730-5FB6-4BEC-A53B-8358A829A708}" destId="{5EDA691F-7FEE-4909-A66E-A42C553FD029}" srcOrd="0" destOrd="0" parTransId="{75ACA350-7566-4F11-91AA-B728A3A0C8F1}" sibTransId="{0EE7E40D-9DDF-45D1-8B6A-522501FE738E}"/>
    <dgm:cxn modelId="{E332B4F0-A559-4670-A6A9-AAEEB72FA408}" srcId="{87DC0B2D-3610-4860-A8AA-4811DE3B3B26}" destId="{0D104E4A-05B3-44D2-8A67-2A0180B7A10C}" srcOrd="2" destOrd="0" parTransId="{A27D7291-2F1C-42A0-A927-91F6E238D035}" sibTransId="{7A94FDBD-BF73-4B99-AE59-2C40BBF84285}"/>
    <dgm:cxn modelId="{C2A94CF9-5934-4C07-95F6-ACAF108E2F0B}" type="presOf" srcId="{87DC0B2D-3610-4860-A8AA-4811DE3B3B26}" destId="{1D73C877-3AE6-4998-8137-2581C63BA1AF}" srcOrd="0" destOrd="0" presId="urn:microsoft.com/office/officeart/2005/8/layout/vList5"/>
    <dgm:cxn modelId="{5C398683-CB87-47C3-9BA9-263ECFFB4FDE}" type="presParOf" srcId="{47051339-F1CA-4240-81D7-C68FAB5F8394}" destId="{70A941A5-4961-48F3-9934-B8E2E71808C9}" srcOrd="0" destOrd="0" presId="urn:microsoft.com/office/officeart/2005/8/layout/vList5"/>
    <dgm:cxn modelId="{6DC782D2-691C-4CCA-BFF0-B4A2035D2184}" type="presParOf" srcId="{70A941A5-4961-48F3-9934-B8E2E71808C9}" destId="{8E524F56-F2D2-406D-8C43-73DA4CE8F2ED}" srcOrd="0" destOrd="0" presId="urn:microsoft.com/office/officeart/2005/8/layout/vList5"/>
    <dgm:cxn modelId="{A70794FA-E931-499B-88E9-9615103E4E4F}" type="presParOf" srcId="{70A941A5-4961-48F3-9934-B8E2E71808C9}" destId="{AAB9CB2E-AF3E-496B-9601-95746BADACA7}" srcOrd="1" destOrd="0" presId="urn:microsoft.com/office/officeart/2005/8/layout/vList5"/>
    <dgm:cxn modelId="{F99CAE0E-F61D-4FBF-B9C4-608559739741}" type="presParOf" srcId="{47051339-F1CA-4240-81D7-C68FAB5F8394}" destId="{789C46B1-9191-4965-B080-6C8763104113}" srcOrd="1" destOrd="0" presId="urn:microsoft.com/office/officeart/2005/8/layout/vList5"/>
    <dgm:cxn modelId="{2570D7AE-DED7-4CA7-9423-27923295D296}" type="presParOf" srcId="{47051339-F1CA-4240-81D7-C68FAB5F8394}" destId="{44E76826-FF78-4A2E-89D2-ECD887B32A7D}" srcOrd="2" destOrd="0" presId="urn:microsoft.com/office/officeart/2005/8/layout/vList5"/>
    <dgm:cxn modelId="{B010C506-2DB5-42B2-B8F0-4D5C752E98F8}" type="presParOf" srcId="{44E76826-FF78-4A2E-89D2-ECD887B32A7D}" destId="{C2BBDC74-0286-431B-A6F3-038AD05CAB80}" srcOrd="0" destOrd="0" presId="urn:microsoft.com/office/officeart/2005/8/layout/vList5"/>
    <dgm:cxn modelId="{B574281E-CDFE-4AA6-9DE7-ABA6592555C0}" type="presParOf" srcId="{44E76826-FF78-4A2E-89D2-ECD887B32A7D}" destId="{630ACC05-09FE-43E6-BD3A-0474412969B3}" srcOrd="1" destOrd="0" presId="urn:microsoft.com/office/officeart/2005/8/layout/vList5"/>
    <dgm:cxn modelId="{FE0FFE6B-A974-45D1-A403-D9E5CF5197DD}" type="presParOf" srcId="{47051339-F1CA-4240-81D7-C68FAB5F8394}" destId="{8479D20C-6DBB-47ED-B75F-EA19EE83838B}" srcOrd="3" destOrd="0" presId="urn:microsoft.com/office/officeart/2005/8/layout/vList5"/>
    <dgm:cxn modelId="{08907BAF-BA4B-47A5-906A-AF5388213425}" type="presParOf" srcId="{47051339-F1CA-4240-81D7-C68FAB5F8394}" destId="{A97DED6E-FD29-4F7D-A00D-2AC83D1DA9AA}" srcOrd="4" destOrd="0" presId="urn:microsoft.com/office/officeart/2005/8/layout/vList5"/>
    <dgm:cxn modelId="{50AB88FA-4606-4403-8AF9-97C7B73EBB4E}" type="presParOf" srcId="{A97DED6E-FD29-4F7D-A00D-2AC83D1DA9AA}" destId="{1D73C877-3AE6-4998-8137-2581C63BA1AF}" srcOrd="0" destOrd="0" presId="urn:microsoft.com/office/officeart/2005/8/layout/vList5"/>
    <dgm:cxn modelId="{CF36EE2F-895A-4785-9184-5B689D516D43}" type="presParOf" srcId="{A97DED6E-FD29-4F7D-A00D-2AC83D1DA9AA}" destId="{71FF917F-FAC4-47B0-9FBB-D4E4804B7B6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93B37-C559-4A09-8138-6DE22571F997}">
      <dsp:nvSpPr>
        <dsp:cNvPr id="0" name=""/>
        <dsp:cNvSpPr/>
      </dsp:nvSpPr>
      <dsp:spPr>
        <a:xfrm>
          <a:off x="2412" y="425"/>
          <a:ext cx="4308758" cy="411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פסיקות בארכיטקטורת </a:t>
          </a:r>
          <a:r>
            <a:rPr lang="en-US" sz="2400" kern="1200" dirty="0"/>
            <a:t>IA-32</a:t>
          </a:r>
        </a:p>
      </dsp:txBody>
      <dsp:txXfrm>
        <a:off x="14458" y="12471"/>
        <a:ext cx="4284666" cy="387185"/>
      </dsp:txXfrm>
    </dsp:sp>
    <dsp:sp modelId="{41A4C2EF-9AA7-4AB9-969B-5E28E4170EEC}">
      <dsp:nvSpPr>
        <dsp:cNvPr id="0" name=""/>
        <dsp:cNvSpPr/>
      </dsp:nvSpPr>
      <dsp:spPr>
        <a:xfrm>
          <a:off x="2412" y="553950"/>
          <a:ext cx="1876661" cy="794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פסיקות תוכנה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(exceptions)</a:t>
          </a:r>
        </a:p>
      </dsp:txBody>
      <dsp:txXfrm>
        <a:off x="25668" y="577206"/>
        <a:ext cx="1830149" cy="747521"/>
      </dsp:txXfrm>
    </dsp:sp>
    <dsp:sp modelId="{165CB630-9947-4E88-8DE1-8E33C1AA1EC1}">
      <dsp:nvSpPr>
        <dsp:cNvPr id="0" name=""/>
        <dsp:cNvSpPr/>
      </dsp:nvSpPr>
      <dsp:spPr>
        <a:xfrm>
          <a:off x="2036713" y="553950"/>
          <a:ext cx="2274457" cy="794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פסיקות חומרה</a:t>
          </a:r>
          <a:endParaRPr lang="en-US" sz="2000" kern="1200" dirty="0"/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(HW interrupts)</a:t>
          </a:r>
        </a:p>
      </dsp:txBody>
      <dsp:txXfrm>
        <a:off x="2059969" y="577206"/>
        <a:ext cx="2227945" cy="747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93B37-C559-4A09-8138-6DE22571F997}">
      <dsp:nvSpPr>
        <dsp:cNvPr id="0" name=""/>
        <dsp:cNvSpPr/>
      </dsp:nvSpPr>
      <dsp:spPr>
        <a:xfrm>
          <a:off x="947" y="342"/>
          <a:ext cx="8259235" cy="1315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800" kern="1200" dirty="0"/>
            <a:t>פסיקות בארכיטקטורת </a:t>
          </a:r>
          <a:r>
            <a:rPr lang="en-US" sz="4800" kern="1200" dirty="0"/>
            <a:t>IA-32</a:t>
          </a:r>
        </a:p>
      </dsp:txBody>
      <dsp:txXfrm>
        <a:off x="39477" y="38872"/>
        <a:ext cx="8182175" cy="1238448"/>
      </dsp:txXfrm>
    </dsp:sp>
    <dsp:sp modelId="{41A4C2EF-9AA7-4AB9-969B-5E28E4170EEC}">
      <dsp:nvSpPr>
        <dsp:cNvPr id="0" name=""/>
        <dsp:cNvSpPr/>
      </dsp:nvSpPr>
      <dsp:spPr>
        <a:xfrm>
          <a:off x="9009" y="1526380"/>
          <a:ext cx="4879415" cy="2539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200" kern="1200" dirty="0"/>
            <a:t>פסיקות תוכנה</a:t>
          </a:r>
        </a:p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(exceptions)</a:t>
          </a:r>
          <a:endParaRPr lang="he-IL" sz="3200" kern="1200" dirty="0"/>
        </a:p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IDT[0:31]</a:t>
          </a:r>
          <a:endParaRPr lang="he-IL" sz="24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83397" y="1600768"/>
        <a:ext cx="4730639" cy="2391011"/>
      </dsp:txXfrm>
    </dsp:sp>
    <dsp:sp modelId="{E71DB9FC-9B4E-4773-95E3-F7B7F6FDABE1}">
      <dsp:nvSpPr>
        <dsp:cNvPr id="0" name=""/>
        <dsp:cNvSpPr/>
      </dsp:nvSpPr>
      <dsp:spPr>
        <a:xfrm>
          <a:off x="9009" y="4276698"/>
          <a:ext cx="1582171" cy="1303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faults</a:t>
          </a:r>
        </a:p>
      </dsp:txBody>
      <dsp:txXfrm>
        <a:off x="47200" y="4314889"/>
        <a:ext cx="1505789" cy="1227570"/>
      </dsp:txXfrm>
    </dsp:sp>
    <dsp:sp modelId="{FFAD74A6-0D6A-40E7-AF55-C9D4D7C32519}">
      <dsp:nvSpPr>
        <dsp:cNvPr id="0" name=""/>
        <dsp:cNvSpPr/>
      </dsp:nvSpPr>
      <dsp:spPr>
        <a:xfrm>
          <a:off x="1657631" y="4276698"/>
          <a:ext cx="1582171" cy="1303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traps</a:t>
          </a:r>
        </a:p>
      </dsp:txBody>
      <dsp:txXfrm>
        <a:off x="1695822" y="4314889"/>
        <a:ext cx="1505789" cy="1227570"/>
      </dsp:txXfrm>
    </dsp:sp>
    <dsp:sp modelId="{2E005A2E-5A49-4E10-B19C-C36B6632F1B6}">
      <dsp:nvSpPr>
        <dsp:cNvPr id="0" name=""/>
        <dsp:cNvSpPr/>
      </dsp:nvSpPr>
      <dsp:spPr>
        <a:xfrm>
          <a:off x="3306254" y="4276698"/>
          <a:ext cx="1582171" cy="1303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aborts</a:t>
          </a:r>
        </a:p>
      </dsp:txBody>
      <dsp:txXfrm>
        <a:off x="3344445" y="4314889"/>
        <a:ext cx="1505789" cy="1227570"/>
      </dsp:txXfrm>
    </dsp:sp>
    <dsp:sp modelId="{165CB630-9947-4E88-8DE1-8E33C1AA1EC1}">
      <dsp:nvSpPr>
        <dsp:cNvPr id="0" name=""/>
        <dsp:cNvSpPr/>
      </dsp:nvSpPr>
      <dsp:spPr>
        <a:xfrm>
          <a:off x="5021327" y="1526380"/>
          <a:ext cx="3230793" cy="2539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200" kern="1200" dirty="0"/>
            <a:t>פסיקות חומרה</a:t>
          </a:r>
          <a:endParaRPr lang="en-US" sz="3200" kern="1200" dirty="0"/>
        </a:p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(HW interrupts)</a:t>
          </a:r>
          <a:endParaRPr lang="en-US" sz="2400" kern="1200" dirty="0"/>
        </a:p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400" kern="1200" dirty="0"/>
        </a:p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IDT[32:255]</a:t>
          </a:r>
          <a:endParaRPr lang="he-IL" sz="2400" kern="1200" dirty="0"/>
        </a:p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*פרט לכניסה 128</a:t>
          </a:r>
          <a:endParaRPr lang="en-US" sz="2000" kern="1200" dirty="0"/>
        </a:p>
      </dsp:txBody>
      <dsp:txXfrm>
        <a:off x="5095715" y="1600768"/>
        <a:ext cx="3082017" cy="2391011"/>
      </dsp:txXfrm>
    </dsp:sp>
    <dsp:sp modelId="{51F0CD6F-D28E-4793-95BB-475AD70C6EC2}">
      <dsp:nvSpPr>
        <dsp:cNvPr id="0" name=""/>
        <dsp:cNvSpPr/>
      </dsp:nvSpPr>
      <dsp:spPr>
        <a:xfrm>
          <a:off x="5021327" y="4276698"/>
          <a:ext cx="1582171" cy="1303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maskable</a:t>
          </a:r>
        </a:p>
      </dsp:txBody>
      <dsp:txXfrm>
        <a:off x="5059518" y="4314889"/>
        <a:ext cx="1505789" cy="1227570"/>
      </dsp:txXfrm>
    </dsp:sp>
    <dsp:sp modelId="{426775A5-346A-4F53-9E67-032DB3DFAA91}">
      <dsp:nvSpPr>
        <dsp:cNvPr id="0" name=""/>
        <dsp:cNvSpPr/>
      </dsp:nvSpPr>
      <dsp:spPr>
        <a:xfrm>
          <a:off x="6669950" y="4276698"/>
          <a:ext cx="1582171" cy="1303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non-maskable</a:t>
          </a:r>
        </a:p>
      </dsp:txBody>
      <dsp:txXfrm>
        <a:off x="6708141" y="4314889"/>
        <a:ext cx="1505789" cy="12275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9CB2E-AF3E-496B-9601-95746BADACA7}">
      <dsp:nvSpPr>
        <dsp:cNvPr id="0" name=""/>
        <dsp:cNvSpPr/>
      </dsp:nvSpPr>
      <dsp:spPr>
        <a:xfrm rot="16200000">
          <a:off x="2579326" y="-2576110"/>
          <a:ext cx="1486777" cy="66406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מציינות תקלות הניתנות לתיקון בביצוע ההוראה האחרונה בקוד.</a:t>
          </a: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דוגמאות: חלוקה ב-0, </a:t>
          </a:r>
          <a:r>
            <a:rPr lang="en-US" sz="2000" kern="1200" dirty="0"/>
            <a:t>page fault</a:t>
          </a:r>
          <a:r>
            <a:rPr lang="he-IL" sz="2000" kern="1200" dirty="0"/>
            <a:t>.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בסיום הטיפול המעבד יחזור לבצע מחדש את ההוראה שגרמה ל-</a:t>
          </a:r>
          <a:r>
            <a:rPr lang="en-US" sz="2000" kern="1200" dirty="0"/>
            <a:t>fault</a:t>
          </a:r>
          <a:r>
            <a:rPr lang="he-IL" sz="2000" kern="1200" dirty="0"/>
            <a:t>.</a:t>
          </a:r>
        </a:p>
      </dsp:txBody>
      <dsp:txXfrm rot="5400000">
        <a:off x="74984" y="73388"/>
        <a:ext cx="6568040" cy="1341621"/>
      </dsp:txXfrm>
    </dsp:sp>
    <dsp:sp modelId="{8E524F56-F2D2-406D-8C43-73DA4CE8F2ED}">
      <dsp:nvSpPr>
        <dsp:cNvPr id="0" name=""/>
        <dsp:cNvSpPr/>
      </dsp:nvSpPr>
      <dsp:spPr>
        <a:xfrm>
          <a:off x="6643024" y="57329"/>
          <a:ext cx="1584169" cy="13737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faults</a:t>
          </a:r>
        </a:p>
      </dsp:txBody>
      <dsp:txXfrm>
        <a:off x="6710084" y="124389"/>
        <a:ext cx="1450049" cy="1239619"/>
      </dsp:txXfrm>
    </dsp:sp>
    <dsp:sp modelId="{630ACC05-09FE-43E6-BD3A-0474412969B3}">
      <dsp:nvSpPr>
        <dsp:cNvPr id="0" name=""/>
        <dsp:cNvSpPr/>
      </dsp:nvSpPr>
      <dsp:spPr>
        <a:xfrm rot="16200000">
          <a:off x="2477717" y="-866041"/>
          <a:ext cx="1689995" cy="66406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נגרמות באופן מכוון ע"י ההוראה האחרונה בקוד, כדי להפעיל את קוד הטיפול בפסיקה.</a:t>
          </a: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לדוגמה: </a:t>
          </a:r>
          <a:r>
            <a:rPr lang="en-US" sz="2000" kern="1200" dirty="0"/>
            <a:t>debugger</a:t>
          </a:r>
          <a:r>
            <a:rPr lang="he-IL" sz="2000" kern="1200" dirty="0"/>
            <a:t> יכול לממש </a:t>
          </a:r>
          <a:r>
            <a:rPr lang="en-US" sz="2000" kern="1200" dirty="0"/>
            <a:t>breakpoint</a:t>
          </a:r>
          <a:r>
            <a:rPr lang="he-IL" sz="2000" kern="1200" dirty="0"/>
            <a:t> באמצעות </a:t>
          </a:r>
          <a:r>
            <a:rPr lang="en-US" sz="2000" kern="1200" dirty="0"/>
            <a:t>trap</a:t>
          </a:r>
          <a:r>
            <a:rPr lang="he-IL" sz="2000" kern="1200" dirty="0"/>
            <a:t>.</a:t>
          </a: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בסיום הטיפול המעבד ימשיך בהוראה שאחרי ההוראה שגרמה ל-</a:t>
          </a:r>
          <a:r>
            <a:rPr lang="en-US" sz="2000" kern="1200" dirty="0"/>
            <a:t>trap</a:t>
          </a:r>
          <a:r>
            <a:rPr lang="he-IL" sz="2000" kern="1200" dirty="0"/>
            <a:t>.</a:t>
          </a:r>
          <a:endParaRPr lang="en-US" sz="2000" kern="1200" dirty="0"/>
        </a:p>
      </dsp:txBody>
      <dsp:txXfrm rot="5400000">
        <a:off x="84905" y="1691769"/>
        <a:ext cx="6558119" cy="1524997"/>
      </dsp:txXfrm>
    </dsp:sp>
    <dsp:sp modelId="{C2BBDC74-0286-431B-A6F3-038AD05CAB80}">
      <dsp:nvSpPr>
        <dsp:cNvPr id="0" name=""/>
        <dsp:cNvSpPr/>
      </dsp:nvSpPr>
      <dsp:spPr>
        <a:xfrm>
          <a:off x="6643024" y="1767397"/>
          <a:ext cx="1584169" cy="13737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traps</a:t>
          </a:r>
        </a:p>
      </dsp:txBody>
      <dsp:txXfrm>
        <a:off x="6710084" y="1834457"/>
        <a:ext cx="1450049" cy="1239619"/>
      </dsp:txXfrm>
    </dsp:sp>
    <dsp:sp modelId="{71FF917F-FAC4-47B0-9FBB-D4E4804B7B68}">
      <dsp:nvSpPr>
        <dsp:cNvPr id="0" name=""/>
        <dsp:cNvSpPr/>
      </dsp:nvSpPr>
      <dsp:spPr>
        <a:xfrm rot="16200000">
          <a:off x="2595194" y="828159"/>
          <a:ext cx="1455042" cy="66406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מציינות תקלות חמורות בביצוע ההוראה האחרונה בקוד.</a:t>
          </a: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דוגמה: מנגנון בדיקה אוטומטי של הזיכרון יכול לייצר חריגה מסוג </a:t>
          </a:r>
          <a:r>
            <a:rPr lang="en-US" sz="2000" kern="1200" dirty="0"/>
            <a:t>Machine Check</a:t>
          </a:r>
          <a:r>
            <a:rPr lang="he-IL" sz="2000" kern="1200" dirty="0"/>
            <a:t> בעקבות גילוי שיבוש בתכולת הזיכרון.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בסיום הטיפול ב-</a:t>
          </a:r>
          <a:r>
            <a:rPr lang="en-US" sz="2000" kern="1200" dirty="0"/>
            <a:t>abort</a:t>
          </a:r>
          <a:r>
            <a:rPr lang="he-IL" sz="2000" kern="1200" dirty="0"/>
            <a:t> יש לסגור את התהליך.</a:t>
          </a:r>
        </a:p>
      </dsp:txBody>
      <dsp:txXfrm rot="5400000">
        <a:off x="73436" y="3491976"/>
        <a:ext cx="6569589" cy="1312984"/>
      </dsp:txXfrm>
    </dsp:sp>
    <dsp:sp modelId="{1D73C877-3AE6-4998-8137-2581C63BA1AF}">
      <dsp:nvSpPr>
        <dsp:cNvPr id="0" name=""/>
        <dsp:cNvSpPr/>
      </dsp:nvSpPr>
      <dsp:spPr>
        <a:xfrm>
          <a:off x="6643024" y="3461598"/>
          <a:ext cx="1584169" cy="13737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aborts</a:t>
          </a:r>
        </a:p>
      </dsp:txBody>
      <dsp:txXfrm>
        <a:off x="6710084" y="3528658"/>
        <a:ext cx="1450049" cy="1239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2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מתוך </a:t>
            </a:r>
            <a:r>
              <a:rPr lang="en-US" dirty="0"/>
              <a:t>Intel SDM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0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שימו לב: טיפול בפסיקה מבצע מסלול בקרה בגרעין (</a:t>
            </a:r>
            <a:r>
              <a:rPr lang="en-US" dirty="0"/>
              <a:t>kernel control path</a:t>
            </a:r>
            <a:r>
              <a:rPr lang="he-IL" dirty="0"/>
              <a:t>) על-גבי מחסנית הגרעין של התהליך הנוכחי, גם אם לתהליך אין קשר לפסיקה שקרתה.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0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בטרמינולוגיה של אינטל המילה פסיקה (</a:t>
            </a:r>
            <a:r>
              <a:rPr lang="en-US" dirty="0"/>
              <a:t>interrupt</a:t>
            </a:r>
            <a:r>
              <a:rPr lang="he-IL" dirty="0"/>
              <a:t>) מתייחסת לפסיקות חומרה בלבד.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96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המצב היום שונה: לכל מעבד יש </a:t>
            </a:r>
            <a:r>
              <a:rPr lang="en-US" dirty="0"/>
              <a:t>local APIC</a:t>
            </a:r>
            <a:r>
              <a:rPr lang="he-IL" baseline="0" dirty="0"/>
              <a:t>, וכל ה-</a:t>
            </a:r>
            <a:r>
              <a:rPr lang="en-US" baseline="0" dirty="0"/>
              <a:t>local APICs</a:t>
            </a:r>
            <a:r>
              <a:rPr lang="he-IL" baseline="0" dirty="0"/>
              <a:t> מחוברים ל-</a:t>
            </a:r>
            <a:r>
              <a:rPr lang="en-US" baseline="0" dirty="0"/>
              <a:t>I/O APIC</a:t>
            </a:r>
            <a:r>
              <a:rPr lang="he-IL" baseline="0" dirty="0"/>
              <a:t> גלובאלי אחד.</a:t>
            </a:r>
          </a:p>
          <a:p>
            <a:pPr algn="r" rtl="1"/>
            <a:r>
              <a:rPr lang="he-IL" baseline="0" dirty="0"/>
              <a:t>ה-</a:t>
            </a:r>
            <a:r>
              <a:rPr lang="en-US" baseline="0" dirty="0"/>
              <a:t>I/O APIC</a:t>
            </a:r>
            <a:r>
              <a:rPr lang="he-IL" baseline="0" dirty="0"/>
              <a:t> מחובר לכל התקני החומרה, והוא אחראי לחלק את הפסיקות בין המעבדים ע"י הפניית הפסיקות ל-</a:t>
            </a:r>
            <a:r>
              <a:rPr lang="en-US" baseline="0" dirty="0"/>
              <a:t>local APICs</a:t>
            </a:r>
            <a:r>
              <a:rPr lang="he-IL" baseline="0" dirty="0"/>
              <a:t>.</a:t>
            </a:r>
            <a:endParaRPr lang="en-US" baseline="0" dirty="0"/>
          </a:p>
          <a:p>
            <a:pPr algn="l" rtl="0"/>
            <a:r>
              <a:rPr lang="en-US" baseline="0" dirty="0"/>
              <a:t>From UTLK3: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of the current uniprocessor systems include an I/O APIC chip, which may be configured in two distinct ways: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As a standard 8259A-style external PIC connected to the CPU. The local APIC is disabled and the two LINT0 and LINT1 local IRQ lines are configured, respectively, as the INTR and NMI pins.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As a standard external I/O APIC. The local APIC is enabled, and all external interrupts are received through the I/O APIC.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1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1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החלוקה לסוגים היא לפי הערך</a:t>
            </a:r>
            <a:r>
              <a:rPr lang="he-IL" baseline="0" dirty="0"/>
              <a:t> </a:t>
            </a:r>
            <a:r>
              <a:rPr lang="en-US" baseline="0" dirty="0" err="1"/>
              <a:t>eip</a:t>
            </a:r>
            <a:r>
              <a:rPr lang="he-IL" baseline="0" dirty="0"/>
              <a:t> שנשמר במחסנית ואליו חוזרים בסיום שגרת הטיפול בפסיקה.</a:t>
            </a:r>
          </a:p>
          <a:p>
            <a:pPr algn="r" rtl="1"/>
            <a:r>
              <a:rPr lang="he-IL" baseline="0" dirty="0"/>
              <a:t>מתוך הספר </a:t>
            </a:r>
            <a:r>
              <a:rPr lang="en-US" baseline="0" dirty="0"/>
              <a:t>UTLK2</a:t>
            </a:r>
            <a:r>
              <a:rPr lang="he-IL" baseline="0" dirty="0"/>
              <a:t>: </a:t>
            </a:r>
          </a:p>
          <a:p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"Aborts –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serious error occurred; the control unit is in trouble, and it may be unable to store in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register the precise location of the instruction causing the exception.”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6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הקוד המופיע כאן נלקח מ:</a:t>
            </a:r>
            <a:r>
              <a:rPr lang="he-IL" baseline="0" dirty="0"/>
              <a:t>   </a:t>
            </a:r>
            <a:r>
              <a:rPr lang="en-US" dirty="0"/>
              <a:t>arch/i386/kernel/</a:t>
            </a:r>
            <a:r>
              <a:rPr lang="en-US" dirty="0" err="1"/>
              <a:t>entry.S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69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UTLK3: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hardware device controller capable of issuing interrupt requests usually has a single output line designated as the Interrupt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IRQ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line. All existing IRQ lines are connected to the input pins of a hardware circuit called the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Programmable Interrupt Controller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performs the following actions: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Monitors the IRQ lines, checking for raised signals. If two or more IRQ lines are raised, selects the one having the lower pin number.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If a raised signal occurs on an IRQ line:</a:t>
            </a:r>
          </a:p>
          <a:p>
            <a:pPr marL="0" indent="0">
              <a:buNone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Converts the raised signal received into a corresponding vector.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Stores the vector in an Interrupt Controller I/O port, thus allowing the CPU to read it via the data bus.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Sends a raised signal to the processor INTR pin—that is, issues an interrupt.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 Waits until the CPU acknowledges the interrupt signal by writing into one of the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Programmable Interrupt Controllers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I/O ports; when this occurs, clears the INTR line.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Goes back to step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41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מתוך הקובץ </a:t>
            </a:r>
            <a:r>
              <a:rPr lang="de-DE" dirty="0"/>
              <a:t>arch/i386/kernel/irq.c</a:t>
            </a:r>
            <a:r>
              <a:rPr lang="he-IL" dirty="0"/>
              <a:t>:</a:t>
            </a:r>
          </a:p>
          <a:p>
            <a:pPr algn="r" rtl="1"/>
            <a:r>
              <a:rPr lang="he-IL" dirty="0"/>
              <a:t>אישור סלקטיבי נעשה ע"י:</a:t>
            </a:r>
          </a:p>
          <a:p>
            <a:pPr algn="r" rtl="1"/>
            <a:r>
              <a:rPr lang="en-US" dirty="0"/>
              <a:t>	</a:t>
            </a:r>
            <a:r>
              <a:rPr lang="en-US" dirty="0" err="1"/>
              <a:t>desc</a:t>
            </a:r>
            <a:r>
              <a:rPr lang="en-US" dirty="0"/>
              <a:t>-&gt;handler-&gt;ack(</a:t>
            </a:r>
            <a:r>
              <a:rPr lang="en-US" dirty="0" err="1"/>
              <a:t>irq</a:t>
            </a:r>
            <a:r>
              <a:rPr lang="en-US" dirty="0"/>
              <a:t>);</a:t>
            </a:r>
            <a:endParaRPr lang="he-IL" dirty="0"/>
          </a:p>
          <a:p>
            <a:pPr algn="r" rtl="1"/>
            <a:r>
              <a:rPr lang="he-IL" dirty="0"/>
              <a:t>אפשור הפסיקה מחדש נעשה ע"י:</a:t>
            </a:r>
          </a:p>
          <a:p>
            <a:pPr algn="r" rtl="1"/>
            <a:r>
              <a:rPr lang="en-US" dirty="0"/>
              <a:t>	</a:t>
            </a:r>
            <a:r>
              <a:rPr lang="en-US" dirty="0" err="1"/>
              <a:t>desc</a:t>
            </a:r>
            <a:r>
              <a:rPr lang="en-US" dirty="0"/>
              <a:t>-&gt;handler-&gt;end(</a:t>
            </a:r>
            <a:r>
              <a:rPr lang="en-US" dirty="0" err="1"/>
              <a:t>irq</a:t>
            </a:r>
            <a:r>
              <a:rPr lang="en-US" dirty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6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1281CF4E-9207-4513-8434-17CA445914A1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F9C-98FB-4B6A-9994-0B76B6AA9050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ABE9-EB3D-432F-A8C2-08508806CF92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16AAC3-348C-4B32-896E-534B118B29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מערכות הפעלה - תרגול 8</a:t>
            </a: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37788C3-3294-4C98-AC0D-228C2B61AB4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765E1-4447-4176-9B2D-5F296D8A2533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9B5217A-0EA2-4521-9DDC-40392ED4805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A574E-9D32-46B3-B780-E51304667CBA}" type="datetime2">
              <a:rPr lang="en-US" smtClean="0"/>
              <a:t>Thursday, December 14,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0E9F-A534-4262-AB61-C2DD66F655F9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137-D508-4EB6-827F-D9E6E71E53C8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AC7-4224-490C-9432-85D6A0E529C3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93C2-DB6B-4111-AC6D-3BF8A286E61C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8329-9636-42D1-97CB-3976E3BEFE6B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1D50-43DE-41D8-B9D1-97F869CFCDEF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3443-D04A-42D4-BE7B-B6ABF8417F3C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56C-EEA1-46B1-8B4C-767619A59DC4}" type="datetime2">
              <a:rPr lang="en-US" smtClean="0"/>
              <a:t>Thursday, December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43BBB8A7-E64D-483D-8ADD-0FF9BE57BD46}" type="datetime2">
              <a:rPr lang="en-US" smtClean="0"/>
              <a:t>Thursday, December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פסיקות בארכיטקטורת </a:t>
            </a:r>
            <a:r>
              <a:rPr lang="en-US" altLang="en-US" dirty="0"/>
              <a:t>IA-32</a:t>
            </a:r>
            <a:endParaRPr lang="he-IL" altLang="en-US" dirty="0"/>
          </a:p>
          <a:p>
            <a:r>
              <a:rPr lang="he-IL" altLang="en-US" dirty="0"/>
              <a:t>סוגי פסיקות</a:t>
            </a:r>
          </a:p>
          <a:p>
            <a:r>
              <a:rPr lang="he-IL" altLang="en-US" dirty="0"/>
              <a:t>טיפול בפסיקות תוכנה בלינוקס</a:t>
            </a:r>
          </a:p>
          <a:p>
            <a:r>
              <a:rPr lang="he-IL" altLang="en-US" dirty="0"/>
              <a:t>טיפול בפסיקות חומרה בלינוקס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D53DE-29A8-4BEB-93B6-4A38C498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75283-4D63-4494-A753-AC44FB6E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043" name="Group 147">
            <a:extLst>
              <a:ext uri="{FF2B5EF4-FFF2-40B4-BE49-F238E27FC236}">
                <a16:creationId xmlns:a16="http://schemas.microsoft.com/office/drawing/2014/main" id="{98928FF0-C2E4-44F8-8247-D47C2D89C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76188"/>
              </p:ext>
            </p:extLst>
          </p:nvPr>
        </p:nvGraphicFramePr>
        <p:xfrm>
          <a:off x="534255" y="476732"/>
          <a:ext cx="8152544" cy="6181056"/>
        </p:xfrm>
        <a:graphic>
          <a:graphicData uri="http://schemas.openxmlformats.org/drawingml/2006/table">
            <a:tbl>
              <a:tblPr rtl="1" firstRow="1"/>
              <a:tblGrid>
                <a:gridCol w="2442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8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7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פסיקת תוכנה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פסיקת חומרה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קריאת מערכת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האיבר במחסנית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513">
                <a:tc rowSpan="2"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מצביע למחסנית התהליך ב-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user mode</a:t>
                      </a:r>
                      <a:endParaRPr kumimoji="0" lang="he-I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(נשמרים רק אם התבצעה החלפת מחסניות)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1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13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ערך רגיסטר הדגלים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eflags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13">
                <a:tc rowSpan="2"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כתובת החזרה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לאחר הטיפול בפסיקה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51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eip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79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hardware error code</a:t>
                      </a: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(או 0 אם אין)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מספר הפסיקה פחות 256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מספר קריאת המערכת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orig_eax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513">
                <a:tc rowSpan="9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ערכי הרגיסטרים מלפני הפסיקה כפי שנשמרו ע"י השגרה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error_code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ערכי הרגיסטרים מלפני הפסיקה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כפי שנשמרו ע"י המאקרו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SAVE_ALL</a:t>
                      </a:r>
                      <a:endParaRPr kumimoji="0" lang="he-I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(עבור קריאות מערכת, שדה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eax</a:t>
                      </a:r>
                      <a:r>
                        <a:rPr kumimoji="0" lang="he-I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מכיל בסיום את הערך המוחזר)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eax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ebp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esi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edx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ecx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2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3312B-BF38-43F0-BE8D-BD5B0302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066F4-5EB4-4111-9071-423ED7F1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7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>
            <a:extLst>
              <a:ext uri="{FF2B5EF4-FFF2-40B4-BE49-F238E27FC236}">
                <a16:creationId xmlns:a16="http://schemas.microsoft.com/office/drawing/2014/main" id="{484FB6C9-9705-43B0-9BF1-009B9D56A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מחסנית הגרעין בטיפול בפסיקה (3)</a:t>
            </a:r>
            <a:endParaRPr lang="en-US" altLang="en-US"/>
          </a:p>
        </p:txBody>
      </p:sp>
      <p:sp>
        <p:nvSpPr>
          <p:cNvPr id="54278" name="Rectangle 3">
            <a:extLst>
              <a:ext uri="{FF2B5EF4-FFF2-40B4-BE49-F238E27FC236}">
                <a16:creationId xmlns:a16="http://schemas.microsoft.com/office/drawing/2014/main" id="{50AC095A-B383-448B-A245-A80FF7F599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החלק הגבוה של המחסנית (שמירת </a:t>
            </a:r>
            <a:r>
              <a:rPr lang="en-US" altLang="en-US" sz="2400" dirty="0" err="1"/>
              <a:t>ss:esp</a:t>
            </a:r>
            <a:r>
              <a:rPr lang="he-IL" altLang="en-US" sz="2400" dirty="0"/>
              <a:t>, </a:t>
            </a:r>
            <a:r>
              <a:rPr lang="en-US" altLang="en-US" sz="2400" dirty="0" err="1"/>
              <a:t>eflags</a:t>
            </a:r>
            <a:r>
              <a:rPr lang="he-IL" altLang="en-US" sz="2400" dirty="0"/>
              <a:t> ו-</a:t>
            </a:r>
            <a:r>
              <a:rPr lang="en-US" altLang="en-US" sz="2400" dirty="0" err="1"/>
              <a:t>cs:eip</a:t>
            </a:r>
            <a:r>
              <a:rPr lang="he-IL" altLang="en-US" sz="2400" dirty="0"/>
              <a:t>) נשמר באופן אוטומטי ע"י המעבד.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/>
              <a:t>ss:esp</a:t>
            </a:r>
            <a:r>
              <a:rPr lang="he-IL" altLang="en-US" sz="2000" dirty="0"/>
              <a:t> נשמר רק אם הטיפול בפסיקה כרוך בהחלפת מחסניות.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שאר האיברים מוכנסים למחסנית מייד בתחילת שגרת הפסיקה.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תחילה נשמר האיבר הקרוי </a:t>
            </a:r>
            <a:r>
              <a:rPr lang="en-US" altLang="en-US" sz="2000" dirty="0" err="1"/>
              <a:t>orig_eax</a:t>
            </a:r>
            <a:r>
              <a:rPr lang="he-IL" altLang="en-US" sz="2000" dirty="0"/>
              <a:t>, שהוא "שדה בקרה" המכיל מידע רלוונטי לפי סוג הטיפול, כמופיע בטבלה.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בטיפול בפסיקת חומרה וקריאות מערכת, המאקרו </a:t>
            </a:r>
            <a:r>
              <a:rPr lang="en-US" altLang="en-US" sz="2000" dirty="0"/>
              <a:t>SAVE_ALL</a:t>
            </a:r>
            <a:r>
              <a:rPr lang="he-IL" altLang="en-US" sz="2000" dirty="0"/>
              <a:t> שומר את ערכי שאר הרגיסטרים, כדי לשחזרם בסיום הפסיקה.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בטיפול בחריגה, מבוצעת שמירת שאר ערכי הרגיסטרים ע"י השגרה </a:t>
            </a:r>
            <a:r>
              <a:rPr lang="en-US" altLang="en-US" sz="2000" dirty="0" err="1"/>
              <a:t>error_code</a:t>
            </a:r>
            <a:r>
              <a:rPr lang="he-IL" altLang="en-US" sz="2000" dirty="0"/>
              <a:t>.</a:t>
            </a:r>
            <a:endParaRPr lang="en-US" alt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34347-E180-40DA-A38D-F55F90AD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BA52F-FBA1-4CD2-8594-9B80860C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1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5725-A038-44DD-88B7-1B9DAEC1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מחסנית הגרעין בטיפול בפסיקה 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84717-1172-4B4D-A929-F25E0EA34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כל שגרת טיפול בפסיקה יכולה להוסיף איברים למחסנית מעבר למבנה זה במהלך פעולתה, אך היא מחויבת לקפל את האיברים הנוספים בעצמה לפני הקריאה ל-</a:t>
            </a:r>
            <a:r>
              <a:rPr lang="en-US" dirty="0"/>
              <a:t>RESTORE_ALL</a:t>
            </a:r>
            <a:r>
              <a:rPr lang="he-IL" dirty="0"/>
              <a:t>.</a:t>
            </a:r>
            <a:endParaRPr lang="en-US" dirty="0"/>
          </a:p>
          <a:p>
            <a:r>
              <a:rPr lang="he-IL" dirty="0"/>
              <a:t>למשל: שגרת טיפול בחריגה מעבירה לשגרת הטיפול הפנימית שלה, הכתובה ב-</a:t>
            </a:r>
            <a:r>
              <a:rPr lang="en-US" dirty="0"/>
              <a:t>C</a:t>
            </a:r>
            <a:r>
              <a:rPr lang="he-IL" dirty="0"/>
              <a:t>, פרמטרים במחסנית. פרמטרים אלו מקופלים בחזרה מהשגרה הפנימית לפני הקריאה ל-</a:t>
            </a:r>
            <a:r>
              <a:rPr lang="en-US" dirty="0"/>
              <a:t>RESTORE_ALL</a:t>
            </a:r>
            <a:r>
              <a:rPr lang="he-IL" dirty="0"/>
              <a:t>.</a:t>
            </a:r>
          </a:p>
          <a:p>
            <a:endParaRPr lang="he-IL" dirty="0"/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RESTORE_ALL: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ebx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4, %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dirty="0"/>
          </a:p>
          <a:p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F188CB1-0C1E-4FAD-9817-03A95338F75F}"/>
              </a:ext>
            </a:extLst>
          </p:cNvPr>
          <p:cNvSpPr>
            <a:spLocks/>
          </p:cNvSpPr>
          <p:nvPr/>
        </p:nvSpPr>
        <p:spPr bwMode="auto">
          <a:xfrm>
            <a:off x="2707377" y="4484080"/>
            <a:ext cx="431800" cy="1008062"/>
          </a:xfrm>
          <a:prstGeom prst="rightBrace">
            <a:avLst>
              <a:gd name="adj1" fmla="val 19455"/>
              <a:gd name="adj2" fmla="val 50000"/>
            </a:avLst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8CE44631-D0F6-4AE8-9BFC-E909C5AF4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999" y="4664945"/>
            <a:ext cx="2315265" cy="646331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dirty="0"/>
              <a:t>שחזור ערכי הרגיסטרים מלפני הפסיקה</a:t>
            </a:r>
            <a:endParaRPr lang="en-US" altLang="en-US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31EE40B7-FBB0-4F57-8828-E9620295B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826" y="5564925"/>
            <a:ext cx="1595438" cy="36671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dirty="0"/>
              <a:t>קיפול </a:t>
            </a:r>
            <a:r>
              <a:rPr lang="en-US" altLang="en-US" dirty="0" err="1"/>
              <a:t>orig_eax</a:t>
            </a:r>
            <a:endParaRPr lang="en-US" altLang="en-US" dirty="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5D5B899E-B39F-41DD-AC1F-2AA93F866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177" y="6020962"/>
            <a:ext cx="2605088" cy="36671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dirty="0"/>
              <a:t>קיפול</a:t>
            </a:r>
            <a:r>
              <a:rPr lang="en-US" altLang="en-US" dirty="0"/>
              <a:t> </a:t>
            </a:r>
            <a:r>
              <a:rPr lang="he-IL" altLang="en-US" dirty="0"/>
              <a:t> שאר האיברים וחזרה</a:t>
            </a:r>
            <a:endParaRPr lang="en-US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F8DB60-D7BC-44C1-8092-662A1D1A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15D49A7-E25E-464F-A14B-545E838B5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3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>
            <a:extLst>
              <a:ext uri="{FF2B5EF4-FFF2-40B4-BE49-F238E27FC236}">
                <a16:creationId xmlns:a16="http://schemas.microsoft.com/office/drawing/2014/main" id="{6C856C5B-5687-470D-A5E6-BB442E02C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החלפת הקשר בזמן טיפול בפסיקות</a:t>
            </a:r>
            <a:endParaRPr lang="en-US" altLang="en-US"/>
          </a:p>
        </p:txBody>
      </p:sp>
      <p:sp>
        <p:nvSpPr>
          <p:cNvPr id="56326" name="Rectangle 3">
            <a:extLst>
              <a:ext uri="{FF2B5EF4-FFF2-40B4-BE49-F238E27FC236}">
                <a16:creationId xmlns:a16="http://schemas.microsoft.com/office/drawing/2014/main" id="{3ABC5795-934E-49A3-91DA-BA5BC7539C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לעיתים, שגרת הטיפול בפסיקה מגיעה למסקנה שיש לבצע החלפת הקשר, למשל:</a:t>
            </a:r>
            <a:endParaRPr lang="en-US" altLang="en-US" dirty="0"/>
          </a:p>
          <a:p>
            <a:pPr lvl="1"/>
            <a:r>
              <a:rPr lang="he-IL" altLang="en-US" dirty="0"/>
              <a:t>טיפול בפסיקת שעון מגלה כי נגמר פרק הזמן המוקצב לתהליך.</a:t>
            </a:r>
            <a:endParaRPr lang="en-US" altLang="en-US" dirty="0"/>
          </a:p>
          <a:p>
            <a:pPr lvl="1"/>
            <a:r>
              <a:rPr lang="he-IL" altLang="en-US" dirty="0"/>
              <a:t>קריאת מערכת חוסמת יכולה להעביר את התהליך למצב המתנה.</a:t>
            </a:r>
            <a:endParaRPr lang="en-US" altLang="en-US" dirty="0"/>
          </a:p>
          <a:p>
            <a:endParaRPr lang="he-IL" altLang="en-US" dirty="0"/>
          </a:p>
          <a:p>
            <a:r>
              <a:rPr lang="he-IL" altLang="en-US" dirty="0"/>
              <a:t>בלינוקס לא ניתן לבצע החלפת הקשר במהלך טיפול בפסיקת חומרה. במקום זאת, רק מסמנים כי נדרשת החלפת הקשר באמצעות הדלקת הדגל </a:t>
            </a:r>
            <a:r>
              <a:rPr lang="en-US" altLang="en-US" dirty="0" err="1"/>
              <a:t>need_resched</a:t>
            </a:r>
            <a:r>
              <a:rPr lang="he-IL" altLang="en-US" dirty="0"/>
              <a:t> במתאר התהליך.</a:t>
            </a:r>
            <a:endParaRPr lang="en-US" altLang="en-US" dirty="0"/>
          </a:p>
          <a:p>
            <a:r>
              <a:rPr lang="he-IL" altLang="en-US" dirty="0"/>
              <a:t>בסיום הטיפול בפסיקה, לפני החזרה ל-</a:t>
            </a:r>
            <a:r>
              <a:rPr lang="en-US" altLang="en-US" dirty="0"/>
              <a:t>user mode</a:t>
            </a:r>
            <a:r>
              <a:rPr lang="he-IL" altLang="en-US" dirty="0"/>
              <a:t>, בודקים אם צריך להחליף הקשר.</a:t>
            </a:r>
            <a:endParaRPr lang="en-US" altLang="en-US" dirty="0"/>
          </a:p>
          <a:p>
            <a:pPr lvl="1"/>
            <a:r>
              <a:rPr lang="he-IL" altLang="en-US" dirty="0"/>
              <a:t>באופן דומה, גם הבדיקה אם לתהליך הגיע </a:t>
            </a:r>
            <a:r>
              <a:rPr lang="en-US" altLang="en-US" dirty="0"/>
              <a:t>signal</a:t>
            </a:r>
            <a:r>
              <a:rPr lang="he-IL" altLang="en-US" dirty="0"/>
              <a:t> מתבצעת רק לפני החזרה ל-</a:t>
            </a:r>
            <a:r>
              <a:rPr lang="en-US" altLang="en-US" dirty="0"/>
              <a:t>user mode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B72E7-ADF1-4B81-A769-3E5726C2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DFF10-C74A-4F50-BF34-E7EDADF3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93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>
            <a:extLst>
              <a:ext uri="{FF2B5EF4-FFF2-40B4-BE49-F238E27FC236}">
                <a16:creationId xmlns:a16="http://schemas.microsoft.com/office/drawing/2014/main" id="{A78B413C-CC9D-4C6C-80C6-D349D2F7F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סיום טיפול בפסיקות</a:t>
            </a:r>
            <a:endParaRPr lang="en-US" altLang="en-US" dirty="0"/>
          </a:p>
        </p:txBody>
      </p:sp>
      <p:sp>
        <p:nvSpPr>
          <p:cNvPr id="58374" name="AutoShape 3">
            <a:extLst>
              <a:ext uri="{FF2B5EF4-FFF2-40B4-BE49-F238E27FC236}">
                <a16:creationId xmlns:a16="http://schemas.microsoft.com/office/drawing/2014/main" id="{62A0A8C3-FE4B-439A-9C00-4EA964626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0276"/>
            <a:ext cx="2438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sz="2000" dirty="0" err="1">
                <a:latin typeface="+mn-lt"/>
              </a:rPr>
              <a:t>ret_from_exception</a:t>
            </a:r>
            <a:r>
              <a:rPr lang="en-US" altLang="en-US" sz="2000" dirty="0">
                <a:latin typeface="+mn-lt"/>
              </a:rPr>
              <a:t>:</a:t>
            </a:r>
            <a:endParaRPr lang="en-US" altLang="he-IL" sz="2000" dirty="0">
              <a:latin typeface="+mn-lt"/>
            </a:endParaRPr>
          </a:p>
        </p:txBody>
      </p:sp>
      <p:sp>
        <p:nvSpPr>
          <p:cNvPr id="58375" name="AutoShape 4">
            <a:extLst>
              <a:ext uri="{FF2B5EF4-FFF2-40B4-BE49-F238E27FC236}">
                <a16:creationId xmlns:a16="http://schemas.microsoft.com/office/drawing/2014/main" id="{DB2BC635-400E-4745-B284-7C92A636A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14" y="2548392"/>
            <a:ext cx="2209800" cy="1143000"/>
          </a:xfrm>
          <a:prstGeom prst="flowChartDecision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dirty="0">
                <a:latin typeface="+mn-lt"/>
              </a:rPr>
              <a:t>פסיקה מקוננת</a:t>
            </a:r>
            <a:r>
              <a:rPr lang="en-US" altLang="en-US" sz="2000" dirty="0">
                <a:latin typeface="+mn-lt"/>
              </a:rPr>
              <a:t>?</a:t>
            </a:r>
          </a:p>
        </p:txBody>
      </p:sp>
      <p:sp>
        <p:nvSpPr>
          <p:cNvPr id="58376" name="Rectangle 5">
            <a:extLst>
              <a:ext uri="{FF2B5EF4-FFF2-40B4-BE49-F238E27FC236}">
                <a16:creationId xmlns:a16="http://schemas.microsoft.com/office/drawing/2014/main" id="{416471E6-7449-44B4-9332-F8DC5D5C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73" y="5568599"/>
            <a:ext cx="2371682" cy="46513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he-IL" sz="2000" dirty="0">
                <a:latin typeface="+mn-lt"/>
              </a:rPr>
              <a:t>RESTORE_ALL:</a:t>
            </a:r>
          </a:p>
        </p:txBody>
      </p:sp>
      <p:sp>
        <p:nvSpPr>
          <p:cNvPr id="58377" name="AutoShape 6">
            <a:extLst>
              <a:ext uri="{FF2B5EF4-FFF2-40B4-BE49-F238E27FC236}">
                <a16:creationId xmlns:a16="http://schemas.microsoft.com/office/drawing/2014/main" id="{805AB2DB-2949-4265-AF8E-14BF7D628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79265"/>
            <a:ext cx="2209800" cy="1481085"/>
          </a:xfrm>
          <a:prstGeom prst="flowChartDecision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dirty="0">
                <a:latin typeface="+mn-lt"/>
              </a:rPr>
              <a:t>האם יש צורך</a:t>
            </a:r>
            <a:endParaRPr lang="en-US" altLang="en-US" sz="2000" dirty="0">
              <a:latin typeface="+mn-lt"/>
            </a:endParaRPr>
          </a:p>
          <a:p>
            <a:pPr algn="ctr" rtl="1" eaLnBrk="1" hangingPunct="1"/>
            <a:r>
              <a:rPr lang="he-IL" altLang="en-US" sz="2000" dirty="0">
                <a:latin typeface="+mn-lt"/>
              </a:rPr>
              <a:t>להחליף הקשר</a:t>
            </a:r>
            <a:r>
              <a:rPr lang="en-US" altLang="en-US" sz="2000" dirty="0">
                <a:latin typeface="+mn-lt"/>
              </a:rPr>
              <a:t>?</a:t>
            </a:r>
          </a:p>
        </p:txBody>
      </p:sp>
      <p:sp>
        <p:nvSpPr>
          <p:cNvPr id="58378" name="AutoShape 7">
            <a:extLst>
              <a:ext uri="{FF2B5EF4-FFF2-40B4-BE49-F238E27FC236}">
                <a16:creationId xmlns:a16="http://schemas.microsoft.com/office/drawing/2014/main" id="{490DB71B-054A-4325-827C-007B5AA04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156" y="1550276"/>
            <a:ext cx="17526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sz="2000">
                <a:latin typeface="+mn-lt"/>
              </a:rPr>
              <a:t>ret_from_intr:</a:t>
            </a:r>
            <a:endParaRPr lang="en-US" altLang="he-IL" sz="2000">
              <a:latin typeface="+mn-lt"/>
            </a:endParaRPr>
          </a:p>
        </p:txBody>
      </p:sp>
      <p:sp>
        <p:nvSpPr>
          <p:cNvPr id="58379" name="AutoShape 8">
            <a:extLst>
              <a:ext uri="{FF2B5EF4-FFF2-40B4-BE49-F238E27FC236}">
                <a16:creationId xmlns:a16="http://schemas.microsoft.com/office/drawing/2014/main" id="{BC3ECA56-FA7D-4637-AFA8-E85232806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643" y="1550276"/>
            <a:ext cx="2438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sz="2000">
                <a:latin typeface="+mn-lt"/>
              </a:rPr>
              <a:t>ret_from_sys_call:</a:t>
            </a:r>
            <a:endParaRPr lang="en-US" altLang="he-IL" sz="2000">
              <a:latin typeface="+mn-lt"/>
            </a:endParaRPr>
          </a:p>
        </p:txBody>
      </p:sp>
      <p:sp>
        <p:nvSpPr>
          <p:cNvPr id="58380" name="Rectangle 9">
            <a:extLst>
              <a:ext uri="{FF2B5EF4-FFF2-40B4-BE49-F238E27FC236}">
                <a16:creationId xmlns:a16="http://schemas.microsoft.com/office/drawing/2014/main" id="{E899CB52-558E-4E8D-8F67-EFC727792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8885" y="2860946"/>
            <a:ext cx="1218406" cy="51772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he-IL" sz="2000" dirty="0">
                <a:latin typeface="+mn-lt"/>
              </a:rPr>
              <a:t>schedule()</a:t>
            </a:r>
          </a:p>
        </p:txBody>
      </p:sp>
      <p:sp>
        <p:nvSpPr>
          <p:cNvPr id="58381" name="AutoShape 10">
            <a:extLst>
              <a:ext uri="{FF2B5EF4-FFF2-40B4-BE49-F238E27FC236}">
                <a16:creationId xmlns:a16="http://schemas.microsoft.com/office/drawing/2014/main" id="{A1C7CFB2-1764-4EE8-9221-DA9F768D3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632" y="4598668"/>
            <a:ext cx="2209800" cy="1295400"/>
          </a:xfrm>
          <a:prstGeom prst="flowChartDecision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dirty="0">
                <a:latin typeface="+mn-lt"/>
              </a:rPr>
              <a:t>האם יש סיגנלים</a:t>
            </a:r>
            <a:endParaRPr lang="en-US" altLang="he-IL" sz="2000" dirty="0">
              <a:latin typeface="+mn-lt"/>
            </a:endParaRPr>
          </a:p>
          <a:p>
            <a:pPr algn="ctr" rtl="1" eaLnBrk="1" hangingPunct="1"/>
            <a:r>
              <a:rPr lang="he-IL" altLang="en-US" sz="2000" dirty="0">
                <a:latin typeface="+mn-lt"/>
              </a:rPr>
              <a:t>ממתינים</a:t>
            </a:r>
            <a:r>
              <a:rPr lang="en-US" altLang="en-US" sz="2000" dirty="0">
                <a:latin typeface="+mn-lt"/>
              </a:rPr>
              <a:t>?</a:t>
            </a:r>
          </a:p>
        </p:txBody>
      </p:sp>
      <p:sp>
        <p:nvSpPr>
          <p:cNvPr id="58382" name="Rectangle 11">
            <a:extLst>
              <a:ext uri="{FF2B5EF4-FFF2-40B4-BE49-F238E27FC236}">
                <a16:creationId xmlns:a16="http://schemas.microsoft.com/office/drawing/2014/main" id="{3F26DFFD-2774-4363-8D26-DDBB9B6AD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987" y="6092113"/>
            <a:ext cx="1442956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he-IL" sz="2000" dirty="0" err="1">
                <a:latin typeface="+mn-lt"/>
              </a:rPr>
              <a:t>do_signal</a:t>
            </a:r>
            <a:r>
              <a:rPr lang="en-US" altLang="he-IL" sz="2000" dirty="0">
                <a:latin typeface="+mn-lt"/>
              </a:rPr>
              <a:t>()</a:t>
            </a:r>
          </a:p>
        </p:txBody>
      </p:sp>
      <p:cxnSp>
        <p:nvCxnSpPr>
          <p:cNvPr id="58385" name="AutoShape 14">
            <a:extLst>
              <a:ext uri="{FF2B5EF4-FFF2-40B4-BE49-F238E27FC236}">
                <a16:creationId xmlns:a16="http://schemas.microsoft.com/office/drawing/2014/main" id="{EFB12C5E-9126-412C-9E3A-D6FBC9E56DF2}"/>
              </a:ext>
            </a:extLst>
          </p:cNvPr>
          <p:cNvCxnSpPr>
            <a:cxnSpLocks noChangeShapeType="1"/>
            <a:stCxn id="58375" idx="2"/>
            <a:endCxn id="58376" idx="0"/>
          </p:cNvCxnSpPr>
          <p:nvPr/>
        </p:nvCxnSpPr>
        <p:spPr bwMode="auto">
          <a:xfrm>
            <a:off x="1675114" y="3691392"/>
            <a:ext cx="0" cy="1877207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387" name="AutoShape 16">
            <a:extLst>
              <a:ext uri="{FF2B5EF4-FFF2-40B4-BE49-F238E27FC236}">
                <a16:creationId xmlns:a16="http://schemas.microsoft.com/office/drawing/2014/main" id="{0DB3A8AA-ACB9-40FB-90F3-D00BBE353520}"/>
              </a:ext>
            </a:extLst>
          </p:cNvPr>
          <p:cNvCxnSpPr>
            <a:cxnSpLocks noChangeShapeType="1"/>
            <a:stCxn id="58377" idx="3"/>
            <a:endCxn id="58380" idx="1"/>
          </p:cNvCxnSpPr>
          <p:nvPr/>
        </p:nvCxnSpPr>
        <p:spPr bwMode="auto">
          <a:xfrm flipV="1">
            <a:off x="6781800" y="3119807"/>
            <a:ext cx="687085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392" name="AutoShape 21">
            <a:extLst>
              <a:ext uri="{FF2B5EF4-FFF2-40B4-BE49-F238E27FC236}">
                <a16:creationId xmlns:a16="http://schemas.microsoft.com/office/drawing/2014/main" id="{49E21CED-D1FD-4E80-A8AF-D4FE9B5A2F74}"/>
              </a:ext>
            </a:extLst>
          </p:cNvPr>
          <p:cNvCxnSpPr>
            <a:cxnSpLocks noChangeShapeType="1"/>
            <a:stCxn id="58379" idx="2"/>
            <a:endCxn id="58377" idx="0"/>
          </p:cNvCxnSpPr>
          <p:nvPr/>
        </p:nvCxnSpPr>
        <p:spPr bwMode="auto">
          <a:xfrm rot="5400000">
            <a:off x="6243878" y="1364299"/>
            <a:ext cx="447989" cy="1581943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393" name="Text Box 22">
            <a:extLst>
              <a:ext uri="{FF2B5EF4-FFF2-40B4-BE49-F238E27FC236}">
                <a16:creationId xmlns:a16="http://schemas.microsoft.com/office/drawing/2014/main" id="{773E6C4E-8BA7-443C-8BC0-74ED9528F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042" y="4064266"/>
            <a:ext cx="16802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b="1" dirty="0">
                <a:latin typeface="+mn-lt"/>
              </a:rPr>
              <a:t>כן</a:t>
            </a:r>
            <a:br>
              <a:rPr lang="en-US" altLang="en-US" sz="2000" dirty="0">
                <a:latin typeface="+mn-lt"/>
              </a:rPr>
            </a:br>
            <a:r>
              <a:rPr lang="he-IL" altLang="en-US" sz="2000" dirty="0">
                <a:latin typeface="+mn-lt"/>
              </a:rPr>
              <a:t>(חוזרים ל-</a:t>
            </a:r>
            <a:br>
              <a:rPr lang="en-US" altLang="en-US" sz="2000" dirty="0">
                <a:latin typeface="+mn-lt"/>
              </a:rPr>
            </a:br>
            <a:r>
              <a:rPr lang="en-US" altLang="en-US" sz="2000" dirty="0">
                <a:latin typeface="+mn-lt"/>
              </a:rPr>
              <a:t>kernel mode</a:t>
            </a:r>
            <a:r>
              <a:rPr lang="he-IL" altLang="en-US" sz="2000" dirty="0">
                <a:latin typeface="+mn-lt"/>
              </a:rPr>
              <a:t>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8394" name="Text Box 23">
            <a:extLst>
              <a:ext uri="{FF2B5EF4-FFF2-40B4-BE49-F238E27FC236}">
                <a16:creationId xmlns:a16="http://schemas.microsoft.com/office/drawing/2014/main" id="{C49C5D97-0E0F-4653-ABDF-CBEDF9854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540" y="2753712"/>
            <a:ext cx="14798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b="1" dirty="0">
                <a:latin typeface="+mn-lt"/>
              </a:rPr>
              <a:t>לא</a:t>
            </a:r>
            <a:br>
              <a:rPr lang="en-US" altLang="en-US" sz="2000" dirty="0">
                <a:latin typeface="+mn-lt"/>
              </a:rPr>
            </a:br>
            <a:r>
              <a:rPr lang="he-IL" altLang="en-US" sz="2000" dirty="0">
                <a:latin typeface="+mn-lt"/>
              </a:rPr>
              <a:t>(חוזרים ל-</a:t>
            </a:r>
            <a:br>
              <a:rPr lang="he-IL" altLang="en-US" sz="2000" dirty="0">
                <a:latin typeface="+mn-lt"/>
              </a:rPr>
            </a:br>
            <a:r>
              <a:rPr lang="en-US" altLang="en-US" sz="2000" dirty="0">
                <a:latin typeface="+mn-lt"/>
              </a:rPr>
              <a:t>user mode</a:t>
            </a:r>
            <a:r>
              <a:rPr lang="he-IL" altLang="en-US" sz="2000" dirty="0">
                <a:latin typeface="+mn-lt"/>
              </a:rPr>
              <a:t>)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8395" name="Text Box 24">
            <a:extLst>
              <a:ext uri="{FF2B5EF4-FFF2-40B4-BE49-F238E27FC236}">
                <a16:creationId xmlns:a16="http://schemas.microsoft.com/office/drawing/2014/main" id="{E70D4720-4BA8-4F87-9978-AB64CA975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07" y="2691000"/>
            <a:ext cx="3818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b="1" dirty="0">
                <a:latin typeface="+mn-lt"/>
              </a:rPr>
              <a:t>כן</a:t>
            </a:r>
            <a:endParaRPr lang="en-US" altLang="en-US" sz="2000" b="1" dirty="0">
              <a:latin typeface="+mn-lt"/>
            </a:endParaRPr>
          </a:p>
        </p:txBody>
      </p:sp>
      <p:sp>
        <p:nvSpPr>
          <p:cNvPr id="58396" name="Text Box 25">
            <a:extLst>
              <a:ext uri="{FF2B5EF4-FFF2-40B4-BE49-F238E27FC236}">
                <a16:creationId xmlns:a16="http://schemas.microsoft.com/office/drawing/2014/main" id="{5CDF50B5-0477-4E83-ABF3-542E9877C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756" y="6225220"/>
            <a:ext cx="3818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b="1" dirty="0">
                <a:latin typeface="+mn-lt"/>
              </a:rPr>
              <a:t>כן</a:t>
            </a:r>
            <a:endParaRPr lang="en-US" altLang="en-US" sz="2000" b="1" dirty="0">
              <a:latin typeface="+mn-lt"/>
            </a:endParaRPr>
          </a:p>
        </p:txBody>
      </p:sp>
      <p:sp>
        <p:nvSpPr>
          <p:cNvPr id="58397" name="Text Box 26">
            <a:extLst>
              <a:ext uri="{FF2B5EF4-FFF2-40B4-BE49-F238E27FC236}">
                <a16:creationId xmlns:a16="http://schemas.microsoft.com/office/drawing/2014/main" id="{ACEB436B-16D5-4D5D-9704-7D2BDB1C2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749" y="3842135"/>
            <a:ext cx="460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b="1" dirty="0">
                <a:latin typeface="+mn-lt"/>
              </a:rPr>
              <a:t>לא</a:t>
            </a:r>
            <a:endParaRPr lang="en-US" altLang="en-US" sz="2000" b="1" dirty="0">
              <a:latin typeface="+mn-lt"/>
            </a:endParaRPr>
          </a:p>
        </p:txBody>
      </p:sp>
      <p:sp>
        <p:nvSpPr>
          <p:cNvPr id="58398" name="Text Box 27">
            <a:extLst>
              <a:ext uri="{FF2B5EF4-FFF2-40B4-BE49-F238E27FC236}">
                <a16:creationId xmlns:a16="http://schemas.microsoft.com/office/drawing/2014/main" id="{ABF27B38-E1D2-4D99-9CFA-4198A206B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619" y="5247460"/>
            <a:ext cx="460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he-IL" altLang="en-US" sz="2000" b="1" dirty="0">
                <a:latin typeface="+mn-lt"/>
              </a:rPr>
              <a:t>לא</a:t>
            </a:r>
            <a:endParaRPr lang="en-US" altLang="en-US" sz="2000" b="1" dirty="0">
              <a:latin typeface="+mn-lt"/>
            </a:endParaRPr>
          </a:p>
        </p:txBody>
      </p:sp>
      <p:cxnSp>
        <p:nvCxnSpPr>
          <p:cNvPr id="45" name="AutoShape 12">
            <a:extLst>
              <a:ext uri="{FF2B5EF4-FFF2-40B4-BE49-F238E27FC236}">
                <a16:creationId xmlns:a16="http://schemas.microsoft.com/office/drawing/2014/main" id="{B2C80941-3471-46F1-A2EF-77FECADA79DC}"/>
              </a:ext>
            </a:extLst>
          </p:cNvPr>
          <p:cNvCxnSpPr>
            <a:cxnSpLocks noChangeShapeType="1"/>
            <a:stCxn id="58382" idx="1"/>
            <a:endCxn id="58376" idx="3"/>
          </p:cNvCxnSpPr>
          <p:nvPr/>
        </p:nvCxnSpPr>
        <p:spPr bwMode="auto">
          <a:xfrm rot="10800000">
            <a:off x="2860955" y="5801169"/>
            <a:ext cx="961032" cy="48144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AutoShape 13">
            <a:extLst>
              <a:ext uri="{FF2B5EF4-FFF2-40B4-BE49-F238E27FC236}">
                <a16:creationId xmlns:a16="http://schemas.microsoft.com/office/drawing/2014/main" id="{D180C68D-64A3-4661-9F0D-CB27A6311D43}"/>
              </a:ext>
            </a:extLst>
          </p:cNvPr>
          <p:cNvCxnSpPr>
            <a:cxnSpLocks noChangeShapeType="1"/>
            <a:stCxn id="58378" idx="2"/>
            <a:endCxn id="58375" idx="0"/>
          </p:cNvCxnSpPr>
          <p:nvPr/>
        </p:nvCxnSpPr>
        <p:spPr bwMode="auto">
          <a:xfrm rot="5400000">
            <a:off x="2798727" y="807663"/>
            <a:ext cx="617116" cy="286434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C3FB04B3-A928-4867-A1D5-5674DE21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A0C3D93-5E56-4FA2-9E2B-C00339A8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66" name="AutoShape 12">
            <a:extLst>
              <a:ext uri="{FF2B5EF4-FFF2-40B4-BE49-F238E27FC236}">
                <a16:creationId xmlns:a16="http://schemas.microsoft.com/office/drawing/2014/main" id="{0239E756-3B79-4EB3-B836-85F5776E0743}"/>
              </a:ext>
            </a:extLst>
          </p:cNvPr>
          <p:cNvCxnSpPr>
            <a:cxnSpLocks noChangeShapeType="1"/>
            <a:stCxn id="58377" idx="2"/>
            <a:endCxn id="58381" idx="0"/>
          </p:cNvCxnSpPr>
          <p:nvPr/>
        </p:nvCxnSpPr>
        <p:spPr bwMode="auto">
          <a:xfrm rot="16200000" flipH="1">
            <a:off x="6138557" y="3398693"/>
            <a:ext cx="738318" cy="166163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AutoShape 12">
            <a:extLst>
              <a:ext uri="{FF2B5EF4-FFF2-40B4-BE49-F238E27FC236}">
                <a16:creationId xmlns:a16="http://schemas.microsoft.com/office/drawing/2014/main" id="{0239E756-3B79-4EB3-B836-85F5776E0743}"/>
              </a:ext>
            </a:extLst>
          </p:cNvPr>
          <p:cNvCxnSpPr>
            <a:cxnSpLocks noChangeShapeType="1"/>
            <a:stCxn id="58381" idx="2"/>
            <a:endCxn id="58382" idx="3"/>
          </p:cNvCxnSpPr>
          <p:nvPr/>
        </p:nvCxnSpPr>
        <p:spPr bwMode="auto">
          <a:xfrm rot="5400000">
            <a:off x="6107466" y="5051546"/>
            <a:ext cx="388545" cy="2073589"/>
          </a:xfrm>
          <a:prstGeom prst="bentConnector2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AutoShape 16">
            <a:extLst>
              <a:ext uri="{FF2B5EF4-FFF2-40B4-BE49-F238E27FC236}">
                <a16:creationId xmlns:a16="http://schemas.microsoft.com/office/drawing/2014/main" id="{0DB3A8AA-ACB9-40FB-90F3-D00BBE353520}"/>
              </a:ext>
            </a:extLst>
          </p:cNvPr>
          <p:cNvCxnSpPr>
            <a:cxnSpLocks noChangeShapeType="1"/>
            <a:stCxn id="58374" idx="2"/>
            <a:endCxn id="58375" idx="0"/>
          </p:cNvCxnSpPr>
          <p:nvPr/>
        </p:nvCxnSpPr>
        <p:spPr bwMode="auto">
          <a:xfrm flipH="1">
            <a:off x="1675114" y="1931276"/>
            <a:ext cx="1286" cy="617116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AutoShape 16">
            <a:extLst>
              <a:ext uri="{FF2B5EF4-FFF2-40B4-BE49-F238E27FC236}">
                <a16:creationId xmlns:a16="http://schemas.microsoft.com/office/drawing/2014/main" id="{0DB3A8AA-ACB9-40FB-90F3-D00BBE353520}"/>
              </a:ext>
            </a:extLst>
          </p:cNvPr>
          <p:cNvCxnSpPr>
            <a:cxnSpLocks noChangeShapeType="1"/>
            <a:stCxn id="58375" idx="3"/>
            <a:endCxn id="58377" idx="1"/>
          </p:cNvCxnSpPr>
          <p:nvPr/>
        </p:nvCxnSpPr>
        <p:spPr bwMode="auto">
          <a:xfrm flipV="1">
            <a:off x="2780014" y="3119808"/>
            <a:ext cx="1791986" cy="84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AutoShape 12">
            <a:extLst>
              <a:ext uri="{FF2B5EF4-FFF2-40B4-BE49-F238E27FC236}">
                <a16:creationId xmlns:a16="http://schemas.microsoft.com/office/drawing/2014/main" id="{0239E756-3B79-4EB3-B836-85F5776E0743}"/>
              </a:ext>
            </a:extLst>
          </p:cNvPr>
          <p:cNvCxnSpPr>
            <a:cxnSpLocks noChangeShapeType="1"/>
            <a:stCxn id="58381" idx="1"/>
            <a:endCxn id="58376" idx="3"/>
          </p:cNvCxnSpPr>
          <p:nvPr/>
        </p:nvCxnSpPr>
        <p:spPr bwMode="auto">
          <a:xfrm rot="10800000" flipV="1">
            <a:off x="2860956" y="5246368"/>
            <a:ext cx="3372677" cy="5548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061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>
            <a:extLst>
              <a:ext uri="{FF2B5EF4-FFF2-40B4-BE49-F238E27FC236}">
                <a16:creationId xmlns:a16="http://schemas.microsoft.com/office/drawing/2014/main" id="{490BAA99-EF00-465A-87F2-BAE13FD85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סיום טיפול בפסיקות</a:t>
            </a:r>
            <a:endParaRPr lang="en-US" altLang="en-US" dirty="0"/>
          </a:p>
        </p:txBody>
      </p:sp>
      <p:sp>
        <p:nvSpPr>
          <p:cNvPr id="57350" name="Rectangle 3">
            <a:extLst>
              <a:ext uri="{FF2B5EF4-FFF2-40B4-BE49-F238E27FC236}">
                <a16:creationId xmlns:a16="http://schemas.microsoft.com/office/drawing/2014/main" id="{8303922A-C6E8-45D4-A49B-7EB31B3997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סוף שגרת הטיפול הוא בקריאה לקוד הבא: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err="1"/>
              <a:t>ret_from_exception</a:t>
            </a:r>
            <a:r>
              <a:rPr lang="he-IL" altLang="en-US" dirty="0"/>
              <a:t>- עבור סיום טיפול בחריגה.</a:t>
            </a:r>
          </a:p>
          <a:p>
            <a:pPr lvl="1"/>
            <a:r>
              <a:rPr lang="en-US" altLang="en-US" dirty="0" err="1"/>
              <a:t>ret_from_intr</a:t>
            </a:r>
            <a:r>
              <a:rPr lang="he-IL" altLang="en-US" dirty="0"/>
              <a:t> – עבור סיום טיפול בפסיקת חומרה.</a:t>
            </a:r>
          </a:p>
          <a:p>
            <a:pPr lvl="1"/>
            <a:r>
              <a:rPr lang="en-US" altLang="en-US" dirty="0" err="1"/>
              <a:t>ret_from_sys_call</a:t>
            </a:r>
            <a:r>
              <a:rPr lang="he-IL" altLang="en-US" dirty="0"/>
              <a:t> – עבור סיום טיפול בקריאת מערכת.</a:t>
            </a:r>
            <a:endParaRPr lang="en-US" altLang="en-US" dirty="0"/>
          </a:p>
          <a:p>
            <a:endParaRPr lang="he-IL" altLang="en-US" dirty="0"/>
          </a:p>
          <a:p>
            <a:r>
              <a:rPr lang="he-IL" altLang="en-US" dirty="0"/>
              <a:t>כל המסלולים הללו משחזרים את ערכי הרגיסטרים מלפני הפסיקה (באמצעות המאקרו </a:t>
            </a:r>
            <a:r>
              <a:rPr lang="en-US" altLang="en-US" dirty="0"/>
              <a:t>RESTORE_ALL</a:t>
            </a:r>
            <a:r>
              <a:rPr lang="he-IL" altLang="en-US" dirty="0"/>
              <a:t>) ואז מבצעים </a:t>
            </a:r>
            <a:r>
              <a:rPr lang="en-US" altLang="en-US" dirty="0" err="1"/>
              <a:t>iret</a:t>
            </a:r>
            <a:r>
              <a:rPr lang="he-IL" altLang="en-US" dirty="0"/>
              <a:t> כדי לחזור לתהליך שבזמן פעילותו התרחשה הפסיקה.</a:t>
            </a:r>
            <a:endParaRPr lang="en-US" altLang="en-US" dirty="0"/>
          </a:p>
          <a:p>
            <a:r>
              <a:rPr lang="he-IL" altLang="en-US" dirty="0"/>
              <a:t>אבל, לפני כן, יש לבצע מספר בדיקות:</a:t>
            </a:r>
            <a:endParaRPr lang="en-US" altLang="en-US" dirty="0"/>
          </a:p>
          <a:p>
            <a:pPr lvl="1"/>
            <a:r>
              <a:rPr lang="he-IL" altLang="en-US" dirty="0"/>
              <a:t>האם הפסיקה מקוננת – אם כן, מדלגים על הבדיקות הבאות ומסיימים.</a:t>
            </a:r>
          </a:p>
          <a:p>
            <a:pPr lvl="1"/>
            <a:r>
              <a:rPr lang="he-IL" altLang="en-US" dirty="0"/>
              <a:t>האם צריך להחליף הקשר – אם כן, קוראים ל-</a:t>
            </a:r>
            <a:r>
              <a:rPr lang="en-US" altLang="en-US" dirty="0"/>
              <a:t>schedule()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האם יש </a:t>
            </a:r>
            <a:r>
              <a:rPr lang="en-US" altLang="en-US" dirty="0"/>
              <a:t>signals</a:t>
            </a:r>
            <a:r>
              <a:rPr lang="he-IL" altLang="en-US" dirty="0"/>
              <a:t> ממתינים – יש לטפל בהם תחילה (פונקציה </a:t>
            </a:r>
            <a:r>
              <a:rPr lang="en-US" altLang="en-US" dirty="0" err="1"/>
              <a:t>do_signal</a:t>
            </a:r>
            <a:r>
              <a:rPr lang="en-US" altLang="en-US" dirty="0"/>
              <a:t>()</a:t>
            </a:r>
            <a:r>
              <a:rPr lang="he-IL" altLang="en-US" dirty="0"/>
              <a:t>).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5DF0C-CCD2-417F-9E13-FB602352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F5BD6-A8C7-4DEE-BC15-E7BEA158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44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3EB4D-FC4E-4AE7-859F-8862A0B3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סוגי פסיקות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E884F-C41C-438C-BBD8-195013B306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157455-9E57-4CA9-B034-EFAE6007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78F17C2-5373-483F-8CD5-F277EB95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3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018D647-03B7-4F14-AA1C-65D629DF6A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01715"/>
              </p:ext>
            </p:extLst>
          </p:nvPr>
        </p:nvGraphicFramePr>
        <p:xfrm>
          <a:off x="425669" y="756745"/>
          <a:ext cx="8261131" cy="5580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7EE3D-6DD6-4370-970C-ADA72EA2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5DECD-CB94-4732-8C21-E3380513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81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19C8-D4DC-471E-85BD-87D91BC36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יש שני סוגי פסיקות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0734E-2063-4A76-A536-24C2329D6D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פסיקות תוכנה</a:t>
            </a:r>
            <a:br>
              <a:rPr lang="en-US" dirty="0"/>
            </a:br>
            <a:r>
              <a:rPr lang="en-US" dirty="0"/>
              <a:t>Exceptions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C5B0D-6C8C-4C10-8D53-AA2460BD4B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נוצרות ע"י המעבד כתגובה על ביצוע פקודת מכונה מסוימת.</a:t>
            </a:r>
          </a:p>
          <a:p>
            <a:r>
              <a:rPr lang="he-IL" altLang="en-US" dirty="0"/>
              <a:t>פסיקות סינכרוניות.</a:t>
            </a:r>
          </a:p>
          <a:p>
            <a:pPr lvl="1"/>
            <a:r>
              <a:rPr lang="he-IL" altLang="en-US" dirty="0"/>
              <a:t>מגיעות לאחר ביצוע פקודה במעבד, לדוגמה: חלוקה ב-0.</a:t>
            </a:r>
          </a:p>
          <a:p>
            <a:pPr lvl="1"/>
            <a:r>
              <a:rPr lang="he-IL" altLang="en-US" dirty="0"/>
              <a:t>התוכנה יכולה ליצור פסיקה "בכוונה" כדרך לביצוע של הקוד המיועד לטיפול בפסיקה.</a:t>
            </a:r>
          </a:p>
          <a:p>
            <a:pPr lvl="1"/>
            <a:r>
              <a:rPr lang="he-IL" altLang="en-US" dirty="0"/>
              <a:t>לדוגמה: הפקודה </a:t>
            </a:r>
            <a:r>
              <a:rPr lang="en-US" altLang="en-US" dirty="0" err="1"/>
              <a:t>int</a:t>
            </a:r>
            <a:r>
              <a:rPr lang="en-US" altLang="en-US" dirty="0"/>
              <a:t> 0x80</a:t>
            </a:r>
            <a:r>
              <a:rPr lang="he-IL" altLang="en-US" dirty="0"/>
              <a:t> היא פסיקה יזומה של קוד משתמש הקורא לקריאת מערכת בלינוקס.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AABCD-5E6B-4A24-934B-2FF495E39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פסיקות חומרה</a:t>
            </a:r>
            <a:br>
              <a:rPr lang="en-US" dirty="0"/>
            </a:br>
            <a:r>
              <a:rPr lang="en-US" dirty="0"/>
              <a:t>Hardware Interrupts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E23B9-E615-4DAB-AB0E-383224F29F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מקורן בהתקנים חיצוניים למעבד, כגון: מקלדת, עכבר, דיסק, כרטיס רשת, ...</a:t>
            </a:r>
          </a:p>
          <a:p>
            <a:r>
              <a:rPr lang="he-IL" altLang="en-US" dirty="0"/>
              <a:t>פסיקות אסינכרוניות.</a:t>
            </a:r>
          </a:p>
          <a:p>
            <a:pPr lvl="1"/>
            <a:r>
              <a:rPr lang="he-IL" altLang="en-US" dirty="0"/>
              <a:t>יכולות להגיע בכל רגע ללא קשר למצב המעבד באותו זמן, כלומר תוך כדי ביצוע פקודת מכונה.</a:t>
            </a:r>
          </a:p>
          <a:p>
            <a:pPr lvl="1"/>
            <a:r>
              <a:rPr lang="he-IL" altLang="en-US" dirty="0"/>
              <a:t>לדוגמה: לחיצת מקש במקלדת גורמת למקלדת לשלוח פסיקה למעבד על-מנת שיקרא את המידע על המקש שנלחץ.</a:t>
            </a:r>
          </a:p>
          <a:p>
            <a:pPr lvl="1"/>
            <a:endParaRPr lang="he-IL" altLang="en-US" dirty="0"/>
          </a:p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E0AFE5E-051E-47ED-8F25-A75899FE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44DE233-0EF2-41AF-AA8C-01E3C3FA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24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>
            <a:extLst>
              <a:ext uri="{FF2B5EF4-FFF2-40B4-BE49-F238E27FC236}">
                <a16:creationId xmlns:a16="http://schemas.microsoft.com/office/drawing/2014/main" id="{68F36DBC-FB40-4D1A-9CF1-0C2A9E8EB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פסיקות חומרה</a:t>
            </a:r>
            <a:endParaRPr lang="en-US" altLang="en-US" dirty="0"/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904B4C68-3182-4EFF-A3E9-AB75955BBD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he-IL" dirty="0"/>
              <a:t>נשלחות אל המעבד באופן אסינכרוני</a:t>
            </a:r>
            <a:r>
              <a:rPr lang="en-US" altLang="he-IL" dirty="0"/>
              <a:t> </a:t>
            </a:r>
            <a:r>
              <a:rPr lang="he-IL" altLang="he-IL" dirty="0"/>
              <a:t>ע"י התקני חומרה חיצוניים.</a:t>
            </a:r>
            <a:endParaRPr lang="en-US" altLang="he-IL" dirty="0"/>
          </a:p>
          <a:p>
            <a:endParaRPr lang="he-IL" altLang="en-US" dirty="0"/>
          </a:p>
          <a:p>
            <a:r>
              <a:rPr lang="he-IL" altLang="en-US" dirty="0"/>
              <a:t>חלק מפסיקות החומרה ניתנות לחסימה (</a:t>
            </a:r>
            <a:r>
              <a:rPr lang="en-US" altLang="en-US" dirty="0" err="1"/>
              <a:t>maskable</a:t>
            </a:r>
            <a:r>
              <a:rPr lang="en-US" altLang="en-US" dirty="0"/>
              <a:t> interrupts</a:t>
            </a:r>
            <a:r>
              <a:rPr lang="he-IL" altLang="en-US" dirty="0"/>
              <a:t>) ע"י כיבוי הדגל </a:t>
            </a:r>
            <a:r>
              <a:rPr lang="en-US" altLang="en-US" dirty="0"/>
              <a:t>interrupt flag</a:t>
            </a:r>
            <a:r>
              <a:rPr lang="he-IL" altLang="en-US" dirty="0"/>
              <a:t> (</a:t>
            </a:r>
            <a:r>
              <a:rPr lang="en-US" altLang="en-US" dirty="0"/>
              <a:t>IF</a:t>
            </a:r>
            <a:r>
              <a:rPr lang="he-IL" altLang="en-US" dirty="0"/>
              <a:t>)</a:t>
            </a:r>
            <a:r>
              <a:rPr lang="he-IL" altLang="he-IL" dirty="0"/>
              <a:t> </a:t>
            </a:r>
            <a:r>
              <a:rPr lang="he-IL" altLang="en-US" dirty="0"/>
              <a:t>ברגיסטר הדגלים </a:t>
            </a:r>
            <a:r>
              <a:rPr lang="en-US" altLang="en-US" dirty="0"/>
              <a:t>EFLAGS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פסיקה ניתנת לחסימה אינה מטופלת כל עוד </a:t>
            </a:r>
            <a:r>
              <a:rPr lang="en-US" altLang="en-US" dirty="0"/>
              <a:t>IF==0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פקודות המכונה </a:t>
            </a:r>
            <a:r>
              <a:rPr lang="en-US" altLang="en-US" dirty="0"/>
              <a:t>cli</a:t>
            </a:r>
            <a:r>
              <a:rPr lang="he-IL" altLang="en-US" dirty="0"/>
              <a:t> ו-</a:t>
            </a:r>
            <a:r>
              <a:rPr lang="en-US" altLang="en-US" dirty="0" err="1"/>
              <a:t>sti</a:t>
            </a:r>
            <a:r>
              <a:rPr lang="he-IL" altLang="en-US" dirty="0"/>
              <a:t> חוסמות ומאפשרות ע"י כיבוי והדלקת הדגל </a:t>
            </a:r>
            <a:r>
              <a:rPr lang="en-US" altLang="en-US" dirty="0"/>
              <a:t>IF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במהלך טיפול בפסיקת חומרה מבוצעת חסימה באופן אוטומטי.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חלק מפסיקות החומרה לא ניתנות לחסימה.</a:t>
            </a:r>
          </a:p>
          <a:p>
            <a:pPr lvl="1"/>
            <a:r>
              <a:rPr lang="he-IL" altLang="en-US" dirty="0"/>
              <a:t>נקראות </a:t>
            </a:r>
            <a:r>
              <a:rPr lang="en-US" altLang="en-US" dirty="0"/>
              <a:t>NMI – non-</a:t>
            </a:r>
            <a:r>
              <a:rPr lang="en-US" altLang="en-US" dirty="0" err="1"/>
              <a:t>maskable</a:t>
            </a:r>
            <a:r>
              <a:rPr lang="en-US" altLang="en-US" dirty="0"/>
              <a:t> interrupts</a:t>
            </a:r>
            <a:r>
              <a:rPr lang="he-IL" altLang="en-US" dirty="0"/>
              <a:t>.</a:t>
            </a:r>
          </a:p>
          <a:p>
            <a:pPr lvl="1"/>
            <a:r>
              <a:rPr lang="he-IL" altLang="he-IL" dirty="0"/>
              <a:t>משמשות לדיווח על בעיות חומרה קריטיות, כגון נפילת מתח.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4E8AC-2544-4AD3-87BB-708E1CEB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031DA-0DA6-4FA8-9ED9-61AEE57C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8679" name="Picture 5" descr="j0280546[1]">
            <a:extLst>
              <a:ext uri="{FF2B5EF4-FFF2-40B4-BE49-F238E27FC236}">
                <a16:creationId xmlns:a16="http://schemas.microsoft.com/office/drawing/2014/main" id="{4EC65153-BDB5-4A39-B2CA-C1DFA87EA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1295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13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B1DCE-A52D-47F0-BE79-614707329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TL;DR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04A5-5935-4CE8-8DD6-C9A427945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עבודה עם התקני קלט/פלט היא יכולת חיונית בכל מערכת מחשב.</a:t>
            </a:r>
          </a:p>
          <a:p>
            <a:pPr lvl="1"/>
            <a:r>
              <a:rPr lang="he-IL" dirty="0"/>
              <a:t>למשל: מקלדת, עכבר, דיסק, כרטיס רשת, ...</a:t>
            </a:r>
          </a:p>
          <a:p>
            <a:pPr lvl="1"/>
            <a:endParaRPr lang="he-IL" dirty="0"/>
          </a:p>
          <a:p>
            <a:r>
              <a:rPr lang="he-IL" dirty="0"/>
              <a:t>איך כדאי לשלב התקנים חיצוניים במערכת?</a:t>
            </a:r>
          </a:p>
          <a:p>
            <a:pPr lvl="1"/>
            <a:r>
              <a:rPr lang="he-IL" dirty="0"/>
              <a:t>דגימה (</a:t>
            </a:r>
            <a:r>
              <a:rPr lang="en-US" dirty="0"/>
              <a:t>polling</a:t>
            </a:r>
            <a:r>
              <a:rPr lang="he-IL" dirty="0"/>
              <a:t>) מבזבזת זמן מעבד יקר.</a:t>
            </a:r>
          </a:p>
          <a:p>
            <a:r>
              <a:rPr lang="he-IL" dirty="0"/>
              <a:t>החלופה העדיפה (בדרך כלל) היא לתת להתקן להודיע למעבד על אירוע שדורש את טיפולו---פסיקה (</a:t>
            </a:r>
            <a:r>
              <a:rPr lang="en-US" dirty="0"/>
              <a:t>interrupt</a:t>
            </a:r>
            <a:r>
              <a:rPr lang="he-IL" dirty="0"/>
              <a:t>).</a:t>
            </a:r>
          </a:p>
          <a:p>
            <a:r>
              <a:rPr lang="he-IL" dirty="0"/>
              <a:t>פסיקות משמשות גם קוד משתמש כדי לבקש מהמעבד (ומערכת ההפעלה) טיפול בתקלות ו/או שירותים.</a:t>
            </a:r>
          </a:p>
          <a:p>
            <a:endParaRPr lang="he-IL" dirty="0"/>
          </a:p>
          <a:p>
            <a:r>
              <a:rPr lang="he-IL" dirty="0"/>
              <a:t>היום נלמד איך החומרה</a:t>
            </a:r>
            <a:br>
              <a:rPr lang="en-US" dirty="0"/>
            </a:br>
            <a:r>
              <a:rPr lang="he-IL" dirty="0"/>
              <a:t>ומערכת ההפעלה עובדות</a:t>
            </a:r>
            <a:br>
              <a:rPr lang="en-US" dirty="0"/>
            </a:br>
            <a:r>
              <a:rPr lang="he-IL" dirty="0"/>
              <a:t>יחד כדי לטפל בפסיקות.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1437F-3163-4DC3-9EEE-761BC02D8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7577E-F5B0-4D19-879C-549202D6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C6D29A1-BD1D-474C-A4C2-38C5CAA077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854926"/>
              </p:ext>
            </p:extLst>
          </p:nvPr>
        </p:nvGraphicFramePr>
        <p:xfrm>
          <a:off x="457199" y="5128591"/>
          <a:ext cx="4313583" cy="1348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668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>
            <a:extLst>
              <a:ext uri="{FF2B5EF4-FFF2-40B4-BE49-F238E27FC236}">
                <a16:creationId xmlns:a16="http://schemas.microsoft.com/office/drawing/2014/main" id="{CDBFDACC-7BA8-4320-B276-19CEB3F24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dirty="0"/>
              <a:t>APIC</a:t>
            </a:r>
            <a:r>
              <a:rPr lang="he-IL" altLang="he-IL" dirty="0"/>
              <a:t> – בקר פסיקות מתוכנת</a:t>
            </a:r>
            <a:endParaRPr lang="en-US" altLang="en-US" dirty="0"/>
          </a:p>
        </p:txBody>
      </p:sp>
      <p:sp>
        <p:nvSpPr>
          <p:cNvPr id="29702" name="Rectangle 3">
            <a:extLst>
              <a:ext uri="{FF2B5EF4-FFF2-40B4-BE49-F238E27FC236}">
                <a16:creationId xmlns:a16="http://schemas.microsoft.com/office/drawing/2014/main" id="{88838355-AE35-4142-BF24-B3A28C51FF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altLang="he-IL" dirty="0"/>
          </a:p>
          <a:p>
            <a:endParaRPr lang="he-IL" altLang="he-IL" dirty="0"/>
          </a:p>
          <a:p>
            <a:endParaRPr lang="he-IL" altLang="he-IL" dirty="0"/>
          </a:p>
          <a:p>
            <a:pPr lvl="1"/>
            <a:endParaRPr lang="he-IL" altLang="he-IL" dirty="0"/>
          </a:p>
          <a:p>
            <a:pPr lvl="1"/>
            <a:endParaRPr lang="he-IL" altLang="he-IL" dirty="0"/>
          </a:p>
          <a:p>
            <a:r>
              <a:rPr lang="he-IL" altLang="he-IL" dirty="0"/>
              <a:t>כל מעבד מחובר ל-</a:t>
            </a:r>
            <a:r>
              <a:rPr lang="en-US" altLang="he-IL" dirty="0"/>
              <a:t>APIC</a:t>
            </a:r>
            <a:r>
              <a:rPr lang="he-IL" altLang="he-IL" dirty="0"/>
              <a:t> המעביר אליו פסיקות מהתקני חומרה.</a:t>
            </a:r>
          </a:p>
          <a:p>
            <a:pPr lvl="1"/>
            <a:r>
              <a:rPr lang="en-US" altLang="he-IL" dirty="0"/>
              <a:t>[Advanced] Programmable Interrupt Controller</a:t>
            </a:r>
            <a:r>
              <a:rPr lang="he-IL" altLang="he-IL" dirty="0"/>
              <a:t> – </a:t>
            </a:r>
            <a:r>
              <a:rPr lang="en-US" altLang="he-IL" dirty="0"/>
              <a:t>[A]PIC</a:t>
            </a:r>
            <a:r>
              <a:rPr lang="he-IL" altLang="he-IL" dirty="0"/>
              <a:t> .</a:t>
            </a:r>
          </a:p>
          <a:p>
            <a:r>
              <a:rPr lang="he-IL" altLang="he-IL" dirty="0"/>
              <a:t>התקן חומרה המבקש לשלוח פסיקה שולח אות </a:t>
            </a:r>
            <a:r>
              <a:rPr lang="en-US" altLang="he-IL" dirty="0"/>
              <a:t>IRQ</a:t>
            </a:r>
            <a:r>
              <a:rPr lang="he-IL" altLang="he-IL" dirty="0"/>
              <a:t> (</a:t>
            </a:r>
            <a:r>
              <a:rPr lang="en-US" altLang="he-IL" dirty="0"/>
              <a:t>Interrupt </a:t>
            </a:r>
            <a:r>
              <a:rPr lang="en-US" altLang="he-IL" dirty="0" err="1"/>
              <a:t>ReQuest</a:t>
            </a:r>
            <a:r>
              <a:rPr lang="he-IL" altLang="he-IL" dirty="0"/>
              <a:t>) לאחד מקווי הכניסה של ה-</a:t>
            </a:r>
            <a:r>
              <a:rPr lang="en-US" altLang="he-IL" dirty="0"/>
              <a:t>APIC</a:t>
            </a:r>
            <a:r>
              <a:rPr lang="he-IL" altLang="he-IL" dirty="0"/>
              <a:t>.</a:t>
            </a:r>
          </a:p>
          <a:p>
            <a:pPr lvl="1"/>
            <a:r>
              <a:rPr lang="he-IL" altLang="he-IL" dirty="0"/>
              <a:t>ישנם 16—24 קווי כניסה ממוספרים </a:t>
            </a:r>
            <a:r>
              <a:rPr lang="en-US" altLang="he-IL" dirty="0"/>
              <a:t>IRQ0—IRQ15/IRQ23</a:t>
            </a:r>
            <a:r>
              <a:rPr lang="he-IL" altLang="he-IL" dirty="0"/>
              <a:t>.</a:t>
            </a:r>
          </a:p>
          <a:p>
            <a:pPr lvl="1"/>
            <a:r>
              <a:rPr lang="he-IL" altLang="he-IL" dirty="0"/>
              <a:t>אפשר לחבר כמה התקנים לאותו קו (</a:t>
            </a:r>
            <a:r>
              <a:rPr lang="en-US" altLang="he-IL" dirty="0"/>
              <a:t>IRQ Sharing</a:t>
            </a:r>
            <a:r>
              <a:rPr lang="he-IL" altLang="he-IL" dirty="0"/>
              <a:t>).</a:t>
            </a:r>
          </a:p>
          <a:p>
            <a:pPr lvl="2"/>
            <a:r>
              <a:rPr lang="he-IL" altLang="he-IL" dirty="0"/>
              <a:t>מסקנה: קוד הטיפול בפסיקת חומרה חייב לבדוק את כל ההתקנים שיכלו לגרום לה.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EA108-EA0D-4161-A956-8F113336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B638-E50C-4EC2-9C62-DF5F8EB6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012C92-DCE9-4266-9D12-1FC6D2D491D6}"/>
              </a:ext>
            </a:extLst>
          </p:cNvPr>
          <p:cNvGrpSpPr/>
          <p:nvPr/>
        </p:nvGrpSpPr>
        <p:grpSpPr>
          <a:xfrm>
            <a:off x="925532" y="1555689"/>
            <a:ext cx="6923068" cy="1921631"/>
            <a:chOff x="817582" y="3549559"/>
            <a:chExt cx="6923068" cy="1921631"/>
          </a:xfrm>
        </p:grpSpPr>
        <p:sp>
          <p:nvSpPr>
            <p:cNvPr id="29703" name="Rectangle 5">
              <a:extLst>
                <a:ext uri="{FF2B5EF4-FFF2-40B4-BE49-F238E27FC236}">
                  <a16:creationId xmlns:a16="http://schemas.microsoft.com/office/drawing/2014/main" id="{0F831564-608E-4BBB-B3BE-F0DF074A5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582" y="3717925"/>
              <a:ext cx="1512888" cy="136842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he-IL" altLang="en-US" sz="2000" dirty="0"/>
                <a:t>מעבד</a:t>
              </a:r>
              <a:endParaRPr lang="en-US" altLang="en-US" sz="2000" dirty="0"/>
            </a:p>
          </p:txBody>
        </p:sp>
        <p:sp>
          <p:nvSpPr>
            <p:cNvPr id="29704" name="Rectangle 6">
              <a:extLst>
                <a:ext uri="{FF2B5EF4-FFF2-40B4-BE49-F238E27FC236}">
                  <a16:creationId xmlns:a16="http://schemas.microsoft.com/office/drawing/2014/main" id="{2D10C557-5D2D-498B-B981-02EFD3F2E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1050" y="3897313"/>
              <a:ext cx="963613" cy="93662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en-US" altLang="en-US" sz="2000" dirty="0"/>
                <a:t>APIC</a:t>
              </a:r>
            </a:p>
          </p:txBody>
        </p:sp>
        <p:sp>
          <p:nvSpPr>
            <p:cNvPr id="29705" name="Rectangle 7">
              <a:extLst>
                <a:ext uri="{FF2B5EF4-FFF2-40B4-BE49-F238E27FC236}">
                  <a16:creationId xmlns:a16="http://schemas.microsoft.com/office/drawing/2014/main" id="{BB9F17DC-6061-4033-B24E-7F6FB211C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688" y="3609975"/>
              <a:ext cx="1223962" cy="36576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he-IL" altLang="en-US" sz="2000" dirty="0"/>
                <a:t>שעון</a:t>
              </a:r>
              <a:endParaRPr lang="en-US" altLang="en-US" sz="2000" dirty="0"/>
            </a:p>
          </p:txBody>
        </p:sp>
        <p:sp>
          <p:nvSpPr>
            <p:cNvPr id="29706" name="Rectangle 8">
              <a:extLst>
                <a:ext uri="{FF2B5EF4-FFF2-40B4-BE49-F238E27FC236}">
                  <a16:creationId xmlns:a16="http://schemas.microsoft.com/office/drawing/2014/main" id="{68E3CBCF-690A-48AF-A02C-587F47242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688" y="5105430"/>
              <a:ext cx="1223962" cy="36576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he-IL" altLang="en-US" sz="2000" dirty="0"/>
                <a:t>דיסק</a:t>
              </a:r>
              <a:endParaRPr lang="en-US" altLang="en-US" sz="2000" dirty="0"/>
            </a:p>
          </p:txBody>
        </p:sp>
        <p:sp>
          <p:nvSpPr>
            <p:cNvPr id="29707" name="AutoShape 9">
              <a:extLst>
                <a:ext uri="{FF2B5EF4-FFF2-40B4-BE49-F238E27FC236}">
                  <a16:creationId xmlns:a16="http://schemas.microsoft.com/office/drawing/2014/main" id="{20E04054-59DF-44FA-A2DD-9CAF5EAE2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0469" y="4186237"/>
              <a:ext cx="990579" cy="431800"/>
            </a:xfrm>
            <a:prstGeom prst="leftRightArrow">
              <a:avLst>
                <a:gd name="adj1" fmla="val 50000"/>
                <a:gd name="adj2" fmla="val 36691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endParaRPr lang="en-US" altLang="en-US" sz="2000"/>
            </a:p>
          </p:txBody>
        </p:sp>
        <p:sp>
          <p:nvSpPr>
            <p:cNvPr id="29708" name="Line 14">
              <a:extLst>
                <a:ext uri="{FF2B5EF4-FFF2-40B4-BE49-F238E27FC236}">
                  <a16:creationId xmlns:a16="http://schemas.microsoft.com/office/drawing/2014/main" id="{3BCF7683-153E-46E7-9149-CE3CC2727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4663" y="3799970"/>
              <a:ext cx="2232024" cy="313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1"/>
              <a:endParaRPr lang="en-US" sz="2000"/>
            </a:p>
          </p:txBody>
        </p:sp>
        <p:sp>
          <p:nvSpPr>
            <p:cNvPr id="29709" name="Line 15">
              <a:extLst>
                <a:ext uri="{FF2B5EF4-FFF2-40B4-BE49-F238E27FC236}">
                  <a16:creationId xmlns:a16="http://schemas.microsoft.com/office/drawing/2014/main" id="{D97E1F29-35F1-4658-A6B0-65AB8B95BB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4662" y="4304795"/>
              <a:ext cx="2232025" cy="24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1"/>
              <a:endParaRPr lang="en-US" sz="2000"/>
            </a:p>
          </p:txBody>
        </p:sp>
        <p:sp>
          <p:nvSpPr>
            <p:cNvPr id="29710" name="Text Box 16">
              <a:extLst>
                <a:ext uri="{FF2B5EF4-FFF2-40B4-BE49-F238E27FC236}">
                  <a16:creationId xmlns:a16="http://schemas.microsoft.com/office/drawing/2014/main" id="{D9916EB0-18AE-4004-AB14-970D47A77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5901" y="3549559"/>
              <a:ext cx="78258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en-US" altLang="en-US" sz="2000" dirty="0"/>
                <a:t>IRQ0</a:t>
              </a:r>
            </a:p>
          </p:txBody>
        </p:sp>
        <p:sp>
          <p:nvSpPr>
            <p:cNvPr id="29711" name="Text Box 17">
              <a:extLst>
                <a:ext uri="{FF2B5EF4-FFF2-40B4-BE49-F238E27FC236}">
                  <a16:creationId xmlns:a16="http://schemas.microsoft.com/office/drawing/2014/main" id="{71A9DE91-85BC-4CF6-9316-9B48AEF080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1751" y="4329113"/>
              <a:ext cx="782587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en-US" altLang="en-US" sz="2000"/>
                <a:t>IRQ7</a:t>
              </a:r>
            </a:p>
          </p:txBody>
        </p:sp>
        <p:sp>
          <p:nvSpPr>
            <p:cNvPr id="29712" name="Rectangle 18">
              <a:extLst>
                <a:ext uri="{FF2B5EF4-FFF2-40B4-BE49-F238E27FC236}">
                  <a16:creationId xmlns:a16="http://schemas.microsoft.com/office/drawing/2014/main" id="{8A2D27EA-FF5D-4117-928C-8B6838C61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688" y="4602650"/>
              <a:ext cx="1223962" cy="36576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he-IL" altLang="en-US" sz="2000" dirty="0"/>
                <a:t>כרטיס קול</a:t>
              </a:r>
              <a:endParaRPr lang="en-US" altLang="en-US" sz="2000" dirty="0"/>
            </a:p>
          </p:txBody>
        </p:sp>
        <p:sp>
          <p:nvSpPr>
            <p:cNvPr id="29713" name="Rectangle 19">
              <a:extLst>
                <a:ext uri="{FF2B5EF4-FFF2-40B4-BE49-F238E27FC236}">
                  <a16:creationId xmlns:a16="http://schemas.microsoft.com/office/drawing/2014/main" id="{45523D75-8DE4-42F0-BFB2-E469BD9E5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688" y="4114320"/>
              <a:ext cx="1223962" cy="36576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he-IL" altLang="en-US" sz="2000" dirty="0"/>
                <a:t>מדפסת</a:t>
              </a:r>
              <a:endParaRPr lang="en-US" altLang="en-US" sz="2000" dirty="0"/>
            </a:p>
          </p:txBody>
        </p:sp>
        <p:sp>
          <p:nvSpPr>
            <p:cNvPr id="29714" name="Line 21">
              <a:extLst>
                <a:ext uri="{FF2B5EF4-FFF2-40B4-BE49-F238E27FC236}">
                  <a16:creationId xmlns:a16="http://schemas.microsoft.com/office/drawing/2014/main" id="{D45CAFD6-474F-48B2-A1BD-6AA09B39AD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529" y="4304795"/>
              <a:ext cx="573159" cy="529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1"/>
              <a:endParaRPr lang="en-US" sz="2000"/>
            </a:p>
          </p:txBody>
        </p:sp>
        <p:sp>
          <p:nvSpPr>
            <p:cNvPr id="29715" name="Line 22">
              <a:extLst>
                <a:ext uri="{FF2B5EF4-FFF2-40B4-BE49-F238E27FC236}">
                  <a16:creationId xmlns:a16="http://schemas.microsoft.com/office/drawing/2014/main" id="{7D2E8373-5B57-4F30-9209-FB92F0808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4663" y="4473576"/>
              <a:ext cx="2232025" cy="8319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1"/>
              <a:endParaRPr lang="en-US" sz="2000"/>
            </a:p>
          </p:txBody>
        </p:sp>
        <p:sp>
          <p:nvSpPr>
            <p:cNvPr id="29716" name="Text Box 23">
              <a:extLst>
                <a:ext uri="{FF2B5EF4-FFF2-40B4-BE49-F238E27FC236}">
                  <a16:creationId xmlns:a16="http://schemas.microsoft.com/office/drawing/2014/main" id="{899A5D08-6859-47D4-9C9E-5341428B8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3252" y="4905375"/>
              <a:ext cx="90621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en-US" altLang="en-US" sz="2000"/>
                <a:t>IRQ11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48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>
            <a:extLst>
              <a:ext uri="{FF2B5EF4-FFF2-40B4-BE49-F238E27FC236}">
                <a16:creationId xmlns:a16="http://schemas.microsoft.com/office/drawing/2014/main" id="{F0E0FE4A-DE10-4C3E-BB5F-2A6F5A0AD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dirty="0"/>
              <a:t>APIC</a:t>
            </a:r>
            <a:r>
              <a:rPr lang="he-IL" altLang="he-IL" dirty="0"/>
              <a:t> – בקר פסיקות מתוכנת</a:t>
            </a:r>
            <a:endParaRPr lang="en-US" altLang="en-US" dirty="0"/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E3C65DAA-F627-4C64-BA09-9233F9602A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he-IL" dirty="0"/>
              <a:t>כאשר ה-</a:t>
            </a:r>
            <a:r>
              <a:rPr lang="en-US" altLang="he-IL" dirty="0"/>
              <a:t>APIC</a:t>
            </a:r>
            <a:r>
              <a:rPr lang="he-IL" altLang="he-IL" dirty="0"/>
              <a:t> מבחין באות </a:t>
            </a:r>
            <a:r>
              <a:rPr lang="en-US" altLang="he-IL" dirty="0"/>
              <a:t>IRQ</a:t>
            </a:r>
            <a:r>
              <a:rPr lang="he-IL" altLang="he-IL" dirty="0"/>
              <a:t> מהתקן חומרה, הוא מעביר פסיקה למעבד אליו הוא מחובר.</a:t>
            </a:r>
          </a:p>
          <a:p>
            <a:pPr lvl="1"/>
            <a:r>
              <a:rPr lang="he-IL" altLang="he-IL" dirty="0"/>
              <a:t>מספר הפסיקה הנוצרת עבור קו </a:t>
            </a:r>
            <a:r>
              <a:rPr lang="en-US" altLang="he-IL" dirty="0" err="1"/>
              <a:t>IRQn</a:t>
            </a:r>
            <a:r>
              <a:rPr lang="he-IL" altLang="he-IL" dirty="0"/>
              <a:t> ניתן לבחירה. ברירת המחדל: </a:t>
            </a:r>
            <a:r>
              <a:rPr lang="en-US" altLang="he-IL" dirty="0"/>
              <a:t>n+32</a:t>
            </a:r>
            <a:r>
              <a:rPr lang="he-IL" altLang="he-IL" dirty="0"/>
              <a:t>.</a:t>
            </a:r>
          </a:p>
          <a:p>
            <a:pPr lvl="1"/>
            <a:r>
              <a:rPr lang="he-IL" altLang="he-IL" dirty="0"/>
              <a:t>כלומר פסיקות חומרה ממופות לכניסות 32 ומעלה בטבלה </a:t>
            </a:r>
            <a:r>
              <a:rPr lang="en-US" altLang="he-IL" dirty="0"/>
              <a:t>IDT</a:t>
            </a:r>
            <a:r>
              <a:rPr lang="he-IL" altLang="he-IL" dirty="0"/>
              <a:t>.</a:t>
            </a:r>
          </a:p>
          <a:p>
            <a:pPr lvl="1"/>
            <a:endParaRPr lang="he-IL" altLang="he-IL" dirty="0"/>
          </a:p>
          <a:p>
            <a:r>
              <a:rPr lang="he-IL" altLang="he-IL" dirty="0"/>
              <a:t>ה-</a:t>
            </a:r>
            <a:r>
              <a:rPr lang="en-US" altLang="he-IL" dirty="0"/>
              <a:t>APIC</a:t>
            </a:r>
            <a:r>
              <a:rPr lang="he-IL" altLang="he-IL" dirty="0"/>
              <a:t> יכול לחסום אותות </a:t>
            </a:r>
            <a:r>
              <a:rPr lang="en-US" altLang="he-IL" dirty="0"/>
              <a:t>IRQ</a:t>
            </a:r>
            <a:r>
              <a:rPr lang="he-IL" altLang="he-IL" dirty="0"/>
              <a:t> על קווים מסוימים.</a:t>
            </a:r>
          </a:p>
          <a:p>
            <a:pPr lvl="1"/>
            <a:r>
              <a:rPr lang="he-IL" altLang="he-IL" dirty="0"/>
              <a:t>אותות </a:t>
            </a:r>
            <a:r>
              <a:rPr lang="en-US" altLang="he-IL" dirty="0"/>
              <a:t>IRQ</a:t>
            </a:r>
            <a:r>
              <a:rPr lang="he-IL" altLang="he-IL" dirty="0"/>
              <a:t> חסומים אינם הולכים לאיבוד; ה-</a:t>
            </a:r>
            <a:r>
              <a:rPr lang="en-US" altLang="he-IL" dirty="0"/>
              <a:t>APIC</a:t>
            </a:r>
            <a:r>
              <a:rPr lang="he-IL" altLang="he-IL" dirty="0"/>
              <a:t> ישלח אותם למעבד ברגע שתוסר החסימה.</a:t>
            </a:r>
          </a:p>
          <a:p>
            <a:pPr lvl="1"/>
            <a:endParaRPr lang="he-IL" altLang="he-IL" dirty="0"/>
          </a:p>
          <a:p>
            <a:r>
              <a:rPr lang="he-IL" altLang="he-IL" dirty="0"/>
              <a:t>שימו לב: חסימת אותות </a:t>
            </a:r>
            <a:r>
              <a:rPr lang="en-US" altLang="he-IL" dirty="0"/>
              <a:t>IRQ</a:t>
            </a:r>
            <a:r>
              <a:rPr lang="he-IL" altLang="he-IL" dirty="0"/>
              <a:t> ב-</a:t>
            </a:r>
            <a:r>
              <a:rPr lang="en-US" altLang="he-IL" dirty="0"/>
              <a:t>APIC</a:t>
            </a:r>
            <a:r>
              <a:rPr lang="he-IL" altLang="he-IL" dirty="0"/>
              <a:t> שונה מחסימת פסיקות במעבד באמצעות דגל </a:t>
            </a:r>
            <a:r>
              <a:rPr lang="en-US" altLang="he-IL" dirty="0"/>
              <a:t>IF</a:t>
            </a:r>
            <a:r>
              <a:rPr lang="he-IL" altLang="he-IL" dirty="0"/>
              <a:t>. </a:t>
            </a:r>
          </a:p>
          <a:p>
            <a:pPr lvl="1"/>
            <a:r>
              <a:rPr lang="he-IL" altLang="he-IL" dirty="0"/>
              <a:t>כאשר </a:t>
            </a:r>
            <a:r>
              <a:rPr lang="en-US" altLang="he-IL" dirty="0"/>
              <a:t>IF==0</a:t>
            </a:r>
            <a:r>
              <a:rPr lang="he-IL" altLang="he-IL" dirty="0"/>
              <a:t> ה-</a:t>
            </a:r>
            <a:r>
              <a:rPr lang="en-US" altLang="he-IL" dirty="0"/>
              <a:t>APIC</a:t>
            </a:r>
            <a:r>
              <a:rPr lang="he-IL" altLang="he-IL" dirty="0"/>
              <a:t> ממשיך להודיע על הפסיקות; המעבד יטפל בהן לאחר שיאפשר פסיקות שוב.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7C5E5-22C6-4515-B7FA-61815627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17BF-88CA-4008-807B-A4E7661C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0727" name="Picture 4" descr="j0280546[1]">
            <a:extLst>
              <a:ext uri="{FF2B5EF4-FFF2-40B4-BE49-F238E27FC236}">
                <a16:creationId xmlns:a16="http://schemas.microsoft.com/office/drawing/2014/main" id="{F6993101-4CD5-4479-A951-94856BA9D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1295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180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2057-0670-437A-B1DE-D764E916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פסיקות תוכנה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6EA89-F455-4847-B37D-5D4E0E074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he-IL" dirty="0"/>
              <a:t>פסיקות סינכרוניות, אשר נוצרות ע"י המעבד כתוצאה מביצוע הוראה אחרונה בקוד ולא ע"י רכיבים חיצוניים.</a:t>
            </a:r>
          </a:p>
          <a:p>
            <a:r>
              <a:rPr lang="he-IL" dirty="0"/>
              <a:t>נקראות גם חריגות (</a:t>
            </a:r>
            <a:r>
              <a:rPr lang="en-US" dirty="0"/>
              <a:t>exceptions</a:t>
            </a:r>
            <a:r>
              <a:rPr lang="he-IL" dirty="0"/>
              <a:t>).</a:t>
            </a:r>
          </a:p>
          <a:p>
            <a:r>
              <a:rPr lang="he-IL" dirty="0"/>
              <a:t>לא ניתן לחסום אותן, אינן תלויות בדגל הפסיקות </a:t>
            </a:r>
            <a:r>
              <a:rPr lang="en-US" dirty="0"/>
              <a:t>IF</a:t>
            </a:r>
            <a:r>
              <a:rPr lang="he-IL" dirty="0"/>
              <a:t>.</a:t>
            </a:r>
          </a:p>
          <a:p>
            <a:r>
              <a:rPr lang="he-IL" altLang="he-IL" dirty="0"/>
              <a:t>ממופות לכניסות </a:t>
            </a:r>
            <a:r>
              <a:rPr lang="en-US" altLang="he-IL" dirty="0"/>
              <a:t>0—31</a:t>
            </a:r>
            <a:r>
              <a:rPr lang="he-IL" altLang="he-IL" dirty="0"/>
              <a:t> בטבלה </a:t>
            </a:r>
            <a:r>
              <a:rPr lang="en-US" altLang="he-IL" dirty="0"/>
              <a:t>IDT</a:t>
            </a:r>
            <a:r>
              <a:rPr lang="he-IL" altLang="he-IL" dirty="0"/>
              <a:t>.</a:t>
            </a:r>
            <a:endParaRPr lang="he-IL" dirty="0"/>
          </a:p>
          <a:p>
            <a:endParaRPr lang="he-IL" dirty="0"/>
          </a:p>
          <a:p>
            <a:r>
              <a:rPr lang="he-IL" dirty="0"/>
              <a:t>דוגמאות:</a:t>
            </a:r>
          </a:p>
          <a:p>
            <a:pPr lvl="1"/>
            <a:r>
              <a:rPr lang="he-IL" dirty="0"/>
              <a:t>הפקודה </a:t>
            </a:r>
            <a:r>
              <a:rPr lang="en-US" dirty="0" err="1"/>
              <a:t>int</a:t>
            </a:r>
            <a:r>
              <a:rPr lang="en-US" dirty="0"/>
              <a:t> 0x80</a:t>
            </a:r>
            <a:r>
              <a:rPr lang="he-IL" dirty="0"/>
              <a:t> יוצרת פסיקת תוכנה ומשמשת בלינוקס לקריאה לשירות ממערכת ההפעלה (קריאת מערכת).</a:t>
            </a:r>
          </a:p>
          <a:p>
            <a:pPr lvl="1"/>
            <a:r>
              <a:rPr lang="he-IL" dirty="0"/>
              <a:t>כאשר התכנית מנסה להריץ פקודת מכונה לא חוקית, המעבד יוצר חריגה מסוג </a:t>
            </a:r>
            <a:r>
              <a:rPr lang="en-US" dirty="0"/>
              <a:t>Invalid Opcode</a:t>
            </a:r>
            <a:r>
              <a:rPr lang="he-IL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53C62CF-E18D-4D71-A789-B276BB90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8E9AD7A-CDE1-457E-BC4A-B0A647CB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35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82F90-2EB7-4300-A558-243C11494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יש שלושה סוגים של פסיקות תוכנה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A37118-311D-4CD4-9FE0-B1B6C25CC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84141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6153F4D-2B5E-4D58-A698-3D84F939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0CBAFA-0905-4FA7-BB4B-BA80B421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9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>
            <a:extLst>
              <a:ext uri="{FF2B5EF4-FFF2-40B4-BE49-F238E27FC236}">
                <a16:creationId xmlns:a16="http://schemas.microsoft.com/office/drawing/2014/main" id="{B4E0F4CC-9F91-43A5-87F4-AD5814DDA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Interrupt Descriptor Table</a:t>
            </a:r>
            <a:endParaRPr lang="en-US" altLang="he-IL" dirty="0"/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53D34DB8-3676-454F-AB4E-8D91FB556A5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he-IL" altLang="en-US" sz="2400" dirty="0"/>
              <a:t>3 סוגי רשומות אפשריים: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Interrupt Gate</a:t>
            </a:r>
            <a:r>
              <a:rPr lang="he-IL" altLang="en-US" sz="2400" dirty="0"/>
              <a:t>: לפסיקות חומרה.</a:t>
            </a:r>
          </a:p>
          <a:p>
            <a:pPr lvl="1">
              <a:lnSpc>
                <a:spcPct val="80000"/>
              </a:lnSpc>
            </a:pPr>
            <a:r>
              <a:rPr lang="he-IL" altLang="en-US" sz="2000" dirty="0"/>
              <a:t>דגל ה-</a:t>
            </a:r>
            <a:r>
              <a:rPr lang="en-US" altLang="en-US" sz="2000" dirty="0"/>
              <a:t>IF</a:t>
            </a:r>
            <a:r>
              <a:rPr lang="he-IL" altLang="en-US" sz="2000" dirty="0"/>
              <a:t> מכובה אוטומטית בגישה לטיפול דרך רשומה זו.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Trap Gate</a:t>
            </a:r>
            <a:r>
              <a:rPr lang="he-IL" altLang="en-US" sz="2400" dirty="0"/>
              <a:t>: לחריגות.</a:t>
            </a:r>
          </a:p>
          <a:p>
            <a:pPr lvl="1">
              <a:lnSpc>
                <a:spcPct val="80000"/>
              </a:lnSpc>
            </a:pPr>
            <a:r>
              <a:rPr lang="he-IL" altLang="en-US" sz="2000" dirty="0"/>
              <a:t>אין שינוי ב-</a:t>
            </a:r>
            <a:r>
              <a:rPr lang="en-US" altLang="en-US" sz="2000" dirty="0"/>
              <a:t>IF</a:t>
            </a:r>
            <a:r>
              <a:rPr lang="he-IL" altLang="en-US" sz="2000" dirty="0"/>
              <a:t> בגישה לטיפול בפסיקה דרך רשומה זו.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Task Gate</a:t>
            </a:r>
            <a:r>
              <a:rPr lang="he-IL" altLang="en-US" sz="2400" dirty="0"/>
              <a:t>: מגדיר תהליך שיזומן לטיפול בפסיקה.</a:t>
            </a:r>
          </a:p>
          <a:p>
            <a:pPr lvl="1">
              <a:lnSpc>
                <a:spcPct val="80000"/>
              </a:lnSpc>
            </a:pPr>
            <a:r>
              <a:rPr lang="he-IL" altLang="en-US" sz="2000" dirty="0"/>
              <a:t>סוג זה אינו בשימוש ב-</a:t>
            </a:r>
            <a:r>
              <a:rPr lang="en-US" altLang="en-US" sz="2000" dirty="0"/>
              <a:t>Linux</a:t>
            </a:r>
            <a:r>
              <a:rPr lang="he-IL" altLang="en-US" sz="2000" dirty="0"/>
              <a:t>, כי הגרעין מטפל בפסיקות.</a:t>
            </a:r>
            <a:endParaRPr lang="en-US" altLang="en-US" sz="2000" dirty="0"/>
          </a:p>
        </p:txBody>
      </p:sp>
      <p:sp>
        <p:nvSpPr>
          <p:cNvPr id="34823" name="Rectangle 5">
            <a:extLst>
              <a:ext uri="{FF2B5EF4-FFF2-40B4-BE49-F238E27FC236}">
                <a16:creationId xmlns:a16="http://schemas.microsoft.com/office/drawing/2014/main" id="{25E34878-479B-4EDF-BAF0-539687D2101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</a:pPr>
            <a:r>
              <a:rPr lang="he-IL" altLang="en-US" sz="2400" dirty="0"/>
              <a:t>כל רשומה ב-</a:t>
            </a:r>
            <a:r>
              <a:rPr lang="en-US" altLang="en-US" sz="2400" dirty="0"/>
              <a:t>IDT</a:t>
            </a:r>
            <a:r>
              <a:rPr lang="he-IL" altLang="en-US" sz="2400" dirty="0"/>
              <a:t> מכילה</a:t>
            </a:r>
            <a:r>
              <a:rPr lang="en-US" altLang="en-US" sz="2400" dirty="0"/>
              <a:t>:</a:t>
            </a:r>
            <a:endParaRPr lang="he-IL" altLang="en-US" sz="2400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e-IL" altLang="en-US" sz="2400" dirty="0"/>
              <a:t>סוג הרשומה.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e-IL" altLang="en-US" sz="2400" dirty="0"/>
              <a:t>כתובת שגרת הטיפול (</a:t>
            </a:r>
            <a:r>
              <a:rPr lang="en-US" altLang="en-US" sz="2400" dirty="0" err="1"/>
              <a:t>segment:offset</a:t>
            </a:r>
            <a:r>
              <a:rPr lang="he-IL" altLang="en-US" sz="2400" dirty="0"/>
              <a:t>).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 </a:t>
            </a:r>
            <a:r>
              <a:rPr lang="en-US" altLang="he-IL" sz="2400" dirty="0"/>
              <a:t>DPL</a:t>
            </a:r>
            <a:r>
              <a:rPr lang="he-IL" altLang="he-IL" sz="2400" dirty="0"/>
              <a:t>– ערך </a:t>
            </a:r>
            <a:r>
              <a:rPr lang="en-US" altLang="he-IL" sz="2400" dirty="0"/>
              <a:t>CPL</a:t>
            </a:r>
            <a:r>
              <a:rPr lang="he-IL" altLang="he-IL" sz="2400" dirty="0"/>
              <a:t> </a:t>
            </a:r>
            <a:r>
              <a:rPr lang="he-IL" altLang="en-US" sz="2400" dirty="0"/>
              <a:t>מקסימלי להרצת שגרת הטיפול (</a:t>
            </a:r>
            <a:r>
              <a:rPr lang="he-IL" altLang="he-IL" sz="2400" dirty="0"/>
              <a:t>עבור פסיקות יזומות באמצעות </a:t>
            </a:r>
            <a:r>
              <a:rPr lang="he-IL" altLang="en-US" sz="2400" dirty="0"/>
              <a:t>פקודת המכונה </a:t>
            </a:r>
            <a:r>
              <a:rPr lang="en-US" altLang="en-US" sz="2400" dirty="0" err="1"/>
              <a:t>int</a:t>
            </a:r>
            <a:r>
              <a:rPr lang="he-IL" altLang="en-US" sz="2400" dirty="0"/>
              <a:t> בלבד).</a:t>
            </a:r>
          </a:p>
          <a:p>
            <a:pPr lvl="1"/>
            <a:r>
              <a:rPr lang="he-IL" altLang="en-US" sz="2000" dirty="0"/>
              <a:t>קוד המשתמש יוכל ליזום פסיקות מסוימות (קריאות מערכת, </a:t>
            </a:r>
            <a:r>
              <a:rPr lang="en-US" altLang="en-US" sz="2000" dirty="0"/>
              <a:t>debugging</a:t>
            </a:r>
            <a:r>
              <a:rPr lang="he-IL" altLang="en-US" sz="2000" dirty="0"/>
              <a:t>), אבל לא פסיקות אחרות (כגון טיפול בדיסק).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D3E18-962D-4CFD-B505-5F7EE956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249F1-0C07-4393-BC46-E733F425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10" name="Curved Connector 9"/>
          <p:cNvCxnSpPr/>
          <p:nvPr/>
        </p:nvCxnSpPr>
        <p:spPr>
          <a:xfrm rot="10800000">
            <a:off x="4495802" y="1834964"/>
            <a:ext cx="1874176" cy="548640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>
            <a:extLst>
              <a:ext uri="{FF2B5EF4-FFF2-40B4-BE49-F238E27FC236}">
                <a16:creationId xmlns:a16="http://schemas.microsoft.com/office/drawing/2014/main" id="{112E7BC3-29B7-47A4-8AEB-216CE30C7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דוגמאות של רשומות בטבלת ה-</a:t>
            </a:r>
            <a:r>
              <a:rPr lang="en-US" altLang="en-US" dirty="0"/>
              <a:t>IDT</a:t>
            </a:r>
          </a:p>
        </p:txBody>
      </p:sp>
      <p:graphicFrame>
        <p:nvGraphicFramePr>
          <p:cNvPr id="335971" name="Group 99">
            <a:extLst>
              <a:ext uri="{FF2B5EF4-FFF2-40B4-BE49-F238E27FC236}">
                <a16:creationId xmlns:a16="http://schemas.microsoft.com/office/drawing/2014/main" id="{0B70A12E-15BE-4EF4-A555-FF50D3ACC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053363"/>
              </p:ext>
            </p:extLst>
          </p:nvPr>
        </p:nvGraphicFramePr>
        <p:xfrm>
          <a:off x="551793" y="1828800"/>
          <a:ext cx="6180083" cy="4245638"/>
        </p:xfrm>
        <a:graphic>
          <a:graphicData uri="http://schemas.openxmlformats.org/drawingml/2006/table">
            <a:tbl>
              <a:tblPr rtl="1"/>
              <a:tblGrid>
                <a:gridCol w="94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9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00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DPL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כתובת שגרת הטיפול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seg:offs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סוג הרשומה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gate</a:t>
                      </a:r>
                      <a:r>
                        <a:rPr kumimoji="0" lang="he-I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כניסה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4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divide_error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13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int3 (breakpoint)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13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general_protection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13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interrupt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54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disk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interrupt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13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system_call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5888" name="AutoShape 106">
            <a:extLst>
              <a:ext uri="{FF2B5EF4-FFF2-40B4-BE49-F238E27FC236}">
                <a16:creationId xmlns:a16="http://schemas.microsoft.com/office/drawing/2014/main" id="{FAF13F3D-CB17-45BA-BA8F-7D44B3C32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7186" y="2457450"/>
            <a:ext cx="1639614" cy="819150"/>
          </a:xfrm>
          <a:prstGeom prst="wedgeRoundRectCallout">
            <a:avLst>
              <a:gd name="adj1" fmla="val -86162"/>
              <a:gd name="adj2" fmla="val 63759"/>
              <a:gd name="adj3" fmla="val 16667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sz="2000" dirty="0"/>
              <a:t>להפעלה מקוד משתמש</a:t>
            </a:r>
            <a:endParaRPr lang="en-US" altLang="en-US" sz="2000" dirty="0"/>
          </a:p>
        </p:txBody>
      </p:sp>
      <p:sp>
        <p:nvSpPr>
          <p:cNvPr id="35889" name="AutoShape 107">
            <a:extLst>
              <a:ext uri="{FF2B5EF4-FFF2-40B4-BE49-F238E27FC236}">
                <a16:creationId xmlns:a16="http://schemas.microsoft.com/office/drawing/2014/main" id="{08A422DC-76BC-4A23-82B7-630CC8EBB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7186" y="4949825"/>
            <a:ext cx="1639614" cy="819150"/>
          </a:xfrm>
          <a:prstGeom prst="wedgeRoundRectCallout">
            <a:avLst>
              <a:gd name="adj1" fmla="val -82146"/>
              <a:gd name="adj2" fmla="val -92393"/>
              <a:gd name="adj3" fmla="val 16667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sz="2000"/>
              <a:t>לא להפעלה מקוד משתמש</a:t>
            </a:r>
            <a:endParaRPr lang="en-US" altLang="en-US" sz="20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B7B1A-A075-486F-BE08-78C6D580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E2092-472F-4161-BC62-9EB27243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0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>
            <a:extLst>
              <a:ext uri="{FF2B5EF4-FFF2-40B4-BE49-F238E27FC236}">
                <a16:creationId xmlns:a16="http://schemas.microsoft.com/office/drawing/2014/main" id="{2CF0F2FA-CC72-497C-ADCE-702583E90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אתחול ה-</a:t>
            </a:r>
            <a:r>
              <a:rPr lang="en-US" altLang="en-US"/>
              <a:t>IDT</a:t>
            </a:r>
            <a:r>
              <a:rPr lang="he-IL" altLang="en-US"/>
              <a:t> ב-</a:t>
            </a:r>
            <a:r>
              <a:rPr lang="en-US" altLang="en-US"/>
              <a:t>Linux</a:t>
            </a:r>
            <a:r>
              <a:rPr lang="he-IL" altLang="en-US"/>
              <a:t> (1)</a:t>
            </a:r>
            <a:endParaRPr lang="en-US" altLang="he-IL"/>
          </a:p>
        </p:txBody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11C8A45E-01FE-4F17-BBF9-E9DF6E86CA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altLang="en-US" dirty="0"/>
              <a:t>טבלת ה-</a:t>
            </a:r>
            <a:r>
              <a:rPr lang="en-US" altLang="en-US" dirty="0"/>
              <a:t>IDT</a:t>
            </a:r>
            <a:r>
              <a:rPr lang="he-IL" altLang="en-US" dirty="0"/>
              <a:t> מאותחלת במקור ע"י ה-</a:t>
            </a:r>
            <a:r>
              <a:rPr lang="en-US" altLang="he-IL" dirty="0"/>
              <a:t>BIOS</a:t>
            </a:r>
            <a:r>
              <a:rPr lang="he-IL" altLang="he-IL" dirty="0"/>
              <a:t>.</a:t>
            </a:r>
            <a:endParaRPr lang="en-US" altLang="he-IL" dirty="0"/>
          </a:p>
          <a:p>
            <a:r>
              <a:rPr lang="en-US" altLang="en-US" dirty="0"/>
              <a:t>Linux</a:t>
            </a:r>
            <a:r>
              <a:rPr lang="he-IL" altLang="en-US" dirty="0"/>
              <a:t> מחליפה את כל הטבלה, בזמן הטעינה.</a:t>
            </a:r>
          </a:p>
          <a:p>
            <a:r>
              <a:rPr lang="he-IL" altLang="en-US" dirty="0"/>
              <a:t>ראשית, מופעלת הפונקציה </a:t>
            </a:r>
            <a:r>
              <a:rPr lang="en-US" altLang="en-US" dirty="0" err="1"/>
              <a:t>setup_idt</a:t>
            </a:r>
            <a:r>
              <a:rPr lang="en-US" altLang="en-US" dirty="0"/>
              <a:t>()</a:t>
            </a:r>
            <a:r>
              <a:rPr lang="he-IL" altLang="en-US" dirty="0"/>
              <a:t> המאתחלת את כל הרשומות בטבלה לערכי ברירת מחדל הבאים: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/>
              <a:t>Interrupt Gate</a:t>
            </a:r>
            <a:r>
              <a:rPr lang="he-IL" altLang="en-US" dirty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כתובת השגרה </a:t>
            </a:r>
            <a:r>
              <a:rPr lang="en-US" altLang="en-US" dirty="0" err="1"/>
              <a:t>ignore_int</a:t>
            </a:r>
            <a:r>
              <a:rPr lang="en-US" altLang="en-US" dirty="0"/>
              <a:t>()</a:t>
            </a:r>
            <a:r>
              <a:rPr lang="he-IL" altLang="en-US" dirty="0"/>
              <a:t>. שגרה זו מדפיסה הודעת "</a:t>
            </a:r>
            <a:r>
              <a:rPr lang="en-US" altLang="en-US" dirty="0"/>
              <a:t>Unknown Interrupt</a:t>
            </a:r>
            <a:r>
              <a:rPr lang="he-IL" altLang="en-US" dirty="0"/>
              <a:t>" על המסך בתגובה לפסיקה, והיא לא אמורה להיות מופעלת לעולם (אלא אם יש באג או </a:t>
            </a:r>
            <a:r>
              <a:rPr lang="he-IL" altLang="en-US" dirty="0" err="1"/>
              <a:t>בעית</a:t>
            </a:r>
            <a:r>
              <a:rPr lang="he-IL" altLang="en-US" dirty="0"/>
              <a:t> חומרה).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/>
              <a:t>DPL=0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en-US" altLang="en-US" dirty="0" err="1"/>
              <a:t>setup_idt</a:t>
            </a:r>
            <a:r>
              <a:rPr lang="en-US" altLang="en-US" dirty="0"/>
              <a:t>()</a:t>
            </a:r>
            <a:r>
              <a:rPr lang="he-IL" altLang="en-US" dirty="0"/>
              <a:t> ו-</a:t>
            </a:r>
            <a:r>
              <a:rPr lang="en-US" altLang="en-US" dirty="0" err="1"/>
              <a:t>ignore_int</a:t>
            </a:r>
            <a:r>
              <a:rPr lang="en-US" altLang="en-US" dirty="0"/>
              <a:t>()</a:t>
            </a:r>
            <a:r>
              <a:rPr lang="he-IL" altLang="en-US" dirty="0"/>
              <a:t> מוגדרות באסמבלר בקובץ הגרעין </a:t>
            </a:r>
            <a:r>
              <a:rPr lang="en-US" altLang="en-US" dirty="0"/>
              <a:t>arch/i386/kernel/</a:t>
            </a:r>
            <a:r>
              <a:rPr lang="en-US" altLang="en-US" dirty="0" err="1"/>
              <a:t>head.S</a:t>
            </a:r>
            <a:r>
              <a:rPr lang="he-IL" altLang="en-US" dirty="0"/>
              <a:t>.</a:t>
            </a:r>
          </a:p>
          <a:p>
            <a:r>
              <a:rPr lang="he-IL" altLang="he-IL" dirty="0"/>
              <a:t>לאחר האתחול, מעבר נוסף על ה-</a:t>
            </a:r>
            <a:r>
              <a:rPr lang="en-US" altLang="he-IL" dirty="0"/>
              <a:t>IDT</a:t>
            </a:r>
            <a:r>
              <a:rPr lang="he-IL" altLang="he-IL" dirty="0"/>
              <a:t> מעדכן את הכניסות המתאימות לטיפול בחריגות ובפסיקות מהחומרה המותקנת.</a:t>
            </a:r>
          </a:p>
          <a:p>
            <a:pPr lvl="1"/>
            <a:r>
              <a:rPr lang="he-IL" altLang="he-IL" dirty="0"/>
              <a:t>במהלך פעולת המערכת ייתכן עדכון נוסף של הטבלה עקב התקנת </a:t>
            </a:r>
            <a:r>
              <a:rPr lang="en-US" altLang="he-IL" dirty="0"/>
              <a:t>drivers</a:t>
            </a:r>
            <a:r>
              <a:rPr lang="he-IL" altLang="he-IL" dirty="0"/>
              <a:t>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62846-3BD6-438F-BD6B-6745803F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F02A7-C69B-4AA7-835F-63DAD28C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6871" name="Picture 4" descr="j0082749[1]">
            <a:extLst>
              <a:ext uri="{FF2B5EF4-FFF2-40B4-BE49-F238E27FC236}">
                <a16:creationId xmlns:a16="http://schemas.microsoft.com/office/drawing/2014/main" id="{88C44BD5-8BCD-471A-B377-95265904A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400050"/>
            <a:ext cx="10033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941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>
            <a:extLst>
              <a:ext uri="{FF2B5EF4-FFF2-40B4-BE49-F238E27FC236}">
                <a16:creationId xmlns:a16="http://schemas.microsoft.com/office/drawing/2014/main" id="{DA2BFA90-C47A-4DB1-88AF-0E492F02C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/>
              <a:t>אתחול ה-</a:t>
            </a:r>
            <a:r>
              <a:rPr lang="en-US" altLang="he-IL"/>
              <a:t>IDT</a:t>
            </a:r>
            <a:r>
              <a:rPr lang="he-IL" altLang="he-IL"/>
              <a:t> ב-</a:t>
            </a:r>
            <a:r>
              <a:rPr lang="en-US" altLang="he-IL"/>
              <a:t>Linux</a:t>
            </a:r>
            <a:r>
              <a:rPr lang="he-IL" altLang="he-IL"/>
              <a:t> (2)</a:t>
            </a:r>
            <a:endParaRPr lang="en-US" altLang="he-IL"/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7F96826A-3DE7-4398-809B-BDFC251A21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he-IL" dirty="0"/>
              <a:t>עדכון כניסה משתמש באחת הפונקציות הבאות, המוגדרות בקובץ הגרעין </a:t>
            </a:r>
            <a:r>
              <a:rPr lang="en-US" altLang="he-IL" dirty="0"/>
              <a:t>arch/i386/kernel/</a:t>
            </a:r>
            <a:r>
              <a:rPr lang="en-US" altLang="he-IL" dirty="0" err="1"/>
              <a:t>traps.c</a:t>
            </a:r>
            <a:r>
              <a:rPr lang="he-IL" altLang="he-IL" dirty="0"/>
              <a:t>:</a:t>
            </a:r>
            <a:endParaRPr lang="en-US" altLang="he-IL" dirty="0"/>
          </a:p>
          <a:p>
            <a:pPr algn="l" rtl="0"/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set_intr_gate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he-IL" altLang="he-IL" dirty="0"/>
              <a:t>מיועדת לטיפול בפסיקות חומרה (וגם </a:t>
            </a:r>
            <a:r>
              <a:rPr lang="en-US" altLang="he-IL" dirty="0"/>
              <a:t>page faults</a:t>
            </a:r>
            <a:r>
              <a:rPr lang="he-IL" altLang="he-IL" dirty="0"/>
              <a:t>).</a:t>
            </a:r>
            <a:endParaRPr lang="he-IL" altLang="en-US" dirty="0"/>
          </a:p>
          <a:p>
            <a:pPr lvl="1"/>
            <a:r>
              <a:rPr lang="he-IL" altLang="en-US" dirty="0"/>
              <a:t>כותבת</a:t>
            </a:r>
            <a:r>
              <a:rPr lang="en-US" altLang="en-US" dirty="0"/>
              <a:t> interrupt gate</a:t>
            </a:r>
            <a:r>
              <a:rPr lang="en-US" altLang="he-IL" dirty="0"/>
              <a:t> </a:t>
            </a:r>
            <a:r>
              <a:rPr lang="he-IL" altLang="en-US" dirty="0"/>
              <a:t>בכניסה</a:t>
            </a:r>
            <a:r>
              <a:rPr lang="en-US" altLang="en-US" dirty="0"/>
              <a:t> n</a:t>
            </a:r>
            <a:r>
              <a:rPr lang="en-US" altLang="he-IL" dirty="0"/>
              <a:t> </a:t>
            </a:r>
            <a:r>
              <a:rPr lang="he-IL" altLang="en-US" dirty="0"/>
              <a:t>בטבלה, עם </a:t>
            </a:r>
            <a:r>
              <a:rPr lang="en-US" altLang="en-US" dirty="0"/>
              <a:t>DPL=0</a:t>
            </a:r>
            <a:r>
              <a:rPr lang="he-IL" altLang="en-US" dirty="0"/>
              <a:t> וכתובת שגרת טיפול </a:t>
            </a:r>
            <a:r>
              <a:rPr lang="en-US" altLang="en-US" dirty="0" err="1"/>
              <a:t>kcs:addr</a:t>
            </a:r>
            <a:r>
              <a:rPr lang="he-IL" altLang="en-US" dirty="0"/>
              <a:t> (</a:t>
            </a:r>
            <a:r>
              <a:rPr lang="en-US" altLang="en-US" dirty="0" err="1"/>
              <a:t>kcs</a:t>
            </a:r>
            <a:r>
              <a:rPr lang="he-IL" altLang="en-US" dirty="0"/>
              <a:t> מציין את ה-</a:t>
            </a:r>
            <a:r>
              <a:rPr lang="en-US" altLang="en-US" dirty="0"/>
              <a:t>code segment</a:t>
            </a:r>
            <a:r>
              <a:rPr lang="he-IL" altLang="en-US" dirty="0"/>
              <a:t> של הגרעין).</a:t>
            </a:r>
          </a:p>
          <a:p>
            <a:pPr lvl="1"/>
            <a:endParaRPr lang="he-IL" altLang="he-IL" dirty="0"/>
          </a:p>
          <a:p>
            <a:pPr algn="l" rtl="0"/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set_system_gate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he-IL" altLang="en-US" dirty="0"/>
              <a:t>כותבת </a:t>
            </a:r>
            <a:r>
              <a:rPr lang="en-US" altLang="en-US" dirty="0"/>
              <a:t>system gate</a:t>
            </a:r>
            <a:r>
              <a:rPr lang="he-IL" altLang="en-US" dirty="0"/>
              <a:t> (</a:t>
            </a:r>
            <a:r>
              <a:rPr lang="en-US" altLang="en-US" dirty="0"/>
              <a:t>trap gate</a:t>
            </a:r>
            <a:r>
              <a:rPr lang="he-IL" altLang="en-US" dirty="0"/>
              <a:t> לשימוש תהליכי משתמש) בכניסה </a:t>
            </a:r>
            <a:r>
              <a:rPr lang="en-US" altLang="en-US" dirty="0"/>
              <a:t>n</a:t>
            </a:r>
            <a:r>
              <a:rPr lang="he-IL" altLang="en-US" dirty="0"/>
              <a:t> בטבלה.</a:t>
            </a:r>
          </a:p>
          <a:p>
            <a:pPr lvl="1"/>
            <a:r>
              <a:rPr lang="he-IL" altLang="en-US" dirty="0"/>
              <a:t>כתובת </a:t>
            </a:r>
            <a:r>
              <a:rPr lang="en-US" altLang="en-US" dirty="0" err="1"/>
              <a:t>kcs:addr</a:t>
            </a:r>
            <a:r>
              <a:rPr lang="he-IL" altLang="en-US" dirty="0"/>
              <a:t>, </a:t>
            </a:r>
            <a:r>
              <a:rPr lang="en-US" altLang="en-US" dirty="0"/>
              <a:t>DPL=3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שגרות טיפול בפסיקה הנקבעות באופן זה נגישות לכל תוכנית משתמש.</a:t>
            </a:r>
            <a:endParaRPr lang="en-US" altLang="en-US" dirty="0"/>
          </a:p>
          <a:p>
            <a:pPr lvl="1"/>
            <a:r>
              <a:rPr lang="he-IL" altLang="en-US" dirty="0"/>
              <a:t>משמשת לפסיקות</a:t>
            </a:r>
            <a:r>
              <a:rPr lang="en-US" altLang="en-US" dirty="0"/>
              <a:t> debugging</a:t>
            </a:r>
            <a:r>
              <a:rPr lang="en-US" altLang="he-IL" dirty="0"/>
              <a:t> </a:t>
            </a:r>
            <a:r>
              <a:rPr lang="he-IL" altLang="en-US" dirty="0"/>
              <a:t>ולפסיקה 128 (</a:t>
            </a:r>
            <a:r>
              <a:rPr lang="en-US" altLang="en-US" dirty="0"/>
              <a:t>0x80</a:t>
            </a:r>
            <a:r>
              <a:rPr lang="he-IL" altLang="en-US" dirty="0"/>
              <a:t>) המיועדת לקריאות מערכת.</a:t>
            </a:r>
          </a:p>
          <a:p>
            <a:pPr lvl="1"/>
            <a:endParaRPr lang="he-IL" altLang="en-US" dirty="0"/>
          </a:p>
          <a:p>
            <a:pPr algn="l" rtl="0"/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set_trap_gate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n,addr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he-IL" altLang="en-US" dirty="0"/>
              <a:t>כותבת</a:t>
            </a:r>
            <a:r>
              <a:rPr lang="en-US" altLang="en-US" dirty="0"/>
              <a:t> trap gate</a:t>
            </a:r>
            <a:r>
              <a:rPr lang="en-US" altLang="he-IL" dirty="0"/>
              <a:t> </a:t>
            </a:r>
            <a:r>
              <a:rPr lang="he-IL" altLang="en-US" dirty="0"/>
              <a:t>בכניסה</a:t>
            </a:r>
            <a:r>
              <a:rPr lang="en-US" altLang="en-US" dirty="0"/>
              <a:t> n</a:t>
            </a:r>
            <a:r>
              <a:rPr lang="en-US" altLang="he-IL" dirty="0"/>
              <a:t> </a:t>
            </a:r>
            <a:r>
              <a:rPr lang="he-IL" altLang="en-US" dirty="0"/>
              <a:t>בטבלה, עם כתובת </a:t>
            </a:r>
            <a:r>
              <a:rPr lang="en-US" altLang="en-US" dirty="0" err="1"/>
              <a:t>kcs:addr</a:t>
            </a:r>
            <a:r>
              <a:rPr lang="he-IL" altLang="en-US" dirty="0"/>
              <a:t> ו-</a:t>
            </a:r>
            <a:r>
              <a:rPr lang="en-US" altLang="en-US" dirty="0"/>
              <a:t>DPL=0</a:t>
            </a:r>
            <a:r>
              <a:rPr lang="he-IL" altLang="en-US" dirty="0"/>
              <a:t>.</a:t>
            </a:r>
            <a:endParaRPr lang="en-US" altLang="he-IL" dirty="0"/>
          </a:p>
          <a:p>
            <a:pPr lvl="1"/>
            <a:r>
              <a:rPr lang="he-IL" altLang="en-US" dirty="0"/>
              <a:t>משמשת לטיפול בחריגות.</a:t>
            </a:r>
            <a:endParaRPr lang="en-US" altLang="he-I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3AF08-5122-494A-845D-AC32209D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CA361-D5FC-467B-ACB9-74F55FD0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03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>
            <a:extLst>
              <a:ext uri="{FF2B5EF4-FFF2-40B4-BE49-F238E27FC236}">
                <a16:creationId xmlns:a16="http://schemas.microsoft.com/office/drawing/2014/main" id="{47378469-BA3A-494A-9246-A8DF6D43E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אתחול ה-</a:t>
            </a:r>
            <a:r>
              <a:rPr lang="en-US" altLang="en-US"/>
              <a:t>IDT</a:t>
            </a:r>
            <a:r>
              <a:rPr lang="he-IL" altLang="en-US"/>
              <a:t> ב-</a:t>
            </a:r>
            <a:r>
              <a:rPr lang="en-US" altLang="en-US"/>
              <a:t>Linux</a:t>
            </a:r>
            <a:r>
              <a:rPr lang="he-IL" altLang="en-US"/>
              <a:t> (3)</a:t>
            </a:r>
            <a:endParaRPr lang="en-US" altLang="en-US"/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0BC2D66F-77C8-4363-A3DB-5F9DE8626D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trap_init</a:t>
            </a:r>
            <a:r>
              <a:rPr lang="en-US" altLang="en-US" dirty="0"/>
              <a:t>()</a:t>
            </a:r>
            <a:r>
              <a:rPr lang="he-IL" altLang="en-US" dirty="0"/>
              <a:t>, המוגדרת בקובץ הגרעין </a:t>
            </a:r>
            <a:r>
              <a:rPr lang="en-US" altLang="en-US" dirty="0"/>
              <a:t>arch/i386/kernel/</a:t>
            </a:r>
            <a:r>
              <a:rPr lang="en-US" altLang="en-US" dirty="0" err="1"/>
              <a:t>traps.c</a:t>
            </a:r>
            <a:r>
              <a:rPr lang="he-IL" altLang="en-US" dirty="0"/>
              <a:t>, מכילה חלק מהאתחול המשני של טבלת ה-</a:t>
            </a:r>
            <a:r>
              <a:rPr lang="en-US" altLang="en-US" dirty="0"/>
              <a:t>IDT</a:t>
            </a:r>
            <a:r>
              <a:rPr lang="he-IL" altLang="en-US" dirty="0"/>
              <a:t>. להלן חלק מהפונקציה:</a:t>
            </a:r>
          </a:p>
          <a:p>
            <a:endParaRPr lang="he-IL" altLang="en-US" dirty="0"/>
          </a:p>
          <a:p>
            <a:pPr marL="0" indent="0" algn="l" rtl="0">
              <a:buNone/>
            </a:pP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set_trap_gate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(0, &amp;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divide_error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 algn="l" rtl="0">
              <a:buNone/>
            </a:pP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set_system_gate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(4, &amp;overflow);</a:t>
            </a:r>
          </a:p>
          <a:p>
            <a:pPr marL="0" indent="0" algn="l" rtl="0">
              <a:buNone/>
            </a:pP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 algn="l" rtl="0">
              <a:buNone/>
            </a:pP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set_trap_gate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(6, &amp;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invalid_op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 algn="l" rtl="0">
              <a:buNone/>
            </a:pP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set_trap_gate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(13, &amp;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general_protection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set_intr_gate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(14, &amp;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page_fault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set_trap_gate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(16, &amp;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coprocessor_error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 algn="l" rtl="0">
              <a:buNone/>
            </a:pP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set_system_gate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(128, &amp;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system_call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523E7-0C81-4291-B4A3-712752ED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88DAE-E3BC-4D1D-86C1-FBFE6995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6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E890-C048-4F14-A766-2FD1650F1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טיפול בפסיקות תוכנה בלינוקס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62B23-D2EC-4110-B07F-A0778DCF25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56A0FCB-ECE0-41CE-A944-B990544C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C97081-A28E-44E4-A041-294CE0CC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9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D5DD-5E1A-447E-B579-67CFCC2D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פסיקות בארכיטקטורת </a:t>
            </a:r>
            <a:r>
              <a:rPr lang="en-US" altLang="en-US" dirty="0"/>
              <a:t>IA-32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E2FBD-7923-4FFC-9A5A-70BCAFC742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DD1CD5-4AF1-41F4-8C9C-E7DC59BC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0A4F72D-FE67-4355-A136-86A9637D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23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EEAB3A17-3958-4C7D-AFC4-16ACC622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שרשרת הקריאות</a:t>
            </a:r>
            <a:endParaRPr lang="en-US" dirty="0"/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עבור חריגות שאינן קריאת מערכת (חריגה מס' 128):</a:t>
            </a:r>
            <a:endParaRPr lang="en-US" dirty="0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60554C54-E10C-4148-A4D9-733DA2F6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4668A617-C73B-41EE-8D80-A8EB3677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5837792A-71E1-4789-B904-D4C776E00537}"/>
              </a:ext>
            </a:extLst>
          </p:cNvPr>
          <p:cNvSpPr txBox="1"/>
          <p:nvPr/>
        </p:nvSpPr>
        <p:spPr>
          <a:xfrm>
            <a:off x="310552" y="2034591"/>
            <a:ext cx="1820259" cy="71838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IDT</a:t>
            </a:r>
            <a:b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(256 entries)</a:t>
            </a:r>
          </a:p>
        </p:txBody>
      </p:sp>
      <p:sp>
        <p:nvSpPr>
          <p:cNvPr id="6" name="Text Box 58">
            <a:extLst>
              <a:ext uri="{FF2B5EF4-FFF2-40B4-BE49-F238E27FC236}">
                <a16:creationId xmlns:a16="http://schemas.microsoft.com/office/drawing/2014/main" id="{E8A2FF4C-2421-478F-BCA0-09979C3C847D}"/>
              </a:ext>
            </a:extLst>
          </p:cNvPr>
          <p:cNvSpPr txBox="1"/>
          <p:nvPr/>
        </p:nvSpPr>
        <p:spPr>
          <a:xfrm>
            <a:off x="1673622" y="3798825"/>
            <a:ext cx="1432461" cy="2654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0">
            <a:extLst>
              <a:ext uri="{FF2B5EF4-FFF2-40B4-BE49-F238E27FC236}">
                <a16:creationId xmlns:a16="http://schemas.microsoft.com/office/drawing/2014/main" id="{0DC6B340-381F-4816-BE61-2F8FEB0521C7}"/>
              </a:ext>
            </a:extLst>
          </p:cNvPr>
          <p:cNvSpPr txBox="1"/>
          <p:nvPr/>
        </p:nvSpPr>
        <p:spPr>
          <a:xfrm>
            <a:off x="2750239" y="3893377"/>
            <a:ext cx="2103120" cy="45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handler_name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(assembly label)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53">
            <a:extLst>
              <a:ext uri="{FF2B5EF4-FFF2-40B4-BE49-F238E27FC236}">
                <a16:creationId xmlns:a16="http://schemas.microsoft.com/office/drawing/2014/main" id="{B43DAE74-862A-4D84-B31B-97F67F93527D}"/>
              </a:ext>
            </a:extLst>
          </p:cNvPr>
          <p:cNvSpPr txBox="1"/>
          <p:nvPr/>
        </p:nvSpPr>
        <p:spPr>
          <a:xfrm>
            <a:off x="5632214" y="3888177"/>
            <a:ext cx="2103120" cy="4572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error_code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(assembly label)</a:t>
            </a:r>
          </a:p>
        </p:txBody>
      </p:sp>
      <p:sp>
        <p:nvSpPr>
          <p:cNvPr id="13" name="Text Box 62">
            <a:extLst>
              <a:ext uri="{FF2B5EF4-FFF2-40B4-BE49-F238E27FC236}">
                <a16:creationId xmlns:a16="http://schemas.microsoft.com/office/drawing/2014/main" id="{A72E0366-A9FB-40C5-A6B1-196333C4E353}"/>
              </a:ext>
            </a:extLst>
          </p:cNvPr>
          <p:cNvSpPr txBox="1"/>
          <p:nvPr/>
        </p:nvSpPr>
        <p:spPr>
          <a:xfrm>
            <a:off x="3965865" y="5750532"/>
            <a:ext cx="2510128" cy="4572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do_handler_name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21" name="Text Box 32">
            <a:extLst>
              <a:ext uri="{FF2B5EF4-FFF2-40B4-BE49-F238E27FC236}">
                <a16:creationId xmlns:a16="http://schemas.microsoft.com/office/drawing/2014/main" id="{163702D2-2181-4E61-BA28-47506EC9D637}"/>
              </a:ext>
            </a:extLst>
          </p:cNvPr>
          <p:cNvSpPr txBox="1"/>
          <p:nvPr/>
        </p:nvSpPr>
        <p:spPr>
          <a:xfrm>
            <a:off x="7222732" y="5750532"/>
            <a:ext cx="1464067" cy="4572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force_sig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()</a:t>
            </a:r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A5EDDE14-4D9F-4958-A4C2-9A2054F6A3FD}"/>
              </a:ext>
            </a:extLst>
          </p:cNvPr>
          <p:cNvCxnSpPr>
            <a:cxnSpLocks/>
            <a:stCxn id="12" idx="3"/>
            <a:endCxn id="13" idx="0"/>
          </p:cNvCxnSpPr>
          <p:nvPr/>
        </p:nvCxnSpPr>
        <p:spPr>
          <a:xfrm flipH="1">
            <a:off x="5220929" y="4116777"/>
            <a:ext cx="2514405" cy="1633755"/>
          </a:xfrm>
          <a:prstGeom prst="curvedConnector4">
            <a:avLst>
              <a:gd name="adj1" fmla="val -9092"/>
              <a:gd name="adj2" fmla="val 56996"/>
            </a:avLst>
          </a:prstGeom>
          <a:ln w="3810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08008"/>
              </p:ext>
            </p:extLst>
          </p:nvPr>
        </p:nvGraphicFramePr>
        <p:xfrm>
          <a:off x="457200" y="2775657"/>
          <a:ext cx="1526964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3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trap gate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B3DC77-A72E-4B03-8996-FEFCA0F5404A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 flipV="1">
            <a:off x="4853359" y="4116777"/>
            <a:ext cx="778855" cy="260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B3DC77-A72E-4B03-8996-FEFCA0F5404A}"/>
              </a:ext>
            </a:extLst>
          </p:cNvPr>
          <p:cNvCxnSpPr>
            <a:stCxn id="13" idx="3"/>
            <a:endCxn id="21" idx="1"/>
          </p:cNvCxnSpPr>
          <p:nvPr/>
        </p:nvCxnSpPr>
        <p:spPr>
          <a:xfrm>
            <a:off x="6475993" y="5979132"/>
            <a:ext cx="746739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6B3DC77-A72E-4B03-8996-FEFCA0F5404A}"/>
              </a:ext>
            </a:extLst>
          </p:cNvPr>
          <p:cNvCxnSpPr/>
          <p:nvPr/>
        </p:nvCxnSpPr>
        <p:spPr>
          <a:xfrm flipV="1">
            <a:off x="2058252" y="4114177"/>
            <a:ext cx="710895" cy="520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348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>
            <a:extLst>
              <a:ext uri="{FF2B5EF4-FFF2-40B4-BE49-F238E27FC236}">
                <a16:creationId xmlns:a16="http://schemas.microsoft.com/office/drawing/2014/main" id="{99D7E7FA-4A69-455C-980A-C12BD1ED2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dirty="0" err="1"/>
              <a:t>handler_name</a:t>
            </a:r>
            <a:r>
              <a:rPr lang="en-US" altLang="en-US" dirty="0"/>
              <a:t>:</a:t>
            </a:r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BA52F762-99A0-480D-BD1F-091057F60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e-IL" altLang="en-US" sz="2400" dirty="0"/>
              <a:t>עבור חלק מהחריגות </a:t>
            </a:r>
            <a:r>
              <a:rPr lang="he-IL" altLang="en-US" sz="2400" b="1" dirty="0"/>
              <a:t>המעבד דוחף אוטומטית למחסנית קוד שגיאה </a:t>
            </a:r>
            <a:r>
              <a:rPr lang="he-IL" altLang="en-US" sz="2400" dirty="0"/>
              <a:t>(</a:t>
            </a:r>
            <a:r>
              <a:rPr lang="en-US" altLang="en-US" sz="2400" dirty="0"/>
              <a:t>hardware error code</a:t>
            </a:r>
            <a:r>
              <a:rPr lang="he-IL" altLang="en-US" sz="2400" dirty="0"/>
              <a:t>) שמוסיף מידע על השגיאה.</a:t>
            </a:r>
          </a:p>
          <a:p>
            <a:pPr lvl="1">
              <a:lnSpc>
                <a:spcPct val="80000"/>
              </a:lnSpc>
            </a:pPr>
            <a:r>
              <a:rPr lang="he-IL" altLang="en-US" sz="2000" dirty="0"/>
              <a:t>למשל, עבור חריגת דף (</a:t>
            </a:r>
            <a:r>
              <a:rPr lang="en-US" altLang="en-US" sz="2000" dirty="0"/>
              <a:t>page fault</a:t>
            </a:r>
            <a:r>
              <a:rPr lang="he-IL" altLang="en-US" sz="2000" dirty="0"/>
              <a:t>) נשמר האם השגיאה קרתה בכתיבה או בקריאה, במצב משתמש או מצב גרעין, בגישה לנתונים או לקוד, וכולי.</a:t>
            </a:r>
            <a:endParaRPr lang="en-US" altLang="en-US" sz="2000" dirty="0"/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page_fault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do_page_fault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error_code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lnSpc>
                <a:spcPct val="80000"/>
              </a:lnSpc>
              <a:buNone/>
            </a:pPr>
            <a:endParaRPr lang="he-IL" altLang="en-US" sz="2400" dirty="0"/>
          </a:p>
          <a:p>
            <a:pPr>
              <a:lnSpc>
                <a:spcPct val="80000"/>
              </a:lnSpc>
            </a:pPr>
            <a:r>
              <a:rPr lang="he-IL" altLang="en-US" sz="2400" dirty="0"/>
              <a:t>עבור חלק מהחריגות לא נדחף קוד שגיאה כלל.</a:t>
            </a:r>
          </a:p>
          <a:p>
            <a:pPr lvl="1">
              <a:lnSpc>
                <a:spcPct val="80000"/>
              </a:lnSpc>
            </a:pPr>
            <a:r>
              <a:rPr lang="he-IL" altLang="en-US" sz="2000" dirty="0"/>
              <a:t>למשל, עבור חריגת חלוקה באפס.</a:t>
            </a:r>
          </a:p>
          <a:p>
            <a:pPr lvl="1">
              <a:lnSpc>
                <a:spcPct val="80000"/>
              </a:lnSpc>
            </a:pPr>
            <a:r>
              <a:rPr lang="he-IL" altLang="en-US" sz="2000" dirty="0"/>
              <a:t>על-מנת לסדר את המחסנית בצורה אחידה, נדחוף עבור חריגות כאלה את הערך 0 מייד בתחילת שגרת הטיפול בחריגה.</a:t>
            </a:r>
            <a:endParaRPr lang="en-US" altLang="en-US" sz="2000" dirty="0"/>
          </a:p>
          <a:p>
            <a:pPr marL="0" indent="0" algn="l" rtl="0">
              <a:lnSpc>
                <a:spcPct val="80000"/>
              </a:lnSpc>
              <a:buNone/>
            </a:pPr>
            <a:r>
              <a:rPr lang="es-E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</a:t>
            </a:r>
            <a:r>
              <a:rPr lang="es-E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_op</a:t>
            </a:r>
            <a:r>
              <a:rPr lang="es-E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s-E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s-E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$0		# no error </a:t>
            </a:r>
            <a:r>
              <a:rPr lang="es-E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endParaRPr lang="es-E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lnSpc>
                <a:spcPct val="80000"/>
              </a:lnSpc>
              <a:buNone/>
            </a:pPr>
            <a:r>
              <a:rPr lang="es-E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s-E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s-E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do_divide_error</a:t>
            </a:r>
            <a:endParaRPr lang="es-E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lnSpc>
                <a:spcPct val="80000"/>
              </a:lnSpc>
              <a:buNone/>
            </a:pPr>
            <a:r>
              <a:rPr lang="es-E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s-E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error_code</a:t>
            </a:r>
            <a:endParaRPr lang="es-E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4AA9A-AF8A-401D-8B9D-012F006D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43406-D283-473E-9DC4-B45E1DD5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5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>
            <a:extLst>
              <a:ext uri="{FF2B5EF4-FFF2-40B4-BE49-F238E27FC236}">
                <a16:creationId xmlns:a16="http://schemas.microsoft.com/office/drawing/2014/main" id="{99D7E7FA-4A69-455C-980A-C12BD1ED2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altLang="en-US" dirty="0" err="1"/>
              <a:t>error_code</a:t>
            </a:r>
            <a:r>
              <a:rPr lang="en-US" altLang="en-US" dirty="0"/>
              <a:t>:</a:t>
            </a:r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BA52F762-99A0-480D-BD1F-091057F60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קוד טיפוסי של שגרת טיפול בחריגה: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handler_name</a:t>
            </a:r>
            <a:r>
              <a:rPr lang="es-E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 rtl="0">
              <a:buNone/>
            </a:pPr>
            <a:r>
              <a:rPr lang="es-E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s-E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$0	#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only when no error code</a:t>
            </a:r>
            <a:endParaRPr lang="es-E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s-E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s-E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$do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handler_name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# C function</a:t>
            </a:r>
            <a:endParaRPr lang="es-E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s-E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s-E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error_code</a:t>
            </a:r>
            <a:endParaRPr lang="es-E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  <a:p>
            <a:r>
              <a:rPr lang="he-IL" altLang="en-US" dirty="0"/>
              <a:t>השגרה </a:t>
            </a:r>
            <a:r>
              <a:rPr lang="en-US" altLang="en-US" dirty="0" err="1"/>
              <a:t>error_code</a:t>
            </a:r>
            <a:r>
              <a:rPr lang="he-IL" altLang="en-US" dirty="0"/>
              <a:t> שולפת את שני הערכים שנדחפו למחסנית לעיל ודוחפת למחסנית (</a:t>
            </a:r>
            <a:r>
              <a:rPr lang="en-US" altLang="en-US" dirty="0"/>
              <a:t>-1</a:t>
            </a:r>
            <a:r>
              <a:rPr lang="he-IL" altLang="en-US" dirty="0"/>
              <a:t>) ואחריו כל הרגיסטרים מלפני הפסיקה (בדומה ל-</a:t>
            </a:r>
            <a:r>
              <a:rPr lang="en-US" altLang="en-US" dirty="0"/>
              <a:t>SAVE_ALL</a:t>
            </a:r>
            <a:r>
              <a:rPr lang="he-IL" altLang="en-US" dirty="0"/>
              <a:t>).</a:t>
            </a:r>
            <a:endParaRPr lang="en-US" altLang="en-US" dirty="0"/>
          </a:p>
          <a:p>
            <a:r>
              <a:rPr lang="he-IL" altLang="en-US" dirty="0"/>
              <a:t>בהמשך, </a:t>
            </a:r>
            <a:r>
              <a:rPr lang="en-US" altLang="en-US" dirty="0" err="1"/>
              <a:t>error_code</a:t>
            </a:r>
            <a:r>
              <a:rPr lang="he-IL" altLang="en-US" dirty="0"/>
              <a:t> תבצע קריאה ל-</a:t>
            </a:r>
            <a:r>
              <a:rPr lang="en-US" altLang="en-US" dirty="0" err="1"/>
              <a:t>do_handler_name</a:t>
            </a:r>
            <a:r>
              <a:rPr lang="he-IL" altLang="en-US" dirty="0"/>
              <a:t> עם הפרמטרים </a:t>
            </a:r>
            <a:r>
              <a:rPr lang="en-US" altLang="en-US" dirty="0"/>
              <a:t>error code</a:t>
            </a:r>
            <a:r>
              <a:rPr lang="he-IL" altLang="en-US" dirty="0"/>
              <a:t>, ומצביע לתחילת מבנה הרגיסטרים (מסוג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pt_regs</a:t>
            </a:r>
            <a:r>
              <a:rPr lang="en-US" altLang="en-US" dirty="0"/>
              <a:t> *</a:t>
            </a:r>
            <a:r>
              <a:rPr lang="he-IL" altLang="en-US" dirty="0"/>
              <a:t>). </a:t>
            </a:r>
          </a:p>
          <a:p>
            <a:r>
              <a:rPr lang="he-IL" altLang="en-US" dirty="0"/>
              <a:t>לאחר החזרה מהשגרה הפנימית, </a:t>
            </a:r>
            <a:r>
              <a:rPr lang="en-US" altLang="en-US" dirty="0" err="1"/>
              <a:t>error_code</a:t>
            </a:r>
            <a:r>
              <a:rPr lang="he-IL" altLang="en-US" dirty="0"/>
              <a:t> מוציאה את הפרמטרים של השגרה הפנימית מהמחסנית וקוראת ל-</a:t>
            </a:r>
            <a:r>
              <a:rPr lang="en-US" altLang="en-US" dirty="0" err="1"/>
              <a:t>ret_from_exception</a:t>
            </a:r>
            <a:r>
              <a:rPr lang="he-IL" altLang="en-US" dirty="0"/>
              <a:t> לסיום הטיפול.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3DDED-4E24-42D1-84A2-640CDA69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77945-EDEA-4DEA-BD29-01EA2D68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375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>
            <a:extLst>
              <a:ext uri="{FF2B5EF4-FFF2-40B4-BE49-F238E27FC236}">
                <a16:creationId xmlns:a16="http://schemas.microsoft.com/office/drawing/2014/main" id="{119FC8DC-43B6-4181-A8B0-3CF55E964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 dirty="0"/>
              <a:t>סיום הטיפול בחריגה</a:t>
            </a:r>
            <a:endParaRPr lang="en-US" altLang="he-IL" dirty="0"/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68F8D284-656A-4BD6-BE11-E733CEB6F2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altLang="en-US" dirty="0"/>
              <a:t>מרבית שגרות הטיפול הפנימי בחריגות שולחות </a:t>
            </a:r>
            <a:r>
              <a:rPr lang="en-US" altLang="en-US" dirty="0"/>
              <a:t>signal</a:t>
            </a:r>
            <a:r>
              <a:rPr lang="he-IL" altLang="en-US" dirty="0"/>
              <a:t> לתהליך הנוכחי כדי שיטפל בתקלה שנגרמה.</a:t>
            </a:r>
            <a:endParaRPr lang="en-US" altLang="en-US" dirty="0"/>
          </a:p>
          <a:p>
            <a:pPr lvl="1"/>
            <a:r>
              <a:rPr lang="he-IL" altLang="en-US" dirty="0"/>
              <a:t>סוג ה-</a:t>
            </a:r>
            <a:r>
              <a:rPr lang="en-US" altLang="en-US" dirty="0"/>
              <a:t>signal</a:t>
            </a:r>
            <a:r>
              <a:rPr lang="he-IL" altLang="en-US" dirty="0"/>
              <a:t> נקבע על-פי סוג החריגה המטופלת.</a:t>
            </a:r>
          </a:p>
          <a:p>
            <a:pPr lvl="1"/>
            <a:r>
              <a:rPr lang="he-IL" altLang="en-US" dirty="0"/>
              <a:t>לדוגמה: עבור </a:t>
            </a:r>
            <a:r>
              <a:rPr lang="en-US" altLang="en-US" dirty="0"/>
              <a:t>floating point exception</a:t>
            </a:r>
            <a:r>
              <a:rPr lang="he-IL" altLang="en-US" dirty="0"/>
              <a:t> נשלח </a:t>
            </a:r>
            <a:r>
              <a:rPr lang="en-US" altLang="en-US" dirty="0"/>
              <a:t>SIGFPE</a:t>
            </a:r>
            <a:r>
              <a:rPr lang="he-IL" altLang="en-US" dirty="0"/>
              <a:t>.</a:t>
            </a:r>
            <a:endParaRPr lang="en-US" altLang="en-US" dirty="0"/>
          </a:p>
          <a:p>
            <a:r>
              <a:rPr lang="he-IL" altLang="he-IL" dirty="0"/>
              <a:t>ה-</a:t>
            </a:r>
            <a:r>
              <a:rPr lang="en-US" altLang="he-IL" dirty="0"/>
              <a:t>signal</a:t>
            </a:r>
            <a:r>
              <a:rPr lang="he-IL" altLang="he-IL" dirty="0"/>
              <a:t> נשלח באמצעות פונקציה כדוגמת:</a:t>
            </a:r>
          </a:p>
          <a:p>
            <a:pPr marL="0" indent="0" algn="l" rtl="0">
              <a:buNone/>
            </a:pP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force_sig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sig_number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, current);</a:t>
            </a:r>
          </a:p>
          <a:p>
            <a:pPr lvl="1"/>
            <a:r>
              <a:rPr lang="he-IL" altLang="he-IL" dirty="0"/>
              <a:t>מוגדרת בקובץ הגרעין </a:t>
            </a:r>
            <a:r>
              <a:rPr lang="en-US" altLang="he-IL" dirty="0"/>
              <a:t>kernel/</a:t>
            </a:r>
            <a:r>
              <a:rPr lang="en-US" altLang="he-IL" dirty="0" err="1"/>
              <a:t>signal.c</a:t>
            </a:r>
            <a:r>
              <a:rPr lang="he-IL" altLang="he-IL" dirty="0"/>
              <a:t>.</a:t>
            </a:r>
          </a:p>
          <a:p>
            <a:r>
              <a:rPr lang="he-IL" altLang="en-US" dirty="0"/>
              <a:t>לפני החזרה ל-</a:t>
            </a:r>
            <a:r>
              <a:rPr lang="en-US" altLang="en-US" dirty="0"/>
              <a:t>user mode</a:t>
            </a:r>
            <a:r>
              <a:rPr lang="he-IL" altLang="en-US" dirty="0"/>
              <a:t>, התהליך יגלה שיש</a:t>
            </a:r>
            <a:r>
              <a:rPr lang="en-US" altLang="en-US" dirty="0"/>
              <a:t> signal</a:t>
            </a:r>
            <a:r>
              <a:rPr lang="en-US" altLang="he-IL" dirty="0"/>
              <a:t> </a:t>
            </a:r>
            <a:r>
              <a:rPr lang="he-IL" altLang="en-US" dirty="0"/>
              <a:t>הממתין לו, ויפנה לטפל ב-</a:t>
            </a:r>
            <a:r>
              <a:rPr lang="en-US" altLang="en-US" dirty="0"/>
              <a:t>signal</a:t>
            </a:r>
            <a:r>
              <a:rPr lang="he-IL" altLang="en-US" dirty="0"/>
              <a:t> זה</a:t>
            </a:r>
            <a:r>
              <a:rPr lang="en-US" altLang="en-US" dirty="0"/>
              <a:t>.</a:t>
            </a:r>
            <a:endParaRPr lang="he-IL" altLang="en-US" dirty="0"/>
          </a:p>
          <a:p>
            <a:endParaRPr lang="he-IL" altLang="en-US" dirty="0"/>
          </a:p>
          <a:p>
            <a:r>
              <a:rPr lang="he-IL" altLang="en-US" dirty="0"/>
              <a:t>שאלה: מדוע לא שולחים </a:t>
            </a:r>
            <a:r>
              <a:rPr lang="en-US" altLang="en-US" dirty="0"/>
              <a:t>signal</a:t>
            </a:r>
            <a:r>
              <a:rPr lang="he-IL" altLang="en-US" dirty="0"/>
              <a:t> לתהליך הנוכחי גם </a:t>
            </a:r>
            <a:r>
              <a:rPr lang="he-IL" altLang="en-US" dirty="0" err="1"/>
              <a:t>בשגרות</a:t>
            </a:r>
            <a:r>
              <a:rPr lang="he-IL" altLang="en-US" dirty="0"/>
              <a:t> הטיפול בפסיקות חומרה?</a:t>
            </a:r>
          </a:p>
          <a:p>
            <a:pPr lvl="1"/>
            <a:r>
              <a:rPr lang="he-IL" altLang="en-US" dirty="0"/>
              <a:t>מפני שפסיקות הן אסינכרוניות, ואין כל קשר בין התהליך שמחכה לפסיקה לתהליך שמטפל בפסיקה (כלומר לתהליך שהפסיקה התרחשה בזמן פעולתו).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4B66A-49F7-4931-BE51-D6BA58A4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4D626-531F-48CC-9CCF-66228962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59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215AA-589B-4EC9-A93D-4D1C8017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טיפול בפסיקות חומרה בלינוקס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9656A-D8EF-4B72-815F-317234E55B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4F0D8F4-0293-4F23-93FF-3F99CD1B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93D230A-34EA-4DD0-9216-DDD1D4DC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98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68F0-5240-467F-B81F-5DF8AD75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מה קורה כאשר נשלחת פסיקת חומרה?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B6E9-89DE-4E12-84DB-51752157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e-IL" dirty="0"/>
              <a:t>התקן חיצוני מייצר פסיקה ושולח אות </a:t>
            </a:r>
            <a:r>
              <a:rPr lang="en-US" dirty="0"/>
              <a:t>IRQ</a:t>
            </a:r>
            <a:r>
              <a:rPr lang="he-IL" dirty="0"/>
              <a:t> ל-</a:t>
            </a:r>
            <a:r>
              <a:rPr lang="en-US" dirty="0"/>
              <a:t>APIC</a:t>
            </a:r>
            <a:r>
              <a:rPr lang="he-IL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ה-</a:t>
            </a:r>
            <a:r>
              <a:rPr lang="en-US" altLang="en-US" dirty="0"/>
              <a:t>APIC</a:t>
            </a:r>
            <a:r>
              <a:rPr lang="he-IL" altLang="en-US" dirty="0"/>
              <a:t> מודיע על הפסיקה למעבד ואז "ננעל", כלומר הוא אינו מודיע על פסיקות נוספות עד שיקבל אישור מהמעבד.</a:t>
            </a:r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המעבד בודק את ה-</a:t>
            </a:r>
            <a:r>
              <a:rPr lang="en-US" dirty="0"/>
              <a:t>APIC</a:t>
            </a:r>
            <a:r>
              <a:rPr lang="he-IL" dirty="0"/>
              <a:t> (בין כל שתי פקודות מכונה) ומגלה שיש פסיקה שממתינה לו.</a:t>
            </a:r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המעבד פונה ל-</a:t>
            </a:r>
            <a:r>
              <a:rPr lang="en-US" dirty="0"/>
              <a:t>IDT</a:t>
            </a:r>
            <a:r>
              <a:rPr lang="he-IL" dirty="0"/>
              <a:t> וקופץ לשגרת הטיפול בפסיקה המתאימה לקו ה-</a:t>
            </a:r>
            <a:r>
              <a:rPr lang="en-US" dirty="0"/>
              <a:t>IRQ</a:t>
            </a:r>
            <a:r>
              <a:rPr lang="he-IL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מכיוון שהכניסה ב-</a:t>
            </a:r>
            <a:r>
              <a:rPr lang="en-US" dirty="0"/>
              <a:t>IDT</a:t>
            </a:r>
            <a:r>
              <a:rPr lang="he-IL" dirty="0"/>
              <a:t> היא מסוג </a:t>
            </a:r>
            <a:r>
              <a:rPr lang="en-US" dirty="0"/>
              <a:t>interrupt</a:t>
            </a:r>
            <a:r>
              <a:rPr lang="he-IL" dirty="0"/>
              <a:t>, המעבד באופן אוטומטי גם מכבה את דגל ה-</a:t>
            </a:r>
            <a:r>
              <a:rPr lang="en-US" dirty="0"/>
              <a:t>IF</a:t>
            </a:r>
            <a:r>
              <a:rPr lang="he-IL" dirty="0"/>
              <a:t> ומונע פסיקות נוספות במעבד.</a:t>
            </a:r>
          </a:p>
          <a:p>
            <a:endParaRPr lang="he-IL" altLang="en-US" dirty="0"/>
          </a:p>
          <a:p>
            <a:r>
              <a:rPr lang="he-IL" altLang="en-US" dirty="0"/>
              <a:t>תזכורת: אין קשר בין חסימת הפסיקות ב-</a:t>
            </a:r>
            <a:r>
              <a:rPr lang="en-US" altLang="en-US" dirty="0"/>
              <a:t>APIC</a:t>
            </a:r>
            <a:r>
              <a:rPr lang="he-IL" altLang="en-US" dirty="0"/>
              <a:t> לבין חסימת הפסיקות במעבד ע"י כיבוי הדגל </a:t>
            </a:r>
            <a:r>
              <a:rPr lang="en-US" altLang="en-US" dirty="0"/>
              <a:t>IF</a:t>
            </a:r>
            <a:r>
              <a:rPr lang="he-IL" altLang="en-US" dirty="0"/>
              <a:t>. המעבד וה-</a:t>
            </a:r>
            <a:r>
              <a:rPr lang="en-US" altLang="en-US" dirty="0"/>
              <a:t>APIC</a:t>
            </a:r>
            <a:r>
              <a:rPr lang="he-IL" altLang="en-US" dirty="0"/>
              <a:t> הם שני רכיבים שונים!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9C03A-B14D-4635-A9A9-6FA1A8933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95317-5D57-482D-A301-58F1F49A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70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2">
            <a:extLst>
              <a:ext uri="{FF2B5EF4-FFF2-40B4-BE49-F238E27FC236}">
                <a16:creationId xmlns:a16="http://schemas.microsoft.com/office/drawing/2014/main" id="{4D23F85C-F841-44AC-B059-EBF74E47B257}"/>
              </a:ext>
            </a:extLst>
          </p:cNvPr>
          <p:cNvSpPr txBox="1"/>
          <p:nvPr/>
        </p:nvSpPr>
        <p:spPr>
          <a:xfrm>
            <a:off x="1776918" y="3548643"/>
            <a:ext cx="2294140" cy="41896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handle_IRQ_event</a:t>
            </a: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6" name="Text Box 45">
            <a:extLst>
              <a:ext uri="{FF2B5EF4-FFF2-40B4-BE49-F238E27FC236}">
                <a16:creationId xmlns:a16="http://schemas.microsoft.com/office/drawing/2014/main" id="{D5089023-14A2-4032-B05E-7B7ED95CBE3E}"/>
              </a:ext>
            </a:extLst>
          </p:cNvPr>
          <p:cNvSpPr txBox="1"/>
          <p:nvPr/>
        </p:nvSpPr>
        <p:spPr>
          <a:xfrm>
            <a:off x="8155289" y="2102185"/>
            <a:ext cx="850335" cy="26474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critical</a:t>
            </a:r>
          </a:p>
        </p:txBody>
      </p:sp>
      <p:sp>
        <p:nvSpPr>
          <p:cNvPr id="9" name="Text Box 58">
            <a:extLst>
              <a:ext uri="{FF2B5EF4-FFF2-40B4-BE49-F238E27FC236}">
                <a16:creationId xmlns:a16="http://schemas.microsoft.com/office/drawing/2014/main" id="{3BBBC2C8-FB3D-4075-98CC-0861A85DC1CC}"/>
              </a:ext>
            </a:extLst>
          </p:cNvPr>
          <p:cNvSpPr txBox="1"/>
          <p:nvPr/>
        </p:nvSpPr>
        <p:spPr>
          <a:xfrm>
            <a:off x="1289309" y="1977563"/>
            <a:ext cx="1432461" cy="2654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60">
            <a:extLst>
              <a:ext uri="{FF2B5EF4-FFF2-40B4-BE49-F238E27FC236}">
                <a16:creationId xmlns:a16="http://schemas.microsoft.com/office/drawing/2014/main" id="{C2C8E75E-2C6B-4259-AF44-EE58DDE598A3}"/>
              </a:ext>
            </a:extLst>
          </p:cNvPr>
          <p:cNvSpPr txBox="1"/>
          <p:nvPr/>
        </p:nvSpPr>
        <p:spPr>
          <a:xfrm>
            <a:off x="2088525" y="2072115"/>
            <a:ext cx="1875497" cy="52177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IRQn_interrupt</a:t>
            </a: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6" name="Text Box 53">
            <a:extLst>
              <a:ext uri="{FF2B5EF4-FFF2-40B4-BE49-F238E27FC236}">
                <a16:creationId xmlns:a16="http://schemas.microsoft.com/office/drawing/2014/main" id="{CE113C38-3D97-4DAE-BCAD-26E102F1B308}"/>
              </a:ext>
            </a:extLst>
          </p:cNvPr>
          <p:cNvSpPr txBox="1"/>
          <p:nvPr/>
        </p:nvSpPr>
        <p:spPr>
          <a:xfrm>
            <a:off x="4139223" y="2067415"/>
            <a:ext cx="2188476" cy="40298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common_interrupt</a:t>
            </a: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9" name="Text Box 62">
            <a:extLst>
              <a:ext uri="{FF2B5EF4-FFF2-40B4-BE49-F238E27FC236}">
                <a16:creationId xmlns:a16="http://schemas.microsoft.com/office/drawing/2014/main" id="{7423045A-74AC-4409-A25A-2D9087A6EC6B}"/>
              </a:ext>
            </a:extLst>
          </p:cNvPr>
          <p:cNvSpPr txBox="1"/>
          <p:nvPr/>
        </p:nvSpPr>
        <p:spPr>
          <a:xfrm>
            <a:off x="6581294" y="2102185"/>
            <a:ext cx="1197187" cy="34916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do_IRQ</a:t>
            </a: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22AE98D-0575-4824-835C-811E43DC2773}"/>
              </a:ext>
            </a:extLst>
          </p:cNvPr>
          <p:cNvCxnSpPr/>
          <p:nvPr/>
        </p:nvCxnSpPr>
        <p:spPr>
          <a:xfrm>
            <a:off x="1770459" y="2283139"/>
            <a:ext cx="285730" cy="3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00027E5-0583-4FFD-986E-1E9752170FF8}"/>
              </a:ext>
            </a:extLst>
          </p:cNvPr>
          <p:cNvCxnSpPr/>
          <p:nvPr/>
        </p:nvCxnSpPr>
        <p:spPr>
          <a:xfrm>
            <a:off x="3853493" y="2283139"/>
            <a:ext cx="285730" cy="3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7CAE8E8-A6D4-4129-B312-8449ED62BD3D}"/>
              </a:ext>
            </a:extLst>
          </p:cNvPr>
          <p:cNvCxnSpPr/>
          <p:nvPr/>
        </p:nvCxnSpPr>
        <p:spPr>
          <a:xfrm>
            <a:off x="6266949" y="2283139"/>
            <a:ext cx="285730" cy="3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 Box 11">
            <a:extLst>
              <a:ext uri="{FF2B5EF4-FFF2-40B4-BE49-F238E27FC236}">
                <a16:creationId xmlns:a16="http://schemas.microsoft.com/office/drawing/2014/main" id="{4E73C1E6-7D10-4DE6-B8C9-3F72723C355A}"/>
              </a:ext>
            </a:extLst>
          </p:cNvPr>
          <p:cNvSpPr txBox="1"/>
          <p:nvPr/>
        </p:nvSpPr>
        <p:spPr>
          <a:xfrm>
            <a:off x="6327700" y="2859242"/>
            <a:ext cx="2550228" cy="6521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list of </a:t>
            </a:r>
            <a:r>
              <a:rPr lang="en-US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softirqs</a:t>
            </a: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tasklets</a:t>
            </a: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and bottom halves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F10592F-6F5A-4CFD-AD6A-86F6A7E2E821}"/>
              </a:ext>
            </a:extLst>
          </p:cNvPr>
          <p:cNvSpPr/>
          <p:nvPr/>
        </p:nvSpPr>
        <p:spPr>
          <a:xfrm>
            <a:off x="4146415" y="3591681"/>
            <a:ext cx="704149" cy="330843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ISR1</a:t>
            </a:r>
          </a:p>
        </p:txBody>
      </p:sp>
      <p:sp>
        <p:nvSpPr>
          <p:cNvPr id="51" name="Left Brace 50">
            <a:extLst>
              <a:ext uri="{FF2B5EF4-FFF2-40B4-BE49-F238E27FC236}">
                <a16:creationId xmlns:a16="http://schemas.microsoft.com/office/drawing/2014/main" id="{D472E0BB-9577-4846-92C9-879997C48DC6}"/>
              </a:ext>
            </a:extLst>
          </p:cNvPr>
          <p:cNvSpPr/>
          <p:nvPr/>
        </p:nvSpPr>
        <p:spPr>
          <a:xfrm rot="16200000">
            <a:off x="3755764" y="2177561"/>
            <a:ext cx="312537" cy="4273962"/>
          </a:xfrm>
          <a:prstGeom prst="leftBrace">
            <a:avLst>
              <a:gd name="adj1" fmla="val 8333"/>
              <a:gd name="adj2" fmla="val 49339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ED75F64-45E7-4EE7-B782-1632E230D354}"/>
              </a:ext>
            </a:extLst>
          </p:cNvPr>
          <p:cNvCxnSpPr/>
          <p:nvPr/>
        </p:nvCxnSpPr>
        <p:spPr>
          <a:xfrm>
            <a:off x="4845813" y="3725016"/>
            <a:ext cx="285730" cy="3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 Box 42">
            <a:extLst>
              <a:ext uri="{FF2B5EF4-FFF2-40B4-BE49-F238E27FC236}">
                <a16:creationId xmlns:a16="http://schemas.microsoft.com/office/drawing/2014/main" id="{0C94A6CC-F328-4450-AB5B-4D09B3E7ECE0}"/>
              </a:ext>
            </a:extLst>
          </p:cNvPr>
          <p:cNvSpPr txBox="1"/>
          <p:nvPr/>
        </p:nvSpPr>
        <p:spPr>
          <a:xfrm>
            <a:off x="3307372" y="4596730"/>
            <a:ext cx="1313300" cy="36437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noncritical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D136F52-F3A7-437C-BA04-20DCADB87EC8}"/>
              </a:ext>
            </a:extLst>
          </p:cNvPr>
          <p:cNvCxnSpPr/>
          <p:nvPr/>
        </p:nvCxnSpPr>
        <p:spPr>
          <a:xfrm>
            <a:off x="5876736" y="3725016"/>
            <a:ext cx="285711" cy="38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32-Point Star 29">
            <a:extLst>
              <a:ext uri="{FF2B5EF4-FFF2-40B4-BE49-F238E27FC236}">
                <a16:creationId xmlns:a16="http://schemas.microsoft.com/office/drawing/2014/main" id="{B00ED3D9-4B51-432B-A829-3C395C7A745E}"/>
              </a:ext>
            </a:extLst>
          </p:cNvPr>
          <p:cNvSpPr/>
          <p:nvPr/>
        </p:nvSpPr>
        <p:spPr>
          <a:xfrm>
            <a:off x="3429000" y="5403414"/>
            <a:ext cx="3539838" cy="107463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softirqd_CPUm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2D7F4ED-31D8-4E03-B0D4-E3D94F49A62F}"/>
              </a:ext>
            </a:extLst>
          </p:cNvPr>
          <p:cNvCxnSpPr>
            <a:cxnSpLocks/>
          </p:cNvCxnSpPr>
          <p:nvPr/>
        </p:nvCxnSpPr>
        <p:spPr>
          <a:xfrm flipV="1">
            <a:off x="7040227" y="5051738"/>
            <a:ext cx="503573" cy="9187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Left Brace 57">
            <a:extLst>
              <a:ext uri="{FF2B5EF4-FFF2-40B4-BE49-F238E27FC236}">
                <a16:creationId xmlns:a16="http://schemas.microsoft.com/office/drawing/2014/main" id="{0BA711DA-DA36-4892-9CF7-097DB2E23BAE}"/>
              </a:ext>
            </a:extLst>
          </p:cNvPr>
          <p:cNvSpPr/>
          <p:nvPr/>
        </p:nvSpPr>
        <p:spPr>
          <a:xfrm rot="16200000">
            <a:off x="7389666" y="2982549"/>
            <a:ext cx="312535" cy="2663986"/>
          </a:xfrm>
          <a:prstGeom prst="leftBrace">
            <a:avLst>
              <a:gd name="adj1" fmla="val 8333"/>
              <a:gd name="adj2" fmla="val 49339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/>
          </a:p>
        </p:txBody>
      </p:sp>
      <p:sp>
        <p:nvSpPr>
          <p:cNvPr id="59" name="Text Box 43">
            <a:extLst>
              <a:ext uri="{FF2B5EF4-FFF2-40B4-BE49-F238E27FC236}">
                <a16:creationId xmlns:a16="http://schemas.microsoft.com/office/drawing/2014/main" id="{A99633B5-9FC3-41ED-955F-AD244BF75CE1}"/>
              </a:ext>
            </a:extLst>
          </p:cNvPr>
          <p:cNvSpPr txBox="1"/>
          <p:nvPr/>
        </p:nvSpPr>
        <p:spPr>
          <a:xfrm>
            <a:off x="6494635" y="4619847"/>
            <a:ext cx="2208566" cy="399189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noncritical deferred</a:t>
            </a:r>
          </a:p>
        </p:txBody>
      </p:sp>
      <p:sp>
        <p:nvSpPr>
          <p:cNvPr id="60" name="Left Brace 59">
            <a:extLst>
              <a:ext uri="{FF2B5EF4-FFF2-40B4-BE49-F238E27FC236}">
                <a16:creationId xmlns:a16="http://schemas.microsoft.com/office/drawing/2014/main" id="{3EFE67E8-5E6F-498D-A097-674BA8C625F7}"/>
              </a:ext>
            </a:extLst>
          </p:cNvPr>
          <p:cNvSpPr/>
          <p:nvPr/>
        </p:nvSpPr>
        <p:spPr>
          <a:xfrm rot="10800000">
            <a:off x="7926705" y="1987898"/>
            <a:ext cx="232665" cy="529953"/>
          </a:xfrm>
          <a:prstGeom prst="leftBrace">
            <a:avLst>
              <a:gd name="adj1" fmla="val 8333"/>
              <a:gd name="adj2" fmla="val 49339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0"/>
          </a:p>
        </p:txBody>
      </p: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39BC33D2-3F66-4250-8C5A-04BB18F21C50}"/>
              </a:ext>
            </a:extLst>
          </p:cNvPr>
          <p:cNvCxnSpPr>
            <a:cxnSpLocks/>
            <a:stCxn id="29" idx="2"/>
            <a:endCxn id="5" idx="1"/>
          </p:cNvCxnSpPr>
          <p:nvPr/>
        </p:nvCxnSpPr>
        <p:spPr>
          <a:xfrm rot="5400000">
            <a:off x="3825015" y="403252"/>
            <a:ext cx="1306776" cy="5402970"/>
          </a:xfrm>
          <a:prstGeom prst="curvedConnector4">
            <a:avLst>
              <a:gd name="adj1" fmla="val 41985"/>
              <a:gd name="adj2" fmla="val 104231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EEE74653-4A98-4033-9702-3052E8990A8C}"/>
              </a:ext>
            </a:extLst>
          </p:cNvPr>
          <p:cNvSpPr/>
          <p:nvPr/>
        </p:nvSpPr>
        <p:spPr>
          <a:xfrm>
            <a:off x="5149416" y="3596104"/>
            <a:ext cx="704149" cy="330843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ISR2</a:t>
            </a:r>
          </a:p>
        </p:txBody>
      </p:sp>
      <p:sp>
        <p:nvSpPr>
          <p:cNvPr id="70" name="Text Box 77">
            <a:extLst>
              <a:ext uri="{FF2B5EF4-FFF2-40B4-BE49-F238E27FC236}">
                <a16:creationId xmlns:a16="http://schemas.microsoft.com/office/drawing/2014/main" id="{938598B6-3946-41C2-810B-3AA7500022F0}"/>
              </a:ext>
            </a:extLst>
          </p:cNvPr>
          <p:cNvSpPr txBox="1"/>
          <p:nvPr/>
        </p:nvSpPr>
        <p:spPr>
          <a:xfrm>
            <a:off x="7682147" y="3640210"/>
            <a:ext cx="457169" cy="265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F2DB0A9-B9B2-4015-B94A-E61F4029E374}"/>
              </a:ext>
            </a:extLst>
          </p:cNvPr>
          <p:cNvSpPr/>
          <p:nvPr/>
        </p:nvSpPr>
        <p:spPr>
          <a:xfrm>
            <a:off x="6897415" y="3586122"/>
            <a:ext cx="457200" cy="330843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00FD852-F8AB-417C-8C88-C48E276E0DEB}"/>
              </a:ext>
            </a:extLst>
          </p:cNvPr>
          <p:cNvCxnSpPr/>
          <p:nvPr/>
        </p:nvCxnSpPr>
        <p:spPr>
          <a:xfrm>
            <a:off x="7398035" y="3719457"/>
            <a:ext cx="285730" cy="3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85C61A7-2A49-46F5-A392-010033B1C054}"/>
              </a:ext>
            </a:extLst>
          </p:cNvPr>
          <p:cNvCxnSpPr/>
          <p:nvPr/>
        </p:nvCxnSpPr>
        <p:spPr>
          <a:xfrm>
            <a:off x="8124157" y="3719457"/>
            <a:ext cx="285711" cy="38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E3FDDE1B-5A54-4E97-95C2-EF463126ACD4}"/>
              </a:ext>
            </a:extLst>
          </p:cNvPr>
          <p:cNvSpPr/>
          <p:nvPr/>
        </p:nvSpPr>
        <p:spPr>
          <a:xfrm>
            <a:off x="8423117" y="3574767"/>
            <a:ext cx="457200" cy="330843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77" name="Text Box 77">
            <a:extLst>
              <a:ext uri="{FF2B5EF4-FFF2-40B4-BE49-F238E27FC236}">
                <a16:creationId xmlns:a16="http://schemas.microsoft.com/office/drawing/2014/main" id="{7E0DF43F-9BF2-429C-B72F-BAA9C52D732B}"/>
              </a:ext>
            </a:extLst>
          </p:cNvPr>
          <p:cNvSpPr txBox="1"/>
          <p:nvPr/>
        </p:nvSpPr>
        <p:spPr>
          <a:xfrm>
            <a:off x="6199809" y="3671718"/>
            <a:ext cx="457169" cy="265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4AAB131-A0FF-4270-B3BC-FDF4ADD16A52}"/>
              </a:ext>
            </a:extLst>
          </p:cNvPr>
          <p:cNvCxnSpPr/>
          <p:nvPr/>
        </p:nvCxnSpPr>
        <p:spPr>
          <a:xfrm>
            <a:off x="6569775" y="3726085"/>
            <a:ext cx="285730" cy="38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שרשרת הקריאות</a:t>
            </a:r>
            <a:endParaRPr lang="en-US" dirty="0"/>
          </a:p>
        </p:txBody>
      </p:sp>
      <p:sp>
        <p:nvSpPr>
          <p:cNvPr id="80" name="Footer Placeholder 79">
            <a:extLst>
              <a:ext uri="{FF2B5EF4-FFF2-40B4-BE49-F238E27FC236}">
                <a16:creationId xmlns:a16="http://schemas.microsoft.com/office/drawing/2014/main" id="{CFA493F0-FF96-451D-BB20-A1A947A8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1" name="Slide Number Placeholder 80">
            <a:extLst>
              <a:ext uri="{FF2B5EF4-FFF2-40B4-BE49-F238E27FC236}">
                <a16:creationId xmlns:a16="http://schemas.microsoft.com/office/drawing/2014/main" id="{DD8DAE67-C26C-4E9E-AC24-CE1EA4C5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5837792A-71E1-4789-B904-D4C776E00537}"/>
              </a:ext>
            </a:extLst>
          </p:cNvPr>
          <p:cNvSpPr txBox="1"/>
          <p:nvPr/>
        </p:nvSpPr>
        <p:spPr>
          <a:xfrm>
            <a:off x="350928" y="644960"/>
            <a:ext cx="1484614" cy="6507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IDT</a:t>
            </a:r>
            <a:b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(256 entries)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69281"/>
              </p:ext>
            </p:extLst>
          </p:nvPr>
        </p:nvGraphicFramePr>
        <p:xfrm>
          <a:off x="434310" y="1314768"/>
          <a:ext cx="1317851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8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intr</a:t>
                      </a:r>
                      <a:r>
                        <a:rPr lang="en-US" dirty="0"/>
                        <a:t> gate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7200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>
            <a:extLst>
              <a:ext uri="{FF2B5EF4-FFF2-40B4-BE49-F238E27FC236}">
                <a16:creationId xmlns:a16="http://schemas.microsoft.com/office/drawing/2014/main" id="{389BDB95-BC9C-49C0-B3EE-8BC739F58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IRQn_interrupt:</a:t>
            </a:r>
            <a:endParaRPr lang="en-US" dirty="0"/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C07A8A49-2D98-4A2F-9CF4-64D362F9D2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altLang="en-US" dirty="0"/>
              <a:t>כל כניסה של פסיקת חומרה מצביעה לקוד מהצורה הבאה: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IRQn_interrupt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$n-256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common_interrupt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  <a:p>
            <a:r>
              <a:rPr lang="he-IL" altLang="en-US" dirty="0"/>
              <a:t>הטיפול בכל פסיקות החומרה עובר דרך מנגנון מרכזי אחד המתחיל ב-</a:t>
            </a:r>
            <a:r>
              <a:rPr lang="en-US" altLang="en-US" dirty="0" err="1"/>
              <a:t>common_interrupt</a:t>
            </a:r>
            <a:r>
              <a:rPr lang="he-IL" altLang="en-US" dirty="0"/>
              <a:t>, כאשר האבחנה בין הפסיקות היא באמצעות הערך הנשמר במחסנית מיד בתחילת שגרת הפסיקה.</a:t>
            </a:r>
          </a:p>
          <a:p>
            <a:r>
              <a:rPr lang="he-IL" altLang="en-US" dirty="0"/>
              <a:t>השגרה </a:t>
            </a:r>
            <a:r>
              <a:rPr lang="en-US" altLang="en-US" dirty="0" err="1"/>
              <a:t>common_interrupt</a:t>
            </a:r>
            <a:r>
              <a:rPr lang="he-IL" altLang="en-US" dirty="0"/>
              <a:t>: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common_interrupt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SAVE_ALL	/* save registers */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call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do_IRQ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/* handle interrupt */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ret_from_intr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/* resume execution */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061F2-79EA-44DE-9646-144EDFA57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FF6CE-61E2-4C62-8777-CE87167E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466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>
            <a:extLst>
              <a:ext uri="{FF2B5EF4-FFF2-40B4-BE49-F238E27FC236}">
                <a16:creationId xmlns:a16="http://schemas.microsoft.com/office/drawing/2014/main" id="{7252D941-0B96-4505-9557-5749DC33D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הפונקציה </a:t>
            </a:r>
            <a:r>
              <a:rPr lang="en-US" altLang="en-US"/>
              <a:t>do_IRQ()</a:t>
            </a:r>
            <a:r>
              <a:rPr lang="he-IL" altLang="en-US"/>
              <a:t> (1)</a:t>
            </a:r>
            <a:endParaRPr lang="en-US" altLang="en-US" dirty="0"/>
          </a:p>
        </p:txBody>
      </p:sp>
      <p:sp>
        <p:nvSpPr>
          <p:cNvPr id="43014" name="Rectangle 3">
            <a:extLst>
              <a:ext uri="{FF2B5EF4-FFF2-40B4-BE49-F238E27FC236}">
                <a16:creationId xmlns:a16="http://schemas.microsoft.com/office/drawing/2014/main" id="{F523C16E-6ED5-43FE-8C25-A2C20D01DA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do_IRQ</a:t>
            </a:r>
            <a:r>
              <a:rPr lang="en-US" altLang="en-US" dirty="0"/>
              <a:t>()</a:t>
            </a:r>
            <a:r>
              <a:rPr lang="he-IL" altLang="en-US" dirty="0"/>
              <a:t>, הכתובה ב-</a:t>
            </a:r>
            <a:r>
              <a:rPr lang="en-US" altLang="en-US" dirty="0"/>
              <a:t>C</a:t>
            </a:r>
            <a:r>
              <a:rPr lang="he-IL" altLang="en-US" dirty="0"/>
              <a:t>, מבצעת את הטיפול בפסיקה ברמת תפעול ה-</a:t>
            </a:r>
            <a:r>
              <a:rPr lang="en-US" altLang="en-US" dirty="0"/>
              <a:t>APIC</a:t>
            </a:r>
            <a:r>
              <a:rPr lang="he-IL" altLang="en-US" dirty="0"/>
              <a:t> וקוראת לפונקציה </a:t>
            </a:r>
            <a:r>
              <a:rPr lang="en-US" altLang="en-US" dirty="0" err="1"/>
              <a:t>handle_IRQ_event</a:t>
            </a:r>
            <a:r>
              <a:rPr lang="en-US" altLang="en-US" dirty="0"/>
              <a:t>()</a:t>
            </a:r>
            <a:r>
              <a:rPr lang="he-IL" altLang="en-US" dirty="0"/>
              <a:t> להפעלת ה-</a:t>
            </a:r>
            <a:r>
              <a:rPr lang="en-US" altLang="en-US" dirty="0"/>
              <a:t>ISRs</a:t>
            </a:r>
            <a:r>
              <a:rPr lang="he-IL" altLang="en-US" dirty="0"/>
              <a:t>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do_IRQ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e-IL" altLang="en-US" dirty="0"/>
          </a:p>
          <a:p>
            <a:pPr lvl="1"/>
            <a:endParaRPr lang="he-IL" altLang="en-US" dirty="0"/>
          </a:p>
          <a:p>
            <a:pPr lvl="1"/>
            <a:r>
              <a:rPr lang="he-IL" altLang="en-US" dirty="0"/>
              <a:t>מוגדרת בקובץ גרעין </a:t>
            </a:r>
            <a:r>
              <a:rPr lang="en-US" altLang="en-US" dirty="0"/>
              <a:t>arch/i386/kernel/</a:t>
            </a:r>
            <a:r>
              <a:rPr lang="en-US" altLang="en-US" dirty="0" err="1"/>
              <a:t>irq.c</a:t>
            </a:r>
            <a:r>
              <a:rPr lang="he-IL" altLang="en-US" dirty="0"/>
              <a:t> .</a:t>
            </a:r>
          </a:p>
          <a:p>
            <a:pPr lvl="1"/>
            <a:endParaRPr lang="he-IL" altLang="en-US" dirty="0"/>
          </a:p>
          <a:p>
            <a:pPr lvl="1"/>
            <a:r>
              <a:rPr lang="he-IL" altLang="en-US" dirty="0"/>
              <a:t>הפרמטר </a:t>
            </a:r>
            <a:r>
              <a:rPr lang="en-US" altLang="en-US" dirty="0" err="1"/>
              <a:t>regs</a:t>
            </a:r>
            <a:r>
              <a:rPr lang="he-IL" altLang="en-US" dirty="0"/>
              <a:t> מאפשר לפונקציה לגשת לרגיסטרים השמורים במחסנית, ובפרט גם לערך הבקרה המכיל את מספר הפסיקה (השדה הקרוי </a:t>
            </a:r>
            <a:r>
              <a:rPr lang="en-US" altLang="en-US" dirty="0" err="1"/>
              <a:t>orig_eax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ערך החזרה אינו בשימוש של </a:t>
            </a:r>
            <a:r>
              <a:rPr lang="en-US" altLang="en-US" dirty="0" err="1"/>
              <a:t>common_interrupt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60439-C6FB-4DF2-9FEC-83A0E82C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C518C-B1B8-4217-8181-BF076D66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43016" name="Picture 5" descr="BS01024_[1]">
            <a:extLst>
              <a:ext uri="{FF2B5EF4-FFF2-40B4-BE49-F238E27FC236}">
                <a16:creationId xmlns:a16="http://schemas.microsoft.com/office/drawing/2014/main" id="{23E081CC-B72E-43B0-8A55-8E4AFB011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09537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1030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6">
            <a:extLst>
              <a:ext uri="{FF2B5EF4-FFF2-40B4-BE49-F238E27FC236}">
                <a16:creationId xmlns:a16="http://schemas.microsoft.com/office/drawing/2014/main" id="{1EE84CEF-14D1-4748-BF92-B0921A0F8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טיפול ב-</a:t>
            </a:r>
            <a:r>
              <a:rPr lang="en-US" altLang="en-US"/>
              <a:t>APIC</a:t>
            </a:r>
          </a:p>
        </p:txBody>
      </p:sp>
      <p:sp>
        <p:nvSpPr>
          <p:cNvPr id="44038" name="Rectangle 7">
            <a:extLst>
              <a:ext uri="{FF2B5EF4-FFF2-40B4-BE49-F238E27FC236}">
                <a16:creationId xmlns:a16="http://schemas.microsoft.com/office/drawing/2014/main" id="{373BB210-00A0-4193-AA81-CDA319C9C2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כאמור, ה-</a:t>
            </a:r>
            <a:r>
              <a:rPr lang="en-US" altLang="en-US" dirty="0"/>
              <a:t>APIC</a:t>
            </a:r>
            <a:r>
              <a:rPr lang="he-IL" altLang="en-US" dirty="0"/>
              <a:t> ננעל מיד לאחר שהוא מקבל פסיקה </a:t>
            </a:r>
            <a:r>
              <a:rPr lang="he-IL" dirty="0"/>
              <a:t>ואז ממתין למעבד לאישור מחדש לקבלת פסיקות נוספות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טכניקה מקובלת (ובפרט ב-</a:t>
            </a:r>
            <a:r>
              <a:rPr lang="en-US" altLang="en-US" dirty="0"/>
              <a:t>Linux</a:t>
            </a:r>
            <a:r>
              <a:rPr lang="he-IL" altLang="en-US" dirty="0"/>
              <a:t>) לטיפול ב-</a:t>
            </a:r>
            <a:r>
              <a:rPr lang="en-US" altLang="en-US" dirty="0"/>
              <a:t>APIC</a:t>
            </a:r>
            <a:r>
              <a:rPr lang="he-IL" altLang="en-US" dirty="0"/>
              <a:t> בפסיקת חומרה היא "אישור סלקטיבי": המעבד מאשר ל-</a:t>
            </a:r>
            <a:r>
              <a:rPr lang="en-US" altLang="en-US" dirty="0"/>
              <a:t>APIC</a:t>
            </a:r>
            <a:r>
              <a:rPr lang="he-IL" altLang="en-US" dirty="0"/>
              <a:t> להודיע על פסיקות חדשות פרט לכאלה מהסוג המטופל כרגע.</a:t>
            </a:r>
          </a:p>
          <a:p>
            <a:pPr lvl="1"/>
            <a:r>
              <a:rPr lang="he-IL" altLang="en-US" dirty="0"/>
              <a:t>אבל, כזכור, המעבד מכבה באופן אוטומטי את דגל הפסיקות (</a:t>
            </a:r>
            <a:r>
              <a:rPr lang="en-US" altLang="en-US" dirty="0"/>
              <a:t>IF</a:t>
            </a:r>
            <a:r>
              <a:rPr lang="he-IL" altLang="en-US" dirty="0"/>
              <a:t>) מייד עם הקפיצה לשגרת הטיפול בפסיקה, ולכן לאחר האישור הסלקטיבי נדליק אותו.</a:t>
            </a:r>
          </a:p>
          <a:p>
            <a:pPr lvl="1"/>
            <a:r>
              <a:rPr lang="he-IL" altLang="en-US" dirty="0"/>
              <a:t>באופן זה, ברגע שיאופשרו פסיקות במעבד, ניתן יהיה לטפל "במקביל" (מסלולי בקרה אחרים) בפסיקות חומרה נוספות.</a:t>
            </a:r>
          </a:p>
          <a:p>
            <a:pPr lvl="1"/>
            <a:r>
              <a:rPr lang="he-IL" altLang="en-US" dirty="0"/>
              <a:t>מצד שני, נמנע </a:t>
            </a:r>
            <a:r>
              <a:rPr lang="en-US" altLang="en-US" dirty="0" err="1"/>
              <a:t>re-entrancy</a:t>
            </a:r>
            <a:r>
              <a:rPr lang="he-IL" altLang="en-US" dirty="0"/>
              <a:t> לקוד הטיפול באותו סוג פסיקה.</a:t>
            </a:r>
          </a:p>
          <a:p>
            <a:r>
              <a:rPr lang="he-IL" altLang="en-US" dirty="0"/>
              <a:t>בסיום הטיפול בפסיקה, יש לאפשר ל-</a:t>
            </a:r>
            <a:r>
              <a:rPr lang="en-US" altLang="en-US" dirty="0"/>
              <a:t>APIC</a:t>
            </a:r>
            <a:r>
              <a:rPr lang="he-IL" altLang="en-US" dirty="0"/>
              <a:t> להודיע גם על פסיקה מהסוג שטופל.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D4B35-E943-4D56-9E72-EA265FBC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3414A-2819-4AE0-91BD-3200B0F9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44040" name="Picture 5" descr="BS01024_[1]">
            <a:extLst>
              <a:ext uri="{FF2B5EF4-FFF2-40B4-BE49-F238E27FC236}">
                <a16:creationId xmlns:a16="http://schemas.microsoft.com/office/drawing/2014/main" id="{3ED0764B-8088-418D-A99A-5E167BB70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09537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26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66762-B323-4F0C-9A73-FC4BF51C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מהן פסיקות?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F35D5-F926-437F-A711-3193392AA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פסיקה (</a:t>
            </a:r>
            <a:r>
              <a:rPr lang="en-US" dirty="0"/>
              <a:t>interrupt</a:t>
            </a:r>
            <a:r>
              <a:rPr lang="he-IL" dirty="0"/>
              <a:t>) היא אות חשמלי הנשלח למעבד לציון אירוע הדורש את טיפולו </a:t>
            </a:r>
            <a:r>
              <a:rPr lang="he-IL" dirty="0" err="1"/>
              <a:t>המיידי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פסיקות נוצרות ע"י המעבד עצמו או ע"י חומרה חיצונית למעבד.</a:t>
            </a:r>
          </a:p>
          <a:p>
            <a:r>
              <a:rPr lang="he-IL" dirty="0"/>
              <a:t>פסיקה גורמת למעבד להפסיק לבצע את הקוד הנוכחי (בין אם הוא ב-</a:t>
            </a:r>
            <a:r>
              <a:rPr lang="en-US" dirty="0"/>
              <a:t>user mode</a:t>
            </a:r>
            <a:r>
              <a:rPr lang="he-IL" dirty="0"/>
              <a:t> או </a:t>
            </a:r>
            <a:r>
              <a:rPr lang="en-US" dirty="0"/>
              <a:t>kernel mode</a:t>
            </a:r>
            <a:r>
              <a:rPr lang="he-IL" dirty="0"/>
              <a:t>) ולעבור לבצע קוד מיוחד לטיפול בפסיקה (ב-</a:t>
            </a:r>
            <a:r>
              <a:rPr lang="en-US" dirty="0"/>
              <a:t>kernel mode</a:t>
            </a:r>
            <a:r>
              <a:rPr lang="he-IL" dirty="0"/>
              <a:t>): </a:t>
            </a:r>
            <a:r>
              <a:rPr lang="en-US" b="1" dirty="0"/>
              <a:t>interrupt handler</a:t>
            </a:r>
            <a:r>
              <a:rPr lang="he-IL" dirty="0"/>
              <a:t>.</a:t>
            </a:r>
          </a:p>
          <a:p>
            <a:endParaRPr lang="he-IL" dirty="0"/>
          </a:p>
          <a:p>
            <a:r>
              <a:rPr lang="he-IL" dirty="0"/>
              <a:t>במערכת מרובת מעבדים טיפול בפסיקות הוא מסובך יותר:</a:t>
            </a:r>
          </a:p>
          <a:p>
            <a:pPr lvl="1"/>
            <a:r>
              <a:rPr lang="he-IL" dirty="0"/>
              <a:t>מעבדים שולחים פסיקות זה לזה כאמצעי תקשורת, למשל לצורך חלוקת תהליכים ביניהם.</a:t>
            </a:r>
          </a:p>
          <a:p>
            <a:pPr lvl="1"/>
            <a:r>
              <a:rPr lang="he-IL" dirty="0"/>
              <a:t>מספר מעבדים יכולים לטפל בפסיקות שונות בו-זמנית.</a:t>
            </a:r>
          </a:p>
          <a:p>
            <a:pPr lvl="1"/>
            <a:r>
              <a:rPr lang="he-IL" dirty="0"/>
              <a:t>למרבה המזל, זה לא בחומר הקורס...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EC89CE-AAEE-43A1-8A36-8E95342D5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BC47F81-01C1-42E6-9076-CB884569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191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>
            <a:extLst>
              <a:ext uri="{FF2B5EF4-FFF2-40B4-BE49-F238E27FC236}">
                <a16:creationId xmlns:a16="http://schemas.microsoft.com/office/drawing/2014/main" id="{29EC6FF6-B59C-4DD5-A3B7-B83C0C6C2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הפונקציה </a:t>
            </a:r>
            <a:r>
              <a:rPr lang="en-US" altLang="en-US"/>
              <a:t>do_IRQ()</a:t>
            </a:r>
            <a:r>
              <a:rPr lang="he-IL" altLang="en-US"/>
              <a:t> (</a:t>
            </a:r>
            <a:r>
              <a:rPr lang="en-US" altLang="en-US"/>
              <a:t>2</a:t>
            </a:r>
            <a:r>
              <a:rPr lang="he-IL" altLang="en-US"/>
              <a:t>)</a:t>
            </a:r>
            <a:endParaRPr lang="en-US" altLang="en-US" dirty="0"/>
          </a:p>
        </p:txBody>
      </p:sp>
      <p:sp>
        <p:nvSpPr>
          <p:cNvPr id="45062" name="Rectangle 3">
            <a:extLst>
              <a:ext uri="{FF2B5EF4-FFF2-40B4-BE49-F238E27FC236}">
                <a16:creationId xmlns:a16="http://schemas.microsoft.com/office/drawing/2014/main" id="{B1B91A8F-9F4F-4C64-B3D4-B44499D505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סדר הפעולות של </a:t>
            </a:r>
            <a:r>
              <a:rPr lang="en-US" altLang="en-US" dirty="0" err="1"/>
              <a:t>do_IRQ</a:t>
            </a:r>
            <a:r>
              <a:rPr lang="en-US" altLang="en-US" dirty="0"/>
              <a:t>()</a:t>
            </a:r>
            <a:r>
              <a:rPr lang="he-IL" altLang="en-US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שולפת את סוג הפסיקה המטופלת.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שולחת אישור סלקטיבי ל-</a:t>
            </a:r>
            <a:r>
              <a:rPr lang="en-US" altLang="en-US" dirty="0"/>
              <a:t>APIC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כאמור, בשלב זה </a:t>
            </a:r>
            <a:r>
              <a:rPr lang="en-US" altLang="en-US" dirty="0"/>
              <a:t>IF==0</a:t>
            </a:r>
            <a:r>
              <a:rPr lang="he-IL" altLang="en-US" dirty="0"/>
              <a:t> ולכן עדיין לא נגיב לפסיקות חדשות שיגיעו.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מפעילה שגרות טיפול בפסיקה (</a:t>
            </a:r>
            <a:r>
              <a:rPr lang="en-US" altLang="en-US" dirty="0"/>
              <a:t>ISR – interrupt service routine</a:t>
            </a:r>
            <a:r>
              <a:rPr lang="he-IL" altLang="en-US" dirty="0"/>
              <a:t>) ע"י הפונקציה </a:t>
            </a:r>
            <a:r>
              <a:rPr lang="en-US" altLang="en-US" dirty="0" err="1"/>
              <a:t>handle_IRQ_event</a:t>
            </a:r>
            <a:r>
              <a:rPr lang="en-US" altLang="en-US" dirty="0"/>
              <a:t>(…)</a:t>
            </a:r>
            <a:r>
              <a:rPr lang="he-IL" altLang="en-US" dirty="0"/>
              <a:t> .</a:t>
            </a: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שליחת אישור ל-</a:t>
            </a:r>
            <a:r>
              <a:rPr lang="en-US" altLang="en-US" dirty="0"/>
              <a:t>APIC</a:t>
            </a:r>
            <a:r>
              <a:rPr lang="he-IL" altLang="en-US" dirty="0"/>
              <a:t> לקבל מחדש גם פסיקות מהסוג המטופל כרגע.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ביצוע משימות ממתינות (פרטים בהמשך).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A4D1-2B9C-4A67-AD91-AF3C3986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D3407-97EC-4ED3-B5D4-07F85076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5063" name="Text Box 8">
            <a:extLst>
              <a:ext uri="{FF2B5EF4-FFF2-40B4-BE49-F238E27FC236}">
                <a16:creationId xmlns:a16="http://schemas.microsoft.com/office/drawing/2014/main" id="{731BDA0A-5F5A-4380-BA79-7CC263DBE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56610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/>
          </a:p>
        </p:txBody>
      </p:sp>
      <p:pic>
        <p:nvPicPr>
          <p:cNvPr id="45065" name="Picture 10" descr="BS01024_[1]">
            <a:extLst>
              <a:ext uri="{FF2B5EF4-FFF2-40B4-BE49-F238E27FC236}">
                <a16:creationId xmlns:a16="http://schemas.microsoft.com/office/drawing/2014/main" id="{2680472F-9C3E-485E-9209-AE26011B3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09537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243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>
            <a:extLst>
              <a:ext uri="{FF2B5EF4-FFF2-40B4-BE49-F238E27FC236}">
                <a16:creationId xmlns:a16="http://schemas.microsoft.com/office/drawing/2014/main" id="{AF3645E0-56CC-4957-800A-B1596A801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הפעלת ה-</a:t>
            </a:r>
            <a:r>
              <a:rPr lang="en-US" altLang="en-US"/>
              <a:t>ISRs</a:t>
            </a:r>
            <a:r>
              <a:rPr lang="he-IL" altLang="en-US"/>
              <a:t> (1)</a:t>
            </a:r>
            <a:endParaRPr lang="en-US" altLang="en-US"/>
          </a:p>
        </p:txBody>
      </p:sp>
      <p:sp>
        <p:nvSpPr>
          <p:cNvPr id="46086" name="Rectangle 3">
            <a:extLst>
              <a:ext uri="{FF2B5EF4-FFF2-40B4-BE49-F238E27FC236}">
                <a16:creationId xmlns:a16="http://schemas.microsoft.com/office/drawing/2014/main" id="{CAAC4D98-0CD1-48A5-A1A3-F276E79555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כל </a:t>
            </a:r>
            <a:r>
              <a:rPr lang="en-US" altLang="en-US" dirty="0"/>
              <a:t>ISR</a:t>
            </a:r>
            <a:r>
              <a:rPr lang="he-IL" altLang="en-US" dirty="0"/>
              <a:t> מיועד בדרך-כלל לטפל </a:t>
            </a:r>
            <a:r>
              <a:rPr lang="he-IL" altLang="en-US" u="sng" dirty="0"/>
              <a:t>בהתקן מסוים</a:t>
            </a:r>
            <a:r>
              <a:rPr lang="he-IL" altLang="en-US" dirty="0"/>
              <a:t> בתגובה לפסיקת חומרה מסוימת:</a:t>
            </a:r>
          </a:p>
          <a:p>
            <a:pPr lvl="1"/>
            <a:r>
              <a:rPr lang="en-US" altLang="en-US" dirty="0"/>
              <a:t>ISR</a:t>
            </a:r>
            <a:r>
              <a:rPr lang="he-IL" altLang="en-US" dirty="0"/>
              <a:t> עבור המקלדת קורא את קוד המקש שנלחץ.</a:t>
            </a:r>
          </a:p>
          <a:p>
            <a:pPr lvl="1"/>
            <a:r>
              <a:rPr lang="en-US" altLang="en-US" dirty="0"/>
              <a:t>ISR</a:t>
            </a:r>
            <a:r>
              <a:rPr lang="he-IL" altLang="en-US" dirty="0"/>
              <a:t> עבור כרטיס הרשת קורא נתונים שהתקבלו מהרשת.</a:t>
            </a:r>
            <a:endParaRPr lang="en-US" altLang="en-US" dirty="0"/>
          </a:p>
          <a:p>
            <a:endParaRPr lang="he-IL" altLang="en-US" dirty="0"/>
          </a:p>
          <a:p>
            <a:r>
              <a:rPr lang="he-IL" altLang="en-US" dirty="0"/>
              <a:t>כפי שאמרנו, מספר התקני חומרה יכולים להיות מחוברים לאותו קו </a:t>
            </a:r>
            <a:r>
              <a:rPr lang="en-US" altLang="en-US" dirty="0"/>
              <a:t>IRQ</a:t>
            </a:r>
            <a:r>
              <a:rPr lang="he-IL" altLang="en-US" dirty="0"/>
              <a:t> של ה-</a:t>
            </a:r>
            <a:r>
              <a:rPr lang="en-US" altLang="en-US" dirty="0"/>
              <a:t>APIC</a:t>
            </a:r>
            <a:r>
              <a:rPr lang="he-IL" altLang="en-US" dirty="0"/>
              <a:t> ולכן הם יחלקו את אותו מספר הפסיקה.</a:t>
            </a:r>
          </a:p>
          <a:p>
            <a:r>
              <a:rPr lang="he-IL" altLang="en-US" dirty="0"/>
              <a:t>לכן, </a:t>
            </a:r>
            <a:r>
              <a:rPr lang="en-US" altLang="en-US" dirty="0" err="1"/>
              <a:t>handle_IRQ_event</a:t>
            </a:r>
            <a:r>
              <a:rPr lang="en-US" altLang="en-US" dirty="0"/>
              <a:t>()</a:t>
            </a:r>
            <a:r>
              <a:rPr lang="he-IL" altLang="en-US" dirty="0"/>
              <a:t> מקבלת רשימה מקושרת של כל ה-</a:t>
            </a:r>
            <a:r>
              <a:rPr lang="en-US" altLang="en-US" dirty="0"/>
              <a:t>ISRs</a:t>
            </a:r>
            <a:r>
              <a:rPr lang="he-IL" altLang="en-US" dirty="0"/>
              <a:t> הרשומים עבור הפסיקה שהתקבלה.</a:t>
            </a:r>
          </a:p>
          <a:p>
            <a:pPr lvl="1"/>
            <a:r>
              <a:rPr lang="he-IL" altLang="en-US" dirty="0"/>
              <a:t>כלומר בודקת את כל ההתקנים שיכלו לגרום לפסיקה.</a:t>
            </a:r>
          </a:p>
          <a:p>
            <a:pPr lvl="1"/>
            <a:r>
              <a:rPr lang="he-IL" altLang="en-US" dirty="0"/>
              <a:t>לכל אחד מה-</a:t>
            </a:r>
            <a:r>
              <a:rPr lang="en-US" altLang="en-US" dirty="0"/>
              <a:t>ISRs</a:t>
            </a:r>
            <a:r>
              <a:rPr lang="he-IL" altLang="en-US" dirty="0"/>
              <a:t> מצוינים דגלים לגבי אופן פעולתו.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C62B4-8364-483A-91B5-34E70112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DE155-AB27-48AB-82E2-A7F3F6AB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46088" name="Picture 5" descr="j0274806[1]">
            <a:extLst>
              <a:ext uri="{FF2B5EF4-FFF2-40B4-BE49-F238E27FC236}">
                <a16:creationId xmlns:a16="http://schemas.microsoft.com/office/drawing/2014/main" id="{6E457306-D6EB-4454-BB27-74DABBC0B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09575"/>
            <a:ext cx="13747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7129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>
            <a:extLst>
              <a:ext uri="{FF2B5EF4-FFF2-40B4-BE49-F238E27FC236}">
                <a16:creationId xmlns:a16="http://schemas.microsoft.com/office/drawing/2014/main" id="{4F79F690-A2F9-4120-B684-CAC545C41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הפעלת ה-</a:t>
            </a:r>
            <a:r>
              <a:rPr lang="en-US" altLang="en-US"/>
              <a:t>ISRs</a:t>
            </a:r>
            <a:r>
              <a:rPr lang="he-IL" altLang="en-US"/>
              <a:t> (2)</a:t>
            </a:r>
            <a:endParaRPr lang="en-US" altLang="en-US"/>
          </a:p>
        </p:txBody>
      </p:sp>
      <p:sp>
        <p:nvSpPr>
          <p:cNvPr id="47110" name="Rectangle 3">
            <a:extLst>
              <a:ext uri="{FF2B5EF4-FFF2-40B4-BE49-F238E27FC236}">
                <a16:creationId xmlns:a16="http://schemas.microsoft.com/office/drawing/2014/main" id="{B74EF32B-8CF6-4FAD-865B-D6840C297E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handle_IRQ_event</a:t>
            </a:r>
            <a:r>
              <a:rPr lang="en-US" altLang="en-US" dirty="0"/>
              <a:t>()</a:t>
            </a:r>
            <a:r>
              <a:rPr lang="he-IL" altLang="en-US" dirty="0"/>
              <a:t> מבצעת בעיקר: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מדליקה את דגל </a:t>
            </a:r>
            <a:r>
              <a:rPr lang="en-US" altLang="en-US" dirty="0"/>
              <a:t>IF</a:t>
            </a:r>
            <a:r>
              <a:rPr lang="he-IL" altLang="en-US" dirty="0"/>
              <a:t> כדי לאפשר פסיקות במעבד.</a:t>
            </a:r>
          </a:p>
          <a:p>
            <a:pPr lvl="1"/>
            <a:r>
              <a:rPr lang="he-IL" altLang="en-US" dirty="0"/>
              <a:t>אלא אם מוגדר שלא בדגל </a:t>
            </a:r>
            <a:r>
              <a:rPr lang="en-US" altLang="en-US" dirty="0"/>
              <a:t>SA_INTERRUPT</a:t>
            </a:r>
            <a:r>
              <a:rPr lang="he-IL" altLang="en-US" dirty="0"/>
              <a:t> של ה-</a:t>
            </a:r>
            <a:r>
              <a:rPr lang="en-US" altLang="en-US" dirty="0"/>
              <a:t>ISR</a:t>
            </a:r>
            <a:r>
              <a:rPr lang="he-IL" altLang="en-US" dirty="0"/>
              <a:t> הראשון בשרשרת.</a:t>
            </a:r>
          </a:p>
          <a:p>
            <a:pPr lvl="1"/>
            <a:r>
              <a:rPr lang="he-IL" dirty="0"/>
              <a:t>שימו לב: גם אם אופשרו הפסיקות במעבד, אלו רק פסיקות ששונות מהפסיקה המטופלת כרגע מכיוון שאותה ה-</a:t>
            </a:r>
            <a:r>
              <a:rPr lang="en-US" dirty="0"/>
              <a:t>APIC</a:t>
            </a:r>
            <a:r>
              <a:rPr lang="he-IL" dirty="0"/>
              <a:t> בכלל לא מעביר.</a:t>
            </a:r>
            <a:endParaRPr lang="he-IL" altLang="en-US" dirty="0"/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מפעילה את ה-</a:t>
            </a:r>
            <a:r>
              <a:rPr lang="en-US" altLang="en-US" dirty="0"/>
              <a:t>ISRs</a:t>
            </a:r>
            <a:r>
              <a:rPr lang="he-IL" altLang="en-US" dirty="0"/>
              <a:t> שבשרשרת בזה אחר זה.</a:t>
            </a: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חוסמת את הפסיקות מחדש בסיום ע"י כיבוי הדגל </a:t>
            </a:r>
            <a:r>
              <a:rPr lang="en-US" altLang="en-US" dirty="0"/>
              <a:t>IF</a:t>
            </a:r>
            <a:r>
              <a:rPr lang="he-IL" altLang="en-US" dirty="0"/>
              <a:t>.</a:t>
            </a:r>
          </a:p>
          <a:p>
            <a:pPr lvl="1"/>
            <a:r>
              <a:rPr lang="he-IL" dirty="0"/>
              <a:t>חוסמים פסיקות מכיוון שאנו חוזרים לפונקציה </a:t>
            </a:r>
            <a:r>
              <a:rPr lang="en-US" dirty="0" err="1"/>
              <a:t>do_IRQ</a:t>
            </a:r>
            <a:r>
              <a:rPr lang="en-US" dirty="0"/>
              <a:t>()</a:t>
            </a:r>
            <a:r>
              <a:rPr lang="he-IL" dirty="0"/>
              <a:t> ורוצים לאפשר את כל הפסיקות ב-</a:t>
            </a:r>
            <a:r>
              <a:rPr lang="en-US" dirty="0"/>
              <a:t>APIC</a:t>
            </a:r>
            <a:r>
              <a:rPr lang="he-IL" dirty="0"/>
              <a:t>; אבל עבודה מול </a:t>
            </a:r>
            <a:r>
              <a:rPr lang="en-US" dirty="0"/>
              <a:t>APIC</a:t>
            </a:r>
            <a:r>
              <a:rPr lang="he-IL" dirty="0"/>
              <a:t> דורשת פסיקות חסומות.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86D8B-DD97-45BD-B263-47C9E009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F9220-C6D5-42CE-9214-335E6EB3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47112" name="Picture 5" descr="j0274806[1]">
            <a:extLst>
              <a:ext uri="{FF2B5EF4-FFF2-40B4-BE49-F238E27FC236}">
                <a16:creationId xmlns:a16="http://schemas.microsoft.com/office/drawing/2014/main" id="{CB3C00D5-BC16-4C28-967D-BF2C9B2B7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09575"/>
            <a:ext cx="13747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3276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>
            <a:extLst>
              <a:ext uri="{FF2B5EF4-FFF2-40B4-BE49-F238E27FC236}">
                <a16:creationId xmlns:a16="http://schemas.microsoft.com/office/drawing/2014/main" id="{37B4E056-630E-4884-A673-1C5768B49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חלוקת הטיפול בפסיקות חומרה</a:t>
            </a:r>
            <a:endParaRPr lang="en-US" altLang="en-US"/>
          </a:p>
        </p:txBody>
      </p:sp>
      <p:sp>
        <p:nvSpPr>
          <p:cNvPr id="48134" name="Rectangle 3">
            <a:extLst>
              <a:ext uri="{FF2B5EF4-FFF2-40B4-BE49-F238E27FC236}">
                <a16:creationId xmlns:a16="http://schemas.microsoft.com/office/drawing/2014/main" id="{D00C0FB3-3E86-49C5-8C89-26A8F1C381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טיפול בפסיקות חומרה מסוימות עשויות לדרוש זמן רב.</a:t>
            </a:r>
          </a:p>
          <a:p>
            <a:pPr lvl="1"/>
            <a:r>
              <a:rPr lang="he-IL" dirty="0"/>
              <a:t>למשל עבור פסיקת מקלדת צריך: להעתיק את התו שהגיע לחוצץ של מערכת ההפעלה, למצוא תהליך שמחכה לו, להעביר לו את התו, ולהעיר את התהליך אם הוא חיכה בתור המתנה.</a:t>
            </a:r>
            <a:endParaRPr lang="en-US" dirty="0"/>
          </a:p>
          <a:p>
            <a:endParaRPr lang="en-US" altLang="en-US" dirty="0"/>
          </a:p>
          <a:p>
            <a:r>
              <a:rPr lang="he-IL" altLang="en-US" dirty="0"/>
              <a:t>כזכור, המעבד חוסם את כל הפסיקות בתחילת הטיפול בפסיקת חומרה. לאחר מכן, ה-</a:t>
            </a:r>
            <a:r>
              <a:rPr lang="en-US" altLang="en-US" dirty="0"/>
              <a:t>APIC</a:t>
            </a:r>
            <a:r>
              <a:rPr lang="he-IL" altLang="en-US" dirty="0"/>
              <a:t> חוסם סלקטיבית פסיקות מסוג מסוים.</a:t>
            </a:r>
          </a:p>
          <a:p>
            <a:r>
              <a:rPr lang="he-IL" altLang="en-US" dirty="0"/>
              <a:t>ביצוע שגרת טיפול במלואה כאשר חלק מהפסיקות חסומות עלול לגרום לעיכוב הטיפול בפסיקות אחרות (פגיעה בביצועים), ואף לאובדן פסיקות ואובדן נתונים אפשרי (למשל: הקשות מקלדת).</a:t>
            </a:r>
            <a:endParaRPr lang="en-US" altLang="en-US" dirty="0"/>
          </a:p>
          <a:p>
            <a:r>
              <a:rPr lang="he-IL" altLang="en-US" dirty="0"/>
              <a:t>לכן, מנסים לצמצם למינימום את הפעילות הנעשית בפסיקות חסומות.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EC304-B869-43E6-BA1D-AFC10A5FA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F9316-80D3-4A59-BF16-862DA1F8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48135" name="Picture 5" descr="j0208948[1]">
            <a:extLst>
              <a:ext uri="{FF2B5EF4-FFF2-40B4-BE49-F238E27FC236}">
                <a16:creationId xmlns:a16="http://schemas.microsoft.com/office/drawing/2014/main" id="{FEE3EF0F-0B61-45E1-9309-B784E7E3A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97948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336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>
            <a:extLst>
              <a:ext uri="{FF2B5EF4-FFF2-40B4-BE49-F238E27FC236}">
                <a16:creationId xmlns:a16="http://schemas.microsoft.com/office/drawing/2014/main" id="{2E9B9B88-6BFE-4502-A75D-7431A7648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דרגות דחיפות בטיפול בפסיקות חומרה</a:t>
            </a:r>
            <a:endParaRPr lang="en-US" altLang="en-US"/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AC241742-EAD7-4596-A8AC-38D5ACECD2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b="1" dirty="0"/>
              <a:t>critical</a:t>
            </a:r>
            <a:r>
              <a:rPr lang="he-IL" altLang="en-US" dirty="0"/>
              <a:t>: פעולות שהכרחי לבצע כאשר כל הפסיקות חסומות (</a:t>
            </a:r>
            <a:r>
              <a:rPr lang="en-US" altLang="en-US" dirty="0"/>
              <a:t>IF==0</a:t>
            </a:r>
            <a:r>
              <a:rPr lang="he-IL" altLang="en-US" dirty="0"/>
              <a:t>). פעולות אלו מתבצעות במהירות.</a:t>
            </a:r>
          </a:p>
          <a:p>
            <a:pPr lvl="1"/>
            <a:r>
              <a:rPr lang="he-IL" altLang="en-US" dirty="0"/>
              <a:t>דוגמא: עבודה עם ה-</a:t>
            </a:r>
            <a:r>
              <a:rPr lang="en-US" altLang="en-US" dirty="0"/>
              <a:t>APIC</a:t>
            </a:r>
            <a:r>
              <a:rPr lang="he-IL" altLang="en-US" dirty="0"/>
              <a:t> במהלך הפונקציה </a:t>
            </a:r>
            <a:r>
              <a:rPr lang="en-US" altLang="en-US" dirty="0" err="1"/>
              <a:t>do_IRQ</a:t>
            </a:r>
            <a:r>
              <a:rPr lang="he-IL" altLang="en-US" dirty="0"/>
              <a:t>.</a:t>
            </a:r>
          </a:p>
          <a:p>
            <a:r>
              <a:rPr lang="en-US" altLang="en-US" b="1" dirty="0"/>
              <a:t>noncritical</a:t>
            </a:r>
            <a:r>
              <a:rPr lang="he-IL" altLang="en-US" dirty="0"/>
              <a:t>: פעולות שיש לבצע כאשר הפסיקה המטופלת כרגע חסומה, אך אין צורך בחסימת כל הפסיקות.</a:t>
            </a:r>
          </a:p>
          <a:p>
            <a:pPr lvl="1"/>
            <a:r>
              <a:rPr lang="he-IL" altLang="en-US" dirty="0"/>
              <a:t>דוגמא: העתקת קוד המקש שנלחץ לחוצץ של מערכת ההפעלה ב-</a:t>
            </a:r>
            <a:r>
              <a:rPr lang="en-US" altLang="en-US" dirty="0"/>
              <a:t>ISR</a:t>
            </a:r>
            <a:r>
              <a:rPr lang="he-IL" altLang="en-US" dirty="0"/>
              <a:t> של המקלדת. הפעולה חייבת להתבצע כאשר פסיקות מקלדת נוספות חסומות כדי לא לאבד את ההקשה הנוכחית.</a:t>
            </a:r>
          </a:p>
          <a:p>
            <a:r>
              <a:rPr lang="en-US" altLang="en-US" b="1" dirty="0"/>
              <a:t>noncritical deferred</a:t>
            </a:r>
            <a:r>
              <a:rPr lang="he-IL" altLang="en-US" dirty="0"/>
              <a:t>: פעולות שיש לבצע בעקבות הפסיקה, אך לא בהכרח באופן </a:t>
            </a:r>
            <a:r>
              <a:rPr lang="he-IL" altLang="en-US" dirty="0" err="1"/>
              <a:t>מיידי</a:t>
            </a:r>
            <a:r>
              <a:rPr lang="he-IL" altLang="en-US" dirty="0"/>
              <a:t>. ניתן לבצע אותן כשיסתיים הטיפול הראשוני בפסיקה.</a:t>
            </a:r>
          </a:p>
          <a:p>
            <a:pPr lvl="1"/>
            <a:r>
              <a:rPr lang="he-IL" altLang="en-US" dirty="0"/>
              <a:t>דוגמא: העברת נתוני הקשות מקלדת שהצטברו בחוצץ מערכת ההפעלה לתהליך המפעיל את המסוף המתאים.</a:t>
            </a:r>
          </a:p>
          <a:p>
            <a:pPr lvl="1"/>
            <a:r>
              <a:rPr lang="he-IL" altLang="en-US" dirty="0"/>
              <a:t>משימות אלה מוכנסות לַמאגר של משימות ממתינות (</a:t>
            </a:r>
            <a:r>
              <a:rPr lang="en-US" altLang="en-US" dirty="0"/>
              <a:t>deferrable functions</a:t>
            </a:r>
            <a:r>
              <a:rPr lang="he-IL" altLang="en-US" dirty="0"/>
              <a:t>) לביצוע בעתיד.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79FC5-4B00-4577-ADFF-E8433CEA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06A05-4800-480E-B20D-D0E6DD93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>
            <a:extLst>
              <a:ext uri="{FF2B5EF4-FFF2-40B4-BE49-F238E27FC236}">
                <a16:creationId xmlns:a16="http://schemas.microsoft.com/office/drawing/2014/main" id="{53D97608-990D-4C5D-9985-3708DC29F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סוגי משימות ממתינות ב-</a:t>
            </a:r>
            <a:r>
              <a:rPr lang="en-US" altLang="en-US"/>
              <a:t>Linux</a:t>
            </a:r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9D502258-546C-4B77-B65A-D0DF6E78CF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Softirq</a:t>
            </a:r>
            <a:r>
              <a:rPr lang="he-IL" altLang="en-US" dirty="0"/>
              <a:t>: מנגנון בסיסי, מממש את הסוגים האחרים.</a:t>
            </a:r>
            <a:endParaRPr lang="en-US" altLang="en-US" dirty="0"/>
          </a:p>
          <a:p>
            <a:pPr lvl="1"/>
            <a:r>
              <a:rPr lang="he-IL" altLang="en-US" dirty="0"/>
              <a:t>פונקציה המתבצעת ב-</a:t>
            </a:r>
            <a:r>
              <a:rPr lang="en-US" altLang="en-US" dirty="0" err="1"/>
              <a:t>softirq</a:t>
            </a:r>
            <a:r>
              <a:rPr lang="he-IL" altLang="en-US" dirty="0"/>
              <a:t> יכולה להיות מופעלת במקביל משני מעבדים שונים (</a:t>
            </a:r>
            <a:r>
              <a:rPr lang="en-US" altLang="en-US" dirty="0"/>
              <a:t>re-entrant</a:t>
            </a:r>
            <a:r>
              <a:rPr lang="he-IL" altLang="en-US" dirty="0"/>
              <a:t>).</a:t>
            </a:r>
            <a:endParaRPr lang="en-US" altLang="en-US" dirty="0"/>
          </a:p>
          <a:p>
            <a:r>
              <a:rPr lang="en-US" altLang="en-US" dirty="0" err="1"/>
              <a:t>Tasklet</a:t>
            </a:r>
            <a:r>
              <a:rPr lang="he-IL" altLang="en-US" dirty="0"/>
              <a:t>: המנגנון המומלץ, לשימוש רגיל.</a:t>
            </a:r>
            <a:endParaRPr lang="en-US" altLang="en-US" dirty="0"/>
          </a:p>
          <a:p>
            <a:pPr lvl="1"/>
            <a:r>
              <a:rPr lang="he-IL" altLang="en-US" dirty="0"/>
              <a:t>קוד של </a:t>
            </a:r>
            <a:r>
              <a:rPr lang="en-US" altLang="en-US" dirty="0" err="1"/>
              <a:t>tasklet</a:t>
            </a:r>
            <a:r>
              <a:rPr lang="he-IL" altLang="en-US" dirty="0"/>
              <a:t> מוגן מפני הפעלה במקביל ממעבדים שונים ולכן איננו צריך להיות </a:t>
            </a:r>
            <a:r>
              <a:rPr lang="en-US" altLang="en-US" dirty="0"/>
              <a:t>re-entrant</a:t>
            </a:r>
            <a:r>
              <a:rPr lang="he-IL" altLang="en-US" dirty="0"/>
              <a:t>.</a:t>
            </a:r>
          </a:p>
          <a:p>
            <a:pPr lvl="1"/>
            <a:r>
              <a:rPr lang="en-US" altLang="en-US" dirty="0" err="1"/>
              <a:t>tasklets</a:t>
            </a:r>
            <a:r>
              <a:rPr lang="he-IL" altLang="en-US" dirty="0"/>
              <a:t> עבור פסיקות שונות יכולים לרוץ במקביל על מעבדים נפרדים.</a:t>
            </a:r>
            <a:endParaRPr lang="en-US" altLang="en-US" dirty="0"/>
          </a:p>
          <a:p>
            <a:r>
              <a:rPr lang="en-US" altLang="en-US" dirty="0"/>
              <a:t>Bottom Halves</a:t>
            </a:r>
            <a:r>
              <a:rPr lang="he-IL" altLang="en-US" dirty="0"/>
              <a:t>:</a:t>
            </a:r>
            <a:r>
              <a:rPr lang="en-US" altLang="en-US" dirty="0"/>
              <a:t> </a:t>
            </a:r>
            <a:r>
              <a:rPr lang="en-US" altLang="en-US" dirty="0" err="1"/>
              <a:t>tasklets</a:t>
            </a:r>
            <a:r>
              <a:rPr lang="en-US" altLang="en-US" dirty="0"/>
              <a:t> </a:t>
            </a:r>
            <a:r>
              <a:rPr lang="he-IL" altLang="en-US" dirty="0"/>
              <a:t>שאינם רצים במקביל.</a:t>
            </a:r>
            <a:endParaRPr lang="en-US" altLang="en-US" dirty="0"/>
          </a:p>
          <a:p>
            <a:pPr lvl="1"/>
            <a:r>
              <a:rPr lang="he-IL" altLang="en-US" dirty="0"/>
              <a:t>כל ה-</a:t>
            </a:r>
            <a:r>
              <a:rPr lang="en-US" altLang="en-US" dirty="0"/>
              <a:t>bottom halves</a:t>
            </a:r>
            <a:r>
              <a:rPr lang="he-IL" altLang="en-US" dirty="0"/>
              <a:t> מהווים </a:t>
            </a:r>
            <a:r>
              <a:rPr lang="he-IL" altLang="en-US" b="1" dirty="0"/>
              <a:t>קטע קריטי יחיד</a:t>
            </a:r>
            <a:r>
              <a:rPr lang="he-IL" altLang="en-US" dirty="0"/>
              <a:t>, כלומר, שני </a:t>
            </a:r>
            <a:r>
              <a:rPr lang="en-US" altLang="en-US" dirty="0"/>
              <a:t>bottom halves</a:t>
            </a:r>
            <a:r>
              <a:rPr lang="he-IL" altLang="en-US" dirty="0"/>
              <a:t> (אפילו עם קוד שונה) לא מתבצעים במקביל ממעבדים שונים.</a:t>
            </a:r>
          </a:p>
          <a:p>
            <a:pPr lvl="1"/>
            <a:r>
              <a:rPr lang="he-IL" altLang="en-US" dirty="0"/>
              <a:t>פגיעה חמורה במקביליות המערכת – מנגנון שמיועד להיעלם.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6C2CC-BFB3-4AD0-B953-0F47BEE5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12EDA-F2F5-4F05-8C4A-3D65945C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50183" name="Picture 4" descr="j0213395[1]">
            <a:extLst>
              <a:ext uri="{FF2B5EF4-FFF2-40B4-BE49-F238E27FC236}">
                <a16:creationId xmlns:a16="http://schemas.microsoft.com/office/drawing/2014/main" id="{AB23CDF5-49AB-4D5B-9C5C-194F61229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1144587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5000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>
            <a:extLst>
              <a:ext uri="{FF2B5EF4-FFF2-40B4-BE49-F238E27FC236}">
                <a16:creationId xmlns:a16="http://schemas.microsoft.com/office/drawing/2014/main" id="{70F4FEC6-4B21-4591-BB3B-65D458E40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ביצוע משימות ממתינות ב-</a:t>
            </a:r>
            <a:r>
              <a:rPr lang="en-US" altLang="en-US"/>
              <a:t>Linux</a:t>
            </a:r>
          </a:p>
        </p:txBody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CCF4BCE4-F8B6-40A1-A260-08FEDC4458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בכל מעבד יחיד, המשימות הממתינות מתבצעות באופן סדרתי.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אף משימה חדשה לא מתחילה להתבצע לפני סיום הקודמת.</a:t>
            </a:r>
          </a:p>
          <a:p>
            <a:pPr lvl="1" eaLnBrk="1" hangingPunct="1">
              <a:lnSpc>
                <a:spcPct val="90000"/>
              </a:lnSpc>
            </a:pPr>
            <a:endParaRPr lang="he-IL" altLang="en-US" sz="2000" dirty="0"/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בודקים אם יש משימות ממתינות לביצוע בנקודות זמן שונות כגון: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בסיום </a:t>
            </a:r>
            <a:r>
              <a:rPr lang="en-US" altLang="en-US" sz="2000" dirty="0" err="1"/>
              <a:t>do_IRQ</a:t>
            </a:r>
            <a:r>
              <a:rPr lang="en-US" altLang="en-US" sz="2000" dirty="0"/>
              <a:t>()</a:t>
            </a:r>
            <a:r>
              <a:rPr lang="he-IL" altLang="en-US" sz="2000" dirty="0"/>
              <a:t> (כפי שראינו קודם).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כאשר מופעל חוט גרעין (</a:t>
            </a:r>
            <a:r>
              <a:rPr lang="en-US" altLang="en-US" sz="2000" dirty="0"/>
              <a:t>kernel thread</a:t>
            </a:r>
            <a:r>
              <a:rPr lang="he-IL" altLang="en-US" sz="2000" dirty="0"/>
              <a:t>) מיוחד. חוט זה רץ בעדיפות נמוכה בכל מעבד ומבצע בלולאה אינסופית בדיקה של משימות ממתינות וקריאה ל-</a:t>
            </a:r>
            <a:r>
              <a:rPr lang="en-US" altLang="en-US" sz="2000" dirty="0" err="1"/>
              <a:t>do_softirq</a:t>
            </a:r>
            <a:r>
              <a:rPr lang="en-US" altLang="en-US" sz="2000" dirty="0"/>
              <a:t>()</a:t>
            </a:r>
            <a:r>
              <a:rPr lang="he-IL" altLang="en-US" sz="2000" dirty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he-IL" altLang="en-US" sz="1800" dirty="0"/>
              <a:t>ניצול הזמן הפנוי בכל מעבד לטיפול במשימות ממתינות.</a:t>
            </a:r>
          </a:p>
          <a:p>
            <a:pPr lvl="2" eaLnBrk="1" hangingPunct="1">
              <a:lnSpc>
                <a:spcPct val="90000"/>
              </a:lnSpc>
            </a:pPr>
            <a:r>
              <a:rPr lang="he-IL" altLang="en-US" sz="1800" dirty="0"/>
              <a:t>מעבד אחד יכול לטפל במשימות ממתינות שהגיעו ממעבד אחר.</a:t>
            </a:r>
            <a:endParaRPr lang="en-US" altLang="en-US" sz="1800" dirty="0"/>
          </a:p>
          <a:p>
            <a:pPr lvl="2" eaLnBrk="1" hangingPunct="1">
              <a:lnSpc>
                <a:spcPct val="90000"/>
              </a:lnSpc>
            </a:pPr>
            <a:r>
              <a:rPr lang="he-IL" altLang="en-US" sz="1800" dirty="0"/>
              <a:t>שם החוט: </a:t>
            </a:r>
            <a:r>
              <a:rPr lang="en-US" altLang="en-US" sz="1800" dirty="0" err="1"/>
              <a:t>ksoftirqd_CPUm</a:t>
            </a:r>
            <a:r>
              <a:rPr lang="he-IL" altLang="en-US" sz="1800" dirty="0"/>
              <a:t> עבור מעבד מספר </a:t>
            </a:r>
            <a:r>
              <a:rPr lang="en-US" altLang="en-US" sz="1800" dirty="0"/>
              <a:t>m</a:t>
            </a:r>
            <a:r>
              <a:rPr lang="he-IL" altLang="en-US" sz="1800" dirty="0"/>
              <a:t>.</a:t>
            </a:r>
            <a:endParaRPr lang="en-US" altLang="en-US" sz="1800" dirty="0"/>
          </a:p>
          <a:p>
            <a:pPr lvl="3" eaLnBrk="1" hangingPunct="1">
              <a:lnSpc>
                <a:spcPct val="90000"/>
              </a:lnSpc>
            </a:pPr>
            <a:r>
              <a:rPr lang="he-IL" altLang="en-US" sz="1600" dirty="0"/>
              <a:t>ניתן לראות חוט זה אם תבצעו פקודת "</a:t>
            </a:r>
            <a:r>
              <a:rPr lang="en-US" altLang="en-US" sz="1600" dirty="0" err="1"/>
              <a:t>ps</a:t>
            </a:r>
            <a:r>
              <a:rPr lang="en-US" altLang="en-US" sz="1600" dirty="0"/>
              <a:t> -ax</a:t>
            </a:r>
            <a:r>
              <a:rPr lang="he-IL" altLang="en-US" sz="1600" dirty="0"/>
              <a:t>".</a:t>
            </a:r>
          </a:p>
        </p:txBody>
      </p:sp>
      <p:pic>
        <p:nvPicPr>
          <p:cNvPr id="51207" name="Picture 4" descr="j0213395[1]">
            <a:extLst>
              <a:ext uri="{FF2B5EF4-FFF2-40B4-BE49-F238E27FC236}">
                <a16:creationId xmlns:a16="http://schemas.microsoft.com/office/drawing/2014/main" id="{9B7CBCD2-FF58-48AE-93F1-EABEC365D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1144587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0D70F-EBA0-4A51-827A-671F3895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6865-3744-467E-B96E-8ED1795FD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6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DDB0B-520A-4B2B-A0F1-45C9CD1E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IDT (interrupt descriptor table)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658A6E4-F1B2-4FB3-BFA3-6DEC5D37A0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6157" y="1664451"/>
            <a:ext cx="7991685" cy="4748297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9567695-B8D9-4C80-872A-C2EBB5AB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C131847-8403-4900-BB87-9AA525BC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1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>
            <a:extLst>
              <a:ext uri="{FF2B5EF4-FFF2-40B4-BE49-F238E27FC236}">
                <a16:creationId xmlns:a16="http://schemas.microsoft.com/office/drawing/2014/main" id="{AFC8A455-3F75-4AC9-8359-4F7D8440B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IDT (interrupt descriptor table)</a:t>
            </a:r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A7F32-F76E-49CF-933D-E465B2E00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ארכיטקטורת</a:t>
            </a:r>
            <a:r>
              <a:rPr lang="en-US" dirty="0"/>
              <a:t>IA-32 </a:t>
            </a:r>
            <a:r>
              <a:rPr lang="he-IL" dirty="0"/>
              <a:t> תומכת ב-256 פסיקות אפשריות.</a:t>
            </a:r>
          </a:p>
          <a:p>
            <a:pPr lvl="1"/>
            <a:r>
              <a:rPr lang="he-IL" dirty="0"/>
              <a:t>ממוספרות 0-255.</a:t>
            </a:r>
          </a:p>
          <a:p>
            <a:pPr lvl="1"/>
            <a:r>
              <a:rPr lang="he-IL" dirty="0"/>
              <a:t>מספר הפסיקה נקרא גם וקטור הפסיקה (</a:t>
            </a:r>
            <a:r>
              <a:rPr lang="en-US" dirty="0"/>
              <a:t>interrupt vector</a:t>
            </a:r>
            <a:r>
              <a:rPr lang="he-IL" dirty="0"/>
              <a:t>).</a:t>
            </a:r>
            <a:endParaRPr lang="en-US" dirty="0"/>
          </a:p>
          <a:p>
            <a:r>
              <a:rPr lang="he-IL" dirty="0"/>
              <a:t>המידע על אופן הטיפול בפסיקות נשמר בטבלת מתארי הפסיקות, </a:t>
            </a:r>
            <a:r>
              <a:rPr lang="en-US" dirty="0"/>
              <a:t>Interrupt Descriptor Table (IDT)</a:t>
            </a:r>
            <a:r>
              <a:rPr lang="he-IL" dirty="0"/>
              <a:t>.</a:t>
            </a:r>
            <a:endParaRPr lang="en-US" dirty="0"/>
          </a:p>
          <a:p>
            <a:r>
              <a:rPr lang="he-IL" dirty="0"/>
              <a:t>רגיסטר מיוחד, </a:t>
            </a:r>
            <a:r>
              <a:rPr lang="en-US" dirty="0" err="1"/>
              <a:t>idtr</a:t>
            </a:r>
            <a:r>
              <a:rPr lang="he-IL" dirty="0"/>
              <a:t>, מצביע לטבלת ה-</a:t>
            </a:r>
            <a:r>
              <a:rPr lang="en-US" dirty="0"/>
              <a:t>IDT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נטען ע"י מערכת ההפעלה כחלק מאתחול המערכת, בפקודת מכונה מיוחדת </a:t>
            </a:r>
            <a:r>
              <a:rPr lang="en-US" dirty="0" err="1"/>
              <a:t>lidt</a:t>
            </a:r>
            <a:r>
              <a:rPr lang="he-IL" dirty="0"/>
              <a:t>.</a:t>
            </a:r>
            <a:endParaRPr lang="en-US" dirty="0"/>
          </a:p>
          <a:p>
            <a:r>
              <a:rPr lang="he-IL" dirty="0"/>
              <a:t>ב-</a:t>
            </a:r>
            <a:r>
              <a:rPr lang="en-US" dirty="0"/>
              <a:t>IDT</a:t>
            </a:r>
            <a:r>
              <a:rPr lang="he-IL" dirty="0"/>
              <a:t> יש רשומה עבור כל וקטור פסיקה.</a:t>
            </a:r>
          </a:p>
          <a:p>
            <a:pPr lvl="1"/>
            <a:r>
              <a:rPr lang="he-IL" dirty="0"/>
              <a:t>סה"כ 256 רשומות.</a:t>
            </a:r>
          </a:p>
          <a:p>
            <a:pPr lvl="1"/>
            <a:r>
              <a:rPr lang="he-IL" dirty="0"/>
              <a:t>כל רשומה בגודל 8 בתים.</a:t>
            </a:r>
          </a:p>
          <a:p>
            <a:pPr lvl="1"/>
            <a:r>
              <a:rPr lang="he-IL" dirty="0"/>
              <a:t>כל רשומה נקראת </a:t>
            </a:r>
            <a:r>
              <a:rPr lang="en-US" dirty="0"/>
              <a:t>interrupt descriptor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6E988-6629-4554-A34B-30799B89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A45DF-F34C-4E73-AEAA-82495EE3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2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>
            <a:extLst>
              <a:ext uri="{FF2B5EF4-FFF2-40B4-BE49-F238E27FC236}">
                <a16:creationId xmlns:a16="http://schemas.microsoft.com/office/drawing/2014/main" id="{AFC8A455-3F75-4AC9-8359-4F7D8440B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טיפול בפסיקות</a:t>
            </a:r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A7F32-F76E-49CF-933D-E465B2E00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המעבד בודק אם יש פסיקות ממתינות לטיפול בין ביצוע של כל שתי פקודות מכונה.</a:t>
            </a:r>
          </a:p>
          <a:p>
            <a:pPr lvl="1"/>
            <a:r>
              <a:rPr lang="he-IL" altLang="en-US" dirty="0"/>
              <a:t>פסיקה אינה קוטעת ביצוע של הוראת מכונה בסיסית.</a:t>
            </a:r>
          </a:p>
          <a:p>
            <a:pPr lvl="1"/>
            <a:endParaRPr lang="he-IL" altLang="en-US" dirty="0"/>
          </a:p>
          <a:p>
            <a:r>
              <a:rPr lang="he-IL" dirty="0"/>
              <a:t>במידה ויש פסיקה ממתינה המעבד עובר ל-</a:t>
            </a:r>
            <a:r>
              <a:rPr lang="en-US" dirty="0"/>
              <a:t>kernel mode</a:t>
            </a:r>
            <a:r>
              <a:rPr lang="he-IL" dirty="0"/>
              <a:t> וקורא לשגרת הטיפול בפסיקה.</a:t>
            </a:r>
          </a:p>
          <a:p>
            <a:pPr lvl="1"/>
            <a:r>
              <a:rPr lang="he-IL" dirty="0"/>
              <a:t>אם המעבד נמצא ב-</a:t>
            </a:r>
            <a:r>
              <a:rPr lang="en-US" dirty="0"/>
              <a:t>user mode</a:t>
            </a:r>
            <a:r>
              <a:rPr lang="he-IL" dirty="0"/>
              <a:t> יש להחליף מחסניות.</a:t>
            </a:r>
          </a:p>
          <a:p>
            <a:pPr lvl="1"/>
            <a:r>
              <a:rPr lang="he-IL" dirty="0"/>
              <a:t>אם המעבד נמצא ב-</a:t>
            </a:r>
            <a:r>
              <a:rPr lang="en-US" dirty="0"/>
              <a:t>kernel mode</a:t>
            </a:r>
            <a:r>
              <a:rPr lang="he-IL" dirty="0"/>
              <a:t> (פסיקה מקוננת) אין החלפת מחסניות. שגרת הטיפול בפסיקת תיקרא על-גבי מחסנית הגרעין הנוכחית, ובסיום "תקפל" את המסגרות שהיא פתחה ואת ערכי הרגיסטרים שנשמרו.</a:t>
            </a:r>
          </a:p>
          <a:p>
            <a:pPr lvl="1"/>
            <a:endParaRPr lang="he-IL" dirty="0"/>
          </a:p>
          <a:p>
            <a:r>
              <a:rPr lang="he-IL" altLang="en-US" dirty="0"/>
              <a:t>לאחר סיום הטיפול בפסיקה, המעבד יכול להמשיך בביצוע הקוד המקורי (כתובת החזרה נשמרת לפני הקפיצה לשגרת הטיפול).</a:t>
            </a:r>
          </a:p>
          <a:p>
            <a:endParaRPr lang="he-IL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1E14C-250E-47D7-ABF9-2D26EF6E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16206-BC35-4A08-A6E8-041AB15C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141C1-A7E7-44C4-8108-569A3D24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קינון פסיקות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0EB3-338A-4D9E-A8F2-154AA0D8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פסיקת חומרה יכולה להשלח למעבד באופן אסינכרוני, בלי קשר למצב המעבד כרגע.</a:t>
            </a:r>
          </a:p>
          <a:p>
            <a:r>
              <a:rPr lang="he-IL" dirty="0"/>
              <a:t>לכן, פסיקות חומרה נוספות עשויות להגיע בזמן שהמעבד מטפל בפסיקה קודמת---</a:t>
            </a:r>
            <a:r>
              <a:rPr lang="he-IL" b="1" dirty="0"/>
              <a:t>קינון פסיקות </a:t>
            </a:r>
            <a:r>
              <a:rPr lang="he-IL" dirty="0"/>
              <a:t>(</a:t>
            </a:r>
            <a:r>
              <a:rPr lang="en-US" dirty="0"/>
              <a:t>nested interrupts</a:t>
            </a:r>
            <a:r>
              <a:rPr lang="he-IL" dirty="0"/>
              <a:t>).</a:t>
            </a:r>
          </a:p>
          <a:p>
            <a:r>
              <a:rPr lang="he-IL" dirty="0"/>
              <a:t>לעומת זאת, בזמן טיפול בפסיקה (חומרה או תוכנה) בלינוקס, לא יכולות להיווצר פסיקות תוכנה מקוננות (פרט ל-</a:t>
            </a:r>
            <a:r>
              <a:rPr lang="en-US" dirty="0"/>
              <a:t>page fault</a:t>
            </a:r>
            <a:r>
              <a:rPr lang="he-IL" dirty="0"/>
              <a:t>).</a:t>
            </a:r>
          </a:p>
          <a:p>
            <a:endParaRPr lang="en-US" dirty="0"/>
          </a:p>
          <a:p>
            <a:r>
              <a:rPr lang="he-IL" dirty="0"/>
              <a:t>כפי שראינו בתרגול 6, הגרעין צריך להגן על מבני הנתונים הנגישים לפסיקות מפני שגרות טיפול בפסיקות שמתבצעות במקביל ו/או בצורה מקוננת.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CA2DDC-5F8A-49BE-83F7-2838C638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8F81C08-A138-4ADB-B902-9D7B4F04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33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>
            <a:extLst>
              <a:ext uri="{FF2B5EF4-FFF2-40B4-BE49-F238E27FC236}">
                <a16:creationId xmlns:a16="http://schemas.microsoft.com/office/drawing/2014/main" id="{D649C98B-8BA3-4BCE-B208-37931612D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מחסנית הגרעין בטיפול בפסיקה (1)</a:t>
            </a:r>
            <a:endParaRPr lang="en-US" altLang="en-US"/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AD477596-AF82-432B-AD8C-389F0DA5EA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בשקף הבא מתואר מבנה מחסנית הגרעין בזמן טיפול בפסיקה כלשהי (תוכנה או חומרה) בלינוקס.</a:t>
            </a:r>
          </a:p>
          <a:p>
            <a:r>
              <a:rPr lang="he-IL" altLang="en-US" dirty="0"/>
              <a:t>סדר שמירת האיברים אחיד וקבוע בכל צורות הטיפול.</a:t>
            </a:r>
          </a:p>
          <a:p>
            <a:r>
              <a:rPr lang="he-IL" altLang="en-US" dirty="0"/>
              <a:t>כל האיברים נשמרים כשדות של 32 ביט.</a:t>
            </a:r>
            <a:endParaRPr lang="en-US" altLang="en-US" dirty="0"/>
          </a:p>
          <a:p>
            <a:r>
              <a:rPr lang="he-IL" altLang="en-US" dirty="0"/>
              <a:t>באופן זה ניתן "לקפל" את מחסנית הגרעין באותה צורה בעת חזרה מטיפול בכל סוג פסיקה שהוא.</a:t>
            </a:r>
          </a:p>
          <a:p>
            <a:pPr lvl="1"/>
            <a:r>
              <a:rPr lang="he-IL" altLang="en-US" dirty="0"/>
              <a:t>קיפול המחסנית מבוצע ע"י המאקרו </a:t>
            </a:r>
            <a:r>
              <a:rPr lang="en-US" altLang="en-US" dirty="0"/>
              <a:t>RESTORE_ALL</a:t>
            </a:r>
            <a:r>
              <a:rPr lang="he-IL" altLang="en-US" dirty="0"/>
              <a:t>, הנקרא מתוך קוד הסיום של כל שגרת טיפול בכל סוג פסיקה.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97F80-500E-4919-B2FB-137B5E8A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05B2D-801A-4095-B7D0-73B8C477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72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 rtl="1"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1487</TotalTime>
  <Words>4565</Words>
  <Application>Microsoft Office PowerPoint</Application>
  <PresentationFormat>On-screen Show (4:3)</PresentationFormat>
  <Paragraphs>617</Paragraphs>
  <Slides>46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Courier New</vt:lpstr>
      <vt:lpstr>Wingdings</vt:lpstr>
      <vt:lpstr>Clarity</vt:lpstr>
      <vt:lpstr>תרגול 8</vt:lpstr>
      <vt:lpstr>TL;DR</vt:lpstr>
      <vt:lpstr>פסיקות בארכיטקטורת IA-32</vt:lpstr>
      <vt:lpstr>מהן פסיקות?</vt:lpstr>
      <vt:lpstr>IDT (interrupt descriptor table)</vt:lpstr>
      <vt:lpstr>IDT (interrupt descriptor table)</vt:lpstr>
      <vt:lpstr>טיפול בפסיקות</vt:lpstr>
      <vt:lpstr>קינון פסיקות</vt:lpstr>
      <vt:lpstr>מחסנית הגרעין בטיפול בפסיקה (1)</vt:lpstr>
      <vt:lpstr>PowerPoint Presentation</vt:lpstr>
      <vt:lpstr>מחסנית הגרעין בטיפול בפסיקה (3)</vt:lpstr>
      <vt:lpstr>מחסנית הגרעין בטיפול בפסיקה (4)</vt:lpstr>
      <vt:lpstr>החלפת הקשר בזמן טיפול בפסיקות</vt:lpstr>
      <vt:lpstr>סיום טיפול בפסיקות</vt:lpstr>
      <vt:lpstr>סיום טיפול בפסיקות</vt:lpstr>
      <vt:lpstr>סוגי פסיקות</vt:lpstr>
      <vt:lpstr>PowerPoint Presentation</vt:lpstr>
      <vt:lpstr>יש שני סוגי פסיקות</vt:lpstr>
      <vt:lpstr>פסיקות חומרה</vt:lpstr>
      <vt:lpstr>APIC – בקר פסיקות מתוכנת</vt:lpstr>
      <vt:lpstr>APIC – בקר פסיקות מתוכנת</vt:lpstr>
      <vt:lpstr>פסיקות תוכנה</vt:lpstr>
      <vt:lpstr>יש שלושה סוגים של פסיקות תוכנה</vt:lpstr>
      <vt:lpstr>Interrupt Descriptor Table</vt:lpstr>
      <vt:lpstr>דוגמאות של רשומות בטבלת ה-IDT</vt:lpstr>
      <vt:lpstr>אתחול ה-IDT ב-Linux (1)</vt:lpstr>
      <vt:lpstr>אתחול ה-IDT ב-Linux (2)</vt:lpstr>
      <vt:lpstr>אתחול ה-IDT ב-Linux (3)</vt:lpstr>
      <vt:lpstr>טיפול בפסיקות תוכנה בלינוקס</vt:lpstr>
      <vt:lpstr>שרשרת הקריאות</vt:lpstr>
      <vt:lpstr>handler_name:</vt:lpstr>
      <vt:lpstr>error_code:</vt:lpstr>
      <vt:lpstr>סיום הטיפול בחריגה</vt:lpstr>
      <vt:lpstr>טיפול בפסיקות חומרה בלינוקס</vt:lpstr>
      <vt:lpstr>מה קורה כאשר נשלחת פסיקת חומרה?</vt:lpstr>
      <vt:lpstr>שרשרת הקריאות</vt:lpstr>
      <vt:lpstr>IRQn_interrupt:</vt:lpstr>
      <vt:lpstr>הפונקציה do_IRQ() (1)</vt:lpstr>
      <vt:lpstr>טיפול ב-APIC</vt:lpstr>
      <vt:lpstr>הפונקציה do_IRQ() (2)</vt:lpstr>
      <vt:lpstr>הפעלת ה-ISRs (1)</vt:lpstr>
      <vt:lpstr>הפעלת ה-ISRs (2)</vt:lpstr>
      <vt:lpstr>חלוקת הטיפול בפסיקות חומרה</vt:lpstr>
      <vt:lpstr>דרגות דחיפות בטיפול בפסיקות חומרה</vt:lpstr>
      <vt:lpstr>סוגי משימות ממתינות ב-Linux</vt:lpstr>
      <vt:lpstr>ביצוע משימות ממתינות ב-Linux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idanyani</cp:lastModifiedBy>
  <cp:revision>114</cp:revision>
  <dcterms:created xsi:type="dcterms:W3CDTF">2014-09-16T21:32:26Z</dcterms:created>
  <dcterms:modified xsi:type="dcterms:W3CDTF">2017-12-14T10:13:59Z</dcterms:modified>
</cp:coreProperties>
</file>