
<file path=[Content_Types].xml><?xml version="1.0" encoding="utf-8"?>
<Types xmlns="http://schemas.openxmlformats.org/package/2006/content-types">
  <Default Extension="png" ContentType="image/png"/>
  <Default Extension="png&amp;ehk=kcAAtn5xOfvY6O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8"/>
  </p:notesMasterIdLst>
  <p:sldIdLst>
    <p:sldId id="256" r:id="rId2"/>
    <p:sldId id="299" r:id="rId3"/>
    <p:sldId id="291" r:id="rId4"/>
    <p:sldId id="294" r:id="rId5"/>
    <p:sldId id="258" r:id="rId6"/>
    <p:sldId id="301" r:id="rId7"/>
    <p:sldId id="300" r:id="rId8"/>
    <p:sldId id="259" r:id="rId9"/>
    <p:sldId id="260" r:id="rId10"/>
    <p:sldId id="261" r:id="rId11"/>
    <p:sldId id="295" r:id="rId12"/>
    <p:sldId id="262" r:id="rId13"/>
    <p:sldId id="263" r:id="rId14"/>
    <p:sldId id="302" r:id="rId15"/>
    <p:sldId id="264" r:id="rId16"/>
    <p:sldId id="303" r:id="rId17"/>
    <p:sldId id="305" r:id="rId18"/>
    <p:sldId id="266" r:id="rId19"/>
    <p:sldId id="306" r:id="rId20"/>
    <p:sldId id="296" r:id="rId21"/>
    <p:sldId id="267" r:id="rId22"/>
    <p:sldId id="307" r:id="rId23"/>
    <p:sldId id="292" r:id="rId24"/>
    <p:sldId id="268" r:id="rId25"/>
    <p:sldId id="269" r:id="rId26"/>
    <p:sldId id="308" r:id="rId27"/>
    <p:sldId id="276" r:id="rId28"/>
    <p:sldId id="270" r:id="rId29"/>
    <p:sldId id="272" r:id="rId30"/>
    <p:sldId id="273" r:id="rId31"/>
    <p:sldId id="274" r:id="rId32"/>
    <p:sldId id="275" r:id="rId33"/>
    <p:sldId id="278" r:id="rId34"/>
    <p:sldId id="304" r:id="rId35"/>
    <p:sldId id="280" r:id="rId36"/>
    <p:sldId id="282" r:id="rId37"/>
    <p:sldId id="281" r:id="rId38"/>
    <p:sldId id="293" r:id="rId39"/>
    <p:sldId id="283" r:id="rId40"/>
    <p:sldId id="284" r:id="rId41"/>
    <p:sldId id="285" r:id="rId42"/>
    <p:sldId id="286" r:id="rId43"/>
    <p:sldId id="288" r:id="rId44"/>
    <p:sldId id="287" r:id="rId45"/>
    <p:sldId id="289" r:id="rId46"/>
    <p:sldId id="29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8745" autoAdjust="0"/>
  </p:normalViewPr>
  <p:slideViewPr>
    <p:cSldViewPr snapToGrid="0">
      <p:cViewPr varScale="1">
        <p:scale>
          <a:sx n="97" d="100"/>
          <a:sy n="97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1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חסרונות התקשורת באמצעות קבצים: הגישה לדיסק היא איטית, ובנוסף יש קובץ זמני שצריך למחוק.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95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56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98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CBADB42-CBB2-4836-94EE-D86AB5EDBE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9E6E0A-760D-40B3-8960-2DFD00D74347}" type="slidenum">
              <a:rPr lang="he-IL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4094383-32E3-498B-9DD3-E0794453DA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3B67051-82D5-446D-BDB8-98ADCF5D1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>
              <a:buFontTx/>
              <a:buNone/>
            </a:pP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על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sockets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 ניתן ללמוד בהרחבה במסגרת הקורס "תקשורת באינטרנט" וכן דרך מגוון אתרים, כדוגמת: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http://www.ecst.csuchico.edu/~beej/guide/net</a:t>
            </a:r>
          </a:p>
        </p:txBody>
      </p:sp>
    </p:spTree>
    <p:extLst>
      <p:ext uri="{BB962C8B-B14F-4D97-AF65-F5344CB8AC3E}">
        <p14:creationId xmlns:p14="http://schemas.microsoft.com/office/powerpoint/2010/main" val="1834006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63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https://stackoverflow.com/questions/24766013/is-it-really-necessary-to-close-the-unused-end-of-the-pipe-in-a-process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02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שאלה: מה קורה אם סוגרים את קצה הכתיבה של ה-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pipe</a:t>
            </a:r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ב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C-</a:t>
            </a:r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גם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וגם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מאבדים את יכולת הכתיבה ל-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pipe</a:t>
            </a:r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שאלה נוספת: מה קורה אם אחרי שכל התהליכים נוצרים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סוגר </a:t>
            </a:r>
            <a:r>
              <a:rPr lang="he-IL" sz="12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את הקצה</a:t>
            </a:r>
            <a:r>
              <a:rPr lang="he-IL" sz="1200" b="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2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לקריאה </a:t>
            </a:r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אצלו? כל התהליכים האחרים עדיין יכולים לקרוא! אבל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e-IL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כבר לא.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69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A2F7C90-5030-4A1E-8364-4F5F0F6C7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97BFC4-FBD7-4DBF-8D45-8465986A472D}" type="slidenum">
              <a:rPr lang="he-IL" altLang="en-US" sz="1200"/>
              <a:pPr eaLnBrk="1" hangingPunct="1"/>
              <a:t>33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14870BA-539C-499E-8971-F766BD544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9BAC151-59D1-4799-83D4-39772141B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>
              <a:buFontTx/>
              <a:buChar char="•"/>
            </a:pPr>
            <a:r>
              <a:rPr lang="he-IL" altLang="en-US" sz="900" u="sng" dirty="0">
                <a:latin typeface="Arial" panose="020B0604020202020204" pitchFamily="34" charset="0"/>
                <a:cs typeface="Arial" panose="020B0604020202020204" pitchFamily="34" charset="0"/>
              </a:rPr>
              <a:t>קריאה דומה: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dup2(</a:t>
            </a:r>
            <a:r>
              <a:rPr lang="en-US" altLang="en-US" sz="9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oldfd</a:t>
            </a:r>
            <a:r>
              <a:rPr lang="en-US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newfd</a:t>
            </a:r>
            <a:r>
              <a:rPr lang="en-US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– סוגרת את </a:t>
            </a:r>
            <a:r>
              <a:rPr lang="en-US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newfd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אם צריך ומעתיקה את </a:t>
            </a:r>
            <a:r>
              <a:rPr lang="en-US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oldfd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ל-</a:t>
            </a:r>
            <a:r>
              <a:rPr lang="en-US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newfd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ומחזירה את </a:t>
            </a:r>
            <a:r>
              <a:rPr lang="en-US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newfd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9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AE23E0FE-FF3D-4608-9A1C-6AAB07DD29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E4578F-DB13-4781-BBE2-398752695EBA}" type="slidenum">
              <a:rPr lang="he-IL" altLang="en-US" sz="1200"/>
              <a:pPr eaLnBrk="1" hangingPunct="1"/>
              <a:t>35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511D4A3-E714-48A2-A365-4EB5C7B3E8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82495F0A-503F-4B5A-9A34-7A923F738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 sz="900">
                <a:latin typeface="Arial" panose="020B0604020202020204" pitchFamily="34" charset="0"/>
                <a:cs typeface="Arial" panose="020B0604020202020204" pitchFamily="34" charset="0"/>
              </a:rPr>
              <a:t>FIFO</a:t>
            </a:r>
            <a:r>
              <a:rPr lang="he-IL" altLang="en-US" sz="900">
                <a:latin typeface="Arial" panose="020B0604020202020204" pitchFamily="34" charset="0"/>
                <a:cs typeface="Arial" panose="020B0604020202020204" pitchFamily="34" charset="0"/>
              </a:rPr>
              <a:t> נקרא גם </a:t>
            </a:r>
            <a:r>
              <a:rPr lang="en-US" altLang="en-US" sz="900">
                <a:latin typeface="Arial" panose="020B0604020202020204" pitchFamily="34" charset="0"/>
                <a:cs typeface="Arial" panose="020B0604020202020204" pitchFamily="34" charset="0"/>
              </a:rPr>
              <a:t>named pipe</a:t>
            </a:r>
            <a:endParaRPr lang="he-IL" alt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298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1605FD1F-5B5C-47B0-9E20-B8397242B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4C4AEE-2E7C-43F4-A52C-453828A8524F}" type="slidenum">
              <a:rPr lang="he-IL" altLang="en-US" sz="1200"/>
              <a:pPr eaLnBrk="1" hangingPunct="1"/>
              <a:t>41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D07325F0-3331-4D81-9693-FCB1FE0A9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01CD836-CA39-4AAC-9D99-2D85B0249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321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8C1A98F-04F4-4B82-B40B-28542A7E6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A6F5CA-72E3-4DDD-97DF-420C5214FF96}" type="slidenum">
              <a:rPr lang="he-IL" altLang="en-US" sz="1200"/>
              <a:pPr eaLnBrk="1" hangingPunct="1"/>
              <a:t>42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63BCF2B-A009-467B-9211-A0459A654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13A7E929-8E84-4144-A360-F148A0928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algn="r" rtl="1" eaLnBrk="1" hangingPunct="1">
              <a:lnSpc>
                <a:spcPct val="80000"/>
              </a:lnSpc>
              <a:buFontTx/>
              <a:buChar char="•"/>
            </a:pP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לדוגמה: ברירת המחדל לאופן הטיפול ב-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SIGFPE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היא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dump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באמצעות הקריאה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signal()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יכול המתכנת להחליף את אופן הטיפול בהפעלת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signal handler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שתדפיס הודעת שגיאה ותמשיך את הביצוע הרגיל של התכנית</a:t>
            </a:r>
          </a:p>
          <a:p>
            <a:pPr lvl="0" algn="r" rtl="1" eaLnBrk="1" hangingPunct="1">
              <a:lnSpc>
                <a:spcPct val="80000"/>
              </a:lnSpc>
              <a:buFontTx/>
              <a:buChar char="•"/>
            </a:pP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החלפת שגרת הטיפול בסיגנל כלשהו ל-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signal handler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נקראת גם "תפיסת ה-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" (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catching signals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r" rtl="1" eaLnBrk="1" hangingPunct="1">
              <a:lnSpc>
                <a:spcPct val="80000"/>
              </a:lnSpc>
              <a:buFontTx/>
              <a:buChar char="•"/>
            </a:pP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אם מתקבל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מסוג שהוא חסום, ה-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signal</a:t>
            </a:r>
            <a:r>
              <a:rPr lang="he-IL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ימתין עד שתוסר החסימה ורק אחר-כך יטופל (אם התהליך עדיין לא הסתיים)</a:t>
            </a:r>
          </a:p>
        </p:txBody>
      </p:sp>
    </p:spTree>
    <p:extLst>
      <p:ext uri="{BB962C8B-B14F-4D97-AF65-F5344CB8AC3E}">
        <p14:creationId xmlns:p14="http://schemas.microsoft.com/office/powerpoint/2010/main" val="235590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5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2D265CB-D46F-4AA5-8263-E104A7874B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FBA370-72DC-4208-B7F3-97682D3D81AC}" type="slidenum">
              <a:rPr lang="he-IL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A8D6E14-77B1-4C9C-9C0F-2282079FD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B5E97064-E150-4132-A90B-D77EAA0D0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algn="r" rtl="1" eaLnBrk="1" hangingPunct="1">
              <a:lnSpc>
                <a:spcPct val="80000"/>
              </a:lnSpc>
            </a:pPr>
            <a:r>
              <a:rPr lang="he-IL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המציאות כמובן מורכבת</a:t>
            </a:r>
            <a:r>
              <a:rPr lang="he-IL" altLang="en-US" sz="1000" baseline="0" dirty="0">
                <a:latin typeface="Arial" panose="020B0604020202020204" pitchFamily="34" charset="0"/>
                <a:cs typeface="Arial" panose="020B0604020202020204" pitchFamily="34" charset="0"/>
              </a:rPr>
              <a:t> יותר:</a:t>
            </a:r>
          </a:p>
          <a:p>
            <a:pPr lvl="0" algn="r" rtl="1" eaLnBrk="1" hangingPunct="1">
              <a:lnSpc>
                <a:spcPct val="80000"/>
              </a:lnSpc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https://unix.stackexchange.com/questions/204977/why-isnt-monitor-listed-under-dev-in-linux</a:t>
            </a:r>
            <a:endParaRPr lang="he-IL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rtl="1" eaLnBrk="1" hangingPunct="1">
              <a:lnSpc>
                <a:spcPct val="80000"/>
              </a:lnSpc>
            </a:pP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https://unix.stackexchange.com/questions/25601/how-do-mouse-events-work-in-linux</a:t>
            </a:r>
            <a:endParaRPr lang="he-IL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10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כל הקבצים הפתוחים של כל התהליכים במערכת נשמרים גם הם בטבלה גלובאלית המנוהלת ע"י הגרעין.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98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תשובה: </a:t>
            </a:r>
            <a:r>
              <a:rPr lang="en-US" dirty="0" err="1"/>
              <a:t>ssize_t</a:t>
            </a:r>
            <a:r>
              <a:rPr lang="he-IL" baseline="0" dirty="0"/>
              <a:t>, בניגוד ל-</a:t>
            </a:r>
            <a:r>
              <a:rPr lang="en-US" baseline="0" dirty="0" err="1"/>
              <a:t>size_t</a:t>
            </a:r>
            <a:r>
              <a:rPr lang="he-IL" baseline="0" dirty="0"/>
              <a:t>, יכול להחזיק גם ערכים שליליים.</a:t>
            </a:r>
          </a:p>
          <a:p>
            <a:pPr algn="r" rtl="1"/>
            <a:r>
              <a:rPr lang="he-IL" baseline="0" dirty="0"/>
              <a:t>כיוון ש-</a:t>
            </a:r>
            <a:r>
              <a:rPr lang="en-US" baseline="0" dirty="0"/>
              <a:t>read()</a:t>
            </a:r>
            <a:r>
              <a:rPr lang="he-IL" baseline="0" dirty="0"/>
              <a:t> יכולה להחזיר ערכים שליליים, משתמשים ב-</a:t>
            </a:r>
            <a:r>
              <a:rPr lang="en-US" baseline="0" dirty="0" err="1"/>
              <a:t>ssize_t</a:t>
            </a:r>
            <a:r>
              <a:rPr lang="he-IL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5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98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44A9A79-2224-4AA7-87C0-72ECD8EF3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E708CC-29EA-4B34-B1A8-5309B7CF2C45}" type="slidenum">
              <a:rPr lang="he-IL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1E2835C-F4D2-476C-9F8E-A641D151C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87F9F5F-4D00-401D-990B-E4459760A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algn="r" rtl="1"/>
            <a:r>
              <a:rPr lang="he-IL" altLang="en-US" dirty="0"/>
              <a:t>אפשרויות</a:t>
            </a:r>
            <a:r>
              <a:rPr lang="he-IL" altLang="en-US" baseline="0" dirty="0"/>
              <a:t> לנעילת קבצים בלינוקס:</a:t>
            </a:r>
            <a:endParaRPr lang="en-US" altLang="en-US" dirty="0"/>
          </a:p>
          <a:p>
            <a:pPr lvl="0" algn="r" rtl="1"/>
            <a:r>
              <a:rPr lang="en-US" altLang="en-US" dirty="0"/>
              <a:t>Advisory locking</a:t>
            </a:r>
            <a:r>
              <a:rPr lang="he-IL" altLang="en-US" dirty="0"/>
              <a:t> – תהליך צריך לנעול קובץ בצורה מפורשת (כמו קטע קריטי).</a:t>
            </a:r>
          </a:p>
          <a:p>
            <a:pPr lvl="0" algn="r" rtl="1"/>
            <a:r>
              <a:rPr lang="en-US" altLang="en-US" dirty="0"/>
              <a:t>Mandatory locking</a:t>
            </a:r>
            <a:r>
              <a:rPr lang="he-IL" altLang="en-US" dirty="0"/>
              <a:t> – אם הקובץ נעול – כל תהליך שמבצע </a:t>
            </a:r>
            <a:r>
              <a:rPr lang="en-US" altLang="en-US" dirty="0"/>
              <a:t>read, write, open</a:t>
            </a:r>
            <a:r>
              <a:rPr lang="he-IL" altLang="en-US" dirty="0"/>
              <a:t> יינעל, גם אם לא ביצע נעילה מפורשת.</a:t>
            </a:r>
          </a:p>
          <a:p>
            <a:pPr lvl="0" algn="r" rtl="1"/>
            <a:r>
              <a:rPr lang="he-IL" altLang="en-US" dirty="0"/>
              <a:t>אפשר לנעול קובץ שלם או חלקים מהקובץ.</a:t>
            </a:r>
          </a:p>
          <a:p>
            <a:pPr lvl="0" algn="r" rtl="1"/>
            <a:r>
              <a:rPr lang="he-IL" altLang="en-US" dirty="0"/>
              <a:t> </a:t>
            </a:r>
            <a:r>
              <a:rPr lang="en-US" altLang="en-US" dirty="0"/>
              <a:t>leases</a:t>
            </a:r>
            <a:r>
              <a:rPr lang="he-IL" altLang="en-US" dirty="0"/>
              <a:t> – אם תהליך שנעל את הקובץ לא משחרר אותו ולא מאריך את ה </a:t>
            </a:r>
            <a:r>
              <a:rPr lang="en-US" altLang="en-US" dirty="0"/>
              <a:t>lease</a:t>
            </a:r>
            <a:r>
              <a:rPr lang="he-IL" altLang="en-US" dirty="0"/>
              <a:t> תוך פרק זמן נתון – המנעול משתחרר.</a:t>
            </a:r>
          </a:p>
          <a:p>
            <a:pPr lvl="1" algn="r" rtl="1"/>
            <a:r>
              <a:rPr lang="he-IL" altLang="en-US" dirty="0"/>
              <a:t>חשוב במקרה שתהליך שנעל את הקובץ נפל.</a:t>
            </a:r>
          </a:p>
          <a:p>
            <a:pPr lvl="0" algn="r" rtl="1"/>
            <a:r>
              <a:rPr lang="he-IL" altLang="en-US" dirty="0"/>
              <a:t>שני טיפוסי מנעולים:</a:t>
            </a:r>
          </a:p>
          <a:p>
            <a:pPr lvl="1" algn="r" rtl="1"/>
            <a:r>
              <a:rPr lang="en-US" altLang="en-US" dirty="0"/>
              <a:t>FL_LOCK</a:t>
            </a:r>
            <a:r>
              <a:rPr lang="he-IL" altLang="en-US" dirty="0"/>
              <a:t> ע"י הפונקציה </a:t>
            </a:r>
            <a:r>
              <a:rPr lang="en-US" altLang="en-US" dirty="0"/>
              <a:t>flock()</a:t>
            </a:r>
            <a:r>
              <a:rPr lang="he-IL" altLang="en-US" dirty="0"/>
              <a:t>.</a:t>
            </a:r>
            <a:endParaRPr lang="en-US" altLang="en-US" dirty="0"/>
          </a:p>
          <a:p>
            <a:pPr lvl="1" algn="r" rtl="1"/>
            <a:r>
              <a:rPr lang="en-US" altLang="en-US" dirty="0"/>
              <a:t>FL_POSIX</a:t>
            </a:r>
            <a:r>
              <a:rPr lang="he-IL" altLang="en-US" dirty="0"/>
              <a:t> ע"י הפונקציה </a:t>
            </a:r>
            <a:r>
              <a:rPr lang="en-US" altLang="en-US" dirty="0" err="1"/>
              <a:t>fcntl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202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06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44A9A79-2224-4AA7-87C0-72ECD8EF3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E708CC-29EA-4B34-B1A8-5309B7CF2C45}" type="slidenum">
              <a:rPr lang="he-IL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1E2835C-F4D2-476C-9F8E-A641D151C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87F9F5F-4D00-401D-990B-E4459760A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algn="r" rtl="1" eaLnBrk="1" hangingPunct="1"/>
            <a:endParaRPr lang="he-IL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7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63DD573E-5875-4AD8-A20F-B5A2EE869048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F319-0C49-4A61-AD25-6396D59A4E89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104-34CD-4255-AB98-D4D310A0C214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7E32362-F5B7-44C6-9DFC-82E9F7DE51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e-IL" altLang="en-US"/>
              <a:t>מערכות הפעלה - תרגול 7</a:t>
            </a: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DA306A8-D8F4-424E-877E-892B3280C7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2C353-EFB7-4446-AB95-5802925858F0}" type="slidenum">
              <a:rPr lang="he-IL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1DE1BC5-F619-4EAC-8CA6-36307E6E43A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BBF32-8752-439A-A423-639259F76F23}" type="datetime2">
              <a:rPr lang="en-US" smtClean="0"/>
              <a:t>Thursday, January 11, 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1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F6E7-D1C8-481E-B016-E8E7A8D53754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9100-98E2-4A31-9026-3A746CEAABBE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03EC-B856-4090-B218-7E3F7854C021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7B59-9138-411B-AE5F-BF221B84D5E0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48C0-C943-412F-B466-BC64FAA1C844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CD16-B032-466B-AAB2-62FDCCD19D75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350E-0571-4E04-8D4D-528B5F1A0DBC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36CB-07B9-4974-9DED-1151E5097218}" type="datetime2">
              <a:rPr lang="en-US" smtClean="0"/>
              <a:t>Thursday, January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24C7590C-338D-4722-98D5-5DE42ECB900B}" type="datetime2">
              <a:rPr lang="en-US" smtClean="0"/>
              <a:t>Thursday, January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4.png&amp;ehk=kcAAtn5xOfvY6O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4.png&amp;ehk=kcAAtn5xOfvY6O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4.png&amp;ehk=kcAAtn5xOfvY6O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&amp;ehk=kcAAtn5xOfvY6O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קלט/פלט של תהליכים</a:t>
            </a:r>
          </a:p>
          <a:p>
            <a:r>
              <a:rPr lang="he-IL" dirty="0"/>
              <a:t>תקשורת בין תהליכים</a:t>
            </a:r>
          </a:p>
          <a:p>
            <a:r>
              <a:rPr lang="he-IL" dirty="0"/>
              <a:t>אותות (</a:t>
            </a:r>
            <a:r>
              <a:rPr lang="en-US" dirty="0"/>
              <a:t>Signals</a:t>
            </a:r>
            <a:r>
              <a:rPr lang="he-IL" dirty="0"/>
              <a:t>)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FC8AC8-43D9-4C62-AEA6-1068BDDC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00EF9FE-8CE6-4C55-AD19-93EAB1E3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2AB81739-8BEC-4685-9759-2B9E9E95C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פתיחת קובץ לגישה (2)</a:t>
            </a:r>
            <a:endParaRPr lang="en-US" altLang="en-US" dirty="0"/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084BB6BA-48D8-44E5-9C7B-7F4429103E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u="sng" dirty="0"/>
              <a:t>פרמטרים: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path</a:t>
            </a:r>
            <a:r>
              <a:rPr lang="he-IL" altLang="en-US" sz="2000" dirty="0"/>
              <a:t> – מסלול לקובץ (או התקן) לפתיחה. לדוגמה:</a:t>
            </a:r>
          </a:p>
          <a:p>
            <a:pPr lvl="2" eaLnBrk="1" hangingPunct="1">
              <a:lnSpc>
                <a:spcPct val="90000"/>
              </a:lnSpc>
            </a:pPr>
            <a:r>
              <a:rPr lang="he-IL" altLang="en-US" sz="1800" dirty="0"/>
              <a:t>"</a:t>
            </a:r>
            <a:r>
              <a:rPr lang="en-US" altLang="en-US" sz="1800" dirty="0"/>
              <a:t>file1</a:t>
            </a:r>
            <a:r>
              <a:rPr lang="he-IL" altLang="en-US" sz="1800" dirty="0"/>
              <a:t>" לציון הקובץ </a:t>
            </a:r>
            <a:r>
              <a:rPr lang="en-US" altLang="en-US" sz="1800" dirty="0"/>
              <a:t>file1</a:t>
            </a:r>
            <a:r>
              <a:rPr lang="he-IL" altLang="en-US" sz="1800" dirty="0"/>
              <a:t> בספריית העבודה הנוכחית.</a:t>
            </a:r>
          </a:p>
          <a:p>
            <a:pPr lvl="2" eaLnBrk="1" hangingPunct="1">
              <a:lnSpc>
                <a:spcPct val="90000"/>
              </a:lnSpc>
            </a:pPr>
            <a:r>
              <a:rPr lang="he-IL" altLang="en-US" sz="1800" dirty="0"/>
              <a:t>"</a:t>
            </a:r>
            <a:r>
              <a:rPr lang="en-US" altLang="en-US" sz="1800" dirty="0"/>
              <a:t>/dev/ttyS0</a:t>
            </a:r>
            <a:r>
              <a:rPr lang="he-IL" altLang="en-US" sz="1800" dirty="0"/>
              <a:t>" לציון התקן תקשורת טורית המחובר למחשב.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flags</a:t>
            </a:r>
            <a:r>
              <a:rPr lang="he-IL" altLang="en-US" sz="2000" dirty="0"/>
              <a:t> – תכונות לאפיון פתיחת הקובץ. חייב להכיל אחת מהאפשרויות הבאות: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00FF"/>
                </a:solidFill>
              </a:rPr>
              <a:t>O</a:t>
            </a:r>
            <a:r>
              <a:rPr lang="ru-RU" altLang="en-US" sz="1800" dirty="0">
                <a:solidFill>
                  <a:srgbClr val="0000FF"/>
                </a:solidFill>
              </a:rPr>
              <a:t>_</a:t>
            </a:r>
            <a:r>
              <a:rPr lang="en-US" altLang="en-US" sz="1800" dirty="0">
                <a:solidFill>
                  <a:srgbClr val="0000FF"/>
                </a:solidFill>
              </a:rPr>
              <a:t>RDONLY</a:t>
            </a:r>
            <a:r>
              <a:rPr lang="he-IL" altLang="en-US" sz="1800" dirty="0"/>
              <a:t> – הקובץ נפתח לקריאה בלבד.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00FF"/>
                </a:solidFill>
              </a:rPr>
              <a:t>O_WRONLY</a:t>
            </a:r>
            <a:r>
              <a:rPr lang="he-IL" altLang="en-US" sz="1800" dirty="0"/>
              <a:t> – הקובץ נפתח לכתיבה בלבד.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_</a:t>
            </a:r>
            <a:r>
              <a:rPr lang="en-US" altLang="en-US" sz="1800" dirty="0">
                <a:solidFill>
                  <a:srgbClr val="0000FF"/>
                </a:solidFill>
              </a:rPr>
              <a:t>RDWR</a:t>
            </a:r>
            <a:r>
              <a:rPr lang="he-IL" altLang="en-US" sz="1800" dirty="0">
                <a:solidFill>
                  <a:srgbClr val="0000FF"/>
                </a:solidFill>
              </a:rPr>
              <a:t> </a:t>
            </a:r>
            <a:r>
              <a:rPr lang="en-US" altLang="en-US" sz="1800" dirty="0">
                <a:solidFill>
                  <a:srgbClr val="0000FF"/>
                </a:solidFill>
              </a:rPr>
              <a:t>O</a:t>
            </a:r>
            <a:r>
              <a:rPr lang="he-IL" altLang="en-US" sz="1800" dirty="0">
                <a:solidFill>
                  <a:srgbClr val="0000FF"/>
                </a:solidFill>
              </a:rPr>
              <a:t> </a:t>
            </a:r>
            <a:r>
              <a:rPr lang="he-IL" altLang="en-US" sz="1800" dirty="0"/>
              <a:t>– הקובץ נפתח לקריאה ולכתיבה.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e-IL" altLang="en-US" sz="2000" dirty="0"/>
              <a:t>	כמו כן, ניתן לצרף תכונות אופציונליות שימושיות נוספות באמצעות </a:t>
            </a:r>
            <a:r>
              <a:rPr lang="en-US" altLang="en-US" sz="2000" dirty="0"/>
              <a:t>OR</a:t>
            </a:r>
            <a:r>
              <a:rPr lang="he-IL" altLang="en-US" sz="2000" dirty="0"/>
              <a:t> (|) עם הדגל המתאים, למשל: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00FF"/>
                </a:solidFill>
              </a:rPr>
              <a:t>O_CREAT</a:t>
            </a:r>
            <a:r>
              <a:rPr lang="he-IL" altLang="en-US" sz="1800" dirty="0"/>
              <a:t> – צור את הקובץ אם אינו קיים.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0000FF"/>
                </a:solidFill>
              </a:rPr>
              <a:t>O_APPEND</a:t>
            </a:r>
            <a:r>
              <a:rPr lang="he-IL" altLang="en-US" sz="1800" dirty="0"/>
              <a:t> – שרשר מידע בסוף קובץ קיים.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mode</a:t>
            </a:r>
            <a:r>
              <a:rPr lang="he-IL" altLang="en-US" sz="2000" dirty="0"/>
              <a:t> – פרמטר אופציונלי המגדיר את הרשאות הקובץ, במקרה שפתיחת הקובץ גורמת ליצירת קובץ חדש.</a:t>
            </a:r>
          </a:p>
          <a:p>
            <a:pPr lvl="2">
              <a:lnSpc>
                <a:spcPct val="90000"/>
              </a:lnSpc>
            </a:pPr>
            <a:r>
              <a:rPr lang="he-IL" altLang="en-US" dirty="0"/>
              <a:t>ההרשאות החדשות יהיו </a:t>
            </a:r>
            <a:r>
              <a:rPr lang="en-US" altLang="en-US" dirty="0"/>
              <a:t>(mode &amp; ~</a:t>
            </a:r>
            <a:r>
              <a:rPr lang="en-US" altLang="en-US" dirty="0" err="1"/>
              <a:t>umask</a:t>
            </a:r>
            <a:r>
              <a:rPr lang="en-US" altLang="en-US" dirty="0"/>
              <a:t>)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964A1A-D1FE-4976-A29F-62EAC887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A19B75-4B4C-4E94-8336-B6918CAF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92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09A5-BC20-4672-A0C1-C98D1A60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הרשאות קבצים בלינוקס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3230E-0977-4BC7-A9FC-D2A21243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5F711-769A-40D1-9667-25987E22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http://i.imgur.com/OzXZ6.png">
            <a:extLst>
              <a:ext uri="{FF2B5EF4-FFF2-40B4-BE49-F238E27FC236}">
                <a16:creationId xmlns:a16="http://schemas.microsoft.com/office/drawing/2014/main" id="{ADC0EA6E-8811-4B56-B361-7B2A304F4B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71" y="1600200"/>
            <a:ext cx="723685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08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>
            <a:extLst>
              <a:ext uri="{FF2B5EF4-FFF2-40B4-BE49-F238E27FC236}">
                <a16:creationId xmlns:a16="http://schemas.microsoft.com/office/drawing/2014/main" id="{C3FA32C7-8A5C-46E4-881F-B39E33B7A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סגירת גישה לקובץ</a:t>
            </a:r>
            <a:endParaRPr lang="en-US" altLang="en-US" dirty="0"/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5707597B-B96E-49B6-8445-1E3B3D17FD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close(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סוגרת את הקובץ </a:t>
            </a:r>
            <a:r>
              <a:rPr lang="he-IL" altLang="en-US" dirty="0" err="1"/>
              <a:t>המוצבע</a:t>
            </a:r>
            <a:r>
              <a:rPr lang="he-IL" altLang="en-US" dirty="0"/>
              <a:t> ע"י </a:t>
            </a:r>
            <a:r>
              <a:rPr lang="en-US" altLang="en-US" dirty="0" err="1"/>
              <a:t>fd</a:t>
            </a:r>
            <a:r>
              <a:rPr lang="he-IL" altLang="en-US" dirty="0"/>
              <a:t>. לאחר הסגירה לא ניתן לגשת לקובץ דרך </a:t>
            </a:r>
            <a:r>
              <a:rPr lang="en-US" altLang="en-US" dirty="0" err="1"/>
              <a:t>fd</a:t>
            </a:r>
            <a:r>
              <a:rPr lang="he-IL" altLang="en-US" dirty="0"/>
              <a:t>.</a:t>
            </a:r>
            <a:endParaRPr lang="en-US" altLang="en-US" dirty="0"/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 err="1"/>
              <a:t>fd</a:t>
            </a:r>
            <a:r>
              <a:rPr lang="he-IL" altLang="en-US" dirty="0"/>
              <a:t> – ה-</a:t>
            </a:r>
            <a:r>
              <a:rPr lang="en-US" altLang="en-US" dirty="0"/>
              <a:t>FD</a:t>
            </a:r>
            <a:r>
              <a:rPr lang="he-IL" altLang="en-US" dirty="0"/>
              <a:t> המיועד לסגירה.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במקרה של הצלחה – 0. במקרה של כישלון – </a:t>
            </a:r>
            <a:r>
              <a:rPr lang="en-US" altLang="en-US" dirty="0"/>
              <a:t>(-1)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הערה: </a:t>
            </a:r>
            <a:r>
              <a:rPr lang="en-US" altLang="en-US" dirty="0"/>
              <a:t>close()</a:t>
            </a:r>
            <a:r>
              <a:rPr lang="he-IL" altLang="en-US" dirty="0"/>
              <a:t> מעדכנת את המצביע המתאים בטבלה ל-</a:t>
            </a:r>
            <a:r>
              <a:rPr lang="en-US" altLang="en-US" dirty="0"/>
              <a:t>NULL</a:t>
            </a:r>
            <a:r>
              <a:rPr lang="he-IL" altLang="en-US" dirty="0"/>
              <a:t>, אבל לא בהכרח משחררת את ה-</a:t>
            </a:r>
            <a:r>
              <a:rPr lang="en-US" altLang="en-US" dirty="0"/>
              <a:t>file object</a:t>
            </a:r>
            <a:r>
              <a:rPr lang="he-IL" altLang="en-US" dirty="0"/>
              <a:t>. הסיבה: יכול להיות שתהליכים/חוטים אחרים עדיין מצביעים לאותו </a:t>
            </a:r>
            <a:r>
              <a:rPr lang="en-US" altLang="en-US" dirty="0"/>
              <a:t>file object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817D8F-21B3-4B5D-AD47-2FF15051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E96777-79D6-426E-958A-D08C3D18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7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AFF04413-4D27-493E-952B-60BAC9EDB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נתונים מקובץ</a:t>
            </a:r>
            <a:endParaRPr lang="en-US" altLang="en-US" dirty="0"/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2F2EDED4-89DD-4487-A7CC-A33DEBC3F4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read(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void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מנסה לקרוא עד </a:t>
            </a:r>
            <a:r>
              <a:rPr lang="en-US" altLang="en-US" dirty="0"/>
              <a:t>count</a:t>
            </a:r>
            <a:r>
              <a:rPr lang="he-IL" altLang="en-US" dirty="0"/>
              <a:t> בתים מתוך הקובץ המקושר ל-</a:t>
            </a:r>
            <a:r>
              <a:rPr lang="en-US" altLang="en-US" dirty="0" err="1"/>
              <a:t>fd</a:t>
            </a:r>
            <a:r>
              <a:rPr lang="he-IL" altLang="en-US" dirty="0"/>
              <a:t> לתוך החוצץ </a:t>
            </a:r>
            <a:r>
              <a:rPr lang="en-US" altLang="en-US" dirty="0" err="1"/>
              <a:t>buf</a:t>
            </a:r>
            <a:r>
              <a:rPr lang="he-IL" alt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מחוון הקובץ מקודם בכמות הבתים שנקראו, כך שבפעולת הגישה הבאה לקובץ (קריאה, כתיבה וכד') ניגש לנתונים </a:t>
            </a:r>
            <a:r>
              <a:rPr lang="he-IL" altLang="en-US" u="sng" dirty="0"/>
              <a:t>שאחרי</a:t>
            </a:r>
            <a:r>
              <a:rPr lang="he-IL" altLang="en-US" dirty="0"/>
              <a:t> הנתונים שנקראו בפעולה הנוכחית.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פעולת הקריאה עשויה לחסום את התהליך הקורא (כלומר, להוציא אותו להמתנה) עד שיהיו נתונים זמינים לקריאה, למשל עד שיגיעו נתונים מהדיסק.</a:t>
            </a:r>
          </a:p>
          <a:p>
            <a:endParaRPr lang="he-IL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C94C96-6908-4272-BE22-926C7A1B1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677CC5-855A-4686-A414-97EF3FFF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3" name="Speech Bubble: Rectangle 6">
            <a:extLst>
              <a:ext uri="{FF2B5EF4-FFF2-40B4-BE49-F238E27FC236}">
                <a16:creationId xmlns:a16="http://schemas.microsoft.com/office/drawing/2014/main" id="{8CAA338A-3A70-4AAB-A34D-95723C9DE33C}"/>
              </a:ext>
            </a:extLst>
          </p:cNvPr>
          <p:cNvSpPr/>
          <p:nvPr/>
        </p:nvSpPr>
        <p:spPr>
          <a:xfrm>
            <a:off x="457200" y="3092521"/>
            <a:ext cx="1828800" cy="368158"/>
          </a:xfrm>
          <a:prstGeom prst="wedgeRoundRectCallout">
            <a:avLst>
              <a:gd name="adj1" fmla="val -26594"/>
              <a:gd name="adj2" fmla="val -21936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he-IL" sz="2000" dirty="0"/>
              <a:t>למה </a:t>
            </a:r>
            <a:r>
              <a:rPr lang="en-US" sz="2000" dirty="0" err="1"/>
              <a:t>ssize_t</a:t>
            </a:r>
            <a:r>
              <a:rPr lang="he-IL" sz="2000" dirty="0"/>
              <a:t> 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093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AFF04413-4D27-493E-952B-60BAC9EDB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נתונים מקובץ</a:t>
            </a:r>
            <a:endParaRPr lang="en-US" altLang="en-US" dirty="0"/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2F2EDED4-89DD-4487-A7CC-A33DEBC3F4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 err="1"/>
              <a:t>fd</a:t>
            </a:r>
            <a:r>
              <a:rPr lang="he-IL" altLang="en-US" dirty="0"/>
              <a:t> – ה-</a:t>
            </a:r>
            <a:r>
              <a:rPr lang="en-US" altLang="en-US" dirty="0"/>
              <a:t>FD</a:t>
            </a:r>
            <a:r>
              <a:rPr lang="he-IL" altLang="en-US" dirty="0"/>
              <a:t> המקושר לקובץ ממנו מבקשים לקרוא.</a:t>
            </a:r>
          </a:p>
          <a:p>
            <a:pPr lvl="1"/>
            <a:r>
              <a:rPr lang="en-US" altLang="en-US" dirty="0" err="1"/>
              <a:t>buf</a:t>
            </a:r>
            <a:r>
              <a:rPr lang="he-IL" altLang="en-US" dirty="0"/>
              <a:t> – מצביע לחוצץ בו יאוחסנו הנתונים שייקראו.</a:t>
            </a:r>
          </a:p>
          <a:p>
            <a:pPr lvl="1"/>
            <a:r>
              <a:rPr lang="en-US" altLang="en-US" dirty="0"/>
              <a:t>count</a:t>
            </a:r>
            <a:r>
              <a:rPr lang="he-IL" altLang="en-US" dirty="0"/>
              <a:t> – מספר הבתים המבוקש.</a:t>
            </a:r>
          </a:p>
          <a:p>
            <a:pPr lvl="1"/>
            <a:endParaRPr lang="he-IL" altLang="en-US" dirty="0"/>
          </a:p>
          <a:p>
            <a:r>
              <a:rPr lang="he-IL" altLang="en-US" u="sng" dirty="0"/>
              <a:t>ערך מוחזר:</a:t>
            </a:r>
            <a:endParaRPr lang="he-IL" altLang="en-US" dirty="0"/>
          </a:p>
          <a:p>
            <a:pPr lvl="1"/>
            <a:r>
              <a:rPr lang="he-IL" altLang="en-US" dirty="0"/>
              <a:t>במקרה של הצלחה – מספר הבתים שנקרא בפועל מהקובץ לתוך </a:t>
            </a:r>
            <a:r>
              <a:rPr lang="en-US" altLang="en-US" dirty="0" err="1"/>
              <a:t>buf</a:t>
            </a:r>
            <a:r>
              <a:rPr lang="he-IL" altLang="en-US" dirty="0"/>
              <a:t>.</a:t>
            </a:r>
          </a:p>
          <a:p>
            <a:pPr lvl="2"/>
            <a:r>
              <a:rPr lang="he-IL" altLang="en-US" dirty="0"/>
              <a:t>ייתכן שייקראו פחות מ-</a:t>
            </a:r>
            <a:r>
              <a:rPr lang="en-US" altLang="en-US" dirty="0"/>
              <a:t>count</a:t>
            </a:r>
            <a:r>
              <a:rPr lang="he-IL" altLang="en-US" dirty="0"/>
              <a:t> בתים, למשל אם נותרו פחות מ-</a:t>
            </a:r>
            <a:r>
              <a:rPr lang="en-US" altLang="en-US" dirty="0"/>
              <a:t>count</a:t>
            </a:r>
            <a:r>
              <a:rPr lang="he-IL" altLang="en-US" dirty="0"/>
              <a:t> בתים בקובץ ממנו קוראים.</a:t>
            </a:r>
          </a:p>
          <a:p>
            <a:pPr lvl="2"/>
            <a:r>
              <a:rPr lang="he-IL" altLang="en-US" dirty="0"/>
              <a:t>ייתכן גם שלא ייקראו בתים כלל, למשל אם מחוון הקובץ הגיע לסוף הקובץ (</a:t>
            </a:r>
            <a:r>
              <a:rPr lang="en-US" altLang="en-US" dirty="0"/>
              <a:t>EOF</a:t>
            </a:r>
            <a:r>
              <a:rPr lang="he-IL" altLang="en-US" dirty="0"/>
              <a:t>).</a:t>
            </a:r>
          </a:p>
          <a:p>
            <a:pPr lvl="2"/>
            <a:r>
              <a:rPr lang="he-IL" altLang="en-US" dirty="0"/>
              <a:t>אם </a:t>
            </a:r>
            <a:r>
              <a:rPr lang="en-US" altLang="en-US" dirty="0"/>
              <a:t>read()</a:t>
            </a:r>
            <a:r>
              <a:rPr lang="he-IL" altLang="en-US" dirty="0"/>
              <a:t> נקראה עם </a:t>
            </a:r>
            <a:r>
              <a:rPr lang="en-US" altLang="en-US" dirty="0"/>
              <a:t>count = 0</a:t>
            </a:r>
            <a:r>
              <a:rPr lang="he-IL" altLang="en-US" dirty="0"/>
              <a:t>, יוחזר 0 ללא קריאה.</a:t>
            </a:r>
          </a:p>
          <a:p>
            <a:pPr lvl="1"/>
            <a:r>
              <a:rPr lang="he-IL" altLang="en-US" dirty="0"/>
              <a:t>במקרה של כישלון – </a:t>
            </a:r>
            <a:r>
              <a:rPr lang="en-US" altLang="en-US" dirty="0"/>
              <a:t>(-1)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C94C96-6908-4272-BE22-926C7A1B1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677CC5-855A-4686-A414-97EF3FFF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5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>
            <a:extLst>
              <a:ext uri="{FF2B5EF4-FFF2-40B4-BE49-F238E27FC236}">
                <a16:creationId xmlns:a16="http://schemas.microsoft.com/office/drawing/2014/main" id="{F7185734-E513-4E19-95D9-B8CE97B3E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כתיבת נתונים לקובץ</a:t>
            </a:r>
            <a:endParaRPr lang="en-US" altLang="en-US" dirty="0"/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FFB325F5-B1B4-41EE-AFEE-3D75EB3038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write(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 algn="l" rtl="0"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מנסה לכתוב עד </a:t>
            </a:r>
            <a:r>
              <a:rPr lang="en-US" altLang="en-US" dirty="0"/>
              <a:t>count</a:t>
            </a:r>
            <a:r>
              <a:rPr lang="he-IL" altLang="en-US" dirty="0"/>
              <a:t> בתים מתוך החוצץ </a:t>
            </a:r>
            <a:r>
              <a:rPr lang="en-US" altLang="en-US" dirty="0" err="1"/>
              <a:t>buf</a:t>
            </a:r>
            <a:r>
              <a:rPr lang="he-IL" altLang="en-US" dirty="0"/>
              <a:t> לקובץ המקושר ל-</a:t>
            </a:r>
            <a:r>
              <a:rPr lang="en-US" altLang="en-US" dirty="0" err="1"/>
              <a:t>fd</a:t>
            </a:r>
            <a:r>
              <a:rPr lang="he-IL" altLang="en-US" dirty="0"/>
              <a:t>.</a:t>
            </a:r>
          </a:p>
          <a:p>
            <a:pPr lvl="1">
              <a:lnSpc>
                <a:spcPct val="80000"/>
              </a:lnSpc>
            </a:pPr>
            <a:r>
              <a:rPr lang="he-IL" altLang="en-US" dirty="0"/>
              <a:t>בדומה ל-</a:t>
            </a:r>
            <a:r>
              <a:rPr lang="en-US" altLang="en-US" dirty="0"/>
              <a:t>read()</a:t>
            </a:r>
            <a:r>
              <a:rPr lang="he-IL" altLang="en-US" dirty="0"/>
              <a:t>, מחוון הקובץ מקודם בכמות הבתים שנכתבו בפועל, והגישה הבאה לקובץ תהיה לנתונים שאחרי אלו שנכתבו.</a:t>
            </a:r>
          </a:p>
          <a:p>
            <a:pPr lvl="1">
              <a:lnSpc>
                <a:spcPct val="80000"/>
              </a:lnSpc>
            </a:pPr>
            <a:r>
              <a:rPr lang="he-IL" altLang="en-US" dirty="0"/>
              <a:t>גם פעולת </a:t>
            </a:r>
            <a:r>
              <a:rPr lang="en-US" altLang="en-US" dirty="0"/>
              <a:t>write()</a:t>
            </a:r>
            <a:r>
              <a:rPr lang="he-IL" altLang="en-US" dirty="0"/>
              <a:t> יכולה לחסום את התהליך, למשל עד שיתפנה מקום לכתיבה.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14978C-F2F9-4FAF-8323-342459E2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749884-9C70-4642-956E-0E3C8F815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51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>
            <a:extLst>
              <a:ext uri="{FF2B5EF4-FFF2-40B4-BE49-F238E27FC236}">
                <a16:creationId xmlns:a16="http://schemas.microsoft.com/office/drawing/2014/main" id="{F7185734-E513-4E19-95D9-B8CE97B3E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כתיבת נתונים לקובץ</a:t>
            </a:r>
            <a:endParaRPr lang="en-US" altLang="en-US" dirty="0"/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FFB325F5-B1B4-41EE-AFEE-3D75EB3038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 err="1"/>
              <a:t>fd</a:t>
            </a:r>
            <a:r>
              <a:rPr lang="he-IL" altLang="en-US" dirty="0"/>
              <a:t> – ה-</a:t>
            </a:r>
            <a:r>
              <a:rPr lang="en-US" altLang="en-US" dirty="0"/>
              <a:t>FD</a:t>
            </a:r>
            <a:r>
              <a:rPr lang="he-IL" altLang="en-US" dirty="0"/>
              <a:t> המקושר לקובץ אליו מבקשים לכתוב.</a:t>
            </a:r>
          </a:p>
          <a:p>
            <a:pPr lvl="1"/>
            <a:r>
              <a:rPr lang="en-US" altLang="en-US" dirty="0" err="1"/>
              <a:t>buf</a:t>
            </a:r>
            <a:r>
              <a:rPr lang="he-IL" altLang="en-US" dirty="0"/>
              <a:t> – מצביע לחוצץ בו מאוחסנים הנתונים שייכתבו.</a:t>
            </a:r>
          </a:p>
          <a:p>
            <a:pPr lvl="1"/>
            <a:r>
              <a:rPr lang="en-US" altLang="en-US" dirty="0"/>
              <a:t>count</a:t>
            </a:r>
            <a:r>
              <a:rPr lang="he-IL" altLang="en-US" dirty="0"/>
              <a:t> – מספר הבתים המבוקש לכתיבה.</a:t>
            </a:r>
          </a:p>
          <a:p>
            <a:pPr lvl="1"/>
            <a:endParaRPr lang="he-IL" altLang="en-US" dirty="0"/>
          </a:p>
          <a:p>
            <a:r>
              <a:rPr lang="he-IL" altLang="en-US" u="sng" dirty="0"/>
              <a:t>ערך מוחזר:</a:t>
            </a:r>
          </a:p>
          <a:p>
            <a:pPr lvl="1"/>
            <a:r>
              <a:rPr lang="he-IL" altLang="en-US" dirty="0"/>
              <a:t>במקרה של הצלחה – מספר הבתים שנכתב בפועל לקובץ מתוך </a:t>
            </a:r>
            <a:r>
              <a:rPr lang="en-US" altLang="en-US" dirty="0" err="1"/>
              <a:t>buf</a:t>
            </a:r>
            <a:r>
              <a:rPr lang="he-IL" altLang="en-US" dirty="0"/>
              <a:t>.</a:t>
            </a:r>
          </a:p>
          <a:p>
            <a:pPr lvl="2"/>
            <a:r>
              <a:rPr lang="he-IL" altLang="en-US" dirty="0"/>
              <a:t>ייתכן שייכתבו פחות מ-</a:t>
            </a:r>
            <a:r>
              <a:rPr lang="en-US" altLang="en-US" dirty="0"/>
              <a:t>count</a:t>
            </a:r>
            <a:r>
              <a:rPr lang="he-IL" altLang="en-US" dirty="0"/>
              <a:t> בתים, למשל אם אין מספיק מקום פנוי.</a:t>
            </a:r>
          </a:p>
          <a:p>
            <a:pPr lvl="2"/>
            <a:r>
              <a:rPr lang="he-IL" altLang="en-US" dirty="0"/>
              <a:t>אם </a:t>
            </a:r>
            <a:r>
              <a:rPr lang="en-US" altLang="en-US" dirty="0"/>
              <a:t>write()</a:t>
            </a:r>
            <a:r>
              <a:rPr lang="he-IL" altLang="en-US" dirty="0"/>
              <a:t> נקראה עם </a:t>
            </a:r>
            <a:r>
              <a:rPr lang="en-US" altLang="en-US" dirty="0"/>
              <a:t>count = 0</a:t>
            </a:r>
            <a:r>
              <a:rPr lang="he-IL" altLang="en-US" dirty="0"/>
              <a:t>, יוחזר 0 ללא כתיבה.</a:t>
            </a:r>
          </a:p>
          <a:p>
            <a:pPr lvl="1"/>
            <a:r>
              <a:rPr lang="he-IL" altLang="en-US" dirty="0"/>
              <a:t>במקרה של כישלון – </a:t>
            </a:r>
            <a:r>
              <a:rPr lang="en-US" altLang="en-US" dirty="0"/>
              <a:t>(-1)</a:t>
            </a:r>
            <a:r>
              <a:rPr lang="he-IL" altLang="en-US" dirty="0"/>
              <a:t>.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14978C-F2F9-4FAF-8323-342459E2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749884-9C70-4642-956E-0E3C8F815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04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8E82F-7CD5-4085-AD6E-ABDFB834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שיתוף קלט/פלט בין חוטים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23E12-873A-4585-BA6A-215D5195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66107-794B-415C-BB38-8059A8A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851381-EEE8-421C-899D-5AE3C8B2309B}"/>
              </a:ext>
            </a:extLst>
          </p:cNvPr>
          <p:cNvSpPr/>
          <p:nvPr/>
        </p:nvSpPr>
        <p:spPr>
          <a:xfrm>
            <a:off x="5138308" y="1646915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Keyboard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18ACE83-F47C-470F-BC31-DFF22F9A2C7E}"/>
              </a:ext>
            </a:extLst>
          </p:cNvPr>
          <p:cNvSpPr/>
          <p:nvPr/>
        </p:nvSpPr>
        <p:spPr>
          <a:xfrm>
            <a:off x="5138308" y="2869322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Monitor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938DED2-7E22-47A6-92BF-00AF59B02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38800"/>
              </p:ext>
            </p:extLst>
          </p:nvPr>
        </p:nvGraphicFramePr>
        <p:xfrm>
          <a:off x="457200" y="1524000"/>
          <a:ext cx="1608481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thread #1 process</a:t>
                      </a:r>
                    </a:p>
                    <a:p>
                      <a:pPr algn="ctr"/>
                      <a:r>
                        <a:rPr lang="en-US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files-&gt;</a:t>
                      </a:r>
                      <a:r>
                        <a:rPr lang="en-US" dirty="0" err="1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21203F1-ED64-4E38-9AB3-161213D1C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94831"/>
              </p:ext>
            </p:extLst>
          </p:nvPr>
        </p:nvGraphicFramePr>
        <p:xfrm>
          <a:off x="2797754" y="1524000"/>
          <a:ext cx="160848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(stdin)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</a:t>
                      </a:r>
                      <a:r>
                        <a:rPr lang="en-US" dirty="0" err="1"/>
                        <a:t>stdout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70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787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14806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306B901F-72B7-4E90-8279-D298C5185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881" y="2019478"/>
            <a:ext cx="84637" cy="8463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A39C718-5473-468C-A0CA-569C6EFC58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81" y="4119635"/>
            <a:ext cx="964100" cy="9144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75087E1-ADE8-4112-A8F5-9CE2711680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287" y="2737910"/>
            <a:ext cx="1254888" cy="99136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14D2954-A7B3-441A-BAA4-B70B7315B1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821" y="1816005"/>
            <a:ext cx="1624546" cy="548293"/>
          </a:xfrm>
          <a:prstGeom prst="rect">
            <a:avLst/>
          </a:prstGeom>
        </p:spPr>
      </p:pic>
      <p:sp>
        <p:nvSpPr>
          <p:cNvPr id="61" name="Oval 60">
            <a:extLst>
              <a:ext uri="{FF2B5EF4-FFF2-40B4-BE49-F238E27FC236}">
                <a16:creationId xmlns:a16="http://schemas.microsoft.com/office/drawing/2014/main" id="{603A051E-0E37-475E-8C89-F33422ACA85C}"/>
              </a:ext>
            </a:extLst>
          </p:cNvPr>
          <p:cNvSpPr/>
          <p:nvPr/>
        </p:nvSpPr>
        <p:spPr>
          <a:xfrm>
            <a:off x="5138308" y="4125328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Text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8457476-BD0D-4E7D-8399-9C70FE911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41704"/>
              </p:ext>
            </p:extLst>
          </p:nvPr>
        </p:nvGraphicFramePr>
        <p:xfrm>
          <a:off x="457200" y="4097020"/>
          <a:ext cx="1608481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thread #2 process</a:t>
                      </a:r>
                    </a:p>
                    <a:p>
                      <a:pPr algn="ctr"/>
                      <a:r>
                        <a:rPr lang="en-US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files-&gt;</a:t>
                      </a:r>
                      <a:r>
                        <a:rPr lang="en-US" dirty="0" err="1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A0396A-9C9D-4408-B515-A709A6CFB1B1}"/>
              </a:ext>
            </a:extLst>
          </p:cNvPr>
          <p:cNvCxnSpPr>
            <a:cxnSpLocks/>
          </p:cNvCxnSpPr>
          <p:nvPr/>
        </p:nvCxnSpPr>
        <p:spPr>
          <a:xfrm flipV="1">
            <a:off x="2065681" y="1646915"/>
            <a:ext cx="712424" cy="38921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FAC7CF3-C307-4468-BD59-7C2FEEF28AD6}"/>
              </a:ext>
            </a:extLst>
          </p:cNvPr>
          <p:cNvCxnSpPr>
            <a:cxnSpLocks/>
          </p:cNvCxnSpPr>
          <p:nvPr/>
        </p:nvCxnSpPr>
        <p:spPr>
          <a:xfrm flipV="1">
            <a:off x="2065681" y="1524000"/>
            <a:ext cx="719453" cy="144207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D99BAF5-D005-40D4-B841-2500A94BB800}"/>
              </a:ext>
            </a:extLst>
          </p:cNvPr>
          <p:cNvCxnSpPr>
            <a:cxnSpLocks/>
          </p:cNvCxnSpPr>
          <p:nvPr/>
        </p:nvCxnSpPr>
        <p:spPr>
          <a:xfrm flipV="1">
            <a:off x="4425884" y="2012675"/>
            <a:ext cx="712424" cy="68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7CDB690-95DF-4024-9556-032A57B8307B}"/>
              </a:ext>
            </a:extLst>
          </p:cNvPr>
          <p:cNvCxnSpPr>
            <a:cxnSpLocks/>
          </p:cNvCxnSpPr>
          <p:nvPr/>
        </p:nvCxnSpPr>
        <p:spPr>
          <a:xfrm>
            <a:off x="4381125" y="2410751"/>
            <a:ext cx="998222" cy="5657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E5178B6-C58E-45EF-BE8C-9EFA4B838F54}"/>
              </a:ext>
            </a:extLst>
          </p:cNvPr>
          <p:cNvCxnSpPr>
            <a:cxnSpLocks/>
          </p:cNvCxnSpPr>
          <p:nvPr/>
        </p:nvCxnSpPr>
        <p:spPr>
          <a:xfrm>
            <a:off x="4393615" y="3191115"/>
            <a:ext cx="985732" cy="10413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84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>
            <a:extLst>
              <a:ext uri="{FF2B5EF4-FFF2-40B4-BE49-F238E27FC236}">
                <a16:creationId xmlns:a16="http://schemas.microsoft.com/office/drawing/2014/main" id="{CDAD895B-8FB3-4068-A928-8C58666C8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שיתוף קלט/פלט בין חוטים</a:t>
            </a:r>
            <a:endParaRPr lang="en-US" altLang="en-US" dirty="0"/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2B5F6E5A-13E8-4293-A02C-32FF322563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חוטים של אותו תהליך משתפים ביניהם את ה-</a:t>
            </a:r>
            <a:r>
              <a:rPr lang="en-US" altLang="en-US" dirty="0"/>
              <a:t>FDT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מתארי התהליכים של כל החוטים מצביעים על אותו </a:t>
            </a:r>
            <a:r>
              <a:rPr lang="en-US" altLang="en-US" dirty="0"/>
              <a:t>FDT</a:t>
            </a:r>
            <a:r>
              <a:rPr lang="he-IL" altLang="en-US" dirty="0"/>
              <a:t>.</a:t>
            </a:r>
          </a:p>
          <a:p>
            <a:pPr lvl="1"/>
            <a:r>
              <a:rPr lang="he-IL" dirty="0"/>
              <a:t>אם חוט אחד פותח קובץ גם החוט השני יכול לגשת לקובץ הזה.</a:t>
            </a:r>
          </a:p>
          <a:p>
            <a:pPr lvl="1"/>
            <a:r>
              <a:rPr lang="he-IL" dirty="0"/>
              <a:t>אם חוט אחד סוגר קובץ אז גם החוט השני לא יוכל לגשת אליו יותר.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חוטים (ותהליכים) המשתמשים ב-</a:t>
            </a:r>
            <a:r>
              <a:rPr lang="en-US" altLang="en-US" dirty="0"/>
              <a:t>FD</a:t>
            </a:r>
            <a:r>
              <a:rPr lang="he-IL" altLang="en-US" dirty="0"/>
              <a:t> משותפים צריכים לתאם את פעולות הגישה לקבצים על-מנת שלא לשבש זה את פעולת זה.</a:t>
            </a:r>
            <a:endParaRPr lang="en-US" altLang="en-US" dirty="0"/>
          </a:p>
          <a:p>
            <a:pPr lvl="1"/>
            <a:r>
              <a:rPr lang="he-IL" altLang="en-US" dirty="0"/>
              <a:t>לינוקס מציעה מגוון אפשרויות לנעילה של קבצים – מעבר לחומר הקורס.</a:t>
            </a:r>
          </a:p>
          <a:p>
            <a:endParaRPr lang="he-IL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E53985-113C-4155-9715-673926DD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95D930-0979-4CA6-9F15-5C68C30C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49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8E82F-7CD5-4085-AD6E-ABDFB834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שיתוף קלט/פלט בין תהליכים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23E12-873A-4585-BA6A-215D5195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66107-794B-415C-BB38-8059A8A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851381-EEE8-421C-899D-5AE3C8B2309B}"/>
              </a:ext>
            </a:extLst>
          </p:cNvPr>
          <p:cNvSpPr/>
          <p:nvPr/>
        </p:nvSpPr>
        <p:spPr>
          <a:xfrm>
            <a:off x="5138308" y="1646915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Keyboard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18ACE83-F47C-470F-BC31-DFF22F9A2C7E}"/>
              </a:ext>
            </a:extLst>
          </p:cNvPr>
          <p:cNvSpPr/>
          <p:nvPr/>
        </p:nvSpPr>
        <p:spPr>
          <a:xfrm>
            <a:off x="5138308" y="2869322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Monitor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938DED2-7E22-47A6-92BF-00AF59B02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36668"/>
              </p:ext>
            </p:extLst>
          </p:nvPr>
        </p:nvGraphicFramePr>
        <p:xfrm>
          <a:off x="457200" y="1524000"/>
          <a:ext cx="1608481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parent</a:t>
                      </a:r>
                    </a:p>
                    <a:p>
                      <a:pPr algn="ctr"/>
                      <a:r>
                        <a:rPr lang="en-US" dirty="0"/>
                        <a:t>process</a:t>
                      </a:r>
                    </a:p>
                    <a:p>
                      <a:pPr algn="ctr"/>
                      <a:r>
                        <a:rPr lang="en-US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files-&gt;</a:t>
                      </a:r>
                      <a:r>
                        <a:rPr lang="en-US" dirty="0" err="1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21203F1-ED64-4E38-9AB3-161213D1CE26}"/>
              </a:ext>
            </a:extLst>
          </p:cNvPr>
          <p:cNvGraphicFramePr>
            <a:graphicFrameLocks noGrp="1"/>
          </p:cNvGraphicFramePr>
          <p:nvPr/>
        </p:nvGraphicFramePr>
        <p:xfrm>
          <a:off x="2797754" y="1524000"/>
          <a:ext cx="160848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(stdin)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</a:t>
                      </a:r>
                      <a:r>
                        <a:rPr lang="en-US" dirty="0" err="1"/>
                        <a:t>stdout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70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787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14806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306B901F-72B7-4E90-8279-D298C5185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881" y="2019478"/>
            <a:ext cx="84637" cy="8463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A39C718-5473-468C-A0CA-569C6EFC58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81" y="4119635"/>
            <a:ext cx="964100" cy="9144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75087E1-ADE8-4112-A8F5-9CE2711680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287" y="2737910"/>
            <a:ext cx="1254888" cy="99136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14D2954-A7B3-441A-BAA4-B70B7315B1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821" y="1816005"/>
            <a:ext cx="1624546" cy="548293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AE1AD80-8749-4D55-8476-C00D0227129D}"/>
              </a:ext>
            </a:extLst>
          </p:cNvPr>
          <p:cNvCxnSpPr>
            <a:cxnSpLocks/>
          </p:cNvCxnSpPr>
          <p:nvPr/>
        </p:nvCxnSpPr>
        <p:spPr>
          <a:xfrm flipV="1">
            <a:off x="2065681" y="1524000"/>
            <a:ext cx="719453" cy="144207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603A051E-0E37-475E-8C89-F33422ACA85C}"/>
              </a:ext>
            </a:extLst>
          </p:cNvPr>
          <p:cNvSpPr/>
          <p:nvPr/>
        </p:nvSpPr>
        <p:spPr>
          <a:xfrm>
            <a:off x="5138308" y="4125328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Text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2087E00-426E-4FC5-8EA4-0872C2D7E822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4425884" y="2012675"/>
            <a:ext cx="712424" cy="68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EBE505-EC4D-4D9B-800E-D08AC93B3F55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4381125" y="2410751"/>
            <a:ext cx="998222" cy="5657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0BA395A-D098-4B52-AA92-5846103D93EB}"/>
              </a:ext>
            </a:extLst>
          </p:cNvPr>
          <p:cNvCxnSpPr>
            <a:cxnSpLocks/>
            <a:endCxn id="61" idx="1"/>
          </p:cNvCxnSpPr>
          <p:nvPr/>
        </p:nvCxnSpPr>
        <p:spPr>
          <a:xfrm>
            <a:off x="4393615" y="3191115"/>
            <a:ext cx="985732" cy="10413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8457476-BD0D-4E7D-8399-9C70FE911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212318"/>
              </p:ext>
            </p:extLst>
          </p:nvPr>
        </p:nvGraphicFramePr>
        <p:xfrm>
          <a:off x="457200" y="4097020"/>
          <a:ext cx="1608481" cy="201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son</a:t>
                      </a:r>
                    </a:p>
                    <a:p>
                      <a:pPr algn="ctr"/>
                      <a:r>
                        <a:rPr lang="en-US" dirty="0"/>
                        <a:t>process</a:t>
                      </a:r>
                    </a:p>
                    <a:p>
                      <a:pPr algn="ctr"/>
                      <a:r>
                        <a:rPr lang="en-US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files-&gt;</a:t>
                      </a:r>
                      <a:r>
                        <a:rPr lang="en-US" dirty="0" err="1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A0396A-9C9D-4408-B515-A709A6CFB1B1}"/>
              </a:ext>
            </a:extLst>
          </p:cNvPr>
          <p:cNvCxnSpPr>
            <a:cxnSpLocks/>
          </p:cNvCxnSpPr>
          <p:nvPr/>
        </p:nvCxnSpPr>
        <p:spPr>
          <a:xfrm flipV="1">
            <a:off x="2065681" y="4130040"/>
            <a:ext cx="719453" cy="14090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F381D50-15CB-4BA5-BC3A-958876D28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50078"/>
              </p:ext>
            </p:extLst>
          </p:nvPr>
        </p:nvGraphicFramePr>
        <p:xfrm>
          <a:off x="2797754" y="4130040"/>
          <a:ext cx="1608481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(stdin)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</a:t>
                      </a:r>
                      <a:r>
                        <a:rPr lang="en-US" dirty="0" err="1"/>
                        <a:t>stdout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70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787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14806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81B7897-B3D4-4A8F-BB60-B23EE4849550}"/>
              </a:ext>
            </a:extLst>
          </p:cNvPr>
          <p:cNvCxnSpPr>
            <a:cxnSpLocks/>
            <a:endCxn id="20" idx="3"/>
          </p:cNvCxnSpPr>
          <p:nvPr/>
        </p:nvCxnSpPr>
        <p:spPr>
          <a:xfrm flipV="1">
            <a:off x="4393745" y="2271306"/>
            <a:ext cx="985602" cy="23705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E6A85EA-38CE-4D98-BDD9-4483F96B3E20}"/>
              </a:ext>
            </a:extLst>
          </p:cNvPr>
          <p:cNvCxnSpPr>
            <a:cxnSpLocks/>
            <a:endCxn id="32" idx="3"/>
          </p:cNvCxnSpPr>
          <p:nvPr/>
        </p:nvCxnSpPr>
        <p:spPr>
          <a:xfrm flipV="1">
            <a:off x="4401058" y="3493713"/>
            <a:ext cx="978289" cy="15428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0A8D63-DE3B-41DA-A947-DF84E83D0B67}"/>
              </a:ext>
            </a:extLst>
          </p:cNvPr>
          <p:cNvCxnSpPr>
            <a:cxnSpLocks/>
            <a:endCxn id="61" idx="3"/>
          </p:cNvCxnSpPr>
          <p:nvPr/>
        </p:nvCxnSpPr>
        <p:spPr>
          <a:xfrm flipV="1">
            <a:off x="4381555" y="4749719"/>
            <a:ext cx="997792" cy="104619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64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9778-8087-4A51-B0C9-DDD732F1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TL;DR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2516F-F2C1-4B67-B832-2865C96C1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תהליכים בלינוקס יכולים לתקשר ביניהם במגוון אמצעים, למשל:</a:t>
            </a:r>
          </a:p>
          <a:p>
            <a:pPr lvl="1"/>
            <a:endParaRPr lang="he-IL" dirty="0"/>
          </a:p>
          <a:p>
            <a:pPr lvl="1"/>
            <a:endParaRPr lang="he-IL" dirty="0"/>
          </a:p>
          <a:p>
            <a:pPr lvl="1"/>
            <a:endParaRPr lang="en-US" dirty="0"/>
          </a:p>
          <a:p>
            <a:pPr lvl="1"/>
            <a:endParaRPr lang="he-IL" dirty="0"/>
          </a:p>
          <a:p>
            <a:r>
              <a:rPr lang="he-IL" dirty="0"/>
              <a:t>כדי לפשט את קוד המשתמש, לינוקס מציגה ממשק אחיד לכל אמצעי התקשורת: קבצים רגילים, התקני קלט/פלט (מסך, מקלדת, עכבר, ...) וערוצי תקשורת ייעודיים כמו </a:t>
            </a:r>
            <a:r>
              <a:rPr lang="en-US" dirty="0"/>
              <a:t>pipes, sockets, …</a:t>
            </a:r>
            <a:r>
              <a:rPr lang="he-IL" dirty="0"/>
              <a:t> .</a:t>
            </a:r>
          </a:p>
          <a:p>
            <a:pPr lvl="1"/>
            <a:r>
              <a:rPr lang="he-IL" dirty="0"/>
              <a:t>מימוש של גישת </a:t>
            </a:r>
            <a:r>
              <a:rPr lang="en-US" dirty="0"/>
              <a:t>“everything is a file”</a:t>
            </a:r>
            <a:r>
              <a:rPr lang="he-IL" dirty="0"/>
              <a:t> שהומצאה ביוניקס.</a:t>
            </a:r>
          </a:p>
          <a:p>
            <a:pPr lvl="1"/>
            <a:endParaRPr lang="he-IL" dirty="0"/>
          </a:p>
          <a:p>
            <a:r>
              <a:rPr lang="he-IL" dirty="0"/>
              <a:t>בנוסף, לינוקס מאפשרת תקשורת מינימליסטית בין תהליכים באמצעות סיגנלים (</a:t>
            </a:r>
            <a:r>
              <a:rPr lang="en-US" dirty="0"/>
              <a:t>signals</a:t>
            </a:r>
            <a:r>
              <a:rPr lang="he-IL" dirty="0"/>
              <a:t>) – אותות מספריים שלמים בין 1 ל-31.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C9EF1-B07E-4C76-82CB-CE4B0C3B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8E450-AC0D-431F-A00E-8397129E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162826"/>
              </p:ext>
            </p:extLst>
          </p:nvPr>
        </p:nvGraphicFramePr>
        <p:xfrm>
          <a:off x="1119883" y="2126465"/>
          <a:ext cx="690423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2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/>
                        <a:t>באמצעות </a:t>
                      </a:r>
                      <a:r>
                        <a:rPr lang="en-US" sz="2400" dirty="0"/>
                        <a:t>pipes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1">
                        <a:buNone/>
                      </a:pPr>
                      <a:r>
                        <a:rPr lang="he-IL" sz="2400" dirty="0"/>
                        <a:t>באמצעות קבצים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 ls | more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rtl="0">
                        <a:buNone/>
                      </a:pP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 ls &gt; temp</a:t>
                      </a:r>
                    </a:p>
                    <a:p>
                      <a:pPr marL="0" indent="0" algn="l" rtl="0">
                        <a:buNone/>
                      </a:pP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 more &lt; temp</a:t>
                      </a:r>
                      <a:endParaRPr lang="he-I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1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>
            <a:extLst>
              <a:ext uri="{FF2B5EF4-FFF2-40B4-BE49-F238E27FC236}">
                <a16:creationId xmlns:a16="http://schemas.microsoft.com/office/drawing/2014/main" id="{CDAD895B-8FB3-4068-A928-8C58666C8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שיתוף קלט/פלט בין תהליכים</a:t>
            </a:r>
            <a:endParaRPr lang="en-US" altLang="en-US" dirty="0"/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2B5F6E5A-13E8-4293-A02C-32FF322563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פעולת </a:t>
            </a:r>
            <a:r>
              <a:rPr lang="en-US" altLang="en-US" dirty="0"/>
              <a:t>fork()</a:t>
            </a:r>
            <a:r>
              <a:rPr lang="he-IL" altLang="en-US" dirty="0"/>
              <a:t> יוצרת עותק נוסף של ה-</a:t>
            </a:r>
            <a:r>
              <a:rPr lang="en-US" altLang="en-US" dirty="0"/>
              <a:t>FDT</a:t>
            </a:r>
            <a:r>
              <a:rPr lang="he-IL" altLang="en-US" dirty="0"/>
              <a:t> אצל תהליך הבן, כלומר תהליך הבן יכול לגשת לאותם קבצים אליהם ניגש האב.</a:t>
            </a:r>
          </a:p>
          <a:p>
            <a:pPr lvl="1"/>
            <a:r>
              <a:rPr lang="he-IL" altLang="en-US" dirty="0"/>
              <a:t>כל שינוי באב/בן לאחר </a:t>
            </a:r>
            <a:r>
              <a:rPr lang="en-US" altLang="en-US" dirty="0"/>
              <a:t>fork()</a:t>
            </a:r>
            <a:r>
              <a:rPr lang="he-IL" altLang="en-US" dirty="0"/>
              <a:t> לא נראה אצל השני. לדוגמה: אם תהליך הבן פותח קובץ חדש הוא לא נפתח אצל האבא.</a:t>
            </a:r>
          </a:p>
          <a:p>
            <a:r>
              <a:rPr lang="he-IL" altLang="en-US" dirty="0"/>
              <a:t>ה-</a:t>
            </a:r>
            <a:r>
              <a:rPr lang="en-US" altLang="en-US" dirty="0"/>
              <a:t>FD</a:t>
            </a:r>
            <a:r>
              <a:rPr lang="he-IL" altLang="en-US" dirty="0"/>
              <a:t> ששוכפלו הינם שותפים, כלומר מצביעים לאותו </a:t>
            </a:r>
            <a:r>
              <a:rPr lang="en-US" altLang="en-US" dirty="0"/>
              <a:t>file object</a:t>
            </a:r>
            <a:r>
              <a:rPr lang="he-IL" altLang="en-US" dirty="0"/>
              <a:t>, ובפרט, חולקים את אותו מחוון קובץ.</a:t>
            </a:r>
          </a:p>
          <a:p>
            <a:pPr lvl="1"/>
            <a:r>
              <a:rPr lang="he-IL" altLang="en-US" dirty="0"/>
              <a:t>לדוגמה: אם האב קורא 10 בתים מהקובץ ואחריו הבן קורא 3 בתים, אז הבן יקרא את 3 הבתים שאחרי ה-10 של האב. כתיבה לקובץ מושפעת באופן דומה.</a:t>
            </a:r>
          </a:p>
          <a:p>
            <a:endParaRPr lang="he-IL" dirty="0"/>
          </a:p>
          <a:p>
            <a:r>
              <a:rPr lang="he-IL" dirty="0"/>
              <a:t>שימו לב: כל פתיחה של קובץ מייצרת </a:t>
            </a:r>
            <a:r>
              <a:rPr lang="en-US" dirty="0"/>
              <a:t>file object</a:t>
            </a:r>
            <a:r>
              <a:rPr lang="he-IL" dirty="0"/>
              <a:t> חדש.</a:t>
            </a:r>
          </a:p>
          <a:p>
            <a:pPr lvl="1"/>
            <a:r>
              <a:rPr lang="he-IL" dirty="0"/>
              <a:t>לדוגמה: אם אותו תהליך פותח פעמיים את אותו קובץ מקבלים שני </a:t>
            </a:r>
            <a:r>
              <a:rPr lang="en-US" dirty="0"/>
              <a:t>file objects</a:t>
            </a:r>
            <a:r>
              <a:rPr lang="he-IL" dirty="0"/>
              <a:t> שונים המצביעים לאזורים שונים באותו הקובץ.</a:t>
            </a:r>
            <a:endParaRPr lang="he-IL" altLang="en-US" dirty="0"/>
          </a:p>
          <a:p>
            <a:pPr lvl="1"/>
            <a:endParaRPr lang="he-IL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E53985-113C-4155-9715-673926DD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95D930-0979-4CA6-9F15-5C68C30C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34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>
            <a:extLst>
              <a:ext uri="{FF2B5EF4-FFF2-40B4-BE49-F238E27FC236}">
                <a16:creationId xmlns:a16="http://schemas.microsoft.com/office/drawing/2014/main" id="{474A9E6A-D6B2-478C-8ED4-D3D94DA38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שיתוף קלט/פלט לאחר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F639273D-11C4-401C-9C18-D1D0DBDF941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shell code - fork // to execute command</a:t>
            </a:r>
          </a:p>
          <a:p>
            <a:pPr marL="0" indent="0" algn="l" rtl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fork();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close(1);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open("file.txt",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O_CREAT …, …);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 =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{"date", NULL};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[0],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wait(NULL);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altLang="en-US" dirty="0"/>
              <a:t>פעולת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r>
              <a:rPr lang="he-IL" altLang="en-US" dirty="0"/>
              <a:t> ודומותיה אינן משנות את ה-</a:t>
            </a:r>
            <a:r>
              <a:rPr lang="en-US" altLang="en-US" dirty="0"/>
              <a:t>FDT</a:t>
            </a:r>
            <a:r>
              <a:rPr lang="he-IL" altLang="en-US" dirty="0"/>
              <a:t> של התהליך, למרות שהתהליך מאותחל מחדש.</a:t>
            </a:r>
          </a:p>
          <a:p>
            <a:pPr lvl="1"/>
            <a:r>
              <a:rPr lang="he-IL" altLang="en-US" dirty="0"/>
              <a:t>כלומר, קבצים והתקנים פתוחים אינם נסגרים.</a:t>
            </a:r>
          </a:p>
          <a:p>
            <a:endParaRPr lang="he-IL" altLang="en-US" dirty="0"/>
          </a:p>
          <a:p>
            <a:r>
              <a:rPr lang="he-IL" altLang="en-US" dirty="0"/>
              <a:t>התכונה הזו שימושית להכוונת קלט ופלט של תכניות (</a:t>
            </a:r>
            <a:r>
              <a:rPr lang="en-US" altLang="en-US" dirty="0"/>
              <a:t>input/output redirection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למשל, ניתן לכתוב את התאריך והשעה הנוכחיים לקובץ במקום לפלט הסטדנרטי באמצעות: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date &gt; file.txt</a:t>
            </a:r>
          </a:p>
          <a:p>
            <a:endParaRPr lang="he-IL" dirty="0"/>
          </a:p>
          <a:p>
            <a:r>
              <a:rPr lang="he-IL" dirty="0"/>
              <a:t>מה יבצע ה-</a:t>
            </a:r>
            <a:r>
              <a:rPr lang="en-US" dirty="0"/>
              <a:t>shell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99E86E-A3A3-4EB6-A582-AF142368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549435-7394-4E01-9BC3-254B989D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  <p:bldP spid="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8E82F-7CD5-4085-AD6E-ABDFB834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שיתוף קלט/פלט לאחר </a:t>
            </a:r>
            <a:r>
              <a:rPr lang="en-US" altLang="en-US" dirty="0" err="1"/>
              <a:t>execv</a:t>
            </a:r>
            <a:r>
              <a:rPr lang="en-US" altLang="en-US" dirty="0"/>
              <a:t>()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23E12-873A-4585-BA6A-215D5195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66107-794B-415C-BB38-8059A8A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851381-EEE8-421C-899D-5AE3C8B2309B}"/>
              </a:ext>
            </a:extLst>
          </p:cNvPr>
          <p:cNvSpPr/>
          <p:nvPr/>
        </p:nvSpPr>
        <p:spPr>
          <a:xfrm>
            <a:off x="5138308" y="1646915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Keyboard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18ACE83-F47C-470F-BC31-DFF22F9A2C7E}"/>
              </a:ext>
            </a:extLst>
          </p:cNvPr>
          <p:cNvSpPr/>
          <p:nvPr/>
        </p:nvSpPr>
        <p:spPr>
          <a:xfrm>
            <a:off x="5138308" y="2869322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Monitor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938DED2-7E22-47A6-92BF-00AF59B02536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524000"/>
          <a:ext cx="1608481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parent</a:t>
                      </a:r>
                    </a:p>
                    <a:p>
                      <a:pPr algn="ctr"/>
                      <a:r>
                        <a:rPr lang="en-US" dirty="0"/>
                        <a:t>process</a:t>
                      </a:r>
                    </a:p>
                    <a:p>
                      <a:pPr algn="ctr"/>
                      <a:r>
                        <a:rPr lang="en-US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files-&gt;</a:t>
                      </a:r>
                      <a:r>
                        <a:rPr lang="en-US" dirty="0" err="1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21203F1-ED64-4E38-9AB3-161213D1CE26}"/>
              </a:ext>
            </a:extLst>
          </p:cNvPr>
          <p:cNvGraphicFramePr>
            <a:graphicFrameLocks noGrp="1"/>
          </p:cNvGraphicFramePr>
          <p:nvPr/>
        </p:nvGraphicFramePr>
        <p:xfrm>
          <a:off x="2797754" y="1524000"/>
          <a:ext cx="160848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(stdin)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</a:t>
                      </a:r>
                      <a:r>
                        <a:rPr lang="en-US" dirty="0" err="1"/>
                        <a:t>stdout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70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787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14806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306B901F-72B7-4E90-8279-D298C5185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881" y="2019478"/>
            <a:ext cx="84637" cy="8463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A39C718-5473-468C-A0CA-569C6EFC58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81" y="4119635"/>
            <a:ext cx="964100" cy="9144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75087E1-ADE8-4112-A8F5-9CE2711680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287" y="2737910"/>
            <a:ext cx="1254888" cy="99136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14D2954-A7B3-441A-BAA4-B70B7315B1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821" y="1816005"/>
            <a:ext cx="1624546" cy="548293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AE1AD80-8749-4D55-8476-C00D0227129D}"/>
              </a:ext>
            </a:extLst>
          </p:cNvPr>
          <p:cNvCxnSpPr>
            <a:cxnSpLocks/>
          </p:cNvCxnSpPr>
          <p:nvPr/>
        </p:nvCxnSpPr>
        <p:spPr>
          <a:xfrm flipV="1">
            <a:off x="2065681" y="1524000"/>
            <a:ext cx="719453" cy="144207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603A051E-0E37-475E-8C89-F33422ACA85C}"/>
              </a:ext>
            </a:extLst>
          </p:cNvPr>
          <p:cNvSpPr/>
          <p:nvPr/>
        </p:nvSpPr>
        <p:spPr>
          <a:xfrm>
            <a:off x="5138308" y="4125328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Text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2087E00-426E-4FC5-8EA4-0872C2D7E822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4425884" y="2012675"/>
            <a:ext cx="712424" cy="68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EBE505-EC4D-4D9B-800E-D08AC93B3F55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4381125" y="2410751"/>
            <a:ext cx="998222" cy="5657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0BA395A-D098-4B52-AA92-5846103D93EB}"/>
              </a:ext>
            </a:extLst>
          </p:cNvPr>
          <p:cNvCxnSpPr>
            <a:cxnSpLocks/>
            <a:endCxn id="61" idx="1"/>
          </p:cNvCxnSpPr>
          <p:nvPr/>
        </p:nvCxnSpPr>
        <p:spPr>
          <a:xfrm>
            <a:off x="4393615" y="3191115"/>
            <a:ext cx="985732" cy="104134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8457476-BD0D-4E7D-8399-9C70FE911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01245"/>
              </p:ext>
            </p:extLst>
          </p:nvPr>
        </p:nvGraphicFramePr>
        <p:xfrm>
          <a:off x="457200" y="4097020"/>
          <a:ext cx="1608481" cy="201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son</a:t>
                      </a:r>
                    </a:p>
                    <a:p>
                      <a:pPr algn="ctr"/>
                      <a:r>
                        <a:rPr lang="en-US" dirty="0"/>
                        <a:t>process</a:t>
                      </a:r>
                    </a:p>
                    <a:p>
                      <a:pPr algn="ctr"/>
                      <a:r>
                        <a:rPr lang="en-US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files-&gt;</a:t>
                      </a:r>
                      <a:r>
                        <a:rPr lang="en-US" dirty="0" err="1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A0396A-9C9D-4408-B515-A709A6CFB1B1}"/>
              </a:ext>
            </a:extLst>
          </p:cNvPr>
          <p:cNvCxnSpPr>
            <a:cxnSpLocks/>
          </p:cNvCxnSpPr>
          <p:nvPr/>
        </p:nvCxnSpPr>
        <p:spPr>
          <a:xfrm flipV="1">
            <a:off x="2065681" y="4130040"/>
            <a:ext cx="719453" cy="14090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F381D50-15CB-4BA5-BC3A-958876D28FF0}"/>
              </a:ext>
            </a:extLst>
          </p:cNvPr>
          <p:cNvGraphicFramePr>
            <a:graphicFrameLocks noGrp="1"/>
          </p:cNvGraphicFramePr>
          <p:nvPr/>
        </p:nvGraphicFramePr>
        <p:xfrm>
          <a:off x="2797754" y="4130040"/>
          <a:ext cx="1608481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(stdin)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(</a:t>
                      </a:r>
                      <a:r>
                        <a:rPr lang="en-US" dirty="0" err="1"/>
                        <a:t>stdout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70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787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14806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81B7897-B3D4-4A8F-BB60-B23EE4849550}"/>
              </a:ext>
            </a:extLst>
          </p:cNvPr>
          <p:cNvCxnSpPr>
            <a:cxnSpLocks/>
            <a:endCxn id="20" idx="3"/>
          </p:cNvCxnSpPr>
          <p:nvPr/>
        </p:nvCxnSpPr>
        <p:spPr>
          <a:xfrm flipV="1">
            <a:off x="4393745" y="2271306"/>
            <a:ext cx="985602" cy="23705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E6A85EA-38CE-4D98-BDD9-4483F96B3E20}"/>
              </a:ext>
            </a:extLst>
          </p:cNvPr>
          <p:cNvCxnSpPr>
            <a:cxnSpLocks/>
            <a:endCxn id="32" idx="3"/>
          </p:cNvCxnSpPr>
          <p:nvPr/>
        </p:nvCxnSpPr>
        <p:spPr>
          <a:xfrm flipV="1">
            <a:off x="4401058" y="3493713"/>
            <a:ext cx="978289" cy="15428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0A8D63-DE3B-41DA-A947-DF84E83D0B67}"/>
              </a:ext>
            </a:extLst>
          </p:cNvPr>
          <p:cNvCxnSpPr>
            <a:cxnSpLocks/>
            <a:endCxn id="61" idx="3"/>
          </p:cNvCxnSpPr>
          <p:nvPr/>
        </p:nvCxnSpPr>
        <p:spPr>
          <a:xfrm flipV="1">
            <a:off x="4381555" y="4749719"/>
            <a:ext cx="997792" cy="104619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33C95C5A-463B-4ED8-895A-2F922276E9EF}"/>
              </a:ext>
            </a:extLst>
          </p:cNvPr>
          <p:cNvSpPr/>
          <p:nvPr/>
        </p:nvSpPr>
        <p:spPr>
          <a:xfrm>
            <a:off x="5137878" y="5581655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Text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A001C12-62D9-4C19-991C-EA176A4FB4F5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4395758" y="5094632"/>
            <a:ext cx="983159" cy="59415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A1B061F0-C060-4CF3-B561-5E78394CCD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044" y="5524142"/>
            <a:ext cx="9641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A366A-E201-4682-9B5B-5A6A2612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תקשורת בין תהליכים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80D48-B178-4306-A390-318137B4DE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07DA3-17AF-4856-8710-D5D5FFA4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BE604-ED02-46FC-9C78-465BD638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68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07F7ED1-C8FA-4973-9ADD-00C31DE55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מנגנוני </a:t>
            </a:r>
            <a:r>
              <a:rPr lang="en-US" altLang="en-US" dirty="0"/>
              <a:t>IPC</a:t>
            </a:r>
            <a:r>
              <a:rPr lang="he-IL" altLang="en-US" dirty="0"/>
              <a:t> בלינוקס</a:t>
            </a:r>
            <a:endParaRPr lang="en-US" altLang="en-US" dirty="0"/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640DC801-2A55-409E-B80B-83E7B23EE7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בדומה למערכות הפעלה מודרניות אחרות, לינוקס מציעה מגוון מנגנונים לתקשורת בין תהליכים (באנגלית: </a:t>
            </a:r>
            <a:r>
              <a:rPr lang="en-US" altLang="en-US" dirty="0"/>
              <a:t>IPC</a:t>
            </a:r>
            <a:r>
              <a:rPr lang="he-IL" altLang="en-US" dirty="0"/>
              <a:t> = </a:t>
            </a:r>
            <a:r>
              <a:rPr lang="en-US" altLang="en-US" dirty="0"/>
              <a:t>Inter-Process Communication</a:t>
            </a:r>
            <a:r>
              <a:rPr lang="he-IL" altLang="en-US" dirty="0"/>
              <a:t>):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u="sng" dirty="0"/>
              <a:t>pipes, FIFOs</a:t>
            </a:r>
            <a:r>
              <a:rPr lang="he-IL" altLang="en-US" b="1" u="sng" dirty="0"/>
              <a:t> (</a:t>
            </a:r>
            <a:r>
              <a:rPr lang="en-US" altLang="en-US" b="1" u="sng" dirty="0"/>
              <a:t>named pipes</a:t>
            </a:r>
            <a:r>
              <a:rPr lang="he-IL" altLang="en-US" b="1" u="sng" dirty="0"/>
              <a:t>):</a:t>
            </a:r>
            <a:r>
              <a:rPr lang="he-IL" altLang="en-US" b="1" dirty="0"/>
              <a:t> </a:t>
            </a:r>
            <a:r>
              <a:rPr lang="he-IL" altLang="en-US" dirty="0"/>
              <a:t>ערוצי תקשורת בין תהליכים באותה מכונה בסגנון יצרן-צרכן.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u="sng" dirty="0"/>
              <a:t>signals</a:t>
            </a:r>
            <a:r>
              <a:rPr lang="he-IL" altLang="en-US" b="1" u="sng" dirty="0"/>
              <a:t>:</a:t>
            </a:r>
            <a:r>
              <a:rPr lang="he-IL" altLang="en-US" dirty="0"/>
              <a:t> איתותים - הודעות אסינכרוניות הנשלחות בין תהליכים באותה מכונה (וגם ממערכת ההפעלה לתהליכים) על-מנת להודיע לתהליך המקבל על אירוע מסוים.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u="sng" dirty="0"/>
              <a:t>sockets</a:t>
            </a:r>
            <a:r>
              <a:rPr lang="he-IL" altLang="en-US" b="1" u="sng" dirty="0"/>
              <a:t>:</a:t>
            </a:r>
            <a:r>
              <a:rPr lang="he-IL" altLang="en-US" dirty="0"/>
              <a:t> מנגנון סטנדרטי המאפשר יצירת ערוץ תקשורת דו-כיווני (</a:t>
            </a:r>
            <a:r>
              <a:rPr lang="en-US" altLang="en-US" dirty="0"/>
              <a:t>duplex</a:t>
            </a:r>
            <a:r>
              <a:rPr lang="he-IL" altLang="en-US" dirty="0"/>
              <a:t>) בין תהליכים היכולים להימצא גם במכונות שונות. משמש לתקשורת ברשת האינטרנט.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129389-D8D4-46CA-BE5B-DD601585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FA906B-44DC-4D17-9160-8B9CD42C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63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>
            <a:extLst>
              <a:ext uri="{FF2B5EF4-FFF2-40B4-BE49-F238E27FC236}">
                <a16:creationId xmlns:a16="http://schemas.microsoft.com/office/drawing/2014/main" id="{09831B09-64F6-4DB7-88CA-C0BA64683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מנגנונים של </a:t>
            </a:r>
            <a:r>
              <a:rPr lang="en-US" altLang="en-US" dirty="0"/>
              <a:t>System V IPC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3DD08DC7-0306-4F7C-A695-095B080F23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לינוקס תומכת גם במנגנוני תקשורת וסנכרון של </a:t>
            </a:r>
            <a:r>
              <a:rPr lang="en-US" altLang="en-US" dirty="0"/>
              <a:t>System V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אוסף מנגנוני תקשורת שהופיעו לראשונה בגרסאות </a:t>
            </a:r>
            <a:r>
              <a:rPr lang="en-US" altLang="en-US" dirty="0"/>
              <a:t>UNIX</a:t>
            </a:r>
            <a:r>
              <a:rPr lang="he-IL" altLang="en-US" dirty="0"/>
              <a:t> של חברת </a:t>
            </a:r>
            <a:r>
              <a:rPr lang="en-US" altLang="en-US" dirty="0"/>
              <a:t>AT&amp;T</a:t>
            </a:r>
            <a:r>
              <a:rPr lang="he-IL" altLang="en-US" dirty="0"/>
              <a:t> ואומצו במהרה על-ידי מרבית מערכות ההפעלה מבוססות ה-</a:t>
            </a:r>
            <a:r>
              <a:rPr lang="en-US" altLang="en-US" dirty="0"/>
              <a:t>UNIX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המנגנונים של </a:t>
            </a:r>
            <a:r>
              <a:rPr lang="en-US" altLang="en-US" dirty="0"/>
              <a:t>System V</a:t>
            </a:r>
            <a:r>
              <a:rPr lang="he-IL" altLang="en-US" dirty="0"/>
              <a:t> הם:</a:t>
            </a:r>
          </a:p>
          <a:p>
            <a:pPr lvl="1"/>
            <a:r>
              <a:rPr lang="he-IL" altLang="en-US" dirty="0" err="1"/>
              <a:t>סמפורים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תורי הודעות (</a:t>
            </a:r>
            <a:r>
              <a:rPr lang="en-US" altLang="en-US" dirty="0"/>
              <a:t>message queues</a:t>
            </a:r>
            <a:r>
              <a:rPr lang="he-IL" altLang="en-US" dirty="0"/>
              <a:t>) – מנגנון המאפשר להגדיר "תיבות דואר" וירטואליות הנגישות לכל התהליכים באותה מכונה. תהליכים יכולים לתקשר באמצעות הכנסה והוצאה של הודעות מאותה תיבת דואר.</a:t>
            </a:r>
          </a:p>
          <a:p>
            <a:pPr lvl="1"/>
            <a:r>
              <a:rPr lang="he-IL" altLang="en-US" dirty="0"/>
              <a:t>זיכרון משותף – יצירת אזור זיכרון מיוחד המשותף למרחבי הזיכרון של מספר תהליכים. זו צורת התקשורת היעילה ביותר והמקובלת ביותר עבור יישומים הדורשים כמות גדולה של </a:t>
            </a:r>
            <a:r>
              <a:rPr lang="en-US" altLang="en-US" dirty="0"/>
              <a:t>IPC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לא נסקור את המנגנונים האלה בתרגול.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7A360A-1378-47BD-A396-25E680F9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BF1869-E05A-4C0F-8E77-EBA850352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27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8E82F-7CD5-4085-AD6E-ABDFB834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pipes</a:t>
            </a:r>
            <a:r>
              <a:rPr lang="he-IL" altLang="en-US" dirty="0"/>
              <a:t> בלינוקס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23E12-873A-4585-BA6A-215D5195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66107-794B-415C-BB38-8059A8A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18ACE83-F47C-470F-BC31-DFF22F9A2C7E}"/>
              </a:ext>
            </a:extLst>
          </p:cNvPr>
          <p:cNvSpPr/>
          <p:nvPr/>
        </p:nvSpPr>
        <p:spPr>
          <a:xfrm>
            <a:off x="5138308" y="2614488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pipe read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938DED2-7E22-47A6-92BF-00AF59B02536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524000"/>
          <a:ext cx="1608481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parent</a:t>
                      </a:r>
                    </a:p>
                    <a:p>
                      <a:pPr algn="ctr"/>
                      <a:r>
                        <a:rPr lang="en-US" dirty="0"/>
                        <a:t>process</a:t>
                      </a:r>
                    </a:p>
                    <a:p>
                      <a:pPr algn="ctr"/>
                      <a:r>
                        <a:rPr lang="en-US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files-&gt;</a:t>
                      </a:r>
                      <a:r>
                        <a:rPr lang="en-US" dirty="0" err="1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21203F1-ED64-4E38-9AB3-161213D1C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77856"/>
              </p:ext>
            </p:extLst>
          </p:nvPr>
        </p:nvGraphicFramePr>
        <p:xfrm>
          <a:off x="2797754" y="1524000"/>
          <a:ext cx="160848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787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21006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14806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306B901F-72B7-4E90-8279-D298C5185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881" y="2019478"/>
            <a:ext cx="84637" cy="84637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AE1AD80-8749-4D55-8476-C00D0227129D}"/>
              </a:ext>
            </a:extLst>
          </p:cNvPr>
          <p:cNvCxnSpPr>
            <a:cxnSpLocks/>
          </p:cNvCxnSpPr>
          <p:nvPr/>
        </p:nvCxnSpPr>
        <p:spPr>
          <a:xfrm flipV="1">
            <a:off x="2065681" y="1524000"/>
            <a:ext cx="719453" cy="144207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603A051E-0E37-475E-8C89-F33422ACA85C}"/>
              </a:ext>
            </a:extLst>
          </p:cNvPr>
          <p:cNvSpPr/>
          <p:nvPr/>
        </p:nvSpPr>
        <p:spPr>
          <a:xfrm>
            <a:off x="5138308" y="4320198"/>
            <a:ext cx="1645920" cy="7315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pipe write</a:t>
            </a:r>
            <a:br>
              <a:rPr lang="en-US" dirty="0"/>
            </a:br>
            <a:r>
              <a:rPr lang="en-US" dirty="0"/>
              <a:t>file object</a:t>
            </a:r>
            <a:endParaRPr lang="he-IL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EBE505-EC4D-4D9B-800E-D08AC93B3F55}"/>
              </a:ext>
            </a:extLst>
          </p:cNvPr>
          <p:cNvCxnSpPr>
            <a:cxnSpLocks/>
            <a:stCxn id="34" idx="3"/>
            <a:endCxn id="32" idx="1"/>
          </p:cNvCxnSpPr>
          <p:nvPr/>
        </p:nvCxnSpPr>
        <p:spPr>
          <a:xfrm>
            <a:off x="4406235" y="2438400"/>
            <a:ext cx="973112" cy="28321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0BA395A-D098-4B52-AA92-5846103D93EB}"/>
              </a:ext>
            </a:extLst>
          </p:cNvPr>
          <p:cNvCxnSpPr>
            <a:cxnSpLocks/>
            <a:endCxn id="61" idx="1"/>
          </p:cNvCxnSpPr>
          <p:nvPr/>
        </p:nvCxnSpPr>
        <p:spPr>
          <a:xfrm>
            <a:off x="4436272" y="2846132"/>
            <a:ext cx="943075" cy="158119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8457476-BD0D-4E7D-8399-9C70FE911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38802"/>
              </p:ext>
            </p:extLst>
          </p:nvPr>
        </p:nvGraphicFramePr>
        <p:xfrm>
          <a:off x="457200" y="4097020"/>
          <a:ext cx="1608481" cy="201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son</a:t>
                      </a:r>
                    </a:p>
                    <a:p>
                      <a:pPr algn="ctr"/>
                      <a:r>
                        <a:rPr lang="en-US" dirty="0"/>
                        <a:t>process</a:t>
                      </a:r>
                    </a:p>
                    <a:p>
                      <a:pPr algn="ctr"/>
                      <a:r>
                        <a:rPr lang="en-US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files-&gt;</a:t>
                      </a:r>
                      <a:r>
                        <a:rPr lang="en-US" dirty="0" err="1"/>
                        <a:t>fd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A0396A-9C9D-4408-B515-A709A6CFB1B1}"/>
              </a:ext>
            </a:extLst>
          </p:cNvPr>
          <p:cNvCxnSpPr>
            <a:cxnSpLocks/>
          </p:cNvCxnSpPr>
          <p:nvPr/>
        </p:nvCxnSpPr>
        <p:spPr>
          <a:xfrm flipV="1">
            <a:off x="2065681" y="4130040"/>
            <a:ext cx="719453" cy="14090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F381D50-15CB-4BA5-BC3A-958876D28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04683"/>
              </p:ext>
            </p:extLst>
          </p:nvPr>
        </p:nvGraphicFramePr>
        <p:xfrm>
          <a:off x="2797754" y="4130040"/>
          <a:ext cx="1608481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7057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7870"/>
                  </a:ext>
                </a:extLst>
              </a:tr>
            </a:tbl>
          </a:graphicData>
        </a:graphic>
      </p:graphicFrame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E6A85EA-38CE-4D98-BDD9-4483F96B3E20}"/>
              </a:ext>
            </a:extLst>
          </p:cNvPr>
          <p:cNvCxnSpPr>
            <a:cxnSpLocks/>
            <a:stCxn id="21" idx="3"/>
            <a:endCxn id="32" idx="3"/>
          </p:cNvCxnSpPr>
          <p:nvPr/>
        </p:nvCxnSpPr>
        <p:spPr>
          <a:xfrm flipV="1">
            <a:off x="4406235" y="3238879"/>
            <a:ext cx="973112" cy="180556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0A8D63-DE3B-41DA-A947-DF84E83D0B67}"/>
              </a:ext>
            </a:extLst>
          </p:cNvPr>
          <p:cNvCxnSpPr>
            <a:cxnSpLocks/>
            <a:endCxn id="61" idx="3"/>
          </p:cNvCxnSpPr>
          <p:nvPr/>
        </p:nvCxnSpPr>
        <p:spPr>
          <a:xfrm flipV="1">
            <a:off x="4418855" y="4944589"/>
            <a:ext cx="960492" cy="45692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" descr="http://gcup.ru/_pu/5/98465342.png">
            <a:extLst>
              <a:ext uri="{FF2B5EF4-FFF2-40B4-BE49-F238E27FC236}">
                <a16:creationId xmlns:a16="http://schemas.microsoft.com/office/drawing/2014/main" id="{8EA35505-2AAF-4CE9-B2D1-57A8EB016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612660" y="3299520"/>
            <a:ext cx="697215" cy="106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63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>
            <a:extLst>
              <a:ext uri="{FF2B5EF4-FFF2-40B4-BE49-F238E27FC236}">
                <a16:creationId xmlns:a16="http://schemas.microsoft.com/office/drawing/2014/main" id="{0278A504-50DF-480A-B83C-2593FB94A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pipe</a:t>
            </a:r>
            <a:r>
              <a:rPr lang="he-IL" altLang="en-US"/>
              <a:t> – תכנית דוגמה</a:t>
            </a:r>
            <a:endParaRPr lang="en-US" altLang="en-US"/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AFD09F72-AEAD-4BAB-A5F8-922C1CF4563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my_pipe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char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father_buff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[6];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index = 0;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status =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pipe(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my_pipe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 (status == -1) {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("Unable to open pipe\n");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exit(-1);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status = fork();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 (status == -1) {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(“Error: fork\n");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exit(-1);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altLang="en-US" sz="1800" dirty="0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3111A-AE12-4647-BC6C-81748B9CB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if (status == 0) { // son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close(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my_pipe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my_pipe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[1],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"Hello", 6);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 // father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close(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my_pipe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wait(&amp;status);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read(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my_pipe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[0],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father_buff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6);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("Got from pipe: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%s\n",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father_buff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sz="1800" dirty="0"/>
              <a:t>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DC1127-6FB2-4A4A-9383-314DD400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altLang="en-US"/>
              <a:t>מערכות הפעלה - תרגול 7</a:t>
            </a: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5C614B-4E7A-4E10-AF12-C5DF6509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C353-EFB7-4446-AB95-5802925858F0}" type="slidenum">
              <a:rPr lang="he-IL" altLang="en-US" smtClean="0"/>
              <a:pPr/>
              <a:t>27</a:t>
            </a:fld>
            <a:endParaRPr lang="en-US" alt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8F148259-A0BF-487C-8E21-611D65AD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989138"/>
            <a:ext cx="493236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dirty="0"/>
          </a:p>
        </p:txBody>
      </p:sp>
      <p:sp>
        <p:nvSpPr>
          <p:cNvPr id="317454" name="Text Box 14">
            <a:extLst>
              <a:ext uri="{FF2B5EF4-FFF2-40B4-BE49-F238E27FC236}">
                <a16:creationId xmlns:a16="http://schemas.microsoft.com/office/drawing/2014/main" id="{68C6C877-2B41-4B64-8F6C-04FB81F4C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2" y="5336729"/>
            <a:ext cx="4465638" cy="107721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en-US" sz="1600" dirty="0"/>
              <a:t>מה לא בסדר בתכנית?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en-US" sz="1600" dirty="0">
                <a:solidFill>
                  <a:srgbClr val="FF0066"/>
                </a:solidFill>
              </a:rPr>
              <a:t>הקריאות ל-</a:t>
            </a:r>
            <a:r>
              <a:rPr lang="en-US" altLang="en-US" sz="1600" dirty="0">
                <a:solidFill>
                  <a:srgbClr val="FF0066"/>
                </a:solidFill>
              </a:rPr>
              <a:t>read()</a:t>
            </a:r>
            <a:r>
              <a:rPr lang="he-IL" altLang="en-US" sz="1600" dirty="0">
                <a:solidFill>
                  <a:srgbClr val="FF0066"/>
                </a:solidFill>
              </a:rPr>
              <a:t> ו-</a:t>
            </a:r>
            <a:r>
              <a:rPr lang="en-US" altLang="en-US" sz="1600" dirty="0">
                <a:solidFill>
                  <a:srgbClr val="FF0066"/>
                </a:solidFill>
              </a:rPr>
              <a:t> write() </a:t>
            </a:r>
            <a:r>
              <a:rPr lang="he-IL" altLang="en-US" sz="1600" dirty="0">
                <a:solidFill>
                  <a:srgbClr val="FF0066"/>
                </a:solidFill>
              </a:rPr>
              <a:t>צריכות להיות רב-פעמיות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en-US" sz="1600" dirty="0"/>
              <a:t>מהו הפלט של התכנית הנ"ל (בהנחה שהיא עובדת)?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rgbClr val="FF0066"/>
                </a:solidFill>
              </a:rPr>
              <a:t>Got from pipe: Hello</a:t>
            </a:r>
          </a:p>
        </p:txBody>
      </p:sp>
    </p:spTree>
    <p:extLst>
      <p:ext uri="{BB962C8B-B14F-4D97-AF65-F5344CB8AC3E}">
        <p14:creationId xmlns:p14="http://schemas.microsoft.com/office/powerpoint/2010/main" val="393825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>
            <a:extLst>
              <a:ext uri="{FF2B5EF4-FFF2-40B4-BE49-F238E27FC236}">
                <a16:creationId xmlns:a16="http://schemas.microsoft.com/office/drawing/2014/main" id="{1BA25C30-4360-4F4F-A16B-B38F7DF1F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pipes</a:t>
            </a:r>
            <a:r>
              <a:rPr lang="he-IL" altLang="en-US" dirty="0"/>
              <a:t> בלינוקס</a:t>
            </a:r>
            <a:endParaRPr lang="en-US" altLang="en-US" dirty="0"/>
          </a:p>
        </p:txBody>
      </p:sp>
      <p:sp>
        <p:nvSpPr>
          <p:cNvPr id="17414" name="Rectangle 3">
            <a:extLst>
              <a:ext uri="{FF2B5EF4-FFF2-40B4-BE49-F238E27FC236}">
                <a16:creationId xmlns:a16="http://schemas.microsoft.com/office/drawing/2014/main" id="{577C4588-1C62-4CC1-BBA6-32B8167B0C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/>
              <a:t>pipes</a:t>
            </a:r>
            <a:r>
              <a:rPr lang="he-IL" altLang="en-US" sz="2400" dirty="0"/>
              <a:t> (צינורות) הם ערוצי תקשורת חד-כיווניים המאפשרים העברת נתונים לפי סדר </a:t>
            </a:r>
            <a:r>
              <a:rPr lang="en-US" altLang="en-US" sz="2400" dirty="0"/>
              <a:t>FIFO</a:t>
            </a:r>
            <a:r>
              <a:rPr lang="he-IL" altLang="en-US" sz="2400" dirty="0"/>
              <a:t> (</a:t>
            </a:r>
            <a:r>
              <a:rPr lang="en-US" altLang="en-US" sz="2400" dirty="0"/>
              <a:t>First-In-First-Out</a:t>
            </a:r>
            <a:r>
              <a:rPr lang="he-IL" altLang="en-US" sz="2400" dirty="0"/>
              <a:t>).</a:t>
            </a:r>
          </a:p>
          <a:p>
            <a:pPr lvl="1"/>
            <a:r>
              <a:rPr lang="en-US" altLang="en-US" dirty="0"/>
              <a:t>pipes</a:t>
            </a:r>
            <a:r>
              <a:rPr lang="he-IL" altLang="en-US" dirty="0"/>
              <a:t> משמשים גם לסנכרון בין תהליכים, כפי שנראה בהמשך.</a:t>
            </a:r>
          </a:p>
          <a:p>
            <a:r>
              <a:rPr lang="he-IL" altLang="en-US" dirty="0"/>
              <a:t>היצירה של </a:t>
            </a:r>
            <a:r>
              <a:rPr lang="en-US" altLang="en-US" dirty="0"/>
              <a:t>pipe</a:t>
            </a:r>
            <a:r>
              <a:rPr lang="he-IL" altLang="en-US" dirty="0"/>
              <a:t> היא באמצעות קריאת המערכת </a:t>
            </a:r>
            <a:r>
              <a:rPr lang="en-US" altLang="en-US" dirty="0"/>
              <a:t>pipe()</a:t>
            </a:r>
            <a:r>
              <a:rPr lang="he-IL" altLang="en-US" dirty="0"/>
              <a:t>. </a:t>
            </a:r>
          </a:p>
          <a:p>
            <a:pPr lvl="1"/>
            <a:r>
              <a:rPr lang="he-IL" altLang="en-US" dirty="0"/>
              <a:t>מחזירה שני </a:t>
            </a:r>
            <a:r>
              <a:rPr lang="en-US" altLang="en-US" dirty="0"/>
              <a:t>FD</a:t>
            </a:r>
            <a:r>
              <a:rPr lang="he-IL" altLang="en-US" dirty="0"/>
              <a:t>: אחד לקריאה ואחד לכתיבה.</a:t>
            </a:r>
          </a:p>
          <a:p>
            <a:pPr lvl="1"/>
            <a:r>
              <a:rPr lang="he-IL" altLang="en-US" dirty="0"/>
              <a:t>למרות שהמימוש של </a:t>
            </a:r>
            <a:r>
              <a:rPr lang="en-US" altLang="en-US" dirty="0"/>
              <a:t>pipes</a:t>
            </a:r>
            <a:r>
              <a:rPr lang="he-IL" altLang="en-US" dirty="0"/>
              <a:t> בלינוקס הוא באמצעות </a:t>
            </a:r>
            <a:r>
              <a:rPr lang="en-US" altLang="en-US" dirty="0"/>
              <a:t>file descriptors</a:t>
            </a:r>
            <a:r>
              <a:rPr lang="he-IL" altLang="en-US" dirty="0"/>
              <a:t>, הם אינם צורכים שטח דיסק כלל ואינם מופיעים בהיררכיה של מערכת הקבצים.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ה-</a:t>
            </a:r>
            <a:r>
              <a:rPr lang="en-US" altLang="en-US" dirty="0"/>
              <a:t>pipe</a:t>
            </a:r>
            <a:r>
              <a:rPr lang="he-IL" altLang="en-US" dirty="0"/>
              <a:t> הנוצר הינו פרטי לתהליך, כלומר אינו נגיש לתהליכים אחרים במערכת.</a:t>
            </a:r>
          </a:p>
          <a:p>
            <a:pPr lvl="1"/>
            <a:r>
              <a:rPr lang="he-IL" altLang="en-US" dirty="0"/>
              <a:t>הדרך היחידה לשתף </a:t>
            </a:r>
            <a:r>
              <a:rPr lang="en-US" altLang="en-US" dirty="0"/>
              <a:t>pipe</a:t>
            </a:r>
            <a:r>
              <a:rPr lang="he-IL" altLang="en-US" dirty="0"/>
              <a:t> בין תהליכים שונים היא באמצעות קשרי משפחה.</a:t>
            </a:r>
          </a:p>
          <a:p>
            <a:pPr lvl="1"/>
            <a:r>
              <a:rPr lang="he-IL" altLang="en-US" dirty="0"/>
              <a:t>תהליך אב יוצר </a:t>
            </a:r>
            <a:r>
              <a:rPr lang="en-US" altLang="en-US" dirty="0"/>
              <a:t>pipe</a:t>
            </a:r>
            <a:r>
              <a:rPr lang="he-IL" altLang="en-US" dirty="0"/>
              <a:t> ואחריו יוצר תהליך בן באמצעות </a:t>
            </a:r>
            <a:r>
              <a:rPr lang="en-US" altLang="en-US" dirty="0"/>
              <a:t>fork()</a:t>
            </a:r>
            <a:r>
              <a:rPr lang="he-IL" altLang="en-US" dirty="0"/>
              <a:t> – לאב ולבן יש גישה ל-</a:t>
            </a:r>
            <a:r>
              <a:rPr lang="en-US" altLang="en-US" dirty="0"/>
              <a:t>pipe</a:t>
            </a:r>
            <a:r>
              <a:rPr lang="he-IL" altLang="en-US" dirty="0"/>
              <a:t> באמצעות ה-</a:t>
            </a:r>
            <a:r>
              <a:rPr lang="en-US" altLang="en-US" dirty="0"/>
              <a:t>FD</a:t>
            </a:r>
            <a:r>
              <a:rPr lang="he-IL" altLang="en-US" dirty="0"/>
              <a:t> שלו, המצויים בשניהם.</a:t>
            </a:r>
          </a:p>
          <a:p>
            <a:r>
              <a:rPr lang="he-IL" altLang="en-US" dirty="0"/>
              <a:t>לאחר סיום השימוש ב-</a:t>
            </a:r>
            <a:r>
              <a:rPr lang="en-US" altLang="en-US" dirty="0"/>
              <a:t>pipe</a:t>
            </a:r>
            <a:r>
              <a:rPr lang="he-IL" altLang="en-US" dirty="0"/>
              <a:t> מצד כל התהליכים (סגירת כל ה-</a:t>
            </a:r>
            <a:r>
              <a:rPr lang="en-US" altLang="en-US" dirty="0"/>
              <a:t>FD</a:t>
            </a:r>
            <a:r>
              <a:rPr lang="he-IL" altLang="en-US" dirty="0"/>
              <a:t>) מפונים משאבי ה-</a:t>
            </a:r>
            <a:r>
              <a:rPr lang="en-US" altLang="en-US" dirty="0"/>
              <a:t>pipe</a:t>
            </a:r>
            <a:r>
              <a:rPr lang="he-IL" altLang="en-US" dirty="0"/>
              <a:t> באופן אוטומטי.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1BB4C3-F3D1-464E-A22C-DB7035B1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5D9753-D080-4F8B-9341-2A2D6AD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7415" name="Picture 4" descr="j0082345[1]">
            <a:extLst>
              <a:ext uri="{FF2B5EF4-FFF2-40B4-BE49-F238E27FC236}">
                <a16:creationId xmlns:a16="http://schemas.microsoft.com/office/drawing/2014/main" id="{ABA0E6C9-82CA-43EC-8B2B-F6055F8EB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398463"/>
            <a:ext cx="114935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281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026">
            <a:extLst>
              <a:ext uri="{FF2B5EF4-FFF2-40B4-BE49-F238E27FC236}">
                <a16:creationId xmlns:a16="http://schemas.microsoft.com/office/drawing/2014/main" id="{2F2AC1B3-2770-438A-AE00-552A6E772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pipes</a:t>
            </a:r>
            <a:r>
              <a:rPr lang="he-IL" altLang="en-US" dirty="0"/>
              <a:t> בלינוקס</a:t>
            </a:r>
            <a:endParaRPr lang="en-US" altLang="en-US" dirty="0"/>
          </a:p>
        </p:txBody>
      </p:sp>
      <p:sp>
        <p:nvSpPr>
          <p:cNvPr id="318469" name="Rectangle 1029">
            <a:extLst>
              <a:ext uri="{FF2B5EF4-FFF2-40B4-BE49-F238E27FC236}">
                <a16:creationId xmlns:a16="http://schemas.microsoft.com/office/drawing/2014/main" id="{F11FDA93-9C5D-4CA7-A34B-618ABC81A1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למי מהתהליכים הבאים יש גישה ל-</a:t>
            </a:r>
            <a:r>
              <a:rPr lang="en-US" altLang="en-US" dirty="0"/>
              <a:t>pipe</a:t>
            </a:r>
            <a:r>
              <a:rPr lang="he-IL" altLang="en-US" dirty="0"/>
              <a:t> שיוצר תהליך </a:t>
            </a:r>
            <a:r>
              <a:rPr lang="en-US" altLang="en-US" dirty="0"/>
              <a:t>A</a:t>
            </a:r>
            <a:r>
              <a:rPr lang="he-IL" altLang="en-US" dirty="0"/>
              <a:t>?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he-IL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274320" lvl="1" indent="0">
              <a:buNone/>
            </a:pPr>
            <a:endParaRPr lang="en-US" altLang="en-US" dirty="0"/>
          </a:p>
          <a:p>
            <a:r>
              <a:rPr lang="he-IL" altLang="en-US" dirty="0"/>
              <a:t>תשובה:</a:t>
            </a:r>
            <a:r>
              <a:rPr lang="en-US" altLang="en-US" dirty="0"/>
              <a:t> </a:t>
            </a:r>
            <a:r>
              <a:rPr lang="he-IL" altLang="en-US" dirty="0"/>
              <a:t>לכל התהליכים פרט ל-</a:t>
            </a:r>
            <a:r>
              <a:rPr lang="en-US" altLang="en-US" dirty="0"/>
              <a:t>B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05B13B-A700-429D-AFF9-AA9B45ED5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864983-0C54-4740-9AA8-2DB9C25D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04ADC2-58C6-41CC-823F-BFC0C5307E36}"/>
              </a:ext>
            </a:extLst>
          </p:cNvPr>
          <p:cNvGrpSpPr/>
          <p:nvPr/>
        </p:nvGrpSpPr>
        <p:grpSpPr>
          <a:xfrm>
            <a:off x="442118" y="2451516"/>
            <a:ext cx="8259763" cy="2132965"/>
            <a:chOff x="323850" y="2781300"/>
            <a:chExt cx="8259763" cy="2132965"/>
          </a:xfrm>
        </p:grpSpPr>
        <p:sp>
          <p:nvSpPr>
            <p:cNvPr id="19463" name="Oval 1043">
              <a:extLst>
                <a:ext uri="{FF2B5EF4-FFF2-40B4-BE49-F238E27FC236}">
                  <a16:creationId xmlns:a16="http://schemas.microsoft.com/office/drawing/2014/main" id="{3DABDC07-6233-4F3E-8A4C-C00964E0F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175" y="2781300"/>
              <a:ext cx="914400" cy="504825"/>
            </a:xfrm>
            <a:prstGeom prst="ellipse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fork()</a:t>
              </a:r>
            </a:p>
          </p:txBody>
        </p:sp>
        <p:sp>
          <p:nvSpPr>
            <p:cNvPr id="19464" name="Rectangle 1044">
              <a:extLst>
                <a:ext uri="{FF2B5EF4-FFF2-40B4-BE49-F238E27FC236}">
                  <a16:creationId xmlns:a16="http://schemas.microsoft.com/office/drawing/2014/main" id="{729A8B13-3481-4553-9416-D504579B2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50" y="2781300"/>
              <a:ext cx="914400" cy="548640"/>
            </a:xfrm>
            <a:prstGeom prst="rect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Process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A</a:t>
              </a:r>
            </a:p>
          </p:txBody>
        </p:sp>
        <p:sp>
          <p:nvSpPr>
            <p:cNvPr id="19465" name="Line 1048">
              <a:extLst>
                <a:ext uri="{FF2B5EF4-FFF2-40B4-BE49-F238E27FC236}">
                  <a16:creationId xmlns:a16="http://schemas.microsoft.com/office/drawing/2014/main" id="{87F25053-945A-431D-8DB8-3F74EA876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8250" y="3070225"/>
              <a:ext cx="6699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AutoShape 1056">
              <a:extLst>
                <a:ext uri="{FF2B5EF4-FFF2-40B4-BE49-F238E27FC236}">
                  <a16:creationId xmlns:a16="http://schemas.microsoft.com/office/drawing/2014/main" id="{CFA0D8F1-0864-4807-A60B-24B70C114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2500" y="2781300"/>
              <a:ext cx="647700" cy="576263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pipe()</a:t>
              </a:r>
            </a:p>
          </p:txBody>
        </p:sp>
        <p:sp>
          <p:nvSpPr>
            <p:cNvPr id="19467" name="Line 1057">
              <a:extLst>
                <a:ext uri="{FF2B5EF4-FFF2-40B4-BE49-F238E27FC236}">
                  <a16:creationId xmlns:a16="http://schemas.microsoft.com/office/drawing/2014/main" id="{177BEAB7-F951-44F7-A4D4-7D8F9B3F3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4800" y="3070225"/>
              <a:ext cx="6477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Line 1058">
              <a:extLst>
                <a:ext uri="{FF2B5EF4-FFF2-40B4-BE49-F238E27FC236}">
                  <a16:creationId xmlns:a16="http://schemas.microsoft.com/office/drawing/2014/main" id="{E2693C05-7B14-48E0-A548-7409045CB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200" y="3070225"/>
              <a:ext cx="6477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1059">
              <a:extLst>
                <a:ext uri="{FF2B5EF4-FFF2-40B4-BE49-F238E27FC236}">
                  <a16:creationId xmlns:a16="http://schemas.microsoft.com/office/drawing/2014/main" id="{413A1C7A-4609-4A5F-A882-B7861D203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900" y="2781300"/>
              <a:ext cx="914400" cy="504825"/>
            </a:xfrm>
            <a:prstGeom prst="ellipse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fork()</a:t>
              </a:r>
            </a:p>
          </p:txBody>
        </p:sp>
        <p:sp>
          <p:nvSpPr>
            <p:cNvPr id="19470" name="Oval 1060">
              <a:extLst>
                <a:ext uri="{FF2B5EF4-FFF2-40B4-BE49-F238E27FC236}">
                  <a16:creationId xmlns:a16="http://schemas.microsoft.com/office/drawing/2014/main" id="{51E605B8-3841-4AE2-8A20-AA22A0794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6325" y="3646488"/>
              <a:ext cx="914400" cy="504825"/>
            </a:xfrm>
            <a:prstGeom prst="ellipse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fork()</a:t>
              </a:r>
            </a:p>
          </p:txBody>
        </p:sp>
        <p:sp>
          <p:nvSpPr>
            <p:cNvPr id="19471" name="Oval 1061">
              <a:extLst>
                <a:ext uri="{FF2B5EF4-FFF2-40B4-BE49-F238E27FC236}">
                  <a16:creationId xmlns:a16="http://schemas.microsoft.com/office/drawing/2014/main" id="{7AD4527A-6AD5-4FC0-9981-7D69613D6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6188" y="3646488"/>
              <a:ext cx="914400" cy="504825"/>
            </a:xfrm>
            <a:prstGeom prst="ellipse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fork()</a:t>
              </a:r>
            </a:p>
          </p:txBody>
        </p:sp>
        <p:sp>
          <p:nvSpPr>
            <p:cNvPr id="19472" name="Line 1062">
              <a:extLst>
                <a:ext uri="{FF2B5EF4-FFF2-40B4-BE49-F238E27FC236}">
                  <a16:creationId xmlns:a16="http://schemas.microsoft.com/office/drawing/2014/main" id="{D05CBC7C-EAE1-4E61-BCA9-6C1D4CB9C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9975" y="3286125"/>
              <a:ext cx="0" cy="360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Rectangle 1063">
              <a:extLst>
                <a:ext uri="{FF2B5EF4-FFF2-40B4-BE49-F238E27FC236}">
                  <a16:creationId xmlns:a16="http://schemas.microsoft.com/office/drawing/2014/main" id="{188C5EC5-D6D2-48EA-95D4-87F977A4F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175" y="3646488"/>
              <a:ext cx="914400" cy="548640"/>
            </a:xfrm>
            <a:prstGeom prst="rect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Process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B</a:t>
              </a:r>
            </a:p>
          </p:txBody>
        </p:sp>
        <p:sp>
          <p:nvSpPr>
            <p:cNvPr id="19474" name="Rectangle 1064">
              <a:extLst>
                <a:ext uri="{FF2B5EF4-FFF2-40B4-BE49-F238E27FC236}">
                  <a16:creationId xmlns:a16="http://schemas.microsoft.com/office/drawing/2014/main" id="{F29563BC-B189-48A4-8282-70A733DAE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900" y="3646488"/>
              <a:ext cx="914400" cy="548640"/>
            </a:xfrm>
            <a:prstGeom prst="rect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Process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C</a:t>
              </a:r>
            </a:p>
          </p:txBody>
        </p:sp>
        <p:sp>
          <p:nvSpPr>
            <p:cNvPr id="19475" name="Line 1065">
              <a:extLst>
                <a:ext uri="{FF2B5EF4-FFF2-40B4-BE49-F238E27FC236}">
                  <a16:creationId xmlns:a16="http://schemas.microsoft.com/office/drawing/2014/main" id="{372B9106-0C3D-4F13-87BA-9C5E6908B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1288" y="3286125"/>
              <a:ext cx="0" cy="360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Rectangle 1066">
              <a:extLst>
                <a:ext uri="{FF2B5EF4-FFF2-40B4-BE49-F238E27FC236}">
                  <a16:creationId xmlns:a16="http://schemas.microsoft.com/office/drawing/2014/main" id="{2E10091C-7B77-414F-892F-801C8DDAA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6325" y="4365625"/>
              <a:ext cx="914400" cy="548640"/>
            </a:xfrm>
            <a:prstGeom prst="rect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Process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</a:t>
              </a:r>
            </a:p>
          </p:txBody>
        </p:sp>
        <p:sp>
          <p:nvSpPr>
            <p:cNvPr id="19477" name="Rectangle 1067">
              <a:extLst>
                <a:ext uri="{FF2B5EF4-FFF2-40B4-BE49-F238E27FC236}">
                  <a16:creationId xmlns:a16="http://schemas.microsoft.com/office/drawing/2014/main" id="{1634E706-7C4F-480F-A296-BF90CBB0E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9213" y="4365625"/>
              <a:ext cx="914400" cy="548640"/>
            </a:xfrm>
            <a:prstGeom prst="rect">
              <a:avLst/>
            </a:prstGeom>
            <a:ln w="19050">
              <a:headEnd/>
              <a:tailEnd/>
            </a:ln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Process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</a:t>
              </a:r>
            </a:p>
          </p:txBody>
        </p:sp>
        <p:sp>
          <p:nvSpPr>
            <p:cNvPr id="19478" name="Line 1068">
              <a:extLst>
                <a:ext uri="{FF2B5EF4-FFF2-40B4-BE49-F238E27FC236}">
                  <a16:creationId xmlns:a16="http://schemas.microsoft.com/office/drawing/2014/main" id="{EFFDA884-32F0-4DFD-9C42-8F4D5B396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4525" y="3933825"/>
              <a:ext cx="431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1069">
              <a:extLst>
                <a:ext uri="{FF2B5EF4-FFF2-40B4-BE49-F238E27FC236}">
                  <a16:creationId xmlns:a16="http://schemas.microsoft.com/office/drawing/2014/main" id="{8F475881-9A4F-4412-8543-11E4B5E35B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88125" y="4149725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1070">
              <a:extLst>
                <a:ext uri="{FF2B5EF4-FFF2-40B4-BE49-F238E27FC236}">
                  <a16:creationId xmlns:a16="http://schemas.microsoft.com/office/drawing/2014/main" id="{FE3C972F-392D-428B-A412-602CC8F38D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92950" y="3933825"/>
              <a:ext cx="5032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Line 1071">
              <a:extLst>
                <a:ext uri="{FF2B5EF4-FFF2-40B4-BE49-F238E27FC236}">
                  <a16:creationId xmlns:a16="http://schemas.microsoft.com/office/drawing/2014/main" id="{AF1A5C30-A09A-4536-A6F0-93B4F49C2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01013" y="4149725"/>
              <a:ext cx="0" cy="215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1072">
              <a:extLst>
                <a:ext uri="{FF2B5EF4-FFF2-40B4-BE49-F238E27FC236}">
                  <a16:creationId xmlns:a16="http://schemas.microsoft.com/office/drawing/2014/main" id="{EB366930-0ACE-48D9-AFD0-4417630C0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4525" y="3070225"/>
              <a:ext cx="12969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483" name="Picture 1073" descr="j0082345[1]">
            <a:extLst>
              <a:ext uri="{FF2B5EF4-FFF2-40B4-BE49-F238E27FC236}">
                <a16:creationId xmlns:a16="http://schemas.microsoft.com/office/drawing/2014/main" id="{9AB20A8D-9B69-4FC4-B63E-2A72AF84C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398463"/>
            <a:ext cx="114935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43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8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0E75-12BE-4E7C-8119-B3E6FC72A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קלט/פלט של תהליכים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B0D07-4763-4173-89EE-8130667FD1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086EA-5525-4B98-991D-E5AB955F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C7296-9963-4ECD-AD14-B75C98F3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25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4A261837-5595-485A-AF0E-B81DD5180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יצירת </a:t>
            </a:r>
            <a:r>
              <a:rPr lang="en-US" altLang="en-US"/>
              <a:t>pipe</a:t>
            </a:r>
            <a:r>
              <a:rPr lang="he-IL" altLang="en-US"/>
              <a:t> חדש</a:t>
            </a:r>
            <a:endParaRPr lang="en-US" altLang="en-US" dirty="0"/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B24DF1DC-86E8-4D1A-948D-7767344CD6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pipe(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filedes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יוצרת </a:t>
            </a:r>
            <a:r>
              <a:rPr lang="en-US" altLang="en-US" dirty="0"/>
              <a:t>pipe</a:t>
            </a:r>
            <a:r>
              <a:rPr lang="he-IL" altLang="en-US" dirty="0"/>
              <a:t> חדש עם שני </a:t>
            </a:r>
            <a:r>
              <a:rPr lang="en-US" altLang="en-US" dirty="0"/>
              <a:t>FD</a:t>
            </a:r>
            <a:r>
              <a:rPr lang="he-IL" altLang="en-US" dirty="0"/>
              <a:t> (שני קצוות הצינור): אחד לקריאה מה-</a:t>
            </a:r>
            <a:r>
              <a:rPr lang="en-US" altLang="en-US" dirty="0"/>
              <a:t>pipe</a:t>
            </a:r>
            <a:r>
              <a:rPr lang="he-IL" altLang="en-US" dirty="0"/>
              <a:t> ואחד לכתיבה אליו.</a:t>
            </a:r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 err="1"/>
              <a:t>filedes</a:t>
            </a:r>
            <a:r>
              <a:rPr lang="he-IL" altLang="en-US" dirty="0"/>
              <a:t> – מערך בן שני תאים.</a:t>
            </a:r>
          </a:p>
          <a:p>
            <a:pPr lvl="1"/>
            <a:r>
              <a:rPr lang="he-IL" altLang="en-US" dirty="0"/>
              <a:t>ב-</a:t>
            </a:r>
            <a:r>
              <a:rPr lang="en-US" altLang="en-US" dirty="0" err="1"/>
              <a:t>filedes</a:t>
            </a:r>
            <a:r>
              <a:rPr lang="en-US" altLang="en-US" dirty="0"/>
              <a:t>[0]</a:t>
            </a:r>
            <a:r>
              <a:rPr lang="he-IL" altLang="en-US" dirty="0"/>
              <a:t> יאוחסן ה-</a:t>
            </a:r>
            <a:r>
              <a:rPr lang="en-US" altLang="en-US" dirty="0"/>
              <a:t>FD</a:t>
            </a:r>
            <a:r>
              <a:rPr lang="he-IL" altLang="en-US" dirty="0"/>
              <a:t> לקריאה מה-</a:t>
            </a:r>
            <a:r>
              <a:rPr lang="en-US" altLang="en-US" dirty="0"/>
              <a:t>pipe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ב-</a:t>
            </a:r>
            <a:r>
              <a:rPr lang="en-US" altLang="en-US" dirty="0" err="1"/>
              <a:t>filedes</a:t>
            </a:r>
            <a:r>
              <a:rPr lang="en-US" altLang="en-US" dirty="0"/>
              <a:t>[1]</a:t>
            </a:r>
            <a:r>
              <a:rPr lang="he-IL" altLang="en-US" dirty="0"/>
              <a:t> יאוחסן ה-</a:t>
            </a:r>
            <a:r>
              <a:rPr lang="en-US" altLang="en-US" dirty="0"/>
              <a:t>FD</a:t>
            </a:r>
            <a:r>
              <a:rPr lang="he-IL" altLang="en-US" dirty="0"/>
              <a:t> לכתיבה מה-</a:t>
            </a:r>
            <a:r>
              <a:rPr lang="en-US" altLang="en-US" dirty="0"/>
              <a:t>pipe</a:t>
            </a:r>
            <a:r>
              <a:rPr lang="he-IL" altLang="en-US" dirty="0"/>
              <a:t>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0 בהצלחה ו- </a:t>
            </a:r>
            <a:r>
              <a:rPr lang="en-US" altLang="en-US" dirty="0"/>
              <a:t>(-1)</a:t>
            </a:r>
            <a:r>
              <a:rPr lang="he-IL" altLang="en-US" dirty="0"/>
              <a:t> בכישלון.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84CA0D-DC87-4F98-8D82-F430D30A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4C89D7-362D-4412-AE1E-14F75EBE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434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A0E38006-59B0-4B87-BDDA-D8C5E55DB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קריאה וכתיבה ל-</a:t>
            </a:r>
            <a:r>
              <a:rPr lang="en-US" altLang="en-US"/>
              <a:t>pipe</a:t>
            </a:r>
            <a:r>
              <a:rPr lang="he-IL" altLang="en-US"/>
              <a:t> (1)</a:t>
            </a:r>
            <a:endParaRPr lang="en-US" altLang="en-US"/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DFADBB2B-BF33-4E47-B9E9-88241911CE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פעולות קריאה וכתיבה מתבצעות באמצעות </a:t>
            </a:r>
            <a:r>
              <a:rPr lang="en-US" altLang="en-US" sz="2400" dirty="0"/>
              <a:t>read()</a:t>
            </a:r>
            <a:r>
              <a:rPr lang="he-IL" altLang="en-US" sz="2400" dirty="0"/>
              <a:t> ו-</a:t>
            </a:r>
            <a:r>
              <a:rPr lang="en-US" altLang="en-US" sz="2400" dirty="0"/>
              <a:t>write()</a:t>
            </a:r>
            <a:r>
              <a:rPr lang="he-IL" altLang="en-US" sz="2400" dirty="0"/>
              <a:t> על ה-</a:t>
            </a:r>
            <a:r>
              <a:rPr lang="en-US" altLang="en-US" sz="2400" dirty="0"/>
              <a:t>descriptors</a:t>
            </a:r>
            <a:r>
              <a:rPr lang="he-IL" altLang="en-US" sz="2400" dirty="0"/>
              <a:t> של ה-</a:t>
            </a:r>
            <a:r>
              <a:rPr lang="en-US" altLang="en-US" sz="2400" dirty="0"/>
              <a:t>pipe</a:t>
            </a:r>
            <a:r>
              <a:rPr lang="he-IL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ניתן להסתכל על </a:t>
            </a:r>
            <a:r>
              <a:rPr lang="en-US" altLang="en-US" sz="2400" dirty="0"/>
              <a:t>pipe</a:t>
            </a:r>
            <a:r>
              <a:rPr lang="he-IL" altLang="en-US" sz="2400" dirty="0"/>
              <a:t> כמו על תור </a:t>
            </a:r>
            <a:r>
              <a:rPr lang="en-US" altLang="en-US" sz="2400" dirty="0"/>
              <a:t>FIFO</a:t>
            </a:r>
            <a:r>
              <a:rPr lang="he-IL" altLang="en-US" sz="2400" dirty="0"/>
              <a:t> עם מצביע קריאה יחיד (להוצאת נתונים) ומצביע כתיבה יחיד (להכנסת נתונים).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כל קריאה (מכל תהליך שהוא) מה-</a:t>
            </a:r>
            <a:r>
              <a:rPr lang="en-US" altLang="en-US" sz="2000" dirty="0"/>
              <a:t>pipe</a:t>
            </a:r>
            <a:r>
              <a:rPr lang="he-IL" altLang="en-US" sz="2000" dirty="0"/>
              <a:t> מקדמת את מצביע הקריאה. באופן דומה, כל כתיבה מקדמת את מצביע הכתיבה.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בדרך-כלל, תהליך מבצע רק אחת מהפעולות (קריאה או כתיבה) ולכן יש לסגור את ה-</a:t>
            </a:r>
            <a:r>
              <a:rPr lang="en-US" altLang="en-US" sz="2400" dirty="0"/>
              <a:t>descriptor</a:t>
            </a:r>
            <a:r>
              <a:rPr lang="he-IL" altLang="en-US" sz="2400" dirty="0"/>
              <a:t> השני שאינו בשימוש.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A2E729-2B35-4D10-94F4-BFF6371E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BFC544-8A7C-4A20-AE0D-699FC8EA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22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9F506B4F-9174-4022-9856-0498DB568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קריאה וכתיבה ל-</a:t>
            </a:r>
            <a:r>
              <a:rPr lang="en-US" altLang="en-US"/>
              <a:t>pipe</a:t>
            </a:r>
            <a:r>
              <a:rPr lang="he-IL" altLang="en-US"/>
              <a:t> (2)</a:t>
            </a:r>
            <a:endParaRPr lang="en-US" altLang="en-US"/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656B1C21-82F4-476D-81AC-C153B2281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קריאה מ-</a:t>
            </a:r>
            <a:r>
              <a:rPr lang="en-US" altLang="en-US" sz="2400" dirty="0"/>
              <a:t>pipe</a:t>
            </a:r>
            <a:r>
              <a:rPr lang="he-IL" altLang="en-US" sz="2400" dirty="0"/>
              <a:t> תחזיר: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את כמות הנתונים המבוקשת אם היא נמצאת ב-</a:t>
            </a:r>
            <a:r>
              <a:rPr lang="en-US" altLang="en-US" sz="2000" dirty="0"/>
              <a:t>pipe</a:t>
            </a:r>
            <a:r>
              <a:rPr lang="he-IL" altLang="en-US" sz="20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פחות מהכמות המבוקשת אם זו הכמות הזמינה ב-</a:t>
            </a:r>
            <a:r>
              <a:rPr lang="en-US" altLang="en-US" sz="2000" dirty="0"/>
              <a:t>pipe</a:t>
            </a:r>
            <a:r>
              <a:rPr lang="he-IL" altLang="en-US" sz="2000" dirty="0"/>
              <a:t> בזמן הקריאה.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0 (</a:t>
            </a:r>
            <a:r>
              <a:rPr lang="en-US" altLang="en-US" sz="2000" dirty="0"/>
              <a:t>EOF</a:t>
            </a:r>
            <a:r>
              <a:rPr lang="he-IL" altLang="en-US" sz="2000" dirty="0"/>
              <a:t>) כאשר כל ה-</a:t>
            </a:r>
            <a:r>
              <a:rPr lang="en-US" altLang="en-US" sz="2000" dirty="0"/>
              <a:t>write descriptors</a:t>
            </a:r>
            <a:r>
              <a:rPr lang="he-IL" altLang="en-US" sz="2000" dirty="0"/>
              <a:t> נסגרו וה-</a:t>
            </a:r>
            <a:r>
              <a:rPr lang="en-US" altLang="en-US" sz="2000" dirty="0"/>
              <a:t>pipe</a:t>
            </a:r>
            <a:r>
              <a:rPr lang="he-IL" altLang="en-US" sz="2000" dirty="0"/>
              <a:t> ריק.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תחסום את התהליך אם יש כותבים (</a:t>
            </a:r>
            <a:r>
              <a:rPr lang="en-US" altLang="en-US" sz="2000" dirty="0"/>
              <a:t>write descriptors</a:t>
            </a:r>
            <a:r>
              <a:rPr lang="he-IL" altLang="en-US" sz="2000" dirty="0"/>
              <a:t>) ל-</a:t>
            </a:r>
            <a:r>
              <a:rPr lang="en-US" altLang="en-US" sz="2000" dirty="0"/>
              <a:t>pipe</a:t>
            </a:r>
            <a:r>
              <a:rPr lang="he-IL" altLang="en-US" sz="2000" dirty="0"/>
              <a:t> וה-</a:t>
            </a:r>
            <a:r>
              <a:rPr lang="en-US" altLang="en-US" sz="2000" dirty="0"/>
              <a:t>pipe</a:t>
            </a:r>
            <a:r>
              <a:rPr lang="he-IL" altLang="en-US" sz="2000" dirty="0"/>
              <a:t> ריק. כאשר תתבצע כתיבה, יוחזרו הנתונים שנכתבו עד לכמות המבוקשת.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כתיבה ל-</a:t>
            </a:r>
            <a:r>
              <a:rPr lang="en-US" altLang="en-US" sz="2400" dirty="0"/>
              <a:t>pipe</a:t>
            </a:r>
            <a:r>
              <a:rPr lang="he-IL" altLang="en-US" sz="2400" dirty="0"/>
              <a:t> תבצע: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אם אין קוראים (</a:t>
            </a:r>
            <a:r>
              <a:rPr lang="en-US" altLang="en-US" sz="2000" dirty="0"/>
              <a:t>read descriptors</a:t>
            </a:r>
            <a:r>
              <a:rPr lang="he-IL" altLang="en-US" sz="2000" dirty="0"/>
              <a:t>) – הכתיבה תיכשל (ואף ישלח סיגנל בשם </a:t>
            </a:r>
            <a:r>
              <a:rPr lang="en-US" altLang="en-US" dirty="0"/>
              <a:t>b</a:t>
            </a:r>
            <a:r>
              <a:rPr lang="en-US" altLang="en-US" sz="2000" dirty="0"/>
              <a:t>roken pipe</a:t>
            </a:r>
            <a:r>
              <a:rPr lang="he-IL" altLang="en-US" sz="2000" dirty="0"/>
              <a:t> – לגבי סיגנלים נלמד בהמשך השיעור).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ה-</a:t>
            </a:r>
            <a:r>
              <a:rPr lang="en-US" altLang="en-US" sz="2000" dirty="0"/>
              <a:t>pipe</a:t>
            </a:r>
            <a:r>
              <a:rPr lang="he-IL" altLang="en-US" sz="2000" dirty="0"/>
              <a:t> מוגבל בגודלו (כ-</a:t>
            </a:r>
            <a:r>
              <a:rPr lang="en-US" altLang="en-US" sz="2000" dirty="0"/>
              <a:t>4K</a:t>
            </a:r>
            <a:r>
              <a:rPr lang="he-IL" altLang="en-US" sz="2000" dirty="0"/>
              <a:t>). אם יש מספיק מקום פנוי ב-</a:t>
            </a:r>
            <a:r>
              <a:rPr lang="en-US" altLang="en-US" sz="2000" dirty="0"/>
              <a:t>pipe</a:t>
            </a:r>
            <a:r>
              <a:rPr lang="he-IL" altLang="en-US" sz="2000" dirty="0"/>
              <a:t>, תתבצע כתיבה של כל הכמות המבוקשת מיד.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אם אין מספיק מקום פנוי ב-</a:t>
            </a:r>
            <a:r>
              <a:rPr lang="en-US" altLang="en-US" sz="2000" dirty="0"/>
              <a:t>pipe</a:t>
            </a:r>
            <a:r>
              <a:rPr lang="he-IL" altLang="en-US" sz="2000" dirty="0"/>
              <a:t>, הכתיבה תחסום את התהליך עד שהקוראים האחרים יפנו מקום וניתן יהיה לכתוב את כל הכמות הדרושה.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804C8B-3DB5-455D-A5BC-C81E446E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2BC5B4-C2BD-4807-BE04-2B25FF0C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22536" name="Picture 5" descr="BD20026_[1]">
            <a:extLst>
              <a:ext uri="{FF2B5EF4-FFF2-40B4-BE49-F238E27FC236}">
                <a16:creationId xmlns:a16="http://schemas.microsoft.com/office/drawing/2014/main" id="{278180DD-43F9-4FA9-A6F4-8AD7CC8BE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414338"/>
            <a:ext cx="687387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604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>
            <a:extLst>
              <a:ext uri="{FF2B5EF4-FFF2-40B4-BE49-F238E27FC236}">
                <a16:creationId xmlns:a16="http://schemas.microsoft.com/office/drawing/2014/main" id="{9A079A91-09FD-4C2B-8806-B1BF48BE6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קריאת המערכת </a:t>
            </a:r>
            <a:r>
              <a:rPr lang="en-US" altLang="en-US"/>
              <a:t>dup()</a:t>
            </a:r>
            <a:endParaRPr lang="en-US" altLang="en-US" dirty="0"/>
          </a:p>
        </p:txBody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F61CE505-4405-494A-A8AF-63B7168ACB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dup(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מעתיקה את ה-</a:t>
            </a:r>
            <a:r>
              <a:rPr lang="en-US" altLang="en-US" dirty="0"/>
              <a:t>FD</a:t>
            </a:r>
            <a:r>
              <a:rPr lang="he-IL" altLang="en-US" dirty="0"/>
              <a:t> שמספרו </a:t>
            </a:r>
            <a:r>
              <a:rPr lang="en-US" altLang="en-US" dirty="0" err="1"/>
              <a:t>oldfd</a:t>
            </a:r>
            <a:r>
              <a:rPr lang="he-IL" altLang="en-US" dirty="0"/>
              <a:t> ל-</a:t>
            </a:r>
            <a:r>
              <a:rPr lang="en-US" altLang="en-US" dirty="0"/>
              <a:t>FD</a:t>
            </a:r>
            <a:r>
              <a:rPr lang="he-IL" altLang="en-US" dirty="0"/>
              <a:t> אחר פנוי בטבלה. </a:t>
            </a:r>
          </a:p>
          <a:p>
            <a:pPr lvl="1"/>
            <a:r>
              <a:rPr lang="he-IL" altLang="en-US" dirty="0"/>
              <a:t>ה-</a:t>
            </a:r>
            <a:r>
              <a:rPr lang="en-US" altLang="en-US" dirty="0"/>
              <a:t>FD</a:t>
            </a:r>
            <a:r>
              <a:rPr lang="he-IL" altLang="en-US" dirty="0"/>
              <a:t> החדש הינו ה-</a:t>
            </a:r>
            <a:r>
              <a:rPr lang="en-US" altLang="en-US" dirty="0"/>
              <a:t>FD</a:t>
            </a:r>
            <a:r>
              <a:rPr lang="he-IL" altLang="en-US" dirty="0"/>
              <a:t> הפנוי בעל הערך הנמוך ביותר בטבלה.</a:t>
            </a:r>
          </a:p>
          <a:p>
            <a:pPr lvl="1"/>
            <a:r>
              <a:rPr lang="he-IL" altLang="en-US" dirty="0"/>
              <a:t>לאחר פעולה מוצלחת, </a:t>
            </a:r>
            <a:r>
              <a:rPr lang="en-US" altLang="en-US" dirty="0" err="1"/>
              <a:t>oldfd</a:t>
            </a:r>
            <a:r>
              <a:rPr lang="he-IL" altLang="en-US" dirty="0"/>
              <a:t> וה-</a:t>
            </a:r>
            <a:r>
              <a:rPr lang="en-US" altLang="en-US" dirty="0"/>
              <a:t>FD</a:t>
            </a:r>
            <a:r>
              <a:rPr lang="he-IL" altLang="en-US" dirty="0"/>
              <a:t> החדש מצביעים לאותו </a:t>
            </a:r>
            <a:r>
              <a:rPr lang="en-US" altLang="en-US" dirty="0"/>
              <a:t>file object</a:t>
            </a:r>
            <a:r>
              <a:rPr lang="he-IL" altLang="en-US" dirty="0"/>
              <a:t>.</a:t>
            </a:r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 err="1"/>
              <a:t>oldfd</a:t>
            </a:r>
            <a:r>
              <a:rPr lang="he-IL" altLang="en-US" dirty="0"/>
              <a:t> – ה-</a:t>
            </a:r>
            <a:r>
              <a:rPr lang="en-US" altLang="en-US" dirty="0"/>
              <a:t>FD</a:t>
            </a:r>
            <a:r>
              <a:rPr lang="he-IL" altLang="en-US" dirty="0"/>
              <a:t> המיועד להעתקה – חייב להיות פתוח לפני ההעתקה.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</a:t>
            </a:r>
          </a:p>
          <a:p>
            <a:pPr lvl="1"/>
            <a:r>
              <a:rPr lang="he-IL" altLang="en-US" dirty="0"/>
              <a:t>בהצלחה, מוחזר ה-</a:t>
            </a:r>
            <a:r>
              <a:rPr lang="en-US" altLang="en-US" dirty="0"/>
              <a:t>FD</a:t>
            </a:r>
            <a:r>
              <a:rPr lang="he-IL" altLang="en-US" dirty="0"/>
              <a:t> החדש.</a:t>
            </a:r>
          </a:p>
          <a:p>
            <a:pPr lvl="1"/>
            <a:r>
              <a:rPr lang="he-IL" altLang="en-US" dirty="0"/>
              <a:t>בכישלון מוחזר </a:t>
            </a:r>
            <a:r>
              <a:rPr lang="en-US" altLang="en-US" dirty="0"/>
              <a:t>(-1)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DC9998-968C-4D98-B2FC-CE5E5C09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E7F6BD-7918-4EA6-9CAD-53E80E34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25607" name="Picture 4" descr="j0244911[1]">
            <a:extLst>
              <a:ext uri="{FF2B5EF4-FFF2-40B4-BE49-F238E27FC236}">
                <a16:creationId xmlns:a16="http://schemas.microsoft.com/office/drawing/2014/main" id="{0394056D-9EE2-4512-AA81-77F9B249E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0175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062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BE6E-A450-4DA4-BB0B-9339A380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dirty="0"/>
              <a:t>דוגמת קוד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21BF9-D89E-4DFC-AABD-F23480D16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shell code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pipe(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status = fork();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(status == 0) { /* first child */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close(1);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dup(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close(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close(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(“/bin/ls”,…);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status = fork();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(status == 0) { /* second child */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close(0);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dup(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close(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close(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(“/bin/more”,…);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 algn="l" rtl="0">
              <a:spcBef>
                <a:spcPct val="0"/>
              </a:spcBef>
              <a:buClrTx/>
              <a:buSzTx/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600A9-D2B9-490A-AE2E-51932EB20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הכוונת קלט/פלט באמצעות </a:t>
            </a:r>
            <a:r>
              <a:rPr lang="en-US" sz="2000" dirty="0"/>
              <a:t>pipes</a:t>
            </a:r>
            <a:r>
              <a:rPr lang="he-IL" sz="2000" dirty="0"/>
              <a:t>.</a:t>
            </a:r>
          </a:p>
          <a:p>
            <a:endParaRPr lang="he-IL" sz="2000" dirty="0"/>
          </a:p>
          <a:p>
            <a:pPr algn="l" rtl="0"/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 ls | more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F917C-7408-4428-AC9D-F6A9005F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34017-8F90-40CE-8CF6-6384729B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02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>
            <a:extLst>
              <a:ext uri="{FF2B5EF4-FFF2-40B4-BE49-F238E27FC236}">
                <a16:creationId xmlns:a16="http://schemas.microsoft.com/office/drawing/2014/main" id="{0D0C6EA4-FC01-4973-8293-2A2440D90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FIFOs</a:t>
            </a:r>
            <a:r>
              <a:rPr lang="he-IL" altLang="en-US" dirty="0"/>
              <a:t> בלינוקס</a:t>
            </a:r>
            <a:endParaRPr lang="en-US" altLang="en-US" dirty="0"/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F673FEB2-0B38-4E92-9224-A70BC2D26F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FIFO</a:t>
            </a:r>
            <a:r>
              <a:rPr lang="he-IL" altLang="en-US" dirty="0"/>
              <a:t> הוא למעשה </a:t>
            </a:r>
            <a:r>
              <a:rPr lang="en-US" altLang="en-US" dirty="0"/>
              <a:t>pipe</a:t>
            </a:r>
            <a:r>
              <a:rPr lang="he-IL" altLang="en-US" dirty="0"/>
              <a:t> בעל "שם" במערכת הקבצים שדרכו יכולים כל התהליכים במכונה לגשת אליו – </a:t>
            </a:r>
            <a:r>
              <a:rPr lang="en-US" altLang="en-US" dirty="0"/>
              <a:t>pipe</a:t>
            </a:r>
            <a:r>
              <a:rPr lang="he-IL" altLang="en-US" dirty="0"/>
              <a:t> "ציבורי".</a:t>
            </a:r>
          </a:p>
          <a:p>
            <a:pPr lvl="1"/>
            <a:r>
              <a:rPr lang="en-US" altLang="en-US" dirty="0"/>
              <a:t>pipes</a:t>
            </a:r>
            <a:r>
              <a:rPr lang="he-IL" altLang="en-US" dirty="0"/>
              <a:t> הם חסרי שם ולכן נקראים לפעמים </a:t>
            </a:r>
            <a:r>
              <a:rPr lang="en-US" altLang="en-US" dirty="0"/>
              <a:t>anonymous FIFO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שם ה-</a:t>
            </a:r>
            <a:r>
              <a:rPr lang="en-US" altLang="en-US" dirty="0"/>
              <a:t>FIFO</a:t>
            </a:r>
            <a:r>
              <a:rPr lang="he-IL" altLang="en-US" dirty="0"/>
              <a:t> הוא כשם קובץ במערכת הקבצים, למרות שאיננו קובץ כלל.</a:t>
            </a:r>
          </a:p>
          <a:p>
            <a:pPr lvl="2"/>
            <a:r>
              <a:rPr lang="he-IL" altLang="en-US" dirty="0"/>
              <a:t>למשל </a:t>
            </a:r>
            <a:r>
              <a:rPr lang="en-US" altLang="en-US" dirty="0"/>
              <a:t>/home/</a:t>
            </a:r>
            <a:r>
              <a:rPr lang="en-US" altLang="en-US" dirty="0" err="1"/>
              <a:t>yossi</a:t>
            </a:r>
            <a:r>
              <a:rPr lang="en-US" altLang="en-US" dirty="0"/>
              <a:t>/</a:t>
            </a:r>
            <a:r>
              <a:rPr lang="en-US" altLang="en-US" dirty="0" err="1"/>
              <a:t>myfifo</a:t>
            </a:r>
            <a:r>
              <a:rPr lang="he-IL" altLang="en-US" dirty="0"/>
              <a:t> .</a:t>
            </a:r>
          </a:p>
          <a:p>
            <a:endParaRPr lang="he-IL" altLang="en-US" dirty="0"/>
          </a:p>
          <a:p>
            <a:r>
              <a:rPr lang="he-IL" altLang="en-US" dirty="0"/>
              <a:t>השימוש העיקרי של </a:t>
            </a:r>
            <a:r>
              <a:rPr lang="en-US" altLang="en-US" dirty="0"/>
              <a:t>FIFO</a:t>
            </a:r>
            <a:r>
              <a:rPr lang="he-IL" altLang="en-US" dirty="0"/>
              <a:t> (או של כל אובייקט תקשורת בעל "שם") הוא כאשר תהליכים רוצים לתקשר דרך ערוץ קבוע מראש מבלי שיהיה ביניהם קשרי משפחה.</a:t>
            </a:r>
          </a:p>
          <a:p>
            <a:pPr lvl="1"/>
            <a:r>
              <a:rPr lang="he-IL" altLang="en-US" dirty="0"/>
              <a:t>למשל, כאשר תהליכי לקוח צריכים לתקשר עם תהליך שרת.</a:t>
            </a:r>
          </a:p>
          <a:p>
            <a:r>
              <a:rPr lang="en-US" altLang="en-US" dirty="0"/>
              <a:t>FIFO</a:t>
            </a:r>
            <a:r>
              <a:rPr lang="he-IL" altLang="en-US" dirty="0"/>
              <a:t> נוצר באמצעות קריאת המערכת </a:t>
            </a:r>
            <a:r>
              <a:rPr lang="en-US" altLang="en-US" dirty="0" err="1"/>
              <a:t>mkfifo</a:t>
            </a:r>
            <a:r>
              <a:rPr lang="en-US" altLang="en-US" dirty="0"/>
              <a:t>()</a:t>
            </a:r>
            <a:r>
              <a:rPr lang="he-IL" altLang="en-US" dirty="0"/>
              <a:t>, שמעניקה לו את שמו.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21C616-2018-4711-8F77-E7DD995B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CDA5BF-4C4C-4B49-826D-BFD71B68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12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>
            <a:extLst>
              <a:ext uri="{FF2B5EF4-FFF2-40B4-BE49-F238E27FC236}">
                <a16:creationId xmlns:a16="http://schemas.microsoft.com/office/drawing/2014/main" id="{2DDB0D27-68E7-4C6D-95B7-20CFC4983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קריאת המערכת </a:t>
            </a:r>
            <a:r>
              <a:rPr lang="en-US" altLang="en-US" dirty="0" err="1"/>
              <a:t>mkfifo</a:t>
            </a:r>
            <a:r>
              <a:rPr lang="en-US" altLang="en-US" dirty="0"/>
              <a:t>()</a:t>
            </a:r>
          </a:p>
        </p:txBody>
      </p:sp>
      <p:sp>
        <p:nvSpPr>
          <p:cNvPr id="29702" name="Rectangle 3">
            <a:extLst>
              <a:ext uri="{FF2B5EF4-FFF2-40B4-BE49-F238E27FC236}">
                <a16:creationId xmlns:a16="http://schemas.microsoft.com/office/drawing/2014/main" id="{7D03D8D8-3BC2-43A4-88CE-D07F08DD7A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mkfifo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char *pathname,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mode);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יוצרת </a:t>
            </a:r>
            <a:r>
              <a:rPr lang="en-US" altLang="en-US" dirty="0"/>
              <a:t>FIFO</a:t>
            </a:r>
            <a:r>
              <a:rPr lang="he-IL" altLang="en-US" dirty="0"/>
              <a:t> המופיע במערכת הקבצים במסלול </a:t>
            </a:r>
            <a:r>
              <a:rPr lang="en-US" altLang="en-US" dirty="0"/>
              <a:t>pathname</a:t>
            </a:r>
            <a:r>
              <a:rPr lang="he-IL" altLang="en-US" dirty="0"/>
              <a:t> והרשאות הגישה שלו הן </a:t>
            </a:r>
            <a:r>
              <a:rPr lang="en-US" altLang="en-US" dirty="0"/>
              <a:t>mode</a:t>
            </a:r>
            <a:r>
              <a:rPr lang="he-IL" altLang="en-US" dirty="0"/>
              <a:t>.</a:t>
            </a:r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/>
              <a:t>pathname</a:t>
            </a:r>
            <a:r>
              <a:rPr lang="he-IL" altLang="en-US" dirty="0"/>
              <a:t> – שם ה-</a:t>
            </a:r>
            <a:r>
              <a:rPr lang="en-US" altLang="en-US" dirty="0"/>
              <a:t>FIFO</a:t>
            </a:r>
            <a:r>
              <a:rPr lang="he-IL" altLang="en-US" dirty="0"/>
              <a:t> וגם המסלול לקובץ במערכת הקבצים.</a:t>
            </a:r>
          </a:p>
          <a:p>
            <a:pPr lvl="1"/>
            <a:r>
              <a:rPr lang="en-US" altLang="en-US" dirty="0"/>
              <a:t>mode</a:t>
            </a:r>
            <a:r>
              <a:rPr lang="he-IL" altLang="en-US" dirty="0"/>
              <a:t> – הרשאות הגישה ל-</a:t>
            </a:r>
            <a:r>
              <a:rPr lang="en-US" altLang="en-US" dirty="0"/>
              <a:t>FIFO</a:t>
            </a:r>
            <a:r>
              <a:rPr lang="he-IL" altLang="en-US" dirty="0"/>
              <a:t> שנוצר. ניתן להכניס ערך 0777  (777 אוקטאלי) כדי לקבל הרשאות ברירת מחדל.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0 בהצלחה, </a:t>
            </a:r>
            <a:r>
              <a:rPr lang="en-US" altLang="en-US" dirty="0"/>
              <a:t>(-1)</a:t>
            </a:r>
            <a:r>
              <a:rPr lang="he-IL" altLang="en-US" dirty="0"/>
              <a:t> בכישלון.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52B26A-2CD9-48A5-8F10-19824FE9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C0613C-7978-46AA-A7A9-928133BE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58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>
            <a:extLst>
              <a:ext uri="{FF2B5EF4-FFF2-40B4-BE49-F238E27FC236}">
                <a16:creationId xmlns:a16="http://schemas.microsoft.com/office/drawing/2014/main" id="{23AE8D66-A0B9-412D-A79D-1E349420D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תקשורת באמצעות </a:t>
            </a:r>
            <a:r>
              <a:rPr lang="en-US" altLang="en-US" dirty="0"/>
              <a:t>FIFO</a:t>
            </a:r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7D579616-5044-4427-8844-4A3CA27749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לאחר היווצרו, ניתן לגשת ל-</a:t>
            </a:r>
            <a:r>
              <a:rPr lang="en-US" altLang="en-US" dirty="0"/>
              <a:t>FIFO</a:t>
            </a:r>
            <a:r>
              <a:rPr lang="he-IL" altLang="en-US" dirty="0"/>
              <a:t> באמצעות פקודת </a:t>
            </a:r>
            <a:r>
              <a:rPr lang="en-US" altLang="en-US" dirty="0"/>
              <a:t>open()</a:t>
            </a:r>
            <a:r>
              <a:rPr lang="he-IL" altLang="en-US" dirty="0"/>
              <a:t> ולעבוד איתו כרגיל (קריאה וכתיבה).</a:t>
            </a:r>
          </a:p>
          <a:p>
            <a:pPr lvl="1"/>
            <a:r>
              <a:rPr lang="he-IL" altLang="en-US" dirty="0"/>
              <a:t>ניתן לבצע הן קריאה והן כתיבה ל-</a:t>
            </a:r>
            <a:r>
              <a:rPr lang="en-US" altLang="en-US" dirty="0"/>
              <a:t>FIFO</a:t>
            </a:r>
            <a:r>
              <a:rPr lang="he-IL" altLang="en-US" dirty="0"/>
              <a:t> דרך אותו </a:t>
            </a:r>
            <a:r>
              <a:rPr lang="en-US" altLang="en-US" dirty="0"/>
              <a:t>FD</a:t>
            </a:r>
            <a:r>
              <a:rPr lang="he-IL" altLang="en-US" dirty="0"/>
              <a:t> (ערוץ תקשורת דו-כיווני, בניגוד ל-</a:t>
            </a:r>
            <a:r>
              <a:rPr lang="en-US" altLang="en-US" dirty="0"/>
              <a:t>pipes</a:t>
            </a:r>
            <a:r>
              <a:rPr lang="he-IL" altLang="en-US" dirty="0"/>
              <a:t>).</a:t>
            </a:r>
          </a:p>
          <a:p>
            <a:r>
              <a:rPr lang="he-IL" altLang="en-US" dirty="0"/>
              <a:t>תהליך שפותח את ה-</a:t>
            </a:r>
            <a:r>
              <a:rPr lang="en-US" altLang="en-US" dirty="0"/>
              <a:t>FIFO</a:t>
            </a:r>
            <a:r>
              <a:rPr lang="he-IL" altLang="en-US" dirty="0"/>
              <a:t> לקריאה בלבד נחסם עד שתהליך נוסף יפתח את ה-</a:t>
            </a:r>
            <a:r>
              <a:rPr lang="en-US" altLang="en-US" dirty="0"/>
              <a:t>FIFO</a:t>
            </a:r>
            <a:r>
              <a:rPr lang="he-IL" altLang="en-US" dirty="0"/>
              <a:t> לכתיבה, וההפך.</a:t>
            </a:r>
          </a:p>
          <a:p>
            <a:pPr lvl="1"/>
            <a:r>
              <a:rPr lang="he-IL" altLang="en-US" dirty="0"/>
              <a:t>פתיחת ה-</a:t>
            </a:r>
            <a:r>
              <a:rPr lang="en-US" altLang="en-US" dirty="0"/>
              <a:t>FIFO</a:t>
            </a:r>
            <a:r>
              <a:rPr lang="he-IL" altLang="en-US" dirty="0"/>
              <a:t> לכתיבה וקריאה (</a:t>
            </a:r>
            <a:r>
              <a:rPr lang="en-US" altLang="en-US" dirty="0"/>
              <a:t>O_RDWR</a:t>
            </a:r>
            <a:r>
              <a:rPr lang="he-IL" altLang="en-US" dirty="0"/>
              <a:t>) איננה חוסמת. עם זאת, יש לוודא שלכל קריאה יש כותב (אחרת תהליך יחיד ייחסם - קיפאון).</a:t>
            </a:r>
          </a:p>
          <a:p>
            <a:r>
              <a:rPr lang="he-IL" altLang="en-US" dirty="0"/>
              <a:t>כאובייקט בעל שם במערכת הקבצים, </a:t>
            </a:r>
            <a:r>
              <a:rPr lang="en-US" altLang="en-US" dirty="0"/>
              <a:t>FIFO</a:t>
            </a:r>
            <a:r>
              <a:rPr lang="he-IL" altLang="en-US" dirty="0"/>
              <a:t> אינו מפונה אוטומטית לאחר שהמשתמש האחרון בו סוגר את הקובץ, ולכן יש לפנותו בצורה מפורשת באמצעות פקודות או קריאות מערכת למחיקת קבצים (למשל, פקודת </a:t>
            </a:r>
            <a:r>
              <a:rPr lang="en-US" altLang="en-US" dirty="0" err="1"/>
              <a:t>rm</a:t>
            </a:r>
            <a:r>
              <a:rPr lang="he-IL" altLang="en-US" dirty="0"/>
              <a:t> או קריאת המערכת </a:t>
            </a:r>
            <a:r>
              <a:rPr lang="en-US" altLang="en-US" dirty="0"/>
              <a:t>unlink()</a:t>
            </a:r>
            <a:r>
              <a:rPr lang="he-IL" altLang="en-US" dirty="0"/>
              <a:t>).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87B3AC-9618-4EC7-A9DB-0FE84B224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F9F5DD-31E4-4EE9-82C1-A63ECCC5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5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91331-0877-42CB-9B23-7FB05A94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אותות (</a:t>
            </a:r>
            <a:r>
              <a:rPr lang="en-US" dirty="0"/>
              <a:t>signals</a:t>
            </a:r>
            <a:r>
              <a:rPr lang="he-IL" dirty="0"/>
              <a:t>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54485-5748-4E8E-9D9A-156A7472BD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BCC11-E5B5-4AD8-B76C-BDC25AFB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D6BF2-16FD-4AD4-BC0B-0E25B2D2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730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>
            <a:extLst>
              <a:ext uri="{FF2B5EF4-FFF2-40B4-BE49-F238E27FC236}">
                <a16:creationId xmlns:a16="http://schemas.microsoft.com/office/drawing/2014/main" id="{25FC4AEF-E35B-43CB-8864-F5DF56F93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סיגנלים (</a:t>
            </a:r>
            <a:r>
              <a:rPr lang="en-US" altLang="en-US" dirty="0"/>
              <a:t>signals</a:t>
            </a:r>
            <a:r>
              <a:rPr lang="he-IL" altLang="en-US" dirty="0"/>
              <a:t>) בלינוקס</a:t>
            </a:r>
            <a:endParaRPr lang="en-US" altLang="en-US" dirty="0"/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87ED5EF2-A8F5-4CD1-AABC-E522F52DA9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סיגנל הוא אות הנשלח לתהליך באופן אסינכרוני ע"י תהליך אחר או ע"י מערכת ההפעלה.</a:t>
            </a:r>
          </a:p>
          <a:p>
            <a:pPr lvl="1"/>
            <a:r>
              <a:rPr lang="he-IL" altLang="en-US" dirty="0"/>
              <a:t>הסיגנל יכול להישלח לתהליך בכל נקודה בזמן ללא תלות במצב התהליך.</a:t>
            </a:r>
          </a:p>
          <a:p>
            <a:r>
              <a:rPr lang="he-IL" altLang="en-US" dirty="0"/>
              <a:t>סיגנל הוא ערך מספרי שלם בתחום 1—31.</a:t>
            </a:r>
          </a:p>
          <a:p>
            <a:pPr lvl="1"/>
            <a:r>
              <a:rPr lang="he-IL" altLang="en-US" dirty="0"/>
              <a:t>לינוקס מגדירה 31 סיגנלים אפשריים כתאימות היסטורית ל-</a:t>
            </a:r>
            <a:r>
              <a:rPr lang="en-US" altLang="en-US" dirty="0"/>
              <a:t>UNIX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סיגנלים משמשים הן לתקשורת בין תהליכים והן להודעות ממערכת ההפעלה לתהליך על אירועים שונים. </a:t>
            </a:r>
          </a:p>
          <a:p>
            <a:pPr lvl="1"/>
            <a:r>
              <a:rPr lang="he-IL" altLang="en-US" dirty="0"/>
              <a:t>לכל ערך מספרי של סיגנל מוגדר שם מתאים והוא מיועד להודעה על סוג מסוים של אירועים.</a:t>
            </a:r>
          </a:p>
          <a:p>
            <a:pPr lvl="1"/>
            <a:r>
              <a:rPr lang="he-IL" altLang="en-US" dirty="0"/>
              <a:t>למשל: חלוקה ב-0 בקוד תהליך גורמת למערכת ההפעלה לשלוח לתהליך סיגנל מספר 8 הנקרא </a:t>
            </a:r>
            <a:r>
              <a:rPr lang="en-US" altLang="en-US" dirty="0"/>
              <a:t>SIGFPE</a:t>
            </a:r>
            <a:r>
              <a:rPr lang="he-IL" altLang="en-US" dirty="0"/>
              <a:t> (</a:t>
            </a:r>
            <a:r>
              <a:rPr lang="en-US" altLang="en-US" dirty="0"/>
              <a:t>Floating Point Exception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תהליך אחד יכול לשלוח סיגנל לתהליך שני באמצעות קריאת מערכת </a:t>
            </a:r>
            <a:r>
              <a:rPr lang="en-US" altLang="en-US" dirty="0"/>
              <a:t>kill()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43F901-4CCB-471D-83DB-68A70368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DFDFF4-3E71-44FD-9F56-F88AC3F4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30727" name="Picture 5" descr="j0351616[1]">
            <a:extLst>
              <a:ext uri="{FF2B5EF4-FFF2-40B4-BE49-F238E27FC236}">
                <a16:creationId xmlns:a16="http://schemas.microsoft.com/office/drawing/2014/main" id="{5ADD373E-5106-453A-AC1E-FB1D3C666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0969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6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8E82F-7CD5-4085-AD6E-ABDFB834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a file!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23E12-873A-4585-BA6A-215D5195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66107-794B-415C-BB38-8059A8A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851381-EEE8-421C-899D-5AE3C8B2309B}"/>
              </a:ext>
            </a:extLst>
          </p:cNvPr>
          <p:cNvSpPr/>
          <p:nvPr/>
        </p:nvSpPr>
        <p:spPr>
          <a:xfrm>
            <a:off x="5093483" y="2409211"/>
            <a:ext cx="182880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/>
              <a:t>Keyboard</a:t>
            </a:r>
            <a:br>
              <a:rPr lang="en-US" sz="2000" dirty="0"/>
            </a:br>
            <a:r>
              <a:rPr lang="en-US" sz="2000" dirty="0"/>
              <a:t>file object</a:t>
            </a:r>
            <a:endParaRPr lang="he-IL" sz="2000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18ACE83-F47C-470F-BC31-DFF22F9A2C7E}"/>
              </a:ext>
            </a:extLst>
          </p:cNvPr>
          <p:cNvSpPr/>
          <p:nvPr/>
        </p:nvSpPr>
        <p:spPr>
          <a:xfrm>
            <a:off x="5093483" y="3631618"/>
            <a:ext cx="182880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/>
              <a:t>Monitor</a:t>
            </a:r>
            <a:br>
              <a:rPr lang="en-US" sz="2000" dirty="0"/>
            </a:br>
            <a:r>
              <a:rPr lang="en-US" sz="2000" dirty="0"/>
              <a:t>file object</a:t>
            </a:r>
            <a:endParaRPr lang="he-IL" sz="2000" dirty="0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938DED2-7E22-47A6-92BF-00AF59B02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96359"/>
              </p:ext>
            </p:extLst>
          </p:nvPr>
        </p:nvGraphicFramePr>
        <p:xfrm>
          <a:off x="568949" y="1709928"/>
          <a:ext cx="1608481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process</a:t>
                      </a:r>
                    </a:p>
                    <a:p>
                      <a:pPr algn="ctr"/>
                      <a:r>
                        <a:rPr lang="en-US" sz="2000" dirty="0"/>
                        <a:t>descriptor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7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files-&gt;</a:t>
                      </a:r>
                      <a:r>
                        <a:rPr lang="en-US" sz="2000" dirty="0" err="1"/>
                        <a:t>fd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37447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21203F1-ED64-4E38-9AB3-161213D1C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18839"/>
              </p:ext>
            </p:extLst>
          </p:nvPr>
        </p:nvGraphicFramePr>
        <p:xfrm>
          <a:off x="2822038" y="3227050"/>
          <a:ext cx="160848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81">
                  <a:extLst>
                    <a:ext uri="{9D8B030D-6E8A-4147-A177-3AD203B41FA5}">
                      <a16:colId xmlns:a16="http://schemas.microsoft.com/office/drawing/2014/main" val="3220585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 (stdin)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73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(</a:t>
                      </a:r>
                      <a:r>
                        <a:rPr lang="en-US" sz="2000" dirty="0" err="1"/>
                        <a:t>stdout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7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 (stderr)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63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47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75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14806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306B901F-72B7-4E90-8279-D298C5185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881" y="2019478"/>
            <a:ext cx="84637" cy="8463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A39C718-5473-468C-A0CA-569C6EFC58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405" y="5199425"/>
            <a:ext cx="1254888" cy="119019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75087E1-ADE8-4112-A8F5-9CE2711680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082" y="3497319"/>
            <a:ext cx="1685292" cy="133138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14D2954-A7B3-441A-BAA4-B70B7315B1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996" y="2578301"/>
            <a:ext cx="1597803" cy="539267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AE1AD80-8749-4D55-8476-C00D0227129D}"/>
              </a:ext>
            </a:extLst>
          </p:cNvPr>
          <p:cNvCxnSpPr/>
          <p:nvPr/>
        </p:nvCxnSpPr>
        <p:spPr>
          <a:xfrm>
            <a:off x="2177430" y="3263507"/>
            <a:ext cx="631453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603A051E-0E37-475E-8C89-F33422ACA85C}"/>
              </a:ext>
            </a:extLst>
          </p:cNvPr>
          <p:cNvSpPr/>
          <p:nvPr/>
        </p:nvSpPr>
        <p:spPr>
          <a:xfrm>
            <a:off x="5093483" y="5337324"/>
            <a:ext cx="1828800" cy="914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/>
              <a:t>Text</a:t>
            </a:r>
            <a:br>
              <a:rPr lang="en-US" sz="2000" dirty="0"/>
            </a:br>
            <a:r>
              <a:rPr lang="en-US" sz="2000" dirty="0"/>
              <a:t>file object</a:t>
            </a:r>
            <a:endParaRPr lang="he-IL" sz="2000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2087E00-426E-4FC5-8EA4-0872C2D7E822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4430519" y="2866411"/>
            <a:ext cx="662964" cy="92825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EBE505-EC4D-4D9B-800E-D08AC93B3F55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443674" y="4088818"/>
            <a:ext cx="649809" cy="16036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0BFB6BD-67E4-4B59-BF5F-F3AA9B11AE89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443674" y="4088818"/>
            <a:ext cx="649809" cy="5471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0BA395A-D098-4B52-AA92-5846103D93EB}"/>
              </a:ext>
            </a:extLst>
          </p:cNvPr>
          <p:cNvCxnSpPr>
            <a:cxnSpLocks/>
            <a:endCxn id="61" idx="2"/>
          </p:cNvCxnSpPr>
          <p:nvPr/>
        </p:nvCxnSpPr>
        <p:spPr>
          <a:xfrm>
            <a:off x="4443674" y="5412274"/>
            <a:ext cx="649809" cy="38225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87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>
            <a:extLst>
              <a:ext uri="{FF2B5EF4-FFF2-40B4-BE49-F238E27FC236}">
                <a16:creationId xmlns:a16="http://schemas.microsoft.com/office/drawing/2014/main" id="{2089D2F3-4EB0-4990-B82E-042DF00A4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סיגנלים ממתינים</a:t>
            </a:r>
            <a:endParaRPr lang="en-US" altLang="en-US" dirty="0"/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79A97830-2297-4186-A219-53ECE43815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/>
              <a:t>סיגנל שנשלח לתהליך כלשהו אבל עדיין לא טופל נקרא </a:t>
            </a:r>
            <a:r>
              <a:rPr lang="en-US" altLang="en-US"/>
              <a:t>pending signal</a:t>
            </a:r>
            <a:r>
              <a:rPr lang="he-IL" altLang="en-US"/>
              <a:t> (סיגנל ממתין).</a:t>
            </a:r>
          </a:p>
          <a:p>
            <a:pPr lvl="1"/>
            <a:r>
              <a:rPr lang="he-IL" altLang="en-US"/>
              <a:t>כל הסיגנלים הממתינים של אותו תהליך נשמרים ע"י מערכת ההפעלה עד לטיפול בהם ואח"כ נמחקים.</a:t>
            </a:r>
          </a:p>
          <a:p>
            <a:r>
              <a:rPr lang="he-IL" altLang="en-US"/>
              <a:t>יכול להיות לכל היותר סיגנל ממתין אחד מכל סוג (אותו ערך מספרי) לתהליך נתון.</a:t>
            </a:r>
          </a:p>
          <a:p>
            <a:pPr lvl="1"/>
            <a:r>
              <a:rPr lang="he-IL" altLang="en-US"/>
              <a:t>אם יתקבלו סיגנלים נוספים מאותו ערך לפני שהראשון טופל, הם יבוטלו ע"י מערכת ההפעלה.</a:t>
            </a:r>
          </a:p>
          <a:p>
            <a:r>
              <a:rPr lang="he-IL" altLang="en-US"/>
              <a:t>בדיקה וטיפול בסיגנלים ממתינים מבוצעים בכל פעם שהתהליך עובר מ-</a:t>
            </a:r>
            <a:r>
              <a:rPr lang="en-US" altLang="en-US"/>
              <a:t>kernel mode</a:t>
            </a:r>
            <a:r>
              <a:rPr lang="he-IL" altLang="en-US"/>
              <a:t> ל-</a:t>
            </a:r>
            <a:r>
              <a:rPr lang="en-US" altLang="en-US"/>
              <a:t>user mode</a:t>
            </a:r>
            <a:r>
              <a:rPr lang="he-IL" altLang="en-US"/>
              <a:t> במהלך הריצה שלו.</a:t>
            </a:r>
          </a:p>
          <a:p>
            <a:r>
              <a:rPr lang="he-IL" altLang="en-US"/>
              <a:t>תהליך ממתין במצב </a:t>
            </a:r>
            <a:r>
              <a:rPr lang="en-US" altLang="en-US"/>
              <a:t>TASK_INTERRUPTIBLE</a:t>
            </a:r>
            <a:r>
              <a:rPr lang="he-IL" altLang="en-US"/>
              <a:t> יוחזר למצב ריצה (</a:t>
            </a:r>
            <a:r>
              <a:rPr lang="en-US" altLang="en-US"/>
              <a:t>TASK_RUNNING</a:t>
            </a:r>
            <a:r>
              <a:rPr lang="he-IL" altLang="en-US"/>
              <a:t>) אם יש לו סיגנלים ממתינים.</a:t>
            </a:r>
          </a:p>
          <a:p>
            <a:pPr lvl="1"/>
            <a:r>
              <a:rPr lang="he-IL" altLang="en-US"/>
              <a:t>אם ההמתנה היתה כתוצאה מקריאה חוסמת כלשהי, הקריאה תחזור עם תוצאת כשלון עקב הפרעה.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01DA8F-9B03-4910-9E3F-2EA467D8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2437D0-F509-4421-8A66-672E872F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31751" name="Picture 4" descr="j0351616[1]">
            <a:extLst>
              <a:ext uri="{FF2B5EF4-FFF2-40B4-BE49-F238E27FC236}">
                <a16:creationId xmlns:a16="http://schemas.microsoft.com/office/drawing/2014/main" id="{22E83EA9-C2A2-4E51-B3BC-034C11CEE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0969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918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>
            <a:extLst>
              <a:ext uri="{FF2B5EF4-FFF2-40B4-BE49-F238E27FC236}">
                <a16:creationId xmlns:a16="http://schemas.microsoft.com/office/drawing/2014/main" id="{2F2DE612-1C9B-4FEC-97EE-8769238E5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טיפול בסיגנלים</a:t>
            </a:r>
            <a:endParaRPr lang="en-US" altLang="en-US" dirty="0"/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03A4471B-CCE8-40B3-8F3E-232196EA3F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תהליך יכול לטפל בסיגנל במספר אופנים:</a:t>
            </a:r>
          </a:p>
          <a:p>
            <a:pPr lvl="1"/>
            <a:r>
              <a:rPr lang="en-US" altLang="en-US" dirty="0"/>
              <a:t>terminate</a:t>
            </a:r>
            <a:r>
              <a:rPr lang="he-IL" altLang="en-US" dirty="0"/>
              <a:t> – סיום התהליך בתגובה לסיגנל.</a:t>
            </a:r>
          </a:p>
          <a:p>
            <a:pPr lvl="1"/>
            <a:r>
              <a:rPr lang="en-US" altLang="en-US" dirty="0"/>
              <a:t>dump</a:t>
            </a:r>
            <a:r>
              <a:rPr lang="he-IL" altLang="en-US" dirty="0"/>
              <a:t> – יצירת קובץ </a:t>
            </a:r>
            <a:r>
              <a:rPr lang="en-US" altLang="en-US" dirty="0"/>
              <a:t>dump</a:t>
            </a:r>
            <a:r>
              <a:rPr lang="he-IL" altLang="en-US" dirty="0"/>
              <a:t> בשם "</a:t>
            </a:r>
            <a:r>
              <a:rPr lang="en-US" altLang="en-US" dirty="0"/>
              <a:t>core</a:t>
            </a:r>
            <a:r>
              <a:rPr lang="he-IL" altLang="en-US" dirty="0"/>
              <a:t>" בספריית העבודה הנוכחית וסיום התהליך.</a:t>
            </a:r>
          </a:p>
          <a:p>
            <a:pPr lvl="2"/>
            <a:r>
              <a:rPr lang="he-IL" altLang="en-US" dirty="0">
                <a:latin typeface="Arial" panose="020B0604020202020204" pitchFamily="34" charset="0"/>
              </a:rPr>
              <a:t>הקובץ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he-IL" altLang="en-US" dirty="0">
                <a:latin typeface="Arial" panose="020B0604020202020204" pitchFamily="34" charset="0"/>
              </a:rPr>
              <a:t> מכיל תמונת מצב של התהליך (תכולת זיכרון, רגיסטרים, ועוד), והוא משמש למטרות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debugging</a:t>
            </a:r>
            <a:r>
              <a:rPr lang="he-IL" altLang="en-US" dirty="0">
                <a:latin typeface="Arial" panose="020B0604020202020204" pitchFamily="34" charset="0"/>
              </a:rPr>
              <a:t> – ניתוח מצב התהליך לאחר המוות (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post-mortem</a:t>
            </a:r>
            <a:r>
              <a:rPr lang="he-IL" altLang="en-US" dirty="0">
                <a:latin typeface="Arial" panose="020B0604020202020204" pitchFamily="34" charset="0"/>
              </a:rPr>
              <a:t>).</a:t>
            </a:r>
            <a:endParaRPr lang="he-IL" altLang="en-US" dirty="0"/>
          </a:p>
          <a:p>
            <a:pPr lvl="1"/>
            <a:r>
              <a:rPr lang="en-US" altLang="en-US" dirty="0"/>
              <a:t>ignore</a:t>
            </a:r>
            <a:r>
              <a:rPr lang="he-IL" altLang="en-US" dirty="0"/>
              <a:t> – התעלמות מהסיגנל והמשך הביצוע הרגיל.</a:t>
            </a:r>
          </a:p>
          <a:p>
            <a:pPr lvl="1"/>
            <a:r>
              <a:rPr lang="en-US" altLang="en-US" dirty="0"/>
              <a:t>stop</a:t>
            </a:r>
            <a:r>
              <a:rPr lang="he-IL" altLang="en-US" dirty="0"/>
              <a:t> – עצירת התהליך במצב </a:t>
            </a:r>
            <a:r>
              <a:rPr lang="en-US" altLang="en-US" dirty="0"/>
              <a:t>TASK_STOPPED</a:t>
            </a:r>
            <a:r>
              <a:rPr lang="he-IL" altLang="en-US" dirty="0"/>
              <a:t> (בד"כ בשליטת </a:t>
            </a:r>
            <a:r>
              <a:rPr lang="en-US" altLang="en-US" dirty="0"/>
              <a:t>debugger</a:t>
            </a:r>
            <a:r>
              <a:rPr lang="he-IL" altLang="en-US" dirty="0"/>
              <a:t>).</a:t>
            </a:r>
          </a:p>
          <a:p>
            <a:pPr lvl="1"/>
            <a:r>
              <a:rPr lang="en-US" altLang="en-US" dirty="0"/>
              <a:t>continue</a:t>
            </a:r>
            <a:r>
              <a:rPr lang="he-IL" altLang="en-US" dirty="0"/>
              <a:t> – המשך ביצוע תהליך שהיה במצב </a:t>
            </a:r>
            <a:r>
              <a:rPr lang="en-US" altLang="en-US" dirty="0"/>
              <a:t>TASK_STOPPED</a:t>
            </a:r>
            <a:r>
              <a:rPr lang="he-IL" altLang="en-US" dirty="0"/>
              <a:t> (בד"כ בשליטת </a:t>
            </a:r>
            <a:r>
              <a:rPr lang="en-US" altLang="en-US" dirty="0"/>
              <a:t>debugger</a:t>
            </a:r>
            <a:r>
              <a:rPr lang="he-IL" altLang="en-US" dirty="0"/>
              <a:t>).</a:t>
            </a:r>
          </a:p>
          <a:p>
            <a:pPr lvl="1"/>
            <a:r>
              <a:rPr lang="en-US" altLang="en-US" dirty="0"/>
              <a:t>signal handler</a:t>
            </a:r>
            <a:r>
              <a:rPr lang="he-IL" altLang="en-US" dirty="0"/>
              <a:t> – הפעלת שגרת משתמש מיוחדת בתגובה לסיגנל.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0026F1-BCF0-4941-9BF0-7969C7392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4DBAA7-ED44-47E2-9303-39A11DCF5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32776" name="Picture 5" descr="TN00514_[1]">
            <a:extLst>
              <a:ext uri="{FF2B5EF4-FFF2-40B4-BE49-F238E27FC236}">
                <a16:creationId xmlns:a16="http://schemas.microsoft.com/office/drawing/2014/main" id="{B63D8008-7985-415D-9802-323905E9D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422275"/>
            <a:ext cx="130968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2953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>
            <a:extLst>
              <a:ext uri="{FF2B5EF4-FFF2-40B4-BE49-F238E27FC236}">
                <a16:creationId xmlns:a16="http://schemas.microsoft.com/office/drawing/2014/main" id="{ED9E73F5-2B1C-483E-B05B-E397C02CE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שגרות טיפול בסיגנלים</a:t>
            </a:r>
            <a:endParaRPr lang="en-US" altLang="en-US" dirty="0"/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B1BE5D4A-4900-4A83-92CE-B7A6C6A6F9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מתכנת יכול לגרום לתהליך להגיב על קבלת סיגנל בביצוע שגרה מוגדרת מראש הקרויה </a:t>
            </a:r>
            <a:r>
              <a:rPr lang="en-US" altLang="en-US" dirty="0"/>
              <a:t>signal handler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he-IL" altLang="en-US" dirty="0"/>
              <a:t>שגרה זו מוגדרת בקוד התהליך שרוצה להשתמש בה.</a:t>
            </a:r>
          </a:p>
          <a:p>
            <a:pPr lvl="1"/>
            <a:r>
              <a:rPr lang="he-IL" altLang="en-US" dirty="0"/>
              <a:t>השגרה מבוצעת ב-</a:t>
            </a:r>
            <a:r>
              <a:rPr lang="en-US" altLang="en-US" dirty="0"/>
              <a:t>user mode</a:t>
            </a:r>
            <a:r>
              <a:rPr lang="he-IL" altLang="en-US" dirty="0"/>
              <a:t>, בהקשר של התהליך שקיבל את הסיגנל.</a:t>
            </a:r>
          </a:p>
          <a:p>
            <a:pPr lvl="1"/>
            <a:r>
              <a:rPr lang="he-IL" altLang="en-US" dirty="0"/>
              <a:t>הקשר הביצוע של התהליך נשמר לפני התחלת ביצוע השגרה ומשוחזר אחרי סיומה, אך הפעלת השגרה לא גורמת להחלפת הקשר התהליך.</a:t>
            </a:r>
          </a:p>
          <a:p>
            <a:pPr lvl="1"/>
            <a:r>
              <a:rPr lang="he-IL" altLang="en-US" dirty="0"/>
              <a:t>במהלך ביצוע השגרה נחסם זמנית (</a:t>
            </a:r>
            <a:r>
              <a:rPr lang="en-US" altLang="en-US" dirty="0"/>
              <a:t>masking</a:t>
            </a:r>
            <a:r>
              <a:rPr lang="he-IL" altLang="en-US" dirty="0"/>
              <a:t>) טיפול בסיגנלים מהסוג שגרם לביצוע השגרה, על-מנת למנוע בעיות של </a:t>
            </a:r>
            <a:r>
              <a:rPr lang="en-US" altLang="en-US" dirty="0"/>
              <a:t>re-</a:t>
            </a:r>
            <a:r>
              <a:rPr lang="en-US" altLang="en-US" dirty="0" err="1"/>
              <a:t>enterancy</a:t>
            </a:r>
            <a:r>
              <a:rPr lang="he-IL" altLang="en-US" dirty="0"/>
              <a:t>.</a:t>
            </a:r>
            <a:endParaRPr lang="en-US" altLang="en-US" dirty="0"/>
          </a:p>
          <a:p>
            <a:r>
              <a:rPr lang="he-IL" altLang="en-US" dirty="0"/>
              <a:t>המתכנת יכול גם לחסום (</a:t>
            </a:r>
            <a:r>
              <a:rPr lang="en-US" altLang="en-US" dirty="0"/>
              <a:t>block</a:t>
            </a:r>
            <a:r>
              <a:rPr lang="he-IL" altLang="en-US" dirty="0"/>
              <a:t>) את הטיפול ב-</a:t>
            </a:r>
            <a:r>
              <a:rPr lang="en-US" altLang="en-US" dirty="0"/>
              <a:t>signals</a:t>
            </a:r>
            <a:r>
              <a:rPr lang="he-IL" altLang="en-US" dirty="0"/>
              <a:t> מסוגים מסוימים באמצעות קריאות מערכת כדוגמת </a:t>
            </a:r>
            <a:r>
              <a:rPr lang="en-US" altLang="en-US" dirty="0" err="1"/>
              <a:t>sigprocmask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עם זאת, את הסיגנלים </a:t>
            </a:r>
            <a:r>
              <a:rPr lang="en-US" altLang="en-US" dirty="0"/>
              <a:t>SIGKILL</a:t>
            </a:r>
            <a:r>
              <a:rPr lang="he-IL" altLang="en-US" dirty="0"/>
              <a:t> (אילוץ סיום תכנית – ברירת מחדל </a:t>
            </a:r>
            <a:r>
              <a:rPr lang="en-US" altLang="en-US" dirty="0"/>
              <a:t>terminate</a:t>
            </a:r>
            <a:r>
              <a:rPr lang="he-IL" altLang="en-US" dirty="0"/>
              <a:t>) ו-</a:t>
            </a:r>
            <a:r>
              <a:rPr lang="en-US" altLang="en-US" dirty="0"/>
              <a:t>SIGSTOP</a:t>
            </a:r>
            <a:r>
              <a:rPr lang="he-IL" altLang="en-US" dirty="0"/>
              <a:t> (עצירת תכנית בשליטת </a:t>
            </a:r>
            <a:r>
              <a:rPr lang="en-US" altLang="en-US" dirty="0"/>
              <a:t>debugger</a:t>
            </a:r>
            <a:r>
              <a:rPr lang="he-IL" altLang="en-US" dirty="0"/>
              <a:t> – ברירת מחדל </a:t>
            </a:r>
            <a:r>
              <a:rPr lang="en-US" altLang="en-US" dirty="0"/>
              <a:t>stop</a:t>
            </a:r>
            <a:r>
              <a:rPr lang="he-IL" altLang="en-US" dirty="0"/>
              <a:t>) לא ניתן לתפוס או לחסום.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34A678-CFD4-460F-8D3B-24817AF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C3E715-A493-4E1A-B65B-CC28839D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33800" name="Picture 5" descr="TN00514_[1]">
            <a:extLst>
              <a:ext uri="{FF2B5EF4-FFF2-40B4-BE49-F238E27FC236}">
                <a16:creationId xmlns:a16="http://schemas.microsoft.com/office/drawing/2014/main" id="{30CCD0E8-2647-4A9F-876A-E504D9546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422275"/>
            <a:ext cx="130968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7505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>
            <a:extLst>
              <a:ext uri="{FF2B5EF4-FFF2-40B4-BE49-F238E27FC236}">
                <a16:creationId xmlns:a16="http://schemas.microsoft.com/office/drawing/2014/main" id="{7282B8BC-2E71-4501-A21D-F4A2B6A91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עדכון שגרת הטיפול בסיגנל</a:t>
            </a:r>
            <a:endParaRPr lang="en-US" altLang="en-US" dirty="0"/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73D68643-2C6D-4748-B1BE-D11BA4EBEE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void (*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sighandler_t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sighandler_t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signal(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signum,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sighandler_t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handler);</a:t>
            </a:r>
          </a:p>
          <a:p>
            <a:endParaRPr lang="he-IL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התקנת </a:t>
            </a:r>
            <a:r>
              <a:rPr lang="en-US" altLang="en-US" dirty="0"/>
              <a:t>handler</a:t>
            </a:r>
            <a:r>
              <a:rPr lang="he-IL" altLang="en-US" dirty="0"/>
              <a:t> לטיפול בסיגנל שמספרו </a:t>
            </a:r>
            <a:r>
              <a:rPr lang="en-US" altLang="en-US" dirty="0"/>
              <a:t>signum</a:t>
            </a:r>
            <a:r>
              <a:rPr lang="he-IL" altLang="en-US" dirty="0"/>
              <a:t> (כאשר מתקבל </a:t>
            </a:r>
            <a:r>
              <a:rPr lang="en-US" altLang="en-US" dirty="0"/>
              <a:t>signal</a:t>
            </a:r>
            <a:r>
              <a:rPr lang="he-IL" altLang="en-US" dirty="0"/>
              <a:t> מתאים, תופעל פונקצית ה-</a:t>
            </a:r>
            <a:r>
              <a:rPr lang="en-US" altLang="en-US" dirty="0"/>
              <a:t>handler</a:t>
            </a:r>
            <a:r>
              <a:rPr lang="he-IL" altLang="en-US" dirty="0"/>
              <a:t> עם מספר הסיגנל כפרמטר).</a:t>
            </a:r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/>
              <a:t>signum</a:t>
            </a:r>
            <a:r>
              <a:rPr lang="he-IL" altLang="en-US" dirty="0"/>
              <a:t> יכול להיות כל מספר </a:t>
            </a:r>
            <a:r>
              <a:rPr lang="en-US" altLang="en-US" dirty="0"/>
              <a:t>signal</a:t>
            </a:r>
            <a:r>
              <a:rPr lang="he-IL" altLang="en-US" dirty="0"/>
              <a:t> פרט ל-</a:t>
            </a:r>
            <a:r>
              <a:rPr lang="en-US" altLang="en-US" dirty="0"/>
              <a:t>SIGKILL</a:t>
            </a:r>
            <a:r>
              <a:rPr lang="he-IL" altLang="en-US" dirty="0"/>
              <a:t> (9) ו-</a:t>
            </a:r>
            <a:r>
              <a:rPr lang="en-US" altLang="en-US" dirty="0"/>
              <a:t>SIGSTOP</a:t>
            </a:r>
            <a:r>
              <a:rPr lang="he-IL" altLang="en-US" dirty="0"/>
              <a:t> (17).</a:t>
            </a:r>
          </a:p>
          <a:p>
            <a:pPr lvl="1"/>
            <a:r>
              <a:rPr lang="en-US" altLang="en-US" dirty="0"/>
              <a:t>handler</a:t>
            </a:r>
            <a:r>
              <a:rPr lang="he-IL" altLang="en-US" dirty="0"/>
              <a:t> יכול להיות מצביע לפונקצית משתמש מתאימה או הערך </a:t>
            </a:r>
            <a:r>
              <a:rPr lang="en-US" altLang="en-US" dirty="0"/>
              <a:t>SIG_DFL</a:t>
            </a:r>
            <a:r>
              <a:rPr lang="he-IL" altLang="en-US" dirty="0"/>
              <a:t> שפירושו טיפול ב-</a:t>
            </a:r>
            <a:r>
              <a:rPr lang="en-US" altLang="en-US" dirty="0"/>
              <a:t>signal</a:t>
            </a:r>
            <a:r>
              <a:rPr lang="he-IL" altLang="en-US" dirty="0"/>
              <a:t> לפי ברירת המחדל הקבועה במערכת, או הערך </a:t>
            </a:r>
            <a:r>
              <a:rPr lang="en-US" altLang="en-US" dirty="0"/>
              <a:t>SIG_IGN</a:t>
            </a:r>
            <a:r>
              <a:rPr lang="he-IL" altLang="en-US" dirty="0"/>
              <a:t> שפירושו התעלמות.</a:t>
            </a:r>
          </a:p>
          <a:p>
            <a:r>
              <a:rPr lang="he-IL" altLang="en-US" u="sng" dirty="0"/>
              <a:t>ערך מוחזר:</a:t>
            </a:r>
          </a:p>
          <a:p>
            <a:pPr lvl="1"/>
            <a:r>
              <a:rPr lang="he-IL" altLang="en-US" dirty="0"/>
              <a:t>בהצלחה, ערכו הקודם של ה-</a:t>
            </a:r>
            <a:r>
              <a:rPr lang="en-US" altLang="en-US" dirty="0"/>
              <a:t>signal handler</a:t>
            </a:r>
            <a:r>
              <a:rPr lang="he-IL" altLang="en-US" dirty="0"/>
              <a:t> (פונקציה קודמת / </a:t>
            </a:r>
            <a:r>
              <a:rPr lang="en-US" altLang="en-US" dirty="0"/>
              <a:t>SIG_DFL</a:t>
            </a:r>
            <a:r>
              <a:rPr lang="he-IL" altLang="en-US" dirty="0"/>
              <a:t> / </a:t>
            </a:r>
            <a:r>
              <a:rPr lang="en-US" altLang="en-US" dirty="0"/>
              <a:t>SIG_IGN</a:t>
            </a:r>
            <a:r>
              <a:rPr lang="he-IL" altLang="en-US" dirty="0"/>
              <a:t>).</a:t>
            </a:r>
          </a:p>
          <a:p>
            <a:pPr lvl="1"/>
            <a:r>
              <a:rPr lang="he-IL" altLang="en-US" dirty="0"/>
              <a:t>בכישלון, </a:t>
            </a:r>
            <a:r>
              <a:rPr lang="en-US" altLang="en-US" dirty="0"/>
              <a:t>SIG_ERR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BC75FA-DA02-484C-8380-F87CFBCE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10326B-0DBC-49D8-B593-7E1A5DFF0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1" name="Speech Bubble: Rectangle 6">
            <a:extLst>
              <a:ext uri="{FF2B5EF4-FFF2-40B4-BE49-F238E27FC236}">
                <a16:creationId xmlns:a16="http://schemas.microsoft.com/office/drawing/2014/main" id="{76B236BA-ACE6-4064-9880-21654A50F5B8}"/>
              </a:ext>
            </a:extLst>
          </p:cNvPr>
          <p:cNvSpPr/>
          <p:nvPr/>
        </p:nvSpPr>
        <p:spPr>
          <a:xfrm>
            <a:off x="6849074" y="2263515"/>
            <a:ext cx="1837726" cy="329784"/>
          </a:xfrm>
          <a:prstGeom prst="wedgeRoundRectCallout">
            <a:avLst>
              <a:gd name="adj1" fmla="val -104908"/>
              <a:gd name="adj2" fmla="val 1765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he-IL" sz="2000" dirty="0"/>
              <a:t>קריאת מערכת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4022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>
            <a:extLst>
              <a:ext uri="{FF2B5EF4-FFF2-40B4-BE49-F238E27FC236}">
                <a16:creationId xmlns:a16="http://schemas.microsoft.com/office/drawing/2014/main" id="{D78324F7-1F78-4E23-928C-68A9EDED7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שליחת סיגנל לתהליך</a:t>
            </a:r>
            <a:endParaRPr lang="en-US" altLang="en-US" dirty="0"/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82F60F5F-6EE4-4347-9686-5B7EEB4D29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kill(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sig);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שולחת את הסיגנל שמספרו </a:t>
            </a:r>
            <a:r>
              <a:rPr lang="en-US" altLang="en-US" dirty="0"/>
              <a:t>sig</a:t>
            </a:r>
            <a:r>
              <a:rPr lang="he-IL" altLang="en-US" dirty="0"/>
              <a:t> לתהליך המזוהה ע"י </a:t>
            </a:r>
            <a:r>
              <a:rPr lang="en-US" altLang="en-US" dirty="0" err="1"/>
              <a:t>pid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הפעולה תיכשל אם אין תהליך עם מזהה </a:t>
            </a:r>
            <a:r>
              <a:rPr lang="en-US" altLang="en-US" dirty="0" err="1"/>
              <a:t>pid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אם </a:t>
            </a:r>
            <a:r>
              <a:rPr lang="en-US" altLang="en-US" dirty="0"/>
              <a:t>sig==0</a:t>
            </a:r>
            <a:r>
              <a:rPr lang="he-IL" altLang="en-US" dirty="0"/>
              <a:t> אז הפעולה רק בודקת שהתהליך </a:t>
            </a:r>
            <a:r>
              <a:rPr lang="en-US" altLang="en-US" dirty="0" err="1"/>
              <a:t>pid</a:t>
            </a:r>
            <a:r>
              <a:rPr lang="he-IL" altLang="en-US" dirty="0"/>
              <a:t> קיים מבלי לשלוח </a:t>
            </a:r>
            <a:r>
              <a:rPr lang="en-US" altLang="en-US" dirty="0"/>
              <a:t>signal</a:t>
            </a:r>
            <a:r>
              <a:rPr lang="he-IL" altLang="en-US" dirty="0"/>
              <a:t> – שימושי לבדיקת תקפות </a:t>
            </a:r>
            <a:r>
              <a:rPr lang="en-US" altLang="en-US" dirty="0" err="1"/>
              <a:t>pid</a:t>
            </a:r>
            <a:r>
              <a:rPr lang="he-IL" altLang="en-US" dirty="0"/>
              <a:t>.</a:t>
            </a:r>
            <a:endParaRPr lang="en-US" altLang="en-US" dirty="0"/>
          </a:p>
          <a:p>
            <a:r>
              <a:rPr lang="he-IL" altLang="en-US" u="sng" dirty="0"/>
              <a:t>פרמטרים:</a:t>
            </a:r>
          </a:p>
          <a:p>
            <a:pPr lvl="1"/>
            <a:r>
              <a:rPr lang="en-US" altLang="en-US" dirty="0" err="1"/>
              <a:t>pid</a:t>
            </a:r>
            <a:r>
              <a:rPr lang="he-IL" altLang="en-US" dirty="0"/>
              <a:t> – התהליך אליו מיועד ה-</a:t>
            </a:r>
            <a:r>
              <a:rPr lang="en-US" altLang="en-US" dirty="0"/>
              <a:t>signal</a:t>
            </a:r>
            <a:r>
              <a:rPr lang="he-IL" altLang="en-US" dirty="0"/>
              <a:t>.</a:t>
            </a:r>
          </a:p>
          <a:p>
            <a:pPr lvl="1"/>
            <a:r>
              <a:rPr lang="en-US" altLang="en-US" dirty="0"/>
              <a:t>sig</a:t>
            </a:r>
            <a:r>
              <a:rPr lang="he-IL" altLang="en-US" dirty="0"/>
              <a:t> – סוג ה-</a:t>
            </a:r>
            <a:r>
              <a:rPr lang="en-US" altLang="en-US" dirty="0"/>
              <a:t>signal</a:t>
            </a:r>
            <a:r>
              <a:rPr lang="he-IL" altLang="en-US" dirty="0"/>
              <a:t>.</a:t>
            </a:r>
          </a:p>
          <a:p>
            <a:r>
              <a:rPr lang="he-IL" altLang="en-US" u="sng" dirty="0"/>
              <a:t>ערך מוחזר:</a:t>
            </a:r>
            <a:r>
              <a:rPr lang="he-IL" altLang="en-US" dirty="0"/>
              <a:t> 0 בהצלחה, </a:t>
            </a:r>
            <a:r>
              <a:rPr lang="en-US" altLang="en-US" dirty="0"/>
              <a:t>-1</a:t>
            </a:r>
            <a:r>
              <a:rPr lang="he-IL" altLang="en-US" dirty="0"/>
              <a:t> בכישלון.</a:t>
            </a:r>
          </a:p>
          <a:p>
            <a:r>
              <a:rPr lang="he-IL" altLang="en-US" dirty="0"/>
              <a:t>תכנית המערכת </a:t>
            </a:r>
            <a:r>
              <a:rPr lang="en-US" altLang="en-US" dirty="0"/>
              <a:t>kill</a:t>
            </a:r>
            <a:r>
              <a:rPr lang="he-IL" altLang="en-US" dirty="0"/>
              <a:t> קוראת למעכשה לקריאת המערכת </a:t>
            </a:r>
            <a:r>
              <a:rPr lang="en-US" altLang="en-US" dirty="0"/>
              <a:t>kill()</a:t>
            </a:r>
            <a:r>
              <a:rPr lang="he-IL" altLang="en-US" dirty="0"/>
              <a:t>.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4DD3DD-397E-4B0C-A587-A7B6F114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892094-E9C3-4FC5-BC0C-768F6E53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1" name="Speech Bubble: Rectangle 6">
            <a:extLst>
              <a:ext uri="{FF2B5EF4-FFF2-40B4-BE49-F238E27FC236}">
                <a16:creationId xmlns:a16="http://schemas.microsoft.com/office/drawing/2014/main" id="{E7FEFC2D-AAE6-475F-99F6-F7C579FBC09C}"/>
              </a:ext>
            </a:extLst>
          </p:cNvPr>
          <p:cNvSpPr/>
          <p:nvPr/>
        </p:nvSpPr>
        <p:spPr>
          <a:xfrm>
            <a:off x="6849074" y="2353455"/>
            <a:ext cx="1837726" cy="329784"/>
          </a:xfrm>
          <a:prstGeom prst="wedgeRoundRectCallout">
            <a:avLst>
              <a:gd name="adj1" fmla="val -127747"/>
              <a:gd name="adj2" fmla="val 856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he-IL" sz="2000" dirty="0"/>
              <a:t>קריאת מערכת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64354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>
            <a:extLst>
              <a:ext uri="{FF2B5EF4-FFF2-40B4-BE49-F238E27FC236}">
                <a16:creationId xmlns:a16="http://schemas.microsoft.com/office/drawing/2014/main" id="{4051F096-3A22-4E55-B606-F46505FF6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sz="3600" dirty="0"/>
              <a:t>תכנית לדוגמה</a:t>
            </a:r>
            <a:endParaRPr lang="en-US" altLang="en-US" sz="3600" dirty="0"/>
          </a:p>
        </p:txBody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C32C2777-EC2C-4A2C-BC08-1B26208F4E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catcher1(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signum)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nHi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kill(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22);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catch22(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signum)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exit(0);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signal(SIGTERM, catcher1);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signal(22, catch22);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nWaiting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…\n");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while(1);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D7897CB-03CC-4B8F-AECE-F38ACB711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פלט לדוגמה:</a:t>
            </a:r>
            <a:endParaRPr lang="en-US" sz="2000" dirty="0"/>
          </a:p>
          <a:p>
            <a:pPr algn="l" rtl="0">
              <a:lnSpc>
                <a:spcPct val="80000"/>
              </a:lnSpc>
              <a:buNone/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signal.c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</a:p>
          <a:p>
            <a:pPr algn="l" rtl="0"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 3189</a:t>
            </a:r>
          </a:p>
          <a:p>
            <a:pPr algn="l" rtl="0"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Waiting…</a:t>
            </a:r>
          </a:p>
          <a:p>
            <a:pPr algn="l" rtl="0"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 kill 3189</a:t>
            </a:r>
          </a:p>
          <a:p>
            <a:pPr algn="l" rtl="0"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</a:t>
            </a:r>
          </a:p>
          <a:p>
            <a:pPr algn="l" rtl="0"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</a:p>
          <a:p>
            <a:pPr algn="l" rtl="0"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[1]+ Done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F3DC5E-D180-4791-85A2-51DE8B936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altLang="en-US"/>
              <a:t>מערכות הפעלה - תרגול 7</a:t>
            </a:r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AF3020-28BF-4DB6-AA32-CA9B9C39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C353-EFB7-4446-AB95-5802925858F0}" type="slidenum">
              <a:rPr lang="he-IL" altLang="en-US" smtClean="0"/>
              <a:pPr/>
              <a:t>45</a:t>
            </a:fld>
            <a:endParaRPr lang="en-US" altLang="en-US"/>
          </a:p>
        </p:txBody>
      </p:sp>
      <p:sp>
        <p:nvSpPr>
          <p:cNvPr id="15" name="Speech Bubble: Rectangle 6">
            <a:extLst>
              <a:ext uri="{FF2B5EF4-FFF2-40B4-BE49-F238E27FC236}">
                <a16:creationId xmlns:a16="http://schemas.microsoft.com/office/drawing/2014/main" id="{62976C0E-0F93-4141-BEAC-30167A2DA9B0}"/>
              </a:ext>
            </a:extLst>
          </p:cNvPr>
          <p:cNvSpPr/>
          <p:nvPr/>
        </p:nvSpPr>
        <p:spPr>
          <a:xfrm>
            <a:off x="608185" y="5501390"/>
            <a:ext cx="1988711" cy="868530"/>
          </a:xfrm>
          <a:prstGeom prst="wedgeRoundRectCallout">
            <a:avLst>
              <a:gd name="adj1" fmla="val 12780"/>
              <a:gd name="adj2" fmla="val -21486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he-IL" sz="2000" dirty="0"/>
              <a:t>שליחת סיגנל מסוג </a:t>
            </a:r>
            <a:r>
              <a:rPr lang="en-US" sz="2000" dirty="0"/>
              <a:t>SIGTERM</a:t>
            </a:r>
          </a:p>
        </p:txBody>
      </p:sp>
    </p:spTree>
    <p:extLst>
      <p:ext uri="{BB962C8B-B14F-4D97-AF65-F5344CB8AC3E}">
        <p14:creationId xmlns:p14="http://schemas.microsoft.com/office/powerpoint/2010/main" val="13316159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>
            <a:extLst>
              <a:ext uri="{FF2B5EF4-FFF2-40B4-BE49-F238E27FC236}">
                <a16:creationId xmlns:a16="http://schemas.microsoft.com/office/drawing/2014/main" id="{5418A51A-571E-498C-A02E-CCA6DB52D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חוטים וסיגנלים</a:t>
            </a:r>
            <a:endParaRPr lang="en-US" altLang="en-US" dirty="0"/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2B6EB17E-971A-4DEE-A40D-0CB43A468A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קריאת המערכת </a:t>
            </a:r>
            <a:r>
              <a:rPr lang="en-US" altLang="en-US" dirty="0"/>
              <a:t>clone()</a:t>
            </a:r>
            <a:r>
              <a:rPr lang="he-IL" altLang="en-US" dirty="0"/>
              <a:t> משתפת את הקישור הקיים ל-</a:t>
            </a:r>
            <a:r>
              <a:rPr lang="en-US" altLang="en-US" dirty="0"/>
              <a:t>signal handlers</a:t>
            </a:r>
            <a:r>
              <a:rPr lang="he-IL" altLang="en-US" dirty="0"/>
              <a:t> המותקנים.</a:t>
            </a:r>
          </a:p>
          <a:p>
            <a:pPr lvl="1"/>
            <a:r>
              <a:rPr lang="he-IL" altLang="en-US" dirty="0"/>
              <a:t>כלומר, כל החוטים של אותו תהליך יגיבו על סיגנלים באותו אופן.</a:t>
            </a:r>
          </a:p>
          <a:p>
            <a:pPr lvl="1"/>
            <a:r>
              <a:rPr lang="he-IL" altLang="en-US" dirty="0"/>
              <a:t>קריאות ל-</a:t>
            </a:r>
            <a:r>
              <a:rPr lang="en-US" altLang="en-US" dirty="0"/>
              <a:t>signal()</a:t>
            </a:r>
            <a:r>
              <a:rPr lang="he-IL" altLang="en-US" dirty="0"/>
              <a:t> מחוט אחד ישפיעו על תגובות כל החוטים האחרים של אותו תהליך.</a:t>
            </a:r>
          </a:p>
          <a:p>
            <a:endParaRPr lang="he-IL" altLang="en-US" dirty="0"/>
          </a:p>
          <a:p>
            <a:r>
              <a:rPr lang="he-IL" altLang="en-US" dirty="0"/>
              <a:t>מה קורה כאשר שולחים סיגנל (ע"י </a:t>
            </a:r>
            <a:r>
              <a:rPr lang="en-US" altLang="en-US" dirty="0"/>
              <a:t>kill</a:t>
            </a:r>
            <a:r>
              <a:rPr lang="he-IL" altLang="en-US" dirty="0"/>
              <a:t>) לתהליך?</a:t>
            </a:r>
          </a:p>
          <a:p>
            <a:pPr lvl="1"/>
            <a:r>
              <a:rPr lang="he-IL" altLang="en-US" dirty="0"/>
              <a:t>יש לזכור שבלינוקס כל חוט הוא למעשה תהליך נפרד.</a:t>
            </a:r>
          </a:p>
          <a:p>
            <a:pPr lvl="1"/>
            <a:r>
              <a:rPr lang="he-IL" altLang="en-US" dirty="0"/>
              <a:t>מימושים תואמי </a:t>
            </a:r>
            <a:r>
              <a:rPr lang="en-US" altLang="en-US" dirty="0" err="1"/>
              <a:t>pthreads</a:t>
            </a:r>
            <a:r>
              <a:rPr lang="he-IL" altLang="en-US" dirty="0"/>
              <a:t> כמו </a:t>
            </a:r>
            <a:r>
              <a:rPr lang="en-US" altLang="en-US" dirty="0"/>
              <a:t>NPTL</a:t>
            </a:r>
            <a:r>
              <a:rPr lang="he-IL" altLang="en-US" dirty="0"/>
              <a:t> ישלחו את הסיגנל לכל התהליך.</a:t>
            </a:r>
          </a:p>
          <a:p>
            <a:pPr lvl="1"/>
            <a:r>
              <a:rPr lang="he-IL" altLang="en-US" dirty="0"/>
              <a:t>ניתן להשתמש בפונקציה </a:t>
            </a:r>
            <a:r>
              <a:rPr lang="en-US" altLang="en-US" dirty="0" err="1"/>
              <a:t>pthread_kill</a:t>
            </a:r>
            <a:r>
              <a:rPr lang="en-US" altLang="en-US" dirty="0"/>
              <a:t>()</a:t>
            </a:r>
            <a:r>
              <a:rPr lang="he-IL" altLang="en-US" dirty="0"/>
              <a:t> כדי לשלוח לחוט ספציפי.</a:t>
            </a:r>
          </a:p>
          <a:p>
            <a:pPr lvl="1"/>
            <a:r>
              <a:rPr lang="he-IL" altLang="en-US" dirty="0"/>
              <a:t>ב-</a:t>
            </a:r>
            <a:r>
              <a:rPr lang="en-US" altLang="en-US" dirty="0" err="1"/>
              <a:t>LinuxThreads</a:t>
            </a:r>
            <a:r>
              <a:rPr lang="he-IL" altLang="en-US" dirty="0"/>
              <a:t> יש לכל חוט </a:t>
            </a:r>
            <a:r>
              <a:rPr lang="en-US" altLang="en-US" dirty="0"/>
              <a:t>PID</a:t>
            </a:r>
            <a:r>
              <a:rPr lang="he-IL" altLang="en-US" dirty="0"/>
              <a:t> משלו, ולכן </a:t>
            </a:r>
            <a:r>
              <a:rPr lang="en-US" altLang="en-US" dirty="0"/>
              <a:t>kill()</a:t>
            </a:r>
            <a:r>
              <a:rPr lang="he-IL" altLang="en-US" dirty="0"/>
              <a:t> תשפיע רק על החוט עם ה-</a:t>
            </a:r>
            <a:r>
              <a:rPr lang="en-US" altLang="en-US" dirty="0"/>
              <a:t>PID</a:t>
            </a:r>
            <a:r>
              <a:rPr lang="he-IL" altLang="en-US" dirty="0"/>
              <a:t> המתאים.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0BB0A8-143A-414F-8C46-7DF172575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E6CE17-43E3-4F40-A844-6D7BD9BCD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>
            <a:extLst>
              <a:ext uri="{FF2B5EF4-FFF2-40B4-BE49-F238E27FC236}">
                <a16:creationId xmlns:a16="http://schemas.microsoft.com/office/drawing/2014/main" id="{36452D38-DC48-440B-BEED-4C0190E57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FD (file descriptors)</a:t>
            </a:r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BDD5D40C-90B4-430F-8155-8FFBF3BE33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פעולות קלט/פלט של תהליך בלינוקס מבוצעות באמצעות "קבצים" (</a:t>
            </a:r>
            <a:r>
              <a:rPr lang="en-US" dirty="0"/>
              <a:t>files</a:t>
            </a:r>
            <a:r>
              <a:rPr lang="he-IL" dirty="0"/>
              <a:t>). בלינוקס קבצים מייצגים מגוון ערוצי קלט/פלט:</a:t>
            </a:r>
          </a:p>
          <a:p>
            <a:pPr lvl="1"/>
            <a:r>
              <a:rPr lang="he-IL" dirty="0"/>
              <a:t>קבצים "רגילים" לאחסון מידע (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/file.txt</a:t>
            </a:r>
            <a:r>
              <a:rPr lang="he-IL" dirty="0"/>
              <a:t>) נמצאים בדיסק.</a:t>
            </a:r>
          </a:p>
          <a:p>
            <a:pPr lvl="1"/>
            <a:r>
              <a:rPr lang="he-IL" dirty="0"/>
              <a:t>התקני חומרה גם כן מיוצגים כקבצים, אבל נמצאים בזיכרון.</a:t>
            </a:r>
          </a:p>
          <a:p>
            <a:pPr lvl="2"/>
            <a:r>
              <a:rPr lang="he-IL" dirty="0"/>
              <a:t>למשל, העכברים המחוברים למחשב מיוצגים כ- </a:t>
            </a:r>
            <a:r>
              <a:rPr lang="en-US" dirty="0"/>
              <a:t>/dev/input/</a:t>
            </a:r>
            <a:r>
              <a:rPr lang="en-US" dirty="0" err="1"/>
              <a:t>mouseN</a:t>
            </a:r>
            <a:r>
              <a:rPr lang="he-IL" dirty="0"/>
              <a:t> .</a:t>
            </a:r>
          </a:p>
          <a:p>
            <a:pPr lvl="1"/>
            <a:r>
              <a:rPr lang="he-IL" dirty="0"/>
              <a:t>גם ערוצי תקשורת כמו </a:t>
            </a:r>
            <a:r>
              <a:rPr lang="en-US" dirty="0"/>
              <a:t>pipes</a:t>
            </a:r>
            <a:r>
              <a:rPr lang="he-IL" dirty="0"/>
              <a:t> מיוצגים ע"י קבצים.</a:t>
            </a:r>
          </a:p>
          <a:p>
            <a:endParaRPr lang="he-IL" dirty="0"/>
          </a:p>
          <a:p>
            <a:r>
              <a:rPr lang="he-IL" dirty="0"/>
              <a:t>הקשר בין תהליך לבין קובץ שהוא ניגש אליו נשמר, ברמת המשתמש, ע"י מספר שלם שנקרא </a:t>
            </a:r>
            <a:r>
              <a:rPr lang="en-US" b="1" dirty="0"/>
              <a:t>file descriptor</a:t>
            </a:r>
            <a:r>
              <a:rPr lang="he-IL" b="1" dirty="0"/>
              <a:t> (</a:t>
            </a:r>
            <a:r>
              <a:rPr lang="en-US" b="1" dirty="0"/>
              <a:t>FD</a:t>
            </a:r>
            <a:r>
              <a:rPr lang="he-IL" b="1" dirty="0"/>
              <a:t>)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לדוגמה: קריאת המערכת </a:t>
            </a:r>
            <a:r>
              <a:rPr lang="en-US" dirty="0"/>
              <a:t>open()</a:t>
            </a:r>
            <a:r>
              <a:rPr lang="he-IL" dirty="0"/>
              <a:t> מחזירה </a:t>
            </a:r>
            <a:r>
              <a:rPr lang="en-US" dirty="0"/>
              <a:t>FD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המשתמש מעביר את ה-</a:t>
            </a:r>
            <a:r>
              <a:rPr lang="en-US" dirty="0"/>
              <a:t>FD</a:t>
            </a:r>
            <a:r>
              <a:rPr lang="he-IL" dirty="0"/>
              <a:t> לקריאות מערכת כמו </a:t>
            </a:r>
            <a:r>
              <a:rPr lang="en-US" dirty="0"/>
              <a:t>read(), write()</a:t>
            </a:r>
            <a:r>
              <a:rPr lang="he-IL" dirty="0"/>
              <a:t> כדי לקרוא ולכתוב לקובץ.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401F58-8AC7-4943-8CD1-4766E763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53E7BA-06E4-48FB-9AC3-BE266B94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דוגמת קוד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cat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World!\n");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 FILE* f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("file.txt", "w");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(f, "Hello World!\n");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 return 0;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 rtl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write(1, "Hello World!\n", 13) = 13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open("file.txt", O_WRONLY|O_CREAT|O_TRUNC, 0666) = 3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write(3, "Hello World!\n", 13) = 13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peech Bubble: Rectangle 6">
            <a:extLst>
              <a:ext uri="{FF2B5EF4-FFF2-40B4-BE49-F238E27FC236}">
                <a16:creationId xmlns:a16="http://schemas.microsoft.com/office/drawing/2014/main" id="{8CAA338A-3A70-4AAB-A34D-95723C9DE33C}"/>
              </a:ext>
            </a:extLst>
          </p:cNvPr>
          <p:cNvSpPr/>
          <p:nvPr/>
        </p:nvSpPr>
        <p:spPr>
          <a:xfrm>
            <a:off x="4428163" y="3780890"/>
            <a:ext cx="4030038" cy="791110"/>
          </a:xfrm>
          <a:prstGeom prst="wedgeRoundRectCallout">
            <a:avLst>
              <a:gd name="adj1" fmla="val -79622"/>
              <a:gd name="adj2" fmla="val 6009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en-US" sz="2000" dirty="0" err="1"/>
              <a:t>strace</a:t>
            </a:r>
            <a:r>
              <a:rPr lang="he-IL" sz="2000" dirty="0"/>
              <a:t> הוא כלי המאפשר לעקוב אחרי קריאות מערכת במהלך התכנית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954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 (file descriptor table)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ברמת הגרעין, </a:t>
            </a:r>
            <a:r>
              <a:rPr lang="en-US" dirty="0"/>
              <a:t>FD</a:t>
            </a:r>
            <a:r>
              <a:rPr lang="he-IL" dirty="0"/>
              <a:t> הוא אינדקס לכניסה בטבלה הנקראת </a:t>
            </a:r>
            <a:br>
              <a:rPr lang="en-US" dirty="0"/>
            </a:br>
            <a:r>
              <a:rPr lang="en-US" b="1" dirty="0"/>
              <a:t>file descriptor table</a:t>
            </a:r>
            <a:r>
              <a:rPr lang="he-IL" b="1" dirty="0"/>
              <a:t> (</a:t>
            </a:r>
            <a:r>
              <a:rPr lang="en-US" b="1" dirty="0"/>
              <a:t>FDT</a:t>
            </a:r>
            <a:r>
              <a:rPr lang="he-IL" b="1" dirty="0"/>
              <a:t>)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לכל תהליך יש </a:t>
            </a:r>
            <a:r>
              <a:rPr lang="en-US" dirty="0"/>
              <a:t>FDT</a:t>
            </a:r>
            <a:r>
              <a:rPr lang="he-IL" dirty="0"/>
              <a:t> משלו, </a:t>
            </a:r>
            <a:r>
              <a:rPr lang="he-IL" dirty="0" err="1"/>
              <a:t>המוצבעת</a:t>
            </a:r>
            <a:r>
              <a:rPr lang="he-IL" dirty="0"/>
              <a:t> ע"י השדה </a:t>
            </a:r>
            <a:r>
              <a:rPr lang="en-US" dirty="0"/>
              <a:t>files-&gt;</a:t>
            </a:r>
            <a:r>
              <a:rPr lang="en-US" dirty="0" err="1"/>
              <a:t>fd</a:t>
            </a:r>
            <a:r>
              <a:rPr lang="he-IL" dirty="0"/>
              <a:t> במתאר התהליך.</a:t>
            </a:r>
          </a:p>
          <a:p>
            <a:pPr lvl="1"/>
            <a:endParaRPr lang="he-IL" dirty="0"/>
          </a:p>
          <a:p>
            <a:r>
              <a:rPr lang="he-IL" dirty="0"/>
              <a:t>כל כניסה ב-</a:t>
            </a:r>
            <a:r>
              <a:rPr lang="en-US" dirty="0"/>
              <a:t>FDT</a:t>
            </a:r>
            <a:r>
              <a:rPr lang="he-IL" dirty="0"/>
              <a:t> מצביעה על אובייקט ניהול של קובץ פתוח </a:t>
            </a:r>
            <a:br>
              <a:rPr lang="en-US" dirty="0"/>
            </a:br>
            <a:r>
              <a:rPr lang="en-US" dirty="0"/>
              <a:t>open file object</a:t>
            </a:r>
            <a:r>
              <a:rPr lang="ru-RU" dirty="0"/>
              <a:t>)</a:t>
            </a:r>
            <a:r>
              <a:rPr lang="he-IL" dirty="0"/>
              <a:t>).</a:t>
            </a:r>
          </a:p>
          <a:p>
            <a:pPr lvl="1"/>
            <a:r>
              <a:rPr lang="he-IL" altLang="en-US" dirty="0">
                <a:latin typeface="Arial" panose="020B0604020202020204" pitchFamily="34" charset="0"/>
              </a:rPr>
              <a:t>אובייקט הניהול נגיש ומתוחזק ע"י גרעין מערכת ההפעלה בלבד.</a:t>
            </a:r>
          </a:p>
          <a:p>
            <a:pPr lvl="1"/>
            <a:r>
              <a:rPr lang="en-US" dirty="0"/>
              <a:t>file object</a:t>
            </a:r>
            <a:r>
              <a:rPr lang="he-IL" dirty="0"/>
              <a:t> </a:t>
            </a:r>
            <a:r>
              <a:rPr lang="he-IL" altLang="en-US" dirty="0"/>
              <a:t>מכיל מספר שדות, למשל את "מחוון הקובץ" (</a:t>
            </a:r>
            <a:r>
              <a:rPr lang="en-US" altLang="en-US" dirty="0"/>
              <a:t>file pointer</a:t>
            </a:r>
            <a:r>
              <a:rPr lang="he-IL" altLang="en-US" dirty="0"/>
              <a:t>) המצביע לנתונים הבאים לקריאה / כתיבה מהקובץ.</a:t>
            </a:r>
          </a:p>
          <a:p>
            <a:pPr lvl="1"/>
            <a:endParaRPr lang="he-IL" dirty="0"/>
          </a:p>
          <a:p>
            <a:r>
              <a:rPr lang="he-IL" dirty="0"/>
              <a:t>הערה:</a:t>
            </a:r>
            <a:r>
              <a:rPr lang="en-US" dirty="0"/>
              <a:t> </a:t>
            </a:r>
            <a:r>
              <a:rPr lang="he-IL" dirty="0"/>
              <a:t>בחומר ישן של הקורס (שקפים, תרגילי בית, מבחנים, ...) המבנה </a:t>
            </a:r>
            <a:r>
              <a:rPr lang="en-US" dirty="0"/>
              <a:t>FDT</a:t>
            </a:r>
            <a:r>
              <a:rPr lang="he-IL" dirty="0"/>
              <a:t> נקרא </a:t>
            </a:r>
            <a:r>
              <a:rPr lang="en-US" dirty="0"/>
              <a:t>PDT</a:t>
            </a:r>
            <a:r>
              <a:rPr lang="he-IL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8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>
            <a:extLst>
              <a:ext uri="{FF2B5EF4-FFF2-40B4-BE49-F238E27FC236}">
                <a16:creationId xmlns:a16="http://schemas.microsoft.com/office/drawing/2014/main" id="{3D0EF6D5-8F88-4CBE-AAB7-CE7DFB70F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ערוצי הקלט/פלט הסטנדרטיים</a:t>
            </a:r>
            <a:endParaRPr lang="en-US" altLang="en-US" dirty="0"/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47283EDE-D1BE-47A7-AC5C-02C4E3CF44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ערכי ה-</a:t>
            </a:r>
            <a:r>
              <a:rPr lang="en-US" altLang="en-US" dirty="0"/>
              <a:t>FD</a:t>
            </a:r>
            <a:r>
              <a:rPr lang="he-IL" altLang="en-US" dirty="0"/>
              <a:t> הבאים מקושרים להתקנים הבאים כברירת מחדל:</a:t>
            </a:r>
          </a:p>
          <a:p>
            <a:pPr lvl="1"/>
            <a:r>
              <a:rPr lang="he-IL" altLang="en-US" dirty="0"/>
              <a:t>0 - מקושר לקלט הסטנדרטי (</a:t>
            </a:r>
            <a:r>
              <a:rPr lang="en-US" altLang="en-US" dirty="0" err="1"/>
              <a:t>stdin</a:t>
            </a:r>
            <a:r>
              <a:rPr lang="he-IL" altLang="en-US" dirty="0"/>
              <a:t>), בדרך-כלל המקלדת.</a:t>
            </a:r>
          </a:p>
          <a:p>
            <a:pPr lvl="2"/>
            <a:r>
              <a:rPr lang="he-IL" altLang="en-US" dirty="0"/>
              <a:t>פעולות הקלט המוכרות, כדוגמת </a:t>
            </a:r>
            <a:r>
              <a:rPr lang="en-US" altLang="en-US" dirty="0" err="1"/>
              <a:t>scanf</a:t>
            </a:r>
            <a:r>
              <a:rPr lang="en-US" altLang="en-US" dirty="0"/>
              <a:t>()</a:t>
            </a:r>
            <a:r>
              <a:rPr lang="he-IL" altLang="en-US" dirty="0"/>
              <a:t> ודומותיה, קוראות למעשה מהתקן הקלט הסטנדרטי.</a:t>
            </a:r>
          </a:p>
          <a:p>
            <a:pPr lvl="1"/>
            <a:r>
              <a:rPr lang="en-US" altLang="en-US" dirty="0"/>
              <a:t>1</a:t>
            </a:r>
            <a:r>
              <a:rPr lang="he-IL" altLang="en-US" dirty="0"/>
              <a:t> - מקושר לפלט הסטנדרטי (</a:t>
            </a:r>
            <a:r>
              <a:rPr lang="en-US" altLang="en-US" dirty="0" err="1"/>
              <a:t>stdout</a:t>
            </a:r>
            <a:r>
              <a:rPr lang="he-IL" altLang="en-US" dirty="0"/>
              <a:t>), בדרך-כלל תצוגת טקסט במסוף.</a:t>
            </a:r>
          </a:p>
          <a:p>
            <a:pPr lvl="2"/>
            <a:r>
              <a:rPr lang="he-IL" altLang="en-US" dirty="0"/>
              <a:t>פעולות הפלט המוכרות, כדוגמת </a:t>
            </a:r>
            <a:r>
              <a:rPr lang="en-US" altLang="en-US" dirty="0" err="1"/>
              <a:t>printf</a:t>
            </a:r>
            <a:r>
              <a:rPr lang="en-US" altLang="en-US" dirty="0"/>
              <a:t>()</a:t>
            </a:r>
            <a:r>
              <a:rPr lang="he-IL" altLang="en-US" dirty="0"/>
              <a:t> ודומותיה, כותבות למעשה להתקן הפלט הסטנדרטי.</a:t>
            </a:r>
          </a:p>
          <a:p>
            <a:pPr lvl="1"/>
            <a:r>
              <a:rPr lang="he-IL" altLang="en-US" dirty="0"/>
              <a:t>2 - מקושר לפלט השגיאות הסטנדרטי (</a:t>
            </a:r>
            <a:r>
              <a:rPr lang="en-US" altLang="en-US" dirty="0" err="1"/>
              <a:t>stderr</a:t>
            </a:r>
            <a:r>
              <a:rPr lang="he-IL" altLang="en-US" dirty="0"/>
              <a:t>), בדרך-כלל גם הוא תצוגת טקסט במסוף.</a:t>
            </a:r>
          </a:p>
          <a:p>
            <a:endParaRPr lang="en-US" altLang="en-US" dirty="0"/>
          </a:p>
          <a:p>
            <a:r>
              <a:rPr lang="he-IL" altLang="en-US" dirty="0"/>
              <a:t>ניתן לשנות את קישור ה-</a:t>
            </a:r>
            <a:r>
              <a:rPr lang="en-US" altLang="en-US" dirty="0"/>
              <a:t>FD</a:t>
            </a:r>
            <a:r>
              <a:rPr lang="he-IL" altLang="en-US" dirty="0"/>
              <a:t> להתקנים באופן דינמי, כפי שנראה בהמשך.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F6B7A2-C758-476C-8F34-3DBA237C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055FFE-FAE1-428A-8698-C3E76DFE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4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>
            <a:extLst>
              <a:ext uri="{FF2B5EF4-FFF2-40B4-BE49-F238E27FC236}">
                <a16:creationId xmlns:a16="http://schemas.microsoft.com/office/drawing/2014/main" id="{537929B1-4EBB-4749-9042-8214E5974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פתיחת קובץ לגישה</a:t>
            </a:r>
            <a:endParaRPr lang="en-US" altLang="en-US" dirty="0"/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CE222DBC-BC53-4D94-BC06-D62850C3DF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fcntl.h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open(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char *path,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flags);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open(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char *path,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flags,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mode);</a:t>
            </a:r>
            <a:endParaRPr lang="en-US" altLang="en-US" dirty="0"/>
          </a:p>
          <a:p>
            <a:endParaRPr lang="en-US" altLang="en-US" dirty="0"/>
          </a:p>
          <a:p>
            <a:r>
              <a:rPr lang="he-IL" altLang="en-US" u="sng" dirty="0"/>
              <a:t>פעולה:</a:t>
            </a:r>
            <a:r>
              <a:rPr lang="he-IL" altLang="en-US" dirty="0"/>
              <a:t> פותחת את הקובץ המבוקש (לפי </a:t>
            </a:r>
            <a:r>
              <a:rPr lang="en-US" altLang="en-US" dirty="0"/>
              <a:t>path</a:t>
            </a:r>
            <a:r>
              <a:rPr lang="he-IL" altLang="en-US" dirty="0"/>
              <a:t>) לגישה לפי התכונות המוגדרות ב-</a:t>
            </a:r>
            <a:r>
              <a:rPr lang="en-US" altLang="en-US" dirty="0"/>
              <a:t>flags</a:t>
            </a:r>
            <a:r>
              <a:rPr lang="he-IL" altLang="en-US" dirty="0"/>
              <a:t> ולפי ההרשאות המוגדרות ב-</a:t>
            </a:r>
            <a:r>
              <a:rPr lang="en-US" altLang="en-US" dirty="0"/>
              <a:t>mode</a:t>
            </a:r>
            <a:r>
              <a:rPr lang="he-IL" altLang="en-US" dirty="0"/>
              <a:t>.</a:t>
            </a:r>
          </a:p>
          <a:p>
            <a:r>
              <a:rPr lang="he-IL" altLang="en-US" u="sng" dirty="0"/>
              <a:t>ערך מוחזר:</a:t>
            </a:r>
          </a:p>
          <a:p>
            <a:pPr lvl="1"/>
            <a:r>
              <a:rPr lang="he-IL" altLang="en-US" dirty="0"/>
              <a:t>במקרה של הצלחה – ה-</a:t>
            </a:r>
            <a:r>
              <a:rPr lang="en-US" altLang="en-US" dirty="0"/>
              <a:t>FD</a:t>
            </a:r>
            <a:r>
              <a:rPr lang="he-IL" altLang="en-US" dirty="0"/>
              <a:t> המקושר לקובץ שנפתח (ערך זה הוא האינדקס הנמוך ביותר ב-</a:t>
            </a:r>
            <a:r>
              <a:rPr lang="en-US" altLang="en-US" dirty="0"/>
              <a:t>FDT</a:t>
            </a:r>
            <a:r>
              <a:rPr lang="he-IL" altLang="en-US" dirty="0"/>
              <a:t> שהיה סגור לפני פתיחת הקובץ).</a:t>
            </a:r>
          </a:p>
          <a:p>
            <a:pPr lvl="1"/>
            <a:r>
              <a:rPr lang="he-IL" altLang="en-US" dirty="0"/>
              <a:t>במקרה של כישלון – </a:t>
            </a:r>
            <a:r>
              <a:rPr lang="en-US" altLang="en-US" dirty="0"/>
              <a:t>(-1)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110C0C-59D3-4D60-AFF9-97F51F72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A1A43E-05FC-443B-AF0B-3BA9CBFB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29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 rtl="1"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970</TotalTime>
  <Words>4416</Words>
  <Application>Microsoft Office PowerPoint</Application>
  <PresentationFormat>On-screen Show (4:3)</PresentationFormat>
  <Paragraphs>700</Paragraphs>
  <Slides>46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Courier New</vt:lpstr>
      <vt:lpstr>Wingdings</vt:lpstr>
      <vt:lpstr>Clarity</vt:lpstr>
      <vt:lpstr>תרגול 7</vt:lpstr>
      <vt:lpstr>TL;DR</vt:lpstr>
      <vt:lpstr>קלט/פלט של תהליכים</vt:lpstr>
      <vt:lpstr>Everything is a file!</vt:lpstr>
      <vt:lpstr>FD (file descriptors)</vt:lpstr>
      <vt:lpstr>דוגמת קוד</vt:lpstr>
      <vt:lpstr>FDT (file descriptor table)</vt:lpstr>
      <vt:lpstr>ערוצי הקלט/פלט הסטנדרטיים</vt:lpstr>
      <vt:lpstr>פתיחת קובץ לגישה</vt:lpstr>
      <vt:lpstr>פתיחת קובץ לגישה (2)</vt:lpstr>
      <vt:lpstr>הרשאות קבצים בלינוקס</vt:lpstr>
      <vt:lpstr>סגירת גישה לקובץ</vt:lpstr>
      <vt:lpstr>קריאת נתונים מקובץ</vt:lpstr>
      <vt:lpstr>קריאת נתונים מקובץ</vt:lpstr>
      <vt:lpstr>כתיבת נתונים לקובץ</vt:lpstr>
      <vt:lpstr>כתיבת נתונים לקובץ</vt:lpstr>
      <vt:lpstr>שיתוף קלט/פלט בין חוטים</vt:lpstr>
      <vt:lpstr>שיתוף קלט/פלט בין חוטים</vt:lpstr>
      <vt:lpstr>שיתוף קלט/פלט בין תהליכים</vt:lpstr>
      <vt:lpstr>שיתוף קלט/פלט בין תהליכים</vt:lpstr>
      <vt:lpstr>שיתוף קלט/פלט לאחר execv()</vt:lpstr>
      <vt:lpstr>שיתוף קלט/פלט לאחר execv()</vt:lpstr>
      <vt:lpstr>תקשורת בין תהליכים</vt:lpstr>
      <vt:lpstr>מנגנוני IPC בלינוקס</vt:lpstr>
      <vt:lpstr>מנגנונים של System V IPC</vt:lpstr>
      <vt:lpstr>pipes בלינוקס</vt:lpstr>
      <vt:lpstr>pipe – תכנית דוגמה</vt:lpstr>
      <vt:lpstr>pipes בלינוקס</vt:lpstr>
      <vt:lpstr>pipes בלינוקס</vt:lpstr>
      <vt:lpstr>יצירת pipe חדש</vt:lpstr>
      <vt:lpstr>קריאה וכתיבה ל-pipe (1)</vt:lpstr>
      <vt:lpstr>קריאה וכתיבה ל-pipe (2)</vt:lpstr>
      <vt:lpstr>קריאת המערכת dup()</vt:lpstr>
      <vt:lpstr>דוגמת קוד</vt:lpstr>
      <vt:lpstr>FIFOs בלינוקס</vt:lpstr>
      <vt:lpstr>קריאת המערכת mkfifo()</vt:lpstr>
      <vt:lpstr>תקשורת באמצעות FIFO</vt:lpstr>
      <vt:lpstr>אותות (signals)</vt:lpstr>
      <vt:lpstr>סיגנלים (signals) בלינוקס</vt:lpstr>
      <vt:lpstr>סיגנלים ממתינים</vt:lpstr>
      <vt:lpstr>טיפול בסיגנלים</vt:lpstr>
      <vt:lpstr>שגרות טיפול בסיגנלים</vt:lpstr>
      <vt:lpstr>עדכון שגרת הטיפול בסיגנל</vt:lpstr>
      <vt:lpstr>שליחת סיגנל לתהליך</vt:lpstr>
      <vt:lpstr>תכנית לדוגמה</vt:lpstr>
      <vt:lpstr>חוטים וסיגנלים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idanyani</cp:lastModifiedBy>
  <cp:revision>77</cp:revision>
  <dcterms:created xsi:type="dcterms:W3CDTF">2014-09-16T21:32:26Z</dcterms:created>
  <dcterms:modified xsi:type="dcterms:W3CDTF">2018-01-11T15:26:54Z</dcterms:modified>
</cp:coreProperties>
</file>