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56"/>
  </p:notesMasterIdLst>
  <p:sldIdLst>
    <p:sldId id="256" r:id="rId2"/>
    <p:sldId id="301" r:id="rId3"/>
    <p:sldId id="305" r:id="rId4"/>
    <p:sldId id="299" r:id="rId5"/>
    <p:sldId id="307" r:id="rId6"/>
    <p:sldId id="271" r:id="rId7"/>
    <p:sldId id="310" r:id="rId8"/>
    <p:sldId id="337" r:id="rId9"/>
    <p:sldId id="308" r:id="rId10"/>
    <p:sldId id="340" r:id="rId11"/>
    <p:sldId id="272" r:id="rId12"/>
    <p:sldId id="274" r:id="rId13"/>
    <p:sldId id="321" r:id="rId14"/>
    <p:sldId id="338" r:id="rId15"/>
    <p:sldId id="339" r:id="rId16"/>
    <p:sldId id="341" r:id="rId17"/>
    <p:sldId id="342" r:id="rId18"/>
    <p:sldId id="281" r:id="rId19"/>
    <p:sldId id="282" r:id="rId20"/>
    <p:sldId id="314" r:id="rId21"/>
    <p:sldId id="315" r:id="rId22"/>
    <p:sldId id="336" r:id="rId23"/>
    <p:sldId id="344" r:id="rId24"/>
    <p:sldId id="343" r:id="rId25"/>
    <p:sldId id="316" r:id="rId26"/>
    <p:sldId id="317" r:id="rId27"/>
    <p:sldId id="318" r:id="rId28"/>
    <p:sldId id="300" r:id="rId29"/>
    <p:sldId id="283" r:id="rId30"/>
    <p:sldId id="284" r:id="rId31"/>
    <p:sldId id="285" r:id="rId32"/>
    <p:sldId id="286" r:id="rId33"/>
    <p:sldId id="324" r:id="rId34"/>
    <p:sldId id="325" r:id="rId35"/>
    <p:sldId id="326" r:id="rId36"/>
    <p:sldId id="328" r:id="rId37"/>
    <p:sldId id="327" r:id="rId38"/>
    <p:sldId id="330" r:id="rId39"/>
    <p:sldId id="329" r:id="rId40"/>
    <p:sldId id="331" r:id="rId41"/>
    <p:sldId id="288" r:id="rId42"/>
    <p:sldId id="332" r:id="rId43"/>
    <p:sldId id="289" r:id="rId44"/>
    <p:sldId id="292" r:id="rId45"/>
    <p:sldId id="295" r:id="rId46"/>
    <p:sldId id="333" r:id="rId47"/>
    <p:sldId id="294" r:id="rId48"/>
    <p:sldId id="346" r:id="rId49"/>
    <p:sldId id="296" r:id="rId50"/>
    <p:sldId id="293" r:id="rId51"/>
    <p:sldId id="290" r:id="rId52"/>
    <p:sldId id="347" r:id="rId53"/>
    <p:sldId id="348" r:id="rId54"/>
    <p:sldId id="335"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83948" autoAdjust="0"/>
  </p:normalViewPr>
  <p:slideViewPr>
    <p:cSldViewPr snapToGrid="0">
      <p:cViewPr varScale="1">
        <p:scale>
          <a:sx n="59" d="100"/>
          <a:sy n="59" d="100"/>
        </p:scale>
        <p:origin x="1332"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9A386-374F-46B8-905A-6C0BF92B68B0}" type="datetimeFigureOut">
              <a:rPr lang="en-US" smtClean="0"/>
              <a:t>1/27/2018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25A9A-2399-4ACF-975E-77FD324B061A}" type="slidenum">
              <a:rPr lang="en-US" smtClean="0"/>
              <a:t>‹#›</a:t>
            </a:fld>
            <a:endParaRPr lang="en-US"/>
          </a:p>
        </p:txBody>
      </p:sp>
    </p:spTree>
    <p:extLst>
      <p:ext uri="{BB962C8B-B14F-4D97-AF65-F5344CB8AC3E}">
        <p14:creationId xmlns:p14="http://schemas.microsoft.com/office/powerpoint/2010/main" val="2087020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Futex"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stackoverflow.com/questions/45764378/how-are-threads-processes-parked-and-woken-in-linux-prior-to-futex"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pPr/>
              <a:t>2</a:t>
            </a:fld>
            <a:endParaRPr lang="en-US"/>
          </a:p>
        </p:txBody>
      </p:sp>
    </p:spTree>
    <p:extLst>
      <p:ext uri="{BB962C8B-B14F-4D97-AF65-F5344CB8AC3E}">
        <p14:creationId xmlns:p14="http://schemas.microsoft.com/office/powerpoint/2010/main" val="2606197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7753CA3-0639-488F-8C8D-DC4EB0147005}"/>
              </a:ext>
            </a:extLst>
          </p:cNvPr>
          <p:cNvSpPr>
            <a:spLocks noGrp="1" noChangeArrowheads="1"/>
          </p:cNvSpPr>
          <p:nvPr>
            <p:ph type="sldNum" sz="quarter" idx="5"/>
          </p:nvPr>
        </p:nvSpPr>
        <p:spPr>
          <a:ln/>
        </p:spPr>
        <p:txBody>
          <a:bodyPr/>
          <a:lstStyle/>
          <a:p>
            <a:fld id="{592D9453-19F8-49BB-BB28-29C23CA17EDF}" type="slidenum">
              <a:rPr lang="he-IL" altLang="en-US"/>
              <a:pPr/>
              <a:t>18</a:t>
            </a:fld>
            <a:endParaRPr lang="en-US" altLang="en-US"/>
          </a:p>
        </p:txBody>
      </p:sp>
      <p:sp>
        <p:nvSpPr>
          <p:cNvPr id="359426" name="Rectangle 2">
            <a:extLst>
              <a:ext uri="{FF2B5EF4-FFF2-40B4-BE49-F238E27FC236}">
                <a16:creationId xmlns:a16="http://schemas.microsoft.com/office/drawing/2014/main" xmlns="" id="{67519E12-0F12-403D-8A68-B2377E95A8AC}"/>
              </a:ext>
            </a:extLst>
          </p:cNvPr>
          <p:cNvSpPr>
            <a:spLocks noGrp="1" noRot="1" noChangeAspect="1" noChangeArrowheads="1" noTextEdit="1"/>
          </p:cNvSpPr>
          <p:nvPr>
            <p:ph type="sldImg"/>
          </p:nvPr>
        </p:nvSpPr>
        <p:spPr>
          <a:ln/>
        </p:spPr>
      </p:sp>
      <p:sp>
        <p:nvSpPr>
          <p:cNvPr id="359427" name="Rectangle 3">
            <a:extLst>
              <a:ext uri="{FF2B5EF4-FFF2-40B4-BE49-F238E27FC236}">
                <a16:creationId xmlns:a16="http://schemas.microsoft.com/office/drawing/2014/main" xmlns="" id="{E5127CEE-CFE0-45D7-8DF8-16504DE372D6}"/>
              </a:ext>
            </a:extLst>
          </p:cNvPr>
          <p:cNvSpPr>
            <a:spLocks noGrp="1" noChangeArrowheads="1"/>
          </p:cNvSpPr>
          <p:nvPr>
            <p:ph type="body" idx="1"/>
          </p:nvPr>
        </p:nvSpPr>
        <p:spPr/>
        <p:txBody>
          <a:bodyPr/>
          <a:lstStyle/>
          <a:p>
            <a:pPr algn="r" rtl="1"/>
            <a:r>
              <a:rPr lang="he-IL" altLang="en-US" dirty="0"/>
              <a:t>שאלה נוספת: האם הבעיה יכלה לקרות גם אם המנעול היה הוגן (כלומר, אם חוטים תופסים את המנעול לפי סדר הגעתם - </a:t>
            </a:r>
            <a:r>
              <a:rPr lang="en-US" altLang="en-US" dirty="0"/>
              <a:t>FIFO</a:t>
            </a:r>
            <a:r>
              <a:rPr lang="he-IL" altLang="en-US" dirty="0"/>
              <a:t>)?</a:t>
            </a:r>
          </a:p>
          <a:p>
            <a:pPr algn="r" rtl="1"/>
            <a:r>
              <a:rPr lang="he-IL" altLang="en-US" dirty="0"/>
              <a:t>תשובה: כן! אם </a:t>
            </a:r>
            <a:r>
              <a:rPr lang="en-US" altLang="en-US" dirty="0"/>
              <a:t>t3</a:t>
            </a:r>
            <a:r>
              <a:rPr lang="he-IL" altLang="en-US" dirty="0"/>
              <a:t> היה קורא ל-</a:t>
            </a:r>
            <a:r>
              <a:rPr lang="en-US" altLang="en-US" dirty="0"/>
              <a:t>dequeue()</a:t>
            </a:r>
            <a:r>
              <a:rPr lang="he-IL" altLang="en-US" dirty="0"/>
              <a:t> ומחכה למנעול לפני ש-</a:t>
            </a:r>
            <a:r>
              <a:rPr lang="en-US" altLang="en-US" dirty="0"/>
              <a:t>t2</a:t>
            </a:r>
            <a:r>
              <a:rPr lang="he-IL" altLang="en-US" dirty="0"/>
              <a:t> הגיע ל-</a:t>
            </a:r>
            <a:r>
              <a:rPr lang="en-US" altLang="en-US" dirty="0"/>
              <a:t>signal</a:t>
            </a:r>
            <a:r>
              <a:rPr lang="he-IL" altLang="en-US" dirty="0"/>
              <a:t>.</a:t>
            </a:r>
          </a:p>
          <a:p>
            <a:pPr algn="r" rtl="1"/>
            <a:endParaRPr lang="en-US" altLang="en-US" dirty="0"/>
          </a:p>
        </p:txBody>
      </p:sp>
    </p:spTree>
    <p:extLst>
      <p:ext uri="{BB962C8B-B14F-4D97-AF65-F5344CB8AC3E}">
        <p14:creationId xmlns:p14="http://schemas.microsoft.com/office/powerpoint/2010/main" val="2559449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sz="1200" b="0" i="0" kern="1200" dirty="0">
                <a:solidFill>
                  <a:schemeClr val="tx1"/>
                </a:solidFill>
                <a:effectLst/>
                <a:latin typeface="+mn-lt"/>
                <a:ea typeface="+mn-ea"/>
                <a:cs typeface="+mn-cs"/>
              </a:rPr>
              <a:t>דייקסטרה (ממציא הסמפור) היה הולנדי, ובהולנדית סמפור זה "האיש שמכוון את הספינות בים".</a:t>
            </a:r>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21</a:t>
            </a:fld>
            <a:endParaRPr lang="en-US"/>
          </a:p>
        </p:txBody>
      </p:sp>
    </p:spTree>
    <p:extLst>
      <p:ext uri="{BB962C8B-B14F-4D97-AF65-F5344CB8AC3E}">
        <p14:creationId xmlns:p14="http://schemas.microsoft.com/office/powerpoint/2010/main" val="2516319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1226892-5162-4087-8CAD-2DDDF6929E6D}"/>
              </a:ext>
            </a:extLst>
          </p:cNvPr>
          <p:cNvSpPr>
            <a:spLocks noGrp="1" noChangeArrowheads="1"/>
          </p:cNvSpPr>
          <p:nvPr>
            <p:ph type="sldNum" sz="quarter" idx="5"/>
          </p:nvPr>
        </p:nvSpPr>
        <p:spPr>
          <a:ln/>
        </p:spPr>
        <p:txBody>
          <a:bodyPr/>
          <a:lstStyle/>
          <a:p>
            <a:fld id="{D604B30A-5F9C-44C8-9916-A5B339006322}" type="slidenum">
              <a:rPr lang="he-IL" altLang="en-US"/>
              <a:pPr/>
              <a:t>29</a:t>
            </a:fld>
            <a:endParaRPr lang="en-US" altLang="en-US"/>
          </a:p>
        </p:txBody>
      </p:sp>
      <p:sp>
        <p:nvSpPr>
          <p:cNvPr id="365570" name="Rectangle 2">
            <a:extLst>
              <a:ext uri="{FF2B5EF4-FFF2-40B4-BE49-F238E27FC236}">
                <a16:creationId xmlns:a16="http://schemas.microsoft.com/office/drawing/2014/main" xmlns="" id="{3F3C3001-2D5D-49DB-ABF1-925EB65C802D}"/>
              </a:ext>
            </a:extLst>
          </p:cNvPr>
          <p:cNvSpPr>
            <a:spLocks noGrp="1" noRot="1" noChangeAspect="1" noChangeArrowheads="1" noTextEdit="1"/>
          </p:cNvSpPr>
          <p:nvPr>
            <p:ph type="sldImg"/>
          </p:nvPr>
        </p:nvSpPr>
        <p:spPr>
          <a:ln/>
        </p:spPr>
      </p:sp>
      <p:sp>
        <p:nvSpPr>
          <p:cNvPr id="365571" name="Rectangle 3">
            <a:extLst>
              <a:ext uri="{FF2B5EF4-FFF2-40B4-BE49-F238E27FC236}">
                <a16:creationId xmlns:a16="http://schemas.microsoft.com/office/drawing/2014/main" xmlns="" id="{08978369-E476-4DEF-9B77-5F17C4A717B7}"/>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193494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שאלה: למה לא להשתמש ב-</a:t>
            </a:r>
            <a:r>
              <a:rPr lang="en-US" dirty="0"/>
              <a:t>broadcast</a:t>
            </a:r>
            <a:r>
              <a:rPr lang="he-IL" dirty="0"/>
              <a:t> גם כדי להעיר את כל הכותבים?</a:t>
            </a:r>
          </a:p>
          <a:p>
            <a:pPr algn="r" rtl="1"/>
            <a:r>
              <a:rPr lang="he-IL" dirty="0"/>
              <a:t>תשובה: כי לפי ההגדרה רק כותב אחד יכול להיות בקטע הקריטי. אם נעיר את כולם, לכל היותר כותב אחד יתקדם והשאר יחזרו להמתין.</a:t>
            </a:r>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32</a:t>
            </a:fld>
            <a:endParaRPr lang="en-US"/>
          </a:p>
        </p:txBody>
      </p:sp>
    </p:spTree>
    <p:extLst>
      <p:ext uri="{BB962C8B-B14F-4D97-AF65-F5344CB8AC3E}">
        <p14:creationId xmlns:p14="http://schemas.microsoft.com/office/powerpoint/2010/main" val="4104720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From UTLK 2, pages 213—214:</a:t>
            </a:r>
          </a:p>
          <a:p>
            <a:r>
              <a:rPr lang="en-US" sz="1200" b="1" i="0" u="none" strike="noStrike" kern="1200" baseline="0" dirty="0">
                <a:solidFill>
                  <a:schemeClr val="tx1"/>
                </a:solidFill>
                <a:latin typeface="+mn-lt"/>
                <a:ea typeface="+mn-ea"/>
                <a:cs typeface="+mn-cs"/>
              </a:rPr>
              <a:t>5.5.5 </a:t>
            </a:r>
            <a:r>
              <a:rPr lang="en-US" sz="1200" b="1" i="0" u="none" strike="noStrike" kern="1200" baseline="0" dirty="0" err="1">
                <a:solidFill>
                  <a:schemeClr val="tx1"/>
                </a:solidFill>
                <a:latin typeface="+mn-lt"/>
                <a:ea typeface="+mn-ea"/>
                <a:cs typeface="+mn-cs"/>
              </a:rPr>
              <a:t>Inode</a:t>
            </a:r>
            <a:r>
              <a:rPr lang="en-US" sz="1200" b="1" i="0" u="none" strike="noStrike" kern="1200" baseline="0" dirty="0">
                <a:solidFill>
                  <a:schemeClr val="tx1"/>
                </a:solidFill>
                <a:latin typeface="+mn-lt"/>
                <a:ea typeface="+mn-ea"/>
                <a:cs typeface="+mn-cs"/>
              </a:rPr>
              <a:t> Semaphore</a:t>
            </a:r>
          </a:p>
          <a:p>
            <a:r>
              <a:rPr lang="en-US" sz="1200" b="0" i="0" u="none" strike="noStrike" kern="1200" baseline="0" dirty="0">
                <a:solidFill>
                  <a:schemeClr val="tx1"/>
                </a:solidFill>
                <a:latin typeface="+mn-lt"/>
                <a:ea typeface="+mn-ea"/>
                <a:cs typeface="+mn-cs"/>
              </a:rPr>
              <a:t>As we shall see in Chapter 12, Linux stores the information on a disk file in a memory object called an </a:t>
            </a:r>
            <a:r>
              <a:rPr lang="en-US" sz="1200" b="0" i="1"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The corresponding data structure includes its own semaphore in the </a:t>
            </a:r>
            <a:r>
              <a:rPr lang="en-US" sz="1200" b="0" i="0" u="none" strike="noStrike" kern="1200" baseline="0" dirty="0" err="1">
                <a:solidFill>
                  <a:schemeClr val="tx1"/>
                </a:solidFill>
                <a:latin typeface="+mn-lt"/>
                <a:ea typeface="+mn-ea"/>
                <a:cs typeface="+mn-cs"/>
              </a:rPr>
              <a:t>i_sem</a:t>
            </a:r>
            <a:r>
              <a:rPr lang="en-US" sz="1200" b="0" i="0" u="none" strike="noStrike" kern="1200" baseline="0" dirty="0">
                <a:solidFill>
                  <a:schemeClr val="tx1"/>
                </a:solidFill>
                <a:latin typeface="+mn-lt"/>
                <a:ea typeface="+mn-ea"/>
                <a:cs typeface="+mn-cs"/>
              </a:rPr>
              <a:t> field.</a:t>
            </a:r>
          </a:p>
          <a:p>
            <a:r>
              <a:rPr lang="en-US" sz="1200" b="0" i="0" u="none" strike="noStrike" kern="1200" baseline="0" dirty="0">
                <a:solidFill>
                  <a:schemeClr val="tx1"/>
                </a:solidFill>
                <a:latin typeface="+mn-lt"/>
                <a:ea typeface="+mn-ea"/>
                <a:cs typeface="+mn-cs"/>
              </a:rPr>
              <a:t>A huge number of race conditions can occur during filesystem handling. Indeed, each file on disk is a resource held in common for all users, since all processes may (potentially) access the file content, change its name or location, destroy or duplicate it, and so on. For example, let's suppose that a process lists the files contained in some directory. Each disk operation is potentially blocking, and therefore even in uniprocessor systems, other processes could access the same directory and modify its content while the first process is in the middle of the listing operation. Or, again, two different processes could modify the same directory at the same time. All these race conditions are avoided by protecting the directory file with the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semaphore.</a:t>
            </a:r>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45</a:t>
            </a:fld>
            <a:endParaRPr lang="en-US"/>
          </a:p>
        </p:txBody>
      </p:sp>
    </p:spTree>
    <p:extLst>
      <p:ext uri="{BB962C8B-B14F-4D97-AF65-F5344CB8AC3E}">
        <p14:creationId xmlns:p14="http://schemas.microsoft.com/office/powerpoint/2010/main" val="1417367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dirty="0"/>
              <a:t>בהמשך נלמד כי כאשר מעבד מטפל בפסיקת חומרה מסוג מסוים (למשל מקלדת) הוא חוסם פסיקות חומרה מאותו הסוג.</a:t>
            </a:r>
          </a:p>
          <a:p>
            <a:pPr algn="r" rtl="1"/>
            <a:r>
              <a:rPr lang="he-IL" dirty="0"/>
              <a:t>הסיבה: קל יותר לכתוב קוד טיפול בפסיקה שאינו </a:t>
            </a:r>
            <a:r>
              <a:rPr lang="en-US" dirty="0"/>
              <a:t>re-entrant</a:t>
            </a:r>
            <a:r>
              <a:rPr lang="he-IL" dirty="0"/>
              <a:t>.</a:t>
            </a:r>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47</a:t>
            </a:fld>
            <a:endParaRPr lang="en-US"/>
          </a:p>
        </p:txBody>
      </p:sp>
    </p:spTree>
    <p:extLst>
      <p:ext uri="{BB962C8B-B14F-4D97-AF65-F5344CB8AC3E}">
        <p14:creationId xmlns:p14="http://schemas.microsoft.com/office/powerpoint/2010/main" val="3747557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Question: How are the </a:t>
            </a:r>
            <a:r>
              <a:rPr lang="en-US" sz="1200" kern="1200" dirty="0" err="1">
                <a:solidFill>
                  <a:schemeClr val="tx1"/>
                </a:solidFill>
                <a:effectLst/>
                <a:latin typeface="+mn-lt"/>
                <a:ea typeface="+mn-ea"/>
                <a:cs typeface="+mn-cs"/>
              </a:rPr>
              <a:t>pthreads</a:t>
            </a:r>
            <a:r>
              <a:rPr lang="en-US" sz="1200" kern="1200" dirty="0">
                <a:solidFill>
                  <a:schemeClr val="tx1"/>
                </a:solidFill>
                <a:effectLst/>
                <a:latin typeface="+mn-lt"/>
                <a:ea typeface="+mn-ea"/>
                <a:cs typeface="+mn-cs"/>
              </a:rPr>
              <a:t> primitives (mutex, condition variables, …) implemented?</a:t>
            </a:r>
          </a:p>
          <a:p>
            <a:r>
              <a:rPr lang="en-US" sz="1200" kern="1200" dirty="0">
                <a:solidFill>
                  <a:schemeClr val="tx1"/>
                </a:solidFill>
                <a:effectLst/>
                <a:latin typeface="+mn-lt"/>
                <a:ea typeface="+mn-ea"/>
                <a:cs typeface="+mn-cs"/>
              </a:rPr>
              <a:t>Answer: </a:t>
            </a:r>
            <a:r>
              <a:rPr lang="en-US" sz="1200" kern="1200" dirty="0" err="1">
                <a:solidFill>
                  <a:schemeClr val="tx1"/>
                </a:solidFill>
                <a:effectLst/>
                <a:latin typeface="+mn-lt"/>
                <a:ea typeface="+mn-ea"/>
                <a:cs typeface="+mn-cs"/>
              </a:rPr>
              <a:t>LinuxThreads</a:t>
            </a:r>
            <a:r>
              <a:rPr lang="en-US" sz="1200" kern="1200" dirty="0">
                <a:solidFill>
                  <a:schemeClr val="tx1"/>
                </a:solidFill>
                <a:effectLst/>
                <a:latin typeface="+mn-lt"/>
                <a:ea typeface="+mn-ea"/>
                <a:cs typeface="+mn-cs"/>
              </a:rPr>
              <a:t> uses user-space signals (specifically SIGUSR1, SIGUSR2), whereas NPTL leverages the </a:t>
            </a:r>
            <a:r>
              <a:rPr lang="en-US" sz="1200" kern="1200" dirty="0" err="1">
                <a:solidFill>
                  <a:schemeClr val="tx1"/>
                </a:solidFill>
                <a:effectLst/>
                <a:latin typeface="+mn-lt"/>
                <a:ea typeface="+mn-ea"/>
                <a:cs typeface="+mn-cs"/>
              </a:rPr>
              <a:t>futex</a:t>
            </a:r>
            <a:r>
              <a:rPr lang="en-US" sz="1200" kern="1200" dirty="0">
                <a:solidFill>
                  <a:schemeClr val="tx1"/>
                </a:solidFill>
                <a:effectLst/>
                <a:latin typeface="+mn-lt"/>
                <a:ea typeface="+mn-ea"/>
                <a:cs typeface="+mn-cs"/>
              </a:rPr>
              <a:t> system call, which was added on kernel versions starting at 2.6 and allows processes to add/remove themselves to/from a kernel wait queue.</a:t>
            </a:r>
          </a:p>
          <a:p>
            <a:r>
              <a:rPr lang="en-US" sz="1200" kern="1200" dirty="0">
                <a:solidFill>
                  <a:schemeClr val="tx1"/>
                </a:solidFill>
                <a:effectLst/>
                <a:latin typeface="+mn-lt"/>
                <a:ea typeface="+mn-ea"/>
                <a:cs typeface="+mn-cs"/>
              </a:rPr>
              <a:t>Read more at:</a:t>
            </a:r>
          </a:p>
          <a:p>
            <a:r>
              <a:rPr lang="en-US" sz="1200" u="sng" kern="1200" dirty="0">
                <a:solidFill>
                  <a:schemeClr val="tx1"/>
                </a:solidFill>
                <a:effectLst/>
                <a:latin typeface="+mn-lt"/>
                <a:ea typeface="+mn-ea"/>
                <a:cs typeface="+mn-cs"/>
                <a:hlinkClick r:id="rId3"/>
              </a:rPr>
              <a:t>https://en.wikipedia.org/wiki/Futex</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4"/>
              </a:rPr>
              <a:t>https://stackoverflow.com/questions/45764378/how-are-threads-processes-parked-and-woken-in-linux-prior-to-futex</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3</a:t>
            </a:fld>
            <a:endParaRPr lang="en-US"/>
          </a:p>
        </p:txBody>
      </p:sp>
    </p:spTree>
    <p:extLst>
      <p:ext uri="{BB962C8B-B14F-4D97-AF65-F5344CB8AC3E}">
        <p14:creationId xmlns:p14="http://schemas.microsoft.com/office/powerpoint/2010/main" val="1943180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הדוגמה המוצגת כאן מלאכותית, כי כדי להשיג סדר אפשר כמובן להשתמש בפתרון הטריוויאלי של ​לקרוא​ ​ל-</a:t>
            </a:r>
            <a:r>
              <a:rPr lang="en-US" dirty="0" err="1"/>
              <a:t>printf</a:t>
            </a:r>
            <a:r>
              <a:rPr lang="en-US" dirty="0"/>
              <a:t> </a:t>
            </a:r>
            <a:r>
              <a:rPr lang="he-IL" dirty="0"/>
              <a:t> פעמיים ברצף, ללא חוטים.</a:t>
            </a:r>
          </a:p>
          <a:p>
            <a:pPr algn="r" rtl="1"/>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5</a:t>
            </a:fld>
            <a:endParaRPr lang="en-US"/>
          </a:p>
        </p:txBody>
      </p:sp>
    </p:spTree>
    <p:extLst>
      <p:ext uri="{BB962C8B-B14F-4D97-AF65-F5344CB8AC3E}">
        <p14:creationId xmlns:p14="http://schemas.microsoft.com/office/powerpoint/2010/main" val="2388727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6</a:t>
            </a:fld>
            <a:endParaRPr lang="en-US"/>
          </a:p>
        </p:txBody>
      </p:sp>
    </p:spTree>
    <p:extLst>
      <p:ext uri="{BB962C8B-B14F-4D97-AF65-F5344CB8AC3E}">
        <p14:creationId xmlns:p14="http://schemas.microsoft.com/office/powerpoint/2010/main" val="180016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האם צריך לקרוא ל-</a:t>
            </a:r>
            <a:r>
              <a:rPr lang="en-US" dirty="0"/>
              <a:t>signal()</a:t>
            </a:r>
            <a:r>
              <a:rPr lang="he-IL" dirty="0"/>
              <a:t> בתוך הקטע הקריטי, כאשר המנעול מוחזק?</a:t>
            </a:r>
          </a:p>
          <a:p>
            <a:pPr algn="r" rtl="1"/>
            <a:r>
              <a:rPr lang="he-IL" dirty="0"/>
              <a:t>זה לא תמיד נחוץ, אבל אף פעם לא יכול להזיק. לכן התשובה חיובית.</a:t>
            </a:r>
          </a:p>
        </p:txBody>
      </p:sp>
      <p:sp>
        <p:nvSpPr>
          <p:cNvPr id="4" name="Slide Number Placeholder 3"/>
          <p:cNvSpPr>
            <a:spLocks noGrp="1"/>
          </p:cNvSpPr>
          <p:nvPr>
            <p:ph type="sldNum" sz="quarter" idx="10"/>
          </p:nvPr>
        </p:nvSpPr>
        <p:spPr/>
        <p:txBody>
          <a:bodyPr/>
          <a:lstStyle/>
          <a:p>
            <a:fld id="{94525A9A-2399-4ACF-975E-77FD324B061A}" type="slidenum">
              <a:rPr lang="en-US" smtClean="0"/>
              <a:t>9</a:t>
            </a:fld>
            <a:endParaRPr lang="en-US"/>
          </a:p>
        </p:txBody>
      </p:sp>
    </p:spTree>
    <p:extLst>
      <p:ext uri="{BB962C8B-B14F-4D97-AF65-F5344CB8AC3E}">
        <p14:creationId xmlns:p14="http://schemas.microsoft.com/office/powerpoint/2010/main" val="3638892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13</a:t>
            </a:fld>
            <a:endParaRPr lang="en-US"/>
          </a:p>
        </p:txBody>
      </p:sp>
    </p:spTree>
    <p:extLst>
      <p:ext uri="{BB962C8B-B14F-4D97-AF65-F5344CB8AC3E}">
        <p14:creationId xmlns:p14="http://schemas.microsoft.com/office/powerpoint/2010/main" val="3928394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בדוגמה הנוכחית, </a:t>
            </a:r>
            <a:r>
              <a:rPr lang="en-US" dirty="0"/>
              <a:t>done</a:t>
            </a:r>
            <a:r>
              <a:rPr lang="he-IL" dirty="0"/>
              <a:t> מתחלף מ-0 ל-1 פעם אחת ולכן אין הבדל בין לולאה לתנאי </a:t>
            </a:r>
            <a:r>
              <a:rPr lang="en-US" dirty="0"/>
              <a:t>if</a:t>
            </a:r>
            <a:r>
              <a:rPr lang="he-IL" dirty="0"/>
              <a:t>.</a:t>
            </a:r>
          </a:p>
          <a:p>
            <a:pPr algn="r" rtl="1"/>
            <a:r>
              <a:rPr lang="he-IL" dirty="0"/>
              <a:t>בדוגמה הבאה משתני המצב מחליפים ערכים שוב ושוב, ולכן שימוש בלולאה הוא הכרחי כפי שנראה בשקפים הבאים.</a:t>
            </a:r>
          </a:p>
          <a:p>
            <a:pPr algn="r" rtl="1"/>
            <a:endParaRPr lang="he-IL" dirty="0"/>
          </a:p>
          <a:p>
            <a:pPr algn="r" rtl="1"/>
            <a:r>
              <a:rPr lang="he-IL" dirty="0"/>
              <a:t>סיבה נוספת לשימוש בלולאה לבדיקת התנאי: </a:t>
            </a:r>
            <a:r>
              <a:rPr lang="en-US" dirty="0"/>
              <a:t>spurious wakeup</a:t>
            </a:r>
            <a:r>
              <a:rPr lang="he-IL" dirty="0"/>
              <a:t>.</a:t>
            </a:r>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14</a:t>
            </a:fld>
            <a:endParaRPr lang="en-US"/>
          </a:p>
        </p:txBody>
      </p:sp>
    </p:spTree>
    <p:extLst>
      <p:ext uri="{BB962C8B-B14F-4D97-AF65-F5344CB8AC3E}">
        <p14:creationId xmlns:p14="http://schemas.microsoft.com/office/powerpoint/2010/main" val="2845962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16</a:t>
            </a:fld>
            <a:endParaRPr lang="en-US"/>
          </a:p>
        </p:txBody>
      </p:sp>
    </p:spTree>
    <p:extLst>
      <p:ext uri="{BB962C8B-B14F-4D97-AF65-F5344CB8AC3E}">
        <p14:creationId xmlns:p14="http://schemas.microsoft.com/office/powerpoint/2010/main" val="1580501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17</a:t>
            </a:fld>
            <a:endParaRPr lang="en-US"/>
          </a:p>
        </p:txBody>
      </p:sp>
    </p:spTree>
    <p:extLst>
      <p:ext uri="{BB962C8B-B14F-4D97-AF65-F5344CB8AC3E}">
        <p14:creationId xmlns:p14="http://schemas.microsoft.com/office/powerpoint/2010/main" val="134646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lgn="r" rtl="1">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r" rtl="1">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r" rtl="1">
              <a:defRPr/>
            </a:lvl1pPr>
          </a:lstStyle>
          <a:p>
            <a:endParaRPr lang="en-US"/>
          </a:p>
        </p:txBody>
      </p:sp>
      <p:sp>
        <p:nvSpPr>
          <p:cNvPr id="5" name="Footer Placeholder 4"/>
          <p:cNvSpPr>
            <a:spLocks noGrp="1"/>
          </p:cNvSpPr>
          <p:nvPr>
            <p:ph type="ftr" sz="quarter" idx="11"/>
          </p:nvPr>
        </p:nvSpPr>
        <p:spPr/>
        <p:txBody>
          <a:bodyPr/>
          <a:lstStyle>
            <a:lvl1pPr algn="r" rtl="1">
              <a:defRPr/>
            </a:lvl1pPr>
          </a:lstStyle>
          <a:p>
            <a:r>
              <a:rPr lang="he-IL"/>
              <a:t>מערכות הפעלה - תרגול 6</a:t>
            </a:r>
            <a:endParaRPr lang="en-US" dirty="0"/>
          </a:p>
        </p:txBody>
      </p:sp>
      <p:sp>
        <p:nvSpPr>
          <p:cNvPr id="6" name="Slide Number Placeholder 5"/>
          <p:cNvSpPr>
            <a:spLocks noGrp="1"/>
          </p:cNvSpPr>
          <p:nvPr>
            <p:ph type="sldNum" sz="quarter" idx="12"/>
          </p:nvPr>
        </p:nvSpPr>
        <p:spPr/>
        <p:txBody>
          <a:bodyPr/>
          <a:lstStyle>
            <a:lvl1pPr algn="r" rtl="1">
              <a:defRPr/>
            </a:lvl1p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he-IL"/>
              <a:t>מערכות הפעלה - תרגול 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he-IL"/>
              <a:t>מערכות הפעלה - תרגול 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he-IL"/>
              <a:t>מערכות הפעלה - תרגול 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he-IL"/>
              <a:t>מערכות הפעלה - תרגול 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r>
              <a:rPr lang="he-IL"/>
              <a:t>מערכות הפעלה - תרגול 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lang="en-US" sz="24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lgn="r"/>
            <a:r>
              <a:rPr lang="he-IL"/>
              <a:t>מערכות הפעלה - תרגול 6</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lgn="r"/>
            <a:r>
              <a:rPr lang="he-IL"/>
              <a:t>מערכות הפעלה - תרגול 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lgn="r"/>
            <a:r>
              <a:rPr lang="he-IL"/>
              <a:t>מערכות הפעלה - תרגול 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r>
              <a:rPr lang="he-IL"/>
              <a:t>מערכות הפעלה - תרגול 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r>
              <a:rPr lang="he-IL"/>
              <a:t>מערכות הפעלה - תרגול 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r" rtl="1">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r" rtl="1">
              <a:defRPr sz="1200">
                <a:solidFill>
                  <a:srgbClr val="FFFFFF"/>
                </a:solidFill>
              </a:defRPr>
            </a:lvl1pPr>
          </a:lstStyle>
          <a:p>
            <a:r>
              <a:rPr lang="he-IL"/>
              <a:t>מערכות הפעלה - תרגול 6</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r" rtl="1">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dt="0"/>
  <p:txStyles>
    <p:titleStyle>
      <a:lvl1pPr algn="r"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תרגול 6</a:t>
            </a:r>
            <a:endParaRPr lang="en-US" dirty="0"/>
          </a:p>
        </p:txBody>
      </p:sp>
      <p:sp>
        <p:nvSpPr>
          <p:cNvPr id="3" name="Subtitle 2"/>
          <p:cNvSpPr>
            <a:spLocks noGrp="1"/>
          </p:cNvSpPr>
          <p:nvPr>
            <p:ph type="subTitle" idx="1"/>
          </p:nvPr>
        </p:nvSpPr>
        <p:spPr/>
        <p:txBody>
          <a:bodyPr/>
          <a:lstStyle/>
          <a:p>
            <a:r>
              <a:rPr lang="he-IL" dirty="0"/>
              <a:t>מנגנוני סנכרון: משתני תנאי, סמפורים</a:t>
            </a:r>
          </a:p>
          <a:p>
            <a:r>
              <a:rPr lang="he-IL" dirty="0"/>
              <a:t>דוגמה: מימוש מנעול קוראים-כותבים</a:t>
            </a:r>
          </a:p>
          <a:p>
            <a:r>
              <a:rPr lang="he-IL" dirty="0"/>
              <a:t>סינכרון בגרעין לינוקס</a:t>
            </a:r>
            <a:endParaRPr lang="en-US" dirty="0"/>
          </a:p>
        </p:txBody>
      </p:sp>
      <p:sp>
        <p:nvSpPr>
          <p:cNvPr id="8" name="Slide Number Placeholder 7">
            <a:extLst>
              <a:ext uri="{FF2B5EF4-FFF2-40B4-BE49-F238E27FC236}">
                <a16:creationId xmlns:a16="http://schemas.microsoft.com/office/drawing/2014/main" xmlns="" id="{D43B45DE-56D0-46F8-802B-B7480519133A}"/>
              </a:ext>
            </a:extLst>
          </p:cNvPr>
          <p:cNvSpPr>
            <a:spLocks noGrp="1"/>
          </p:cNvSpPr>
          <p:nvPr>
            <p:ph type="sldNum" sz="quarter" idx="12"/>
          </p:nvPr>
        </p:nvSpPr>
        <p:spPr/>
        <p:txBody>
          <a:bodyPr/>
          <a:lstStyle/>
          <a:p>
            <a:fld id="{0CFEC368-1D7A-4F81-ABF6-AE0E36BAF64C}" type="slidenum">
              <a:rPr lang="en-US" smtClean="0"/>
              <a:pPr/>
              <a:t>1</a:t>
            </a:fld>
            <a:endParaRPr lang="en-US"/>
          </a:p>
        </p:txBody>
      </p:sp>
      <p:sp>
        <p:nvSpPr>
          <p:cNvPr id="4" name="Footer Placeholder 3">
            <a:extLst>
              <a:ext uri="{FF2B5EF4-FFF2-40B4-BE49-F238E27FC236}">
                <a16:creationId xmlns:a16="http://schemas.microsoft.com/office/drawing/2014/main" xmlns="" id="{62ABE325-3407-4D78-B3A3-05D8B1B40387}"/>
              </a:ext>
            </a:extLst>
          </p:cNvPr>
          <p:cNvSpPr>
            <a:spLocks noGrp="1"/>
          </p:cNvSpPr>
          <p:nvPr>
            <p:ph type="ftr" sz="quarter" idx="11"/>
          </p:nvPr>
        </p:nvSpPr>
        <p:spPr/>
        <p:txBody>
          <a:bodyPr/>
          <a:lstStyle/>
          <a:p>
            <a:r>
              <a:rPr lang="he-IL"/>
              <a:t>מערכות הפעלה - תרגול 6</a:t>
            </a:r>
            <a:endParaRPr lang="en-US" dirty="0"/>
          </a:p>
        </p:txBody>
      </p:sp>
    </p:spTree>
    <p:extLst>
      <p:ext uri="{BB962C8B-B14F-4D97-AF65-F5344CB8AC3E}">
        <p14:creationId xmlns:p14="http://schemas.microsoft.com/office/powerpoint/2010/main" val="18213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a:extLst>
              <a:ext uri="{FF2B5EF4-FFF2-40B4-BE49-F238E27FC236}">
                <a16:creationId xmlns:a16="http://schemas.microsoft.com/office/drawing/2014/main" xmlns="" id="{148714AD-93DA-4F09-B999-F9ED6F439DB9}"/>
              </a:ext>
            </a:extLst>
          </p:cNvPr>
          <p:cNvSpPr>
            <a:spLocks noGrp="1" noChangeArrowheads="1"/>
          </p:cNvSpPr>
          <p:nvPr>
            <p:ph type="title"/>
          </p:nvPr>
        </p:nvSpPr>
        <p:spPr/>
        <p:txBody>
          <a:bodyPr/>
          <a:lstStyle/>
          <a:p>
            <a:r>
              <a:rPr lang="he-IL" altLang="en-US" dirty="0"/>
              <a:t>אתחול ופינוי משתני תנאי</a:t>
            </a:r>
            <a:endParaRPr lang="en-US" altLang="en-US" dirty="0"/>
          </a:p>
        </p:txBody>
      </p:sp>
      <p:sp>
        <p:nvSpPr>
          <p:cNvPr id="305155" name="Rectangle 3">
            <a:extLst>
              <a:ext uri="{FF2B5EF4-FFF2-40B4-BE49-F238E27FC236}">
                <a16:creationId xmlns:a16="http://schemas.microsoft.com/office/drawing/2014/main" xmlns="" id="{28EB8D19-C7E4-4CD2-9F64-17EA600D4CF4}"/>
              </a:ext>
            </a:extLst>
          </p:cNvPr>
          <p:cNvSpPr>
            <a:spLocks noGrp="1" noChangeArrowheads="1"/>
          </p:cNvSpPr>
          <p:nvPr>
            <p:ph idx="1"/>
          </p:nvPr>
        </p:nvSpPr>
        <p:spPr/>
        <p:txBody>
          <a:bodyPr>
            <a:normAutofit lnSpcReduction="10000"/>
          </a:bodyPr>
          <a:lstStyle/>
          <a:p>
            <a:pPr algn="l" rtl="0">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#include &lt;</a:t>
            </a:r>
            <a:r>
              <a:rPr lang="en-US" altLang="en-US" sz="2000" dirty="0" err="1">
                <a:latin typeface="Courier New" panose="02070309020205020404" pitchFamily="49" charset="0"/>
                <a:cs typeface="Courier New" panose="02070309020205020404" pitchFamily="49" charset="0"/>
              </a:rPr>
              <a:t>pthread.h</a:t>
            </a:r>
            <a:r>
              <a:rPr lang="en-US" altLang="en-US" sz="2000" dirty="0">
                <a:latin typeface="Courier New" panose="02070309020205020404" pitchFamily="49" charset="0"/>
                <a:cs typeface="Courier New" panose="02070309020205020404" pitchFamily="49" charset="0"/>
              </a:rPr>
              <a:t>&gt;</a:t>
            </a:r>
          </a:p>
          <a:p>
            <a:pPr algn="l" rtl="0">
              <a:buFont typeface="Wingdings" panose="05000000000000000000" pitchFamily="2" charset="2"/>
              <a:buNone/>
            </a:pPr>
            <a:endParaRPr lang="en-US" altLang="en-US" sz="2000" dirty="0">
              <a:latin typeface="Courier New" panose="02070309020205020404" pitchFamily="49" charset="0"/>
              <a:cs typeface="Courier New" panose="02070309020205020404" pitchFamily="49" charset="0"/>
            </a:endParaRPr>
          </a:p>
          <a:p>
            <a:pPr algn="l" rtl="0">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pthread_cond_init</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pthread_cond_t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cond</a:t>
            </a:r>
            <a:r>
              <a:rPr lang="en-US" altLang="en-US" sz="2000" dirty="0">
                <a:latin typeface="Courier New" panose="02070309020205020404" pitchFamily="49" charset="0"/>
                <a:cs typeface="Courier New" panose="02070309020205020404" pitchFamily="49" charset="0"/>
              </a:rPr>
              <a:t>, </a:t>
            </a:r>
            <a:endParaRPr lang="ru-RU" altLang="en-US" sz="2000" dirty="0">
              <a:latin typeface="Courier New" panose="02070309020205020404" pitchFamily="49" charset="0"/>
              <a:cs typeface="Courier New" panose="02070309020205020404" pitchFamily="49" charset="0"/>
            </a:endParaRPr>
          </a:p>
          <a:p>
            <a:pPr algn="l" rtl="0">
              <a:buFont typeface="Wingdings" panose="05000000000000000000" pitchFamily="2" charset="2"/>
              <a:buNone/>
            </a:pPr>
            <a:r>
              <a:rPr lang="ru-RU"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pthread_condattr_t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cond_attr</a:t>
            </a:r>
            <a:r>
              <a:rPr lang="en-US" altLang="en-US" sz="2000" dirty="0">
                <a:latin typeface="Courier New" panose="02070309020205020404" pitchFamily="49" charset="0"/>
                <a:cs typeface="Courier New" panose="02070309020205020404" pitchFamily="49" charset="0"/>
              </a:rPr>
              <a:t>);</a:t>
            </a:r>
            <a:endParaRPr lang="he-IL" altLang="en-US" sz="2000" dirty="0">
              <a:latin typeface="Courier New" panose="02070309020205020404" pitchFamily="49" charset="0"/>
              <a:cs typeface="Courier New" panose="02070309020205020404" pitchFamily="49" charset="0"/>
            </a:endParaRPr>
          </a:p>
          <a:p>
            <a:r>
              <a:rPr lang="he-IL" altLang="en-US" u="sng" dirty="0"/>
              <a:t>ערך מוחזר:</a:t>
            </a:r>
            <a:r>
              <a:rPr lang="he-IL" altLang="en-US" dirty="0"/>
              <a:t> הפעולה תמיד מצליחה ומחזירה 0.</a:t>
            </a:r>
          </a:p>
          <a:p>
            <a:pPr lvl="1"/>
            <a:endParaRPr lang="en-US" altLang="en-US" sz="1600" dirty="0">
              <a:latin typeface="Courier New" panose="02070309020205020404" pitchFamily="49" charset="0"/>
              <a:cs typeface="Courier New" panose="02070309020205020404" pitchFamily="49" charset="0"/>
            </a:endParaRPr>
          </a:p>
          <a:p>
            <a:pPr algn="l" rtl="0">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pthread_cond_destroy</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pthread_cond_t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cond</a:t>
            </a:r>
            <a:r>
              <a:rPr lang="en-US" altLang="en-US" sz="2000" dirty="0">
                <a:latin typeface="Courier New" panose="02070309020205020404" pitchFamily="49" charset="0"/>
                <a:cs typeface="Courier New" panose="02070309020205020404" pitchFamily="49" charset="0"/>
              </a:rPr>
              <a:t>);</a:t>
            </a:r>
          </a:p>
          <a:p>
            <a:r>
              <a:rPr lang="he-IL" altLang="en-US" u="sng" dirty="0"/>
              <a:t>ערך מוחזר:</a:t>
            </a:r>
            <a:r>
              <a:rPr lang="he-IL" altLang="en-US" dirty="0"/>
              <a:t> 0 בהצלחה, ערך שונה מ-0 בכישלון (למשל, אם יש עדיין חוטים הממתינים על משתנה התנאי).</a:t>
            </a:r>
          </a:p>
          <a:p>
            <a:pPr lvl="1"/>
            <a:endParaRPr lang="he-IL" altLang="en-US" u="sng" dirty="0"/>
          </a:p>
          <a:p>
            <a:r>
              <a:rPr lang="he-IL" altLang="en-US" u="sng" dirty="0"/>
              <a:t>פרמטרים:</a:t>
            </a:r>
          </a:p>
          <a:p>
            <a:pPr lvl="1"/>
            <a:r>
              <a:rPr lang="en-US" altLang="en-US" dirty="0" err="1"/>
              <a:t>cond</a:t>
            </a:r>
            <a:r>
              <a:rPr lang="he-IL" altLang="en-US" dirty="0"/>
              <a:t> – משתנה התנאי עליו מבוצעת הפעולה.</a:t>
            </a:r>
          </a:p>
          <a:p>
            <a:pPr lvl="1"/>
            <a:r>
              <a:rPr lang="en-US" altLang="en-US" dirty="0" err="1"/>
              <a:t>cond_attr</a:t>
            </a:r>
            <a:r>
              <a:rPr lang="he-IL" altLang="en-US" dirty="0"/>
              <a:t> – מגדיר את תכונות משתנה התנאי.</a:t>
            </a:r>
          </a:p>
          <a:p>
            <a:pPr lvl="2"/>
            <a:r>
              <a:rPr lang="he-IL" altLang="en-US" dirty="0"/>
              <a:t>ב-</a:t>
            </a:r>
            <a:r>
              <a:rPr lang="en-US" altLang="en-US" dirty="0"/>
              <a:t>Linux Threads</a:t>
            </a:r>
            <a:r>
              <a:rPr lang="he-IL" altLang="en-US" dirty="0"/>
              <a:t> אין משמעות לפרמטר זה. תמיד נעביר ערך </a:t>
            </a:r>
            <a:r>
              <a:rPr lang="en-US" altLang="en-US" dirty="0"/>
              <a:t>NULL</a:t>
            </a:r>
            <a:r>
              <a:rPr lang="he-IL" altLang="en-US" dirty="0"/>
              <a:t>.</a:t>
            </a:r>
          </a:p>
        </p:txBody>
      </p:sp>
      <p:sp>
        <p:nvSpPr>
          <p:cNvPr id="3" name="Slide Number Placeholder 2">
            <a:extLst>
              <a:ext uri="{FF2B5EF4-FFF2-40B4-BE49-F238E27FC236}">
                <a16:creationId xmlns:a16="http://schemas.microsoft.com/office/drawing/2014/main" xmlns="" id="{FFCDEA22-DBB1-4C0A-9AE5-9AD133C6C036}"/>
              </a:ext>
            </a:extLst>
          </p:cNvPr>
          <p:cNvSpPr>
            <a:spLocks noGrp="1"/>
          </p:cNvSpPr>
          <p:nvPr>
            <p:ph type="sldNum" sz="quarter" idx="12"/>
          </p:nvPr>
        </p:nvSpPr>
        <p:spPr/>
        <p:txBody>
          <a:bodyPr/>
          <a:lstStyle/>
          <a:p>
            <a:fld id="{0CFEC368-1D7A-4F81-ABF6-AE0E36BAF64C}" type="slidenum">
              <a:rPr lang="en-US" smtClean="0"/>
              <a:pPr/>
              <a:t>10</a:t>
            </a:fld>
            <a:endParaRPr lang="en-US"/>
          </a:p>
        </p:txBody>
      </p:sp>
      <p:sp>
        <p:nvSpPr>
          <p:cNvPr id="4" name="Footer Placeholder 3">
            <a:extLst>
              <a:ext uri="{FF2B5EF4-FFF2-40B4-BE49-F238E27FC236}">
                <a16:creationId xmlns:a16="http://schemas.microsoft.com/office/drawing/2014/main" xmlns="" id="{2E8EF046-5BE5-4F38-9CB6-43EEA72C4C9A}"/>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123090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a:extLst>
              <a:ext uri="{FF2B5EF4-FFF2-40B4-BE49-F238E27FC236}">
                <a16:creationId xmlns:a16="http://schemas.microsoft.com/office/drawing/2014/main" xmlns="" id="{148714AD-93DA-4F09-B999-F9ED6F439DB9}"/>
              </a:ext>
            </a:extLst>
          </p:cNvPr>
          <p:cNvSpPr>
            <a:spLocks noGrp="1" noChangeArrowheads="1"/>
          </p:cNvSpPr>
          <p:nvPr>
            <p:ph type="title"/>
          </p:nvPr>
        </p:nvSpPr>
        <p:spPr/>
        <p:txBody>
          <a:bodyPr/>
          <a:lstStyle/>
          <a:p>
            <a:r>
              <a:rPr lang="he-IL" altLang="en-US" dirty="0"/>
              <a:t>המתנה על משתני תנאי</a:t>
            </a:r>
            <a:endParaRPr lang="en-US" altLang="en-US" dirty="0"/>
          </a:p>
        </p:txBody>
      </p:sp>
      <p:sp>
        <p:nvSpPr>
          <p:cNvPr id="305155" name="Rectangle 3">
            <a:extLst>
              <a:ext uri="{FF2B5EF4-FFF2-40B4-BE49-F238E27FC236}">
                <a16:creationId xmlns:a16="http://schemas.microsoft.com/office/drawing/2014/main" xmlns="" id="{28EB8D19-C7E4-4CD2-9F64-17EA600D4CF4}"/>
              </a:ext>
            </a:extLst>
          </p:cNvPr>
          <p:cNvSpPr>
            <a:spLocks noGrp="1" noChangeArrowheads="1"/>
          </p:cNvSpPr>
          <p:nvPr>
            <p:ph idx="1"/>
          </p:nvPr>
        </p:nvSpPr>
        <p:spPr/>
        <p:txBody>
          <a:bodyPr>
            <a:normAutofit/>
          </a:bodyPr>
          <a:lstStyle/>
          <a:p>
            <a:pPr algn="l" rtl="0">
              <a:lnSpc>
                <a:spcPct val="110000"/>
              </a:lnSpc>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pthread_cond_wait</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pthread_cond_t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cond</a:t>
            </a:r>
            <a:r>
              <a:rPr lang="en-US" altLang="en-US" sz="2000" dirty="0">
                <a:latin typeface="Courier New" panose="02070309020205020404" pitchFamily="49" charset="0"/>
                <a:cs typeface="Courier New" panose="02070309020205020404" pitchFamily="49" charset="0"/>
              </a:rPr>
              <a:t>,</a:t>
            </a:r>
          </a:p>
          <a:p>
            <a:pPr algn="l" rtl="0">
              <a:lnSpc>
                <a:spcPct val="11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pthread_mutex_t</a:t>
            </a:r>
            <a:r>
              <a:rPr lang="en-US" altLang="en-US" sz="2000" dirty="0">
                <a:latin typeface="Courier New" panose="02070309020205020404" pitchFamily="49" charset="0"/>
                <a:cs typeface="Courier New" panose="02070309020205020404" pitchFamily="49" charset="0"/>
              </a:rPr>
              <a:t> *mutex);</a:t>
            </a:r>
          </a:p>
          <a:p>
            <a:pPr>
              <a:lnSpc>
                <a:spcPct val="110000"/>
              </a:lnSpc>
            </a:pPr>
            <a:r>
              <a:rPr lang="he-IL" altLang="en-US" dirty="0"/>
              <a:t>משחררת את המנעול </a:t>
            </a:r>
            <a:r>
              <a:rPr lang="en-US" altLang="en-US" dirty="0"/>
              <a:t>mutex</a:t>
            </a:r>
            <a:r>
              <a:rPr lang="he-IL" altLang="en-US" dirty="0"/>
              <a:t> ומעבירה את החוט להמתין על משתנה התנאי </a:t>
            </a:r>
            <a:r>
              <a:rPr lang="he-IL" altLang="en-US" b="1" dirty="0"/>
              <a:t>באופן אטומי</a:t>
            </a:r>
            <a:r>
              <a:rPr lang="he-IL" altLang="en-US" dirty="0"/>
              <a:t> (אחרת היינו עלולים לאבד סיגנל).</a:t>
            </a:r>
          </a:p>
          <a:p>
            <a:pPr lvl="1">
              <a:lnSpc>
                <a:spcPct val="110000"/>
              </a:lnSpc>
            </a:pPr>
            <a:r>
              <a:rPr lang="he-IL" altLang="en-US" dirty="0"/>
              <a:t>החוט הממתין חייב להחזיק במנעול </a:t>
            </a:r>
            <a:r>
              <a:rPr lang="en-US" altLang="en-US" dirty="0"/>
              <a:t>mutex</a:t>
            </a:r>
            <a:r>
              <a:rPr lang="he-IL" altLang="en-US" dirty="0"/>
              <a:t> לפני הקריאה.</a:t>
            </a:r>
          </a:p>
          <a:p>
            <a:pPr>
              <a:lnSpc>
                <a:spcPct val="110000"/>
              </a:lnSpc>
            </a:pPr>
            <a:r>
              <a:rPr lang="he-IL" altLang="en-US" dirty="0"/>
              <a:t>בחזרה מהמתנה על משתנה התנאי, החוט עובר להמתין על המנעול. החוט יחזור מהקריאה ל-</a:t>
            </a:r>
            <a:r>
              <a:rPr lang="en-US" altLang="en-US" dirty="0" err="1"/>
              <a:t>pthread_cond_wait</a:t>
            </a:r>
            <a:r>
              <a:rPr lang="en-US" altLang="en-US" dirty="0"/>
              <a:t>()</a:t>
            </a:r>
            <a:r>
              <a:rPr lang="he-IL" altLang="en-US" dirty="0"/>
              <a:t> רק לאחר שינעל מחדש את ה-</a:t>
            </a:r>
            <a:r>
              <a:rPr lang="en-US" altLang="en-US" dirty="0"/>
              <a:t>mutex</a:t>
            </a:r>
            <a:r>
              <a:rPr lang="he-IL" altLang="en-US" dirty="0"/>
              <a:t>.</a:t>
            </a:r>
          </a:p>
          <a:p>
            <a:pPr lvl="1">
              <a:lnSpc>
                <a:spcPct val="110000"/>
              </a:lnSpc>
            </a:pPr>
            <a:r>
              <a:rPr lang="he-IL" altLang="en-US" dirty="0"/>
              <a:t>זהו מימוש לפי סמנטיקת </a:t>
            </a:r>
            <a:r>
              <a:rPr lang="en-US" altLang="en-US" dirty="0"/>
              <a:t>Mesa</a:t>
            </a:r>
            <a:r>
              <a:rPr lang="he-IL" altLang="en-US" dirty="0"/>
              <a:t>. בהמשך נראה גם את סמנטיקת </a:t>
            </a:r>
            <a:r>
              <a:rPr lang="en-US" altLang="en-US" dirty="0"/>
              <a:t>Hoare</a:t>
            </a:r>
            <a:r>
              <a:rPr lang="he-IL" altLang="en-US" dirty="0"/>
              <a:t>.</a:t>
            </a:r>
          </a:p>
          <a:p>
            <a:pPr lvl="1">
              <a:lnSpc>
                <a:spcPct val="110000"/>
              </a:lnSpc>
            </a:pPr>
            <a:endParaRPr lang="en-US" altLang="en-US" dirty="0"/>
          </a:p>
          <a:p>
            <a:pPr>
              <a:lnSpc>
                <a:spcPct val="110000"/>
              </a:lnSpc>
            </a:pPr>
            <a:r>
              <a:rPr lang="he-IL" altLang="en-US" u="sng" dirty="0"/>
              <a:t>ערך מוחזר:</a:t>
            </a:r>
            <a:r>
              <a:rPr lang="he-IL" altLang="en-US" dirty="0"/>
              <a:t> הפעולה תמיד מצליחה ומחזירה 0.</a:t>
            </a:r>
          </a:p>
        </p:txBody>
      </p:sp>
      <p:sp>
        <p:nvSpPr>
          <p:cNvPr id="3" name="Slide Number Placeholder 2">
            <a:extLst>
              <a:ext uri="{FF2B5EF4-FFF2-40B4-BE49-F238E27FC236}">
                <a16:creationId xmlns:a16="http://schemas.microsoft.com/office/drawing/2014/main" xmlns="" id="{FFCDEA22-DBB1-4C0A-9AE5-9AD133C6C036}"/>
              </a:ext>
            </a:extLst>
          </p:cNvPr>
          <p:cNvSpPr>
            <a:spLocks noGrp="1"/>
          </p:cNvSpPr>
          <p:nvPr>
            <p:ph type="sldNum" sz="quarter" idx="12"/>
          </p:nvPr>
        </p:nvSpPr>
        <p:spPr/>
        <p:txBody>
          <a:bodyPr/>
          <a:lstStyle/>
          <a:p>
            <a:fld id="{0CFEC368-1D7A-4F81-ABF6-AE0E36BAF64C}" type="slidenum">
              <a:rPr lang="en-US" smtClean="0"/>
              <a:pPr/>
              <a:t>11</a:t>
            </a:fld>
            <a:endParaRPr lang="en-US"/>
          </a:p>
        </p:txBody>
      </p:sp>
      <p:sp>
        <p:nvSpPr>
          <p:cNvPr id="4" name="Footer Placeholder 3">
            <a:extLst>
              <a:ext uri="{FF2B5EF4-FFF2-40B4-BE49-F238E27FC236}">
                <a16:creationId xmlns:a16="http://schemas.microsoft.com/office/drawing/2014/main" xmlns="" id="{2E8EF046-5BE5-4F38-9CB6-43EEA72C4C9A}"/>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2464607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xmlns="" id="{1364B2E8-2F08-46D7-A168-43B64D18A10D}"/>
              </a:ext>
            </a:extLst>
          </p:cNvPr>
          <p:cNvSpPr>
            <a:spLocks noGrp="1" noChangeArrowheads="1"/>
          </p:cNvSpPr>
          <p:nvPr>
            <p:ph type="title"/>
          </p:nvPr>
        </p:nvSpPr>
        <p:spPr/>
        <p:txBody>
          <a:bodyPr/>
          <a:lstStyle/>
          <a:p>
            <a:r>
              <a:rPr lang="he-IL" altLang="en-US"/>
              <a:t>שחרור חוטים ממתינים</a:t>
            </a:r>
            <a:endParaRPr lang="en-US" altLang="en-US" dirty="0"/>
          </a:p>
        </p:txBody>
      </p:sp>
      <p:sp>
        <p:nvSpPr>
          <p:cNvPr id="356355" name="Rectangle 3">
            <a:extLst>
              <a:ext uri="{FF2B5EF4-FFF2-40B4-BE49-F238E27FC236}">
                <a16:creationId xmlns:a16="http://schemas.microsoft.com/office/drawing/2014/main" xmlns="" id="{75EFBBCA-3B3B-47A8-B67E-CD748ED55D8A}"/>
              </a:ext>
            </a:extLst>
          </p:cNvPr>
          <p:cNvSpPr>
            <a:spLocks noGrp="1" noChangeArrowheads="1"/>
          </p:cNvSpPr>
          <p:nvPr>
            <p:ph idx="1"/>
          </p:nvPr>
        </p:nvSpPr>
        <p:spPr/>
        <p:txBody>
          <a:bodyPr>
            <a:normAutofit lnSpcReduction="10000"/>
          </a:bodyPr>
          <a:lstStyle/>
          <a:p>
            <a:pPr marL="0" indent="0" algn="l" rtl="0">
              <a:buNone/>
            </a:pP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pthread_cond_signal</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pthread_cond_t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cond</a:t>
            </a:r>
            <a:r>
              <a:rPr lang="en-US" altLang="en-US" sz="2000" dirty="0">
                <a:latin typeface="Courier New" panose="02070309020205020404" pitchFamily="49" charset="0"/>
                <a:cs typeface="Courier New" panose="02070309020205020404" pitchFamily="49" charset="0"/>
              </a:rPr>
              <a:t>);</a:t>
            </a:r>
            <a:r>
              <a:rPr lang="he-IL" altLang="en-US" sz="2000" dirty="0">
                <a:latin typeface="Courier New" panose="02070309020205020404" pitchFamily="49" charset="0"/>
                <a:cs typeface="Courier New" panose="02070309020205020404" pitchFamily="49" charset="0"/>
              </a:rPr>
              <a:t> </a:t>
            </a:r>
          </a:p>
          <a:p>
            <a:r>
              <a:rPr lang="he-IL" altLang="en-US" dirty="0"/>
              <a:t>משחררת את </a:t>
            </a:r>
            <a:r>
              <a:rPr lang="he-IL" altLang="en-US" b="1" dirty="0"/>
              <a:t>אחד</a:t>
            </a:r>
            <a:r>
              <a:rPr lang="he-IL" altLang="en-US" dirty="0"/>
              <a:t> החוטים הממתינים (הגינות לא מובטחת).</a:t>
            </a:r>
          </a:p>
          <a:p>
            <a:pPr lvl="1"/>
            <a:endParaRPr lang="he-IL" altLang="en-US" dirty="0"/>
          </a:p>
          <a:p>
            <a:pPr marL="0" indent="0" algn="l" rtl="0">
              <a:buNone/>
            </a:pP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pthread_cond_broadcast</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pthread_cond_t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cond</a:t>
            </a:r>
            <a:r>
              <a:rPr lang="en-US" altLang="en-US" sz="2000" dirty="0">
                <a:latin typeface="Courier New" panose="02070309020205020404" pitchFamily="49" charset="0"/>
                <a:cs typeface="Courier New" panose="02070309020205020404" pitchFamily="49" charset="0"/>
              </a:rPr>
              <a:t>);</a:t>
            </a:r>
          </a:p>
          <a:p>
            <a:r>
              <a:rPr lang="he-IL" altLang="en-US" dirty="0"/>
              <a:t>משחררת את </a:t>
            </a:r>
            <a:r>
              <a:rPr lang="he-IL" altLang="en-US" b="1" dirty="0"/>
              <a:t>כל</a:t>
            </a:r>
            <a:r>
              <a:rPr lang="he-IL" altLang="en-US" dirty="0"/>
              <a:t> החוטים הממתינים.</a:t>
            </a:r>
          </a:p>
          <a:p>
            <a:pPr lvl="1"/>
            <a:r>
              <a:rPr lang="he-IL" altLang="en-US" dirty="0"/>
              <a:t>כל החוטים מפסיקים להמתין על משתנה התנאי ועוברים להמתין על המנעול.</a:t>
            </a:r>
            <a:r>
              <a:rPr lang="en-US" altLang="en-US" dirty="0"/>
              <a:t> </a:t>
            </a:r>
            <a:r>
              <a:rPr lang="he-IL" altLang="en-US" dirty="0"/>
              <a:t>החוטים יחזרו לפעילות בזה אחר זה (בסדר כלשהו, לאו דווקא הוגן) לאחר שינעלו מחדש את ה-</a:t>
            </a:r>
            <a:r>
              <a:rPr lang="en-US" altLang="en-US" dirty="0"/>
              <a:t>mutex</a:t>
            </a:r>
            <a:r>
              <a:rPr lang="he-IL" altLang="en-US" dirty="0"/>
              <a:t>.</a:t>
            </a:r>
            <a:endParaRPr lang="en-US" altLang="en-US" dirty="0"/>
          </a:p>
          <a:p>
            <a:pPr lvl="1"/>
            <a:endParaRPr lang="he-IL" altLang="en-US" dirty="0"/>
          </a:p>
          <a:p>
            <a:r>
              <a:rPr lang="he-IL" altLang="en-US" dirty="0"/>
              <a:t>אם אין אף חוט שממתין באותו רגע על משתנה התנאי </a:t>
            </a:r>
            <a:r>
              <a:rPr lang="en-US" altLang="en-US" dirty="0" err="1"/>
              <a:t>cond</a:t>
            </a:r>
            <a:r>
              <a:rPr lang="he-IL" altLang="en-US" dirty="0"/>
              <a:t>, </a:t>
            </a:r>
            <a:r>
              <a:rPr lang="he-IL" altLang="en-US" u="sng" dirty="0"/>
              <a:t>הפעולות חסרות השפעה</a:t>
            </a:r>
            <a:r>
              <a:rPr lang="he-IL" altLang="en-US" dirty="0"/>
              <a:t> (הסיגנל הולך לאיבוד ואינו נזכר הלאה)</a:t>
            </a:r>
            <a:r>
              <a:rPr lang="ru-RU" altLang="en-US" dirty="0"/>
              <a:t>.</a:t>
            </a:r>
            <a:endParaRPr lang="he-IL" altLang="en-US" dirty="0"/>
          </a:p>
          <a:p>
            <a:pPr lvl="1"/>
            <a:endParaRPr lang="he-IL" altLang="en-US" dirty="0"/>
          </a:p>
          <a:p>
            <a:r>
              <a:rPr lang="he-IL" altLang="en-US" u="sng" dirty="0"/>
              <a:t>ערך מוחזר:</a:t>
            </a:r>
            <a:r>
              <a:rPr lang="he-IL" altLang="en-US" dirty="0"/>
              <a:t> הפונקציות תמיד מצליחות ומחזירות 0.</a:t>
            </a:r>
            <a:endParaRPr lang="en-US" altLang="en-US" dirty="0"/>
          </a:p>
        </p:txBody>
      </p:sp>
      <p:sp>
        <p:nvSpPr>
          <p:cNvPr id="4" name="Footer Placeholder 3">
            <a:extLst>
              <a:ext uri="{FF2B5EF4-FFF2-40B4-BE49-F238E27FC236}">
                <a16:creationId xmlns:a16="http://schemas.microsoft.com/office/drawing/2014/main" xmlns="" id="{0E3813E1-EB6B-4144-80DA-749A947A7BD8}"/>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F89E1243-CFB9-41ED-866D-DD0F9EEE6244}"/>
              </a:ext>
            </a:extLst>
          </p:cNvPr>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576141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xmlns="" id="{BE2BD23D-02A9-44F3-8CAE-34A3438D9E4C}"/>
              </a:ext>
            </a:extLst>
          </p:cNvPr>
          <p:cNvSpPr>
            <a:spLocks noGrp="1" noChangeArrowheads="1"/>
          </p:cNvSpPr>
          <p:nvPr>
            <p:ph type="title"/>
          </p:nvPr>
        </p:nvSpPr>
        <p:spPr/>
        <p:txBody>
          <a:bodyPr/>
          <a:lstStyle/>
          <a:p>
            <a:r>
              <a:rPr lang="he-IL" altLang="en-US" dirty="0"/>
              <a:t>שימוש נכון במשתני תנאי</a:t>
            </a:r>
            <a:endParaRPr lang="en-US" altLang="en-US" dirty="0"/>
          </a:p>
        </p:txBody>
      </p:sp>
      <p:sp>
        <p:nvSpPr>
          <p:cNvPr id="331779" name="Rectangle 3">
            <a:extLst>
              <a:ext uri="{FF2B5EF4-FFF2-40B4-BE49-F238E27FC236}">
                <a16:creationId xmlns:a16="http://schemas.microsoft.com/office/drawing/2014/main" xmlns="" id="{E1DC9D71-E07F-4A6A-B243-308CA648B74A}"/>
              </a:ext>
            </a:extLst>
          </p:cNvPr>
          <p:cNvSpPr>
            <a:spLocks noGrp="1" noChangeArrowheads="1"/>
          </p:cNvSpPr>
          <p:nvPr>
            <p:ph idx="1"/>
          </p:nvPr>
        </p:nvSpPr>
        <p:spPr/>
        <p:txBody>
          <a:bodyPr>
            <a:normAutofit/>
          </a:bodyPr>
          <a:lstStyle/>
          <a:p>
            <a:r>
              <a:rPr lang="he-IL" altLang="en-US" b="1" dirty="0"/>
              <a:t>משתנה תנאי תמיד יבוא יחד עם משתנה מצב ומנעול (</a:t>
            </a:r>
            <a:r>
              <a:rPr lang="en-US" altLang="en-US" b="1" dirty="0"/>
              <a:t>mutex</a:t>
            </a:r>
            <a:r>
              <a:rPr lang="he-IL" altLang="en-US" b="1" dirty="0"/>
              <a:t>)</a:t>
            </a:r>
            <a:r>
              <a:rPr lang="he-IL" altLang="en-US" dirty="0"/>
              <a:t>.</a:t>
            </a:r>
          </a:p>
          <a:p>
            <a:pPr lvl="1"/>
            <a:r>
              <a:rPr lang="en-US" altLang="en-US" dirty="0"/>
              <a:t>mutex</a:t>
            </a:r>
            <a:r>
              <a:rPr lang="he-IL" altLang="en-US" dirty="0"/>
              <a:t> + 0 או יותר משתני תנאי נקראים לעיתים מוניטור.</a:t>
            </a:r>
          </a:p>
          <a:p>
            <a:pPr lvl="1"/>
            <a:endParaRPr lang="he-IL" altLang="en-US" dirty="0"/>
          </a:p>
          <a:p>
            <a:r>
              <a:rPr lang="he-IL" altLang="en-US" dirty="0"/>
              <a:t>אצל הממתין לאירוע:</a:t>
            </a:r>
          </a:p>
          <a:p>
            <a:pPr marL="0" indent="0" algn="l" rtl="0">
              <a:buNone/>
            </a:pPr>
            <a:r>
              <a:rPr lang="en-US" altLang="en-US" dirty="0">
                <a:latin typeface="Courier New" panose="02070309020205020404" pitchFamily="49" charset="0"/>
                <a:cs typeface="Courier New" panose="02070309020205020404" pitchFamily="49" charset="0"/>
              </a:rPr>
              <a:t>while (!</a:t>
            </a:r>
            <a:r>
              <a:rPr lang="en-US" altLang="en-US" dirty="0" err="1">
                <a:latin typeface="Courier New" panose="02070309020205020404" pitchFamily="49" charset="0"/>
                <a:cs typeface="Courier New" panose="02070309020205020404" pitchFamily="49" charset="0"/>
              </a:rPr>
              <a:t>condition_holds</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state_var</a:t>
            </a:r>
            <a:r>
              <a:rPr lang="en-US" altLang="en-US" dirty="0">
                <a:latin typeface="Courier New" panose="02070309020205020404" pitchFamily="49" charset="0"/>
                <a:cs typeface="Courier New" panose="02070309020205020404" pitchFamily="49" charset="0"/>
              </a:rPr>
              <a:t>))</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pthread_cond_wait</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cond_var</a:t>
            </a:r>
            <a:r>
              <a:rPr lang="en-US" altLang="en-US" dirty="0">
                <a:latin typeface="Courier New" panose="02070309020205020404" pitchFamily="49" charset="0"/>
                <a:cs typeface="Courier New" panose="02070309020205020404" pitchFamily="49" charset="0"/>
              </a:rPr>
              <a:t>, mutex);</a:t>
            </a:r>
          </a:p>
          <a:p>
            <a:pPr lvl="1"/>
            <a:endParaRPr lang="he-IL" altLang="en-US" dirty="0"/>
          </a:p>
          <a:p>
            <a:r>
              <a:rPr lang="he-IL" altLang="en-US" dirty="0"/>
              <a:t>אצל יוצר האירוע:</a:t>
            </a:r>
          </a:p>
          <a:p>
            <a:pPr marL="0" indent="0" algn="l" rtl="0">
              <a:buNone/>
            </a:pPr>
            <a:r>
              <a:rPr lang="en-US" altLang="en-US" dirty="0">
                <a:latin typeface="Courier New" panose="02070309020205020404" pitchFamily="49" charset="0"/>
                <a:cs typeface="Courier New" panose="02070309020205020404" pitchFamily="49" charset="0"/>
              </a:rPr>
              <a:t>if (</a:t>
            </a:r>
            <a:r>
              <a:rPr lang="en-US" altLang="en-US" dirty="0" err="1">
                <a:latin typeface="Courier New" panose="02070309020205020404" pitchFamily="49" charset="0"/>
                <a:cs typeface="Courier New" panose="02070309020205020404" pitchFamily="49" charset="0"/>
              </a:rPr>
              <a:t>condition_holds</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state_var</a:t>
            </a:r>
            <a:r>
              <a:rPr lang="en-US" altLang="en-US" dirty="0">
                <a:latin typeface="Courier New" panose="02070309020205020404" pitchFamily="49" charset="0"/>
                <a:cs typeface="Courier New" panose="02070309020205020404" pitchFamily="49" charset="0"/>
              </a:rPr>
              <a:t>))</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pthread_cond_signal</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cond_var</a:t>
            </a:r>
            <a:r>
              <a:rPr lang="en-US" altLang="en-US" dirty="0">
                <a:latin typeface="Courier New" panose="02070309020205020404" pitchFamily="49" charset="0"/>
                <a:cs typeface="Courier New" panose="02070309020205020404" pitchFamily="49" charset="0"/>
              </a:rPr>
              <a:t>);</a:t>
            </a:r>
          </a:p>
        </p:txBody>
      </p:sp>
      <p:sp>
        <p:nvSpPr>
          <p:cNvPr id="4" name="Footer Placeholder 3">
            <a:extLst>
              <a:ext uri="{FF2B5EF4-FFF2-40B4-BE49-F238E27FC236}">
                <a16:creationId xmlns:a16="http://schemas.microsoft.com/office/drawing/2014/main" xmlns="" id="{1FC7676E-0210-416F-AE8D-E602F6E1C8C9}"/>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5FA67A5A-441D-4DE0-A063-AAA837B75513}"/>
              </a:ext>
            </a:extLst>
          </p:cNvPr>
          <p:cNvSpPr>
            <a:spLocks noGrp="1"/>
          </p:cNvSpPr>
          <p:nvPr>
            <p:ph type="sldNum" sz="quarter" idx="12"/>
          </p:nvPr>
        </p:nvSpPr>
        <p:spPr/>
        <p:txBody>
          <a:bodyPr/>
          <a:lstStyle/>
          <a:p>
            <a:fld id="{0CFEC368-1D7A-4F81-ABF6-AE0E36BAF64C}" type="slidenum">
              <a:rPr lang="en-US" smtClean="0"/>
              <a:pPr/>
              <a:t>13</a:t>
            </a:fld>
            <a:endParaRPr lang="en-US"/>
          </a:p>
        </p:txBody>
      </p:sp>
      <p:sp>
        <p:nvSpPr>
          <p:cNvPr id="7" name="Speech Bubble: Rectangle 6">
            <a:extLst>
              <a:ext uri="{FF2B5EF4-FFF2-40B4-BE49-F238E27FC236}">
                <a16:creationId xmlns:a16="http://schemas.microsoft.com/office/drawing/2014/main" xmlns="" id="{3EAD5F14-4D64-4938-AAFE-725ED16E3596}"/>
              </a:ext>
            </a:extLst>
          </p:cNvPr>
          <p:cNvSpPr/>
          <p:nvPr/>
        </p:nvSpPr>
        <p:spPr>
          <a:xfrm>
            <a:off x="457200" y="4237094"/>
            <a:ext cx="3457074" cy="379024"/>
          </a:xfrm>
          <a:prstGeom prst="wedgeRectCallout">
            <a:avLst>
              <a:gd name="adj1" fmla="val -38088"/>
              <a:gd name="adj2" fmla="val 133011"/>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he-IL" altLang="en-US" sz="2000" dirty="0"/>
              <a:t>אפשר לוותר על ה-</a:t>
            </a:r>
            <a:r>
              <a:rPr lang="en-US" altLang="en-US" sz="2000" dirty="0"/>
              <a:t>if</a:t>
            </a:r>
            <a:r>
              <a:rPr lang="he-IL" altLang="en-US" sz="2000" dirty="0"/>
              <a:t> אם זה ודאי</a:t>
            </a:r>
            <a:endParaRPr lang="en-US" sz="2000" dirty="0"/>
          </a:p>
        </p:txBody>
      </p:sp>
      <p:sp>
        <p:nvSpPr>
          <p:cNvPr id="8" name="Speech Bubble: Rectangle 7">
            <a:extLst>
              <a:ext uri="{FF2B5EF4-FFF2-40B4-BE49-F238E27FC236}">
                <a16:creationId xmlns:a16="http://schemas.microsoft.com/office/drawing/2014/main" xmlns="" id="{AB5F17ED-3926-4E5B-AA39-E7CE13A82B0D}"/>
              </a:ext>
            </a:extLst>
          </p:cNvPr>
          <p:cNvSpPr/>
          <p:nvPr/>
        </p:nvSpPr>
        <p:spPr>
          <a:xfrm>
            <a:off x="457199" y="2555665"/>
            <a:ext cx="3681663" cy="379024"/>
          </a:xfrm>
          <a:prstGeom prst="wedgeRectCallout">
            <a:avLst>
              <a:gd name="adj1" fmla="val -38088"/>
              <a:gd name="adj2" fmla="val 133011"/>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he-IL" sz="2000" dirty="0"/>
              <a:t>למה משתמשים ב-</a:t>
            </a:r>
            <a:r>
              <a:rPr lang="en-US" sz="2000" dirty="0"/>
              <a:t>while</a:t>
            </a:r>
            <a:r>
              <a:rPr lang="he-IL" sz="2000" dirty="0"/>
              <a:t> ולא ב-</a:t>
            </a:r>
            <a:r>
              <a:rPr lang="en-US" sz="2000" dirty="0"/>
              <a:t>if</a:t>
            </a:r>
            <a:r>
              <a:rPr lang="he-IL" sz="2000" dirty="0"/>
              <a:t>?</a:t>
            </a:r>
            <a:endParaRPr lang="en-US" sz="2000" dirty="0"/>
          </a:p>
        </p:txBody>
      </p:sp>
    </p:spTree>
    <p:extLst>
      <p:ext uri="{BB962C8B-B14F-4D97-AF65-F5344CB8AC3E}">
        <p14:creationId xmlns:p14="http://schemas.microsoft.com/office/powerpoint/2010/main" val="414937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F5017-16BD-4D84-ABA2-EEF9BF51F0A5}"/>
              </a:ext>
            </a:extLst>
          </p:cNvPr>
          <p:cNvSpPr>
            <a:spLocks noGrp="1"/>
          </p:cNvSpPr>
          <p:nvPr>
            <p:ph type="title"/>
          </p:nvPr>
        </p:nvSpPr>
        <p:spPr/>
        <p:txBody>
          <a:bodyPr/>
          <a:lstStyle/>
          <a:p>
            <a:r>
              <a:rPr lang="he-IL" sz="4000" dirty="0"/>
              <a:t>שאלה</a:t>
            </a:r>
            <a:endParaRPr lang="en-US" sz="4000" dirty="0"/>
          </a:p>
        </p:txBody>
      </p:sp>
      <p:sp>
        <p:nvSpPr>
          <p:cNvPr id="3" name="Content Placeholder 2">
            <a:extLst>
              <a:ext uri="{FF2B5EF4-FFF2-40B4-BE49-F238E27FC236}">
                <a16:creationId xmlns:a16="http://schemas.microsoft.com/office/drawing/2014/main" xmlns="" id="{265BE6A6-81E7-4396-92D1-6DAAD6FD965C}"/>
              </a:ext>
            </a:extLst>
          </p:cNvPr>
          <p:cNvSpPr>
            <a:spLocks noGrp="1"/>
          </p:cNvSpPr>
          <p:nvPr>
            <p:ph idx="1"/>
          </p:nvPr>
        </p:nvSpPr>
        <p:spPr>
          <a:xfrm>
            <a:off x="2971800" y="792079"/>
            <a:ext cx="5715000" cy="5892499"/>
          </a:xfrm>
        </p:spPr>
        <p:txBody>
          <a:bodyPr>
            <a:normAutofit lnSpcReduction="10000"/>
          </a:bodyPr>
          <a:lstStyle/>
          <a:p>
            <a:pPr marL="0" indent="0" algn="l" rtl="0">
              <a:buNone/>
            </a:pPr>
            <a:r>
              <a:rPr lang="en-US" sz="1600" dirty="0" err="1">
                <a:latin typeface="Courier New" panose="02070309020205020404" pitchFamily="49" charset="0"/>
                <a:cs typeface="Courier New" panose="02070309020205020404" pitchFamily="49" charset="0"/>
              </a:rPr>
              <a:t>pthread_cond_t</a:t>
            </a:r>
            <a:r>
              <a:rPr lang="en-US" sz="1600" dirty="0">
                <a:latin typeface="Courier New" panose="02070309020205020404" pitchFamily="49" charset="0"/>
                <a:cs typeface="Courier New" panose="02070309020205020404" pitchFamily="49" charset="0"/>
              </a:rPr>
              <a:t> c; // should be initialized</a:t>
            </a:r>
          </a:p>
          <a:p>
            <a:pPr marL="0" indent="0" algn="l" rtl="0">
              <a:buNone/>
            </a:pPr>
            <a:r>
              <a:rPr lang="en-US" sz="1600" dirty="0" err="1">
                <a:latin typeface="Courier New" panose="02070309020205020404" pitchFamily="49" charset="0"/>
                <a:cs typeface="Courier New" panose="02070309020205020404" pitchFamily="49" charset="0"/>
              </a:rPr>
              <a:t>pthread_mutex_t</a:t>
            </a:r>
            <a:r>
              <a:rPr lang="en-US" sz="1600" dirty="0">
                <a:latin typeface="Courier New" panose="02070309020205020404" pitchFamily="49" charset="0"/>
                <a:cs typeface="Courier New" panose="02070309020205020404" pitchFamily="49" charset="0"/>
              </a:rPr>
              <a:t> m; // should be initialized</a:t>
            </a:r>
          </a:p>
          <a:p>
            <a:pPr marL="0" indent="0" algn="l" rtl="0">
              <a:buNone/>
            </a:pP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done = 0;</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first(void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​first.\n");</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done = 1;</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pthread_cond_signal</a:t>
            </a:r>
            <a:r>
              <a:rPr lang="en-US" sz="1600" dirty="0">
                <a:latin typeface="Courier New" panose="02070309020205020404" pitchFamily="49" charset="0"/>
                <a:cs typeface="Courier New" panose="02070309020205020404" pitchFamily="49" charset="0"/>
              </a:rPr>
              <a:t>(&amp;c);</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pthread_mutex_unlock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second(void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a:highlight>
                  <a:srgbClr val="FFFF00"/>
                </a:highlight>
                <a:latin typeface="Courier New" panose="02070309020205020404" pitchFamily="49" charset="0"/>
                <a:cs typeface="Courier New" panose="02070309020205020404" pitchFamily="49" charset="0"/>
              </a:rPr>
              <a:t>while (!done)</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pthread_cond_wait</a:t>
            </a:r>
            <a:r>
              <a:rPr lang="en-US" sz="1600" dirty="0">
                <a:latin typeface="Courier New" panose="02070309020205020404" pitchFamily="49" charset="0"/>
                <a:cs typeface="Courier New" panose="02070309020205020404" pitchFamily="49" charset="0"/>
              </a:rPr>
              <a:t>(&amp;c, &amp;m);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pthread_mutex_unlock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​second.\n");</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p:txBody>
      </p:sp>
      <p:sp>
        <p:nvSpPr>
          <p:cNvPr id="4" name="Text Placeholder 3">
            <a:extLst>
              <a:ext uri="{FF2B5EF4-FFF2-40B4-BE49-F238E27FC236}">
                <a16:creationId xmlns:a16="http://schemas.microsoft.com/office/drawing/2014/main" xmlns="" id="{D6A8392A-CD4F-487A-B28D-71E7BE0769C9}"/>
              </a:ext>
            </a:extLst>
          </p:cNvPr>
          <p:cNvSpPr>
            <a:spLocks noGrp="1"/>
          </p:cNvSpPr>
          <p:nvPr>
            <p:ph type="body" sz="half" idx="2"/>
          </p:nvPr>
        </p:nvSpPr>
        <p:spPr/>
        <p:txBody>
          <a:bodyPr>
            <a:normAutofit/>
          </a:bodyPr>
          <a:lstStyle/>
          <a:p>
            <a:r>
              <a:rPr lang="he-IL" sz="2000" dirty="0"/>
              <a:t>מדוע יש צורך בלולאת </a:t>
            </a:r>
            <a:r>
              <a:rPr lang="en-US" sz="2000" dirty="0"/>
              <a:t>while</a:t>
            </a:r>
            <a:r>
              <a:rPr lang="he-IL" sz="2000" dirty="0"/>
              <a:t>?</a:t>
            </a:r>
          </a:p>
          <a:p>
            <a:endParaRPr lang="he-IL" sz="2000" dirty="0"/>
          </a:p>
          <a:p>
            <a:r>
              <a:rPr lang="he-IL" sz="2000" dirty="0"/>
              <a:t>האם לא ניתן להסתפק בבדיקה אחת (תנאי </a:t>
            </a:r>
            <a:r>
              <a:rPr lang="en-US" sz="2000" dirty="0"/>
              <a:t>if</a:t>
            </a:r>
            <a:r>
              <a:rPr lang="he-IL" sz="2000" dirty="0"/>
              <a:t>)?</a:t>
            </a:r>
            <a:endParaRPr lang="en-US" sz="2000" dirty="0"/>
          </a:p>
          <a:p>
            <a:endParaRPr lang="he-IL" sz="2000" dirty="0"/>
          </a:p>
        </p:txBody>
      </p:sp>
      <p:sp>
        <p:nvSpPr>
          <p:cNvPr id="6" name="Slide Number Placeholder 5">
            <a:extLst>
              <a:ext uri="{FF2B5EF4-FFF2-40B4-BE49-F238E27FC236}">
                <a16:creationId xmlns:a16="http://schemas.microsoft.com/office/drawing/2014/main" xmlns="" id="{904C849F-8B68-441F-9FB6-E020E113003E}"/>
              </a:ext>
            </a:extLst>
          </p:cNvPr>
          <p:cNvSpPr>
            <a:spLocks noGrp="1"/>
          </p:cNvSpPr>
          <p:nvPr>
            <p:ph type="sldNum" sz="quarter" idx="12"/>
          </p:nvPr>
        </p:nvSpPr>
        <p:spPr/>
        <p:txBody>
          <a:bodyPr/>
          <a:lstStyle/>
          <a:p>
            <a:fld id="{0CFEC368-1D7A-4F81-ABF6-AE0E36BAF64C}" type="slidenum">
              <a:rPr lang="en-US" smtClean="0"/>
              <a:pPr/>
              <a:t>14</a:t>
            </a:fld>
            <a:endParaRPr lang="en-US"/>
          </a:p>
        </p:txBody>
      </p:sp>
      <p:sp>
        <p:nvSpPr>
          <p:cNvPr id="7" name="Footer Placeholder 6">
            <a:extLst>
              <a:ext uri="{FF2B5EF4-FFF2-40B4-BE49-F238E27FC236}">
                <a16:creationId xmlns:a16="http://schemas.microsoft.com/office/drawing/2014/main" xmlns="" id="{2A1D31DD-395A-448B-B7A7-D620D1DAFD28}"/>
              </a:ext>
            </a:extLst>
          </p:cNvPr>
          <p:cNvSpPr>
            <a:spLocks noGrp="1"/>
          </p:cNvSpPr>
          <p:nvPr>
            <p:ph type="ftr" sz="quarter" idx="11"/>
          </p:nvPr>
        </p:nvSpPr>
        <p:spPr/>
        <p:txBody>
          <a:bodyPr/>
          <a:lstStyle/>
          <a:p>
            <a:pPr algn="r"/>
            <a:r>
              <a:rPr lang="he-IL"/>
              <a:t>מערכות הפעלה - תרגול 6</a:t>
            </a:r>
            <a:endParaRPr lang="en-US" dirty="0"/>
          </a:p>
        </p:txBody>
      </p:sp>
      <p:sp>
        <p:nvSpPr>
          <p:cNvPr id="8" name="Speech Bubble: Rectangle 7">
            <a:extLst>
              <a:ext uri="{FF2B5EF4-FFF2-40B4-BE49-F238E27FC236}">
                <a16:creationId xmlns:a16="http://schemas.microsoft.com/office/drawing/2014/main" xmlns="" id="{33F541D2-3BCF-4723-A4F3-D3C3F816C5E5}"/>
              </a:ext>
            </a:extLst>
          </p:cNvPr>
          <p:cNvSpPr/>
          <p:nvPr/>
        </p:nvSpPr>
        <p:spPr>
          <a:xfrm>
            <a:off x="457200" y="4745421"/>
            <a:ext cx="2139696" cy="1624499"/>
          </a:xfrm>
          <a:prstGeom prst="wedgeRectCallout">
            <a:avLst>
              <a:gd name="adj1" fmla="val 79402"/>
              <a:gd name="adj2" fmla="val -37274"/>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he-IL" sz="2000" dirty="0"/>
              <a:t>בדוגמה הנוכחית אין הבדל בין לולאה לפקודת תנאי.</a:t>
            </a:r>
          </a:p>
          <a:p>
            <a:pPr algn="r" rtl="1"/>
            <a:r>
              <a:rPr lang="he-IL" sz="2000" dirty="0"/>
              <a:t>אבל בדוגמאות מסובכות יותר...</a:t>
            </a:r>
            <a:endParaRPr lang="en-US" sz="2000" dirty="0"/>
          </a:p>
        </p:txBody>
      </p:sp>
    </p:spTree>
    <p:extLst>
      <p:ext uri="{BB962C8B-B14F-4D97-AF65-F5344CB8AC3E}">
        <p14:creationId xmlns:p14="http://schemas.microsoft.com/office/powerpoint/2010/main" val="363674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5EF825-0643-4D62-ABDD-9D77BDF26143}"/>
              </a:ext>
            </a:extLst>
          </p:cNvPr>
          <p:cNvSpPr>
            <a:spLocks noGrp="1"/>
          </p:cNvSpPr>
          <p:nvPr>
            <p:ph type="title"/>
          </p:nvPr>
        </p:nvSpPr>
        <p:spPr/>
        <p:txBody>
          <a:bodyPr/>
          <a:lstStyle/>
          <a:p>
            <a:r>
              <a:rPr lang="he-IL" altLang="en-US" dirty="0"/>
              <a:t>דוגמה: תור מקבילי</a:t>
            </a:r>
            <a:endParaRPr lang="en-US" dirty="0"/>
          </a:p>
        </p:txBody>
      </p:sp>
      <p:sp>
        <p:nvSpPr>
          <p:cNvPr id="6" name="Content Placeholder 5">
            <a:extLst>
              <a:ext uri="{FF2B5EF4-FFF2-40B4-BE49-F238E27FC236}">
                <a16:creationId xmlns:a16="http://schemas.microsoft.com/office/drawing/2014/main" xmlns="" id="{93C79697-92FD-4B34-A681-3CAB6043661A}"/>
              </a:ext>
            </a:extLst>
          </p:cNvPr>
          <p:cNvSpPr>
            <a:spLocks noGrp="1"/>
          </p:cNvSpPr>
          <p:nvPr>
            <p:ph sz="half" idx="2"/>
          </p:nvPr>
        </p:nvSpPr>
        <p:spPr/>
        <p:txBody>
          <a:bodyPr>
            <a:normAutofit fontScale="92500" lnSpcReduction="20000"/>
          </a:bodyPr>
          <a:lstStyle/>
          <a:p>
            <a:r>
              <a:rPr lang="he-IL" altLang="en-US" dirty="0"/>
              <a:t>חוטים יכולים להכניס ולהוציא איברים במקביל.</a:t>
            </a:r>
          </a:p>
          <a:p>
            <a:endParaRPr lang="he-IL" altLang="en-US" dirty="0"/>
          </a:p>
          <a:p>
            <a:r>
              <a:rPr lang="he-IL" altLang="en-US" dirty="0"/>
              <a:t>חוט יוכל להוציא איבר רק אם התור אינו ריק.</a:t>
            </a:r>
          </a:p>
          <a:p>
            <a:pPr lvl="1"/>
            <a:r>
              <a:rPr lang="he-IL" altLang="en-US" dirty="0"/>
              <a:t>יצטרך להמתין לתנאי "התור אינו ריק".</a:t>
            </a:r>
          </a:p>
          <a:p>
            <a:pPr lvl="1"/>
            <a:endParaRPr lang="he-IL" altLang="en-US" dirty="0"/>
          </a:p>
          <a:p>
            <a:r>
              <a:rPr lang="he-IL" altLang="en-US" dirty="0"/>
              <a:t>בנוסף נשמור על תקינות מבנה הנתונים באמצעות מנעולים.</a:t>
            </a:r>
          </a:p>
          <a:p>
            <a:pPr lvl="1"/>
            <a:r>
              <a:rPr lang="he-IL" altLang="en-US" dirty="0"/>
              <a:t>כדי לסנכרן בין חוטים המבצעים הוצאת והכנסת איברים בו-זמנית.</a:t>
            </a:r>
          </a:p>
        </p:txBody>
      </p:sp>
      <p:sp>
        <p:nvSpPr>
          <p:cNvPr id="4" name="Footer Placeholder 3">
            <a:extLst>
              <a:ext uri="{FF2B5EF4-FFF2-40B4-BE49-F238E27FC236}">
                <a16:creationId xmlns:a16="http://schemas.microsoft.com/office/drawing/2014/main" xmlns="" id="{46DBFC9D-CEC4-49C3-8F04-95200B2F1673}"/>
              </a:ext>
            </a:extLst>
          </p:cNvPr>
          <p:cNvSpPr>
            <a:spLocks noGrp="1"/>
          </p:cNvSpPr>
          <p:nvPr>
            <p:ph type="ftr" sz="quarter" idx="11"/>
          </p:nvPr>
        </p:nvSpPr>
        <p:spPr/>
        <p:txBody>
          <a:bodyPr/>
          <a:lstStyle/>
          <a:p>
            <a:pPr algn="r"/>
            <a:r>
              <a:rPr lang="he-IL"/>
              <a:t>מערכות הפעלה - תרגול 6</a:t>
            </a:r>
            <a:endParaRPr lang="en-US" dirty="0"/>
          </a:p>
        </p:txBody>
      </p:sp>
      <p:sp>
        <p:nvSpPr>
          <p:cNvPr id="5" name="Slide Number Placeholder 4">
            <a:extLst>
              <a:ext uri="{FF2B5EF4-FFF2-40B4-BE49-F238E27FC236}">
                <a16:creationId xmlns:a16="http://schemas.microsoft.com/office/drawing/2014/main" xmlns="" id="{C9E57440-BF4B-4B1C-984A-4A335711C077}"/>
              </a:ext>
            </a:extLst>
          </p:cNvPr>
          <p:cNvSpPr>
            <a:spLocks noGrp="1"/>
          </p:cNvSpPr>
          <p:nvPr>
            <p:ph type="sldNum" sz="quarter" idx="12"/>
          </p:nvPr>
        </p:nvSpPr>
        <p:spPr/>
        <p:txBody>
          <a:bodyPr/>
          <a:lstStyle/>
          <a:p>
            <a:fld id="{0CFEC368-1D7A-4F81-ABF6-AE0E36BAF64C}" type="slidenum">
              <a:rPr lang="en-US" smtClean="0"/>
              <a:pPr/>
              <a:t>15</a:t>
            </a:fld>
            <a:endParaRPr lang="en-US"/>
          </a:p>
        </p:txBody>
      </p:sp>
      <p:pic>
        <p:nvPicPr>
          <p:cNvPr id="9" name="Picture 2" descr="https://upload.wikimedia.org/wikipedia/commons/thumb/3/34/Fifo_queue.svg/1112px-Fifo_queue.svg.png">
            <a:extLst>
              <a:ext uri="{FF2B5EF4-FFF2-40B4-BE49-F238E27FC236}">
                <a16:creationId xmlns:a16="http://schemas.microsoft.com/office/drawing/2014/main" xmlns="" id="{CC77C5D3-FAFB-4EA7-8C5A-10C21650808A}"/>
              </a:ext>
            </a:extLst>
          </p:cNvPr>
          <p:cNvPicPr>
            <a:picLocks noGrp="1" noChangeAspect="1" noChangeArrowheads="1"/>
          </p:cNvPicPr>
          <p:nvPr>
            <p:ph sz="half" idx="1"/>
          </p:nvPr>
        </p:nvPicPr>
        <p:blipFill rotWithShape="1">
          <a:blip r:embed="rId2" cstate="print">
            <a:extLst>
              <a:ext uri="{28A0092B-C50C-407E-A947-70E740481C1C}">
                <a14:useLocalDpi xmlns:a14="http://schemas.microsoft.com/office/drawing/2010/main" val="0"/>
              </a:ext>
            </a:extLst>
          </a:blip>
          <a:srcRect l="6157" r="2880"/>
          <a:stretch/>
        </p:blipFill>
        <p:spPr bwMode="auto">
          <a:xfrm>
            <a:off x="457200" y="1988013"/>
            <a:ext cx="4038600" cy="4088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88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F5017-16BD-4D84-ABA2-EEF9BF51F0A5}"/>
              </a:ext>
            </a:extLst>
          </p:cNvPr>
          <p:cNvSpPr>
            <a:spLocks noGrp="1"/>
          </p:cNvSpPr>
          <p:nvPr>
            <p:ph type="title"/>
          </p:nvPr>
        </p:nvSpPr>
        <p:spPr/>
        <p:txBody>
          <a:bodyPr/>
          <a:lstStyle/>
          <a:p>
            <a:r>
              <a:rPr lang="he-IL" sz="4000" dirty="0"/>
              <a:t>מימוש שגוי של תור מקבילי</a:t>
            </a:r>
            <a:endParaRPr lang="en-US" sz="4000" dirty="0"/>
          </a:p>
        </p:txBody>
      </p:sp>
      <p:sp>
        <p:nvSpPr>
          <p:cNvPr id="3" name="Content Placeholder 2">
            <a:extLst>
              <a:ext uri="{FF2B5EF4-FFF2-40B4-BE49-F238E27FC236}">
                <a16:creationId xmlns:a16="http://schemas.microsoft.com/office/drawing/2014/main" xmlns="" id="{265BE6A6-81E7-4396-92D1-6DAAD6FD965C}"/>
              </a:ext>
            </a:extLst>
          </p:cNvPr>
          <p:cNvSpPr>
            <a:spLocks noGrp="1"/>
          </p:cNvSpPr>
          <p:nvPr>
            <p:ph sz="half" idx="1"/>
          </p:nvPr>
        </p:nvSpPr>
        <p:spPr/>
        <p:txBody>
          <a:bodyPr>
            <a:noAutofit/>
          </a:bodyPr>
          <a:lstStyle/>
          <a:p>
            <a:pPr algn="l" rtl="0">
              <a:lnSpc>
                <a:spcPct val="80000"/>
              </a:lnSpc>
              <a:buNone/>
            </a:pPr>
            <a:r>
              <a:rPr lang="en-US" altLang="en-US" sz="1600" dirty="0" err="1">
                <a:latin typeface="Courier New" panose="02070309020205020404" pitchFamily="49" charset="0"/>
                <a:cs typeface="Courier New" panose="02070309020205020404" pitchFamily="49" charset="0"/>
              </a:rPr>
              <a:t>pthread_cond_t</a:t>
            </a:r>
            <a:r>
              <a:rPr lang="en-US" altLang="en-US" sz="1600" dirty="0">
                <a:latin typeface="Courier New" panose="02070309020205020404" pitchFamily="49" charset="0"/>
                <a:cs typeface="Courier New" panose="02070309020205020404" pitchFamily="49" charset="0"/>
              </a:rPr>
              <a:t> c;</a:t>
            </a:r>
          </a:p>
          <a:p>
            <a:pPr algn="l" rtl="0">
              <a:lnSpc>
                <a:spcPct val="80000"/>
              </a:lnSpc>
              <a:buFont typeface="Wingdings" panose="05000000000000000000" pitchFamily="2" charset="2"/>
              <a:buNone/>
            </a:pPr>
            <a:r>
              <a:rPr lang="en-US" altLang="en-US" sz="1600" dirty="0" err="1">
                <a:latin typeface="Courier New" panose="02070309020205020404" pitchFamily="49" charset="0"/>
                <a:cs typeface="Courier New" panose="02070309020205020404" pitchFamily="49" charset="0"/>
              </a:rPr>
              <a:t>pthread_mutex_t</a:t>
            </a:r>
            <a:r>
              <a:rPr lang="en-US" altLang="en-US" sz="1600" dirty="0">
                <a:latin typeface="Courier New" panose="02070309020205020404" pitchFamily="49" charset="0"/>
                <a:cs typeface="Courier New" panose="02070309020205020404" pitchFamily="49" charset="0"/>
              </a:rPr>
              <a:t> m;</a:t>
            </a:r>
          </a:p>
          <a:p>
            <a:pPr algn="l" rtl="0">
              <a:lnSpc>
                <a:spcPct val="80000"/>
              </a:lnSpc>
              <a:buFont typeface="Wingdings" panose="05000000000000000000" pitchFamily="2" charset="2"/>
              <a:buNone/>
            </a:pPr>
            <a:r>
              <a:rPr lang="en-US" altLang="en-US" sz="1600" dirty="0" err="1">
                <a:latin typeface="Courier New" panose="02070309020205020404" pitchFamily="49" charset="0"/>
                <a:cs typeface="Courier New" panose="02070309020205020404" pitchFamily="49" charset="0"/>
              </a:rPr>
              <a:t>int</a:t>
            </a: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queueSize</a:t>
            </a:r>
            <a:r>
              <a:rPr lang="en-US" altLang="en-US" sz="1600" dirty="0">
                <a:latin typeface="Courier New" panose="02070309020205020404" pitchFamily="49" charset="0"/>
                <a:cs typeface="Courier New" panose="02070309020205020404" pitchFamily="49" charset="0"/>
              </a:rPr>
              <a:t> = 0;</a:t>
            </a:r>
          </a:p>
          <a:p>
            <a:pPr algn="l" rtl="0">
              <a:lnSpc>
                <a:spcPct val="80000"/>
              </a:lnSpc>
              <a:buFont typeface="Wingdings" panose="05000000000000000000" pitchFamily="2" charset="2"/>
              <a:buNone/>
            </a:pPr>
            <a:endParaRPr lang="he-IL" altLang="en-US" sz="16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void enqueue(item x)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pthread_mutex_lock</a:t>
            </a:r>
            <a:r>
              <a:rPr lang="en-US" altLang="en-US" sz="1600" dirty="0">
                <a:latin typeface="Courier New" panose="02070309020205020404" pitchFamily="49" charset="0"/>
                <a:cs typeface="Courier New" panose="02070309020205020404" pitchFamily="49" charset="0"/>
              </a:rPr>
              <a:t>(&amp;m);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 add x to queue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queueSize</a:t>
            </a:r>
            <a:r>
              <a:rPr lang="en-US" altLang="en-US" sz="16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pthread_cond_signal</a:t>
            </a:r>
            <a:r>
              <a:rPr lang="en-US" altLang="en-US" sz="1600" dirty="0">
                <a:latin typeface="Courier New" panose="02070309020205020404" pitchFamily="49" charset="0"/>
                <a:cs typeface="Courier New" panose="02070309020205020404" pitchFamily="49" charset="0"/>
              </a:rPr>
              <a:t>(&amp;c);</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pthread_mutex_unlock</a:t>
            </a:r>
            <a:r>
              <a:rPr lang="en-US" altLang="en-US" sz="1600" dirty="0">
                <a:latin typeface="Courier New" panose="02070309020205020404" pitchFamily="49" charset="0"/>
                <a:cs typeface="Courier New" panose="02070309020205020404" pitchFamily="49" charset="0"/>
              </a:rPr>
              <a:t>(&amp;m);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endParaRPr lang="en-US" altLang="en-US" sz="16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item dequeue()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pthread_mutex_lock</a:t>
            </a:r>
            <a:r>
              <a:rPr lang="en-US" altLang="en-US" sz="1600" dirty="0">
                <a:latin typeface="Courier New" panose="02070309020205020404" pitchFamily="49" charset="0"/>
                <a:cs typeface="Courier New" panose="02070309020205020404" pitchFamily="49" charset="0"/>
              </a:rPr>
              <a:t>(&amp;m);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a:highlight>
                  <a:srgbClr val="FFFF00"/>
                </a:highlight>
                <a:latin typeface="Courier New" panose="02070309020205020404" pitchFamily="49" charset="0"/>
                <a:cs typeface="Courier New" panose="02070309020205020404" pitchFamily="49" charset="0"/>
              </a:rPr>
              <a:t>if (</a:t>
            </a:r>
            <a:r>
              <a:rPr lang="en-US" altLang="en-US" sz="1600" dirty="0" err="1">
                <a:highlight>
                  <a:srgbClr val="FFFF00"/>
                </a:highlight>
                <a:latin typeface="Courier New" panose="02070309020205020404" pitchFamily="49" charset="0"/>
                <a:cs typeface="Courier New" panose="02070309020205020404" pitchFamily="49" charset="0"/>
              </a:rPr>
              <a:t>queueSize</a:t>
            </a:r>
            <a:r>
              <a:rPr lang="en-US" altLang="en-US" sz="1600" dirty="0">
                <a:highlight>
                  <a:srgbClr val="FFFF00"/>
                </a:highlight>
                <a:latin typeface="Courier New" panose="02070309020205020404" pitchFamily="49" charset="0"/>
                <a:cs typeface="Courier New" panose="02070309020205020404" pitchFamily="49" charset="0"/>
              </a:rPr>
              <a:t> == 0)</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pthread_cond_wait</a:t>
            </a:r>
            <a:r>
              <a:rPr lang="en-US" altLang="en-US" sz="1600" dirty="0">
                <a:latin typeface="Courier New" panose="02070309020205020404" pitchFamily="49" charset="0"/>
                <a:cs typeface="Courier New" panose="02070309020205020404" pitchFamily="49" charset="0"/>
              </a:rPr>
              <a:t>(&amp;c, &amp;m);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 remove item from queue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pthread_mutex_unlock</a:t>
            </a:r>
            <a:r>
              <a:rPr lang="en-US" altLang="en-US" sz="1600" dirty="0">
                <a:latin typeface="Courier New" panose="02070309020205020404" pitchFamily="49" charset="0"/>
                <a:cs typeface="Courier New" panose="02070309020205020404" pitchFamily="49" charset="0"/>
              </a:rPr>
              <a:t>(&amp;m);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 return removed item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a:t>
            </a:r>
          </a:p>
        </p:txBody>
      </p:sp>
      <p:sp>
        <p:nvSpPr>
          <p:cNvPr id="4" name="Text Placeholder 3">
            <a:extLst>
              <a:ext uri="{FF2B5EF4-FFF2-40B4-BE49-F238E27FC236}">
                <a16:creationId xmlns:a16="http://schemas.microsoft.com/office/drawing/2014/main" xmlns="" id="{D6A8392A-CD4F-487A-B28D-71E7BE0769C9}"/>
              </a:ext>
            </a:extLst>
          </p:cNvPr>
          <p:cNvSpPr>
            <a:spLocks noGrp="1"/>
          </p:cNvSpPr>
          <p:nvPr>
            <p:ph sz="half" idx="2"/>
          </p:nvPr>
        </p:nvSpPr>
        <p:spPr/>
        <p:txBody>
          <a:bodyPr>
            <a:normAutofit fontScale="85000" lnSpcReduction="20000"/>
          </a:bodyPr>
          <a:lstStyle/>
          <a:p>
            <a:r>
              <a:rPr lang="he-IL" dirty="0"/>
              <a:t>אם נשתמש בתנאי </a:t>
            </a:r>
            <a:r>
              <a:rPr lang="en-US" dirty="0"/>
              <a:t>if</a:t>
            </a:r>
            <a:r>
              <a:rPr lang="he-IL" dirty="0"/>
              <a:t> במקום בלולאת </a:t>
            </a:r>
            <a:r>
              <a:rPr lang="en-US" dirty="0"/>
              <a:t>while</a:t>
            </a:r>
            <a:r>
              <a:rPr lang="he-IL" dirty="0"/>
              <a:t> ייתכן מצב של הוצאת איבר מתור ריק.</a:t>
            </a:r>
          </a:p>
          <a:p>
            <a:r>
              <a:rPr lang="he-IL" dirty="0"/>
              <a:t>בואו נראה איך ... </a:t>
            </a:r>
          </a:p>
          <a:p>
            <a:endParaRPr lang="he-IL" dirty="0"/>
          </a:p>
          <a:p>
            <a:pPr marL="514350" indent="-514350" algn="r">
              <a:buFont typeface="+mj-lt"/>
              <a:buAutoNum type="arabicPeriod"/>
            </a:pPr>
            <a:r>
              <a:rPr lang="he-IL" altLang="en-US" dirty="0"/>
              <a:t>בהתחלה התור ריק.</a:t>
            </a:r>
          </a:p>
          <a:p>
            <a:pPr marL="514350" indent="-514350" algn="r">
              <a:buFont typeface="+mj-lt"/>
              <a:buAutoNum type="arabicPeriod"/>
            </a:pPr>
            <a:r>
              <a:rPr lang="he-IL" altLang="en-US" dirty="0"/>
              <a:t>חוט </a:t>
            </a:r>
            <a:r>
              <a:rPr lang="en-US" altLang="en-US" dirty="0"/>
              <a:t>t1</a:t>
            </a:r>
            <a:r>
              <a:rPr lang="he-IL" altLang="en-US" dirty="0"/>
              <a:t> קורא ל-</a:t>
            </a:r>
            <a:r>
              <a:rPr lang="en-US" altLang="en-US" dirty="0"/>
              <a:t>dequeue()</a:t>
            </a:r>
            <a:r>
              <a:rPr lang="he-IL" altLang="en-US" dirty="0"/>
              <a:t>, ולכן משחרר את המנעול וממתין.</a:t>
            </a:r>
          </a:p>
          <a:p>
            <a:pPr marL="514350" indent="-514350" algn="r">
              <a:buFont typeface="+mj-lt"/>
              <a:buAutoNum type="arabicPeriod"/>
            </a:pPr>
            <a:r>
              <a:rPr lang="he-IL" altLang="en-US" dirty="0"/>
              <a:t>חוט </a:t>
            </a:r>
            <a:r>
              <a:rPr lang="en-US" altLang="en-US" dirty="0"/>
              <a:t>t2</a:t>
            </a:r>
            <a:r>
              <a:rPr lang="he-IL" altLang="en-US" dirty="0"/>
              <a:t> קורא ל-</a:t>
            </a:r>
            <a:r>
              <a:rPr lang="en-US" altLang="en-US" dirty="0"/>
              <a:t>enqueue()</a:t>
            </a:r>
            <a:r>
              <a:rPr lang="he-IL" altLang="en-US" dirty="0"/>
              <a:t>, מכניס איבר לתור ומבצע </a:t>
            </a:r>
            <a:r>
              <a:rPr lang="en-US" altLang="en-US" dirty="0"/>
              <a:t>signal</a:t>
            </a:r>
            <a:r>
              <a:rPr lang="he-IL" altLang="en-US" dirty="0"/>
              <a:t>.</a:t>
            </a:r>
          </a:p>
          <a:p>
            <a:pPr lvl="1" algn="r"/>
            <a:r>
              <a:rPr lang="he-IL" altLang="en-US" dirty="0"/>
              <a:t>חוט </a:t>
            </a:r>
            <a:r>
              <a:rPr lang="en-US" altLang="en-US" dirty="0"/>
              <a:t>t1</a:t>
            </a:r>
            <a:r>
              <a:rPr lang="he-IL" altLang="en-US" dirty="0"/>
              <a:t> מתעורר ועובר להמתין לשחרור המנעול.</a:t>
            </a:r>
            <a:endParaRPr lang="en-US" altLang="en-US" dirty="0"/>
          </a:p>
        </p:txBody>
      </p:sp>
      <p:sp>
        <p:nvSpPr>
          <p:cNvPr id="7" name="Footer Placeholder 6">
            <a:extLst>
              <a:ext uri="{FF2B5EF4-FFF2-40B4-BE49-F238E27FC236}">
                <a16:creationId xmlns:a16="http://schemas.microsoft.com/office/drawing/2014/main" xmlns="" id="{C9259492-870F-4A8D-9DCE-5A322AAC0E28}"/>
              </a:ext>
            </a:extLst>
          </p:cNvPr>
          <p:cNvSpPr>
            <a:spLocks noGrp="1"/>
          </p:cNvSpPr>
          <p:nvPr>
            <p:ph type="ftr" sz="quarter" idx="11"/>
          </p:nvPr>
        </p:nvSpPr>
        <p:spPr/>
        <p:txBody>
          <a:bodyPr/>
          <a:lstStyle/>
          <a:p>
            <a:pPr algn="r"/>
            <a:r>
              <a:rPr lang="he-IL"/>
              <a:t>מערכות הפעלה - תרגול 6</a:t>
            </a:r>
            <a:endParaRPr lang="en-US" dirty="0"/>
          </a:p>
        </p:txBody>
      </p:sp>
      <p:sp>
        <p:nvSpPr>
          <p:cNvPr id="6" name="Slide Number Placeholder 5">
            <a:extLst>
              <a:ext uri="{FF2B5EF4-FFF2-40B4-BE49-F238E27FC236}">
                <a16:creationId xmlns:a16="http://schemas.microsoft.com/office/drawing/2014/main" xmlns="" id="{904C849F-8B68-441F-9FB6-E020E113003E}"/>
              </a:ext>
            </a:extLst>
          </p:cNvPr>
          <p:cNvSpPr>
            <a:spLocks noGrp="1"/>
          </p:cNvSpPr>
          <p:nvPr>
            <p:ph type="sldNum" sz="quarter" idx="12"/>
          </p:nvPr>
        </p:nvSpPr>
        <p:spPr/>
        <p:txBody>
          <a:bodyPr/>
          <a:lstStyle/>
          <a:p>
            <a:fld id="{0CFEC368-1D7A-4F81-ABF6-AE0E36BAF64C}" type="slidenum">
              <a:rPr lang="en-US" smtClean="0"/>
              <a:pPr/>
              <a:t>16</a:t>
            </a:fld>
            <a:endParaRPr lang="en-US"/>
          </a:p>
        </p:txBody>
      </p:sp>
      <p:sp>
        <p:nvSpPr>
          <p:cNvPr id="5" name="Arrow: Right 4">
            <a:extLst>
              <a:ext uri="{FF2B5EF4-FFF2-40B4-BE49-F238E27FC236}">
                <a16:creationId xmlns:a16="http://schemas.microsoft.com/office/drawing/2014/main" xmlns="" id="{C19154CF-D123-457D-A889-A4C2E5E57E7E}"/>
              </a:ext>
            </a:extLst>
          </p:cNvPr>
          <p:cNvSpPr/>
          <p:nvPr/>
        </p:nvSpPr>
        <p:spPr>
          <a:xfrm>
            <a:off x="144379" y="5216732"/>
            <a:ext cx="625642" cy="494257"/>
          </a:xfrm>
          <a:prstGeom prst="rightArrow">
            <a:avLst>
              <a:gd name="adj1" fmla="val 50000"/>
              <a:gd name="adj2" fmla="val 7596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t1</a:t>
            </a:r>
          </a:p>
        </p:txBody>
      </p:sp>
      <p:sp>
        <p:nvSpPr>
          <p:cNvPr id="8" name="Arrow: Right 7">
            <a:extLst>
              <a:ext uri="{FF2B5EF4-FFF2-40B4-BE49-F238E27FC236}">
                <a16:creationId xmlns:a16="http://schemas.microsoft.com/office/drawing/2014/main" xmlns="" id="{6AC4A134-206B-4760-8FAD-BCBF6CB56BF4}"/>
              </a:ext>
            </a:extLst>
          </p:cNvPr>
          <p:cNvSpPr/>
          <p:nvPr/>
        </p:nvSpPr>
        <p:spPr>
          <a:xfrm>
            <a:off x="132347" y="3520844"/>
            <a:ext cx="625642" cy="494257"/>
          </a:xfrm>
          <a:prstGeom prst="rightArrow">
            <a:avLst>
              <a:gd name="adj1" fmla="val 50000"/>
              <a:gd name="adj2" fmla="val 7596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t2</a:t>
            </a:r>
          </a:p>
        </p:txBody>
      </p:sp>
    </p:spTree>
    <p:extLst>
      <p:ext uri="{BB962C8B-B14F-4D97-AF65-F5344CB8AC3E}">
        <p14:creationId xmlns:p14="http://schemas.microsoft.com/office/powerpoint/2010/main" val="412197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F5017-16BD-4D84-ABA2-EEF9BF51F0A5}"/>
              </a:ext>
            </a:extLst>
          </p:cNvPr>
          <p:cNvSpPr>
            <a:spLocks noGrp="1"/>
          </p:cNvSpPr>
          <p:nvPr>
            <p:ph type="title"/>
          </p:nvPr>
        </p:nvSpPr>
        <p:spPr/>
        <p:txBody>
          <a:bodyPr/>
          <a:lstStyle/>
          <a:p>
            <a:r>
              <a:rPr lang="he-IL" dirty="0"/>
              <a:t>מימוש שגוי של תור מקבילי</a:t>
            </a:r>
            <a:endParaRPr lang="en-US" sz="4000" dirty="0"/>
          </a:p>
        </p:txBody>
      </p:sp>
      <p:sp>
        <p:nvSpPr>
          <p:cNvPr id="3" name="Content Placeholder 2">
            <a:extLst>
              <a:ext uri="{FF2B5EF4-FFF2-40B4-BE49-F238E27FC236}">
                <a16:creationId xmlns:a16="http://schemas.microsoft.com/office/drawing/2014/main" xmlns="" id="{265BE6A6-81E7-4396-92D1-6DAAD6FD965C}"/>
              </a:ext>
            </a:extLst>
          </p:cNvPr>
          <p:cNvSpPr>
            <a:spLocks noGrp="1"/>
          </p:cNvSpPr>
          <p:nvPr>
            <p:ph sz="half" idx="1"/>
          </p:nvPr>
        </p:nvSpPr>
        <p:spPr/>
        <p:txBody>
          <a:bodyPr>
            <a:noAutofit/>
          </a:bodyPr>
          <a:lstStyle/>
          <a:p>
            <a:pPr algn="l" rtl="0">
              <a:lnSpc>
                <a:spcPct val="80000"/>
              </a:lnSpc>
              <a:buNone/>
            </a:pPr>
            <a:r>
              <a:rPr lang="en-US" altLang="en-US" sz="1600" dirty="0" err="1">
                <a:latin typeface="Courier New" panose="02070309020205020404" pitchFamily="49" charset="0"/>
                <a:cs typeface="Courier New" panose="02070309020205020404" pitchFamily="49" charset="0"/>
              </a:rPr>
              <a:t>pthread_cond_t</a:t>
            </a:r>
            <a:r>
              <a:rPr lang="en-US" altLang="en-US" sz="1600" dirty="0">
                <a:latin typeface="Courier New" panose="02070309020205020404" pitchFamily="49" charset="0"/>
                <a:cs typeface="Courier New" panose="02070309020205020404" pitchFamily="49" charset="0"/>
              </a:rPr>
              <a:t> c;</a:t>
            </a:r>
          </a:p>
          <a:p>
            <a:pPr algn="l" rtl="0">
              <a:lnSpc>
                <a:spcPct val="80000"/>
              </a:lnSpc>
              <a:buFont typeface="Wingdings" panose="05000000000000000000" pitchFamily="2" charset="2"/>
              <a:buNone/>
            </a:pPr>
            <a:r>
              <a:rPr lang="en-US" altLang="en-US" sz="1600" dirty="0" err="1">
                <a:latin typeface="Courier New" panose="02070309020205020404" pitchFamily="49" charset="0"/>
                <a:cs typeface="Courier New" panose="02070309020205020404" pitchFamily="49" charset="0"/>
              </a:rPr>
              <a:t>pthread_mutex_t</a:t>
            </a:r>
            <a:r>
              <a:rPr lang="en-US" altLang="en-US" sz="1600" dirty="0">
                <a:latin typeface="Courier New" panose="02070309020205020404" pitchFamily="49" charset="0"/>
                <a:cs typeface="Courier New" panose="02070309020205020404" pitchFamily="49" charset="0"/>
              </a:rPr>
              <a:t> m;</a:t>
            </a:r>
          </a:p>
          <a:p>
            <a:pPr algn="l" rtl="0">
              <a:lnSpc>
                <a:spcPct val="80000"/>
              </a:lnSpc>
              <a:buFont typeface="Wingdings" panose="05000000000000000000" pitchFamily="2" charset="2"/>
              <a:buNone/>
            </a:pPr>
            <a:r>
              <a:rPr lang="en-US" altLang="en-US" sz="1600" dirty="0" err="1">
                <a:latin typeface="Courier New" panose="02070309020205020404" pitchFamily="49" charset="0"/>
                <a:cs typeface="Courier New" panose="02070309020205020404" pitchFamily="49" charset="0"/>
              </a:rPr>
              <a:t>int</a:t>
            </a: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queueSize</a:t>
            </a:r>
            <a:r>
              <a:rPr lang="en-US" altLang="en-US" sz="1600" dirty="0">
                <a:latin typeface="Courier New" panose="02070309020205020404" pitchFamily="49" charset="0"/>
                <a:cs typeface="Courier New" panose="02070309020205020404" pitchFamily="49" charset="0"/>
              </a:rPr>
              <a:t> = 0;</a:t>
            </a:r>
          </a:p>
          <a:p>
            <a:pPr algn="l" rtl="0">
              <a:lnSpc>
                <a:spcPct val="80000"/>
              </a:lnSpc>
              <a:buFont typeface="Wingdings" panose="05000000000000000000" pitchFamily="2" charset="2"/>
              <a:buNone/>
            </a:pPr>
            <a:endParaRPr lang="he-IL" altLang="en-US" sz="16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void enqueue(item x)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pthread_mutex_lock</a:t>
            </a:r>
            <a:r>
              <a:rPr lang="en-US" altLang="en-US" sz="1600" dirty="0">
                <a:latin typeface="Courier New" panose="02070309020205020404" pitchFamily="49" charset="0"/>
                <a:cs typeface="Courier New" panose="02070309020205020404" pitchFamily="49" charset="0"/>
              </a:rPr>
              <a:t>(&amp;m);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 add x to queue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queueSize</a:t>
            </a:r>
            <a:r>
              <a:rPr lang="en-US" altLang="en-US" sz="16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pthread_cond_signal</a:t>
            </a:r>
            <a:r>
              <a:rPr lang="en-US" altLang="en-US" sz="1600" dirty="0">
                <a:latin typeface="Courier New" panose="02070309020205020404" pitchFamily="49" charset="0"/>
                <a:cs typeface="Courier New" panose="02070309020205020404" pitchFamily="49" charset="0"/>
              </a:rPr>
              <a:t>(&amp;c);</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pthread_mutex_unlock</a:t>
            </a:r>
            <a:r>
              <a:rPr lang="en-US" altLang="en-US" sz="1600" dirty="0">
                <a:latin typeface="Courier New" panose="02070309020205020404" pitchFamily="49" charset="0"/>
                <a:cs typeface="Courier New" panose="02070309020205020404" pitchFamily="49" charset="0"/>
              </a:rPr>
              <a:t>(&amp;m);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endParaRPr lang="en-US" altLang="en-US" sz="16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item dequeue()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pthread_mutex_lock</a:t>
            </a:r>
            <a:r>
              <a:rPr lang="en-US" altLang="en-US" sz="1600" dirty="0">
                <a:latin typeface="Courier New" panose="02070309020205020404" pitchFamily="49" charset="0"/>
                <a:cs typeface="Courier New" panose="02070309020205020404" pitchFamily="49" charset="0"/>
              </a:rPr>
              <a:t>(&amp;m);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a:highlight>
                  <a:srgbClr val="FFFF00"/>
                </a:highlight>
                <a:latin typeface="Courier New" panose="02070309020205020404" pitchFamily="49" charset="0"/>
                <a:cs typeface="Courier New" panose="02070309020205020404" pitchFamily="49" charset="0"/>
              </a:rPr>
              <a:t>if (</a:t>
            </a:r>
            <a:r>
              <a:rPr lang="en-US" altLang="en-US" sz="1600" dirty="0" err="1">
                <a:highlight>
                  <a:srgbClr val="FFFF00"/>
                </a:highlight>
                <a:latin typeface="Courier New" panose="02070309020205020404" pitchFamily="49" charset="0"/>
                <a:cs typeface="Courier New" panose="02070309020205020404" pitchFamily="49" charset="0"/>
              </a:rPr>
              <a:t>queueSize</a:t>
            </a:r>
            <a:r>
              <a:rPr lang="en-US" altLang="en-US" sz="1600" dirty="0">
                <a:highlight>
                  <a:srgbClr val="FFFF00"/>
                </a:highlight>
                <a:latin typeface="Courier New" panose="02070309020205020404" pitchFamily="49" charset="0"/>
                <a:cs typeface="Courier New" panose="02070309020205020404" pitchFamily="49" charset="0"/>
              </a:rPr>
              <a:t> == 0)</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pthread_cond_wait</a:t>
            </a:r>
            <a:r>
              <a:rPr lang="en-US" altLang="en-US" sz="1600" dirty="0">
                <a:latin typeface="Courier New" panose="02070309020205020404" pitchFamily="49" charset="0"/>
                <a:cs typeface="Courier New" panose="02070309020205020404" pitchFamily="49" charset="0"/>
              </a:rPr>
              <a:t>(&amp;c, &amp;m);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 remove item from queue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pthread_mutex_unlock</a:t>
            </a:r>
            <a:r>
              <a:rPr lang="en-US" altLang="en-US" sz="1600" dirty="0">
                <a:latin typeface="Courier New" panose="02070309020205020404" pitchFamily="49" charset="0"/>
                <a:cs typeface="Courier New" panose="02070309020205020404" pitchFamily="49" charset="0"/>
              </a:rPr>
              <a:t>(&amp;m);</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  /* return removed item */</a:t>
            </a:r>
          </a:p>
          <a:p>
            <a:pPr algn="l" rtl="0">
              <a:lnSpc>
                <a:spcPct val="80000"/>
              </a:lnSpc>
              <a:buFont typeface="Wingdings" panose="05000000000000000000" pitchFamily="2" charset="2"/>
              <a:buNone/>
            </a:pPr>
            <a:r>
              <a:rPr lang="en-US" altLang="en-US" sz="1600" dirty="0">
                <a:latin typeface="Courier New" panose="02070309020205020404" pitchFamily="49" charset="0"/>
                <a:cs typeface="Courier New" panose="02070309020205020404" pitchFamily="49" charset="0"/>
              </a:rPr>
              <a:t>}</a:t>
            </a:r>
          </a:p>
        </p:txBody>
      </p:sp>
      <p:sp>
        <p:nvSpPr>
          <p:cNvPr id="4" name="Text Placeholder 3">
            <a:extLst>
              <a:ext uri="{FF2B5EF4-FFF2-40B4-BE49-F238E27FC236}">
                <a16:creationId xmlns:a16="http://schemas.microsoft.com/office/drawing/2014/main" xmlns="" id="{D6A8392A-CD4F-487A-B28D-71E7BE0769C9}"/>
              </a:ext>
            </a:extLst>
          </p:cNvPr>
          <p:cNvSpPr>
            <a:spLocks noGrp="1"/>
          </p:cNvSpPr>
          <p:nvPr>
            <p:ph sz="half" idx="2"/>
          </p:nvPr>
        </p:nvSpPr>
        <p:spPr/>
        <p:txBody>
          <a:bodyPr>
            <a:normAutofit fontScale="85000" lnSpcReduction="10000"/>
          </a:bodyPr>
          <a:lstStyle/>
          <a:p>
            <a:pPr marL="514350" indent="-514350">
              <a:buFont typeface="+mj-lt"/>
              <a:buAutoNum type="arabicPeriod" startAt="4"/>
            </a:pPr>
            <a:r>
              <a:rPr lang="he-IL" altLang="en-US" dirty="0"/>
              <a:t>חוט </a:t>
            </a:r>
            <a:r>
              <a:rPr lang="en-US" altLang="en-US" dirty="0"/>
              <a:t>t3</a:t>
            </a:r>
            <a:r>
              <a:rPr lang="he-IL" altLang="en-US" dirty="0"/>
              <a:t> קורא ל-</a:t>
            </a:r>
            <a:r>
              <a:rPr lang="en-US" altLang="en-US" dirty="0"/>
              <a:t>dequeue()</a:t>
            </a:r>
            <a:r>
              <a:rPr lang="he-IL" altLang="en-US" dirty="0"/>
              <a:t>, ונחסם בהמתנה למנעול בתחילת הקוד.</a:t>
            </a:r>
          </a:p>
          <a:p>
            <a:pPr marL="514350" indent="-514350">
              <a:buFont typeface="+mj-lt"/>
              <a:buAutoNum type="arabicPeriod" startAt="4"/>
            </a:pPr>
            <a:r>
              <a:rPr lang="he-IL" altLang="en-US" dirty="0"/>
              <a:t>חוט </a:t>
            </a:r>
            <a:r>
              <a:rPr lang="en-US" altLang="en-US" dirty="0"/>
              <a:t>t2</a:t>
            </a:r>
            <a:r>
              <a:rPr lang="he-IL" altLang="en-US" dirty="0"/>
              <a:t> משחרר את המנעול ומסיים את </a:t>
            </a:r>
            <a:r>
              <a:rPr lang="en-US" altLang="en-US" dirty="0"/>
              <a:t>enqueue()</a:t>
            </a:r>
            <a:r>
              <a:rPr lang="he-IL" altLang="en-US" dirty="0"/>
              <a:t>.</a:t>
            </a:r>
          </a:p>
          <a:p>
            <a:pPr marL="514350" indent="-514350">
              <a:buFont typeface="+mj-lt"/>
              <a:buAutoNum type="arabicPeriod" startAt="4"/>
            </a:pPr>
            <a:r>
              <a:rPr lang="he-IL" altLang="en-US" dirty="0"/>
              <a:t>חוט </a:t>
            </a:r>
            <a:r>
              <a:rPr lang="en-US" altLang="en-US" dirty="0"/>
              <a:t>t3</a:t>
            </a:r>
            <a:r>
              <a:rPr lang="he-IL" altLang="en-US" dirty="0"/>
              <a:t> מקבל את המנעול, נכנס, מוציא איבר ומסיים.</a:t>
            </a:r>
          </a:p>
          <a:p>
            <a:pPr lvl="1"/>
            <a:r>
              <a:rPr lang="he-IL" altLang="en-US" dirty="0"/>
              <a:t>כלומר חוט </a:t>
            </a:r>
            <a:r>
              <a:rPr lang="en-US" altLang="en-US" dirty="0"/>
              <a:t>t3</a:t>
            </a:r>
            <a:r>
              <a:rPr lang="he-IL" altLang="en-US" dirty="0"/>
              <a:t> משחרר את המנעול.</a:t>
            </a:r>
          </a:p>
          <a:p>
            <a:pPr marL="514350" indent="-514350">
              <a:buFont typeface="+mj-lt"/>
              <a:buAutoNum type="arabicPeriod" startAt="4"/>
            </a:pPr>
            <a:r>
              <a:rPr lang="he-IL" altLang="en-US" dirty="0"/>
              <a:t>חוט </a:t>
            </a:r>
            <a:r>
              <a:rPr lang="en-US" altLang="en-US" dirty="0"/>
              <a:t>t1</a:t>
            </a:r>
            <a:r>
              <a:rPr lang="he-IL" altLang="en-US" dirty="0"/>
              <a:t> מקבל את המנעול, ממשיך לבצע את הקוד ומנסה להוציא איבר מתור ריק!</a:t>
            </a:r>
            <a:endParaRPr lang="en-US" altLang="en-US" dirty="0"/>
          </a:p>
        </p:txBody>
      </p:sp>
      <p:sp>
        <p:nvSpPr>
          <p:cNvPr id="7" name="Footer Placeholder 6">
            <a:extLst>
              <a:ext uri="{FF2B5EF4-FFF2-40B4-BE49-F238E27FC236}">
                <a16:creationId xmlns:a16="http://schemas.microsoft.com/office/drawing/2014/main" xmlns="" id="{C9259492-870F-4A8D-9DCE-5A322AAC0E28}"/>
              </a:ext>
            </a:extLst>
          </p:cNvPr>
          <p:cNvSpPr>
            <a:spLocks noGrp="1"/>
          </p:cNvSpPr>
          <p:nvPr>
            <p:ph type="ftr" sz="quarter" idx="11"/>
          </p:nvPr>
        </p:nvSpPr>
        <p:spPr/>
        <p:txBody>
          <a:bodyPr/>
          <a:lstStyle/>
          <a:p>
            <a:pPr algn="r"/>
            <a:r>
              <a:rPr lang="he-IL"/>
              <a:t>מערכות הפעלה - תרגול 6</a:t>
            </a:r>
            <a:endParaRPr lang="en-US" dirty="0"/>
          </a:p>
        </p:txBody>
      </p:sp>
      <p:sp>
        <p:nvSpPr>
          <p:cNvPr id="6" name="Slide Number Placeholder 5">
            <a:extLst>
              <a:ext uri="{FF2B5EF4-FFF2-40B4-BE49-F238E27FC236}">
                <a16:creationId xmlns:a16="http://schemas.microsoft.com/office/drawing/2014/main" xmlns="" id="{904C849F-8B68-441F-9FB6-E020E113003E}"/>
              </a:ext>
            </a:extLst>
          </p:cNvPr>
          <p:cNvSpPr>
            <a:spLocks noGrp="1"/>
          </p:cNvSpPr>
          <p:nvPr>
            <p:ph type="sldNum" sz="quarter" idx="12"/>
          </p:nvPr>
        </p:nvSpPr>
        <p:spPr/>
        <p:txBody>
          <a:bodyPr/>
          <a:lstStyle/>
          <a:p>
            <a:fld id="{0CFEC368-1D7A-4F81-ABF6-AE0E36BAF64C}" type="slidenum">
              <a:rPr lang="en-US" smtClean="0"/>
              <a:pPr/>
              <a:t>17</a:t>
            </a:fld>
            <a:endParaRPr lang="en-US"/>
          </a:p>
        </p:txBody>
      </p:sp>
      <p:sp>
        <p:nvSpPr>
          <p:cNvPr id="8" name="Arrow: Right 7">
            <a:extLst>
              <a:ext uri="{FF2B5EF4-FFF2-40B4-BE49-F238E27FC236}">
                <a16:creationId xmlns:a16="http://schemas.microsoft.com/office/drawing/2014/main" xmlns="" id="{5C2CD055-61D4-473A-876B-11CCF4C5451E}"/>
              </a:ext>
            </a:extLst>
          </p:cNvPr>
          <p:cNvSpPr/>
          <p:nvPr/>
        </p:nvSpPr>
        <p:spPr>
          <a:xfrm>
            <a:off x="144379" y="5216732"/>
            <a:ext cx="625642" cy="494257"/>
          </a:xfrm>
          <a:prstGeom prst="rightArrow">
            <a:avLst>
              <a:gd name="adj1" fmla="val 50000"/>
              <a:gd name="adj2" fmla="val 7596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t1</a:t>
            </a:r>
          </a:p>
        </p:txBody>
      </p:sp>
      <p:sp>
        <p:nvSpPr>
          <p:cNvPr id="9" name="Arrow: Right 8">
            <a:extLst>
              <a:ext uri="{FF2B5EF4-FFF2-40B4-BE49-F238E27FC236}">
                <a16:creationId xmlns:a16="http://schemas.microsoft.com/office/drawing/2014/main" xmlns="" id="{BFF4FA12-B88D-4B41-8337-6EEC7BBE4967}"/>
              </a:ext>
            </a:extLst>
          </p:cNvPr>
          <p:cNvSpPr/>
          <p:nvPr/>
        </p:nvSpPr>
        <p:spPr>
          <a:xfrm>
            <a:off x="132347" y="3520844"/>
            <a:ext cx="625642" cy="494257"/>
          </a:xfrm>
          <a:prstGeom prst="rightArrow">
            <a:avLst>
              <a:gd name="adj1" fmla="val 50000"/>
              <a:gd name="adj2" fmla="val 7596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t2</a:t>
            </a:r>
          </a:p>
        </p:txBody>
      </p:sp>
      <p:sp>
        <p:nvSpPr>
          <p:cNvPr id="10" name="Arrow: Right 9">
            <a:extLst>
              <a:ext uri="{FF2B5EF4-FFF2-40B4-BE49-F238E27FC236}">
                <a16:creationId xmlns:a16="http://schemas.microsoft.com/office/drawing/2014/main" xmlns="" id="{6BA88B8E-8BB3-428A-BA8A-84F907A2505E}"/>
              </a:ext>
            </a:extLst>
          </p:cNvPr>
          <p:cNvSpPr/>
          <p:nvPr/>
        </p:nvSpPr>
        <p:spPr>
          <a:xfrm>
            <a:off x="144379" y="4722475"/>
            <a:ext cx="625642" cy="494257"/>
          </a:xfrm>
          <a:prstGeom prst="rightArrow">
            <a:avLst>
              <a:gd name="adj1" fmla="val 50000"/>
              <a:gd name="adj2" fmla="val 7596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t3</a:t>
            </a:r>
          </a:p>
        </p:txBody>
      </p:sp>
    </p:spTree>
    <p:extLst>
      <p:ext uri="{BB962C8B-B14F-4D97-AF65-F5344CB8AC3E}">
        <p14:creationId xmlns:p14="http://schemas.microsoft.com/office/powerpoint/2010/main" val="256334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a:extLst>
              <a:ext uri="{FF2B5EF4-FFF2-40B4-BE49-F238E27FC236}">
                <a16:creationId xmlns:a16="http://schemas.microsoft.com/office/drawing/2014/main" xmlns="" id="{4E1017D1-607B-4AE9-8B45-3292EFE9BFD8}"/>
              </a:ext>
            </a:extLst>
          </p:cNvPr>
          <p:cNvSpPr>
            <a:spLocks noGrp="1" noChangeArrowheads="1"/>
          </p:cNvSpPr>
          <p:nvPr>
            <p:ph type="title"/>
          </p:nvPr>
        </p:nvSpPr>
        <p:spPr/>
        <p:txBody>
          <a:bodyPr/>
          <a:lstStyle/>
          <a:p>
            <a:r>
              <a:rPr lang="he-IL" altLang="en-US"/>
              <a:t>מימוש נכון של תור מקבילי</a:t>
            </a:r>
            <a:endParaRPr lang="en-US" altLang="en-US" dirty="0"/>
          </a:p>
        </p:txBody>
      </p:sp>
      <p:sp>
        <p:nvSpPr>
          <p:cNvPr id="335875" name="Rectangle 3">
            <a:extLst>
              <a:ext uri="{FF2B5EF4-FFF2-40B4-BE49-F238E27FC236}">
                <a16:creationId xmlns:a16="http://schemas.microsoft.com/office/drawing/2014/main" xmlns="" id="{3395DFE5-E529-4769-9B0D-C693E23D536B}"/>
              </a:ext>
            </a:extLst>
          </p:cNvPr>
          <p:cNvSpPr>
            <a:spLocks noGrp="1" noChangeArrowheads="1"/>
          </p:cNvSpPr>
          <p:nvPr>
            <p:ph idx="1"/>
          </p:nvPr>
        </p:nvSpPr>
        <p:spPr/>
        <p:txBody>
          <a:bodyPr>
            <a:normAutofit/>
          </a:bodyPr>
          <a:lstStyle/>
          <a:p>
            <a:r>
              <a:rPr lang="he-IL" altLang="en-US" dirty="0"/>
              <a:t>ממה נבעה הבעיה?</a:t>
            </a:r>
          </a:p>
          <a:p>
            <a:pPr lvl="1"/>
            <a:r>
              <a:rPr lang="he-IL" altLang="en-US" dirty="0"/>
              <a:t>בסמנטיקת </a:t>
            </a:r>
            <a:r>
              <a:rPr lang="en-US" altLang="en-US" dirty="0"/>
              <a:t>Mesa</a:t>
            </a:r>
            <a:r>
              <a:rPr lang="he-IL" altLang="en-US" dirty="0"/>
              <a:t> פעולת </a:t>
            </a:r>
            <a:r>
              <a:rPr lang="en-US" altLang="en-US" dirty="0"/>
              <a:t>signal</a:t>
            </a:r>
            <a:r>
              <a:rPr lang="he-IL" altLang="en-US" dirty="0"/>
              <a:t> לא בהכרח גורמת לחוט הממתין להמשיך מיד, מפני שהחוט צריך לתפוס קודם את המנעול.</a:t>
            </a:r>
          </a:p>
          <a:p>
            <a:pPr lvl="1"/>
            <a:r>
              <a:rPr lang="he-IL" altLang="en-US" dirty="0"/>
              <a:t>אבל ייתכן שלפני שהחוט הממתין ינעל את ה-</a:t>
            </a:r>
            <a:r>
              <a:rPr lang="en-US" altLang="en-US" dirty="0"/>
              <a:t>mutex</a:t>
            </a:r>
            <a:r>
              <a:rPr lang="he-IL" altLang="en-US" dirty="0"/>
              <a:t> מחדש, חוט נוסף יזומן וישנה את הנתונים כך שהמצב הרצוי כבר לא מתקיים.</a:t>
            </a:r>
          </a:p>
          <a:p>
            <a:pPr lvl="1"/>
            <a:endParaRPr lang="he-IL" altLang="en-US" dirty="0"/>
          </a:p>
          <a:p>
            <a:r>
              <a:rPr lang="he-IL" altLang="en-US" dirty="0"/>
              <a:t>כיצד ניתן לפתור את הבעיה?</a:t>
            </a:r>
          </a:p>
          <a:p>
            <a:pPr lvl="1"/>
            <a:r>
              <a:rPr lang="he-IL" altLang="en-US" dirty="0"/>
              <a:t>ע"י בדיקה נוספת של תנאי האירוע לאחר החזרה מ-</a:t>
            </a:r>
            <a:r>
              <a:rPr lang="en-US" altLang="en-US" dirty="0"/>
              <a:t>wait</a:t>
            </a:r>
            <a:r>
              <a:rPr lang="he-IL" altLang="en-US" dirty="0"/>
              <a:t> והמתנה נוספת לפי הצורך. לדוגמה:</a:t>
            </a:r>
          </a:p>
          <a:p>
            <a:pPr marL="0" indent="0" algn="l" rtl="0">
              <a:buNone/>
            </a:pPr>
            <a:r>
              <a:rPr lang="en-US" altLang="en-US" dirty="0">
                <a:latin typeface="Courier New" panose="02070309020205020404" pitchFamily="49" charset="0"/>
                <a:cs typeface="Courier New" panose="02070309020205020404" pitchFamily="49" charset="0"/>
              </a:rPr>
              <a:t>while (</a:t>
            </a:r>
            <a:r>
              <a:rPr lang="en-US" altLang="en-US" dirty="0" err="1">
                <a:latin typeface="Courier New" panose="02070309020205020404" pitchFamily="49" charset="0"/>
                <a:cs typeface="Courier New" panose="02070309020205020404" pitchFamily="49" charset="0"/>
              </a:rPr>
              <a:t>queueSize</a:t>
            </a:r>
            <a:r>
              <a:rPr lang="en-US" altLang="en-US" dirty="0">
                <a:latin typeface="Courier New" panose="02070309020205020404" pitchFamily="49" charset="0"/>
                <a:cs typeface="Courier New" panose="02070309020205020404" pitchFamily="49" charset="0"/>
              </a:rPr>
              <a:t> == 0)</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pthread_cond_wait</a:t>
            </a:r>
            <a:r>
              <a:rPr lang="en-US" altLang="en-US" dirty="0">
                <a:latin typeface="Courier New" panose="02070309020205020404" pitchFamily="49" charset="0"/>
                <a:cs typeface="Courier New" panose="02070309020205020404" pitchFamily="49" charset="0"/>
              </a:rPr>
              <a:t>(…)</a:t>
            </a:r>
          </a:p>
          <a:p>
            <a:pPr lvl="1"/>
            <a:endParaRPr lang="he-IL" altLang="en-US" dirty="0"/>
          </a:p>
        </p:txBody>
      </p:sp>
      <p:sp>
        <p:nvSpPr>
          <p:cNvPr id="4" name="Footer Placeholder 3">
            <a:extLst>
              <a:ext uri="{FF2B5EF4-FFF2-40B4-BE49-F238E27FC236}">
                <a16:creationId xmlns:a16="http://schemas.microsoft.com/office/drawing/2014/main" xmlns="" id="{2AD457AF-EB07-45DA-BAA0-E7DB327D6566}"/>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C8FF9AD1-E12B-447C-B13A-E1AFCCDC9FAF}"/>
              </a:ext>
            </a:extLst>
          </p:cNvPr>
          <p:cNvSpPr>
            <a:spLocks noGrp="1"/>
          </p:cNvSpPr>
          <p:nvPr>
            <p:ph type="sldNum" sz="quarter" idx="12"/>
          </p:nvPr>
        </p:nvSpPr>
        <p:spPr/>
        <p:txBody>
          <a:bodyPr/>
          <a:lstStyle/>
          <a:p>
            <a:fld id="{0CFEC368-1D7A-4F81-ABF6-AE0E36BAF64C}" type="slidenum">
              <a:rPr lang="en-US" smtClean="0"/>
              <a:pPr/>
              <a:t>18</a:t>
            </a:fld>
            <a:endParaRPr lang="en-US"/>
          </a:p>
        </p:txBody>
      </p:sp>
    </p:spTree>
    <p:extLst>
      <p:ext uri="{BB962C8B-B14F-4D97-AF65-F5344CB8AC3E}">
        <p14:creationId xmlns:p14="http://schemas.microsoft.com/office/powerpoint/2010/main" val="4107311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a:extLst>
              <a:ext uri="{FF2B5EF4-FFF2-40B4-BE49-F238E27FC236}">
                <a16:creationId xmlns:a16="http://schemas.microsoft.com/office/drawing/2014/main" xmlns="" id="{F425B0EB-328B-44FC-8AAA-6F9B62F0B441}"/>
              </a:ext>
            </a:extLst>
          </p:cNvPr>
          <p:cNvSpPr>
            <a:spLocks noGrp="1" noChangeArrowheads="1"/>
          </p:cNvSpPr>
          <p:nvPr>
            <p:ph type="title"/>
          </p:nvPr>
        </p:nvSpPr>
        <p:spPr/>
        <p:txBody>
          <a:bodyPr/>
          <a:lstStyle/>
          <a:p>
            <a:r>
              <a:rPr lang="he-IL" altLang="en-US" dirty="0"/>
              <a:t>משתני תנאי בסמנטיקת </a:t>
            </a:r>
            <a:r>
              <a:rPr lang="en-US" altLang="en-US" dirty="0"/>
              <a:t>Hoare</a:t>
            </a:r>
            <a:r>
              <a:rPr lang="he-IL" altLang="en-US" dirty="0"/>
              <a:t> </a:t>
            </a:r>
            <a:endParaRPr lang="en-US" altLang="en-US" dirty="0"/>
          </a:p>
        </p:txBody>
      </p:sp>
      <p:sp>
        <p:nvSpPr>
          <p:cNvPr id="360451" name="Rectangle 3">
            <a:extLst>
              <a:ext uri="{FF2B5EF4-FFF2-40B4-BE49-F238E27FC236}">
                <a16:creationId xmlns:a16="http://schemas.microsoft.com/office/drawing/2014/main" xmlns="" id="{EDDC51FF-97E0-4982-88EF-7A2CF0B96E5E}"/>
              </a:ext>
            </a:extLst>
          </p:cNvPr>
          <p:cNvSpPr>
            <a:spLocks noGrp="1" noChangeArrowheads="1"/>
          </p:cNvSpPr>
          <p:nvPr>
            <p:ph idx="1"/>
          </p:nvPr>
        </p:nvSpPr>
        <p:spPr/>
        <p:txBody>
          <a:bodyPr>
            <a:normAutofit/>
          </a:bodyPr>
          <a:lstStyle/>
          <a:p>
            <a:r>
              <a:rPr lang="he-IL" altLang="en-US" dirty="0"/>
              <a:t>במימוש לפי סגנון </a:t>
            </a:r>
            <a:r>
              <a:rPr lang="en-US" altLang="en-US" dirty="0"/>
              <a:t>Hoare</a:t>
            </a:r>
            <a:r>
              <a:rPr lang="he-IL" altLang="en-US" dirty="0"/>
              <a:t>, החוט שמבצע </a:t>
            </a:r>
            <a:r>
              <a:rPr lang="en-US" altLang="en-US" dirty="0"/>
              <a:t>signal</a:t>
            </a:r>
            <a:r>
              <a:rPr lang="he-IL" altLang="en-US" dirty="0"/>
              <a:t> גם מוותר על המנעול ומעביר אותו לחוט הממתין. </a:t>
            </a:r>
          </a:p>
          <a:p>
            <a:pPr lvl="1"/>
            <a:r>
              <a:rPr lang="he-IL" altLang="en-US" dirty="0"/>
              <a:t>יתרון: החוט הממתין ממשיך כאשר הוא יודע שתנאי ההמתנה אכן מתקיים.</a:t>
            </a:r>
          </a:p>
          <a:p>
            <a:pPr lvl="1"/>
            <a:r>
              <a:rPr lang="he-IL" altLang="en-US" dirty="0"/>
              <a:t>חסרון: החוט שביצע </a:t>
            </a:r>
            <a:r>
              <a:rPr lang="en-US" altLang="en-US" dirty="0"/>
              <a:t>signal</a:t>
            </a:r>
            <a:r>
              <a:rPr lang="he-IL" altLang="en-US" dirty="0"/>
              <a:t> מוותר על ההתקדמות שלו וממתין עד שהמנעול משוחרר, כלומר הוא נענש על כך שסייע לחוט אחר להתקדם.</a:t>
            </a:r>
          </a:p>
          <a:p>
            <a:pPr lvl="1"/>
            <a:r>
              <a:rPr lang="he-IL" altLang="en-US" dirty="0"/>
              <a:t>חסרון נוסף: סמנטיקת </a:t>
            </a:r>
            <a:r>
              <a:rPr lang="en-US" altLang="en-US" dirty="0"/>
              <a:t>Hoare</a:t>
            </a:r>
            <a:r>
              <a:rPr lang="he-IL" altLang="en-US" dirty="0"/>
              <a:t> מסובכת יותר למימוש מסמנטיקת </a:t>
            </a:r>
            <a:r>
              <a:rPr lang="en-US" altLang="en-US" dirty="0"/>
              <a:t>Mesa</a:t>
            </a:r>
            <a:r>
              <a:rPr lang="he-IL" altLang="en-US" dirty="0"/>
              <a:t>, ולכן כמעט ולא נמצאת בשימוש.</a:t>
            </a:r>
          </a:p>
          <a:p>
            <a:pPr lvl="1"/>
            <a:endParaRPr lang="he-IL" altLang="en-US" dirty="0"/>
          </a:p>
          <a:p>
            <a:r>
              <a:rPr lang="he-IL" altLang="en-US" dirty="0"/>
              <a:t>שאלה: האם הבעיה שראינו בדוגמת התור המקבילי יכולה לקרות אם משתנה התנאי היה בסגנון </a:t>
            </a:r>
            <a:r>
              <a:rPr lang="en-US" altLang="en-US" dirty="0"/>
              <a:t>Hoare</a:t>
            </a:r>
            <a:r>
              <a:rPr lang="he-IL" altLang="en-US" dirty="0"/>
              <a:t>?</a:t>
            </a:r>
          </a:p>
          <a:p>
            <a:r>
              <a:rPr lang="he-IL" altLang="en-US" dirty="0"/>
              <a:t>תשובה: לא! כי </a:t>
            </a:r>
            <a:r>
              <a:rPr lang="en-US" altLang="en-US" dirty="0"/>
              <a:t>t1</a:t>
            </a:r>
            <a:r>
              <a:rPr lang="he-IL" altLang="en-US" dirty="0"/>
              <a:t> היה מקבל את המנעול ישירות מ-</a:t>
            </a:r>
            <a:r>
              <a:rPr lang="en-US" altLang="en-US" dirty="0"/>
              <a:t>t2</a:t>
            </a:r>
            <a:r>
              <a:rPr lang="he-IL" altLang="en-US" dirty="0"/>
              <a:t>, לפני שחוט </a:t>
            </a:r>
            <a:r>
              <a:rPr lang="en-US" altLang="en-US" dirty="0"/>
              <a:t>t3</a:t>
            </a:r>
            <a:r>
              <a:rPr lang="he-IL" altLang="en-US" dirty="0"/>
              <a:t> יכול היה לרוץ.</a:t>
            </a:r>
          </a:p>
        </p:txBody>
      </p:sp>
      <p:sp>
        <p:nvSpPr>
          <p:cNvPr id="4" name="Footer Placeholder 3">
            <a:extLst>
              <a:ext uri="{FF2B5EF4-FFF2-40B4-BE49-F238E27FC236}">
                <a16:creationId xmlns:a16="http://schemas.microsoft.com/office/drawing/2014/main" xmlns="" id="{B3DAE13B-8B01-481A-AB9B-F9EF7C329B83}"/>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8D88CE15-AE17-4346-9EF0-E2561DE06495}"/>
              </a:ext>
            </a:extLst>
          </p:cNvPr>
          <p:cNvSpPr>
            <a:spLocks noGrp="1"/>
          </p:cNvSpPr>
          <p:nvPr>
            <p:ph type="sldNum" sz="quarter" idx="12"/>
          </p:nvPr>
        </p:nvSpPr>
        <p:spPr/>
        <p:txBody>
          <a:bodyPr/>
          <a:lstStyle/>
          <a:p>
            <a:fld id="{0CFEC368-1D7A-4F81-ABF6-AE0E36BAF64C}" type="slidenum">
              <a:rPr lang="en-US" smtClean="0"/>
              <a:pPr/>
              <a:t>19</a:t>
            </a:fld>
            <a:endParaRPr lang="en-US"/>
          </a:p>
        </p:txBody>
      </p:sp>
      <p:pic>
        <p:nvPicPr>
          <p:cNvPr id="360452" name="Picture 4" descr="j0152015[1]">
            <a:extLst>
              <a:ext uri="{FF2B5EF4-FFF2-40B4-BE49-F238E27FC236}">
                <a16:creationId xmlns:a16="http://schemas.microsoft.com/office/drawing/2014/main" xmlns="" id="{05E498E1-C099-484E-A045-5CA1F50602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549275"/>
            <a:ext cx="1049337" cy="1046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7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TL;DR</a:t>
            </a:r>
          </a:p>
        </p:txBody>
      </p:sp>
      <p:sp>
        <p:nvSpPr>
          <p:cNvPr id="3" name="Content Placeholder 2"/>
          <p:cNvSpPr>
            <a:spLocks noGrp="1"/>
          </p:cNvSpPr>
          <p:nvPr>
            <p:ph idx="1"/>
          </p:nvPr>
        </p:nvSpPr>
        <p:spPr/>
        <p:txBody>
          <a:bodyPr>
            <a:normAutofit/>
          </a:bodyPr>
          <a:lstStyle/>
          <a:p>
            <a:r>
              <a:rPr lang="he-IL" dirty="0"/>
              <a:t>בתרגול הקודם למדנו לכתוב קוד מקבילי באמצעות חוטים.</a:t>
            </a:r>
          </a:p>
          <a:p>
            <a:pPr lvl="1"/>
            <a:r>
              <a:rPr lang="he-IL" altLang="en-US" dirty="0"/>
              <a:t>ראינו שבכל בעיה לא טריוויאלית יש צורך בתיאום (סינכרון) בין החוטים.</a:t>
            </a:r>
            <a:endParaRPr lang="he-IL" dirty="0"/>
          </a:p>
          <a:p>
            <a:pPr lvl="1"/>
            <a:endParaRPr lang="he-IL" dirty="0"/>
          </a:p>
          <a:p>
            <a:pPr lvl="1"/>
            <a:endParaRPr lang="he-IL" dirty="0"/>
          </a:p>
          <a:p>
            <a:pPr lvl="1"/>
            <a:endParaRPr lang="he-IL" dirty="0"/>
          </a:p>
          <a:p>
            <a:pPr lvl="1"/>
            <a:endParaRPr lang="he-IL" dirty="0"/>
          </a:p>
          <a:p>
            <a:pPr lvl="1"/>
            <a:endParaRPr lang="he-IL" dirty="0"/>
          </a:p>
          <a:p>
            <a:pPr lvl="1"/>
            <a:endParaRPr lang="he-IL" dirty="0"/>
          </a:p>
          <a:p>
            <a:pPr lvl="1"/>
            <a:endParaRPr lang="he-IL" dirty="0"/>
          </a:p>
          <a:p>
            <a:r>
              <a:rPr lang="he-IL" dirty="0"/>
              <a:t>לבסוף, נלמד דוגמה נוספת של קוד מקבילי חשוב: גרעין לינוקס.</a:t>
            </a:r>
          </a:p>
          <a:p>
            <a:pPr lvl="1"/>
            <a:r>
              <a:rPr lang="he-IL" dirty="0"/>
              <a:t>קוד הגרעין לא משתמש בחוטים, אבל </a:t>
            </a:r>
            <a:r>
              <a:rPr lang="he-IL" b="1" dirty="0"/>
              <a:t>ניגש לזיכרון משותף מתוך מספר מסלולי בקרה שרצים במקביל</a:t>
            </a:r>
            <a:r>
              <a:rPr lang="he-IL" dirty="0"/>
              <a:t>, ולכן העקרונות שלמדנו תקפים גם עבורו.</a:t>
            </a:r>
          </a:p>
        </p:txBody>
      </p:sp>
      <p:sp>
        <p:nvSpPr>
          <p:cNvPr id="5" name="Slide Number Placeholder 4"/>
          <p:cNvSpPr>
            <a:spLocks noGrp="1"/>
          </p:cNvSpPr>
          <p:nvPr>
            <p:ph type="sldNum" sz="quarter" idx="12"/>
          </p:nvPr>
        </p:nvSpPr>
        <p:spPr/>
        <p:txBody>
          <a:bodyPr/>
          <a:lstStyle/>
          <a:p>
            <a:fld id="{0CFEC368-1D7A-4F81-ABF6-AE0E36BAF64C}" type="slidenum">
              <a:rPr lang="en-US" smtClean="0"/>
              <a:pPr/>
              <a:t>2</a:t>
            </a:fld>
            <a:endParaRPr lang="en-US"/>
          </a:p>
        </p:txBody>
      </p:sp>
      <p:sp>
        <p:nvSpPr>
          <p:cNvPr id="6" name="Footer Placeholder 5">
            <a:extLst>
              <a:ext uri="{FF2B5EF4-FFF2-40B4-BE49-F238E27FC236}">
                <a16:creationId xmlns:a16="http://schemas.microsoft.com/office/drawing/2014/main" xmlns="" id="{C5BE884A-0A08-4AAA-AE9C-FCBD2D041D45}"/>
              </a:ext>
            </a:extLst>
          </p:cNvPr>
          <p:cNvSpPr>
            <a:spLocks noGrp="1"/>
          </p:cNvSpPr>
          <p:nvPr>
            <p:ph type="ftr" sz="quarter" idx="11"/>
          </p:nvPr>
        </p:nvSpPr>
        <p:spPr/>
        <p:txBody>
          <a:bodyPr/>
          <a:lstStyle/>
          <a:p>
            <a:pPr algn="r"/>
            <a:r>
              <a:rPr lang="he-IL"/>
              <a:t>מערכות הפעלה - תרגול 6</a:t>
            </a:r>
            <a:endParaRPr lang="en-US" dirty="0"/>
          </a:p>
        </p:txBody>
      </p:sp>
      <p:graphicFrame>
        <p:nvGraphicFramePr>
          <p:cNvPr id="8" name="Table 7">
            <a:extLst>
              <a:ext uri="{FF2B5EF4-FFF2-40B4-BE49-F238E27FC236}">
                <a16:creationId xmlns:a16="http://schemas.microsoft.com/office/drawing/2014/main" xmlns="" id="{05C341AE-68A5-4B44-A003-9382634EEB36}"/>
              </a:ext>
            </a:extLst>
          </p:cNvPr>
          <p:cNvGraphicFramePr>
            <a:graphicFrameLocks noGrp="1"/>
          </p:cNvGraphicFramePr>
          <p:nvPr>
            <p:extLst>
              <p:ext uri="{D42A27DB-BD31-4B8C-83A1-F6EECF244321}">
                <p14:modId xmlns:p14="http://schemas.microsoft.com/office/powerpoint/2010/main" val="3023312420"/>
              </p:ext>
            </p:extLst>
          </p:nvPr>
        </p:nvGraphicFramePr>
        <p:xfrm>
          <a:off x="1524000" y="2569224"/>
          <a:ext cx="6096000" cy="2194560"/>
        </p:xfrm>
        <a:graphic>
          <a:graphicData uri="http://schemas.openxmlformats.org/drawingml/2006/table">
            <a:tbl>
              <a:tblPr>
                <a:tableStyleId>{3C2FFA5D-87B4-456A-9821-1D502468CF0F}</a:tableStyleId>
              </a:tblPr>
              <a:tblGrid>
                <a:gridCol w="3048000">
                  <a:extLst>
                    <a:ext uri="{9D8B030D-6E8A-4147-A177-3AD203B41FA5}">
                      <a16:colId xmlns:a16="http://schemas.microsoft.com/office/drawing/2014/main" xmlns="" val="1064173206"/>
                    </a:ext>
                  </a:extLst>
                </a:gridCol>
                <a:gridCol w="3048000">
                  <a:extLst>
                    <a:ext uri="{9D8B030D-6E8A-4147-A177-3AD203B41FA5}">
                      <a16:colId xmlns:a16="http://schemas.microsoft.com/office/drawing/2014/main" xmlns="" val="4138164666"/>
                    </a:ext>
                  </a:extLst>
                </a:gridCol>
              </a:tblGrid>
              <a:tr h="370840">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altLang="en-US" sz="2400" dirty="0"/>
                        <a:t>מנגנוני סינכרון בממשק </a:t>
                      </a:r>
                      <a:r>
                        <a:rPr lang="en-US" altLang="en-US" sz="2400" dirty="0" err="1"/>
                        <a:t>pthreads</a:t>
                      </a:r>
                      <a:endParaRPr lang="en-US" sz="2400" dirty="0"/>
                    </a:p>
                  </a:txBody>
                  <a:tcPr/>
                </a:tc>
                <a:tc hMerge="1">
                  <a:txBody>
                    <a:bodyPr/>
                    <a:lstStyle/>
                    <a:p>
                      <a:endParaRPr lang="en-US" dirty="0"/>
                    </a:p>
                  </a:txBody>
                  <a:tcPr/>
                </a:tc>
                <a:extLst>
                  <a:ext uri="{0D108BD9-81ED-4DB2-BD59-A6C34878D82A}">
                    <a16:rowId xmlns:a16="http://schemas.microsoft.com/office/drawing/2014/main" xmlns="" val="2118210142"/>
                  </a:ext>
                </a:extLst>
              </a:tr>
              <a:tr h="370840">
                <a:tc>
                  <a:txBody>
                    <a:bodyPr/>
                    <a:lstStyle/>
                    <a:p>
                      <a:pPr algn="ctr" rtl="1"/>
                      <a:r>
                        <a:rPr lang="he-IL" sz="2400" dirty="0"/>
                        <a:t>להבטחת סדר</a:t>
                      </a:r>
                      <a:endParaRPr lang="en-US" sz="2400" dirty="0"/>
                    </a:p>
                  </a:txBody>
                  <a:tcPr/>
                </a:tc>
                <a:tc>
                  <a:txBody>
                    <a:bodyPr/>
                    <a:lstStyle/>
                    <a:p>
                      <a:pPr algn="ctr" rtl="1"/>
                      <a:r>
                        <a:rPr lang="he-IL" sz="2400" dirty="0"/>
                        <a:t>להבטחת אטומיות</a:t>
                      </a:r>
                      <a:endParaRPr lang="en-US" sz="2400" dirty="0"/>
                    </a:p>
                  </a:txBody>
                  <a:tcPr/>
                </a:tc>
                <a:extLst>
                  <a:ext uri="{0D108BD9-81ED-4DB2-BD59-A6C34878D82A}">
                    <a16:rowId xmlns:a16="http://schemas.microsoft.com/office/drawing/2014/main" xmlns="" val="3480374490"/>
                  </a:ext>
                </a:extLst>
              </a:tr>
              <a:tr h="370840">
                <a:tc>
                  <a:txBody>
                    <a:bodyPr/>
                    <a:lstStyle/>
                    <a:p>
                      <a:pPr algn="ctr" rtl="1"/>
                      <a:r>
                        <a:rPr lang="he-IL" sz="2400" dirty="0"/>
                        <a:t>משתני תנאי</a:t>
                      </a:r>
                      <a:r>
                        <a:rPr lang="en-US" sz="2400" dirty="0"/>
                        <a:t/>
                      </a:r>
                      <a:br>
                        <a:rPr lang="en-US" sz="2400" dirty="0"/>
                      </a:br>
                      <a:r>
                        <a:rPr lang="en-US" sz="2400" dirty="0"/>
                        <a:t>(condition variables)</a:t>
                      </a:r>
                    </a:p>
                  </a:txBody>
                  <a:tcPr>
                    <a:solidFill>
                      <a:schemeClr val="bg1"/>
                    </a:solidFill>
                  </a:tcPr>
                </a:tc>
                <a:tc>
                  <a:txBody>
                    <a:bodyPr/>
                    <a:lstStyle/>
                    <a:p>
                      <a:pPr algn="ctr" rtl="1"/>
                      <a:r>
                        <a:rPr lang="he-IL" sz="2400" dirty="0"/>
                        <a:t>מנעולים</a:t>
                      </a:r>
                      <a:r>
                        <a:rPr lang="en-US" sz="2400" dirty="0"/>
                        <a:t/>
                      </a:r>
                      <a:br>
                        <a:rPr lang="en-US" sz="2400" dirty="0"/>
                      </a:br>
                      <a:r>
                        <a:rPr lang="en-US" sz="2400" dirty="0"/>
                        <a:t>(mutexes)</a:t>
                      </a:r>
                    </a:p>
                  </a:txBody>
                  <a:tcPr>
                    <a:solidFill>
                      <a:schemeClr val="bg1"/>
                    </a:solidFill>
                  </a:tcPr>
                </a:tc>
                <a:extLst>
                  <a:ext uri="{0D108BD9-81ED-4DB2-BD59-A6C34878D82A}">
                    <a16:rowId xmlns:a16="http://schemas.microsoft.com/office/drawing/2014/main" xmlns="" val="2157509614"/>
                  </a:ext>
                </a:extLst>
              </a:tr>
              <a:tr h="370840">
                <a:tc gridSpan="2">
                  <a:txBody>
                    <a:bodyPr/>
                    <a:lstStyle/>
                    <a:p>
                      <a:pPr algn="ctr" rtl="1"/>
                      <a:r>
                        <a:rPr lang="he-IL" sz="2400" dirty="0"/>
                        <a:t>סמפורים (</a:t>
                      </a:r>
                      <a:r>
                        <a:rPr lang="en-US" sz="2400" dirty="0"/>
                        <a:t>semaphores</a:t>
                      </a:r>
                      <a:r>
                        <a:rPr lang="he-IL" sz="2400" dirty="0"/>
                        <a:t>)</a:t>
                      </a:r>
                      <a:endParaRPr lang="en-US" sz="2400" dirty="0"/>
                    </a:p>
                  </a:txBody>
                  <a:tcPr>
                    <a:solidFill>
                      <a:schemeClr val="bg1"/>
                    </a:solidFill>
                  </a:tcPr>
                </a:tc>
                <a:tc hMerge="1">
                  <a:txBody>
                    <a:bodyPr/>
                    <a:lstStyle/>
                    <a:p>
                      <a:pPr algn="r" rtl="1"/>
                      <a:endParaRPr lang="en-US" dirty="0"/>
                    </a:p>
                  </a:txBody>
                  <a:tcPr/>
                </a:tc>
                <a:extLst>
                  <a:ext uri="{0D108BD9-81ED-4DB2-BD59-A6C34878D82A}">
                    <a16:rowId xmlns:a16="http://schemas.microsoft.com/office/drawing/2014/main" xmlns="" val="3096510501"/>
                  </a:ext>
                </a:extLst>
              </a:tr>
            </a:tbl>
          </a:graphicData>
        </a:graphic>
      </p:graphicFrame>
    </p:spTree>
    <p:extLst>
      <p:ext uri="{BB962C8B-B14F-4D97-AF65-F5344CB8AC3E}">
        <p14:creationId xmlns:p14="http://schemas.microsoft.com/office/powerpoint/2010/main" val="309573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86E457-9990-409B-9F54-DC1358E22206}"/>
              </a:ext>
            </a:extLst>
          </p:cNvPr>
          <p:cNvSpPr>
            <a:spLocks noGrp="1"/>
          </p:cNvSpPr>
          <p:nvPr>
            <p:ph type="title"/>
          </p:nvPr>
        </p:nvSpPr>
        <p:spPr/>
        <p:txBody>
          <a:bodyPr/>
          <a:lstStyle/>
          <a:p>
            <a:r>
              <a:rPr lang="he-IL" dirty="0"/>
              <a:t>מנגנוני סנכרון: סמפורים</a:t>
            </a:r>
            <a:endParaRPr lang="en-US" dirty="0"/>
          </a:p>
        </p:txBody>
      </p:sp>
      <p:sp>
        <p:nvSpPr>
          <p:cNvPr id="3" name="Text Placeholder 2">
            <a:extLst>
              <a:ext uri="{FF2B5EF4-FFF2-40B4-BE49-F238E27FC236}">
                <a16:creationId xmlns:a16="http://schemas.microsoft.com/office/drawing/2014/main" xmlns="" id="{D6FC2AD9-BD3E-4E6C-B82F-B6ECD108B920}"/>
              </a:ext>
            </a:extLst>
          </p:cNvPr>
          <p:cNvSpPr>
            <a:spLocks noGrp="1"/>
          </p:cNvSpPr>
          <p:nvPr>
            <p:ph type="body" idx="1"/>
          </p:nvPr>
        </p:nvSpPr>
        <p:spPr/>
        <p:txBody>
          <a:bodyPr/>
          <a:lstStyle/>
          <a:p>
            <a:endParaRPr lang="en-US"/>
          </a:p>
        </p:txBody>
      </p:sp>
      <p:sp>
        <p:nvSpPr>
          <p:cNvPr id="5" name="Slide Number Placeholder 4">
            <a:extLst>
              <a:ext uri="{FF2B5EF4-FFF2-40B4-BE49-F238E27FC236}">
                <a16:creationId xmlns:a16="http://schemas.microsoft.com/office/drawing/2014/main" xmlns="" id="{DDE53CA0-A097-496C-83AE-B5FEDC8DC4B3}"/>
              </a:ext>
            </a:extLst>
          </p:cNvPr>
          <p:cNvSpPr>
            <a:spLocks noGrp="1"/>
          </p:cNvSpPr>
          <p:nvPr>
            <p:ph type="sldNum" sz="quarter" idx="12"/>
          </p:nvPr>
        </p:nvSpPr>
        <p:spPr/>
        <p:txBody>
          <a:bodyPr/>
          <a:lstStyle/>
          <a:p>
            <a:fld id="{0CFEC368-1D7A-4F81-ABF6-AE0E36BAF64C}" type="slidenum">
              <a:rPr lang="en-US" smtClean="0"/>
              <a:pPr/>
              <a:t>20</a:t>
            </a:fld>
            <a:endParaRPr lang="en-US"/>
          </a:p>
        </p:txBody>
      </p:sp>
      <p:sp>
        <p:nvSpPr>
          <p:cNvPr id="6" name="Footer Placeholder 5">
            <a:extLst>
              <a:ext uri="{FF2B5EF4-FFF2-40B4-BE49-F238E27FC236}">
                <a16:creationId xmlns:a16="http://schemas.microsoft.com/office/drawing/2014/main" xmlns="" id="{FE5C52D5-C884-4520-BA54-4324CAF7C71B}"/>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1214331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8" name="Rectangle 6">
            <a:extLst>
              <a:ext uri="{FF2B5EF4-FFF2-40B4-BE49-F238E27FC236}">
                <a16:creationId xmlns:a16="http://schemas.microsoft.com/office/drawing/2014/main" xmlns="" id="{54F0F925-B771-406B-AE07-33F197A6C577}"/>
              </a:ext>
            </a:extLst>
          </p:cNvPr>
          <p:cNvSpPr>
            <a:spLocks noGrp="1" noChangeArrowheads="1"/>
          </p:cNvSpPr>
          <p:nvPr>
            <p:ph type="title"/>
          </p:nvPr>
        </p:nvSpPr>
        <p:spPr/>
        <p:txBody>
          <a:bodyPr/>
          <a:lstStyle/>
          <a:p>
            <a:r>
              <a:rPr lang="he-IL" altLang="en-US" dirty="0"/>
              <a:t>סמפור (</a:t>
            </a:r>
            <a:r>
              <a:rPr lang="en-US" altLang="en-US" dirty="0"/>
              <a:t>Semaphore</a:t>
            </a:r>
            <a:r>
              <a:rPr lang="he-IL" altLang="en-US" dirty="0"/>
              <a:t>)</a:t>
            </a:r>
            <a:endParaRPr lang="en-US" altLang="en-US" dirty="0"/>
          </a:p>
        </p:txBody>
      </p:sp>
      <p:sp>
        <p:nvSpPr>
          <p:cNvPr id="351239" name="Rectangle 7">
            <a:extLst>
              <a:ext uri="{FF2B5EF4-FFF2-40B4-BE49-F238E27FC236}">
                <a16:creationId xmlns:a16="http://schemas.microsoft.com/office/drawing/2014/main" xmlns="" id="{E3763F40-A79D-4E14-B7E7-0DD36077CAE8}"/>
              </a:ext>
            </a:extLst>
          </p:cNvPr>
          <p:cNvSpPr>
            <a:spLocks noGrp="1" noChangeArrowheads="1"/>
          </p:cNvSpPr>
          <p:nvPr>
            <p:ph idx="1"/>
          </p:nvPr>
        </p:nvSpPr>
        <p:spPr/>
        <p:txBody>
          <a:bodyPr>
            <a:normAutofit/>
          </a:bodyPr>
          <a:lstStyle/>
          <a:p>
            <a:r>
              <a:rPr lang="he-IL" altLang="en-US" dirty="0"/>
              <a:t>אמצעי סנכרון אשר מאפשר להבטיח אטומיות (כמו מנעול) או סדר (כמו משתנה תנאי) – בהתאם לערך ההתחלתי שלו.</a:t>
            </a:r>
          </a:p>
          <a:p>
            <a:pPr lvl="1"/>
            <a:r>
              <a:rPr lang="he-IL" altLang="en-US" dirty="0"/>
              <a:t>יכול לממש גם פעולות סנכרון אחרות – נראה בהמשך.</a:t>
            </a:r>
          </a:p>
          <a:p>
            <a:endParaRPr lang="he-IL" altLang="en-US" dirty="0"/>
          </a:p>
          <a:p>
            <a:r>
              <a:rPr lang="he-IL" altLang="en-US" u="sng" dirty="0"/>
              <a:t>ממשק הסמפור:</a:t>
            </a:r>
          </a:p>
          <a:p>
            <a:r>
              <a:rPr lang="he-IL" altLang="en-US" dirty="0"/>
              <a:t>סמפור הוא מונה אי-שלילי.</a:t>
            </a:r>
          </a:p>
          <a:p>
            <a:r>
              <a:rPr lang="en-US" altLang="en-US" dirty="0"/>
              <a:t>wait</a:t>
            </a:r>
            <a:r>
              <a:rPr lang="he-IL" altLang="en-US" dirty="0"/>
              <a:t>: אם המונה גדול מ-0, מקטינה אותו ב-1.</a:t>
            </a:r>
            <a:r>
              <a:rPr lang="en-US" altLang="en-US" dirty="0"/>
              <a:t/>
            </a:r>
            <a:br>
              <a:rPr lang="en-US" altLang="en-US" dirty="0"/>
            </a:br>
            <a:r>
              <a:rPr lang="he-IL" altLang="en-US" dirty="0"/>
              <a:t>אחרת החוט נכנס להמתנה בתור.</a:t>
            </a:r>
          </a:p>
          <a:p>
            <a:pPr lvl="1"/>
            <a:r>
              <a:rPr lang="he-IL" altLang="en-US" dirty="0"/>
              <a:t>בהרצאה המונה יכול לקטון גם מתחת ל-0.</a:t>
            </a:r>
          </a:p>
          <a:p>
            <a:r>
              <a:rPr lang="en-US" altLang="en-US" dirty="0"/>
              <a:t>post</a:t>
            </a:r>
            <a:r>
              <a:rPr lang="he-IL" altLang="en-US" dirty="0"/>
              <a:t>: אם תור הממתינים לא ריק, מוציאה ומעירה את החוט הראשון בתור. אחרת מגדילה את המונה ב-1.</a:t>
            </a:r>
          </a:p>
          <a:p>
            <a:pPr lvl="1"/>
            <a:r>
              <a:rPr lang="he-IL" altLang="en-US" dirty="0"/>
              <a:t>בהרצאה קוראים ל-</a:t>
            </a:r>
            <a:r>
              <a:rPr lang="en-US" altLang="en-US" dirty="0"/>
              <a:t>post</a:t>
            </a:r>
            <a:r>
              <a:rPr lang="he-IL" altLang="en-US" dirty="0"/>
              <a:t> בשם </a:t>
            </a:r>
            <a:r>
              <a:rPr lang="en-US" altLang="en-US" dirty="0"/>
              <a:t>signal</a:t>
            </a:r>
            <a:r>
              <a:rPr lang="he-IL" altLang="en-US" dirty="0"/>
              <a:t>.</a:t>
            </a:r>
          </a:p>
        </p:txBody>
      </p:sp>
      <p:sp>
        <p:nvSpPr>
          <p:cNvPr id="5" name="Footer Placeholder 4">
            <a:extLst>
              <a:ext uri="{FF2B5EF4-FFF2-40B4-BE49-F238E27FC236}">
                <a16:creationId xmlns:a16="http://schemas.microsoft.com/office/drawing/2014/main" xmlns="" id="{FFD60372-F8F8-4ECF-84D3-FFE244A770ED}"/>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893461DE-D4A3-4543-8E41-F1D9456A52EB}"/>
              </a:ext>
            </a:extLst>
          </p:cNvPr>
          <p:cNvSpPr>
            <a:spLocks noGrp="1"/>
          </p:cNvSpPr>
          <p:nvPr>
            <p:ph type="sldNum" sz="quarter" idx="12"/>
          </p:nvPr>
        </p:nvSpPr>
        <p:spPr/>
        <p:txBody>
          <a:bodyPr/>
          <a:lstStyle/>
          <a:p>
            <a:fld id="{0CFEC368-1D7A-4F81-ABF6-AE0E36BAF64C}" type="slidenum">
              <a:rPr lang="en-US" smtClean="0"/>
              <a:pPr/>
              <a:t>21</a:t>
            </a:fld>
            <a:endParaRPr lang="en-US"/>
          </a:p>
        </p:txBody>
      </p:sp>
      <p:pic>
        <p:nvPicPr>
          <p:cNvPr id="351236" name="Picture 4" descr="j0251687[1]">
            <a:extLst>
              <a:ext uri="{FF2B5EF4-FFF2-40B4-BE49-F238E27FC236}">
                <a16:creationId xmlns:a16="http://schemas.microsoft.com/office/drawing/2014/main" xmlns="" id="{DACEF1DF-68B0-46B6-A171-53650EA7042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49275"/>
            <a:ext cx="1260475" cy="93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685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016A6-6180-4D2D-85D9-1FC0F65BFC1E}"/>
              </a:ext>
            </a:extLst>
          </p:cNvPr>
          <p:cNvSpPr>
            <a:spLocks noGrp="1"/>
          </p:cNvSpPr>
          <p:nvPr>
            <p:ph type="title"/>
          </p:nvPr>
        </p:nvSpPr>
        <p:spPr/>
        <p:txBody>
          <a:bodyPr/>
          <a:lstStyle/>
          <a:p>
            <a:r>
              <a:rPr lang="he-IL" dirty="0"/>
              <a:t>דוגמה: סמפור בתור מנעול</a:t>
            </a:r>
            <a:endParaRPr lang="en-US" dirty="0"/>
          </a:p>
        </p:txBody>
      </p:sp>
      <p:sp>
        <p:nvSpPr>
          <p:cNvPr id="3" name="Content Placeholder 2">
            <a:extLst>
              <a:ext uri="{FF2B5EF4-FFF2-40B4-BE49-F238E27FC236}">
                <a16:creationId xmlns:a16="http://schemas.microsoft.com/office/drawing/2014/main" xmlns="" id="{598AC9F8-9229-427D-99B3-E2C84C65FBE3}"/>
              </a:ext>
            </a:extLst>
          </p:cNvPr>
          <p:cNvSpPr>
            <a:spLocks noGrp="1"/>
          </p:cNvSpPr>
          <p:nvPr>
            <p:ph sz="half" idx="1"/>
          </p:nvPr>
        </p:nvSpPr>
        <p:spPr/>
        <p:txBody>
          <a:bodyPr>
            <a:normAutofit/>
          </a:bodyPr>
          <a:lstStyle/>
          <a:p>
            <a:pPr marL="0" indent="0" algn="l" rtl="0">
              <a:buNone/>
            </a:pPr>
            <a:r>
              <a:rPr lang="en-US" sz="2400" dirty="0" err="1">
                <a:latin typeface="Courier New" panose="02070309020205020404" pitchFamily="49" charset="0"/>
                <a:cs typeface="Courier New" panose="02070309020205020404" pitchFamily="49" charset="0"/>
              </a:rPr>
              <a:t>sem_t</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sem</a:t>
            </a:r>
            <a:r>
              <a:rPr lang="en-US" sz="2400" dirty="0">
                <a:latin typeface="Courier New" panose="02070309020205020404" pitchFamily="49" charset="0"/>
                <a:cs typeface="Courier New" panose="02070309020205020404" pitchFamily="49" charset="0"/>
              </a:rPr>
              <a:t>;</a:t>
            </a:r>
          </a:p>
          <a:p>
            <a:pPr marL="0" indent="0" algn="l" rtl="0">
              <a:buNone/>
            </a:pPr>
            <a:endParaRPr lang="en-US" sz="2400" dirty="0">
              <a:latin typeface="Courier New" panose="02070309020205020404" pitchFamily="49" charset="0"/>
              <a:cs typeface="Courier New" panose="02070309020205020404" pitchFamily="49" charset="0"/>
            </a:endParaRPr>
          </a:p>
          <a:p>
            <a:pPr marL="0" indent="0" algn="l" rtl="0">
              <a:buNone/>
            </a:pPr>
            <a:r>
              <a:rPr lang="en-US" sz="2400" dirty="0" err="1">
                <a:latin typeface="Courier New" panose="02070309020205020404" pitchFamily="49" charset="0"/>
                <a:cs typeface="Courier New" panose="02070309020205020404" pitchFamily="49" charset="0"/>
              </a:rPr>
              <a:t>sem_init</a:t>
            </a:r>
            <a:r>
              <a:rPr lang="en-US" sz="2400" dirty="0">
                <a:latin typeface="Courier New" panose="02070309020205020404" pitchFamily="49" charset="0"/>
                <a:cs typeface="Courier New" panose="02070309020205020404" pitchFamily="49" charset="0"/>
              </a:rPr>
              <a:t>(&amp;</a:t>
            </a:r>
            <a:r>
              <a:rPr lang="en-US" sz="2400" dirty="0" err="1">
                <a:latin typeface="Courier New" panose="02070309020205020404" pitchFamily="49" charset="0"/>
                <a:cs typeface="Courier New" panose="02070309020205020404" pitchFamily="49" charset="0"/>
              </a:rPr>
              <a:t>sem</a:t>
            </a:r>
            <a:r>
              <a:rPr lang="en-US" sz="2400" dirty="0">
                <a:latin typeface="Courier New" panose="02070309020205020404" pitchFamily="49" charset="0"/>
                <a:cs typeface="Courier New" panose="02070309020205020404" pitchFamily="49" charset="0"/>
              </a:rPr>
              <a:t>, 0, </a:t>
            </a:r>
            <a:r>
              <a:rPr lang="en-US" sz="2400" dirty="0">
                <a:highlight>
                  <a:srgbClr val="FFFF00"/>
                </a:highlight>
                <a:latin typeface="Courier New" panose="02070309020205020404" pitchFamily="49" charset="0"/>
                <a:cs typeface="Courier New" panose="02070309020205020404" pitchFamily="49" charset="0"/>
              </a:rPr>
              <a:t>1</a:t>
            </a:r>
            <a:r>
              <a:rPr lang="en-US" sz="2400" dirty="0">
                <a:latin typeface="Courier New" panose="02070309020205020404" pitchFamily="49" charset="0"/>
                <a:cs typeface="Courier New" panose="02070309020205020404" pitchFamily="49" charset="0"/>
              </a:rPr>
              <a:t>);</a:t>
            </a:r>
          </a:p>
          <a:p>
            <a:pPr marL="0" indent="0" algn="l" rtl="0">
              <a:buNone/>
            </a:pPr>
            <a:endParaRPr lang="en-US" sz="2400" dirty="0">
              <a:latin typeface="Courier New" panose="02070309020205020404" pitchFamily="49" charset="0"/>
              <a:cs typeface="Courier New" panose="02070309020205020404" pitchFamily="49" charset="0"/>
            </a:endParaRPr>
          </a:p>
          <a:p>
            <a:pPr marL="0" indent="0" algn="l" rtl="0">
              <a:buNone/>
            </a:pPr>
            <a:r>
              <a:rPr lang="en-US" sz="2400" dirty="0" err="1">
                <a:latin typeface="Courier New" panose="02070309020205020404" pitchFamily="49" charset="0"/>
                <a:cs typeface="Courier New" panose="02070309020205020404" pitchFamily="49" charset="0"/>
              </a:rPr>
              <a:t>sem_wait</a:t>
            </a:r>
            <a:r>
              <a:rPr lang="en-US" sz="2400" dirty="0">
                <a:latin typeface="Courier New" panose="02070309020205020404" pitchFamily="49" charset="0"/>
                <a:cs typeface="Courier New" panose="02070309020205020404" pitchFamily="49" charset="0"/>
              </a:rPr>
              <a:t>(&amp;</a:t>
            </a:r>
            <a:r>
              <a:rPr lang="en-US" sz="2400" dirty="0" err="1">
                <a:latin typeface="Courier New" panose="02070309020205020404" pitchFamily="49" charset="0"/>
                <a:cs typeface="Courier New" panose="02070309020205020404" pitchFamily="49" charset="0"/>
              </a:rPr>
              <a:t>sem</a:t>
            </a:r>
            <a:r>
              <a:rPr lang="en-US" sz="2400" dirty="0">
                <a:latin typeface="Courier New" panose="02070309020205020404" pitchFamily="49" charset="0"/>
                <a:cs typeface="Courier New" panose="02070309020205020404" pitchFamily="49" charset="0"/>
              </a:rPr>
              <a:t>);</a:t>
            </a:r>
          </a:p>
          <a:p>
            <a:pPr marL="0" indent="0" algn="l" rtl="0">
              <a:buNone/>
            </a:pPr>
            <a:r>
              <a:rPr lang="en-US" sz="2400" dirty="0">
                <a:latin typeface="Courier New" panose="02070309020205020404" pitchFamily="49" charset="0"/>
                <a:cs typeface="Courier New" panose="02070309020205020404" pitchFamily="49" charset="0"/>
              </a:rPr>
              <a:t>// critical section</a:t>
            </a:r>
          </a:p>
          <a:p>
            <a:pPr marL="0" indent="0" algn="l" rtl="0">
              <a:buNone/>
            </a:pPr>
            <a:r>
              <a:rPr lang="en-US" sz="2400" dirty="0" err="1">
                <a:latin typeface="Courier New" panose="02070309020205020404" pitchFamily="49" charset="0"/>
                <a:cs typeface="Courier New" panose="02070309020205020404" pitchFamily="49" charset="0"/>
              </a:rPr>
              <a:t>sem_post</a:t>
            </a:r>
            <a:r>
              <a:rPr lang="en-US" sz="2400" dirty="0">
                <a:latin typeface="Courier New" panose="02070309020205020404" pitchFamily="49" charset="0"/>
                <a:cs typeface="Courier New" panose="02070309020205020404" pitchFamily="49" charset="0"/>
              </a:rPr>
              <a:t>(&amp;</a:t>
            </a:r>
            <a:r>
              <a:rPr lang="en-US" sz="2400" dirty="0" err="1">
                <a:latin typeface="Courier New" panose="02070309020205020404" pitchFamily="49" charset="0"/>
                <a:cs typeface="Courier New" panose="02070309020205020404" pitchFamily="49" charset="0"/>
              </a:rPr>
              <a:t>sem</a:t>
            </a:r>
            <a:r>
              <a:rPr lang="en-US" sz="2400" dirty="0">
                <a:latin typeface="Courier New" panose="02070309020205020404" pitchFamily="49" charset="0"/>
                <a:cs typeface="Courier New" panose="02070309020205020404" pitchFamily="49" charset="0"/>
              </a:rPr>
              <a:t>);</a:t>
            </a:r>
          </a:p>
        </p:txBody>
      </p:sp>
      <p:sp>
        <p:nvSpPr>
          <p:cNvPr id="4" name="Content Placeholder 3">
            <a:extLst>
              <a:ext uri="{FF2B5EF4-FFF2-40B4-BE49-F238E27FC236}">
                <a16:creationId xmlns:a16="http://schemas.microsoft.com/office/drawing/2014/main" xmlns="" id="{778AC48C-4C6F-4C32-AEFB-98DC36CDC633}"/>
              </a:ext>
            </a:extLst>
          </p:cNvPr>
          <p:cNvSpPr>
            <a:spLocks noGrp="1"/>
          </p:cNvSpPr>
          <p:nvPr>
            <p:ph sz="half" idx="2"/>
          </p:nvPr>
        </p:nvSpPr>
        <p:spPr/>
        <p:txBody>
          <a:bodyPr>
            <a:normAutofit fontScale="85000" lnSpcReduction="10000"/>
          </a:bodyPr>
          <a:lstStyle/>
          <a:p>
            <a:pPr>
              <a:lnSpc>
                <a:spcPct val="110000"/>
              </a:lnSpc>
            </a:pPr>
            <a:r>
              <a:rPr lang="he-IL" altLang="en-US" dirty="0"/>
              <a:t>סמפור עם ערך התחלתי 1 נקרא סמפור בינארי.</a:t>
            </a:r>
          </a:p>
          <a:p>
            <a:pPr>
              <a:lnSpc>
                <a:spcPct val="110000"/>
              </a:lnSpc>
            </a:pPr>
            <a:r>
              <a:rPr lang="he-IL" altLang="en-US" dirty="0"/>
              <a:t>סמפור בינארי יכול לשמש להגנה על קטע קריטי (ע"י מניעה הדדית בין החוטים הניגשים).</a:t>
            </a:r>
          </a:p>
          <a:p>
            <a:pPr>
              <a:lnSpc>
                <a:spcPct val="110000"/>
              </a:lnSpc>
            </a:pPr>
            <a:endParaRPr lang="he-IL" altLang="en-US" dirty="0"/>
          </a:p>
          <a:p>
            <a:pPr>
              <a:lnSpc>
                <a:spcPct val="110000"/>
              </a:lnSpc>
            </a:pPr>
            <a:r>
              <a:rPr lang="he-IL" altLang="en-US" b="1" dirty="0"/>
              <a:t>סמפור בינארי שונה ממנעול </a:t>
            </a:r>
            <a:r>
              <a:rPr lang="en-US" altLang="en-US" b="1" dirty="0"/>
              <a:t>mutex</a:t>
            </a:r>
            <a:r>
              <a:rPr lang="he-IL" altLang="en-US" dirty="0"/>
              <a:t>, משום שכל חוט יכול לבצע </a:t>
            </a:r>
            <a:r>
              <a:rPr lang="en-US" altLang="en-US" dirty="0"/>
              <a:t>post</a:t>
            </a:r>
            <a:r>
              <a:rPr lang="he-IL" altLang="en-US" dirty="0"/>
              <a:t> על סמפור, גם אם לא ביצע </a:t>
            </a:r>
            <a:r>
              <a:rPr lang="en-US" altLang="en-US" dirty="0"/>
              <a:t>wait</a:t>
            </a:r>
            <a:r>
              <a:rPr lang="he-IL" altLang="en-US" dirty="0"/>
              <a:t> על הסמפור קודם לכן (אין "בעלות" על הסמפור).</a:t>
            </a:r>
          </a:p>
        </p:txBody>
      </p:sp>
      <p:sp>
        <p:nvSpPr>
          <p:cNvPr id="5" name="Footer Placeholder 4">
            <a:extLst>
              <a:ext uri="{FF2B5EF4-FFF2-40B4-BE49-F238E27FC236}">
                <a16:creationId xmlns:a16="http://schemas.microsoft.com/office/drawing/2014/main" xmlns="" id="{E2D64C76-8A77-4F28-AD8E-F9A19E382988}"/>
              </a:ext>
            </a:extLst>
          </p:cNvPr>
          <p:cNvSpPr>
            <a:spLocks noGrp="1"/>
          </p:cNvSpPr>
          <p:nvPr>
            <p:ph type="ftr" sz="quarter" idx="11"/>
          </p:nvPr>
        </p:nvSpPr>
        <p:spPr/>
        <p:txBody>
          <a:bodyPr/>
          <a:lstStyle/>
          <a:p>
            <a:pPr algn="r"/>
            <a:r>
              <a:rPr lang="he-IL"/>
              <a:t>מערכות הפעלה - תרגול 6</a:t>
            </a:r>
            <a:endParaRPr lang="en-US" dirty="0"/>
          </a:p>
        </p:txBody>
      </p:sp>
      <p:sp>
        <p:nvSpPr>
          <p:cNvPr id="6" name="Slide Number Placeholder 5">
            <a:extLst>
              <a:ext uri="{FF2B5EF4-FFF2-40B4-BE49-F238E27FC236}">
                <a16:creationId xmlns:a16="http://schemas.microsoft.com/office/drawing/2014/main" xmlns="" id="{74A22D75-A555-483A-BB4E-AF1C1DB45D30}"/>
              </a:ext>
            </a:extLst>
          </p:cNvPr>
          <p:cNvSpPr>
            <a:spLocks noGrp="1"/>
          </p:cNvSpPr>
          <p:nvPr>
            <p:ph type="sldNum" sz="quarter" idx="12"/>
          </p:nvPr>
        </p:nvSpPr>
        <p:spPr/>
        <p:txBody>
          <a:bodyPr/>
          <a:lstStyle/>
          <a:p>
            <a:fld id="{0CFEC368-1D7A-4F81-ABF6-AE0E36BAF64C}" type="slidenum">
              <a:rPr lang="en-US" smtClean="0"/>
              <a:pPr/>
              <a:t>22</a:t>
            </a:fld>
            <a:endParaRPr lang="en-US"/>
          </a:p>
        </p:txBody>
      </p:sp>
    </p:spTree>
    <p:extLst>
      <p:ext uri="{BB962C8B-B14F-4D97-AF65-F5344CB8AC3E}">
        <p14:creationId xmlns:p14="http://schemas.microsoft.com/office/powerpoint/2010/main" val="1409949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016A6-6180-4D2D-85D9-1FC0F65BFC1E}"/>
              </a:ext>
            </a:extLst>
          </p:cNvPr>
          <p:cNvSpPr>
            <a:spLocks noGrp="1"/>
          </p:cNvSpPr>
          <p:nvPr>
            <p:ph type="title"/>
          </p:nvPr>
        </p:nvSpPr>
        <p:spPr/>
        <p:txBody>
          <a:bodyPr/>
          <a:lstStyle/>
          <a:p>
            <a:r>
              <a:rPr lang="he-IL" altLang="en-US" dirty="0"/>
              <a:t>דוגמה:</a:t>
            </a:r>
            <a:r>
              <a:rPr lang="en-US" altLang="en-US" dirty="0"/>
              <a:t> </a:t>
            </a:r>
            <a:r>
              <a:rPr lang="he-IL" altLang="en-US" dirty="0"/>
              <a:t>סמפור בתור מנעול "משוכלל"</a:t>
            </a:r>
            <a:endParaRPr lang="en-US" dirty="0"/>
          </a:p>
        </p:txBody>
      </p:sp>
      <p:sp>
        <p:nvSpPr>
          <p:cNvPr id="3" name="Content Placeholder 2">
            <a:extLst>
              <a:ext uri="{FF2B5EF4-FFF2-40B4-BE49-F238E27FC236}">
                <a16:creationId xmlns:a16="http://schemas.microsoft.com/office/drawing/2014/main" xmlns="" id="{598AC9F8-9229-427D-99B3-E2C84C65FBE3}"/>
              </a:ext>
            </a:extLst>
          </p:cNvPr>
          <p:cNvSpPr>
            <a:spLocks noGrp="1"/>
          </p:cNvSpPr>
          <p:nvPr>
            <p:ph sz="half" idx="1"/>
          </p:nvPr>
        </p:nvSpPr>
        <p:spPr/>
        <p:txBody>
          <a:bodyPr>
            <a:normAutofit fontScale="92500" lnSpcReduction="20000"/>
          </a:bodyPr>
          <a:lstStyle/>
          <a:p>
            <a:pPr marL="0" indent="0" algn="l" rtl="0">
              <a:buNone/>
            </a:pPr>
            <a:endParaRPr lang="en-US" sz="2400" dirty="0">
              <a:latin typeface="Courier New" panose="02070309020205020404" pitchFamily="49" charset="0"/>
              <a:cs typeface="Courier New" panose="02070309020205020404" pitchFamily="49" charset="0"/>
            </a:endParaRPr>
          </a:p>
          <a:p>
            <a:pPr marL="0" indent="0" algn="l" rtl="0">
              <a:buNone/>
            </a:pPr>
            <a:r>
              <a:rPr lang="en-US" sz="2400" dirty="0" err="1">
                <a:latin typeface="Courier New" panose="02070309020205020404" pitchFamily="49" charset="0"/>
                <a:cs typeface="Courier New" panose="02070309020205020404" pitchFamily="49" charset="0"/>
              </a:rPr>
              <a:t>sem_t</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sem</a:t>
            </a:r>
            <a:r>
              <a:rPr lang="en-US" sz="2400" dirty="0">
                <a:latin typeface="Courier New" panose="02070309020205020404" pitchFamily="49" charset="0"/>
                <a:cs typeface="Courier New" panose="02070309020205020404" pitchFamily="49" charset="0"/>
              </a:rPr>
              <a:t>;</a:t>
            </a:r>
          </a:p>
          <a:p>
            <a:pPr marL="0" indent="0" algn="l" rtl="0">
              <a:buNone/>
            </a:pPr>
            <a:endParaRPr lang="en-US" sz="2400" dirty="0">
              <a:latin typeface="Courier New" panose="02070309020205020404" pitchFamily="49" charset="0"/>
              <a:cs typeface="Courier New" panose="02070309020205020404" pitchFamily="49" charset="0"/>
            </a:endParaRPr>
          </a:p>
          <a:p>
            <a:pPr marL="0" indent="0" algn="l" rtl="0">
              <a:buNone/>
            </a:pPr>
            <a:r>
              <a:rPr lang="en-US" sz="2400" dirty="0" err="1">
                <a:latin typeface="Courier New" panose="02070309020205020404" pitchFamily="49" charset="0"/>
                <a:cs typeface="Courier New" panose="02070309020205020404" pitchFamily="49" charset="0"/>
              </a:rPr>
              <a:t>sem_init</a:t>
            </a:r>
            <a:r>
              <a:rPr lang="en-US" sz="2400" dirty="0">
                <a:latin typeface="Courier New" panose="02070309020205020404" pitchFamily="49" charset="0"/>
                <a:cs typeface="Courier New" panose="02070309020205020404" pitchFamily="49" charset="0"/>
              </a:rPr>
              <a:t>(&amp;</a:t>
            </a:r>
            <a:r>
              <a:rPr lang="en-US" sz="2400" dirty="0" err="1">
                <a:latin typeface="Courier New" panose="02070309020205020404" pitchFamily="49" charset="0"/>
                <a:cs typeface="Courier New" panose="02070309020205020404" pitchFamily="49" charset="0"/>
              </a:rPr>
              <a:t>sem</a:t>
            </a:r>
            <a:r>
              <a:rPr lang="en-US" sz="2400" dirty="0">
                <a:latin typeface="Courier New" panose="02070309020205020404" pitchFamily="49" charset="0"/>
                <a:cs typeface="Courier New" panose="02070309020205020404" pitchFamily="49" charset="0"/>
              </a:rPr>
              <a:t>, 0, </a:t>
            </a:r>
            <a:r>
              <a:rPr lang="en-US" sz="2400" dirty="0">
                <a:highlight>
                  <a:srgbClr val="FFFF00"/>
                </a:highlight>
                <a:latin typeface="Courier New" panose="02070309020205020404" pitchFamily="49" charset="0"/>
                <a:cs typeface="Courier New" panose="02070309020205020404" pitchFamily="49" charset="0"/>
              </a:rPr>
              <a:t>10</a:t>
            </a:r>
            <a:r>
              <a:rPr lang="en-US" sz="2400" dirty="0">
                <a:latin typeface="Courier New" panose="02070309020205020404" pitchFamily="49" charset="0"/>
                <a:cs typeface="Courier New" panose="02070309020205020404" pitchFamily="49" charset="0"/>
              </a:rPr>
              <a:t>);</a:t>
            </a:r>
          </a:p>
          <a:p>
            <a:pPr marL="0" indent="0" algn="l" rtl="0">
              <a:buNone/>
            </a:pPr>
            <a:endParaRPr lang="en-US" sz="2400" dirty="0">
              <a:latin typeface="Courier New" panose="02070309020205020404" pitchFamily="49" charset="0"/>
              <a:cs typeface="Courier New" panose="02070309020205020404" pitchFamily="49" charset="0"/>
            </a:endParaRPr>
          </a:p>
          <a:p>
            <a:pPr marL="0" indent="0" algn="l" rtl="0">
              <a:buNone/>
            </a:pPr>
            <a:r>
              <a:rPr lang="en-US" sz="2400" dirty="0">
                <a:latin typeface="Courier New" panose="02070309020205020404" pitchFamily="49" charset="0"/>
                <a:cs typeface="Courier New" panose="02070309020205020404" pitchFamily="49" charset="0"/>
              </a:rPr>
              <a:t>void login() {</a:t>
            </a:r>
          </a:p>
          <a:p>
            <a:pPr marL="0" indent="0" algn="l" rtl="0">
              <a:buNone/>
            </a:pP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sem_wait</a:t>
            </a:r>
            <a:r>
              <a:rPr lang="en-US" sz="2400" dirty="0">
                <a:latin typeface="Courier New" panose="02070309020205020404" pitchFamily="49" charset="0"/>
                <a:cs typeface="Courier New" panose="02070309020205020404" pitchFamily="49" charset="0"/>
              </a:rPr>
              <a:t>(&amp;</a:t>
            </a:r>
            <a:r>
              <a:rPr lang="en-US" sz="2400" dirty="0" err="1">
                <a:latin typeface="Courier New" panose="02070309020205020404" pitchFamily="49" charset="0"/>
                <a:cs typeface="Courier New" panose="02070309020205020404" pitchFamily="49" charset="0"/>
              </a:rPr>
              <a:t>sem</a:t>
            </a:r>
            <a:r>
              <a:rPr lang="en-US" sz="2400" dirty="0">
                <a:latin typeface="Courier New" panose="02070309020205020404" pitchFamily="49" charset="0"/>
                <a:cs typeface="Courier New" panose="02070309020205020404" pitchFamily="49" charset="0"/>
              </a:rPr>
              <a:t>);</a:t>
            </a:r>
          </a:p>
          <a:p>
            <a:pPr marL="0" indent="0" algn="l" rtl="0">
              <a:buNone/>
            </a:pPr>
            <a:r>
              <a:rPr lang="en-US" sz="2400" dirty="0">
                <a:latin typeface="Courier New" panose="02070309020205020404" pitchFamily="49" charset="0"/>
                <a:cs typeface="Courier New" panose="02070309020205020404" pitchFamily="49" charset="0"/>
              </a:rPr>
              <a:t>}</a:t>
            </a:r>
          </a:p>
          <a:p>
            <a:pPr marL="0" indent="0" algn="l" rtl="0">
              <a:buNone/>
            </a:pPr>
            <a:endParaRPr lang="en-US" sz="2400" dirty="0">
              <a:latin typeface="Courier New" panose="02070309020205020404" pitchFamily="49" charset="0"/>
              <a:cs typeface="Courier New" panose="02070309020205020404" pitchFamily="49" charset="0"/>
            </a:endParaRPr>
          </a:p>
          <a:p>
            <a:pPr marL="0" indent="0" algn="l" rtl="0">
              <a:buNone/>
            </a:pPr>
            <a:r>
              <a:rPr lang="en-US" sz="2400" dirty="0">
                <a:latin typeface="Courier New" panose="02070309020205020404" pitchFamily="49" charset="0"/>
                <a:cs typeface="Courier New" panose="02070309020205020404" pitchFamily="49" charset="0"/>
              </a:rPr>
              <a:t>void logout() {</a:t>
            </a:r>
          </a:p>
          <a:p>
            <a:pPr marL="0" indent="0" algn="l" rtl="0">
              <a:buNone/>
            </a:pP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sem_post</a:t>
            </a:r>
            <a:r>
              <a:rPr lang="en-US" sz="2400" dirty="0">
                <a:latin typeface="Courier New" panose="02070309020205020404" pitchFamily="49" charset="0"/>
                <a:cs typeface="Courier New" panose="02070309020205020404" pitchFamily="49" charset="0"/>
              </a:rPr>
              <a:t>(&amp;</a:t>
            </a:r>
            <a:r>
              <a:rPr lang="en-US" sz="2400" dirty="0" err="1">
                <a:latin typeface="Courier New" panose="02070309020205020404" pitchFamily="49" charset="0"/>
                <a:cs typeface="Courier New" panose="02070309020205020404" pitchFamily="49" charset="0"/>
              </a:rPr>
              <a:t>sem</a:t>
            </a:r>
            <a:r>
              <a:rPr lang="en-US" sz="2400" dirty="0">
                <a:latin typeface="Courier New" panose="02070309020205020404" pitchFamily="49" charset="0"/>
                <a:cs typeface="Courier New" panose="02070309020205020404" pitchFamily="49" charset="0"/>
              </a:rPr>
              <a:t>);</a:t>
            </a:r>
          </a:p>
          <a:p>
            <a:pPr marL="0" indent="0" algn="l" rtl="0">
              <a:buNone/>
            </a:pPr>
            <a:r>
              <a:rPr lang="en-US" sz="2400" dirty="0">
                <a:latin typeface="Courier New" panose="02070309020205020404" pitchFamily="49" charset="0"/>
                <a:cs typeface="Courier New" panose="02070309020205020404" pitchFamily="49" charset="0"/>
              </a:rPr>
              <a:t>}</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xmlns="" id="{778AC48C-4C6F-4C32-AEFB-98DC36CDC633}"/>
                  </a:ext>
                </a:extLst>
              </p:cNvPr>
              <p:cNvSpPr>
                <a:spLocks noGrp="1"/>
              </p:cNvSpPr>
              <p:nvPr>
                <p:ph sz="half" idx="2"/>
              </p:nvPr>
            </p:nvSpPr>
            <p:spPr/>
            <p:txBody>
              <a:bodyPr>
                <a:normAutofit fontScale="92500" lnSpcReduction="20000"/>
              </a:bodyPr>
              <a:lstStyle/>
              <a:p>
                <a:r>
                  <a:rPr lang="he-IL" altLang="en-US" dirty="0"/>
                  <a:t>סמפור יכול לממש הגנה על קטע קריטי מפני הרצה של יותר מ-</a:t>
                </a:r>
                <a14:m>
                  <m:oMath xmlns:m="http://schemas.openxmlformats.org/officeDocument/2006/math">
                    <m:r>
                      <a:rPr lang="en-US" altLang="en-US">
                        <a:latin typeface="Cambria Math" panose="02040503050406030204" pitchFamily="18" charset="0"/>
                      </a:rPr>
                      <m:t>𝑁</m:t>
                    </m:r>
                  </m:oMath>
                </a14:m>
                <a:r>
                  <a:rPr lang="he-IL" altLang="en-US" dirty="0"/>
                  <a:t> חוטים במקביל, אם נתאחל אותו לערך </a:t>
                </a:r>
                <a14:m>
                  <m:oMath xmlns:m="http://schemas.openxmlformats.org/officeDocument/2006/math">
                    <m:r>
                      <a:rPr lang="en-US" altLang="en-US">
                        <a:latin typeface="Cambria Math" panose="02040503050406030204" pitchFamily="18" charset="0"/>
                      </a:rPr>
                      <m:t>𝑁</m:t>
                    </m:r>
                    <m:r>
                      <a:rPr lang="en-US" altLang="en-US">
                        <a:latin typeface="Cambria Math" panose="02040503050406030204" pitchFamily="18" charset="0"/>
                      </a:rPr>
                      <m:t>&gt;</m:t>
                    </m:r>
                    <m:r>
                      <a:rPr lang="en-US" altLang="en-US">
                        <a:latin typeface="Cambria Math" panose="02040503050406030204" pitchFamily="18" charset="0"/>
                      </a:rPr>
                      <m:t>1</m:t>
                    </m:r>
                  </m:oMath>
                </a14:m>
                <a:r>
                  <a:rPr lang="he-IL" altLang="en-US" dirty="0"/>
                  <a:t>.</a:t>
                </a:r>
              </a:p>
              <a:p>
                <a:pPr>
                  <a:lnSpc>
                    <a:spcPct val="110000"/>
                  </a:lnSpc>
                </a:pPr>
                <a:endParaRPr lang="he-IL" altLang="en-US" dirty="0"/>
              </a:p>
              <a:p>
                <a:r>
                  <a:rPr lang="he-IL" altLang="en-US" dirty="0"/>
                  <a:t>דוגמה: שרת שיכול לשרת עד 10 משתמשים.</a:t>
                </a:r>
              </a:p>
              <a:p>
                <a:pPr lvl="1"/>
                <a:r>
                  <a:rPr lang="he-IL" altLang="en-US" dirty="0"/>
                  <a:t>במידה ויהיו 10 משתמשים במערכת, המשתמשים הבאים שינסו להתחבר יחכו בפקודה </a:t>
                </a:r>
                <a:r>
                  <a:rPr lang="en-US" altLang="en-US" dirty="0"/>
                  <a:t>wait()</a:t>
                </a:r>
                <a:r>
                  <a:rPr lang="he-IL" altLang="en-US" dirty="0"/>
                  <a:t>.</a:t>
                </a:r>
              </a:p>
              <a:p>
                <a:pPr lvl="1"/>
                <a:r>
                  <a:rPr lang="he-IL" altLang="en-US" dirty="0"/>
                  <a:t>רק לאחר שמשתמש כלשהו יתנתק, יורשה להיכנס המשתמש הבא.</a:t>
                </a:r>
              </a:p>
            </p:txBody>
          </p:sp>
        </mc:Choice>
        <mc:Fallback xmlns="">
          <p:sp>
            <p:nvSpPr>
              <p:cNvPr id="4" name="Content Placeholder 3">
                <a:extLst>
                  <a:ext uri="{FF2B5EF4-FFF2-40B4-BE49-F238E27FC236}">
                    <a16:creationId xmlns:a16="http://schemas.microsoft.com/office/drawing/2014/main" id="{778AC48C-4C6F-4C32-AEFB-98DC36CDC633}"/>
                  </a:ext>
                </a:extLst>
              </p:cNvPr>
              <p:cNvSpPr>
                <a:spLocks noGrp="1" noRot="1" noChangeAspect="1" noMove="1" noResize="1" noEditPoints="1" noAdjustHandles="1" noChangeArrowheads="1" noChangeShapeType="1" noTextEdit="1"/>
              </p:cNvSpPr>
              <p:nvPr>
                <p:ph sz="half" idx="2"/>
              </p:nvPr>
            </p:nvSpPr>
            <p:spPr>
              <a:blipFill>
                <a:blip r:embed="rId2"/>
                <a:stretch>
                  <a:fillRect l="-4985" t="-2972" r="-1813"/>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xmlns="" id="{E2D64C76-8A77-4F28-AD8E-F9A19E382988}"/>
              </a:ext>
            </a:extLst>
          </p:cNvPr>
          <p:cNvSpPr>
            <a:spLocks noGrp="1"/>
          </p:cNvSpPr>
          <p:nvPr>
            <p:ph type="ftr" sz="quarter" idx="11"/>
          </p:nvPr>
        </p:nvSpPr>
        <p:spPr/>
        <p:txBody>
          <a:bodyPr/>
          <a:lstStyle/>
          <a:p>
            <a:pPr algn="r"/>
            <a:r>
              <a:rPr lang="he-IL"/>
              <a:t>מערכות הפעלה - תרגול 6</a:t>
            </a:r>
            <a:endParaRPr lang="en-US" dirty="0"/>
          </a:p>
        </p:txBody>
      </p:sp>
      <p:sp>
        <p:nvSpPr>
          <p:cNvPr id="6" name="Slide Number Placeholder 5">
            <a:extLst>
              <a:ext uri="{FF2B5EF4-FFF2-40B4-BE49-F238E27FC236}">
                <a16:creationId xmlns:a16="http://schemas.microsoft.com/office/drawing/2014/main" xmlns="" id="{74A22D75-A555-483A-BB4E-AF1C1DB45D30}"/>
              </a:ext>
            </a:extLst>
          </p:cNvPr>
          <p:cNvSpPr>
            <a:spLocks noGrp="1"/>
          </p:cNvSpPr>
          <p:nvPr>
            <p:ph type="sldNum" sz="quarter" idx="12"/>
          </p:nvPr>
        </p:nvSpPr>
        <p:spPr/>
        <p:txBody>
          <a:bodyPr/>
          <a:lstStyle/>
          <a:p>
            <a:fld id="{0CFEC368-1D7A-4F81-ABF6-AE0E36BAF64C}" type="slidenum">
              <a:rPr lang="en-US" smtClean="0"/>
              <a:pPr/>
              <a:t>23</a:t>
            </a:fld>
            <a:endParaRPr lang="en-US"/>
          </a:p>
        </p:txBody>
      </p:sp>
    </p:spTree>
    <p:extLst>
      <p:ext uri="{BB962C8B-B14F-4D97-AF65-F5344CB8AC3E}">
        <p14:creationId xmlns:p14="http://schemas.microsoft.com/office/powerpoint/2010/main" val="510821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F5017-16BD-4D84-ABA2-EEF9BF51F0A5}"/>
              </a:ext>
            </a:extLst>
          </p:cNvPr>
          <p:cNvSpPr>
            <a:spLocks noGrp="1"/>
          </p:cNvSpPr>
          <p:nvPr>
            <p:ph type="title"/>
          </p:nvPr>
        </p:nvSpPr>
        <p:spPr/>
        <p:txBody>
          <a:bodyPr/>
          <a:lstStyle/>
          <a:p>
            <a:r>
              <a:rPr lang="he-IL" sz="2800" dirty="0"/>
              <a:t>דוגמה: סמפור להבטחת סדר</a:t>
            </a:r>
            <a:endParaRPr lang="en-US" sz="2800" dirty="0"/>
          </a:p>
        </p:txBody>
      </p:sp>
      <p:sp>
        <p:nvSpPr>
          <p:cNvPr id="3" name="Content Placeholder 2">
            <a:extLst>
              <a:ext uri="{FF2B5EF4-FFF2-40B4-BE49-F238E27FC236}">
                <a16:creationId xmlns:a16="http://schemas.microsoft.com/office/drawing/2014/main" xmlns="" id="{265BE6A6-81E7-4396-92D1-6DAAD6FD965C}"/>
              </a:ext>
            </a:extLst>
          </p:cNvPr>
          <p:cNvSpPr>
            <a:spLocks noGrp="1"/>
          </p:cNvSpPr>
          <p:nvPr>
            <p:ph idx="1"/>
          </p:nvPr>
        </p:nvSpPr>
        <p:spPr/>
        <p:txBody>
          <a:bodyPr>
            <a:normAutofit/>
          </a:bodyPr>
          <a:lstStyle/>
          <a:p>
            <a:pPr marL="0" indent="0" algn="l" rtl="0">
              <a:buNone/>
            </a:pPr>
            <a:r>
              <a:rPr lang="en-US" sz="2000" dirty="0" err="1">
                <a:latin typeface="Courier New" panose="02070309020205020404" pitchFamily="49" charset="0"/>
                <a:cs typeface="Courier New" panose="02070309020205020404" pitchFamily="49" charset="0"/>
              </a:rPr>
              <a:t>sem_t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sem</a:t>
            </a:r>
            <a:r>
              <a:rPr lang="en-US" sz="2000" dirty="0">
                <a:latin typeface="Courier New" panose="02070309020205020404" pitchFamily="49" charset="0"/>
                <a:cs typeface="Courier New" panose="02070309020205020404" pitchFamily="49" charset="0"/>
              </a:rPr>
              <a:t>;</a:t>
            </a:r>
          </a:p>
          <a:p>
            <a:pPr marL="0" indent="0" algn="l" rtl="0">
              <a:buNone/>
            </a:pPr>
            <a:r>
              <a:rPr lang="en-US" sz="2000" dirty="0" err="1">
                <a:latin typeface="Courier New" panose="02070309020205020404" pitchFamily="49" charset="0"/>
                <a:cs typeface="Courier New" panose="02070309020205020404" pitchFamily="49" charset="0"/>
              </a:rPr>
              <a:t>sem_init</a:t>
            </a:r>
            <a:r>
              <a:rPr lang="en-US" sz="2000" dirty="0">
                <a:latin typeface="Courier New" panose="02070309020205020404" pitchFamily="49" charset="0"/>
                <a:cs typeface="Courier New" panose="02070309020205020404" pitchFamily="49" charset="0"/>
              </a:rPr>
              <a:t>(&amp;</a:t>
            </a:r>
            <a:r>
              <a:rPr lang="en-US" sz="2000" dirty="0" err="1">
                <a:latin typeface="Courier New" panose="02070309020205020404" pitchFamily="49" charset="0"/>
                <a:cs typeface="Courier New" panose="02070309020205020404" pitchFamily="49" charset="0"/>
              </a:rPr>
              <a:t>sem</a:t>
            </a:r>
            <a:r>
              <a:rPr lang="en-US" sz="2000" dirty="0">
                <a:latin typeface="Courier New" panose="02070309020205020404" pitchFamily="49" charset="0"/>
                <a:cs typeface="Courier New" panose="02070309020205020404" pitchFamily="49" charset="0"/>
              </a:rPr>
              <a:t>, 0, </a:t>
            </a:r>
            <a:r>
              <a:rPr lang="en-US" sz="2000" dirty="0">
                <a:highlight>
                  <a:srgbClr val="FFFF00"/>
                </a:highlight>
                <a:latin typeface="Courier New" panose="02070309020205020404" pitchFamily="49" charset="0"/>
                <a:cs typeface="Courier New" panose="02070309020205020404" pitchFamily="49" charset="0"/>
              </a:rPr>
              <a:t>0</a:t>
            </a:r>
            <a:r>
              <a:rPr lang="en-US" sz="2000" dirty="0">
                <a:latin typeface="Courier New" panose="02070309020205020404" pitchFamily="49" charset="0"/>
                <a:cs typeface="Courier New" panose="02070309020205020404" pitchFamily="49" charset="0"/>
              </a:rPr>
              <a:t>);</a:t>
            </a:r>
          </a:p>
          <a:p>
            <a:pPr marL="0" indent="0" algn="l" rtl="0">
              <a:buNone/>
            </a:pPr>
            <a:endParaRPr lang="en-US" sz="2000" dirty="0">
              <a:latin typeface="Courier New" panose="02070309020205020404" pitchFamily="49" charset="0"/>
              <a:cs typeface="Courier New" panose="02070309020205020404" pitchFamily="49" charset="0"/>
            </a:endParaRPr>
          </a:p>
          <a:p>
            <a:pPr marL="0" indent="0" algn="l" rtl="0">
              <a:buNone/>
            </a:pPr>
            <a:r>
              <a:rPr lang="en-US" sz="2000" dirty="0">
                <a:latin typeface="Courier New" panose="02070309020205020404" pitchFamily="49" charset="0"/>
                <a:cs typeface="Courier New" panose="02070309020205020404" pitchFamily="49" charset="0"/>
              </a:rPr>
              <a:t>void* first(void *</a:t>
            </a:r>
            <a:r>
              <a:rPr lang="en-US" sz="2000" dirty="0" err="1">
                <a:latin typeface="Courier New" panose="02070309020205020404" pitchFamily="49" charset="0"/>
                <a:cs typeface="Courier New" panose="02070309020205020404" pitchFamily="49" charset="0"/>
              </a:rPr>
              <a:t>arg</a:t>
            </a: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printf</a:t>
            </a:r>
            <a:r>
              <a:rPr lang="en-US" sz="2000" dirty="0">
                <a:latin typeface="Courier New" panose="02070309020205020404" pitchFamily="49" charset="0"/>
                <a:cs typeface="Courier New" panose="02070309020205020404" pitchFamily="49" charset="0"/>
              </a:rPr>
              <a:t>("I​ ​should​ ​run​ ​first.\n");</a:t>
            </a:r>
          </a:p>
          <a:p>
            <a:pPr marL="0" indent="0" algn="l" rtl="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sem_post</a:t>
            </a:r>
            <a:r>
              <a:rPr lang="en-US" sz="2000" dirty="0">
                <a:latin typeface="Courier New" panose="02070309020205020404" pitchFamily="49" charset="0"/>
                <a:cs typeface="Courier New" panose="02070309020205020404" pitchFamily="49" charset="0"/>
              </a:rPr>
              <a:t>(&amp;</a:t>
            </a:r>
            <a:r>
              <a:rPr lang="en-US" sz="2000" dirty="0" err="1">
                <a:latin typeface="Courier New" panose="02070309020205020404" pitchFamily="49" charset="0"/>
                <a:cs typeface="Courier New" panose="02070309020205020404" pitchFamily="49" charset="0"/>
              </a:rPr>
              <a:t>sem</a:t>
            </a:r>
            <a:r>
              <a:rPr lang="en-US" sz="2000" dirty="0">
                <a:latin typeface="Courier New" panose="02070309020205020404" pitchFamily="49" charset="0"/>
                <a:cs typeface="Courier New" panose="02070309020205020404" pitchFamily="49" charset="0"/>
              </a:rPr>
              <a:t>);</a:t>
            </a:r>
          </a:p>
          <a:p>
            <a:pPr marL="0" indent="0" algn="l" rtl="0">
              <a:buNone/>
            </a:pPr>
            <a:r>
              <a:rPr lang="en-US" sz="2000" dirty="0">
                <a:latin typeface="Courier New" panose="02070309020205020404" pitchFamily="49" charset="0"/>
                <a:cs typeface="Courier New" panose="02070309020205020404" pitchFamily="49" charset="0"/>
              </a:rPr>
              <a:t>  return NULL;</a:t>
            </a:r>
          </a:p>
          <a:p>
            <a:pPr marL="0" indent="0" algn="l" rtl="0">
              <a:buNone/>
            </a:pPr>
            <a:r>
              <a:rPr lang="en-US" sz="2000" dirty="0">
                <a:latin typeface="Courier New" panose="02070309020205020404" pitchFamily="49" charset="0"/>
                <a:cs typeface="Courier New" panose="02070309020205020404" pitchFamily="49" charset="0"/>
              </a:rPr>
              <a:t>}</a:t>
            </a:r>
          </a:p>
          <a:p>
            <a:pPr marL="0" indent="0" algn="l" rtl="0">
              <a:buNone/>
            </a:pPr>
            <a:endParaRPr lang="en-US" sz="2000" dirty="0">
              <a:latin typeface="Courier New" panose="02070309020205020404" pitchFamily="49" charset="0"/>
              <a:cs typeface="Courier New" panose="02070309020205020404" pitchFamily="49" charset="0"/>
            </a:endParaRPr>
          </a:p>
          <a:p>
            <a:pPr marL="0" indent="0" algn="l" rtl="0">
              <a:buNone/>
            </a:pPr>
            <a:r>
              <a:rPr lang="en-US" sz="2000" dirty="0">
                <a:latin typeface="Courier New" panose="02070309020205020404" pitchFamily="49" charset="0"/>
                <a:cs typeface="Courier New" panose="02070309020205020404" pitchFamily="49" charset="0"/>
              </a:rPr>
              <a:t>void* second(void *</a:t>
            </a:r>
            <a:r>
              <a:rPr lang="en-US" sz="2000" dirty="0" err="1">
                <a:latin typeface="Courier New" panose="02070309020205020404" pitchFamily="49" charset="0"/>
                <a:cs typeface="Courier New" panose="02070309020205020404" pitchFamily="49" charset="0"/>
              </a:rPr>
              <a:t>arg</a:t>
            </a: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sem_wait</a:t>
            </a:r>
            <a:r>
              <a:rPr lang="en-US" sz="2000" dirty="0">
                <a:latin typeface="Courier New" panose="02070309020205020404" pitchFamily="49" charset="0"/>
                <a:cs typeface="Courier New" panose="02070309020205020404" pitchFamily="49" charset="0"/>
              </a:rPr>
              <a:t>(&amp;</a:t>
            </a:r>
            <a:r>
              <a:rPr lang="en-US" sz="2000" dirty="0" err="1">
                <a:latin typeface="Courier New" panose="02070309020205020404" pitchFamily="49" charset="0"/>
                <a:cs typeface="Courier New" panose="02070309020205020404" pitchFamily="49" charset="0"/>
              </a:rPr>
              <a:t>sem</a:t>
            </a:r>
            <a:r>
              <a:rPr lang="en-US" sz="2000" dirty="0">
                <a:latin typeface="Courier New" panose="02070309020205020404" pitchFamily="49" charset="0"/>
                <a:cs typeface="Courier New" panose="02070309020205020404" pitchFamily="49" charset="0"/>
              </a:rPr>
              <a:t>);</a:t>
            </a:r>
          </a:p>
          <a:p>
            <a:pPr marL="0" indent="0" algn="l" rtl="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printf</a:t>
            </a:r>
            <a:r>
              <a:rPr lang="en-US" sz="2000" dirty="0">
                <a:latin typeface="Courier New" panose="02070309020205020404" pitchFamily="49" charset="0"/>
                <a:cs typeface="Courier New" panose="02070309020205020404" pitchFamily="49" charset="0"/>
              </a:rPr>
              <a:t>("I​ ​should​ ​run​ ​second.\n");</a:t>
            </a:r>
          </a:p>
          <a:p>
            <a:pPr marL="0" indent="0" algn="l" rtl="0">
              <a:buNone/>
            </a:pPr>
            <a:r>
              <a:rPr lang="en-US" sz="2000" dirty="0">
                <a:latin typeface="Courier New" panose="02070309020205020404" pitchFamily="49" charset="0"/>
                <a:cs typeface="Courier New" panose="02070309020205020404" pitchFamily="49" charset="0"/>
              </a:rPr>
              <a:t>  return NULL;</a:t>
            </a:r>
          </a:p>
          <a:p>
            <a:pPr marL="0" indent="0" algn="l" rtl="0">
              <a:buNone/>
            </a:pPr>
            <a:r>
              <a:rPr lang="en-US" sz="2000" dirty="0">
                <a:latin typeface="Courier New" panose="02070309020205020404" pitchFamily="49" charset="0"/>
                <a:cs typeface="Courier New" panose="02070309020205020404" pitchFamily="49" charset="0"/>
              </a:rPr>
              <a:t>}</a:t>
            </a:r>
          </a:p>
        </p:txBody>
      </p:sp>
      <p:sp>
        <p:nvSpPr>
          <p:cNvPr id="4" name="Text Placeholder 3">
            <a:extLst>
              <a:ext uri="{FF2B5EF4-FFF2-40B4-BE49-F238E27FC236}">
                <a16:creationId xmlns:a16="http://schemas.microsoft.com/office/drawing/2014/main" xmlns="" id="{D6A8392A-CD4F-487A-B28D-71E7BE0769C9}"/>
              </a:ext>
            </a:extLst>
          </p:cNvPr>
          <p:cNvSpPr>
            <a:spLocks noGrp="1"/>
          </p:cNvSpPr>
          <p:nvPr>
            <p:ph type="body" sz="half" idx="2"/>
          </p:nvPr>
        </p:nvSpPr>
        <p:spPr/>
        <p:txBody>
          <a:bodyPr>
            <a:normAutofit/>
          </a:bodyPr>
          <a:lstStyle/>
          <a:p>
            <a:endParaRPr lang="he-IL" sz="2000" dirty="0"/>
          </a:p>
          <a:p>
            <a:r>
              <a:rPr lang="he-IL" sz="2000" dirty="0"/>
              <a:t>אם נאתחל את הסמפור ל-0, החוט השני יחכה לראשון.</a:t>
            </a:r>
          </a:p>
          <a:p>
            <a:endParaRPr lang="en-US" sz="2000" dirty="0"/>
          </a:p>
          <a:p>
            <a:r>
              <a:rPr lang="he-IL" sz="2000" dirty="0"/>
              <a:t>השימוש בסמפור פשוט יותר מאשר במשתנה תנאי כי </a:t>
            </a:r>
            <a:r>
              <a:rPr lang="en-US" sz="2000" dirty="0"/>
              <a:t>post()</a:t>
            </a:r>
            <a:r>
              <a:rPr lang="he-IL" sz="2000" dirty="0"/>
              <a:t> של סמפור לא הולך לאיבוד.</a:t>
            </a:r>
          </a:p>
        </p:txBody>
      </p:sp>
      <p:sp>
        <p:nvSpPr>
          <p:cNvPr id="8" name="Footer Placeholder 7">
            <a:extLst>
              <a:ext uri="{FF2B5EF4-FFF2-40B4-BE49-F238E27FC236}">
                <a16:creationId xmlns:a16="http://schemas.microsoft.com/office/drawing/2014/main" xmlns="" id="{FEC573AA-C6A3-4CE9-9F2D-0F14E7ECDF14}"/>
              </a:ext>
            </a:extLst>
          </p:cNvPr>
          <p:cNvSpPr>
            <a:spLocks noGrp="1"/>
          </p:cNvSpPr>
          <p:nvPr>
            <p:ph type="ftr" sz="quarter" idx="11"/>
          </p:nvPr>
        </p:nvSpPr>
        <p:spPr/>
        <p:txBody>
          <a:bodyPr/>
          <a:lstStyle/>
          <a:p>
            <a:r>
              <a:rPr lang="he-IL"/>
              <a:t>מערכות הפעלה - תרגול 6</a:t>
            </a:r>
            <a:endParaRPr lang="en-US" dirty="0"/>
          </a:p>
        </p:txBody>
      </p:sp>
      <p:sp>
        <p:nvSpPr>
          <p:cNvPr id="6" name="Slide Number Placeholder 5">
            <a:extLst>
              <a:ext uri="{FF2B5EF4-FFF2-40B4-BE49-F238E27FC236}">
                <a16:creationId xmlns:a16="http://schemas.microsoft.com/office/drawing/2014/main" xmlns="" id="{904C849F-8B68-441F-9FB6-E020E113003E}"/>
              </a:ext>
            </a:extLst>
          </p:cNvPr>
          <p:cNvSpPr>
            <a:spLocks noGrp="1"/>
          </p:cNvSpPr>
          <p:nvPr>
            <p:ph type="sldNum" sz="quarter" idx="12"/>
          </p:nvPr>
        </p:nvSpPr>
        <p:spPr/>
        <p:txBody>
          <a:bodyPr/>
          <a:lstStyle/>
          <a:p>
            <a:fld id="{0CFEC368-1D7A-4F81-ABF6-AE0E36BAF64C}" type="slidenum">
              <a:rPr lang="en-US" smtClean="0"/>
              <a:pPr/>
              <a:t>24</a:t>
            </a:fld>
            <a:endParaRPr lang="en-US"/>
          </a:p>
        </p:txBody>
      </p:sp>
    </p:spTree>
    <p:extLst>
      <p:ext uri="{BB962C8B-B14F-4D97-AF65-F5344CB8AC3E}">
        <p14:creationId xmlns:p14="http://schemas.microsoft.com/office/powerpoint/2010/main" val="71491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a:extLst>
              <a:ext uri="{FF2B5EF4-FFF2-40B4-BE49-F238E27FC236}">
                <a16:creationId xmlns:a16="http://schemas.microsoft.com/office/drawing/2014/main" xmlns="" id="{9B55ABAD-110B-453C-AA31-D829D78576F9}"/>
              </a:ext>
            </a:extLst>
          </p:cNvPr>
          <p:cNvSpPr>
            <a:spLocks noGrp="1" noChangeArrowheads="1"/>
          </p:cNvSpPr>
          <p:nvPr>
            <p:ph type="title"/>
          </p:nvPr>
        </p:nvSpPr>
        <p:spPr/>
        <p:txBody>
          <a:bodyPr/>
          <a:lstStyle/>
          <a:p>
            <a:r>
              <a:rPr lang="he-IL" altLang="en-US" dirty="0"/>
              <a:t>אתחול ופינוי סמפור</a:t>
            </a:r>
            <a:endParaRPr lang="en-US" altLang="en-US" dirty="0"/>
          </a:p>
        </p:txBody>
      </p:sp>
      <p:sp>
        <p:nvSpPr>
          <p:cNvPr id="352259" name="Rectangle 3">
            <a:extLst>
              <a:ext uri="{FF2B5EF4-FFF2-40B4-BE49-F238E27FC236}">
                <a16:creationId xmlns:a16="http://schemas.microsoft.com/office/drawing/2014/main" xmlns="" id="{276993DB-6DA3-46C5-97C6-6B0147055509}"/>
              </a:ext>
            </a:extLst>
          </p:cNvPr>
          <p:cNvSpPr>
            <a:spLocks noGrp="1" noChangeArrowheads="1"/>
          </p:cNvSpPr>
          <p:nvPr>
            <p:ph idx="1"/>
          </p:nvPr>
        </p:nvSpPr>
        <p:spPr/>
        <p:txBody>
          <a:bodyPr/>
          <a:lstStyle/>
          <a:p>
            <a:r>
              <a:rPr lang="he-IL" altLang="en-US" dirty="0"/>
              <a:t>יש לכלול קובץ </a:t>
            </a:r>
            <a:r>
              <a:rPr lang="en-US" altLang="en-US" dirty="0"/>
              <a:t>header</a:t>
            </a:r>
            <a:r>
              <a:rPr lang="he-IL" altLang="en-US" dirty="0"/>
              <a:t> נוסף מעבר ל- </a:t>
            </a:r>
            <a:r>
              <a:rPr lang="en-US" altLang="en-US" dirty="0" err="1"/>
              <a:t>pthread.h</a:t>
            </a:r>
            <a:r>
              <a:rPr lang="he-IL" altLang="en-US" dirty="0"/>
              <a:t> :</a:t>
            </a:r>
            <a:endParaRPr lang="en-US" altLang="en-US" dirty="0"/>
          </a:p>
          <a:p>
            <a:pPr marL="0" indent="0" algn="l" rtl="0">
              <a:buNone/>
            </a:pPr>
            <a:r>
              <a:rPr lang="en-US" altLang="en-US" dirty="0">
                <a:latin typeface="Courier New" panose="02070309020205020404" pitchFamily="49" charset="0"/>
                <a:cs typeface="Courier New" panose="02070309020205020404" pitchFamily="49" charset="0"/>
              </a:rPr>
              <a:t>#include &lt;</a:t>
            </a:r>
            <a:r>
              <a:rPr lang="en-US" altLang="en-US" dirty="0" err="1">
                <a:latin typeface="Courier New" panose="02070309020205020404" pitchFamily="49" charset="0"/>
                <a:cs typeface="Courier New" panose="02070309020205020404" pitchFamily="49" charset="0"/>
              </a:rPr>
              <a:t>semaphore.h</a:t>
            </a:r>
            <a:r>
              <a:rPr lang="en-US" altLang="en-US" dirty="0">
                <a:latin typeface="Courier New" panose="02070309020205020404" pitchFamily="49" charset="0"/>
                <a:cs typeface="Courier New" panose="02070309020205020404" pitchFamily="49" charset="0"/>
              </a:rPr>
              <a:t>&gt;</a:t>
            </a:r>
          </a:p>
          <a:p>
            <a:r>
              <a:rPr lang="he-IL" altLang="en-US" dirty="0"/>
              <a:t>וכמובן לקשר לספרייה </a:t>
            </a:r>
            <a:r>
              <a:rPr lang="en-US" altLang="en-US" dirty="0" err="1"/>
              <a:t>pthread</a:t>
            </a:r>
            <a:r>
              <a:rPr lang="he-IL" altLang="en-US" dirty="0"/>
              <a:t> עם דגל הקומפילציה </a:t>
            </a:r>
            <a:r>
              <a:rPr lang="en-US" altLang="en-US" dirty="0"/>
              <a:t>-</a:t>
            </a:r>
            <a:r>
              <a:rPr lang="en-US" altLang="en-US" dirty="0" err="1"/>
              <a:t>pthread</a:t>
            </a:r>
            <a:r>
              <a:rPr lang="he-IL" altLang="en-US" dirty="0"/>
              <a:t> .</a:t>
            </a:r>
          </a:p>
          <a:p>
            <a:endParaRPr lang="en-US" altLang="en-US" dirty="0"/>
          </a:p>
          <a:p>
            <a:r>
              <a:rPr lang="he-IL" altLang="en-US" dirty="0"/>
              <a:t>אתחול סמפור לפני השימוש:</a:t>
            </a:r>
          </a:p>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sem_init</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sem_t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pshared</a:t>
            </a:r>
            <a:r>
              <a:rPr lang="en-US" altLang="en-US" dirty="0">
                <a:latin typeface="Courier New" panose="02070309020205020404" pitchFamily="49" charset="0"/>
                <a:cs typeface="Courier New" panose="02070309020205020404" pitchFamily="49" charset="0"/>
              </a:rPr>
              <a:t>,</a:t>
            </a:r>
            <a:endParaRPr lang="ru-RU" altLang="en-US" dirty="0">
              <a:latin typeface="Courier New" panose="02070309020205020404" pitchFamily="49" charset="0"/>
              <a:cs typeface="Courier New" panose="02070309020205020404" pitchFamily="49" charset="0"/>
            </a:endParaRPr>
          </a:p>
          <a:p>
            <a:pPr marL="0" indent="0" algn="l" rtl="0">
              <a:buNone/>
            </a:pPr>
            <a:r>
              <a:rPr lang="ru-RU" altLang="en-US" dirty="0">
                <a:latin typeface="Courier New" panose="02070309020205020404" pitchFamily="49" charset="0"/>
                <a:cs typeface="Courier New" panose="02070309020205020404" pitchFamily="49" charset="0"/>
              </a:rPr>
              <a:t>	</a:t>
            </a:r>
            <a:r>
              <a:rPr lang="en-US" altLang="en-US" dirty="0">
                <a:latin typeface="Courier New" panose="02070309020205020404" pitchFamily="49" charset="0"/>
                <a:cs typeface="Courier New" panose="02070309020205020404" pitchFamily="49" charset="0"/>
              </a:rPr>
              <a:t>unsigned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value);</a:t>
            </a:r>
          </a:p>
          <a:p>
            <a:r>
              <a:rPr lang="he-IL" altLang="en-US" dirty="0"/>
              <a:t>פינוי סמפור בתום השימוש:</a:t>
            </a:r>
          </a:p>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sem_destroy</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sem_t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a:t>
            </a:r>
            <a:r>
              <a:rPr lang="en-US" altLang="en-US" dirty="0">
                <a:latin typeface="Courier New" panose="02070309020205020404" pitchFamily="49" charset="0"/>
                <a:cs typeface="Courier New" panose="02070309020205020404" pitchFamily="49" charset="0"/>
              </a:rPr>
              <a:t>);</a:t>
            </a:r>
          </a:p>
        </p:txBody>
      </p:sp>
      <p:sp>
        <p:nvSpPr>
          <p:cNvPr id="4" name="Footer Placeholder 3">
            <a:extLst>
              <a:ext uri="{FF2B5EF4-FFF2-40B4-BE49-F238E27FC236}">
                <a16:creationId xmlns:a16="http://schemas.microsoft.com/office/drawing/2014/main" xmlns="" id="{636C8F7B-6F77-4F81-BB58-5AE601CE8371}"/>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35A42EF6-B3FF-464E-8D6E-091BAEFA79DF}"/>
              </a:ext>
            </a:extLst>
          </p:cNvPr>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2455637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a:extLst>
              <a:ext uri="{FF2B5EF4-FFF2-40B4-BE49-F238E27FC236}">
                <a16:creationId xmlns:a16="http://schemas.microsoft.com/office/drawing/2014/main" xmlns="" id="{5EEEBB9D-1B9F-4584-8020-82FDC5FC3231}"/>
              </a:ext>
            </a:extLst>
          </p:cNvPr>
          <p:cNvSpPr>
            <a:spLocks noGrp="1" noChangeArrowheads="1"/>
          </p:cNvSpPr>
          <p:nvPr>
            <p:ph type="title"/>
          </p:nvPr>
        </p:nvSpPr>
        <p:spPr/>
        <p:txBody>
          <a:bodyPr/>
          <a:lstStyle/>
          <a:p>
            <a:r>
              <a:rPr lang="he-IL" altLang="en-US" dirty="0"/>
              <a:t>פעולות על סמפורים</a:t>
            </a:r>
            <a:endParaRPr lang="en-US" altLang="en-US" dirty="0"/>
          </a:p>
        </p:txBody>
      </p:sp>
      <p:sp>
        <p:nvSpPr>
          <p:cNvPr id="354307" name="Rectangle 3">
            <a:extLst>
              <a:ext uri="{FF2B5EF4-FFF2-40B4-BE49-F238E27FC236}">
                <a16:creationId xmlns:a16="http://schemas.microsoft.com/office/drawing/2014/main" xmlns="" id="{0CD6CAE2-C3DC-4404-9E77-282F43916FC4}"/>
              </a:ext>
            </a:extLst>
          </p:cNvPr>
          <p:cNvSpPr>
            <a:spLocks noGrp="1" noChangeArrowheads="1"/>
          </p:cNvSpPr>
          <p:nvPr>
            <p:ph idx="1"/>
          </p:nvPr>
        </p:nvSpPr>
        <p:spPr/>
        <p:txBody>
          <a:bodyPr>
            <a:normAutofit lnSpcReduction="10000"/>
          </a:bodyPr>
          <a:lstStyle/>
          <a:p>
            <a:r>
              <a:rPr lang="he-IL" altLang="en-US" dirty="0"/>
              <a:t>ביצוע </a:t>
            </a:r>
            <a:r>
              <a:rPr lang="en-US" altLang="en-US" dirty="0"/>
              <a:t>wait</a:t>
            </a:r>
            <a:r>
              <a:rPr lang="he-IL" altLang="en-US" dirty="0"/>
              <a:t> על סמפור:</a:t>
            </a:r>
          </a:p>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sem_wait</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sem_t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a:t>
            </a:r>
            <a:r>
              <a:rPr lang="en-US" altLang="en-US" dirty="0">
                <a:latin typeface="Courier New" panose="02070309020205020404" pitchFamily="49" charset="0"/>
                <a:cs typeface="Courier New" panose="02070309020205020404" pitchFamily="49" charset="0"/>
              </a:rPr>
              <a:t>);</a:t>
            </a:r>
          </a:p>
          <a:p>
            <a:endParaRPr lang="en-US" altLang="en-US" dirty="0"/>
          </a:p>
          <a:p>
            <a:r>
              <a:rPr lang="he-IL" altLang="en-US" dirty="0"/>
              <a:t>ביצוע </a:t>
            </a:r>
            <a:r>
              <a:rPr lang="en-US" altLang="en-US" dirty="0"/>
              <a:t>post</a:t>
            </a:r>
            <a:r>
              <a:rPr lang="he-IL" altLang="en-US" dirty="0"/>
              <a:t> על סמפור:</a:t>
            </a:r>
          </a:p>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sem_post</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sem_t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a:t>
            </a:r>
            <a:r>
              <a:rPr lang="en-US" altLang="en-US" dirty="0">
                <a:latin typeface="Courier New" panose="02070309020205020404" pitchFamily="49" charset="0"/>
                <a:cs typeface="Courier New" panose="02070309020205020404" pitchFamily="49" charset="0"/>
              </a:rPr>
              <a:t>);</a:t>
            </a:r>
          </a:p>
          <a:p>
            <a:endParaRPr lang="en-US" altLang="en-US" dirty="0"/>
          </a:p>
          <a:p>
            <a:r>
              <a:rPr lang="he-IL" altLang="en-US" dirty="0"/>
              <a:t>גרסה לא-חוסמת של </a:t>
            </a:r>
            <a:r>
              <a:rPr lang="en-US" altLang="en-US" dirty="0"/>
              <a:t>wait</a:t>
            </a:r>
            <a:r>
              <a:rPr lang="he-IL" altLang="en-US" dirty="0"/>
              <a:t>:</a:t>
            </a:r>
          </a:p>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sem_trywait</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sem_t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a:t>
            </a:r>
            <a:r>
              <a:rPr lang="en-US" altLang="en-US" dirty="0">
                <a:latin typeface="Courier New" panose="02070309020205020404" pitchFamily="49" charset="0"/>
                <a:cs typeface="Courier New" panose="02070309020205020404" pitchFamily="49" charset="0"/>
              </a:rPr>
              <a:t>);</a:t>
            </a:r>
          </a:p>
          <a:p>
            <a:pPr lvl="1"/>
            <a:r>
              <a:rPr lang="he-IL" altLang="en-US" dirty="0"/>
              <a:t>אם המונה של הסמפור אינו גדול מ-0, חוזרת מיד ונכשלת.</a:t>
            </a:r>
            <a:endParaRPr lang="en-US" altLang="en-US" dirty="0"/>
          </a:p>
          <a:p>
            <a:pPr lvl="1"/>
            <a:endParaRPr lang="he-IL" altLang="en-US" dirty="0"/>
          </a:p>
          <a:p>
            <a:r>
              <a:rPr lang="he-IL" altLang="en-US" dirty="0"/>
              <a:t>קריאת ערך מונה הסמפור:</a:t>
            </a:r>
          </a:p>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sem_getvalue</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sem_t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sval</a:t>
            </a:r>
            <a:r>
              <a:rPr lang="en-US" altLang="en-US" dirty="0">
                <a:latin typeface="Courier New" panose="02070309020205020404" pitchFamily="49" charset="0"/>
                <a:cs typeface="Courier New" panose="02070309020205020404" pitchFamily="49" charset="0"/>
              </a:rPr>
              <a:t>);</a:t>
            </a:r>
          </a:p>
        </p:txBody>
      </p:sp>
      <p:sp>
        <p:nvSpPr>
          <p:cNvPr id="4" name="Footer Placeholder 3">
            <a:extLst>
              <a:ext uri="{FF2B5EF4-FFF2-40B4-BE49-F238E27FC236}">
                <a16:creationId xmlns:a16="http://schemas.microsoft.com/office/drawing/2014/main" xmlns="" id="{C157BE1E-187D-4F45-91D9-5AEB5FDE9603}"/>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CB174E3A-C672-431D-9C99-E70CC4267359}"/>
              </a:ext>
            </a:extLst>
          </p:cNvPr>
          <p:cNvSpPr>
            <a:spLocks noGrp="1"/>
          </p:cNvSpPr>
          <p:nvPr>
            <p:ph type="sldNum" sz="quarter" idx="12"/>
          </p:nvPr>
        </p:nvSpPr>
        <p:spPr/>
        <p:txBody>
          <a:bodyPr/>
          <a:lstStyle/>
          <a:p>
            <a:fld id="{0CFEC368-1D7A-4F81-ABF6-AE0E36BAF64C}" type="slidenum">
              <a:rPr lang="en-US" smtClean="0"/>
              <a:pPr/>
              <a:t>26</a:t>
            </a:fld>
            <a:endParaRPr lang="en-US"/>
          </a:p>
        </p:txBody>
      </p:sp>
    </p:spTree>
    <p:extLst>
      <p:ext uri="{BB962C8B-B14F-4D97-AF65-F5344CB8AC3E}">
        <p14:creationId xmlns:p14="http://schemas.microsoft.com/office/powerpoint/2010/main" val="3644424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a:extLst>
              <a:ext uri="{FF2B5EF4-FFF2-40B4-BE49-F238E27FC236}">
                <a16:creationId xmlns:a16="http://schemas.microsoft.com/office/drawing/2014/main" xmlns="" id="{A6BDB274-B3B6-447D-A01F-B18B4CF96406}"/>
              </a:ext>
            </a:extLst>
          </p:cNvPr>
          <p:cNvSpPr>
            <a:spLocks noGrp="1" noChangeArrowheads="1"/>
          </p:cNvSpPr>
          <p:nvPr>
            <p:ph type="title"/>
          </p:nvPr>
        </p:nvSpPr>
        <p:spPr/>
        <p:txBody>
          <a:bodyPr/>
          <a:lstStyle/>
          <a:p>
            <a:r>
              <a:rPr lang="he-IL" altLang="en-US" dirty="0"/>
              <a:t>פעולות על סמפורים (2)</a:t>
            </a:r>
            <a:endParaRPr lang="en-US" altLang="en-US" dirty="0"/>
          </a:p>
        </p:txBody>
      </p:sp>
      <p:sp>
        <p:nvSpPr>
          <p:cNvPr id="355331" name="Rectangle 3">
            <a:extLst>
              <a:ext uri="{FF2B5EF4-FFF2-40B4-BE49-F238E27FC236}">
                <a16:creationId xmlns:a16="http://schemas.microsoft.com/office/drawing/2014/main" xmlns="" id="{5C80E2B6-CD0F-4B59-9ABD-C23269F48576}"/>
              </a:ext>
            </a:extLst>
          </p:cNvPr>
          <p:cNvSpPr>
            <a:spLocks noGrp="1" noChangeArrowheads="1"/>
          </p:cNvSpPr>
          <p:nvPr>
            <p:ph idx="1"/>
          </p:nvPr>
        </p:nvSpPr>
        <p:spPr/>
        <p:txBody>
          <a:bodyPr/>
          <a:lstStyle/>
          <a:p>
            <a:r>
              <a:rPr lang="he-IL" altLang="en-US" u="sng" dirty="0"/>
              <a:t>פרמטרים:</a:t>
            </a:r>
          </a:p>
          <a:p>
            <a:pPr lvl="1"/>
            <a:r>
              <a:rPr lang="en-US" altLang="en-US" dirty="0" err="1"/>
              <a:t>sem</a:t>
            </a:r>
            <a:r>
              <a:rPr lang="he-IL" altLang="en-US" dirty="0"/>
              <a:t> – הסמפור עליו מבוצעות הפעולות</a:t>
            </a:r>
            <a:r>
              <a:rPr lang="ru-RU" altLang="en-US" dirty="0"/>
              <a:t>.</a:t>
            </a:r>
            <a:endParaRPr lang="he-IL" altLang="en-US" dirty="0"/>
          </a:p>
          <a:p>
            <a:pPr lvl="1"/>
            <a:r>
              <a:rPr lang="en-US" altLang="en-US" dirty="0" err="1"/>
              <a:t>pshared</a:t>
            </a:r>
            <a:r>
              <a:rPr lang="he-IL" altLang="en-US" dirty="0"/>
              <a:t> – אם ערכו גדול מ-0, מציין שהסמפור יכול להיות משותף למספר תהליכים. תכונה זו אינה נתמכת, ולכן תמיד נציב בו 0</a:t>
            </a:r>
            <a:r>
              <a:rPr lang="ru-RU" altLang="en-US" dirty="0"/>
              <a:t>.</a:t>
            </a:r>
            <a:endParaRPr lang="he-IL" altLang="en-US" dirty="0"/>
          </a:p>
          <a:p>
            <a:pPr lvl="1"/>
            <a:r>
              <a:rPr lang="en-US" altLang="en-US" dirty="0"/>
              <a:t>value</a:t>
            </a:r>
            <a:r>
              <a:rPr lang="he-IL" altLang="en-US" dirty="0"/>
              <a:t> – ערכו ההתחלתי של מונה הסמפור</a:t>
            </a:r>
            <a:r>
              <a:rPr lang="ru-RU" altLang="en-US" dirty="0"/>
              <a:t>.</a:t>
            </a:r>
            <a:endParaRPr lang="he-IL" altLang="en-US" dirty="0"/>
          </a:p>
          <a:p>
            <a:pPr lvl="1"/>
            <a:r>
              <a:rPr lang="en-US" altLang="en-US" dirty="0" err="1"/>
              <a:t>sval</a:t>
            </a:r>
            <a:r>
              <a:rPr lang="he-IL" altLang="en-US" dirty="0"/>
              <a:t> – מצביע למקום בו יאוחסן ערך מונה הסמפור</a:t>
            </a:r>
            <a:r>
              <a:rPr lang="ru-RU" altLang="en-US" dirty="0"/>
              <a:t>.</a:t>
            </a:r>
            <a:endParaRPr lang="he-IL" altLang="en-US" dirty="0"/>
          </a:p>
          <a:p>
            <a:endParaRPr lang="he-IL" altLang="en-US" dirty="0"/>
          </a:p>
          <a:p>
            <a:r>
              <a:rPr lang="he-IL" altLang="en-US" u="sng" dirty="0"/>
              <a:t>ערך מוחזר:</a:t>
            </a:r>
            <a:r>
              <a:rPr lang="he-IL" altLang="en-US" dirty="0"/>
              <a:t> 0 בהצלחה, (1-) בכישלון.</a:t>
            </a:r>
          </a:p>
          <a:p>
            <a:pPr lvl="1"/>
            <a:r>
              <a:rPr lang="he-IL" altLang="en-US" dirty="0"/>
              <a:t>הפונקציות </a:t>
            </a:r>
            <a:r>
              <a:rPr lang="en-US" altLang="en-US" dirty="0" err="1"/>
              <a:t>sem_wait</a:t>
            </a:r>
            <a:r>
              <a:rPr lang="en-US" altLang="en-US" dirty="0"/>
              <a:t>()</a:t>
            </a:r>
            <a:r>
              <a:rPr lang="he-IL" altLang="en-US" dirty="0"/>
              <a:t>  ו-</a:t>
            </a:r>
            <a:r>
              <a:rPr lang="en-US" altLang="en-US" dirty="0" err="1"/>
              <a:t>sem_getvalue</a:t>
            </a:r>
            <a:r>
              <a:rPr lang="en-US" altLang="en-US" dirty="0"/>
              <a:t>()</a:t>
            </a:r>
            <a:r>
              <a:rPr lang="he-IL" altLang="en-US" dirty="0"/>
              <a:t> תמיד מצליחות</a:t>
            </a:r>
            <a:r>
              <a:rPr lang="ru-RU" altLang="en-US" dirty="0"/>
              <a:t>.</a:t>
            </a:r>
            <a:endParaRPr lang="en-US" altLang="en-US" dirty="0"/>
          </a:p>
        </p:txBody>
      </p:sp>
      <p:sp>
        <p:nvSpPr>
          <p:cNvPr id="4" name="Footer Placeholder 3">
            <a:extLst>
              <a:ext uri="{FF2B5EF4-FFF2-40B4-BE49-F238E27FC236}">
                <a16:creationId xmlns:a16="http://schemas.microsoft.com/office/drawing/2014/main" xmlns="" id="{B66ECDEF-C2A3-4B56-AC99-6775C5C3EA36}"/>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B26C7DAD-0135-4E43-87E5-A7F0B6C92649}"/>
              </a:ext>
            </a:extLst>
          </p:cNvPr>
          <p:cNvSpPr>
            <a:spLocks noGrp="1"/>
          </p:cNvSpPr>
          <p:nvPr>
            <p:ph type="sldNum" sz="quarter" idx="12"/>
          </p:nvPr>
        </p:nvSpPr>
        <p:spPr/>
        <p:txBody>
          <a:bodyPr/>
          <a:lstStyle/>
          <a:p>
            <a:fld id="{0CFEC368-1D7A-4F81-ABF6-AE0E36BAF64C}" type="slidenum">
              <a:rPr lang="en-US" smtClean="0"/>
              <a:pPr/>
              <a:t>27</a:t>
            </a:fld>
            <a:endParaRPr lang="en-US"/>
          </a:p>
        </p:txBody>
      </p:sp>
    </p:spTree>
    <p:extLst>
      <p:ext uri="{BB962C8B-B14F-4D97-AF65-F5344CB8AC3E}">
        <p14:creationId xmlns:p14="http://schemas.microsoft.com/office/powerpoint/2010/main" val="2707997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3F8EB9-8F37-40CC-8DC2-133B9EE86654}"/>
              </a:ext>
            </a:extLst>
          </p:cNvPr>
          <p:cNvSpPr>
            <a:spLocks noGrp="1"/>
          </p:cNvSpPr>
          <p:nvPr>
            <p:ph type="title"/>
          </p:nvPr>
        </p:nvSpPr>
        <p:spPr/>
        <p:txBody>
          <a:bodyPr>
            <a:normAutofit/>
          </a:bodyPr>
          <a:lstStyle/>
          <a:p>
            <a:r>
              <a:rPr lang="he-IL" dirty="0"/>
              <a:t>דוגמה: מימוש מנעול</a:t>
            </a:r>
            <a:br>
              <a:rPr lang="he-IL" dirty="0"/>
            </a:br>
            <a:r>
              <a:rPr lang="he-IL" dirty="0"/>
              <a:t>קוראים-כותבים</a:t>
            </a:r>
            <a:endParaRPr lang="en-US" dirty="0"/>
          </a:p>
        </p:txBody>
      </p:sp>
      <p:sp>
        <p:nvSpPr>
          <p:cNvPr id="3" name="Text Placeholder 2">
            <a:extLst>
              <a:ext uri="{FF2B5EF4-FFF2-40B4-BE49-F238E27FC236}">
                <a16:creationId xmlns:a16="http://schemas.microsoft.com/office/drawing/2014/main" xmlns="" id="{F9D20ED5-868A-4D81-893A-8796D139EA50}"/>
              </a:ext>
            </a:extLst>
          </p:cNvPr>
          <p:cNvSpPr>
            <a:spLocks noGrp="1"/>
          </p:cNvSpPr>
          <p:nvPr>
            <p:ph type="body" idx="1"/>
          </p:nvPr>
        </p:nvSpPr>
        <p:spPr/>
        <p:txBody>
          <a:bodyPr/>
          <a:lstStyle/>
          <a:p>
            <a:endParaRPr lang="en-US"/>
          </a:p>
        </p:txBody>
      </p:sp>
      <p:sp>
        <p:nvSpPr>
          <p:cNvPr id="5" name="Slide Number Placeholder 4">
            <a:extLst>
              <a:ext uri="{FF2B5EF4-FFF2-40B4-BE49-F238E27FC236}">
                <a16:creationId xmlns:a16="http://schemas.microsoft.com/office/drawing/2014/main" xmlns="" id="{8151F36F-6DD3-46D5-84BD-16813F607D0B}"/>
              </a:ext>
            </a:extLst>
          </p:cNvPr>
          <p:cNvSpPr>
            <a:spLocks noGrp="1"/>
          </p:cNvSpPr>
          <p:nvPr>
            <p:ph type="sldNum" sz="quarter" idx="12"/>
          </p:nvPr>
        </p:nvSpPr>
        <p:spPr/>
        <p:txBody>
          <a:bodyPr/>
          <a:lstStyle/>
          <a:p>
            <a:fld id="{0CFEC368-1D7A-4F81-ABF6-AE0E36BAF64C}" type="slidenum">
              <a:rPr lang="en-US" smtClean="0"/>
              <a:pPr/>
              <a:t>28</a:t>
            </a:fld>
            <a:endParaRPr lang="en-US"/>
          </a:p>
        </p:txBody>
      </p:sp>
      <p:sp>
        <p:nvSpPr>
          <p:cNvPr id="6" name="Footer Placeholder 5">
            <a:extLst>
              <a:ext uri="{FF2B5EF4-FFF2-40B4-BE49-F238E27FC236}">
                <a16:creationId xmlns:a16="http://schemas.microsoft.com/office/drawing/2014/main" xmlns="" id="{BBBDD1F3-BFA0-4AFA-ACEC-3B6E5AF649DF}"/>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2962390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a:extLst>
              <a:ext uri="{FF2B5EF4-FFF2-40B4-BE49-F238E27FC236}">
                <a16:creationId xmlns:a16="http://schemas.microsoft.com/office/drawing/2014/main" xmlns="" id="{487817D3-0B26-4BCA-8B28-6C607B2CD8DA}"/>
              </a:ext>
            </a:extLst>
          </p:cNvPr>
          <p:cNvSpPr>
            <a:spLocks noGrp="1" noChangeArrowheads="1"/>
          </p:cNvSpPr>
          <p:nvPr>
            <p:ph type="title"/>
          </p:nvPr>
        </p:nvSpPr>
        <p:spPr/>
        <p:txBody>
          <a:bodyPr/>
          <a:lstStyle/>
          <a:p>
            <a:r>
              <a:rPr lang="he-IL" altLang="en-US"/>
              <a:t>מנעול קוראים-כותבים</a:t>
            </a:r>
            <a:endParaRPr lang="en-US" altLang="en-US"/>
          </a:p>
        </p:txBody>
      </p:sp>
      <p:sp>
        <p:nvSpPr>
          <p:cNvPr id="309251" name="Rectangle 3">
            <a:extLst>
              <a:ext uri="{FF2B5EF4-FFF2-40B4-BE49-F238E27FC236}">
                <a16:creationId xmlns:a16="http://schemas.microsoft.com/office/drawing/2014/main" xmlns="" id="{AC9F8CD1-2E3C-495A-A4A5-E23A90660662}"/>
              </a:ext>
            </a:extLst>
          </p:cNvPr>
          <p:cNvSpPr>
            <a:spLocks noGrp="1" noChangeArrowheads="1"/>
          </p:cNvSpPr>
          <p:nvPr>
            <p:ph idx="1"/>
          </p:nvPr>
        </p:nvSpPr>
        <p:spPr/>
        <p:txBody>
          <a:bodyPr/>
          <a:lstStyle/>
          <a:p>
            <a:r>
              <a:rPr lang="he-IL" altLang="en-US" dirty="0"/>
              <a:t>משאב עם שתי פעולות:</a:t>
            </a:r>
            <a:r>
              <a:rPr lang="en-US" altLang="en-US" dirty="0"/>
              <a:t> </a:t>
            </a:r>
            <a:r>
              <a:rPr lang="he-IL" altLang="en-US" dirty="0"/>
              <a:t>קריאה</a:t>
            </a:r>
            <a:r>
              <a:rPr lang="en-US" altLang="en-US" dirty="0"/>
              <a:t> </a:t>
            </a:r>
            <a:r>
              <a:rPr lang="he-IL" altLang="en-US" dirty="0"/>
              <a:t>וכתיבה.</a:t>
            </a:r>
            <a:endParaRPr lang="he-IL" altLang="en-US" dirty="0">
              <a:solidFill>
                <a:srgbClr val="0000FF"/>
              </a:solidFill>
            </a:endParaRPr>
          </a:p>
          <a:p>
            <a:r>
              <a:rPr lang="he-IL" altLang="en-US" dirty="0"/>
              <a:t>מספר חוטים קוראים יכולים לגשת למשאב בו-זמנית.</a:t>
            </a:r>
          </a:p>
          <a:p>
            <a:r>
              <a:rPr lang="he-IL" altLang="en-US" dirty="0"/>
              <a:t>חוט כותב צריך גישה בלעדית למשאב.</a:t>
            </a:r>
          </a:p>
          <a:p>
            <a:pPr lvl="1"/>
            <a:endParaRPr lang="he-IL" altLang="en-US" dirty="0"/>
          </a:p>
          <a:p>
            <a:r>
              <a:rPr lang="he-IL" altLang="en-US" dirty="0"/>
              <a:t>בשקפים הבאים נדגים כיצד ניתן לממש מנעול קוראים-כותבים באמצעות משתני תנאי.</a:t>
            </a:r>
            <a:endParaRPr lang="en-US" altLang="en-US" dirty="0"/>
          </a:p>
          <a:p>
            <a:pPr lvl="1"/>
            <a:r>
              <a:rPr lang="he-IL" altLang="en-US" dirty="0"/>
              <a:t>בהרצאה ראינו איך להשתמש בסמפור למטרה זו.</a:t>
            </a:r>
          </a:p>
          <a:p>
            <a:pPr lvl="1"/>
            <a:r>
              <a:rPr lang="he-IL" altLang="en-US" dirty="0"/>
              <a:t>עבור קוראים נממש את הפונקציות </a:t>
            </a:r>
            <a:r>
              <a:rPr lang="en-US" altLang="en-US" dirty="0" err="1"/>
              <a:t>read_lock</a:t>
            </a:r>
            <a:r>
              <a:rPr lang="en-US" altLang="en-US" dirty="0"/>
              <a:t>(), </a:t>
            </a:r>
            <a:r>
              <a:rPr lang="en-US" altLang="en-US" dirty="0" err="1"/>
              <a:t>read_unlock</a:t>
            </a:r>
            <a:r>
              <a:rPr lang="en-US" altLang="en-US" dirty="0"/>
              <a:t>()</a:t>
            </a:r>
            <a:r>
              <a:rPr lang="he-IL" altLang="en-US" dirty="0"/>
              <a:t> .</a:t>
            </a:r>
          </a:p>
          <a:p>
            <a:pPr lvl="1"/>
            <a:r>
              <a:rPr lang="he-IL" altLang="en-US" dirty="0"/>
              <a:t>עבור כותבים נממש את הפונקציות </a:t>
            </a:r>
            <a:r>
              <a:rPr lang="en-US" altLang="en-US" dirty="0" err="1"/>
              <a:t>write_lock</a:t>
            </a:r>
            <a:r>
              <a:rPr lang="en-US" altLang="en-US" dirty="0"/>
              <a:t>(), </a:t>
            </a:r>
            <a:r>
              <a:rPr lang="en-US" altLang="en-US" dirty="0" err="1"/>
              <a:t>write_unlock</a:t>
            </a:r>
            <a:r>
              <a:rPr lang="en-US" altLang="en-US" dirty="0"/>
              <a:t>()</a:t>
            </a:r>
            <a:r>
              <a:rPr lang="he-IL" altLang="en-US" dirty="0"/>
              <a:t> .</a:t>
            </a:r>
            <a:endParaRPr lang="en-US" altLang="en-US" dirty="0"/>
          </a:p>
        </p:txBody>
      </p:sp>
      <p:sp>
        <p:nvSpPr>
          <p:cNvPr id="3" name="Slide Number Placeholder 2">
            <a:extLst>
              <a:ext uri="{FF2B5EF4-FFF2-40B4-BE49-F238E27FC236}">
                <a16:creationId xmlns:a16="http://schemas.microsoft.com/office/drawing/2014/main" xmlns="" id="{C6BB30F0-1784-4911-8BA3-98A53CED178C}"/>
              </a:ext>
            </a:extLst>
          </p:cNvPr>
          <p:cNvSpPr>
            <a:spLocks noGrp="1"/>
          </p:cNvSpPr>
          <p:nvPr>
            <p:ph type="sldNum" sz="quarter" idx="12"/>
          </p:nvPr>
        </p:nvSpPr>
        <p:spPr/>
        <p:txBody>
          <a:bodyPr/>
          <a:lstStyle/>
          <a:p>
            <a:fld id="{0CFEC368-1D7A-4F81-ABF6-AE0E36BAF64C}" type="slidenum">
              <a:rPr lang="en-US" smtClean="0"/>
              <a:pPr/>
              <a:t>29</a:t>
            </a:fld>
            <a:endParaRPr lang="en-US"/>
          </a:p>
        </p:txBody>
      </p:sp>
      <p:pic>
        <p:nvPicPr>
          <p:cNvPr id="309253" name="Picture 5" descr="j0088568[1]">
            <a:extLst>
              <a:ext uri="{FF2B5EF4-FFF2-40B4-BE49-F238E27FC236}">
                <a16:creationId xmlns:a16="http://schemas.microsoft.com/office/drawing/2014/main" xmlns="" id="{2ACD521B-4103-40A5-879E-E7D2AF445B7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075" y="460375"/>
            <a:ext cx="996950" cy="1239838"/>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xmlns="" id="{8BE365AB-8AD0-4210-BF41-AC9B217A5C62}"/>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1676139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2D66E7-072A-4C13-B4F9-B8F4153A34C9}"/>
              </a:ext>
            </a:extLst>
          </p:cNvPr>
          <p:cNvSpPr>
            <a:spLocks noGrp="1"/>
          </p:cNvSpPr>
          <p:nvPr>
            <p:ph type="title"/>
          </p:nvPr>
        </p:nvSpPr>
        <p:spPr/>
        <p:txBody>
          <a:bodyPr/>
          <a:lstStyle/>
          <a:p>
            <a:r>
              <a:rPr lang="he-IL" altLang="en-US" dirty="0"/>
              <a:t>הערה מקדימה</a:t>
            </a:r>
            <a:endParaRPr lang="en-US" dirty="0"/>
          </a:p>
        </p:txBody>
      </p:sp>
      <p:sp>
        <p:nvSpPr>
          <p:cNvPr id="3" name="Content Placeholder 2">
            <a:extLst>
              <a:ext uri="{FF2B5EF4-FFF2-40B4-BE49-F238E27FC236}">
                <a16:creationId xmlns:a16="http://schemas.microsoft.com/office/drawing/2014/main" xmlns="" id="{9629D39D-0E73-4F0E-BFEA-5869237A4FDE}"/>
              </a:ext>
            </a:extLst>
          </p:cNvPr>
          <p:cNvSpPr>
            <a:spLocks noGrp="1"/>
          </p:cNvSpPr>
          <p:nvPr>
            <p:ph idx="1"/>
          </p:nvPr>
        </p:nvSpPr>
        <p:spPr/>
        <p:txBody>
          <a:bodyPr/>
          <a:lstStyle/>
          <a:p>
            <a:r>
              <a:rPr lang="he-IL" dirty="0"/>
              <a:t>כפי שנאמר בתרגול הקודם, ספריית </a:t>
            </a:r>
            <a:r>
              <a:rPr lang="en-US" dirty="0" err="1"/>
              <a:t>LinuxThreads</a:t>
            </a:r>
            <a:r>
              <a:rPr lang="he-IL" dirty="0"/>
              <a:t> (כפי שמופצת ב- </a:t>
            </a:r>
            <a:r>
              <a:rPr lang="en-US" dirty="0"/>
              <a:t>RedHat 8.0</a:t>
            </a:r>
            <a:r>
              <a:rPr lang="he-IL" dirty="0"/>
              <a:t>) תומכת בצורה חלקית בלבד בתקן </a:t>
            </a:r>
            <a:r>
              <a:rPr lang="en-US" dirty="0" err="1"/>
              <a:t>pthreads</a:t>
            </a:r>
            <a:r>
              <a:rPr lang="he-IL" dirty="0"/>
              <a:t>.</a:t>
            </a:r>
          </a:p>
          <a:p>
            <a:endParaRPr lang="he-IL" dirty="0"/>
          </a:p>
          <a:p>
            <a:endParaRPr lang="he-IL" dirty="0"/>
          </a:p>
          <a:p>
            <a:endParaRPr lang="en-US" dirty="0"/>
          </a:p>
        </p:txBody>
      </p:sp>
      <p:sp>
        <p:nvSpPr>
          <p:cNvPr id="5" name="Slide Number Placeholder 4">
            <a:extLst>
              <a:ext uri="{FF2B5EF4-FFF2-40B4-BE49-F238E27FC236}">
                <a16:creationId xmlns:a16="http://schemas.microsoft.com/office/drawing/2014/main" xmlns="" id="{317AEB45-6F5D-4C34-9A8F-3FD8A7976814}"/>
              </a:ext>
            </a:extLst>
          </p:cNvPr>
          <p:cNvSpPr>
            <a:spLocks noGrp="1"/>
          </p:cNvSpPr>
          <p:nvPr>
            <p:ph type="sldNum" sz="quarter" idx="12"/>
          </p:nvPr>
        </p:nvSpPr>
        <p:spPr/>
        <p:txBody>
          <a:bodyPr/>
          <a:lstStyle/>
          <a:p>
            <a:fld id="{0CFEC368-1D7A-4F81-ABF6-AE0E36BAF64C}" type="slidenum">
              <a:rPr lang="en-US" smtClean="0"/>
              <a:pPr/>
              <a:t>3</a:t>
            </a:fld>
            <a:endParaRPr lang="en-US"/>
          </a:p>
        </p:txBody>
      </p:sp>
      <p:graphicFrame>
        <p:nvGraphicFramePr>
          <p:cNvPr id="6" name="Table 5">
            <a:extLst>
              <a:ext uri="{FF2B5EF4-FFF2-40B4-BE49-F238E27FC236}">
                <a16:creationId xmlns:a16="http://schemas.microsoft.com/office/drawing/2014/main" xmlns="" id="{77A23E4D-10C0-4B24-9169-6C44E8EBE3EF}"/>
              </a:ext>
            </a:extLst>
          </p:cNvPr>
          <p:cNvGraphicFramePr>
            <a:graphicFrameLocks noGrp="1"/>
          </p:cNvGraphicFramePr>
          <p:nvPr>
            <p:extLst>
              <p:ext uri="{D42A27DB-BD31-4B8C-83A1-F6EECF244321}">
                <p14:modId xmlns:p14="http://schemas.microsoft.com/office/powerpoint/2010/main" val="2020201694"/>
              </p:ext>
            </p:extLst>
          </p:nvPr>
        </p:nvGraphicFramePr>
        <p:xfrm>
          <a:off x="457200" y="2709290"/>
          <a:ext cx="8229600" cy="3261360"/>
        </p:xfrm>
        <a:graphic>
          <a:graphicData uri="http://schemas.openxmlformats.org/drawingml/2006/table">
            <a:tbl>
              <a:tblPr firstRow="1">
                <a:tableStyleId>{3C2FFA5D-87B4-456A-9821-1D502468CF0F}</a:tableStyleId>
              </a:tblPr>
              <a:tblGrid>
                <a:gridCol w="4114800">
                  <a:extLst>
                    <a:ext uri="{9D8B030D-6E8A-4147-A177-3AD203B41FA5}">
                      <a16:colId xmlns:a16="http://schemas.microsoft.com/office/drawing/2014/main" xmlns="" val="1951671129"/>
                    </a:ext>
                  </a:extLst>
                </a:gridCol>
                <a:gridCol w="4114800">
                  <a:extLst>
                    <a:ext uri="{9D8B030D-6E8A-4147-A177-3AD203B41FA5}">
                      <a16:colId xmlns:a16="http://schemas.microsoft.com/office/drawing/2014/main" xmlns="" val="3181458432"/>
                    </a:ext>
                  </a:extLst>
                </a:gridCol>
              </a:tblGrid>
              <a:tr h="370840">
                <a:tc>
                  <a:txBody>
                    <a:bodyPr/>
                    <a:lstStyle/>
                    <a:p>
                      <a:pPr algn="ctr" rtl="1"/>
                      <a:r>
                        <a:rPr lang="he-IL" sz="2400" dirty="0"/>
                        <a:t>מה חסר</a:t>
                      </a:r>
                      <a:endParaRPr lang="en-US" sz="2400" dirty="0"/>
                    </a:p>
                  </a:txBody>
                  <a:tcPr marL="137160" marR="137160" marT="137160" marB="137160"/>
                </a:tc>
                <a:tc>
                  <a:txBody>
                    <a:bodyPr/>
                    <a:lstStyle/>
                    <a:p>
                      <a:pPr algn="ctr" rtl="1"/>
                      <a:r>
                        <a:rPr lang="he-IL" sz="2400" dirty="0"/>
                        <a:t>מה קיים</a:t>
                      </a:r>
                      <a:endParaRPr lang="en-US" sz="2400" dirty="0"/>
                    </a:p>
                  </a:txBody>
                  <a:tcPr marL="137160" marR="137160" marT="137160" marB="137160"/>
                </a:tc>
                <a:extLst>
                  <a:ext uri="{0D108BD9-81ED-4DB2-BD59-A6C34878D82A}">
                    <a16:rowId xmlns:a16="http://schemas.microsoft.com/office/drawing/2014/main" xmlns="" val="3835938425"/>
                  </a:ext>
                </a:extLst>
              </a:tr>
              <a:tr h="370840">
                <a:tc rowSpan="2">
                  <a:txBody>
                    <a:bodyPr/>
                    <a:lstStyle/>
                    <a:p>
                      <a:pPr algn="l" rtl="1"/>
                      <a:r>
                        <a:rPr lang="en-US" altLang="en-US" sz="2400" dirty="0"/>
                        <a:t>readers-writers locks</a:t>
                      </a:r>
                      <a:endParaRPr lang="en-US" sz="2400" dirty="0"/>
                    </a:p>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sz="2000" dirty="0"/>
                        <a:t>אבל ניתן לממש ע"י מנגנונים אחרים, כפי שנראה בהמשך.</a:t>
                      </a:r>
                    </a:p>
                  </a:txBody>
                  <a:tcPr marL="137160" marR="137160" marT="137160" marB="137160"/>
                </a:tc>
                <a:tc>
                  <a:txBody>
                    <a:bodyPr/>
                    <a:lstStyle/>
                    <a:p>
                      <a:pPr algn="l" rtl="1"/>
                      <a:r>
                        <a:rPr lang="en-US" altLang="en-US" sz="2400" dirty="0"/>
                        <a:t>mutexes</a:t>
                      </a:r>
                      <a:endParaRPr lang="en-US" sz="2400" dirty="0"/>
                    </a:p>
                  </a:txBody>
                  <a:tcPr marL="137160" marR="137160" marT="137160" marB="137160"/>
                </a:tc>
                <a:extLst>
                  <a:ext uri="{0D108BD9-81ED-4DB2-BD59-A6C34878D82A}">
                    <a16:rowId xmlns:a16="http://schemas.microsoft.com/office/drawing/2014/main" xmlns="" val="1762654599"/>
                  </a:ext>
                </a:extLst>
              </a:tr>
              <a:tr h="370840">
                <a:tc vMerge="1">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he-IL" altLang="en-US" sz="2400" dirty="0"/>
                    </a:p>
                  </a:txBody>
                  <a:tcPr/>
                </a:tc>
                <a:tc>
                  <a: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lang="en-US" altLang="en-US" sz="2400" dirty="0"/>
                        <a:t>condition variables</a:t>
                      </a:r>
                    </a:p>
                  </a:txBody>
                  <a:tcPr marL="137160" marR="137160" marT="137160" marB="137160"/>
                </a:tc>
                <a:extLst>
                  <a:ext uri="{0D108BD9-81ED-4DB2-BD59-A6C34878D82A}">
                    <a16:rowId xmlns:a16="http://schemas.microsoft.com/office/drawing/2014/main" xmlns="" val="3391011158"/>
                  </a:ext>
                </a:extLst>
              </a:tr>
              <a:tr h="370840">
                <a:tc>
                  <a: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altLang="en-US" sz="2400" u="none" strike="noStrike" kern="1200" cap="none" spc="0" normalizeH="0" baseline="0" noProof="0" dirty="0">
                          <a:ln>
                            <a:noFill/>
                          </a:ln>
                          <a:effectLst/>
                          <a:uLnTx/>
                          <a:uFillTx/>
                        </a:rPr>
                        <a:t>barriers</a:t>
                      </a:r>
                      <a:endParaRPr kumimoji="0" lang="en-US" sz="2400" u="none" strike="noStrike" kern="1200" cap="none" spc="0" normalizeH="0" baseline="0" noProof="0" dirty="0">
                        <a:ln>
                          <a:noFill/>
                        </a:ln>
                        <a:effectLst/>
                        <a:uLnTx/>
                        <a:uFillTx/>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altLang="en-US" sz="2000" u="none" strike="noStrike" kern="1200" cap="none" spc="0" normalizeH="0" baseline="0" noProof="0" dirty="0">
                          <a:ln>
                            <a:noFill/>
                          </a:ln>
                          <a:effectLst/>
                          <a:uLnTx/>
                          <a:uFillTx/>
                        </a:rPr>
                        <a:t>אבל ניתן לממש ע"י מנגנונים אחרים, (כפי שאולי תראו בש"ב).</a:t>
                      </a:r>
                    </a:p>
                    <a:p>
                      <a:endParaRPr lang="en-US" dirty="0"/>
                    </a:p>
                  </a:txBody>
                  <a:tcPr/>
                </a:tc>
                <a:tc>
                  <a:txBody>
                    <a:bodyPr/>
                    <a:lstStyle/>
                    <a:p>
                      <a:pPr algn="l" rtl="1"/>
                      <a:r>
                        <a:rPr lang="en-US" sz="2400" dirty="0"/>
                        <a:t>semaphores</a:t>
                      </a:r>
                    </a:p>
                    <a:p>
                      <a:pPr algn="r" rtl="1"/>
                      <a:r>
                        <a:rPr lang="he-IL" sz="2000" dirty="0"/>
                        <a:t>מימוש חלקי – עובד רק בין חוטים</a:t>
                      </a:r>
                      <a:br>
                        <a:rPr lang="he-IL" sz="2000" dirty="0"/>
                      </a:br>
                      <a:r>
                        <a:rPr lang="he-IL" sz="2000" dirty="0"/>
                        <a:t>ולא בין תהליכים.</a:t>
                      </a:r>
                    </a:p>
                  </a:txBody>
                  <a:tcPr marL="137160" marR="137160" marT="137160" marB="137160"/>
                </a:tc>
                <a:extLst>
                  <a:ext uri="{0D108BD9-81ED-4DB2-BD59-A6C34878D82A}">
                    <a16:rowId xmlns:a16="http://schemas.microsoft.com/office/drawing/2014/main" xmlns="" val="2634678578"/>
                  </a:ext>
                </a:extLst>
              </a:tr>
            </a:tbl>
          </a:graphicData>
        </a:graphic>
      </p:graphicFrame>
      <p:sp>
        <p:nvSpPr>
          <p:cNvPr id="7" name="Footer Placeholder 6">
            <a:extLst>
              <a:ext uri="{FF2B5EF4-FFF2-40B4-BE49-F238E27FC236}">
                <a16:creationId xmlns:a16="http://schemas.microsoft.com/office/drawing/2014/main" xmlns="" id="{595E0BD0-73C3-440B-93AD-E401061E9CBD}"/>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3504963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xmlns="" id="{E973C511-C0C6-471D-B84D-B256F5FB27F2}"/>
              </a:ext>
            </a:extLst>
          </p:cNvPr>
          <p:cNvSpPr>
            <a:spLocks noGrp="1" noChangeArrowheads="1"/>
          </p:cNvSpPr>
          <p:nvPr>
            <p:ph type="title"/>
          </p:nvPr>
        </p:nvSpPr>
        <p:spPr/>
        <p:txBody>
          <a:bodyPr/>
          <a:lstStyle/>
          <a:p>
            <a:r>
              <a:rPr lang="he-IL" altLang="en-US"/>
              <a:t>מימוש מנעול קוראים-כותבים (1)</a:t>
            </a:r>
            <a:endParaRPr lang="en-US" altLang="en-US"/>
          </a:p>
        </p:txBody>
      </p:sp>
      <p:sp>
        <p:nvSpPr>
          <p:cNvPr id="310275" name="Rectangle 3">
            <a:extLst>
              <a:ext uri="{FF2B5EF4-FFF2-40B4-BE49-F238E27FC236}">
                <a16:creationId xmlns:a16="http://schemas.microsoft.com/office/drawing/2014/main" xmlns="" id="{3512B6D2-6A39-46BB-B1A1-B0C9A1468E52}"/>
              </a:ext>
            </a:extLst>
          </p:cNvPr>
          <p:cNvSpPr>
            <a:spLocks noGrp="1" noChangeArrowheads="1"/>
          </p:cNvSpPr>
          <p:nvPr>
            <p:ph idx="1"/>
          </p:nvPr>
        </p:nvSpPr>
        <p:spPr/>
        <p:txBody>
          <a:bodyPr>
            <a:normAutofit/>
          </a:bodyPr>
          <a:lstStyle/>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#include &lt;</a:t>
            </a:r>
            <a:r>
              <a:rPr lang="en-US" altLang="en-US" sz="2000" dirty="0" err="1">
                <a:latin typeface="Courier New" panose="02070309020205020404" pitchFamily="49" charset="0"/>
                <a:cs typeface="Courier New" panose="02070309020205020404" pitchFamily="49" charset="0"/>
              </a:rPr>
              <a:t>pthread.h</a:t>
            </a:r>
            <a:r>
              <a:rPr lang="en-US" altLang="en-US" sz="2000" dirty="0">
                <a:latin typeface="Courier New" panose="02070309020205020404" pitchFamily="49" charset="0"/>
                <a:cs typeface="Courier New" panose="02070309020205020404" pitchFamily="49" charset="0"/>
              </a:rPr>
              <a:t>&gt;</a:t>
            </a:r>
          </a:p>
          <a:p>
            <a:pPr algn="l" rtl="0">
              <a:lnSpc>
                <a:spcPct val="80000"/>
              </a:lnSpc>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number_of_readers</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pthread_cond_t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readers_condition</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endParaRPr lang="en-US" altLang="en-US" sz="20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number_of_writers</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pthread_cond_t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writers_condition</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mutex_t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endParaRPr lang="en-US" altLang="en-US" sz="20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void </a:t>
            </a:r>
            <a:r>
              <a:rPr lang="en-US" altLang="en-US" sz="2000" dirty="0" err="1">
                <a:latin typeface="Courier New" panose="02070309020205020404" pitchFamily="49" charset="0"/>
                <a:cs typeface="Courier New" panose="02070309020205020404" pitchFamily="49" charset="0"/>
              </a:rPr>
              <a:t>readers_writers_init</a:t>
            </a:r>
            <a:r>
              <a:rPr lang="en-US" altLang="en-US" sz="2000" dirty="0">
                <a:latin typeface="Courier New" panose="02070309020205020404" pitchFamily="49" charset="0"/>
                <a:cs typeface="Courier New" panose="02070309020205020404" pitchFamily="49" charset="0"/>
              </a:rPr>
              <a:t>()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number_of_readers</a:t>
            </a:r>
            <a:r>
              <a:rPr lang="en-US" altLang="en-US" sz="2000" dirty="0">
                <a:latin typeface="Courier New" panose="02070309020205020404" pitchFamily="49" charset="0"/>
                <a:cs typeface="Courier New" panose="02070309020205020404" pitchFamily="49" charset="0"/>
              </a:rPr>
              <a:t> = 0;</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pthread_cond_init</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readers_condition</a:t>
            </a:r>
            <a:r>
              <a:rPr lang="en-US" altLang="en-US" sz="2000" dirty="0">
                <a:latin typeface="Courier New" panose="02070309020205020404" pitchFamily="49" charset="0"/>
                <a:cs typeface="Courier New" panose="02070309020205020404" pitchFamily="49" charset="0"/>
              </a:rPr>
              <a:t>, NULL);</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number_of_writers</a:t>
            </a:r>
            <a:r>
              <a:rPr lang="en-US" altLang="en-US" sz="2000" dirty="0">
                <a:latin typeface="Courier New" panose="02070309020205020404" pitchFamily="49" charset="0"/>
                <a:cs typeface="Courier New" panose="02070309020205020404" pitchFamily="49" charset="0"/>
              </a:rPr>
              <a:t> = 0;</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pthread_cond_init</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writers_condition</a:t>
            </a:r>
            <a:r>
              <a:rPr lang="en-US" altLang="en-US" sz="2000" dirty="0">
                <a:latin typeface="Courier New" panose="02070309020205020404" pitchFamily="49" charset="0"/>
                <a:cs typeface="Courier New" panose="02070309020205020404" pitchFamily="49" charset="0"/>
              </a:rPr>
              <a:t>, NULL);</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pthread_mutex_init</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 NULL);</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p>
        </p:txBody>
      </p:sp>
      <p:sp>
        <p:nvSpPr>
          <p:cNvPr id="3" name="Slide Number Placeholder 2">
            <a:extLst>
              <a:ext uri="{FF2B5EF4-FFF2-40B4-BE49-F238E27FC236}">
                <a16:creationId xmlns:a16="http://schemas.microsoft.com/office/drawing/2014/main" xmlns="" id="{779E25C0-3890-4071-9FBE-020EEF08CADA}"/>
              </a:ext>
            </a:extLst>
          </p:cNvPr>
          <p:cNvSpPr>
            <a:spLocks noGrp="1"/>
          </p:cNvSpPr>
          <p:nvPr>
            <p:ph type="sldNum" sz="quarter" idx="12"/>
          </p:nvPr>
        </p:nvSpPr>
        <p:spPr/>
        <p:txBody>
          <a:bodyPr/>
          <a:lstStyle/>
          <a:p>
            <a:fld id="{0CFEC368-1D7A-4F81-ABF6-AE0E36BAF64C}" type="slidenum">
              <a:rPr lang="en-US" smtClean="0"/>
              <a:pPr/>
              <a:t>30</a:t>
            </a:fld>
            <a:endParaRPr lang="en-US"/>
          </a:p>
        </p:txBody>
      </p:sp>
      <p:sp>
        <p:nvSpPr>
          <p:cNvPr id="310276" name="Text Box 4">
            <a:extLst>
              <a:ext uri="{FF2B5EF4-FFF2-40B4-BE49-F238E27FC236}">
                <a16:creationId xmlns:a16="http://schemas.microsoft.com/office/drawing/2014/main" xmlns="" id="{6FD84A80-D0CC-4E80-9776-975F19A2E2F8}"/>
              </a:ext>
            </a:extLst>
          </p:cNvPr>
          <p:cNvSpPr txBox="1">
            <a:spLocks noChangeArrowheads="1"/>
          </p:cNvSpPr>
          <p:nvPr/>
        </p:nvSpPr>
        <p:spPr bwMode="auto">
          <a:xfrm>
            <a:off x="5187123" y="1779235"/>
            <a:ext cx="3499677" cy="400110"/>
          </a:xfrm>
          <a:prstGeom prst="rect">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none">
            <a:spAutoFit/>
          </a:bodyPr>
          <a:lstStyle/>
          <a:p>
            <a:pPr algn="r"/>
            <a:r>
              <a:rPr lang="he-IL" altLang="en-US" sz="2000" dirty="0">
                <a:solidFill>
                  <a:schemeClr val="tx1"/>
                </a:solidFill>
              </a:rPr>
              <a:t>מספר החוטים שקוראים מהמשאב</a:t>
            </a:r>
            <a:endParaRPr lang="en-US" altLang="en-US" sz="2000" dirty="0">
              <a:solidFill>
                <a:schemeClr val="tx1"/>
              </a:solidFill>
            </a:endParaRPr>
          </a:p>
        </p:txBody>
      </p:sp>
      <p:sp>
        <p:nvSpPr>
          <p:cNvPr id="310277" name="Text Box 5">
            <a:extLst>
              <a:ext uri="{FF2B5EF4-FFF2-40B4-BE49-F238E27FC236}">
                <a16:creationId xmlns:a16="http://schemas.microsoft.com/office/drawing/2014/main" xmlns="" id="{FDE4A9A8-9143-4FCA-B163-92B65ABDCFC0}"/>
              </a:ext>
            </a:extLst>
          </p:cNvPr>
          <p:cNvSpPr txBox="1">
            <a:spLocks noChangeArrowheads="1"/>
          </p:cNvSpPr>
          <p:nvPr/>
        </p:nvSpPr>
        <p:spPr bwMode="auto">
          <a:xfrm>
            <a:off x="5368263" y="2742375"/>
            <a:ext cx="3318537" cy="400110"/>
          </a:xfrm>
          <a:prstGeom prst="rect">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none">
            <a:spAutoFit/>
          </a:bodyPr>
          <a:lstStyle/>
          <a:p>
            <a:pPr algn="r"/>
            <a:r>
              <a:rPr lang="he-IL" altLang="en-US" sz="2000">
                <a:solidFill>
                  <a:schemeClr val="tx1"/>
                </a:solidFill>
              </a:rPr>
              <a:t>מספר החוטים שכותבים למשאב</a:t>
            </a:r>
            <a:endParaRPr lang="en-US" altLang="en-US" sz="2000">
              <a:solidFill>
                <a:schemeClr val="tx1"/>
              </a:solidFill>
            </a:endParaRPr>
          </a:p>
        </p:txBody>
      </p:sp>
      <p:sp>
        <p:nvSpPr>
          <p:cNvPr id="310278" name="Text Box 6">
            <a:extLst>
              <a:ext uri="{FF2B5EF4-FFF2-40B4-BE49-F238E27FC236}">
                <a16:creationId xmlns:a16="http://schemas.microsoft.com/office/drawing/2014/main" xmlns="" id="{59431CDE-E84D-4867-901A-32F71944F947}"/>
              </a:ext>
            </a:extLst>
          </p:cNvPr>
          <p:cNvSpPr txBox="1">
            <a:spLocks noChangeArrowheads="1"/>
          </p:cNvSpPr>
          <p:nvPr/>
        </p:nvSpPr>
        <p:spPr bwMode="auto">
          <a:xfrm>
            <a:off x="6647459" y="2141626"/>
            <a:ext cx="2039341" cy="400110"/>
          </a:xfrm>
          <a:prstGeom prst="rect">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none">
            <a:spAutoFit/>
          </a:bodyPr>
          <a:lstStyle/>
          <a:p>
            <a:pPr algn="r"/>
            <a:r>
              <a:rPr lang="he-IL" altLang="en-US" sz="2000" dirty="0">
                <a:solidFill>
                  <a:schemeClr val="tx1"/>
                </a:solidFill>
              </a:rPr>
              <a:t>אירוע: מותר לקרוא</a:t>
            </a:r>
            <a:endParaRPr lang="en-US" altLang="en-US" sz="2000" dirty="0">
              <a:solidFill>
                <a:schemeClr val="tx1"/>
              </a:solidFill>
            </a:endParaRPr>
          </a:p>
        </p:txBody>
      </p:sp>
      <p:sp>
        <p:nvSpPr>
          <p:cNvPr id="310279" name="Text Box 7">
            <a:extLst>
              <a:ext uri="{FF2B5EF4-FFF2-40B4-BE49-F238E27FC236}">
                <a16:creationId xmlns:a16="http://schemas.microsoft.com/office/drawing/2014/main" xmlns="" id="{A3E8CF90-0B63-4320-8F8A-9FEF20CA4A53}"/>
              </a:ext>
            </a:extLst>
          </p:cNvPr>
          <p:cNvSpPr txBox="1">
            <a:spLocks noChangeArrowheads="1"/>
          </p:cNvSpPr>
          <p:nvPr/>
        </p:nvSpPr>
        <p:spPr bwMode="auto">
          <a:xfrm>
            <a:off x="6642619" y="3104766"/>
            <a:ext cx="2047356" cy="400110"/>
          </a:xfrm>
          <a:prstGeom prst="rect">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none">
            <a:spAutoFit/>
          </a:bodyPr>
          <a:lstStyle/>
          <a:p>
            <a:pPr algn="r"/>
            <a:r>
              <a:rPr lang="he-IL" altLang="en-US" sz="2000" dirty="0">
                <a:solidFill>
                  <a:schemeClr val="tx1"/>
                </a:solidFill>
              </a:rPr>
              <a:t>אירוע: מותר לכתוב</a:t>
            </a:r>
            <a:endParaRPr lang="en-US" altLang="en-US" sz="2000" dirty="0">
              <a:solidFill>
                <a:schemeClr val="tx1"/>
              </a:solidFill>
            </a:endParaRPr>
          </a:p>
        </p:txBody>
      </p:sp>
      <p:sp>
        <p:nvSpPr>
          <p:cNvPr id="4" name="Footer Placeholder 3">
            <a:extLst>
              <a:ext uri="{FF2B5EF4-FFF2-40B4-BE49-F238E27FC236}">
                <a16:creationId xmlns:a16="http://schemas.microsoft.com/office/drawing/2014/main" xmlns="" id="{4528DD71-065F-4521-B7BC-BB7453EEF29C}"/>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468431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a:extLst>
              <a:ext uri="{FF2B5EF4-FFF2-40B4-BE49-F238E27FC236}">
                <a16:creationId xmlns:a16="http://schemas.microsoft.com/office/drawing/2014/main" xmlns="" id="{374258A9-C919-4E42-8B57-98452353FF04}"/>
              </a:ext>
            </a:extLst>
          </p:cNvPr>
          <p:cNvSpPr>
            <a:spLocks noGrp="1" noChangeArrowheads="1"/>
          </p:cNvSpPr>
          <p:nvPr>
            <p:ph type="title"/>
          </p:nvPr>
        </p:nvSpPr>
        <p:spPr/>
        <p:txBody>
          <a:bodyPr/>
          <a:lstStyle/>
          <a:p>
            <a:r>
              <a:rPr lang="he-IL" altLang="en-US"/>
              <a:t>מימוש מנעול קוראים-כותבים (2)</a:t>
            </a:r>
            <a:endParaRPr lang="en-US" altLang="en-US"/>
          </a:p>
        </p:txBody>
      </p:sp>
      <p:sp>
        <p:nvSpPr>
          <p:cNvPr id="312323" name="Rectangle 3">
            <a:extLst>
              <a:ext uri="{FF2B5EF4-FFF2-40B4-BE49-F238E27FC236}">
                <a16:creationId xmlns:a16="http://schemas.microsoft.com/office/drawing/2014/main" xmlns="" id="{873D2C35-49FC-4997-B4DE-A3EC60C3C56C}"/>
              </a:ext>
            </a:extLst>
          </p:cNvPr>
          <p:cNvSpPr>
            <a:spLocks noGrp="1" noChangeArrowheads="1"/>
          </p:cNvSpPr>
          <p:nvPr>
            <p:ph idx="1"/>
          </p:nvPr>
        </p:nvSpPr>
        <p:spPr/>
        <p:txBody>
          <a:bodyPr>
            <a:normAutofit/>
          </a:bodyPr>
          <a:lstStyle/>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void </a:t>
            </a:r>
            <a:r>
              <a:rPr lang="en-US" altLang="en-US" sz="2000" dirty="0" err="1">
                <a:latin typeface="Courier New" panose="02070309020205020404" pitchFamily="49" charset="0"/>
                <a:cs typeface="Courier New" panose="02070309020205020404" pitchFamily="49" charset="0"/>
              </a:rPr>
              <a:t>read_lock</a:t>
            </a:r>
            <a:r>
              <a:rPr lang="en-US" altLang="en-US" sz="2000" dirty="0">
                <a:latin typeface="Courier New" panose="02070309020205020404" pitchFamily="49" charset="0"/>
                <a:cs typeface="Courier New" panose="02070309020205020404" pitchFamily="49" charset="0"/>
              </a:rPr>
              <a:t>()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pthread_mutex_lock</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while (</a:t>
            </a:r>
            <a:r>
              <a:rPr lang="en-US" altLang="en-US" sz="2000" dirty="0" err="1">
                <a:latin typeface="Courier New" panose="02070309020205020404" pitchFamily="49" charset="0"/>
                <a:cs typeface="Courier New" panose="02070309020205020404" pitchFamily="49" charset="0"/>
              </a:rPr>
              <a:t>number_of_writers</a:t>
            </a:r>
            <a:r>
              <a:rPr lang="en-US" altLang="en-US" sz="2000" dirty="0">
                <a:latin typeface="Courier New" panose="02070309020205020404" pitchFamily="49" charset="0"/>
                <a:cs typeface="Courier New" panose="02070309020205020404" pitchFamily="49" charset="0"/>
              </a:rPr>
              <a:t> &gt; 0)</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pthread_cond_wait</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readers_condition</a:t>
            </a:r>
            <a:r>
              <a:rPr lang="en-US" altLang="en-US" sz="2000" dirty="0">
                <a:latin typeface="Courier New" panose="02070309020205020404" pitchFamily="49" charset="0"/>
                <a:cs typeface="Courier New" panose="02070309020205020404" pitchFamily="49" charset="0"/>
              </a:rPr>
              <a:t>,    					&amp;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number_of_readers</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pthread_mutex_unlock</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endParaRPr lang="en-US" altLang="en-US" sz="20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void </a:t>
            </a:r>
            <a:r>
              <a:rPr lang="en-US" altLang="en-US" sz="2000" dirty="0" err="1">
                <a:latin typeface="Courier New" panose="02070309020205020404" pitchFamily="49" charset="0"/>
                <a:cs typeface="Courier New" panose="02070309020205020404" pitchFamily="49" charset="0"/>
              </a:rPr>
              <a:t>read_unlock</a:t>
            </a:r>
            <a:r>
              <a:rPr lang="en-US" altLang="en-US" sz="2000" dirty="0">
                <a:latin typeface="Courier New" panose="02070309020205020404" pitchFamily="49" charset="0"/>
                <a:cs typeface="Courier New" panose="02070309020205020404" pitchFamily="49" charset="0"/>
              </a:rPr>
              <a:t>()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pthread_mutex_lock</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number_of_readers</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if (</a:t>
            </a:r>
            <a:r>
              <a:rPr lang="en-US" altLang="en-US" sz="2000" dirty="0" err="1">
                <a:latin typeface="Courier New" panose="02070309020205020404" pitchFamily="49" charset="0"/>
                <a:cs typeface="Courier New" panose="02070309020205020404" pitchFamily="49" charset="0"/>
              </a:rPr>
              <a:t>number_of_readers</a:t>
            </a:r>
            <a:r>
              <a:rPr lang="en-US" altLang="en-US" sz="2000" dirty="0">
                <a:latin typeface="Courier New" panose="02070309020205020404" pitchFamily="49" charset="0"/>
                <a:cs typeface="Courier New" panose="02070309020205020404" pitchFamily="49" charset="0"/>
              </a:rPr>
              <a:t> == 0)</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pthread_cond_signal</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writers_condition</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pthread_mutex_unlock</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p>
        </p:txBody>
      </p:sp>
      <p:sp>
        <p:nvSpPr>
          <p:cNvPr id="3" name="Slide Number Placeholder 2">
            <a:extLst>
              <a:ext uri="{FF2B5EF4-FFF2-40B4-BE49-F238E27FC236}">
                <a16:creationId xmlns:a16="http://schemas.microsoft.com/office/drawing/2014/main" xmlns="" id="{F1D9A813-6211-4B02-B9CD-565E872C1A87}"/>
              </a:ext>
            </a:extLst>
          </p:cNvPr>
          <p:cNvSpPr>
            <a:spLocks noGrp="1"/>
          </p:cNvSpPr>
          <p:nvPr>
            <p:ph type="sldNum" sz="quarter" idx="12"/>
          </p:nvPr>
        </p:nvSpPr>
        <p:spPr/>
        <p:txBody>
          <a:bodyPr/>
          <a:lstStyle/>
          <a:p>
            <a:fld id="{0CFEC368-1D7A-4F81-ABF6-AE0E36BAF64C}" type="slidenum">
              <a:rPr lang="en-US" smtClean="0"/>
              <a:pPr/>
              <a:t>31</a:t>
            </a:fld>
            <a:endParaRPr lang="en-US"/>
          </a:p>
        </p:txBody>
      </p:sp>
      <p:sp>
        <p:nvSpPr>
          <p:cNvPr id="4" name="Footer Placeholder 3">
            <a:extLst>
              <a:ext uri="{FF2B5EF4-FFF2-40B4-BE49-F238E27FC236}">
                <a16:creationId xmlns:a16="http://schemas.microsoft.com/office/drawing/2014/main" xmlns="" id="{AAA92CF9-849F-4E3F-9CFF-A08CF0E6F8A1}"/>
              </a:ext>
            </a:extLst>
          </p:cNvPr>
          <p:cNvSpPr>
            <a:spLocks noGrp="1"/>
          </p:cNvSpPr>
          <p:nvPr>
            <p:ph type="ftr" sz="quarter" idx="11"/>
          </p:nvPr>
        </p:nvSpPr>
        <p:spPr/>
        <p:txBody>
          <a:bodyPr/>
          <a:lstStyle/>
          <a:p>
            <a:pPr algn="r"/>
            <a:r>
              <a:rPr lang="he-IL"/>
              <a:t>מערכות הפעלה - תרגול 6</a:t>
            </a:r>
            <a:endParaRPr lang="en-US" dirty="0"/>
          </a:p>
        </p:txBody>
      </p:sp>
      <p:sp>
        <p:nvSpPr>
          <p:cNvPr id="6" name="Text Box 9">
            <a:extLst>
              <a:ext uri="{FF2B5EF4-FFF2-40B4-BE49-F238E27FC236}">
                <a16:creationId xmlns:a16="http://schemas.microsoft.com/office/drawing/2014/main" xmlns="" id="{A71DFDAA-D9C1-4192-A2C6-023673C5AF8B}"/>
              </a:ext>
            </a:extLst>
          </p:cNvPr>
          <p:cNvSpPr txBox="1">
            <a:spLocks noChangeArrowheads="1"/>
          </p:cNvSpPr>
          <p:nvPr/>
        </p:nvSpPr>
        <p:spPr bwMode="auto">
          <a:xfrm>
            <a:off x="6287952" y="1524000"/>
            <a:ext cx="2398848" cy="707886"/>
          </a:xfrm>
          <a:prstGeom prst="wedgeRectCallout">
            <a:avLst>
              <a:gd name="adj1" fmla="val -96375"/>
              <a:gd name="adj2" fmla="val 74506"/>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square">
            <a:spAutoFit/>
          </a:bodyPr>
          <a:lstStyle/>
          <a:p>
            <a:pPr algn="r" rtl="1"/>
            <a:r>
              <a:rPr lang="he-IL" altLang="en-US" sz="2000" dirty="0">
                <a:solidFill>
                  <a:schemeClr val="tx1"/>
                </a:solidFill>
              </a:rPr>
              <a:t>צריך לבדוק את התנאי גם לאחר </a:t>
            </a:r>
            <a:r>
              <a:rPr lang="en-US" altLang="en-US" sz="2000" dirty="0">
                <a:solidFill>
                  <a:schemeClr val="tx1"/>
                </a:solidFill>
              </a:rPr>
              <a:t>wait</a:t>
            </a:r>
          </a:p>
        </p:txBody>
      </p:sp>
    </p:spTree>
    <p:extLst>
      <p:ext uri="{BB962C8B-B14F-4D97-AF65-F5344CB8AC3E}">
        <p14:creationId xmlns:p14="http://schemas.microsoft.com/office/powerpoint/2010/main" val="2623095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a:extLst>
              <a:ext uri="{FF2B5EF4-FFF2-40B4-BE49-F238E27FC236}">
                <a16:creationId xmlns:a16="http://schemas.microsoft.com/office/drawing/2014/main" xmlns="" id="{226AAE42-E843-40AA-8FF8-404D7542ECF8}"/>
              </a:ext>
            </a:extLst>
          </p:cNvPr>
          <p:cNvSpPr>
            <a:spLocks noGrp="1" noChangeArrowheads="1"/>
          </p:cNvSpPr>
          <p:nvPr>
            <p:ph type="title"/>
          </p:nvPr>
        </p:nvSpPr>
        <p:spPr/>
        <p:txBody>
          <a:bodyPr/>
          <a:lstStyle/>
          <a:p>
            <a:r>
              <a:rPr lang="he-IL" altLang="en-US"/>
              <a:t>מימוש מנעול קוראים-כותבים (3)</a:t>
            </a:r>
            <a:endParaRPr lang="en-US" altLang="en-US"/>
          </a:p>
        </p:txBody>
      </p:sp>
      <p:sp>
        <p:nvSpPr>
          <p:cNvPr id="313347" name="Rectangle 3">
            <a:extLst>
              <a:ext uri="{FF2B5EF4-FFF2-40B4-BE49-F238E27FC236}">
                <a16:creationId xmlns:a16="http://schemas.microsoft.com/office/drawing/2014/main" xmlns="" id="{229FE4E0-4D36-469E-B49A-AF111B3724B8}"/>
              </a:ext>
            </a:extLst>
          </p:cNvPr>
          <p:cNvSpPr>
            <a:spLocks noGrp="1" noChangeArrowheads="1"/>
          </p:cNvSpPr>
          <p:nvPr>
            <p:ph idx="1"/>
          </p:nvPr>
        </p:nvSpPr>
        <p:spPr/>
        <p:txBody>
          <a:bodyPr>
            <a:normAutofit fontScale="92500" lnSpcReduction="10000"/>
          </a:bodyPr>
          <a:lstStyle/>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void </a:t>
            </a:r>
            <a:r>
              <a:rPr lang="en-US" altLang="en-US" sz="2000" dirty="0" err="1">
                <a:latin typeface="Courier New" panose="02070309020205020404" pitchFamily="49" charset="0"/>
                <a:cs typeface="Courier New" panose="02070309020205020404" pitchFamily="49" charset="0"/>
              </a:rPr>
              <a:t>write_lock</a:t>
            </a:r>
            <a:r>
              <a:rPr lang="en-US" altLang="en-US" sz="2000" dirty="0">
                <a:latin typeface="Courier New" panose="02070309020205020404" pitchFamily="49" charset="0"/>
                <a:cs typeface="Courier New" panose="02070309020205020404" pitchFamily="49" charset="0"/>
              </a:rPr>
              <a:t>()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pthread_mutex_lock</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while ((</a:t>
            </a:r>
            <a:r>
              <a:rPr lang="en-US" altLang="en-US" sz="2000" dirty="0" err="1">
                <a:latin typeface="Courier New" panose="02070309020205020404" pitchFamily="49" charset="0"/>
                <a:cs typeface="Courier New" panose="02070309020205020404" pitchFamily="49" charset="0"/>
              </a:rPr>
              <a:t>number_of_writers</a:t>
            </a:r>
            <a:r>
              <a:rPr lang="en-US" altLang="en-US" sz="2000" dirty="0">
                <a:latin typeface="Courier New" panose="02070309020205020404" pitchFamily="49" charset="0"/>
                <a:cs typeface="Courier New" panose="02070309020205020404" pitchFamily="49" charset="0"/>
              </a:rPr>
              <a:t> &gt; 0) ||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number_of_readers</a:t>
            </a:r>
            <a:r>
              <a:rPr lang="en-US" altLang="en-US" sz="2000" dirty="0">
                <a:latin typeface="Courier New" panose="02070309020205020404" pitchFamily="49" charset="0"/>
                <a:cs typeface="Courier New" panose="02070309020205020404" pitchFamily="49" charset="0"/>
              </a:rPr>
              <a:t> &gt; 0))</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pthread_cond_wait</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writers_condition</a:t>
            </a:r>
            <a:r>
              <a:rPr lang="en-US" altLang="en-US" sz="2000" dirty="0">
                <a:latin typeface="Courier New" panose="02070309020205020404" pitchFamily="49" charset="0"/>
                <a:cs typeface="Courier New" panose="02070309020205020404" pitchFamily="49" charset="0"/>
              </a:rPr>
              <a:t>, &amp;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number_of_writers</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pthread_mutex_unlock</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endParaRPr lang="en-US" altLang="en-US" sz="20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void </a:t>
            </a:r>
            <a:r>
              <a:rPr lang="en-US" altLang="en-US" sz="2000" dirty="0" err="1">
                <a:latin typeface="Courier New" panose="02070309020205020404" pitchFamily="49" charset="0"/>
                <a:cs typeface="Courier New" panose="02070309020205020404" pitchFamily="49" charset="0"/>
              </a:rPr>
              <a:t>write_unlock</a:t>
            </a:r>
            <a:r>
              <a:rPr lang="en-US" altLang="en-US" sz="2000" dirty="0">
                <a:latin typeface="Courier New" panose="02070309020205020404" pitchFamily="49" charset="0"/>
                <a:cs typeface="Courier New" panose="02070309020205020404" pitchFamily="49" charset="0"/>
              </a:rPr>
              <a:t>()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pthread_mutex_lock</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number_of_writers</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if (</a:t>
            </a:r>
            <a:r>
              <a:rPr lang="en-US" altLang="en-US" sz="2000" dirty="0" err="1">
                <a:latin typeface="Courier New" panose="02070309020205020404" pitchFamily="49" charset="0"/>
                <a:cs typeface="Courier New" panose="02070309020205020404" pitchFamily="49" charset="0"/>
              </a:rPr>
              <a:t>number_of_writers</a:t>
            </a:r>
            <a:r>
              <a:rPr lang="en-US" altLang="en-US" sz="2000" dirty="0">
                <a:latin typeface="Courier New" panose="02070309020205020404" pitchFamily="49" charset="0"/>
                <a:cs typeface="Courier New" panose="02070309020205020404" pitchFamily="49" charset="0"/>
              </a:rPr>
              <a:t> == 0)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pthread_cond_broadcast</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readers_condition</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pthread_cond_signal</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writers_condition</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pthread_mutex_unlock</a:t>
            </a:r>
            <a:r>
              <a:rPr lang="en-US" altLang="en-US" sz="2000" dirty="0">
                <a:latin typeface="Courier New" panose="02070309020205020404" pitchFamily="49" charset="0"/>
                <a:cs typeface="Courier New" panose="02070309020205020404" pitchFamily="49" charset="0"/>
              </a:rPr>
              <a:t>(&amp;</a:t>
            </a:r>
            <a:r>
              <a:rPr lang="en-US" altLang="en-US" sz="2000" dirty="0" err="1">
                <a:latin typeface="Courier New" panose="02070309020205020404" pitchFamily="49" charset="0"/>
                <a:cs typeface="Courier New" panose="02070309020205020404" pitchFamily="49" charset="0"/>
              </a:rPr>
              <a:t>global_lock</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p>
        </p:txBody>
      </p:sp>
      <p:sp>
        <p:nvSpPr>
          <p:cNvPr id="3" name="Slide Number Placeholder 2">
            <a:extLst>
              <a:ext uri="{FF2B5EF4-FFF2-40B4-BE49-F238E27FC236}">
                <a16:creationId xmlns:a16="http://schemas.microsoft.com/office/drawing/2014/main" xmlns="" id="{FB8AF469-608F-48A9-B0E2-F7D01957A348}"/>
              </a:ext>
            </a:extLst>
          </p:cNvPr>
          <p:cNvSpPr>
            <a:spLocks noGrp="1"/>
          </p:cNvSpPr>
          <p:nvPr>
            <p:ph type="sldNum" sz="quarter" idx="12"/>
          </p:nvPr>
        </p:nvSpPr>
        <p:spPr/>
        <p:txBody>
          <a:bodyPr/>
          <a:lstStyle/>
          <a:p>
            <a:fld id="{0CFEC368-1D7A-4F81-ABF6-AE0E36BAF64C}" type="slidenum">
              <a:rPr lang="en-US" smtClean="0"/>
              <a:pPr/>
              <a:t>32</a:t>
            </a:fld>
            <a:endParaRPr lang="en-US"/>
          </a:p>
        </p:txBody>
      </p:sp>
      <p:sp>
        <p:nvSpPr>
          <p:cNvPr id="313348" name="Text Box 4">
            <a:extLst>
              <a:ext uri="{FF2B5EF4-FFF2-40B4-BE49-F238E27FC236}">
                <a16:creationId xmlns:a16="http://schemas.microsoft.com/office/drawing/2014/main" xmlns="" id="{84A580D8-D912-49F0-B394-2FE15800DFA9}"/>
              </a:ext>
            </a:extLst>
          </p:cNvPr>
          <p:cNvSpPr txBox="1">
            <a:spLocks noChangeArrowheads="1"/>
          </p:cNvSpPr>
          <p:nvPr/>
        </p:nvSpPr>
        <p:spPr bwMode="auto">
          <a:xfrm>
            <a:off x="6287952" y="4187227"/>
            <a:ext cx="2398848" cy="400110"/>
          </a:xfrm>
          <a:prstGeom prst="wedgeRectCallout">
            <a:avLst>
              <a:gd name="adj1" fmla="val -103912"/>
              <a:gd name="adj2" fmla="val 119838"/>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square">
            <a:spAutoFit/>
          </a:bodyPr>
          <a:lstStyle/>
          <a:p>
            <a:pPr algn="r" rtl="1"/>
            <a:r>
              <a:rPr lang="he-IL" altLang="en-US" sz="2000" dirty="0">
                <a:solidFill>
                  <a:schemeClr val="tx1"/>
                </a:solidFill>
              </a:rPr>
              <a:t>למעשה, אין צורך ב-</a:t>
            </a:r>
            <a:r>
              <a:rPr lang="en-US" altLang="en-US" sz="2000" dirty="0">
                <a:solidFill>
                  <a:schemeClr val="tx1"/>
                </a:solidFill>
              </a:rPr>
              <a:t>if</a:t>
            </a:r>
          </a:p>
        </p:txBody>
      </p:sp>
      <p:sp>
        <p:nvSpPr>
          <p:cNvPr id="313353" name="Text Box 9">
            <a:extLst>
              <a:ext uri="{FF2B5EF4-FFF2-40B4-BE49-F238E27FC236}">
                <a16:creationId xmlns:a16="http://schemas.microsoft.com/office/drawing/2014/main" xmlns="" id="{A3B30013-902C-4A97-979C-E357D84FDFDB}"/>
              </a:ext>
            </a:extLst>
          </p:cNvPr>
          <p:cNvSpPr txBox="1">
            <a:spLocks noChangeArrowheads="1"/>
          </p:cNvSpPr>
          <p:nvPr/>
        </p:nvSpPr>
        <p:spPr bwMode="auto">
          <a:xfrm>
            <a:off x="6256421" y="1524000"/>
            <a:ext cx="2398848" cy="707886"/>
          </a:xfrm>
          <a:prstGeom prst="wedgeRectCallout">
            <a:avLst>
              <a:gd name="adj1" fmla="val -93031"/>
              <a:gd name="adj2" fmla="val 9490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wrap="square">
            <a:spAutoFit/>
          </a:bodyPr>
          <a:lstStyle/>
          <a:p>
            <a:pPr algn="r" rtl="1"/>
            <a:r>
              <a:rPr lang="he-IL" altLang="en-US" sz="2000" dirty="0">
                <a:solidFill>
                  <a:schemeClr val="tx1"/>
                </a:solidFill>
              </a:rPr>
              <a:t>צריך לבדוק את התנאי גם לאחר </a:t>
            </a:r>
            <a:r>
              <a:rPr lang="en-US" altLang="en-US" sz="2000" dirty="0">
                <a:solidFill>
                  <a:schemeClr val="tx1"/>
                </a:solidFill>
              </a:rPr>
              <a:t>wait</a:t>
            </a:r>
          </a:p>
        </p:txBody>
      </p:sp>
      <p:sp>
        <p:nvSpPr>
          <p:cNvPr id="4" name="Footer Placeholder 3">
            <a:extLst>
              <a:ext uri="{FF2B5EF4-FFF2-40B4-BE49-F238E27FC236}">
                <a16:creationId xmlns:a16="http://schemas.microsoft.com/office/drawing/2014/main" xmlns="" id="{283D4E5F-56A5-4F1E-A92F-A5D7AF5A7B79}"/>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48086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478E63-2C0C-423B-8DF8-0571E3872FF9}"/>
              </a:ext>
            </a:extLst>
          </p:cNvPr>
          <p:cNvSpPr>
            <a:spLocks noGrp="1"/>
          </p:cNvSpPr>
          <p:nvPr>
            <p:ph type="title"/>
          </p:nvPr>
        </p:nvSpPr>
        <p:spPr/>
        <p:txBody>
          <a:bodyPr/>
          <a:lstStyle/>
          <a:p>
            <a:r>
              <a:rPr lang="he-IL" altLang="en-US" dirty="0"/>
              <a:t>חסרונות של המימוש</a:t>
            </a:r>
            <a:endParaRPr lang="en-US" dirty="0"/>
          </a:p>
        </p:txBody>
      </p:sp>
      <p:sp>
        <p:nvSpPr>
          <p:cNvPr id="3" name="Content Placeholder 2">
            <a:extLst>
              <a:ext uri="{FF2B5EF4-FFF2-40B4-BE49-F238E27FC236}">
                <a16:creationId xmlns:a16="http://schemas.microsoft.com/office/drawing/2014/main" xmlns="" id="{274E8EA1-6C13-4E27-B21E-E50BECFE6316}"/>
              </a:ext>
            </a:extLst>
          </p:cNvPr>
          <p:cNvSpPr>
            <a:spLocks noGrp="1"/>
          </p:cNvSpPr>
          <p:nvPr>
            <p:ph idx="1"/>
          </p:nvPr>
        </p:nvSpPr>
        <p:spPr/>
        <p:txBody>
          <a:bodyPr/>
          <a:lstStyle/>
          <a:p>
            <a:r>
              <a:rPr lang="he-IL" dirty="0"/>
              <a:t>כל עוד המנעול אצל הקוראים, קורא חדש שמגיע יצליח להיכנס ויעקוף כותבים שהגיעו לפניו. </a:t>
            </a:r>
          </a:p>
          <a:p>
            <a:pPr lvl="1"/>
            <a:r>
              <a:rPr lang="he-IL" dirty="0"/>
              <a:t>חוסר הוגנות והרעבה אפשרית של הכותבים.</a:t>
            </a:r>
          </a:p>
          <a:p>
            <a:pPr lvl="1"/>
            <a:endParaRPr lang="he-IL" dirty="0"/>
          </a:p>
          <a:p>
            <a:r>
              <a:rPr lang="he-IL" dirty="0"/>
              <a:t>לא ניתן לדעת האם הקוראים או הכותב יכנסו לקטע הקריטי.</a:t>
            </a:r>
          </a:p>
          <a:p>
            <a:pPr lvl="1"/>
            <a:r>
              <a:rPr lang="he-IL" dirty="0"/>
              <a:t>תלוי מי יצליח לתפוס ראשון את המנעול שמשתחרר בסיום </a:t>
            </a:r>
            <a:r>
              <a:rPr lang="en-US" dirty="0" err="1"/>
              <a:t>write_unlock</a:t>
            </a:r>
            <a:r>
              <a:rPr lang="en-US" dirty="0"/>
              <a:t>()</a:t>
            </a:r>
            <a:r>
              <a:rPr lang="he-IL" dirty="0"/>
              <a:t>.</a:t>
            </a:r>
          </a:p>
          <a:p>
            <a:endParaRPr lang="he-IL" dirty="0"/>
          </a:p>
          <a:p>
            <a:r>
              <a:rPr lang="he-IL" dirty="0"/>
              <a:t>האם ואיך אפשר לפתור בעיות אלו?</a:t>
            </a:r>
          </a:p>
          <a:p>
            <a:endParaRPr lang="en-US" dirty="0"/>
          </a:p>
        </p:txBody>
      </p:sp>
      <p:sp>
        <p:nvSpPr>
          <p:cNvPr id="5" name="Slide Number Placeholder 4">
            <a:extLst>
              <a:ext uri="{FF2B5EF4-FFF2-40B4-BE49-F238E27FC236}">
                <a16:creationId xmlns:a16="http://schemas.microsoft.com/office/drawing/2014/main" xmlns="" id="{A6CB68BF-06D4-4348-9801-D0A2501B2B01}"/>
              </a:ext>
            </a:extLst>
          </p:cNvPr>
          <p:cNvSpPr>
            <a:spLocks noGrp="1"/>
          </p:cNvSpPr>
          <p:nvPr>
            <p:ph type="sldNum" sz="quarter" idx="12"/>
          </p:nvPr>
        </p:nvSpPr>
        <p:spPr/>
        <p:txBody>
          <a:bodyPr/>
          <a:lstStyle/>
          <a:p>
            <a:fld id="{0CFEC368-1D7A-4F81-ABF6-AE0E36BAF64C}" type="slidenum">
              <a:rPr lang="en-US" smtClean="0"/>
              <a:pPr/>
              <a:t>33</a:t>
            </a:fld>
            <a:endParaRPr lang="en-US"/>
          </a:p>
        </p:txBody>
      </p:sp>
      <p:sp>
        <p:nvSpPr>
          <p:cNvPr id="6" name="Footer Placeholder 5">
            <a:extLst>
              <a:ext uri="{FF2B5EF4-FFF2-40B4-BE49-F238E27FC236}">
                <a16:creationId xmlns:a16="http://schemas.microsoft.com/office/drawing/2014/main" xmlns="" id="{91117DFD-F396-4EAC-B5F3-C151D40F7F99}"/>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3963157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37D1F8-4CD0-4711-983B-507785CB1C44}"/>
              </a:ext>
            </a:extLst>
          </p:cNvPr>
          <p:cNvSpPr>
            <a:spLocks noGrp="1"/>
          </p:cNvSpPr>
          <p:nvPr>
            <p:ph type="title"/>
          </p:nvPr>
        </p:nvSpPr>
        <p:spPr/>
        <p:txBody>
          <a:bodyPr/>
          <a:lstStyle/>
          <a:p>
            <a:r>
              <a:rPr lang="he-IL" dirty="0"/>
              <a:t>מועד א', אביב 2008, שאלה 1</a:t>
            </a:r>
            <a:endParaRPr lang="en-US" dirty="0"/>
          </a:p>
        </p:txBody>
      </p:sp>
      <p:sp>
        <p:nvSpPr>
          <p:cNvPr id="3" name="Content Placeholder 2">
            <a:extLst>
              <a:ext uri="{FF2B5EF4-FFF2-40B4-BE49-F238E27FC236}">
                <a16:creationId xmlns:a16="http://schemas.microsoft.com/office/drawing/2014/main" xmlns="" id="{9187F45B-8E92-4CA3-8D24-C61C2409CBAE}"/>
              </a:ext>
            </a:extLst>
          </p:cNvPr>
          <p:cNvSpPr>
            <a:spLocks noGrp="1"/>
          </p:cNvSpPr>
          <p:nvPr>
            <p:ph idx="1"/>
          </p:nvPr>
        </p:nvSpPr>
        <p:spPr/>
        <p:txBody>
          <a:bodyPr>
            <a:normAutofit fontScale="92500" lnSpcReduction="20000"/>
          </a:bodyPr>
          <a:lstStyle/>
          <a:p>
            <a:r>
              <a:rPr lang="he-IL" dirty="0"/>
              <a:t>נרצה לממש מנעול קוראים/כותבים </a:t>
            </a:r>
            <a:r>
              <a:rPr lang="he-IL" b="1" dirty="0"/>
              <a:t>עם עדיפות לכותבים.</a:t>
            </a:r>
          </a:p>
          <a:p>
            <a:pPr lvl="1"/>
            <a:r>
              <a:rPr lang="he-IL" dirty="0"/>
              <a:t>בעדיפות לכותבים הכוונה שאם יש גם קוראים וגם כותבים המחכים להיכנס לקטע הקריטי, הכותבים מקבלים עדיפות – יכנסו תמיד לפני הקוראים.</a:t>
            </a:r>
          </a:p>
          <a:p>
            <a:endParaRPr lang="en-US" dirty="0"/>
          </a:p>
          <a:p>
            <a:r>
              <a:rPr lang="he-IL" u="sng" dirty="0"/>
              <a:t>סעיף א:</a:t>
            </a:r>
            <a:r>
              <a:rPr lang="he-IL" dirty="0"/>
              <a:t> סמנו בעיגול את כל הדרישות מפתרון הבעיה החדשה.</a:t>
            </a:r>
            <a:r>
              <a:rPr lang="en-US" dirty="0"/>
              <a:t/>
            </a:r>
            <a:br>
              <a:rPr lang="en-US" dirty="0"/>
            </a:br>
            <a:r>
              <a:rPr lang="he-IL" dirty="0"/>
              <a:t>שימו לב: סימון שגוי עלול לגרוע מהציון.</a:t>
            </a:r>
          </a:p>
          <a:p>
            <a:endParaRPr lang="en-US" dirty="0"/>
          </a:p>
          <a:p>
            <a:pPr marL="274320" lvl="1" indent="0">
              <a:buNone/>
            </a:pPr>
            <a:r>
              <a:rPr lang="he-IL" dirty="0"/>
              <a:t>יכול להיות לכל היותר קורא אחד בקטע קריטי.</a:t>
            </a:r>
            <a:endParaRPr lang="en-US" dirty="0"/>
          </a:p>
          <a:p>
            <a:pPr marL="274320" lvl="1" indent="0">
              <a:buNone/>
            </a:pPr>
            <a:r>
              <a:rPr lang="he-IL" dirty="0"/>
              <a:t>יכול להיות לכל היותר כותב אחד בקטע קריטי.</a:t>
            </a:r>
            <a:endParaRPr lang="en-US" dirty="0"/>
          </a:p>
          <a:p>
            <a:pPr marL="274320" lvl="1" indent="0">
              <a:buNone/>
            </a:pPr>
            <a:r>
              <a:rPr lang="he-IL" dirty="0"/>
              <a:t>יכולים להיות מספר קוראים בקטע קריטי.</a:t>
            </a:r>
            <a:endParaRPr lang="en-US" dirty="0"/>
          </a:p>
          <a:p>
            <a:pPr marL="274320" lvl="1" indent="0">
              <a:buNone/>
            </a:pPr>
            <a:r>
              <a:rPr lang="he-IL" dirty="0"/>
              <a:t>יכולים להיות מספר כותבים בקטע קריטי.</a:t>
            </a:r>
            <a:endParaRPr lang="en-US" dirty="0"/>
          </a:p>
          <a:p>
            <a:pPr marL="274320" lvl="1" indent="0">
              <a:buNone/>
            </a:pPr>
            <a:r>
              <a:rPr lang="he-IL" dirty="0"/>
              <a:t>אסור לכותבים וקוראים להיות בקטע קריטי בו זמנית.</a:t>
            </a:r>
            <a:endParaRPr lang="en-US" dirty="0"/>
          </a:p>
          <a:p>
            <a:pPr marL="274320" lvl="1" indent="0">
              <a:buNone/>
            </a:pPr>
            <a:r>
              <a:rPr lang="he-IL" dirty="0"/>
              <a:t>אסור להרעיב קוראים שמנסים להיכנס לקטע קריטי.</a:t>
            </a:r>
            <a:endParaRPr lang="en-US" dirty="0"/>
          </a:p>
          <a:p>
            <a:pPr marL="274320" lvl="1" indent="0">
              <a:buNone/>
            </a:pPr>
            <a:r>
              <a:rPr lang="he-IL" dirty="0"/>
              <a:t>אסור להרעיב כותבים שמנסים להיכנס לקטע קריטי.</a:t>
            </a:r>
            <a:endParaRPr lang="en-US" dirty="0"/>
          </a:p>
          <a:p>
            <a:pPr marL="274320" lvl="1" indent="0">
              <a:buNone/>
            </a:pPr>
            <a:r>
              <a:rPr lang="he-IL" dirty="0"/>
              <a:t>יתכן מצב שקורא שהגיע אחרי כותב ייכנס לקטע הקריטי לפניו.</a:t>
            </a:r>
            <a:endParaRPr lang="en-US" dirty="0"/>
          </a:p>
          <a:p>
            <a:pPr marL="274320" lvl="1" indent="0">
              <a:buNone/>
            </a:pPr>
            <a:r>
              <a:rPr lang="he-IL" dirty="0"/>
              <a:t>יתכן מצב שכותב שהגיע אחרי קורא ייכנס לקטע הקריטי לפניו.</a:t>
            </a:r>
            <a:endParaRPr lang="en-US" dirty="0"/>
          </a:p>
        </p:txBody>
      </p:sp>
      <p:sp>
        <p:nvSpPr>
          <p:cNvPr id="5" name="Slide Number Placeholder 4">
            <a:extLst>
              <a:ext uri="{FF2B5EF4-FFF2-40B4-BE49-F238E27FC236}">
                <a16:creationId xmlns:a16="http://schemas.microsoft.com/office/drawing/2014/main" xmlns="" id="{518CB397-E640-4994-BE9E-AEC36B953960}"/>
              </a:ext>
            </a:extLst>
          </p:cNvPr>
          <p:cNvSpPr>
            <a:spLocks noGrp="1"/>
          </p:cNvSpPr>
          <p:nvPr>
            <p:ph type="sldNum" sz="quarter" idx="12"/>
          </p:nvPr>
        </p:nvSpPr>
        <p:spPr/>
        <p:txBody>
          <a:bodyPr/>
          <a:lstStyle/>
          <a:p>
            <a:fld id="{0CFEC368-1D7A-4F81-ABF6-AE0E36BAF64C}" type="slidenum">
              <a:rPr lang="en-US" smtClean="0"/>
              <a:pPr/>
              <a:t>34</a:t>
            </a:fld>
            <a:endParaRPr lang="en-US"/>
          </a:p>
        </p:txBody>
      </p:sp>
      <p:sp>
        <p:nvSpPr>
          <p:cNvPr id="6" name="Footer Placeholder 5">
            <a:extLst>
              <a:ext uri="{FF2B5EF4-FFF2-40B4-BE49-F238E27FC236}">
                <a16:creationId xmlns:a16="http://schemas.microsoft.com/office/drawing/2014/main" xmlns="" id="{62AA564A-A363-4F31-BDE4-3D0931E6F0B2}"/>
              </a:ext>
            </a:extLst>
          </p:cNvPr>
          <p:cNvSpPr>
            <a:spLocks noGrp="1"/>
          </p:cNvSpPr>
          <p:nvPr>
            <p:ph type="ftr" sz="quarter" idx="11"/>
          </p:nvPr>
        </p:nvSpPr>
        <p:spPr/>
        <p:txBody>
          <a:bodyPr/>
          <a:lstStyle/>
          <a:p>
            <a:pPr algn="r"/>
            <a:r>
              <a:rPr lang="he-IL"/>
              <a:t>מערכות הפעלה - תרגול 6</a:t>
            </a:r>
            <a:endParaRPr lang="en-US" dirty="0"/>
          </a:p>
        </p:txBody>
      </p:sp>
      <p:sp>
        <p:nvSpPr>
          <p:cNvPr id="7" name="TextBox 6">
            <a:extLst>
              <a:ext uri="{FF2B5EF4-FFF2-40B4-BE49-F238E27FC236}">
                <a16:creationId xmlns:a16="http://schemas.microsoft.com/office/drawing/2014/main" xmlns="" id="{109C979E-CFB4-4831-9EE1-970A66C92A1A}"/>
              </a:ext>
            </a:extLst>
          </p:cNvPr>
          <p:cNvSpPr txBox="1"/>
          <p:nvPr/>
        </p:nvSpPr>
        <p:spPr>
          <a:xfrm>
            <a:off x="8245642" y="3680987"/>
            <a:ext cx="529390" cy="2723823"/>
          </a:xfrm>
          <a:prstGeom prst="rect">
            <a:avLst/>
          </a:prstGeom>
          <a:noFill/>
        </p:spPr>
        <p:txBody>
          <a:bodyPr wrap="square" rtlCol="0">
            <a:spAutoFit/>
          </a:bodyPr>
          <a:lstStyle/>
          <a:p>
            <a:pPr algn="r" rtl="1"/>
            <a:r>
              <a:rPr lang="en-US" sz="1900" b="1" dirty="0">
                <a:solidFill>
                  <a:srgbClr val="FF0000"/>
                </a:solidFill>
              </a:rPr>
              <a:t>X</a:t>
            </a:r>
          </a:p>
          <a:p>
            <a:pPr algn="r" rtl="1"/>
            <a:r>
              <a:rPr lang="en-US" sz="1900" b="1" dirty="0">
                <a:solidFill>
                  <a:srgbClr val="006600"/>
                </a:solidFill>
              </a:rPr>
              <a:t>V</a:t>
            </a:r>
          </a:p>
          <a:p>
            <a:pPr algn="r" rtl="1"/>
            <a:r>
              <a:rPr lang="en-US" sz="1900" b="1" dirty="0">
                <a:solidFill>
                  <a:srgbClr val="006600"/>
                </a:solidFill>
              </a:rPr>
              <a:t>V</a:t>
            </a:r>
          </a:p>
          <a:p>
            <a:pPr algn="r" rtl="1"/>
            <a:r>
              <a:rPr lang="en-US" sz="1900" b="1" dirty="0">
                <a:solidFill>
                  <a:srgbClr val="FF0000"/>
                </a:solidFill>
              </a:rPr>
              <a:t>X</a:t>
            </a:r>
          </a:p>
          <a:p>
            <a:pPr algn="r" rtl="1"/>
            <a:r>
              <a:rPr lang="en-US" sz="1900" b="1" dirty="0">
                <a:solidFill>
                  <a:srgbClr val="006600"/>
                </a:solidFill>
              </a:rPr>
              <a:t>V</a:t>
            </a:r>
          </a:p>
          <a:p>
            <a:pPr algn="r" rtl="1"/>
            <a:r>
              <a:rPr lang="en-US" sz="1900" b="1" dirty="0">
                <a:solidFill>
                  <a:srgbClr val="FF0000"/>
                </a:solidFill>
              </a:rPr>
              <a:t>X</a:t>
            </a:r>
          </a:p>
          <a:p>
            <a:pPr algn="r" rtl="1"/>
            <a:r>
              <a:rPr lang="en-US" sz="1900" b="1" dirty="0">
                <a:solidFill>
                  <a:srgbClr val="006600"/>
                </a:solidFill>
              </a:rPr>
              <a:t>V</a:t>
            </a:r>
          </a:p>
          <a:p>
            <a:pPr algn="r" rtl="1"/>
            <a:r>
              <a:rPr lang="en-US" sz="1900" b="1" dirty="0">
                <a:solidFill>
                  <a:srgbClr val="FF0000"/>
                </a:solidFill>
              </a:rPr>
              <a:t>X</a:t>
            </a:r>
          </a:p>
          <a:p>
            <a:pPr algn="r" rtl="1"/>
            <a:r>
              <a:rPr lang="en-US" sz="1900" b="1" dirty="0">
                <a:solidFill>
                  <a:srgbClr val="006600"/>
                </a:solidFill>
              </a:rPr>
              <a:t>V</a:t>
            </a:r>
          </a:p>
        </p:txBody>
      </p:sp>
    </p:spTree>
    <p:extLst>
      <p:ext uri="{BB962C8B-B14F-4D97-AF65-F5344CB8AC3E}">
        <p14:creationId xmlns:p14="http://schemas.microsoft.com/office/powerpoint/2010/main" val="388753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9172A-6F2B-4E10-B692-F1727ED03802}"/>
              </a:ext>
            </a:extLst>
          </p:cNvPr>
          <p:cNvSpPr>
            <a:spLocks noGrp="1"/>
          </p:cNvSpPr>
          <p:nvPr>
            <p:ph type="title"/>
          </p:nvPr>
        </p:nvSpPr>
        <p:spPr/>
        <p:txBody>
          <a:bodyPr/>
          <a:lstStyle/>
          <a:p>
            <a:r>
              <a:rPr lang="he-IL" dirty="0"/>
              <a:t>מועד א', אביב 2008, שאלה 1</a:t>
            </a:r>
            <a:endParaRPr lang="en-US" dirty="0"/>
          </a:p>
        </p:txBody>
      </p:sp>
      <p:sp>
        <p:nvSpPr>
          <p:cNvPr id="3" name="Content Placeholder 2">
            <a:extLst>
              <a:ext uri="{FF2B5EF4-FFF2-40B4-BE49-F238E27FC236}">
                <a16:creationId xmlns:a16="http://schemas.microsoft.com/office/drawing/2014/main" xmlns="" id="{714B1390-3FBB-430D-9A03-57484E0926A8}"/>
              </a:ext>
            </a:extLst>
          </p:cNvPr>
          <p:cNvSpPr>
            <a:spLocks noGrp="1"/>
          </p:cNvSpPr>
          <p:nvPr>
            <p:ph sz="half" idx="1"/>
          </p:nvPr>
        </p:nvSpPr>
        <p:spPr/>
        <p:txBody>
          <a:bodyPr>
            <a:normAutofit fontScale="55000" lnSpcReduction="20000"/>
          </a:bodyPr>
          <a:lstStyle/>
          <a:p>
            <a:pPr marL="0" indent="0" algn="l" rtl="0">
              <a:buNone/>
            </a:pPr>
            <a:r>
              <a:rPr lang="en-US" dirty="0" err="1">
                <a:latin typeface="Courier New" panose="02070309020205020404" pitchFamily="49" charset="0"/>
                <a:cs typeface="Courier New" panose="02070309020205020404" pitchFamily="49" charset="0"/>
              </a:rPr>
              <a:t>sem_t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   // </a:t>
            </a:r>
            <a:r>
              <a:rPr lang="he-IL" dirty="0">
                <a:latin typeface="Courier New" panose="02070309020205020404" pitchFamily="49" charset="0"/>
                <a:cs typeface="Courier New" panose="02070309020205020404" pitchFamily="49" charset="0"/>
              </a:rPr>
              <a:t>סמפור גלובלי</a:t>
            </a:r>
            <a:endParaRPr lang="en-US" dirty="0">
              <a:latin typeface="Courier New" panose="02070309020205020404" pitchFamily="49" charset="0"/>
              <a:cs typeface="Courier New" panose="02070309020205020404" pitchFamily="49" charset="0"/>
            </a:endParaRPr>
          </a:p>
          <a:p>
            <a:pPr marL="0" indent="0" algn="l" rtl="0">
              <a:buNone/>
            </a:pPr>
            <a:r>
              <a:rPr lang="en-US" dirty="0">
                <a:latin typeface="Courier New" panose="02070309020205020404" pitchFamily="49" charset="0"/>
                <a:cs typeface="Courier New" panose="02070309020205020404" pitchFamily="49" charset="0"/>
              </a:rPr>
              <a:t>	     // </a:t>
            </a:r>
            <a:r>
              <a:rPr lang="he-IL" dirty="0">
                <a:latin typeface="Courier New" panose="02070309020205020404" pitchFamily="49" charset="0"/>
                <a:cs typeface="Courier New" panose="02070309020205020404" pitchFamily="49" charset="0"/>
              </a:rPr>
              <a:t>המאותחל ל 1</a:t>
            </a:r>
            <a:endParaRPr lang="en-US" dirty="0">
              <a:latin typeface="Courier New" panose="02070309020205020404" pitchFamily="49" charset="0"/>
              <a:cs typeface="Courier New" panose="02070309020205020404" pitchFamily="49" charset="0"/>
            </a:endParaRP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writer_lock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sem_wait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writer_unlock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sem_post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reader_lock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while(</a:t>
            </a:r>
            <a:r>
              <a:rPr lang="en-US" dirty="0" err="1">
                <a:latin typeface="Courier New" panose="02070309020205020404" pitchFamily="49" charset="0"/>
                <a:cs typeface="Courier New" panose="02070309020205020404" pitchFamily="49" charset="0"/>
              </a:rPr>
              <a:t>sem_getvalue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)&lt;=0)</a:t>
            </a:r>
            <a:endParaRPr lang="he-IL" dirty="0">
              <a:latin typeface="Courier New" panose="02070309020205020404" pitchFamily="49" charset="0"/>
              <a:cs typeface="Courier New" panose="02070309020205020404" pitchFamily="49" charset="0"/>
            </a:endParaRPr>
          </a:p>
          <a:p>
            <a:pPr marL="0" indent="0" algn="l" rtl="0">
              <a:buNone/>
            </a:pPr>
            <a:r>
              <a:rPr lang="en-US" dirty="0">
                <a:latin typeface="Courier New" panose="02070309020205020404" pitchFamily="49" charset="0"/>
                <a:cs typeface="Courier New" panose="02070309020205020404" pitchFamily="49" charset="0"/>
              </a:rPr>
              <a:t>    sleep(1);</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sem_wait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reader _unlock()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sem_post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p:txBody>
      </p:sp>
      <p:sp>
        <p:nvSpPr>
          <p:cNvPr id="7" name="Content Placeholder 6">
            <a:extLst>
              <a:ext uri="{FF2B5EF4-FFF2-40B4-BE49-F238E27FC236}">
                <a16:creationId xmlns:a16="http://schemas.microsoft.com/office/drawing/2014/main" xmlns="" id="{61CD32D2-2A77-46B3-B169-A0EBE2B76071}"/>
              </a:ext>
            </a:extLst>
          </p:cNvPr>
          <p:cNvSpPr>
            <a:spLocks noGrp="1"/>
          </p:cNvSpPr>
          <p:nvPr>
            <p:ph sz="half" idx="2"/>
          </p:nvPr>
        </p:nvSpPr>
        <p:spPr/>
        <p:txBody>
          <a:bodyPr/>
          <a:lstStyle/>
          <a:p>
            <a:r>
              <a:rPr lang="he-IL" u="sng" dirty="0"/>
              <a:t>סעיף ב:</a:t>
            </a:r>
            <a:r>
              <a:rPr lang="he-IL" dirty="0"/>
              <a:t> להלן הצעה לפתרון בעיית קוראים/כותבים עם עדיפות לכותבים, המשתמשת בסמפורים.</a:t>
            </a:r>
          </a:p>
          <a:p>
            <a:endParaRPr lang="he-IL" dirty="0"/>
          </a:p>
          <a:p>
            <a:r>
              <a:rPr lang="he-IL" dirty="0"/>
              <a:t>תארו 3 בעיות שונות של נכונות ו/או יעילות שישנן בפתרון הנ"ל. הניחו כי הסמפור הינו הוגן.</a:t>
            </a:r>
          </a:p>
          <a:p>
            <a:endParaRPr lang="en-US" dirty="0"/>
          </a:p>
        </p:txBody>
      </p:sp>
      <p:sp>
        <p:nvSpPr>
          <p:cNvPr id="5" name="Slide Number Placeholder 4">
            <a:extLst>
              <a:ext uri="{FF2B5EF4-FFF2-40B4-BE49-F238E27FC236}">
                <a16:creationId xmlns:a16="http://schemas.microsoft.com/office/drawing/2014/main" xmlns="" id="{DB46D9DD-9225-418D-8ACD-B6AF0B64AF92}"/>
              </a:ext>
            </a:extLst>
          </p:cNvPr>
          <p:cNvSpPr>
            <a:spLocks noGrp="1"/>
          </p:cNvSpPr>
          <p:nvPr>
            <p:ph type="sldNum" sz="quarter" idx="12"/>
          </p:nvPr>
        </p:nvSpPr>
        <p:spPr/>
        <p:txBody>
          <a:bodyPr/>
          <a:lstStyle/>
          <a:p>
            <a:fld id="{0CFEC368-1D7A-4F81-ABF6-AE0E36BAF64C}" type="slidenum">
              <a:rPr lang="en-US" smtClean="0"/>
              <a:pPr/>
              <a:t>35</a:t>
            </a:fld>
            <a:endParaRPr lang="en-US"/>
          </a:p>
        </p:txBody>
      </p:sp>
      <p:sp>
        <p:nvSpPr>
          <p:cNvPr id="6" name="Footer Placeholder 5">
            <a:extLst>
              <a:ext uri="{FF2B5EF4-FFF2-40B4-BE49-F238E27FC236}">
                <a16:creationId xmlns:a16="http://schemas.microsoft.com/office/drawing/2014/main" xmlns="" id="{405C97E5-8EA9-44AF-90E6-F848E1544571}"/>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3016547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9172A-6F2B-4E10-B692-F1727ED03802}"/>
              </a:ext>
            </a:extLst>
          </p:cNvPr>
          <p:cNvSpPr>
            <a:spLocks noGrp="1"/>
          </p:cNvSpPr>
          <p:nvPr>
            <p:ph type="title"/>
          </p:nvPr>
        </p:nvSpPr>
        <p:spPr/>
        <p:txBody>
          <a:bodyPr/>
          <a:lstStyle/>
          <a:p>
            <a:r>
              <a:rPr lang="he-IL" dirty="0"/>
              <a:t>מועד א', אביב 2008, שאלה 1</a:t>
            </a:r>
            <a:endParaRPr lang="en-US" dirty="0"/>
          </a:p>
        </p:txBody>
      </p:sp>
      <p:sp>
        <p:nvSpPr>
          <p:cNvPr id="3" name="Content Placeholder 2">
            <a:extLst>
              <a:ext uri="{FF2B5EF4-FFF2-40B4-BE49-F238E27FC236}">
                <a16:creationId xmlns:a16="http://schemas.microsoft.com/office/drawing/2014/main" xmlns="" id="{714B1390-3FBB-430D-9A03-57484E0926A8}"/>
              </a:ext>
            </a:extLst>
          </p:cNvPr>
          <p:cNvSpPr>
            <a:spLocks noGrp="1"/>
          </p:cNvSpPr>
          <p:nvPr>
            <p:ph sz="half" idx="1"/>
          </p:nvPr>
        </p:nvSpPr>
        <p:spPr/>
        <p:txBody>
          <a:bodyPr>
            <a:normAutofit fontScale="55000" lnSpcReduction="20000"/>
          </a:bodyPr>
          <a:lstStyle/>
          <a:p>
            <a:pPr marL="0" indent="0" algn="l" rtl="0">
              <a:buNone/>
            </a:pPr>
            <a:r>
              <a:rPr lang="en-US" dirty="0" err="1">
                <a:latin typeface="Courier New" panose="02070309020205020404" pitchFamily="49" charset="0"/>
                <a:cs typeface="Courier New" panose="02070309020205020404" pitchFamily="49" charset="0"/>
              </a:rPr>
              <a:t>sem_t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   // </a:t>
            </a:r>
            <a:r>
              <a:rPr lang="he-IL" dirty="0">
                <a:latin typeface="Courier New" panose="02070309020205020404" pitchFamily="49" charset="0"/>
                <a:cs typeface="Courier New" panose="02070309020205020404" pitchFamily="49" charset="0"/>
              </a:rPr>
              <a:t>סמפור גלובלי</a:t>
            </a:r>
            <a:endParaRPr lang="en-US" dirty="0">
              <a:latin typeface="Courier New" panose="02070309020205020404" pitchFamily="49" charset="0"/>
              <a:cs typeface="Courier New" panose="02070309020205020404" pitchFamily="49" charset="0"/>
            </a:endParaRPr>
          </a:p>
          <a:p>
            <a:pPr marL="0" indent="0" algn="l" rtl="0">
              <a:buNone/>
            </a:pPr>
            <a:r>
              <a:rPr lang="en-US" dirty="0">
                <a:latin typeface="Courier New" panose="02070309020205020404" pitchFamily="49" charset="0"/>
                <a:cs typeface="Courier New" panose="02070309020205020404" pitchFamily="49" charset="0"/>
              </a:rPr>
              <a:t>	     // </a:t>
            </a:r>
            <a:r>
              <a:rPr lang="he-IL" dirty="0">
                <a:latin typeface="Courier New" panose="02070309020205020404" pitchFamily="49" charset="0"/>
                <a:cs typeface="Courier New" panose="02070309020205020404" pitchFamily="49" charset="0"/>
              </a:rPr>
              <a:t>המאותחל ל 1</a:t>
            </a:r>
            <a:endParaRPr lang="en-US" dirty="0">
              <a:latin typeface="Courier New" panose="02070309020205020404" pitchFamily="49" charset="0"/>
              <a:cs typeface="Courier New" panose="02070309020205020404" pitchFamily="49" charset="0"/>
            </a:endParaRP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writer_lock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sem_wait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writer_unlock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sem_post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reader_lock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while(</a:t>
            </a:r>
            <a:r>
              <a:rPr lang="en-US" dirty="0" err="1">
                <a:latin typeface="Courier New" panose="02070309020205020404" pitchFamily="49" charset="0"/>
                <a:cs typeface="Courier New" panose="02070309020205020404" pitchFamily="49" charset="0"/>
              </a:rPr>
              <a:t>sem_getvalue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)&lt;=0)</a:t>
            </a:r>
            <a:endParaRPr lang="he-IL" dirty="0">
              <a:latin typeface="Courier New" panose="02070309020205020404" pitchFamily="49" charset="0"/>
              <a:cs typeface="Courier New" panose="02070309020205020404" pitchFamily="49" charset="0"/>
            </a:endParaRPr>
          </a:p>
          <a:p>
            <a:pPr marL="0" indent="0" algn="l" rtl="0">
              <a:buNone/>
            </a:pPr>
            <a:r>
              <a:rPr lang="en-US" dirty="0">
                <a:latin typeface="Courier New" panose="02070309020205020404" pitchFamily="49" charset="0"/>
                <a:cs typeface="Courier New" panose="02070309020205020404" pitchFamily="49" charset="0"/>
              </a:rPr>
              <a:t>    sleep(1);</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sem_wait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reader _unlock()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sem_post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sem</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p:txBody>
      </p:sp>
      <p:sp>
        <p:nvSpPr>
          <p:cNvPr id="7" name="Content Placeholder 6">
            <a:extLst>
              <a:ext uri="{FF2B5EF4-FFF2-40B4-BE49-F238E27FC236}">
                <a16:creationId xmlns:a16="http://schemas.microsoft.com/office/drawing/2014/main" xmlns="" id="{61CD32D2-2A77-46B3-B169-A0EBE2B76071}"/>
              </a:ext>
            </a:extLst>
          </p:cNvPr>
          <p:cNvSpPr>
            <a:spLocks noGrp="1"/>
          </p:cNvSpPr>
          <p:nvPr>
            <p:ph sz="half" idx="2"/>
          </p:nvPr>
        </p:nvSpPr>
        <p:spPr/>
        <p:txBody>
          <a:bodyPr>
            <a:normAutofit fontScale="85000" lnSpcReduction="20000"/>
          </a:bodyPr>
          <a:lstStyle/>
          <a:p>
            <a:pPr marL="514350" indent="-514350">
              <a:buFont typeface="+mj-lt"/>
              <a:buAutoNum type="arabicPeriod"/>
            </a:pPr>
            <a:r>
              <a:rPr lang="he-IL" dirty="0"/>
              <a:t>נכונות: הפתרון לא מאפשר ליותר מקורא אחד להיכנס לקטע קריטי.</a:t>
            </a:r>
            <a:r>
              <a:rPr lang="en-US" dirty="0"/>
              <a:t/>
            </a:r>
            <a:br>
              <a:rPr lang="en-US" dirty="0"/>
            </a:br>
            <a:endParaRPr lang="en-US" dirty="0"/>
          </a:p>
          <a:p>
            <a:pPr marL="514350" indent="-514350">
              <a:buFont typeface="+mj-lt"/>
              <a:buAutoNum type="arabicPeriod"/>
            </a:pPr>
            <a:r>
              <a:rPr lang="he-IL" dirty="0"/>
              <a:t>נכונות: הרעבה של הכותבים ע"י הקוראים – הרבה קוראים באים וכולם עוברים את הלולאה ואז נכנסים לתור של המנעול וכולם חוץ מאחד מחכים עליו. הכותב שיבוא עכשיו יחכה עד שהם יכנסו, בניגוד לדרישה.</a:t>
            </a:r>
          </a:p>
          <a:p>
            <a:pPr marL="514350" indent="-514350">
              <a:buFont typeface="+mj-lt"/>
              <a:buAutoNum type="arabicPeriod"/>
            </a:pPr>
            <a:endParaRPr lang="en-US" dirty="0"/>
          </a:p>
          <a:p>
            <a:pPr marL="514350" indent="-514350">
              <a:buFont typeface="+mj-lt"/>
              <a:buAutoNum type="arabicPeriod"/>
            </a:pPr>
            <a:r>
              <a:rPr lang="he-IL" dirty="0"/>
              <a:t>יעילות: </a:t>
            </a:r>
            <a:r>
              <a:rPr lang="en-US" dirty="0"/>
              <a:t>busy wait</a:t>
            </a:r>
            <a:r>
              <a:rPr lang="he-IL" dirty="0"/>
              <a:t> המבוצעת ע"י הקורא.</a:t>
            </a:r>
          </a:p>
        </p:txBody>
      </p:sp>
      <p:sp>
        <p:nvSpPr>
          <p:cNvPr id="5" name="Slide Number Placeholder 4">
            <a:extLst>
              <a:ext uri="{FF2B5EF4-FFF2-40B4-BE49-F238E27FC236}">
                <a16:creationId xmlns:a16="http://schemas.microsoft.com/office/drawing/2014/main" xmlns="" id="{DB46D9DD-9225-418D-8ACD-B6AF0B64AF92}"/>
              </a:ext>
            </a:extLst>
          </p:cNvPr>
          <p:cNvSpPr>
            <a:spLocks noGrp="1"/>
          </p:cNvSpPr>
          <p:nvPr>
            <p:ph type="sldNum" sz="quarter" idx="12"/>
          </p:nvPr>
        </p:nvSpPr>
        <p:spPr/>
        <p:txBody>
          <a:bodyPr/>
          <a:lstStyle/>
          <a:p>
            <a:fld id="{0CFEC368-1D7A-4F81-ABF6-AE0E36BAF64C}" type="slidenum">
              <a:rPr lang="en-US" smtClean="0"/>
              <a:pPr/>
              <a:t>36</a:t>
            </a:fld>
            <a:endParaRPr lang="en-US"/>
          </a:p>
        </p:txBody>
      </p:sp>
      <p:sp>
        <p:nvSpPr>
          <p:cNvPr id="6" name="Footer Placeholder 5">
            <a:extLst>
              <a:ext uri="{FF2B5EF4-FFF2-40B4-BE49-F238E27FC236}">
                <a16:creationId xmlns:a16="http://schemas.microsoft.com/office/drawing/2014/main" xmlns="" id="{44D39FDA-B9F9-4F22-8C7B-E2F1B953AFB5}"/>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30758348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9D9E7F-1988-4B57-8D6B-3CCC03E5E49F}"/>
              </a:ext>
            </a:extLst>
          </p:cNvPr>
          <p:cNvSpPr>
            <a:spLocks noGrp="1"/>
          </p:cNvSpPr>
          <p:nvPr>
            <p:ph type="title"/>
          </p:nvPr>
        </p:nvSpPr>
        <p:spPr/>
        <p:txBody>
          <a:bodyPr/>
          <a:lstStyle/>
          <a:p>
            <a:r>
              <a:rPr lang="he-IL" dirty="0"/>
              <a:t>מועד א', אביב 2008, שאלה 1</a:t>
            </a:r>
            <a:endParaRPr lang="en-US" dirty="0"/>
          </a:p>
        </p:txBody>
      </p:sp>
      <p:sp>
        <p:nvSpPr>
          <p:cNvPr id="3" name="Content Placeholder 2">
            <a:extLst>
              <a:ext uri="{FF2B5EF4-FFF2-40B4-BE49-F238E27FC236}">
                <a16:creationId xmlns:a16="http://schemas.microsoft.com/office/drawing/2014/main" xmlns="" id="{9B1433AD-CB9D-49B1-BCE6-1022EA709C58}"/>
              </a:ext>
            </a:extLst>
          </p:cNvPr>
          <p:cNvSpPr>
            <a:spLocks noGrp="1"/>
          </p:cNvSpPr>
          <p:nvPr>
            <p:ph idx="1"/>
          </p:nvPr>
        </p:nvSpPr>
        <p:spPr/>
        <p:txBody>
          <a:bodyPr/>
          <a:lstStyle/>
          <a:p>
            <a:pPr lvl="0"/>
            <a:r>
              <a:rPr lang="he-IL" u="sng" dirty="0"/>
              <a:t>סעיף ג:</a:t>
            </a:r>
            <a:r>
              <a:rPr lang="en-US" dirty="0"/>
              <a:t> </a:t>
            </a:r>
            <a:r>
              <a:rPr lang="he-IL" dirty="0"/>
              <a:t>כתבו קוד הפותר את בעיית קוראים/כותבים עם עדיפות לכותבים, המשתמש במנעולים ומשתני תנאי.</a:t>
            </a:r>
          </a:p>
          <a:p>
            <a:pPr lvl="0"/>
            <a:endParaRPr lang="he-IL" dirty="0"/>
          </a:p>
          <a:p>
            <a:pPr lvl="0"/>
            <a:r>
              <a:rPr lang="he-IL" dirty="0"/>
              <a:t>ניתן להגדיר משתנים גלובלים ואמצעי סנכרון כרצונכם, (מנעולים, ומשתני תנאי) אבל יש לזכור כי יעילות הפתרון מהווה חלק מהציון (כלומר מיעוט אמצעי הסנכרון עדיף וקטעים קריטיים קצרים עדיפים). ניתן להניח שעדיפות כל החוטים זהה ואמצעי הסנכרון הינם הוגנים.</a:t>
            </a:r>
            <a:endParaRPr lang="en-US" dirty="0"/>
          </a:p>
          <a:p>
            <a:r>
              <a:rPr lang="he-IL" dirty="0"/>
              <a:t> </a:t>
            </a:r>
            <a:endParaRPr lang="en-US" dirty="0"/>
          </a:p>
          <a:p>
            <a:r>
              <a:rPr lang="he-IL" u="sng" dirty="0"/>
              <a:t>רמז</a:t>
            </a:r>
            <a:r>
              <a:rPr lang="he-IL" dirty="0"/>
              <a:t>: מומלץ להיעזר בפתרון הבעיה של מנעול קוראים/כותבים עם עדיפות לקוראים, כפי שהוצגה בתרגול.</a:t>
            </a:r>
            <a:endParaRPr lang="en-US" dirty="0"/>
          </a:p>
          <a:p>
            <a:endParaRPr lang="en-US" dirty="0"/>
          </a:p>
        </p:txBody>
      </p:sp>
      <p:sp>
        <p:nvSpPr>
          <p:cNvPr id="5" name="Slide Number Placeholder 4">
            <a:extLst>
              <a:ext uri="{FF2B5EF4-FFF2-40B4-BE49-F238E27FC236}">
                <a16:creationId xmlns:a16="http://schemas.microsoft.com/office/drawing/2014/main" xmlns="" id="{7F01B649-3D7A-4332-9772-B32A95DA72B6}"/>
              </a:ext>
            </a:extLst>
          </p:cNvPr>
          <p:cNvSpPr>
            <a:spLocks noGrp="1"/>
          </p:cNvSpPr>
          <p:nvPr>
            <p:ph type="sldNum" sz="quarter" idx="12"/>
          </p:nvPr>
        </p:nvSpPr>
        <p:spPr/>
        <p:txBody>
          <a:bodyPr/>
          <a:lstStyle/>
          <a:p>
            <a:fld id="{0CFEC368-1D7A-4F81-ABF6-AE0E36BAF64C}" type="slidenum">
              <a:rPr lang="en-US" smtClean="0"/>
              <a:pPr/>
              <a:t>37</a:t>
            </a:fld>
            <a:endParaRPr lang="en-US"/>
          </a:p>
        </p:txBody>
      </p:sp>
      <p:sp>
        <p:nvSpPr>
          <p:cNvPr id="6" name="Footer Placeholder 5">
            <a:extLst>
              <a:ext uri="{FF2B5EF4-FFF2-40B4-BE49-F238E27FC236}">
                <a16:creationId xmlns:a16="http://schemas.microsoft.com/office/drawing/2014/main" xmlns="" id="{092DD34C-7372-4979-BED4-C031817685F2}"/>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16498491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9728B1-4DA8-4C63-B066-DF573D1A09A7}"/>
              </a:ext>
            </a:extLst>
          </p:cNvPr>
          <p:cNvSpPr>
            <a:spLocks noGrp="1"/>
          </p:cNvSpPr>
          <p:nvPr>
            <p:ph type="title"/>
          </p:nvPr>
        </p:nvSpPr>
        <p:spPr/>
        <p:txBody>
          <a:bodyPr/>
          <a:lstStyle/>
          <a:p>
            <a:r>
              <a:rPr lang="he-IL" dirty="0"/>
              <a:t>מועד א', אביב 2008, שאלה 1</a:t>
            </a:r>
            <a:endParaRPr lang="en-US" dirty="0"/>
          </a:p>
        </p:txBody>
      </p:sp>
      <p:sp>
        <p:nvSpPr>
          <p:cNvPr id="3" name="Content Placeholder 2">
            <a:extLst>
              <a:ext uri="{FF2B5EF4-FFF2-40B4-BE49-F238E27FC236}">
                <a16:creationId xmlns:a16="http://schemas.microsoft.com/office/drawing/2014/main" xmlns="" id="{0146EDA9-5DB4-4578-830F-42B6E58C129B}"/>
              </a:ext>
            </a:extLst>
          </p:cNvPr>
          <p:cNvSpPr>
            <a:spLocks noGrp="1"/>
          </p:cNvSpPr>
          <p:nvPr>
            <p:ph idx="1"/>
          </p:nvPr>
        </p:nvSpPr>
        <p:spPr/>
        <p:txBody>
          <a:bodyPr>
            <a:normAutofit fontScale="85000" lnSpcReduction="20000"/>
          </a:bodyPr>
          <a:lstStyle/>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number_of_readers</a:t>
            </a:r>
            <a:r>
              <a:rPr lang="en-US" dirty="0">
                <a:latin typeface="Courier New" panose="02070309020205020404" pitchFamily="49" charset="0"/>
                <a:cs typeface="Courier New" panose="02070309020205020404" pitchFamily="49" charset="0"/>
              </a:rPr>
              <a:t>;</a:t>
            </a:r>
          </a:p>
          <a:p>
            <a:pPr marL="0" indent="0" algn="l" rtl="0">
              <a:buNone/>
            </a:pPr>
            <a:r>
              <a:rPr lang="en-US" dirty="0" err="1">
                <a:latin typeface="Courier New" panose="02070309020205020404" pitchFamily="49" charset="0"/>
                <a:cs typeface="Courier New" panose="02070309020205020404" pitchFamily="49" charset="0"/>
              </a:rPr>
              <a:t>pthread_cond_t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readers_condition</a:t>
            </a:r>
            <a:r>
              <a:rPr lang="en-US" dirty="0">
                <a:latin typeface="Courier New" panose="02070309020205020404" pitchFamily="49" charset="0"/>
                <a:cs typeface="Courier New" panose="02070309020205020404" pitchFamily="49" charset="0"/>
              </a:rPr>
              <a:t>;</a:t>
            </a:r>
          </a:p>
          <a:p>
            <a:pPr marL="0" indent="0" algn="l" rtl="0">
              <a:buNone/>
            </a:pPr>
            <a:r>
              <a:rPr lang="en-US" b="1" u="sng" dirty="0" err="1">
                <a:latin typeface="Courier New" panose="02070309020205020404" pitchFamily="49" charset="0"/>
                <a:cs typeface="Courier New" panose="02070309020205020404" pitchFamily="49" charset="0"/>
              </a:rPr>
              <a:t>int</a:t>
            </a:r>
            <a:r>
              <a:rPr lang="en-US" b="1" u="sng" dirty="0">
                <a:latin typeface="Courier New" panose="02070309020205020404" pitchFamily="49" charset="0"/>
                <a:cs typeface="Courier New" panose="02070309020205020404" pitchFamily="49" charset="0"/>
              </a:rPr>
              <a:t> </a:t>
            </a:r>
            <a:r>
              <a:rPr lang="en-US" b="1" u="sng" dirty="0" err="1">
                <a:latin typeface="Courier New" panose="02070309020205020404" pitchFamily="49" charset="0"/>
                <a:cs typeface="Courier New" panose="02070309020205020404" pitchFamily="49" charset="0"/>
              </a:rPr>
              <a:t>number_of_waiting_writers</a:t>
            </a:r>
            <a:r>
              <a:rPr lang="en-US" b="1" u="sng"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0" indent="0" algn="l" rtl="0">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number_of_writers</a:t>
            </a:r>
            <a:r>
              <a:rPr lang="en-US" dirty="0">
                <a:latin typeface="Courier New" panose="02070309020205020404" pitchFamily="49" charset="0"/>
                <a:cs typeface="Courier New" panose="02070309020205020404" pitchFamily="49" charset="0"/>
              </a:rPr>
              <a:t>;</a:t>
            </a:r>
          </a:p>
          <a:p>
            <a:pPr marL="0" indent="0" algn="l" rtl="0">
              <a:buNone/>
            </a:pPr>
            <a:r>
              <a:rPr lang="en-US" dirty="0" err="1">
                <a:latin typeface="Courier New" panose="02070309020205020404" pitchFamily="49" charset="0"/>
                <a:cs typeface="Courier New" panose="02070309020205020404" pitchFamily="49" charset="0"/>
              </a:rPr>
              <a:t>pthread_cond_t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writers_condition</a:t>
            </a:r>
            <a:r>
              <a:rPr lang="en-US" dirty="0">
                <a:latin typeface="Courier New" panose="02070309020205020404" pitchFamily="49" charset="0"/>
                <a:cs typeface="Courier New" panose="02070309020205020404" pitchFamily="49" charset="0"/>
              </a:rPr>
              <a:t>;</a:t>
            </a:r>
          </a:p>
          <a:p>
            <a:pPr marL="0" indent="0" algn="l" rtl="0">
              <a:buNone/>
            </a:pPr>
            <a:r>
              <a:rPr lang="en-US" dirty="0" err="1">
                <a:latin typeface="Courier New" panose="02070309020205020404" pitchFamily="49" charset="0"/>
                <a:cs typeface="Courier New" panose="02070309020205020404" pitchFamily="49" charset="0"/>
              </a:rPr>
              <a:t>mutex_t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void </a:t>
            </a:r>
            <a:r>
              <a:rPr lang="en-US" dirty="0" err="1">
                <a:latin typeface="Courier New" panose="02070309020205020404" pitchFamily="49" charset="0"/>
                <a:cs typeface="Courier New" panose="02070309020205020404" pitchFamily="49" charset="0"/>
              </a:rPr>
              <a:t>readers_writers_init</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number_of_readers</a:t>
            </a:r>
            <a:r>
              <a:rPr lang="en-US" dirty="0">
                <a:latin typeface="Courier New" panose="02070309020205020404" pitchFamily="49" charset="0"/>
                <a:cs typeface="Courier New" panose="02070309020205020404" pitchFamily="49" charset="0"/>
              </a:rPr>
              <a:t> = 0;</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pthread_cond_init</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readers_condition</a:t>
            </a:r>
            <a:r>
              <a:rPr lang="en-US" dirty="0">
                <a:latin typeface="Courier New" panose="02070309020205020404" pitchFamily="49" charset="0"/>
                <a:cs typeface="Courier New" panose="02070309020205020404" pitchFamily="49" charset="0"/>
              </a:rPr>
              <a:t>, NULL);</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number_of_writers</a:t>
            </a:r>
            <a:r>
              <a:rPr lang="en-US" dirty="0">
                <a:latin typeface="Courier New" panose="02070309020205020404" pitchFamily="49" charset="0"/>
                <a:cs typeface="Courier New" panose="02070309020205020404" pitchFamily="49" charset="0"/>
              </a:rPr>
              <a:t> = 0;</a:t>
            </a:r>
          </a:p>
          <a:p>
            <a:pPr marL="0" indent="0" algn="l" rtl="0">
              <a:buNone/>
            </a:pPr>
            <a:r>
              <a:rPr lang="en-US" b="1" dirty="0">
                <a:latin typeface="Courier New" panose="02070309020205020404" pitchFamily="49" charset="0"/>
                <a:cs typeface="Courier New" panose="02070309020205020404" pitchFamily="49" charset="0"/>
              </a:rPr>
              <a:t>  </a:t>
            </a:r>
            <a:r>
              <a:rPr lang="en-US" b="1" u="sng" dirty="0" err="1">
                <a:latin typeface="Courier New" panose="02070309020205020404" pitchFamily="49" charset="0"/>
                <a:cs typeface="Courier New" panose="02070309020205020404" pitchFamily="49" charset="0"/>
              </a:rPr>
              <a:t>number_of</a:t>
            </a:r>
            <a:r>
              <a:rPr lang="en-US" b="1" u="sng" dirty="0">
                <a:latin typeface="Courier New" panose="02070309020205020404" pitchFamily="49" charset="0"/>
                <a:cs typeface="Courier New" panose="02070309020205020404" pitchFamily="49" charset="0"/>
              </a:rPr>
              <a:t> </a:t>
            </a:r>
            <a:r>
              <a:rPr lang="en-US" b="1" u="sng" dirty="0" err="1">
                <a:latin typeface="Courier New" panose="02070309020205020404" pitchFamily="49" charset="0"/>
                <a:cs typeface="Courier New" panose="02070309020205020404" pitchFamily="49" charset="0"/>
              </a:rPr>
              <a:t>waiting_writers</a:t>
            </a:r>
            <a:r>
              <a:rPr lang="en-US" b="1" u="sng" dirty="0">
                <a:latin typeface="Courier New" panose="02070309020205020404" pitchFamily="49" charset="0"/>
                <a:cs typeface="Courier New" panose="02070309020205020404" pitchFamily="49" charset="0"/>
              </a:rPr>
              <a:t> = 0;</a:t>
            </a:r>
            <a:endParaRPr lang="en-US" dirty="0">
              <a:latin typeface="Courier New" panose="02070309020205020404" pitchFamily="49" charset="0"/>
              <a:cs typeface="Courier New" panose="02070309020205020404" pitchFamily="49" charset="0"/>
            </a:endParaRP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pthread_cond_init</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writers_condition</a:t>
            </a:r>
            <a:r>
              <a:rPr lang="en-US" dirty="0">
                <a:latin typeface="Courier New" panose="02070309020205020404" pitchFamily="49" charset="0"/>
                <a:cs typeface="Courier New" panose="02070309020205020404" pitchFamily="49" charset="0"/>
              </a:rPr>
              <a:t>, NULL);</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pthread_mutex_init</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 NULL);</a:t>
            </a:r>
          </a:p>
          <a:p>
            <a:pPr marL="0" indent="0" algn="l" rtl="0">
              <a:buNone/>
            </a:pPr>
            <a:r>
              <a:rPr lang="en-US" dirty="0">
                <a:latin typeface="Courier New" panose="02070309020205020404" pitchFamily="49" charset="0"/>
                <a:cs typeface="Courier New" panose="02070309020205020404" pitchFamily="49" charset="0"/>
              </a:rPr>
              <a:t>}</a:t>
            </a:r>
          </a:p>
        </p:txBody>
      </p:sp>
      <p:sp>
        <p:nvSpPr>
          <p:cNvPr id="5" name="Slide Number Placeholder 4">
            <a:extLst>
              <a:ext uri="{FF2B5EF4-FFF2-40B4-BE49-F238E27FC236}">
                <a16:creationId xmlns:a16="http://schemas.microsoft.com/office/drawing/2014/main" xmlns="" id="{A3AA01DA-4EF1-4A3A-8605-6E2020E1AD1C}"/>
              </a:ext>
            </a:extLst>
          </p:cNvPr>
          <p:cNvSpPr>
            <a:spLocks noGrp="1"/>
          </p:cNvSpPr>
          <p:nvPr>
            <p:ph type="sldNum" sz="quarter" idx="12"/>
          </p:nvPr>
        </p:nvSpPr>
        <p:spPr/>
        <p:txBody>
          <a:bodyPr/>
          <a:lstStyle/>
          <a:p>
            <a:fld id="{0CFEC368-1D7A-4F81-ABF6-AE0E36BAF64C}" type="slidenum">
              <a:rPr lang="en-US" smtClean="0"/>
              <a:pPr/>
              <a:t>38</a:t>
            </a:fld>
            <a:endParaRPr lang="en-US"/>
          </a:p>
        </p:txBody>
      </p:sp>
      <p:sp>
        <p:nvSpPr>
          <p:cNvPr id="6" name="Footer Placeholder 5">
            <a:extLst>
              <a:ext uri="{FF2B5EF4-FFF2-40B4-BE49-F238E27FC236}">
                <a16:creationId xmlns:a16="http://schemas.microsoft.com/office/drawing/2014/main" xmlns="" id="{46327638-BDBE-43F7-BADB-C6E353758C81}"/>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1112043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9728B1-4DA8-4C63-B066-DF573D1A09A7}"/>
              </a:ext>
            </a:extLst>
          </p:cNvPr>
          <p:cNvSpPr>
            <a:spLocks noGrp="1"/>
          </p:cNvSpPr>
          <p:nvPr>
            <p:ph type="title"/>
          </p:nvPr>
        </p:nvSpPr>
        <p:spPr/>
        <p:txBody>
          <a:bodyPr/>
          <a:lstStyle/>
          <a:p>
            <a:r>
              <a:rPr lang="he-IL" dirty="0"/>
              <a:t>מועד א', אביב 2008, שאלה 1</a:t>
            </a:r>
            <a:endParaRPr lang="en-US" dirty="0"/>
          </a:p>
        </p:txBody>
      </p:sp>
      <p:sp>
        <p:nvSpPr>
          <p:cNvPr id="3" name="Content Placeholder 2">
            <a:extLst>
              <a:ext uri="{FF2B5EF4-FFF2-40B4-BE49-F238E27FC236}">
                <a16:creationId xmlns:a16="http://schemas.microsoft.com/office/drawing/2014/main" xmlns="" id="{0146EDA9-5DB4-4578-830F-42B6E58C129B}"/>
              </a:ext>
            </a:extLst>
          </p:cNvPr>
          <p:cNvSpPr>
            <a:spLocks noGrp="1"/>
          </p:cNvSpPr>
          <p:nvPr>
            <p:ph idx="1"/>
          </p:nvPr>
        </p:nvSpPr>
        <p:spPr/>
        <p:txBody>
          <a:bodyPr>
            <a:normAutofit fontScale="70000" lnSpcReduction="20000"/>
          </a:bodyPr>
          <a:lstStyle/>
          <a:p>
            <a:pPr marL="0" indent="0" algn="l" rtl="0">
              <a:buNone/>
            </a:pPr>
            <a:r>
              <a:rPr lang="en-US" dirty="0">
                <a:latin typeface="Courier New" panose="02070309020205020404" pitchFamily="49" charset="0"/>
                <a:cs typeface="Courier New" panose="02070309020205020404" pitchFamily="49" charset="0"/>
              </a:rPr>
              <a:t>void </a:t>
            </a:r>
            <a:r>
              <a:rPr lang="en-US" dirty="0" err="1">
                <a:latin typeface="Courier New" panose="02070309020205020404" pitchFamily="49" charset="0"/>
                <a:cs typeface="Courier New" panose="02070309020205020404" pitchFamily="49" charset="0"/>
              </a:rPr>
              <a:t>read_lock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pthread_mutex_lock</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while ((</a:t>
            </a:r>
            <a:r>
              <a:rPr lang="en-US" dirty="0" err="1">
                <a:latin typeface="Courier New" panose="02070309020205020404" pitchFamily="49" charset="0"/>
                <a:cs typeface="Courier New" panose="02070309020205020404" pitchFamily="49" charset="0"/>
              </a:rPr>
              <a:t>number_of_writers</a:t>
            </a:r>
            <a:r>
              <a:rPr lang="en-US" dirty="0">
                <a:latin typeface="Courier New" panose="02070309020205020404" pitchFamily="49" charset="0"/>
                <a:cs typeface="Courier New" panose="02070309020205020404" pitchFamily="49" charset="0"/>
              </a:rPr>
              <a:t> &gt; 0) ||</a:t>
            </a:r>
          </a:p>
          <a:p>
            <a:pPr marL="0" indent="0" algn="l" rtl="0">
              <a:buNone/>
            </a:pPr>
            <a:r>
              <a:rPr lang="en-US" dirty="0">
                <a:latin typeface="Courier New" panose="02070309020205020404" pitchFamily="49" charset="0"/>
                <a:cs typeface="Courier New" panose="02070309020205020404" pitchFamily="49" charset="0"/>
              </a:rPr>
              <a:t>	</a:t>
            </a:r>
            <a:r>
              <a:rPr lang="en-US" b="1" u="sng" dirty="0">
                <a:latin typeface="Courier New" panose="02070309020205020404" pitchFamily="49" charset="0"/>
                <a:cs typeface="Courier New" panose="02070309020205020404" pitchFamily="49" charset="0"/>
              </a:rPr>
              <a:t>(</a:t>
            </a:r>
            <a:r>
              <a:rPr lang="en-US" b="1" u="sng" dirty="0" err="1">
                <a:latin typeface="Courier New" panose="02070309020205020404" pitchFamily="49" charset="0"/>
                <a:cs typeface="Courier New" panose="02070309020205020404" pitchFamily="49" charset="0"/>
              </a:rPr>
              <a:t>number_of</a:t>
            </a:r>
            <a:r>
              <a:rPr lang="en-US" b="1" u="sng" dirty="0">
                <a:latin typeface="Courier New" panose="02070309020205020404" pitchFamily="49" charset="0"/>
                <a:cs typeface="Courier New" panose="02070309020205020404" pitchFamily="49" charset="0"/>
              </a:rPr>
              <a:t> waiting writers &gt; 0)</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pthread_cond_wait</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readers_condition</a:t>
            </a:r>
            <a:r>
              <a:rPr lang="en-US" dirty="0">
                <a:latin typeface="Courier New" panose="02070309020205020404" pitchFamily="49" charset="0"/>
                <a:cs typeface="Courier New" panose="02070309020205020404" pitchFamily="49" charset="0"/>
              </a:rPr>
              <a:t>, &amp;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number_of_readers</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pthread_mutex_unlock</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a:t>
            </a: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a:latin typeface="Courier New" panose="02070309020205020404" pitchFamily="49" charset="0"/>
                <a:cs typeface="Courier New" panose="02070309020205020404" pitchFamily="49" charset="0"/>
              </a:rPr>
              <a:t>void </a:t>
            </a:r>
            <a:r>
              <a:rPr lang="en-US" dirty="0" err="1">
                <a:latin typeface="Courier New" panose="02070309020205020404" pitchFamily="49" charset="0"/>
                <a:cs typeface="Courier New" panose="02070309020205020404" pitchFamily="49" charset="0"/>
              </a:rPr>
              <a:t>read_unlock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pthread_mutex_lock</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number_of_readers</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if (</a:t>
            </a:r>
            <a:r>
              <a:rPr lang="en-US" dirty="0" err="1">
                <a:latin typeface="Courier New" panose="02070309020205020404" pitchFamily="49" charset="0"/>
                <a:cs typeface="Courier New" panose="02070309020205020404" pitchFamily="49" charset="0"/>
              </a:rPr>
              <a:t>number_of_readers</a:t>
            </a:r>
            <a:r>
              <a:rPr lang="en-US" dirty="0">
                <a:latin typeface="Courier New" panose="02070309020205020404" pitchFamily="49" charset="0"/>
                <a:cs typeface="Courier New" panose="02070309020205020404" pitchFamily="49" charset="0"/>
              </a:rPr>
              <a:t> == 0)</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pthread_cond_signal</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writers_condition</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pthread_mutex_unlock</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p:txBody>
      </p:sp>
      <p:sp>
        <p:nvSpPr>
          <p:cNvPr id="5" name="Slide Number Placeholder 4">
            <a:extLst>
              <a:ext uri="{FF2B5EF4-FFF2-40B4-BE49-F238E27FC236}">
                <a16:creationId xmlns:a16="http://schemas.microsoft.com/office/drawing/2014/main" xmlns="" id="{A3AA01DA-4EF1-4A3A-8605-6E2020E1AD1C}"/>
              </a:ext>
            </a:extLst>
          </p:cNvPr>
          <p:cNvSpPr>
            <a:spLocks noGrp="1"/>
          </p:cNvSpPr>
          <p:nvPr>
            <p:ph type="sldNum" sz="quarter" idx="12"/>
          </p:nvPr>
        </p:nvSpPr>
        <p:spPr/>
        <p:txBody>
          <a:bodyPr/>
          <a:lstStyle/>
          <a:p>
            <a:fld id="{0CFEC368-1D7A-4F81-ABF6-AE0E36BAF64C}" type="slidenum">
              <a:rPr lang="en-US" smtClean="0"/>
              <a:pPr/>
              <a:t>39</a:t>
            </a:fld>
            <a:endParaRPr lang="en-US"/>
          </a:p>
        </p:txBody>
      </p:sp>
      <p:sp>
        <p:nvSpPr>
          <p:cNvPr id="6" name="Footer Placeholder 5">
            <a:extLst>
              <a:ext uri="{FF2B5EF4-FFF2-40B4-BE49-F238E27FC236}">
                <a16:creationId xmlns:a16="http://schemas.microsoft.com/office/drawing/2014/main" xmlns="" id="{CB476528-8EFB-40A1-A473-61E5A655EDDB}"/>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333488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076B63-0357-47B8-AE80-D7F4DE99705E}"/>
              </a:ext>
            </a:extLst>
          </p:cNvPr>
          <p:cNvSpPr>
            <a:spLocks noGrp="1"/>
          </p:cNvSpPr>
          <p:nvPr>
            <p:ph type="title"/>
          </p:nvPr>
        </p:nvSpPr>
        <p:spPr/>
        <p:txBody>
          <a:bodyPr/>
          <a:lstStyle/>
          <a:p>
            <a:r>
              <a:rPr lang="he-IL" dirty="0"/>
              <a:t>מנגנוני סנכרון: משתני תנאי</a:t>
            </a:r>
            <a:endParaRPr lang="en-US" dirty="0"/>
          </a:p>
        </p:txBody>
      </p:sp>
      <p:sp>
        <p:nvSpPr>
          <p:cNvPr id="3" name="Text Placeholder 2">
            <a:extLst>
              <a:ext uri="{FF2B5EF4-FFF2-40B4-BE49-F238E27FC236}">
                <a16:creationId xmlns:a16="http://schemas.microsoft.com/office/drawing/2014/main" xmlns="" id="{9AA23413-8413-4E53-919E-2882B93AD03E}"/>
              </a:ext>
            </a:extLst>
          </p:cNvPr>
          <p:cNvSpPr>
            <a:spLocks noGrp="1"/>
          </p:cNvSpPr>
          <p:nvPr>
            <p:ph type="body" idx="1"/>
          </p:nvPr>
        </p:nvSpPr>
        <p:spPr/>
        <p:txBody>
          <a:bodyPr/>
          <a:lstStyle/>
          <a:p>
            <a:endParaRPr lang="en-US"/>
          </a:p>
        </p:txBody>
      </p:sp>
      <p:sp>
        <p:nvSpPr>
          <p:cNvPr id="5" name="Slide Number Placeholder 4">
            <a:extLst>
              <a:ext uri="{FF2B5EF4-FFF2-40B4-BE49-F238E27FC236}">
                <a16:creationId xmlns:a16="http://schemas.microsoft.com/office/drawing/2014/main" xmlns="" id="{19750816-4B5A-41D8-8E2F-78B8FD01FBC5}"/>
              </a:ext>
            </a:extLst>
          </p:cNvPr>
          <p:cNvSpPr>
            <a:spLocks noGrp="1"/>
          </p:cNvSpPr>
          <p:nvPr>
            <p:ph type="sldNum" sz="quarter" idx="12"/>
          </p:nvPr>
        </p:nvSpPr>
        <p:spPr/>
        <p:txBody>
          <a:bodyPr/>
          <a:lstStyle/>
          <a:p>
            <a:fld id="{0CFEC368-1D7A-4F81-ABF6-AE0E36BAF64C}" type="slidenum">
              <a:rPr lang="en-US" smtClean="0"/>
              <a:pPr/>
              <a:t>4</a:t>
            </a:fld>
            <a:endParaRPr lang="en-US"/>
          </a:p>
        </p:txBody>
      </p:sp>
      <p:sp>
        <p:nvSpPr>
          <p:cNvPr id="6" name="Footer Placeholder 5">
            <a:extLst>
              <a:ext uri="{FF2B5EF4-FFF2-40B4-BE49-F238E27FC236}">
                <a16:creationId xmlns:a16="http://schemas.microsoft.com/office/drawing/2014/main" xmlns="" id="{5E7AD2F6-37A6-4856-9ECA-6B480B80E99F}"/>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16023625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9728B1-4DA8-4C63-B066-DF573D1A09A7}"/>
              </a:ext>
            </a:extLst>
          </p:cNvPr>
          <p:cNvSpPr>
            <a:spLocks noGrp="1"/>
          </p:cNvSpPr>
          <p:nvPr>
            <p:ph type="title"/>
          </p:nvPr>
        </p:nvSpPr>
        <p:spPr/>
        <p:txBody>
          <a:bodyPr/>
          <a:lstStyle/>
          <a:p>
            <a:r>
              <a:rPr lang="he-IL" dirty="0"/>
              <a:t>מועד א', אביב 2008, שאלה 1</a:t>
            </a:r>
            <a:endParaRPr lang="en-US" dirty="0"/>
          </a:p>
        </p:txBody>
      </p:sp>
      <p:sp>
        <p:nvSpPr>
          <p:cNvPr id="3" name="Content Placeholder 2">
            <a:extLst>
              <a:ext uri="{FF2B5EF4-FFF2-40B4-BE49-F238E27FC236}">
                <a16:creationId xmlns:a16="http://schemas.microsoft.com/office/drawing/2014/main" xmlns="" id="{0146EDA9-5DB4-4578-830F-42B6E58C129B}"/>
              </a:ext>
            </a:extLst>
          </p:cNvPr>
          <p:cNvSpPr>
            <a:spLocks noGrp="1"/>
          </p:cNvSpPr>
          <p:nvPr>
            <p:ph idx="1"/>
          </p:nvPr>
        </p:nvSpPr>
        <p:spPr/>
        <p:txBody>
          <a:bodyPr>
            <a:normAutofit fontScale="70000" lnSpcReduction="20000"/>
          </a:bodyPr>
          <a:lstStyle/>
          <a:p>
            <a:pPr marL="0" indent="0" algn="l" rtl="0">
              <a:buNone/>
            </a:pPr>
            <a:r>
              <a:rPr lang="en-US" dirty="0">
                <a:latin typeface="Courier New" panose="02070309020205020404" pitchFamily="49" charset="0"/>
                <a:cs typeface="Courier New" panose="02070309020205020404" pitchFamily="49" charset="0"/>
              </a:rPr>
              <a:t>void </a:t>
            </a:r>
            <a:r>
              <a:rPr lang="en-US" dirty="0" err="1">
                <a:latin typeface="Courier New" panose="02070309020205020404" pitchFamily="49" charset="0"/>
                <a:cs typeface="Courier New" panose="02070309020205020404" pitchFamily="49" charset="0"/>
              </a:rPr>
              <a:t>write_lock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pthread_mutex_lock</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b="1" u="sng" dirty="0" err="1">
                <a:latin typeface="Courier New" panose="02070309020205020404" pitchFamily="49" charset="0"/>
                <a:cs typeface="Courier New" panose="02070309020205020404" pitchFamily="49" charset="0"/>
              </a:rPr>
              <a:t>number_of</a:t>
            </a:r>
            <a:r>
              <a:rPr lang="en-US" b="1" u="sng" dirty="0">
                <a:latin typeface="Courier New" panose="02070309020205020404" pitchFamily="49" charset="0"/>
                <a:cs typeface="Courier New" panose="02070309020205020404" pitchFamily="49" charset="0"/>
              </a:rPr>
              <a:t> </a:t>
            </a:r>
            <a:r>
              <a:rPr lang="en-US" b="1" u="sng" dirty="0" err="1">
                <a:latin typeface="Courier New" panose="02070309020205020404" pitchFamily="49" charset="0"/>
                <a:cs typeface="Courier New" panose="02070309020205020404" pitchFamily="49" charset="0"/>
              </a:rPr>
              <a:t>waiting_writers</a:t>
            </a:r>
            <a:r>
              <a:rPr lang="en-US" b="1" u="sng"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0" indent="0" algn="l" rtl="0">
              <a:buNone/>
            </a:pPr>
            <a:r>
              <a:rPr lang="en-US" dirty="0">
                <a:latin typeface="Courier New" panose="02070309020205020404" pitchFamily="49" charset="0"/>
                <a:cs typeface="Courier New" panose="02070309020205020404" pitchFamily="49" charset="0"/>
              </a:rPr>
              <a:t>  while ((</a:t>
            </a:r>
            <a:r>
              <a:rPr lang="en-US" dirty="0" err="1">
                <a:latin typeface="Courier New" panose="02070309020205020404" pitchFamily="49" charset="0"/>
                <a:cs typeface="Courier New" panose="02070309020205020404" pitchFamily="49" charset="0"/>
              </a:rPr>
              <a:t>number_of_writers</a:t>
            </a:r>
            <a:r>
              <a:rPr lang="en-US" dirty="0">
                <a:latin typeface="Courier New" panose="02070309020205020404" pitchFamily="49" charset="0"/>
                <a:cs typeface="Courier New" panose="02070309020205020404" pitchFamily="49" charset="0"/>
              </a:rPr>
              <a:t> &gt; 0) ||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number_of_readers</a:t>
            </a:r>
            <a:r>
              <a:rPr lang="en-US" dirty="0">
                <a:latin typeface="Courier New" panose="02070309020205020404" pitchFamily="49" charset="0"/>
                <a:cs typeface="Courier New" panose="02070309020205020404" pitchFamily="49" charset="0"/>
              </a:rPr>
              <a:t> &gt; 0))</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pthread_cond_wait</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writers_condition</a:t>
            </a:r>
            <a:r>
              <a:rPr lang="en-US" dirty="0">
                <a:latin typeface="Courier New" panose="02070309020205020404" pitchFamily="49" charset="0"/>
                <a:cs typeface="Courier New" panose="02070309020205020404" pitchFamily="49" charset="0"/>
              </a:rPr>
              <a:t>, &amp;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b="1" u="sng" dirty="0" err="1">
                <a:latin typeface="Courier New" panose="02070309020205020404" pitchFamily="49" charset="0"/>
                <a:cs typeface="Courier New" panose="02070309020205020404" pitchFamily="49" charset="0"/>
              </a:rPr>
              <a:t>number_of</a:t>
            </a:r>
            <a:r>
              <a:rPr lang="en-US" b="1" u="sng" dirty="0">
                <a:latin typeface="Courier New" panose="02070309020205020404" pitchFamily="49" charset="0"/>
                <a:cs typeface="Courier New" panose="02070309020205020404" pitchFamily="49" charset="0"/>
              </a:rPr>
              <a:t> </a:t>
            </a:r>
            <a:r>
              <a:rPr lang="en-US" b="1" u="sng" dirty="0" err="1">
                <a:latin typeface="Courier New" panose="02070309020205020404" pitchFamily="49" charset="0"/>
                <a:cs typeface="Courier New" panose="02070309020205020404" pitchFamily="49" charset="0"/>
              </a:rPr>
              <a:t>waiting_writers</a:t>
            </a:r>
            <a:r>
              <a:rPr lang="en-US" b="1" u="sng"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number_of_writers</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pthread_mutex_unlock</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a:p>
            <a:pPr marL="0" indent="0" algn="l" rtl="0">
              <a:buNone/>
            </a:pPr>
            <a:endParaRPr lang="en-US" dirty="0">
              <a:latin typeface="Courier New" panose="02070309020205020404" pitchFamily="49" charset="0"/>
              <a:cs typeface="Courier New" panose="02070309020205020404" pitchFamily="49" charset="0"/>
            </a:endParaRPr>
          </a:p>
          <a:p>
            <a:pPr marL="0" indent="0" algn="l" rtl="0">
              <a:buNone/>
            </a:pPr>
            <a:r>
              <a:rPr lang="en-US" dirty="0">
                <a:latin typeface="Courier New" panose="02070309020205020404" pitchFamily="49" charset="0"/>
                <a:cs typeface="Courier New" panose="02070309020205020404" pitchFamily="49" charset="0"/>
              </a:rPr>
              <a:t>void </a:t>
            </a:r>
            <a:r>
              <a:rPr lang="en-US" dirty="0" err="1">
                <a:latin typeface="Courier New" panose="02070309020205020404" pitchFamily="49" charset="0"/>
                <a:cs typeface="Courier New" panose="02070309020205020404" pitchFamily="49" charset="0"/>
              </a:rPr>
              <a:t>write_unlock</a:t>
            </a:r>
            <a:r>
              <a:rPr lang="en-US" dirty="0">
                <a:latin typeface="Courier New" panose="02070309020205020404" pitchFamily="49" charset="0"/>
                <a:cs typeface="Courier New" panose="02070309020205020404" pitchFamily="49" charset="0"/>
              </a:rPr>
              <a:t>() {</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pthread_mutex_lock</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number_of_writers</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pthread_cond_broadcast</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readers_condition</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pthread_cond_signal</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writers_condition</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pthread_mutex_unlock</a:t>
            </a:r>
            <a:r>
              <a:rPr lang="en-US" dirty="0">
                <a:latin typeface="Courier New" panose="02070309020205020404" pitchFamily="49" charset="0"/>
                <a:cs typeface="Courier New" panose="02070309020205020404" pitchFamily="49" charset="0"/>
              </a:rPr>
              <a:t>(&amp;</a:t>
            </a:r>
            <a:r>
              <a:rPr lang="en-US" dirty="0" err="1">
                <a:latin typeface="Courier New" panose="02070309020205020404" pitchFamily="49" charset="0"/>
                <a:cs typeface="Courier New" panose="02070309020205020404" pitchFamily="49" charset="0"/>
              </a:rPr>
              <a:t>global_lock</a:t>
            </a:r>
            <a:r>
              <a:rPr lang="en-US" dirty="0">
                <a:latin typeface="Courier New" panose="02070309020205020404" pitchFamily="49" charset="0"/>
                <a:cs typeface="Courier New" panose="02070309020205020404" pitchFamily="49" charset="0"/>
              </a:rPr>
              <a:t>);</a:t>
            </a:r>
          </a:p>
          <a:p>
            <a:pPr marL="0" indent="0" algn="l" rtl="0">
              <a:buNone/>
            </a:pPr>
            <a:r>
              <a:rPr lang="en-US" dirty="0">
                <a:latin typeface="Courier New" panose="02070309020205020404" pitchFamily="49" charset="0"/>
                <a:cs typeface="Courier New" panose="02070309020205020404" pitchFamily="49" charset="0"/>
              </a:rPr>
              <a:t>}</a:t>
            </a:r>
          </a:p>
        </p:txBody>
      </p:sp>
      <p:sp>
        <p:nvSpPr>
          <p:cNvPr id="5" name="Slide Number Placeholder 4">
            <a:extLst>
              <a:ext uri="{FF2B5EF4-FFF2-40B4-BE49-F238E27FC236}">
                <a16:creationId xmlns:a16="http://schemas.microsoft.com/office/drawing/2014/main" xmlns="" id="{A3AA01DA-4EF1-4A3A-8605-6E2020E1AD1C}"/>
              </a:ext>
            </a:extLst>
          </p:cNvPr>
          <p:cNvSpPr>
            <a:spLocks noGrp="1"/>
          </p:cNvSpPr>
          <p:nvPr>
            <p:ph type="sldNum" sz="quarter" idx="12"/>
          </p:nvPr>
        </p:nvSpPr>
        <p:spPr/>
        <p:txBody>
          <a:bodyPr/>
          <a:lstStyle/>
          <a:p>
            <a:fld id="{0CFEC368-1D7A-4F81-ABF6-AE0E36BAF64C}" type="slidenum">
              <a:rPr lang="en-US" smtClean="0"/>
              <a:pPr/>
              <a:t>40</a:t>
            </a:fld>
            <a:endParaRPr lang="en-US"/>
          </a:p>
        </p:txBody>
      </p:sp>
      <p:sp>
        <p:nvSpPr>
          <p:cNvPr id="6" name="Footer Placeholder 5">
            <a:extLst>
              <a:ext uri="{FF2B5EF4-FFF2-40B4-BE49-F238E27FC236}">
                <a16:creationId xmlns:a16="http://schemas.microsoft.com/office/drawing/2014/main" xmlns="" id="{D4BE6251-F5EA-4877-80FE-80BD4D1063A3}"/>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26503213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D07A91-A1E6-4DCD-87DF-998E8B264C07}"/>
              </a:ext>
            </a:extLst>
          </p:cNvPr>
          <p:cNvSpPr>
            <a:spLocks noGrp="1"/>
          </p:cNvSpPr>
          <p:nvPr>
            <p:ph type="title"/>
          </p:nvPr>
        </p:nvSpPr>
        <p:spPr/>
        <p:txBody>
          <a:bodyPr/>
          <a:lstStyle/>
          <a:p>
            <a:r>
              <a:rPr lang="he-IL" dirty="0"/>
              <a:t>סינכרון בגרעין לינוקס</a:t>
            </a:r>
            <a:endParaRPr lang="en-US" dirty="0"/>
          </a:p>
        </p:txBody>
      </p:sp>
      <p:sp>
        <p:nvSpPr>
          <p:cNvPr id="3" name="Text Placeholder 2">
            <a:extLst>
              <a:ext uri="{FF2B5EF4-FFF2-40B4-BE49-F238E27FC236}">
                <a16:creationId xmlns:a16="http://schemas.microsoft.com/office/drawing/2014/main" xmlns="" id="{FBFDD799-8D8F-4A3A-9549-5334152BC595}"/>
              </a:ext>
            </a:extLst>
          </p:cNvPr>
          <p:cNvSpPr>
            <a:spLocks noGrp="1"/>
          </p:cNvSpPr>
          <p:nvPr>
            <p:ph type="body" idx="1"/>
          </p:nvPr>
        </p:nvSpPr>
        <p:spPr/>
        <p:txBody>
          <a:bodyPr/>
          <a:lstStyle/>
          <a:p>
            <a:endParaRPr lang="en-US"/>
          </a:p>
        </p:txBody>
      </p:sp>
      <p:sp>
        <p:nvSpPr>
          <p:cNvPr id="5" name="Slide Number Placeholder 4">
            <a:extLst>
              <a:ext uri="{FF2B5EF4-FFF2-40B4-BE49-F238E27FC236}">
                <a16:creationId xmlns:a16="http://schemas.microsoft.com/office/drawing/2014/main" xmlns="" id="{72E2A802-EA82-4A06-9DE9-C0B0EDFE0586}"/>
              </a:ext>
            </a:extLst>
          </p:cNvPr>
          <p:cNvSpPr>
            <a:spLocks noGrp="1"/>
          </p:cNvSpPr>
          <p:nvPr>
            <p:ph type="sldNum" sz="quarter" idx="12"/>
          </p:nvPr>
        </p:nvSpPr>
        <p:spPr/>
        <p:txBody>
          <a:bodyPr/>
          <a:lstStyle/>
          <a:p>
            <a:fld id="{0CFEC368-1D7A-4F81-ABF6-AE0E36BAF64C}" type="slidenum">
              <a:rPr lang="en-US" smtClean="0"/>
              <a:pPr/>
              <a:t>41</a:t>
            </a:fld>
            <a:endParaRPr lang="en-US"/>
          </a:p>
        </p:txBody>
      </p:sp>
      <p:sp>
        <p:nvSpPr>
          <p:cNvPr id="6" name="Footer Placeholder 5">
            <a:extLst>
              <a:ext uri="{FF2B5EF4-FFF2-40B4-BE49-F238E27FC236}">
                <a16:creationId xmlns:a16="http://schemas.microsoft.com/office/drawing/2014/main" xmlns="" id="{4AD1B60D-9ED6-404F-933A-0FA675CA5FF4}"/>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1724466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D6293E-EF88-4614-A6D2-6C77B3C98B96}"/>
              </a:ext>
            </a:extLst>
          </p:cNvPr>
          <p:cNvSpPr>
            <a:spLocks noGrp="1"/>
          </p:cNvSpPr>
          <p:nvPr>
            <p:ph type="title"/>
          </p:nvPr>
        </p:nvSpPr>
        <p:spPr/>
        <p:txBody>
          <a:bodyPr/>
          <a:lstStyle/>
          <a:p>
            <a:r>
              <a:rPr lang="he-IL"/>
              <a:t>הקדמה: </a:t>
            </a:r>
            <a:r>
              <a:rPr lang="he-IL" dirty="0"/>
              <a:t>פסיקות וחריגות</a:t>
            </a:r>
            <a:endParaRPr lang="en-US" dirty="0"/>
          </a:p>
        </p:txBody>
      </p:sp>
      <p:sp>
        <p:nvSpPr>
          <p:cNvPr id="3" name="Content Placeholder 2">
            <a:extLst>
              <a:ext uri="{FF2B5EF4-FFF2-40B4-BE49-F238E27FC236}">
                <a16:creationId xmlns:a16="http://schemas.microsoft.com/office/drawing/2014/main" xmlns="" id="{55B25353-F80F-4DDC-B1D0-9D9C55130255}"/>
              </a:ext>
            </a:extLst>
          </p:cNvPr>
          <p:cNvSpPr>
            <a:spLocks noGrp="1"/>
          </p:cNvSpPr>
          <p:nvPr>
            <p:ph idx="1"/>
          </p:nvPr>
        </p:nvSpPr>
        <p:spPr/>
        <p:txBody>
          <a:bodyPr/>
          <a:lstStyle/>
          <a:p>
            <a:r>
              <a:rPr lang="he-IL" altLang="en-US" dirty="0"/>
              <a:t>ניתן לחשוב על גרעין מערכת ההפעלה כעל מלצר המקבל לקוחות (== פסיקות, </a:t>
            </a:r>
            <a:r>
              <a:rPr lang="en-US" dirty="0"/>
              <a:t>interrupts</a:t>
            </a:r>
            <a:r>
              <a:rPr lang="he-IL" dirty="0"/>
              <a:t>) ומטפל בהם</a:t>
            </a:r>
            <a:r>
              <a:rPr lang="he-IL" altLang="en-US" dirty="0"/>
              <a:t>.</a:t>
            </a:r>
          </a:p>
          <a:p>
            <a:pPr lvl="1"/>
            <a:r>
              <a:rPr lang="he-IL" dirty="0"/>
              <a:t>פסיקה היא אות </a:t>
            </a:r>
            <a:r>
              <a:rPr lang="he-IL" altLang="en-US" dirty="0"/>
              <a:t>הנשלח למעבד לציון אירוע הדורש את טיפולו.</a:t>
            </a:r>
          </a:p>
          <a:p>
            <a:pPr lvl="1"/>
            <a:endParaRPr lang="he-IL" altLang="en-US" dirty="0"/>
          </a:p>
          <a:p>
            <a:r>
              <a:rPr lang="he-IL" altLang="en-US" dirty="0"/>
              <a:t>את הפסיקות (לקוחות) נחלק לשניים:</a:t>
            </a:r>
          </a:p>
          <a:p>
            <a:endParaRPr lang="he-IL" altLang="en-US" dirty="0"/>
          </a:p>
          <a:p>
            <a:pPr lvl="1"/>
            <a:endParaRPr lang="he-IL" altLang="en-US" dirty="0"/>
          </a:p>
          <a:p>
            <a:endParaRPr lang="en-US" dirty="0"/>
          </a:p>
        </p:txBody>
      </p:sp>
      <p:sp>
        <p:nvSpPr>
          <p:cNvPr id="5" name="Slide Number Placeholder 4">
            <a:extLst>
              <a:ext uri="{FF2B5EF4-FFF2-40B4-BE49-F238E27FC236}">
                <a16:creationId xmlns:a16="http://schemas.microsoft.com/office/drawing/2014/main" xmlns="" id="{70E9C544-6310-4262-8913-EA1471706728}"/>
              </a:ext>
            </a:extLst>
          </p:cNvPr>
          <p:cNvSpPr>
            <a:spLocks noGrp="1"/>
          </p:cNvSpPr>
          <p:nvPr>
            <p:ph type="sldNum" sz="quarter" idx="12"/>
          </p:nvPr>
        </p:nvSpPr>
        <p:spPr/>
        <p:txBody>
          <a:bodyPr/>
          <a:lstStyle/>
          <a:p>
            <a:fld id="{0CFEC368-1D7A-4F81-ABF6-AE0E36BAF64C}" type="slidenum">
              <a:rPr lang="en-US" smtClean="0"/>
              <a:pPr/>
              <a:t>42</a:t>
            </a:fld>
            <a:endParaRPr lang="en-US"/>
          </a:p>
        </p:txBody>
      </p:sp>
      <p:sp>
        <p:nvSpPr>
          <p:cNvPr id="6" name="Footer Placeholder 5">
            <a:extLst>
              <a:ext uri="{FF2B5EF4-FFF2-40B4-BE49-F238E27FC236}">
                <a16:creationId xmlns:a16="http://schemas.microsoft.com/office/drawing/2014/main" xmlns="" id="{DD010363-6407-4997-90C8-EE94A47C7FFE}"/>
              </a:ext>
            </a:extLst>
          </p:cNvPr>
          <p:cNvSpPr>
            <a:spLocks noGrp="1"/>
          </p:cNvSpPr>
          <p:nvPr>
            <p:ph type="ftr" sz="quarter" idx="11"/>
          </p:nvPr>
        </p:nvSpPr>
        <p:spPr/>
        <p:txBody>
          <a:bodyPr/>
          <a:lstStyle/>
          <a:p>
            <a:pPr algn="r"/>
            <a:r>
              <a:rPr lang="he-IL"/>
              <a:t>מערכות הפעלה - תרגול 6</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38872214"/>
              </p:ext>
            </p:extLst>
          </p:nvPr>
        </p:nvGraphicFramePr>
        <p:xfrm>
          <a:off x="457198" y="3642360"/>
          <a:ext cx="8229602" cy="2834640"/>
        </p:xfrm>
        <a:graphic>
          <a:graphicData uri="http://schemas.openxmlformats.org/drawingml/2006/table">
            <a:tbl>
              <a:tblPr firstRow="1" bandRow="1">
                <a:tableStyleId>{5C22544A-7EE6-4342-B048-85BDC9FD1C3A}</a:tableStyleId>
              </a:tblPr>
              <a:tblGrid>
                <a:gridCol w="4114801">
                  <a:extLst>
                    <a:ext uri="{9D8B030D-6E8A-4147-A177-3AD203B41FA5}">
                      <a16:colId xmlns:a16="http://schemas.microsoft.com/office/drawing/2014/main" xmlns="" val="20000"/>
                    </a:ext>
                  </a:extLst>
                </a:gridCol>
                <a:gridCol w="4114801">
                  <a:extLst>
                    <a:ext uri="{9D8B030D-6E8A-4147-A177-3AD203B41FA5}">
                      <a16:colId xmlns:a16="http://schemas.microsoft.com/office/drawing/2014/main" xmlns="" val="20001"/>
                    </a:ext>
                  </a:extLst>
                </a:gridCol>
              </a:tblGrid>
              <a:tr h="373573">
                <a:tc>
                  <a:txBody>
                    <a:bodyPr/>
                    <a:lstStyle/>
                    <a:p>
                      <a:pPr algn="ctr" rtl="1"/>
                      <a:r>
                        <a:rPr lang="he-IL" sz="2400" dirty="0"/>
                        <a:t>פסיקות תוכנה</a:t>
                      </a:r>
                    </a:p>
                    <a:p>
                      <a:pPr algn="ctr" rtl="1"/>
                      <a:r>
                        <a:rPr lang="he-IL" sz="2400" dirty="0"/>
                        <a:t>(== לקוחות רגילים)</a:t>
                      </a:r>
                      <a:endParaRPr lang="en-US" sz="2400" dirty="0"/>
                    </a:p>
                  </a:txBody>
                  <a:tcPr/>
                </a:tc>
                <a:tc>
                  <a:txBody>
                    <a:bodyPr/>
                    <a:lstStyle/>
                    <a:p>
                      <a:pPr algn="ctr" rtl="1"/>
                      <a:r>
                        <a:rPr lang="he-IL" altLang="en-US" sz="2400" dirty="0"/>
                        <a:t>פסיקות חומרה</a:t>
                      </a:r>
                    </a:p>
                    <a:p>
                      <a:pPr algn="ctr" rtl="1"/>
                      <a:r>
                        <a:rPr lang="he-IL" sz="2400" dirty="0"/>
                        <a:t>(== לקוחות </a:t>
                      </a:r>
                      <a:r>
                        <a:rPr lang="en-US" sz="2400" dirty="0"/>
                        <a:t>VIP</a:t>
                      </a:r>
                      <a:r>
                        <a:rPr lang="he-IL" sz="2400" dirty="0"/>
                        <a:t>)</a:t>
                      </a:r>
                      <a:endParaRPr lang="en-US" sz="2400" dirty="0"/>
                    </a:p>
                  </a:txBody>
                  <a:tcPr/>
                </a:tc>
                <a:extLst>
                  <a:ext uri="{0D108BD9-81ED-4DB2-BD59-A6C34878D82A}">
                    <a16:rowId xmlns:a16="http://schemas.microsoft.com/office/drawing/2014/main" xmlns="" val="10000"/>
                  </a:ext>
                </a:extLst>
              </a:tr>
              <a:tr h="821861">
                <a:tc>
                  <a:txBody>
                    <a:bodyPr/>
                    <a:lstStyle/>
                    <a:p>
                      <a:pPr algn="ctr" rtl="1"/>
                      <a:r>
                        <a:rPr lang="he-IL" sz="2000" dirty="0"/>
                        <a:t>סינכרוניות: באות בתגובה לפקודות שרצות על המעבד.</a:t>
                      </a:r>
                    </a:p>
                    <a:p>
                      <a:pPr algn="ctr" rtl="1"/>
                      <a:r>
                        <a:rPr lang="he-IL" sz="2000" dirty="0"/>
                        <a:t>נקראו</a:t>
                      </a:r>
                      <a:r>
                        <a:rPr lang="he-IL" sz="2000" baseline="0" dirty="0"/>
                        <a:t>ת גם: חריגות (</a:t>
                      </a:r>
                      <a:r>
                        <a:rPr lang="en-US" sz="2000" baseline="0" dirty="0"/>
                        <a:t>exceptions</a:t>
                      </a:r>
                      <a:r>
                        <a:rPr lang="he-IL" sz="2000" baseline="0" dirty="0"/>
                        <a:t>).</a:t>
                      </a:r>
                      <a:endParaRPr lang="en-US" sz="20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altLang="en-US" sz="2000" dirty="0"/>
                        <a:t>אסינכרוניות: יכולות להגיע בכל רגע, ללא קשר למצב המעבד באותו זמן.</a:t>
                      </a:r>
                    </a:p>
                  </a:txBody>
                  <a:tcPr/>
                </a:tc>
                <a:extLst>
                  <a:ext uri="{0D108BD9-81ED-4DB2-BD59-A6C34878D82A}">
                    <a16:rowId xmlns:a16="http://schemas.microsoft.com/office/drawing/2014/main" xmlns="" val="10001"/>
                  </a:ext>
                </a:extLst>
              </a:tr>
              <a:tr h="82186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altLang="en-US" sz="2000" dirty="0"/>
                        <a:t>לדוגמה: הפקודה </a:t>
                      </a:r>
                      <a:r>
                        <a:rPr lang="en-US" altLang="en-US" sz="2000" dirty="0" err="1"/>
                        <a:t>int</a:t>
                      </a:r>
                      <a:r>
                        <a:rPr lang="en-US" altLang="en-US" sz="2000" dirty="0"/>
                        <a:t> 0x80</a:t>
                      </a:r>
                      <a:r>
                        <a:rPr lang="he-IL" altLang="en-US" sz="2000" dirty="0"/>
                        <a:t> היא פסיקה יזומה של קוד משתמש הקורא לקריאת מערכת בלינוקס.</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altLang="en-US" sz="2000" dirty="0"/>
                        <a:t>לדוגמה: לחיצת מקש במקלדת גורמת למקלדת לשלוח פסיקה למעבד על-מנת שיקרא את המידע על המקש שנלחץ.</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9640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he-IL" altLang="en-US" dirty="0"/>
              <a:t>מסלולי בקרה בגרעין</a:t>
            </a:r>
            <a:endParaRPr lang="en-US" altLang="en-US" dirty="0"/>
          </a:p>
        </p:txBody>
      </p:sp>
      <p:sp>
        <p:nvSpPr>
          <p:cNvPr id="319491" name="Rectangle 3"/>
          <p:cNvSpPr>
            <a:spLocks noGrp="1" noChangeArrowheads="1"/>
          </p:cNvSpPr>
          <p:nvPr>
            <p:ph idx="1"/>
          </p:nvPr>
        </p:nvSpPr>
        <p:spPr/>
        <p:txBody>
          <a:bodyPr>
            <a:normAutofit/>
          </a:bodyPr>
          <a:lstStyle/>
          <a:p>
            <a:r>
              <a:rPr lang="he-IL" altLang="en-US" dirty="0"/>
              <a:t>סדרת פקודות המתבצעת מהרגע שמתקבלת פסיקה ועד שמסיימים לטפל בה נקראת </a:t>
            </a:r>
            <a:r>
              <a:rPr lang="he-IL" altLang="en-US" b="1" dirty="0"/>
              <a:t>מסלול בקרה בגרעין</a:t>
            </a:r>
            <a:r>
              <a:rPr lang="he-IL" altLang="en-US" dirty="0"/>
              <a:t> (</a:t>
            </a:r>
            <a:r>
              <a:rPr lang="en-US" altLang="en-US" dirty="0"/>
              <a:t>kernel control path</a:t>
            </a:r>
            <a:r>
              <a:rPr lang="he-IL" altLang="en-US" dirty="0"/>
              <a:t>).</a:t>
            </a:r>
          </a:p>
          <a:p>
            <a:pPr lvl="1"/>
            <a:r>
              <a:rPr lang="he-IL" altLang="en-US" dirty="0"/>
              <a:t>לדוגמה מסלול בקרה המטפל בקריאת מערכת מתחיל ב-</a:t>
            </a:r>
            <a:r>
              <a:rPr lang="en-US" altLang="en-US" dirty="0" err="1"/>
              <a:t>system_call</a:t>
            </a:r>
            <a:r>
              <a:rPr lang="en-US" altLang="en-US" dirty="0"/>
              <a:t>()</a:t>
            </a:r>
            <a:r>
              <a:rPr lang="he-IL" altLang="en-US" dirty="0"/>
              <a:t> ומסתיים ב-</a:t>
            </a:r>
            <a:r>
              <a:rPr lang="en-US" altLang="en-US" dirty="0" err="1"/>
              <a:t>ret_from_sys_call</a:t>
            </a:r>
            <a:r>
              <a:rPr lang="en-US" altLang="en-US" dirty="0"/>
              <a:t>()</a:t>
            </a:r>
            <a:r>
              <a:rPr lang="he-IL" altLang="en-US" dirty="0"/>
              <a:t>.</a:t>
            </a:r>
          </a:p>
          <a:p>
            <a:pPr lvl="1"/>
            <a:endParaRPr lang="he-IL" altLang="en-US" dirty="0"/>
          </a:p>
          <a:p>
            <a:r>
              <a:rPr lang="he-IL" altLang="en-US" dirty="0"/>
              <a:t>מסלול בקרה הוא לא חוט או תהליך!</a:t>
            </a:r>
            <a:endParaRPr lang="en-US" altLang="en-US" dirty="0"/>
          </a:p>
          <a:p>
            <a:pPr lvl="1"/>
            <a:r>
              <a:rPr lang="he-IL" altLang="en-US" dirty="0"/>
              <a:t>למסלול בקרה אין </a:t>
            </a:r>
            <a:r>
              <a:rPr lang="en-US" altLang="en-US" dirty="0"/>
              <a:t>process descriptor</a:t>
            </a:r>
            <a:r>
              <a:rPr lang="he-IL" altLang="en-US" dirty="0"/>
              <a:t>.</a:t>
            </a:r>
          </a:p>
          <a:p>
            <a:pPr lvl="1"/>
            <a:endParaRPr lang="he-IL" altLang="en-US" dirty="0"/>
          </a:p>
          <a:p>
            <a:r>
              <a:rPr lang="he-IL" altLang="en-US" dirty="0"/>
              <a:t>מסלולי בקרה בגרעין יכולים "להיחתך" (</a:t>
            </a:r>
            <a:r>
              <a:rPr lang="en-US" altLang="en-US" dirty="0"/>
              <a:t>interleave</a:t>
            </a:r>
            <a:r>
              <a:rPr lang="he-IL" altLang="en-US" dirty="0"/>
              <a:t>).</a:t>
            </a:r>
          </a:p>
          <a:p>
            <a:pPr lvl="1"/>
            <a:r>
              <a:rPr lang="he-IL" altLang="en-US" dirty="0"/>
              <a:t>למשל, במערכת עם מעבד יחיד: אם המעבד מריץ קוד גרעין לטיפול בקריאת מערכת, וברגע כלשהו מתקבלת פסיקת שעון, אז שגרת הטיפול בפסיקה מתבצעת מיד במחסנית הגרעין הנוכחית.</a:t>
            </a:r>
          </a:p>
          <a:p>
            <a:pPr lvl="1"/>
            <a:r>
              <a:rPr lang="he-IL" altLang="en-US" dirty="0"/>
              <a:t>למשל, במערכת עם מספר מעבדים: כל מעבד יכול לטפל בפסיקה שונה.</a:t>
            </a:r>
          </a:p>
        </p:txBody>
      </p:sp>
      <p:sp>
        <p:nvSpPr>
          <p:cNvPr id="4" name="Footer Placeholder 3">
            <a:extLst>
              <a:ext uri="{FF2B5EF4-FFF2-40B4-BE49-F238E27FC236}">
                <a16:creationId xmlns:a16="http://schemas.microsoft.com/office/drawing/2014/main" xmlns="" id="{50D0AE2D-F96A-47B4-A859-2B7C1CD86BA0}"/>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43</a:t>
            </a:fld>
            <a:endParaRPr lang="en-US"/>
          </a:p>
        </p:txBody>
      </p:sp>
    </p:spTree>
    <p:extLst>
      <p:ext uri="{BB962C8B-B14F-4D97-AF65-F5344CB8AC3E}">
        <p14:creationId xmlns:p14="http://schemas.microsoft.com/office/powerpoint/2010/main" val="16232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9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94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94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94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949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9491">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94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r>
              <a:rPr lang="he-IL" altLang="en-US" dirty="0"/>
              <a:t>סנכרון גישה למבני נתונים בגרעין</a:t>
            </a:r>
            <a:endParaRPr lang="en-US" altLang="en-US" dirty="0"/>
          </a:p>
        </p:txBody>
      </p:sp>
      <p:sp>
        <p:nvSpPr>
          <p:cNvPr id="322563" name="Rectangle 3"/>
          <p:cNvSpPr>
            <a:spLocks noGrp="1" noChangeArrowheads="1"/>
          </p:cNvSpPr>
          <p:nvPr>
            <p:ph idx="1"/>
          </p:nvPr>
        </p:nvSpPr>
        <p:spPr/>
        <p:txBody>
          <a:bodyPr>
            <a:normAutofit/>
          </a:bodyPr>
          <a:lstStyle/>
          <a:p>
            <a:r>
              <a:rPr lang="he-IL" altLang="en-US" dirty="0"/>
              <a:t>יש להגן על מבני נתונים בגרעין מפני גישות לא מתואמות ממסלולי בקרה שונים באמצעות הגדרת קטעים קריטיים.</a:t>
            </a:r>
          </a:p>
          <a:p>
            <a:pPr lvl="1"/>
            <a:r>
              <a:rPr lang="he-IL" altLang="en-US" b="1" dirty="0"/>
              <a:t>קטע קריטי בגרעין </a:t>
            </a:r>
            <a:r>
              <a:rPr lang="he-IL" altLang="en-US" dirty="0"/>
              <a:t>הוא קטע קוד שחייב להתבצע בשלמותו ע"י מסלול הבקרה שנכנס אליו לפני שמסלול בקרה אחר יוכל להיכנס אליו.</a:t>
            </a:r>
          </a:p>
          <a:p>
            <a:pPr lvl="1"/>
            <a:endParaRPr lang="he-IL" altLang="en-US" dirty="0"/>
          </a:p>
          <a:p>
            <a:r>
              <a:rPr lang="he-IL" altLang="en-US" dirty="0"/>
              <a:t>אמצעי הסנכרון להגדרת קטעים קריטיים בגרעין הם:</a:t>
            </a:r>
          </a:p>
        </p:txBody>
      </p:sp>
      <p:sp>
        <p:nvSpPr>
          <p:cNvPr id="4" name="Footer Placeholder 3">
            <a:extLst>
              <a:ext uri="{FF2B5EF4-FFF2-40B4-BE49-F238E27FC236}">
                <a16:creationId xmlns:a16="http://schemas.microsoft.com/office/drawing/2014/main" xmlns="" id="{43A9C1EE-BD34-404D-81C4-D0B72B3F2775}"/>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44</a:t>
            </a:fld>
            <a:endParaRPr lang="en-US"/>
          </a:p>
        </p:txBody>
      </p:sp>
      <p:graphicFrame>
        <p:nvGraphicFramePr>
          <p:cNvPr id="7" name="Table 6">
            <a:extLst>
              <a:ext uri="{FF2B5EF4-FFF2-40B4-BE49-F238E27FC236}">
                <a16:creationId xmlns:a16="http://schemas.microsoft.com/office/drawing/2014/main" xmlns="" id="{582EE52E-493D-4150-AF76-4DF714B64A5B}"/>
              </a:ext>
            </a:extLst>
          </p:cNvPr>
          <p:cNvGraphicFramePr>
            <a:graphicFrameLocks noGrp="1"/>
          </p:cNvGraphicFramePr>
          <p:nvPr>
            <p:extLst>
              <p:ext uri="{D42A27DB-BD31-4B8C-83A1-F6EECF244321}">
                <p14:modId xmlns:p14="http://schemas.microsoft.com/office/powerpoint/2010/main" val="4053079361"/>
              </p:ext>
            </p:extLst>
          </p:nvPr>
        </p:nvGraphicFramePr>
        <p:xfrm>
          <a:off x="457200" y="3977640"/>
          <a:ext cx="8229599" cy="2590800"/>
        </p:xfrm>
        <a:graphic>
          <a:graphicData uri="http://schemas.openxmlformats.org/drawingml/2006/table">
            <a:tbl>
              <a:tblPr firstRow="1" bandRow="1">
                <a:tableStyleId>{5C22544A-7EE6-4342-B048-85BDC9FD1C3A}</a:tableStyleId>
              </a:tblPr>
              <a:tblGrid>
                <a:gridCol w="2166257">
                  <a:extLst>
                    <a:ext uri="{9D8B030D-6E8A-4147-A177-3AD203B41FA5}">
                      <a16:colId xmlns:a16="http://schemas.microsoft.com/office/drawing/2014/main" xmlns="" val="20000"/>
                    </a:ext>
                  </a:extLst>
                </a:gridCol>
                <a:gridCol w="3080657">
                  <a:extLst>
                    <a:ext uri="{9D8B030D-6E8A-4147-A177-3AD203B41FA5}">
                      <a16:colId xmlns:a16="http://schemas.microsoft.com/office/drawing/2014/main" xmlns="" val="20001"/>
                    </a:ext>
                  </a:extLst>
                </a:gridCol>
                <a:gridCol w="2982685">
                  <a:extLst>
                    <a:ext uri="{9D8B030D-6E8A-4147-A177-3AD203B41FA5}">
                      <a16:colId xmlns:a16="http://schemas.microsoft.com/office/drawing/2014/main" xmlns="" val="20002"/>
                    </a:ext>
                  </a:extLst>
                </a:gridCol>
              </a:tblGrid>
              <a:tr h="692792">
                <a:tc>
                  <a:txBody>
                    <a:bodyPr/>
                    <a:lstStyle/>
                    <a:p>
                      <a:pPr algn="r" rtl="1"/>
                      <a:r>
                        <a:rPr lang="he-IL" sz="2000" dirty="0"/>
                        <a:t>תוספת הגנה כאשר</a:t>
                      </a:r>
                      <a:r>
                        <a:rPr lang="he-IL" sz="2000" baseline="0" dirty="0"/>
                        <a:t> יש מספר מעבדים</a:t>
                      </a:r>
                      <a:endParaRPr lang="en-US" sz="2000" dirty="0"/>
                    </a:p>
                  </a:txBody>
                  <a:tcPr/>
                </a:tc>
                <a:tc>
                  <a:txBody>
                    <a:bodyPr/>
                    <a:lstStyle/>
                    <a:p>
                      <a:pPr algn="r" rtl="1"/>
                      <a:r>
                        <a:rPr lang="he-IL" sz="2000" dirty="0" smtClean="0"/>
                        <a:t>אמצעי ההגנה </a:t>
                      </a:r>
                      <a:r>
                        <a:rPr lang="he-IL" sz="2000" dirty="0"/>
                        <a:t>במערכת </a:t>
                      </a:r>
                      <a:r>
                        <a:rPr lang="he-IL" sz="2000" dirty="0" smtClean="0"/>
                        <a:t>עם מעבד </a:t>
                      </a:r>
                      <a:r>
                        <a:rPr lang="he-IL" sz="2000" dirty="0"/>
                        <a:t>יחיד</a:t>
                      </a:r>
                      <a:endParaRPr lang="en-US" sz="2000" dirty="0"/>
                    </a:p>
                  </a:txBody>
                  <a:tcPr/>
                </a:tc>
                <a:tc>
                  <a:txBody>
                    <a:bodyPr/>
                    <a:lstStyle/>
                    <a:p>
                      <a:pPr algn="r" rtl="1"/>
                      <a:r>
                        <a:rPr lang="he-IL" sz="2000" dirty="0"/>
                        <a:t>מסלולי הבקרה הניגשים למבנה הנתונים</a:t>
                      </a:r>
                      <a:endParaRPr lang="en-US" sz="2000" dirty="0"/>
                    </a:p>
                  </a:txBody>
                  <a:tcPr/>
                </a:tc>
                <a:extLst>
                  <a:ext uri="{0D108BD9-81ED-4DB2-BD59-A6C34878D82A}">
                    <a16:rowId xmlns:a16="http://schemas.microsoft.com/office/drawing/2014/main" xmlns="" val="10000"/>
                  </a:ext>
                </a:extLst>
              </a:tr>
              <a:tr h="391578">
                <a:tc>
                  <a:txBody>
                    <a:bodyPr/>
                    <a:lstStyle/>
                    <a:p>
                      <a:pPr algn="r" rtl="1"/>
                      <a:r>
                        <a:rPr lang="he-IL" sz="2000" dirty="0" err="1" smtClean="0"/>
                        <a:t>סמפור</a:t>
                      </a:r>
                      <a:endParaRPr lang="en-US" sz="2000" dirty="0"/>
                    </a:p>
                  </a:txBody>
                  <a:tcPr/>
                </a:tc>
                <a:tc>
                  <a:txBody>
                    <a:bodyPr/>
                    <a:lstStyle/>
                    <a:p>
                      <a:pPr algn="r" rtl="1"/>
                      <a:r>
                        <a:rPr lang="he-IL" sz="2000" dirty="0" smtClean="0"/>
                        <a:t>גרעין שאינו ניתן להפקעה</a:t>
                      </a:r>
                      <a:endParaRPr lang="en-US" sz="2000" dirty="0"/>
                    </a:p>
                  </a:txBody>
                  <a:tcPr/>
                </a:tc>
                <a:tc>
                  <a:txBody>
                    <a:bodyPr/>
                    <a:lstStyle/>
                    <a:p>
                      <a:pPr algn="r" rtl="1"/>
                      <a:r>
                        <a:rPr lang="he-IL" sz="2000" dirty="0" smtClean="0"/>
                        <a:t>קריאות מערכת לא חוסמות</a:t>
                      </a:r>
                      <a:endParaRPr lang="en-US" sz="2000" dirty="0"/>
                    </a:p>
                  </a:txBody>
                  <a:tcPr/>
                </a:tc>
              </a:tr>
              <a:tr h="692792">
                <a:tc>
                  <a:txBody>
                    <a:bodyPr/>
                    <a:lstStyle/>
                    <a:p>
                      <a:pPr algn="r" rtl="1"/>
                      <a:r>
                        <a:rPr lang="he-IL" sz="2000" dirty="0"/>
                        <a:t>אין</a:t>
                      </a:r>
                      <a:endParaRPr lang="en-US" sz="2000" dirty="0"/>
                    </a:p>
                  </a:txBody>
                  <a:tcPr/>
                </a:tc>
                <a:tc>
                  <a:txBody>
                    <a:bodyPr/>
                    <a:lstStyle/>
                    <a:p>
                      <a:pPr algn="r" rtl="1"/>
                      <a:r>
                        <a:rPr lang="he-IL" sz="2000" dirty="0" err="1" smtClean="0"/>
                        <a:t>סמפור</a:t>
                      </a:r>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000" dirty="0" smtClean="0"/>
                        <a:t>קריאות מערכת חוסמות</a:t>
                      </a:r>
                      <a:endParaRPr lang="en-US" sz="2000" dirty="0" smtClean="0"/>
                    </a:p>
                    <a:p>
                      <a:pPr algn="r" rtl="1"/>
                      <a:r>
                        <a:rPr lang="he-IL" sz="2000" dirty="0" smtClean="0"/>
                        <a:t>וחריגות אחרות</a:t>
                      </a:r>
                      <a:endParaRPr lang="en-US" sz="2000" dirty="0"/>
                    </a:p>
                  </a:txBody>
                  <a:tcPr/>
                </a:tc>
                <a:extLst>
                  <a:ext uri="{0D108BD9-81ED-4DB2-BD59-A6C34878D82A}">
                    <a16:rowId xmlns:a16="http://schemas.microsoft.com/office/drawing/2014/main" xmlns="" val="10001"/>
                  </a:ext>
                </a:extLst>
              </a:tr>
              <a:tr h="391578">
                <a:tc>
                  <a:txBody>
                    <a:bodyPr/>
                    <a:lstStyle/>
                    <a:p>
                      <a:pPr algn="r" rtl="1"/>
                      <a:r>
                        <a:rPr lang="he-IL" sz="2000" dirty="0"/>
                        <a:t>מנעול</a:t>
                      </a:r>
                      <a:r>
                        <a:rPr lang="he-IL" sz="2000" baseline="0" dirty="0"/>
                        <a:t> </a:t>
                      </a:r>
                      <a:r>
                        <a:rPr lang="en-US" sz="2000" baseline="0" dirty="0"/>
                        <a:t>spinlock</a:t>
                      </a:r>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000" dirty="0"/>
                        <a:t>חסימת </a:t>
                      </a:r>
                      <a:r>
                        <a:rPr lang="he-IL" sz="2000" baseline="0" dirty="0"/>
                        <a:t>פסיקות </a:t>
                      </a:r>
                      <a:r>
                        <a:rPr lang="he-IL" sz="2000" baseline="0" dirty="0" smtClean="0"/>
                        <a:t>מקומית</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tc>
                <a:tc>
                  <a:txBody>
                    <a:bodyPr/>
                    <a:lstStyle/>
                    <a:p>
                      <a:pPr algn="r" rtl="1"/>
                      <a:r>
                        <a:rPr lang="he-IL" sz="2000" dirty="0"/>
                        <a:t>פסיקות חומרה</a:t>
                      </a:r>
                      <a:endParaRPr lang="en-US" sz="2000" dirty="0"/>
                    </a:p>
                  </a:txBody>
                  <a:tcPr/>
                </a:tc>
                <a:extLst>
                  <a:ext uri="{0D108BD9-81ED-4DB2-BD59-A6C34878D82A}">
                    <a16:rowId xmlns:a16="http://schemas.microsoft.com/office/drawing/2014/main" xmlns="" val="10002"/>
                  </a:ext>
                </a:extLst>
              </a:tr>
              <a:tr h="39157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000" dirty="0"/>
                        <a:t>מנעול</a:t>
                      </a:r>
                      <a:r>
                        <a:rPr lang="he-IL" sz="2000" baseline="0" dirty="0"/>
                        <a:t> </a:t>
                      </a:r>
                      <a:r>
                        <a:rPr lang="en-US" sz="2000" baseline="0" dirty="0"/>
                        <a:t>spinlock</a:t>
                      </a:r>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000" dirty="0"/>
                        <a:t>חסימת </a:t>
                      </a:r>
                      <a:r>
                        <a:rPr lang="he-IL" sz="2000" baseline="0" dirty="0"/>
                        <a:t>פסיקות </a:t>
                      </a:r>
                      <a:r>
                        <a:rPr lang="he-IL" sz="2000" baseline="0" dirty="0" smtClean="0"/>
                        <a:t>מקומית</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tc>
                <a:tc>
                  <a:txBody>
                    <a:bodyPr/>
                    <a:lstStyle/>
                    <a:p>
                      <a:pPr algn="r" rtl="1"/>
                      <a:r>
                        <a:rPr lang="he-IL" sz="2000" dirty="0"/>
                        <a:t>חריגות +</a:t>
                      </a:r>
                      <a:r>
                        <a:rPr lang="en-US" sz="2000" dirty="0"/>
                        <a:t> </a:t>
                      </a:r>
                      <a:r>
                        <a:rPr lang="he-IL" sz="2000" dirty="0"/>
                        <a:t>פסיקות חומרה</a:t>
                      </a:r>
                      <a:endParaRPr lang="en-US" sz="20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79055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25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25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25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he-IL" altLang="en-US"/>
              <a:t>סמפורים בגרעין</a:t>
            </a:r>
            <a:endParaRPr lang="en-US" altLang="en-US" dirty="0"/>
          </a:p>
        </p:txBody>
      </p:sp>
      <p:sp>
        <p:nvSpPr>
          <p:cNvPr id="325635" name="Rectangle 3"/>
          <p:cNvSpPr>
            <a:spLocks noGrp="1" noChangeArrowheads="1"/>
          </p:cNvSpPr>
          <p:nvPr>
            <p:ph idx="1"/>
          </p:nvPr>
        </p:nvSpPr>
        <p:spPr/>
        <p:txBody>
          <a:bodyPr>
            <a:normAutofit/>
          </a:bodyPr>
          <a:lstStyle/>
          <a:p>
            <a:r>
              <a:rPr lang="he-IL" altLang="en-US" dirty="0"/>
              <a:t>קריאות מערכת חוסמות יכולות לצאת להמתנה ולוותר על המעבד.</a:t>
            </a:r>
          </a:p>
          <a:p>
            <a:pPr lvl="1"/>
            <a:r>
              <a:rPr lang="he-IL" altLang="en-US" dirty="0"/>
              <a:t>למשל </a:t>
            </a:r>
            <a:r>
              <a:rPr lang="en-US" altLang="en-US" dirty="0"/>
              <a:t>read()</a:t>
            </a:r>
            <a:r>
              <a:rPr lang="he-IL" altLang="en-US" dirty="0"/>
              <a:t> תוותר על המעבד במידה והיא ממתינה לנתונים מהדיסק.</a:t>
            </a:r>
          </a:p>
          <a:p>
            <a:r>
              <a:rPr lang="he-IL" altLang="en-US" dirty="0"/>
              <a:t>לכן, קריאות מערכת חוסמות צריכות להשאיר מבני נתונים במצב תקין לפני שהן מוותרות על המעבד בקריאה ל-</a:t>
            </a:r>
            <a:r>
              <a:rPr lang="en-US" altLang="en-US" dirty="0"/>
              <a:t>schedule()</a:t>
            </a:r>
            <a:r>
              <a:rPr lang="he-IL" altLang="en-US" dirty="0"/>
              <a:t>.</a:t>
            </a:r>
          </a:p>
          <a:p>
            <a:pPr lvl="1"/>
            <a:r>
              <a:rPr lang="he-IL" altLang="en-US" dirty="0"/>
              <a:t>בחזרה לביצוע עליהן לבדוק שהנתונים לא שונו ע"י מסלול בקרה אחר.</a:t>
            </a:r>
          </a:p>
          <a:p>
            <a:r>
              <a:rPr lang="he-IL" altLang="en-US" dirty="0"/>
              <a:t>לחלופין, עליהן להחזיק מנעול מסוג סמפור.</a:t>
            </a:r>
          </a:p>
          <a:p>
            <a:pPr lvl="1"/>
            <a:r>
              <a:rPr lang="he-IL" altLang="en-US" dirty="0"/>
              <a:t>למשל: </a:t>
            </a:r>
            <a:r>
              <a:rPr lang="en-US" altLang="en-US" dirty="0"/>
              <a:t>read()</a:t>
            </a:r>
            <a:r>
              <a:rPr lang="he-IL" altLang="en-US" dirty="0"/>
              <a:t> מחזיקה מנעול לכל קובץ שעליו היא עובדת.</a:t>
            </a:r>
          </a:p>
          <a:p>
            <a:pPr lvl="1"/>
            <a:r>
              <a:rPr lang="he-IL" altLang="en-US" dirty="0"/>
              <a:t>תהליך שני שינסה לתפוס את הסמפור בקריאת מערכת </a:t>
            </a:r>
            <a:r>
              <a:rPr lang="en-US" altLang="en-US" dirty="0"/>
              <a:t>read()</a:t>
            </a:r>
            <a:r>
              <a:rPr lang="he-IL" altLang="en-US" dirty="0"/>
              <a:t> יעבור לתור המתנה. בעתיד, התהליך הראשון ישחרר את הסמפור והתהליך השני יתעורר וימשיך בפעולתו.</a:t>
            </a:r>
          </a:p>
          <a:p>
            <a:pPr lvl="1"/>
            <a:r>
              <a:rPr lang="he-IL" altLang="en-US" dirty="0"/>
              <a:t>הסמפור מספק הגנה מפני ביצוע במקביל גם במערכת מרובת מעבדים.</a:t>
            </a:r>
          </a:p>
          <a:p>
            <a:pPr lvl="1"/>
            <a:r>
              <a:rPr lang="he-IL" altLang="en-US" dirty="0"/>
              <a:t>הטיפוס </a:t>
            </a:r>
            <a:r>
              <a:rPr lang="en-US" altLang="en-US" dirty="0"/>
              <a:t>struct semaphore</a:t>
            </a:r>
            <a:r>
              <a:rPr lang="he-IL" altLang="en-US" dirty="0"/>
              <a:t> מיועד לשימוש פנימי בגרעין בלבד ומוגדר בקובץ:</a:t>
            </a:r>
            <a:r>
              <a:rPr lang="en-US" altLang="en-US" dirty="0"/>
              <a:t/>
            </a:r>
            <a:br>
              <a:rPr lang="en-US" altLang="en-US" dirty="0"/>
            </a:br>
            <a:r>
              <a:rPr lang="en-US" altLang="en-US" dirty="0"/>
              <a:t>include/asm-i386/</a:t>
            </a:r>
            <a:r>
              <a:rPr lang="en-US" altLang="en-US" dirty="0" err="1"/>
              <a:t>semaphore.h</a:t>
            </a:r>
            <a:r>
              <a:rPr lang="he-IL" altLang="en-US" dirty="0"/>
              <a:t> .</a:t>
            </a:r>
            <a:endParaRPr lang="en-US" altLang="en-US" dirty="0"/>
          </a:p>
        </p:txBody>
      </p:sp>
      <p:sp>
        <p:nvSpPr>
          <p:cNvPr id="4" name="Footer Placeholder 3">
            <a:extLst>
              <a:ext uri="{FF2B5EF4-FFF2-40B4-BE49-F238E27FC236}">
                <a16:creationId xmlns:a16="http://schemas.microsoft.com/office/drawing/2014/main" xmlns="" id="{D39C9964-8A2B-4493-A40E-A6251CB008CB}"/>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45</a:t>
            </a:fld>
            <a:endParaRPr lang="en-US"/>
          </a:p>
        </p:txBody>
      </p:sp>
    </p:spTree>
    <p:extLst>
      <p:ext uri="{BB962C8B-B14F-4D97-AF65-F5344CB8AC3E}">
        <p14:creationId xmlns:p14="http://schemas.microsoft.com/office/powerpoint/2010/main" val="403214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5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56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56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56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56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56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563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563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56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EA46E1-A80B-41AD-A045-18ED97D2B77D}"/>
              </a:ext>
            </a:extLst>
          </p:cNvPr>
          <p:cNvSpPr>
            <a:spLocks noGrp="1"/>
          </p:cNvSpPr>
          <p:nvPr>
            <p:ph type="title"/>
          </p:nvPr>
        </p:nvSpPr>
        <p:spPr/>
        <p:txBody>
          <a:bodyPr/>
          <a:lstStyle/>
          <a:p>
            <a:r>
              <a:rPr lang="he-IL" altLang="en-US"/>
              <a:t>סמפורים בגרעין (2)</a:t>
            </a:r>
            <a:endParaRPr lang="en-US" dirty="0"/>
          </a:p>
        </p:txBody>
      </p:sp>
      <p:sp>
        <p:nvSpPr>
          <p:cNvPr id="3" name="Content Placeholder 2">
            <a:extLst>
              <a:ext uri="{FF2B5EF4-FFF2-40B4-BE49-F238E27FC236}">
                <a16:creationId xmlns:a16="http://schemas.microsoft.com/office/drawing/2014/main" xmlns="" id="{6F73DCEE-9126-4948-B4E0-848773546CB2}"/>
              </a:ext>
            </a:extLst>
          </p:cNvPr>
          <p:cNvSpPr>
            <a:spLocks noGrp="1"/>
          </p:cNvSpPr>
          <p:nvPr>
            <p:ph idx="1"/>
          </p:nvPr>
        </p:nvSpPr>
        <p:spPr/>
        <p:txBody>
          <a:bodyPr>
            <a:normAutofit/>
          </a:bodyPr>
          <a:lstStyle/>
          <a:p>
            <a:r>
              <a:rPr lang="he-IL" altLang="en-US" dirty="0"/>
              <a:t>במערכת עם מעבד יחיד, קריאות מערכת לא-חוסמות מתבצעות בצורה אטומית ביחס לקריאות מערכת אחרות בגלל שלא ניתן להפקיע את המעבד מתהליך ב-</a:t>
            </a:r>
            <a:r>
              <a:rPr lang="en-US" altLang="en-US" dirty="0"/>
              <a:t>kernel mode</a:t>
            </a:r>
            <a:r>
              <a:rPr lang="he-IL" altLang="en-US" dirty="0"/>
              <a:t>.</a:t>
            </a:r>
          </a:p>
          <a:p>
            <a:pPr lvl="1"/>
            <a:r>
              <a:rPr lang="he-IL" altLang="en-US" dirty="0"/>
              <a:t>לכן, במערכת מעבד יחיד, אין צורך להגן על מבני נתונים הנגישים רק מקריאות מערכת לא-חוסמות.</a:t>
            </a:r>
          </a:p>
          <a:p>
            <a:r>
              <a:rPr lang="he-IL" altLang="en-US" dirty="0"/>
              <a:t>במערכת מרובת מעבדים, כל קריאות המערכת (גם לא-חוסמות) יכולות להתבצע במקביל ולכן עליהן להשתמש בסמפורים כדי להגן על מבני נתונים משותפים.</a:t>
            </a:r>
          </a:p>
          <a:p>
            <a:r>
              <a:rPr lang="he-IL" altLang="en-US" dirty="0"/>
              <a:t>לעומת שגרות טיפול בקריאות מערכת, שגרות טיפול בפסיקות חומרה לא יכולות להשתמש במנעולים, אחרת נקבל </a:t>
            </a:r>
            <a:r>
              <a:rPr lang="en-US" altLang="en-US" dirty="0"/>
              <a:t>deadlock</a:t>
            </a:r>
            <a:r>
              <a:rPr lang="he-IL" altLang="en-US" dirty="0"/>
              <a:t>.</a:t>
            </a:r>
          </a:p>
          <a:p>
            <a:pPr lvl="1"/>
            <a:r>
              <a:rPr lang="he-IL" altLang="en-US" dirty="0"/>
              <a:t>למשל, אם מסלול בקרה 1#</a:t>
            </a:r>
            <a:r>
              <a:rPr lang="en-US" altLang="en-US" dirty="0"/>
              <a:t> </a:t>
            </a:r>
            <a:r>
              <a:rPr lang="he-IL" altLang="en-US" dirty="0"/>
              <a:t>שמחזיק את המנעול ייקטע ע"י פסיקת חומרה נוספת, מסלול בקרה 2# לא יוכל לתפוס את המנעול וימתין לסיום מסלול 1#. אבל גם מסלול בקרה 1# ממתין למסלול 2# שיסיים...</a:t>
            </a:r>
          </a:p>
        </p:txBody>
      </p:sp>
      <p:sp>
        <p:nvSpPr>
          <p:cNvPr id="6" name="Footer Placeholder 5">
            <a:extLst>
              <a:ext uri="{FF2B5EF4-FFF2-40B4-BE49-F238E27FC236}">
                <a16:creationId xmlns:a16="http://schemas.microsoft.com/office/drawing/2014/main" xmlns="" id="{918623E6-EDFB-4F57-9872-903FB5D4B0E3}"/>
              </a:ext>
            </a:extLst>
          </p:cNvPr>
          <p:cNvSpPr>
            <a:spLocks noGrp="1"/>
          </p:cNvSpPr>
          <p:nvPr>
            <p:ph type="ftr" sz="quarter" idx="11"/>
          </p:nvPr>
        </p:nvSpPr>
        <p:spPr/>
        <p:txBody>
          <a:bodyPr/>
          <a:lstStyle/>
          <a:p>
            <a:r>
              <a:rPr lang="he-IL"/>
              <a:t>מערכות הפעלה - תרגול 6</a:t>
            </a:r>
            <a:endParaRPr lang="en-US" dirty="0"/>
          </a:p>
        </p:txBody>
      </p:sp>
      <p:sp>
        <p:nvSpPr>
          <p:cNvPr id="5" name="Slide Number Placeholder 4">
            <a:extLst>
              <a:ext uri="{FF2B5EF4-FFF2-40B4-BE49-F238E27FC236}">
                <a16:creationId xmlns:a16="http://schemas.microsoft.com/office/drawing/2014/main" xmlns="" id="{F83C1DCF-FF9C-4BAA-B6EB-11532C73AAB8}"/>
              </a:ext>
            </a:extLst>
          </p:cNvPr>
          <p:cNvSpPr>
            <a:spLocks noGrp="1"/>
          </p:cNvSpPr>
          <p:nvPr>
            <p:ph type="sldNum" sz="quarter" idx="12"/>
          </p:nvPr>
        </p:nvSpPr>
        <p:spPr/>
        <p:txBody>
          <a:bodyPr/>
          <a:lstStyle/>
          <a:p>
            <a:fld id="{0CFEC368-1D7A-4F81-ABF6-AE0E36BAF64C}" type="slidenum">
              <a:rPr lang="en-US" smtClean="0"/>
              <a:pPr/>
              <a:t>46</a:t>
            </a:fld>
            <a:endParaRPr lang="en-US"/>
          </a:p>
        </p:txBody>
      </p:sp>
    </p:spTree>
    <p:extLst>
      <p:ext uri="{BB962C8B-B14F-4D97-AF65-F5344CB8AC3E}">
        <p14:creationId xmlns:p14="http://schemas.microsoft.com/office/powerpoint/2010/main" val="249918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normAutofit/>
          </a:bodyPr>
          <a:lstStyle/>
          <a:p>
            <a:r>
              <a:rPr lang="he-IL" altLang="en-US" dirty="0"/>
              <a:t>חסימת פסיקות מקומית</a:t>
            </a:r>
            <a:endParaRPr lang="en-US" altLang="en-US" dirty="0"/>
          </a:p>
        </p:txBody>
      </p:sp>
      <p:sp>
        <p:nvSpPr>
          <p:cNvPr id="324611" name="Rectangle 3"/>
          <p:cNvSpPr>
            <a:spLocks noGrp="1" noChangeArrowheads="1"/>
          </p:cNvSpPr>
          <p:nvPr>
            <p:ph idx="1"/>
          </p:nvPr>
        </p:nvSpPr>
        <p:spPr/>
        <p:txBody>
          <a:bodyPr>
            <a:normAutofit/>
          </a:bodyPr>
          <a:lstStyle/>
          <a:p>
            <a:r>
              <a:rPr lang="he-IL" altLang="en-US" dirty="0"/>
              <a:t>פסיקת חומרה חדשה יכולה להגיע תוך-כדי ביצוע טיפול בפסיקת חומרה אחרת (קינון פסיקות חומרה).</a:t>
            </a:r>
          </a:p>
          <a:p>
            <a:r>
              <a:rPr lang="he-IL" altLang="en-US" dirty="0"/>
              <a:t>פסיקת חומרה יכולה להגיע גם תוך כדי טיפול בחריגה.</a:t>
            </a:r>
          </a:p>
          <a:p>
            <a:pPr lvl="1"/>
            <a:endParaRPr lang="he-IL" altLang="en-US" dirty="0"/>
          </a:p>
          <a:p>
            <a:r>
              <a:rPr lang="he-IL" altLang="en-US" dirty="0"/>
              <a:t>כפי שאמרנו, תפיסת מנעול במהלך טיפול בפסיקות חומרה עלולה להוביל ל-</a:t>
            </a:r>
            <a:r>
              <a:rPr lang="en-US" altLang="en-US" dirty="0"/>
              <a:t>deadlock</a:t>
            </a:r>
            <a:r>
              <a:rPr lang="he-IL" altLang="en-US" dirty="0"/>
              <a:t>.</a:t>
            </a:r>
          </a:p>
          <a:p>
            <a:r>
              <a:rPr lang="he-IL" altLang="en-US" dirty="0"/>
              <a:t>לכן יש להשתמש באמצעי סנכרון אחר: חסימת פסיקות מקומית (</a:t>
            </a:r>
            <a:r>
              <a:rPr lang="en-US" altLang="en-US" dirty="0"/>
              <a:t>Local Interrupt Disabling</a:t>
            </a:r>
            <a:r>
              <a:rPr lang="he-IL" altLang="en-US" dirty="0"/>
              <a:t>), שמונעת מהמעבד המקומי (בו מתבצע מסלול הבקרה) לטפל בפסיקות.</a:t>
            </a:r>
          </a:p>
          <a:p>
            <a:pPr lvl="1"/>
            <a:r>
              <a:rPr lang="he-IL" altLang="en-US" dirty="0"/>
              <a:t>לפני הקטע הקריטי שומרים את הדגל </a:t>
            </a:r>
            <a:r>
              <a:rPr lang="en-US" altLang="en-US" dirty="0"/>
              <a:t>IF</a:t>
            </a:r>
            <a:r>
              <a:rPr lang="he-IL" altLang="en-US" dirty="0"/>
              <a:t> של רגיסטר </a:t>
            </a:r>
            <a:r>
              <a:rPr lang="en-US" altLang="en-US" dirty="0"/>
              <a:t>EFLAGS</a:t>
            </a:r>
            <a:r>
              <a:rPr lang="he-IL" altLang="en-US" dirty="0"/>
              <a:t> ומשחזרים אותו בסיום הקטע הקריטי.</a:t>
            </a:r>
          </a:p>
          <a:p>
            <a:pPr lvl="1"/>
            <a:r>
              <a:rPr lang="he-IL" altLang="en-US" dirty="0"/>
              <a:t>למה לא פשוט מכבים את </a:t>
            </a:r>
            <a:r>
              <a:rPr lang="en-US" altLang="en-US" dirty="0"/>
              <a:t>IF</a:t>
            </a:r>
            <a:r>
              <a:rPr lang="he-IL" altLang="en-US" dirty="0"/>
              <a:t> לאחר הקטע הקריטי?</a:t>
            </a:r>
          </a:p>
        </p:txBody>
      </p:sp>
      <p:sp>
        <p:nvSpPr>
          <p:cNvPr id="4" name="Footer Placeholder 3">
            <a:extLst>
              <a:ext uri="{FF2B5EF4-FFF2-40B4-BE49-F238E27FC236}">
                <a16:creationId xmlns:a16="http://schemas.microsoft.com/office/drawing/2014/main" xmlns="" id="{8ED2CBF2-CB47-4E61-B4D1-7A5CD4E1BF24}"/>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47</a:t>
            </a:fld>
            <a:endParaRPr lang="en-US"/>
          </a:p>
        </p:txBody>
      </p:sp>
      <p:sp>
        <p:nvSpPr>
          <p:cNvPr id="2" name="Speech Bubble: Rectangle with Corners Rounded 1">
            <a:extLst>
              <a:ext uri="{FF2B5EF4-FFF2-40B4-BE49-F238E27FC236}">
                <a16:creationId xmlns:a16="http://schemas.microsoft.com/office/drawing/2014/main" xmlns="" id="{700DE2F9-2D4A-4BAD-8EF2-85F53AC8426F}"/>
              </a:ext>
            </a:extLst>
          </p:cNvPr>
          <p:cNvSpPr/>
          <p:nvPr/>
        </p:nvSpPr>
        <p:spPr>
          <a:xfrm>
            <a:off x="457200" y="5450306"/>
            <a:ext cx="2406316" cy="1026694"/>
          </a:xfrm>
          <a:prstGeom prst="wedgeRoundRectCallout">
            <a:avLst>
              <a:gd name="adj1" fmla="val 65437"/>
              <a:gd name="adj2" fmla="val 1093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he-IL" altLang="en-US" sz="2000" dirty="0"/>
              <a:t>מפני שהדגל לא דלק בהכרח לפני הכיבוי</a:t>
            </a:r>
          </a:p>
          <a:p>
            <a:pPr algn="ctr" rtl="1"/>
            <a:r>
              <a:rPr lang="he-IL" altLang="en-US" sz="2000" dirty="0"/>
              <a:t>(קינון פסיקות חומרה)</a:t>
            </a:r>
            <a:endParaRPr lang="en-US" sz="2000" dirty="0"/>
          </a:p>
        </p:txBody>
      </p:sp>
    </p:spTree>
    <p:extLst>
      <p:ext uri="{BB962C8B-B14F-4D97-AF65-F5344CB8AC3E}">
        <p14:creationId xmlns:p14="http://schemas.microsoft.com/office/powerpoint/2010/main" val="126137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4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4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46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46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46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46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r>
              <a:rPr lang="he-IL" altLang="en-US" dirty="0"/>
              <a:t>חסימת פסיקות מקומית (2)</a:t>
            </a:r>
            <a:endParaRPr lang="en-US" altLang="en-US" dirty="0"/>
          </a:p>
        </p:txBody>
      </p:sp>
      <p:sp>
        <p:nvSpPr>
          <p:cNvPr id="324611" name="Rectangle 3"/>
          <p:cNvSpPr>
            <a:spLocks noGrp="1" noChangeArrowheads="1"/>
          </p:cNvSpPr>
          <p:nvPr>
            <p:ph idx="1"/>
          </p:nvPr>
        </p:nvSpPr>
        <p:spPr/>
        <p:txBody>
          <a:bodyPr>
            <a:normAutofit/>
          </a:bodyPr>
          <a:lstStyle/>
          <a:p>
            <a:r>
              <a:rPr lang="he-IL" altLang="en-US" dirty="0"/>
              <a:t>במערכת עם מעבד יחיד, חסימת פסיקות מקומית היא האמצעי היחיד להגדרת קטע קריטי במסלול בקרה של פסיקות חומרה.</a:t>
            </a:r>
          </a:p>
          <a:p>
            <a:r>
              <a:rPr lang="he-IL" altLang="en-US" dirty="0"/>
              <a:t>אבל, חסימת הפסיקות לזמן רב עלולה לגרום לפגיעה בביצועים ולאבדן פסיקות חיוניות, ולכן משתמשים באמצעי זה כמוצא אחרון.</a:t>
            </a:r>
          </a:p>
          <a:p>
            <a:endParaRPr lang="he-IL" altLang="en-US" dirty="0"/>
          </a:p>
          <a:p>
            <a:r>
              <a:rPr lang="he-IL" altLang="en-US" dirty="0"/>
              <a:t>במערכת מרובת מעבדים, חסימת פסיקות מקומית אינה מספיקה מפני שמעבדים שונים יכולים לטפל במקביל בפסיקות חומרה שניגשות לאותו מבנה נתונים.</a:t>
            </a:r>
          </a:p>
          <a:p>
            <a:r>
              <a:rPr lang="he-IL" altLang="en-US" dirty="0"/>
              <a:t>לכן, יש להשתמש גם במנעולים...</a:t>
            </a:r>
          </a:p>
        </p:txBody>
      </p:sp>
      <p:sp>
        <p:nvSpPr>
          <p:cNvPr id="4" name="Footer Placeholder 3">
            <a:extLst>
              <a:ext uri="{FF2B5EF4-FFF2-40B4-BE49-F238E27FC236}">
                <a16:creationId xmlns:a16="http://schemas.microsoft.com/office/drawing/2014/main" xmlns="" id="{8ED2CBF2-CB47-4E61-B4D1-7A5CD4E1BF24}"/>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48</a:t>
            </a:fld>
            <a:endParaRPr lang="en-US"/>
          </a:p>
        </p:txBody>
      </p:sp>
    </p:spTree>
    <p:extLst>
      <p:ext uri="{BB962C8B-B14F-4D97-AF65-F5344CB8AC3E}">
        <p14:creationId xmlns:p14="http://schemas.microsoft.com/office/powerpoint/2010/main" val="180973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4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4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46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4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he-IL" altLang="en-US" dirty="0"/>
              <a:t>מנעולי </a:t>
            </a:r>
            <a:r>
              <a:rPr lang="en-US" altLang="en-US" dirty="0"/>
              <a:t>spinlock</a:t>
            </a:r>
            <a:r>
              <a:rPr lang="he-IL" altLang="en-US" dirty="0"/>
              <a:t> בגרעין</a:t>
            </a:r>
            <a:endParaRPr lang="en-US" altLang="en-US" dirty="0"/>
          </a:p>
        </p:txBody>
      </p:sp>
      <p:sp>
        <p:nvSpPr>
          <p:cNvPr id="326659" name="Rectangle 3"/>
          <p:cNvSpPr>
            <a:spLocks noGrp="1" noChangeArrowheads="1"/>
          </p:cNvSpPr>
          <p:nvPr>
            <p:ph idx="1"/>
          </p:nvPr>
        </p:nvSpPr>
        <p:spPr/>
        <p:txBody>
          <a:bodyPr>
            <a:normAutofit lnSpcReduction="10000"/>
          </a:bodyPr>
          <a:lstStyle/>
          <a:p>
            <a:r>
              <a:rPr lang="he-IL" altLang="en-US" dirty="0"/>
              <a:t>שגרות טיפול בפסיקות חומרה עושות שימוש במנעולי </a:t>
            </a:r>
            <a:r>
              <a:rPr lang="en-US" altLang="en-US" dirty="0"/>
              <a:t>spinlock</a:t>
            </a:r>
            <a:r>
              <a:rPr lang="he-IL" altLang="en-US" dirty="0"/>
              <a:t> (מנעולים הממומשים כ-</a:t>
            </a:r>
            <a:r>
              <a:rPr lang="en-US" altLang="en-US" dirty="0"/>
              <a:t>busy wait</a:t>
            </a:r>
            <a:r>
              <a:rPr lang="he-IL" altLang="en-US" dirty="0"/>
              <a:t>) כדי להגדיר קטע קריטי ולמנוע גישה במקביל של מעבדים אחרים.</a:t>
            </a:r>
          </a:p>
          <a:p>
            <a:pPr lvl="1"/>
            <a:r>
              <a:rPr lang="he-IL" altLang="en-US" dirty="0"/>
              <a:t>מוגדר ע"י טיפוס </a:t>
            </a:r>
            <a:r>
              <a:rPr lang="en-US" altLang="en-US" dirty="0" err="1"/>
              <a:t>spinlock_t</a:t>
            </a:r>
            <a:r>
              <a:rPr lang="he-IL" altLang="en-US" dirty="0"/>
              <a:t> בקובץ גרעין </a:t>
            </a:r>
            <a:r>
              <a:rPr lang="en-US" altLang="en-US" dirty="0"/>
              <a:t>include/</a:t>
            </a:r>
            <a:r>
              <a:rPr lang="en-US" altLang="en-US" dirty="0" err="1"/>
              <a:t>linux</a:t>
            </a:r>
            <a:r>
              <a:rPr lang="en-US" altLang="en-US" dirty="0"/>
              <a:t>/</a:t>
            </a:r>
            <a:r>
              <a:rPr lang="en-US" altLang="en-US" dirty="0" err="1"/>
              <a:t>spinlock.h</a:t>
            </a:r>
            <a:r>
              <a:rPr lang="he-IL" altLang="en-US" dirty="0"/>
              <a:t> .</a:t>
            </a:r>
          </a:p>
          <a:p>
            <a:endParaRPr lang="he-IL" altLang="en-US" dirty="0"/>
          </a:p>
          <a:p>
            <a:r>
              <a:rPr lang="he-IL" altLang="en-US" dirty="0"/>
              <a:t>למה לא להשתמש במנעול סמפור?</a:t>
            </a:r>
          </a:p>
          <a:p>
            <a:pPr marL="457200" indent="-457200">
              <a:buFont typeface="+mj-lt"/>
              <a:buAutoNum type="arabicPeriod"/>
            </a:pPr>
            <a:r>
              <a:rPr lang="en-US" altLang="en-US" dirty="0"/>
              <a:t>busy wait</a:t>
            </a:r>
            <a:r>
              <a:rPr lang="he-IL" altLang="en-US" dirty="0"/>
              <a:t> הוא המתנה יעילה יותר כאשר מדובר בנעילות קצרות מאוד כפי שקורה בגרעין, מפני שכך נחסכת התקורה של של כניסה ויציאה מהמתנה.</a:t>
            </a:r>
          </a:p>
          <a:p>
            <a:pPr marL="457200" indent="-457200">
              <a:buFont typeface="+mj-lt"/>
              <a:buAutoNum type="arabicPeriod"/>
            </a:pPr>
            <a:r>
              <a:rPr lang="he-IL" altLang="en-US" dirty="0"/>
              <a:t>בעיית הוגנות, למשל בתרחיש הבא:</a:t>
            </a:r>
          </a:p>
          <a:p>
            <a:pPr lvl="1"/>
            <a:r>
              <a:rPr lang="he-IL" altLang="en-US" dirty="0"/>
              <a:t>תהליך רץ, ובאותו הזמן מתקבלת פסיקת חומרה (למשל מהמקלדת).</a:t>
            </a:r>
          </a:p>
          <a:p>
            <a:pPr lvl="1"/>
            <a:r>
              <a:rPr lang="he-IL" altLang="en-US" dirty="0"/>
              <a:t>הטיפול בפסיקה מנסה לתפוס את המנעול, אבל המנעול כבר תפוס.</a:t>
            </a:r>
          </a:p>
          <a:p>
            <a:pPr lvl="1"/>
            <a:r>
              <a:rPr lang="he-IL" altLang="en-US" dirty="0"/>
              <a:t>התהליך עובר לתור המתנה מסיבה שאינה תלויה בו.</a:t>
            </a:r>
          </a:p>
        </p:txBody>
      </p:sp>
      <p:sp>
        <p:nvSpPr>
          <p:cNvPr id="4" name="Footer Placeholder 3">
            <a:extLst>
              <a:ext uri="{FF2B5EF4-FFF2-40B4-BE49-F238E27FC236}">
                <a16:creationId xmlns:a16="http://schemas.microsoft.com/office/drawing/2014/main" xmlns="" id="{F3B22E8E-3833-42AA-BA7C-8D095D281DB4}"/>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49</a:t>
            </a:fld>
            <a:endParaRPr lang="en-US"/>
          </a:p>
        </p:txBody>
      </p:sp>
    </p:spTree>
    <p:extLst>
      <p:ext uri="{BB962C8B-B14F-4D97-AF65-F5344CB8AC3E}">
        <p14:creationId xmlns:p14="http://schemas.microsoft.com/office/powerpoint/2010/main" val="175383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6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66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66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665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665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665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66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F5017-16BD-4D84-ABA2-EEF9BF51F0A5}"/>
              </a:ext>
            </a:extLst>
          </p:cNvPr>
          <p:cNvSpPr>
            <a:spLocks noGrp="1"/>
          </p:cNvSpPr>
          <p:nvPr>
            <p:ph type="title"/>
          </p:nvPr>
        </p:nvSpPr>
        <p:spPr/>
        <p:txBody>
          <a:bodyPr/>
          <a:lstStyle/>
          <a:p>
            <a:r>
              <a:rPr lang="he-IL" sz="3600" dirty="0"/>
              <a:t>שאלה 3, מועד ב' אביב 2017</a:t>
            </a:r>
            <a:endParaRPr lang="en-US" sz="3600" dirty="0"/>
          </a:p>
        </p:txBody>
      </p:sp>
      <p:sp>
        <p:nvSpPr>
          <p:cNvPr id="3" name="Content Placeholder 2">
            <a:extLst>
              <a:ext uri="{FF2B5EF4-FFF2-40B4-BE49-F238E27FC236}">
                <a16:creationId xmlns:a16="http://schemas.microsoft.com/office/drawing/2014/main" xmlns="" id="{265BE6A6-81E7-4396-92D1-6DAAD6FD965C}"/>
              </a:ext>
            </a:extLst>
          </p:cNvPr>
          <p:cNvSpPr>
            <a:spLocks noGrp="1"/>
          </p:cNvSpPr>
          <p:nvPr>
            <p:ph idx="1"/>
          </p:nvPr>
        </p:nvSpPr>
        <p:spPr/>
        <p:txBody>
          <a:bodyPr>
            <a:normAutofit lnSpcReduction="10000"/>
          </a:bodyPr>
          <a:lstStyle/>
          <a:p>
            <a:pPr marL="0" indent="0" algn="l" rtl="0">
              <a:buNone/>
            </a:pP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done = 0;</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first(void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​first.\n");</a:t>
            </a:r>
          </a:p>
          <a:p>
            <a:pPr marL="0" indent="0" algn="l" rtl="0">
              <a:buNone/>
            </a:pPr>
            <a:r>
              <a:rPr lang="en-US" sz="1600" dirty="0">
                <a:latin typeface="Courier New" panose="02070309020205020404" pitchFamily="49" charset="0"/>
                <a:cs typeface="Courier New" panose="02070309020205020404" pitchFamily="49" charset="0"/>
              </a:rPr>
              <a:t>  done = 1;</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second(void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while (!done);</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​second.\n");</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main(</a:t>
            </a: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argc</a:t>
            </a:r>
            <a:r>
              <a:rPr lang="en-US" sz="1600" dirty="0">
                <a:latin typeface="Courier New" panose="02070309020205020404" pitchFamily="49" charset="0"/>
                <a:cs typeface="Courier New" panose="02070309020205020404" pitchFamily="49" charset="0"/>
              </a:rPr>
              <a:t>, char *</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pthread_t</a:t>
            </a:r>
            <a:r>
              <a:rPr lang="en-US" sz="1600" dirty="0">
                <a:latin typeface="Courier New" panose="02070309020205020404" pitchFamily="49" charset="0"/>
                <a:cs typeface="Courier New" panose="02070309020205020404" pitchFamily="49" charset="0"/>
              </a:rPr>
              <a:t> t1, t2;</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pthread_create</a:t>
            </a:r>
            <a:r>
              <a:rPr lang="en-US" sz="1600" dirty="0">
                <a:latin typeface="Courier New" panose="02070309020205020404" pitchFamily="49" charset="0"/>
                <a:cs typeface="Courier New" panose="02070309020205020404" pitchFamily="49" charset="0"/>
              </a:rPr>
              <a:t>(&amp;t1, NULL, first, NULL);</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pthread_create</a:t>
            </a:r>
            <a:r>
              <a:rPr lang="en-US" sz="1600" dirty="0">
                <a:latin typeface="Courier New" panose="02070309020205020404" pitchFamily="49" charset="0"/>
                <a:cs typeface="Courier New" panose="02070309020205020404" pitchFamily="49" charset="0"/>
              </a:rPr>
              <a:t>(&amp;t2, NULL, second, NULL);</a:t>
            </a:r>
          </a:p>
          <a:p>
            <a:pPr marL="0" indent="0" algn="l" rtl="0">
              <a:buNone/>
            </a:pPr>
            <a:r>
              <a:rPr lang="en-US" sz="1600" dirty="0">
                <a:latin typeface="Courier New" panose="02070309020205020404" pitchFamily="49" charset="0"/>
                <a:cs typeface="Courier New" panose="02070309020205020404" pitchFamily="49" charset="0"/>
              </a:rPr>
              <a:t>  return 0;</a:t>
            </a:r>
          </a:p>
          <a:p>
            <a:pPr marL="0" indent="0" algn="l" rtl="0">
              <a:buNone/>
            </a:pPr>
            <a:r>
              <a:rPr lang="en-US" sz="1600" dirty="0">
                <a:latin typeface="Courier New" panose="02070309020205020404" pitchFamily="49" charset="0"/>
                <a:cs typeface="Courier New" panose="02070309020205020404" pitchFamily="49" charset="0"/>
              </a:rPr>
              <a:t>}</a:t>
            </a:r>
          </a:p>
        </p:txBody>
      </p:sp>
      <p:sp>
        <p:nvSpPr>
          <p:cNvPr id="4" name="Text Placeholder 3">
            <a:extLst>
              <a:ext uri="{FF2B5EF4-FFF2-40B4-BE49-F238E27FC236}">
                <a16:creationId xmlns:a16="http://schemas.microsoft.com/office/drawing/2014/main" xmlns="" id="{D6A8392A-CD4F-487A-B28D-71E7BE0769C9}"/>
              </a:ext>
            </a:extLst>
          </p:cNvPr>
          <p:cNvSpPr>
            <a:spLocks noGrp="1"/>
          </p:cNvSpPr>
          <p:nvPr>
            <p:ph type="body" sz="half" idx="2"/>
          </p:nvPr>
        </p:nvSpPr>
        <p:spPr/>
        <p:txBody>
          <a:bodyPr>
            <a:normAutofit/>
          </a:bodyPr>
          <a:lstStyle/>
          <a:p>
            <a:r>
              <a:rPr lang="he-IL" sz="2000" dirty="0"/>
              <a:t>ההדפסה בפונקציה </a:t>
            </a:r>
            <a:r>
              <a:rPr lang="en-US" sz="2000" dirty="0"/>
              <a:t>second</a:t>
            </a:r>
            <a:r>
              <a:rPr lang="he-IL" sz="2000" dirty="0"/>
              <a:t> צריכה להופיע לאחר ההדפסה ב- </a:t>
            </a:r>
            <a:r>
              <a:rPr lang="en-US" sz="2000" dirty="0"/>
              <a:t>first</a:t>
            </a:r>
            <a:r>
              <a:rPr lang="he-IL" sz="2000" dirty="0"/>
              <a:t>.</a:t>
            </a:r>
          </a:p>
          <a:p>
            <a:endParaRPr lang="he-IL" sz="2000" dirty="0"/>
          </a:p>
          <a:p>
            <a:r>
              <a:rPr lang="he-IL" sz="2000" dirty="0"/>
              <a:t>המימוש המוצע אמנם נכון אך בזבזני. מדוע?</a:t>
            </a:r>
          </a:p>
          <a:p>
            <a:endParaRPr lang="he-IL" sz="2000" dirty="0"/>
          </a:p>
        </p:txBody>
      </p:sp>
      <p:sp>
        <p:nvSpPr>
          <p:cNvPr id="6" name="Slide Number Placeholder 5">
            <a:extLst>
              <a:ext uri="{FF2B5EF4-FFF2-40B4-BE49-F238E27FC236}">
                <a16:creationId xmlns:a16="http://schemas.microsoft.com/office/drawing/2014/main" xmlns="" id="{904C849F-8B68-441F-9FB6-E020E113003E}"/>
              </a:ext>
            </a:extLst>
          </p:cNvPr>
          <p:cNvSpPr>
            <a:spLocks noGrp="1"/>
          </p:cNvSpPr>
          <p:nvPr>
            <p:ph type="sldNum" sz="quarter" idx="12"/>
          </p:nvPr>
        </p:nvSpPr>
        <p:spPr/>
        <p:txBody>
          <a:bodyPr/>
          <a:lstStyle/>
          <a:p>
            <a:fld id="{0CFEC368-1D7A-4F81-ABF6-AE0E36BAF64C}" type="slidenum">
              <a:rPr lang="en-US" smtClean="0"/>
              <a:pPr/>
              <a:t>5</a:t>
            </a:fld>
            <a:endParaRPr lang="en-US"/>
          </a:p>
        </p:txBody>
      </p:sp>
      <p:sp>
        <p:nvSpPr>
          <p:cNvPr id="7" name="Speech Bubble: Rectangle 6">
            <a:extLst>
              <a:ext uri="{FF2B5EF4-FFF2-40B4-BE49-F238E27FC236}">
                <a16:creationId xmlns:a16="http://schemas.microsoft.com/office/drawing/2014/main" xmlns="" id="{8CAA338A-3A70-4AAB-A34D-95723C9DE33C}"/>
              </a:ext>
            </a:extLst>
          </p:cNvPr>
          <p:cNvSpPr/>
          <p:nvPr/>
        </p:nvSpPr>
        <p:spPr>
          <a:xfrm>
            <a:off x="457200" y="5614737"/>
            <a:ext cx="2139696" cy="755182"/>
          </a:xfrm>
          <a:prstGeom prst="wedgeRectCallout">
            <a:avLst>
              <a:gd name="adj1" fmla="val 78220"/>
              <a:gd name="adj2" fmla="val -346543"/>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en-US" sz="2000" dirty="0"/>
              <a:t>busy-wait</a:t>
            </a:r>
            <a:r>
              <a:rPr lang="he-IL" sz="2000" dirty="0"/>
              <a:t> מבזבז זמן מעבד יקר.</a:t>
            </a:r>
            <a:endParaRPr lang="en-US" sz="2000" dirty="0"/>
          </a:p>
        </p:txBody>
      </p:sp>
      <p:sp>
        <p:nvSpPr>
          <p:cNvPr id="8" name="Footer Placeholder 7">
            <a:extLst>
              <a:ext uri="{FF2B5EF4-FFF2-40B4-BE49-F238E27FC236}">
                <a16:creationId xmlns:a16="http://schemas.microsoft.com/office/drawing/2014/main" xmlns="" id="{2B1F6096-1AEC-47C4-8282-89C06E9E0752}"/>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254824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he-IL" altLang="en-US" dirty="0"/>
              <a:t>פקודות מכונה אטומיות </a:t>
            </a:r>
            <a:endParaRPr lang="en-US" altLang="en-US" dirty="0"/>
          </a:p>
        </p:txBody>
      </p:sp>
      <p:sp>
        <p:nvSpPr>
          <p:cNvPr id="323587" name="Rectangle 3"/>
          <p:cNvSpPr>
            <a:spLocks noGrp="1" noChangeArrowheads="1"/>
          </p:cNvSpPr>
          <p:nvPr>
            <p:ph idx="1"/>
          </p:nvPr>
        </p:nvSpPr>
        <p:spPr/>
        <p:txBody>
          <a:bodyPr>
            <a:normAutofit/>
          </a:bodyPr>
          <a:lstStyle/>
          <a:p>
            <a:r>
              <a:rPr lang="he-IL" altLang="en-US" dirty="0"/>
              <a:t>פקודות מכונה אטומיות (</a:t>
            </a:r>
            <a:r>
              <a:rPr lang="en-US" altLang="en-US" dirty="0"/>
              <a:t>atomic operations</a:t>
            </a:r>
            <a:r>
              <a:rPr lang="he-IL" altLang="en-US" dirty="0"/>
              <a:t>): פקודות עדכון נתונים (</a:t>
            </a:r>
            <a:r>
              <a:rPr lang="en-US" altLang="en-US" dirty="0"/>
              <a:t>read-modify-write</a:t>
            </a:r>
            <a:r>
              <a:rPr lang="he-IL" altLang="en-US" dirty="0"/>
              <a:t>) המבוצעות באופן אטומי ברמת המכונה ביחס לכל המעבדים.</a:t>
            </a:r>
          </a:p>
          <a:p>
            <a:pPr lvl="1"/>
            <a:r>
              <a:rPr lang="he-IL" altLang="en-US" dirty="0"/>
              <a:t>למשל: </a:t>
            </a:r>
            <a:r>
              <a:rPr lang="en-US" altLang="en-US" dirty="0" err="1"/>
              <a:t>lock;inc</a:t>
            </a:r>
            <a:r>
              <a:rPr lang="en-US" altLang="en-US" dirty="0"/>
              <a:t> x</a:t>
            </a:r>
            <a:r>
              <a:rPr lang="he-IL" altLang="en-US" dirty="0"/>
              <a:t> היא פקודת מכונה המבצעת </a:t>
            </a:r>
            <a:r>
              <a:rPr lang="en-US" altLang="en-US" dirty="0"/>
              <a:t>x++</a:t>
            </a:r>
            <a:r>
              <a:rPr lang="he-IL" altLang="en-US" dirty="0"/>
              <a:t> בצורה אטומית.</a:t>
            </a:r>
          </a:p>
          <a:p>
            <a:pPr lvl="1"/>
            <a:r>
              <a:rPr lang="he-IL" altLang="en-US" dirty="0"/>
              <a:t>בארכיטקטורת </a:t>
            </a:r>
            <a:r>
              <a:rPr lang="en-US" altLang="en-US" dirty="0"/>
              <a:t>IA-32</a:t>
            </a:r>
            <a:r>
              <a:rPr lang="he-IL" altLang="en-US" dirty="0"/>
              <a:t> כל הוראה עם קידומת </a:t>
            </a:r>
            <a:r>
              <a:rPr lang="en-US" altLang="en-US" dirty="0"/>
              <a:t>lock</a:t>
            </a:r>
            <a:r>
              <a:rPr lang="he-IL" altLang="en-US" dirty="0"/>
              <a:t> נועלות את ערוץ הגישה של כל המעבדים לזיכרון (</a:t>
            </a:r>
            <a:r>
              <a:rPr lang="en-US" altLang="en-US" dirty="0"/>
              <a:t>memory bus</a:t>
            </a:r>
            <a:r>
              <a:rPr lang="he-IL" altLang="en-US" dirty="0"/>
              <a:t>) עד לסיום ההוראה שאחריה.</a:t>
            </a:r>
          </a:p>
          <a:p>
            <a:pPr lvl="1"/>
            <a:r>
              <a:rPr lang="he-IL" altLang="en-US" dirty="0"/>
              <a:t>פקודה אטומית מגדירה למעשה קטע קריטי באורך פקודה אחת.</a:t>
            </a:r>
          </a:p>
          <a:p>
            <a:pPr marL="0" indent="0">
              <a:buNone/>
            </a:pPr>
            <a:endParaRPr lang="he-IL" altLang="en-US" dirty="0"/>
          </a:p>
          <a:p>
            <a:r>
              <a:rPr lang="he-IL" altLang="en-US" dirty="0"/>
              <a:t>דוגמה לפונקציית גרעין המשתמשת בפקודת מכונה אטומית: </a:t>
            </a:r>
            <a:r>
              <a:rPr lang="en-US" altLang="en-US" dirty="0" err="1"/>
              <a:t>test_and_set_bit</a:t>
            </a:r>
            <a:r>
              <a:rPr lang="en-US" altLang="en-US" dirty="0"/>
              <a:t>()</a:t>
            </a:r>
            <a:r>
              <a:rPr lang="he-IL" altLang="en-US" dirty="0"/>
              <a:t>, המדליקה ביט ומחזירה את ערכו הקודם.</a:t>
            </a:r>
          </a:p>
          <a:p>
            <a:r>
              <a:rPr lang="he-IL" altLang="en-US" dirty="0"/>
              <a:t>פקודות מכונה אטומיות משמשות להגדרת אמצעי הסנכרון האחרים שראינו כמו </a:t>
            </a:r>
            <a:r>
              <a:rPr lang="en-US" altLang="en-US" dirty="0"/>
              <a:t>spinlocks</a:t>
            </a:r>
            <a:r>
              <a:rPr lang="he-IL" altLang="en-US" dirty="0"/>
              <a:t> </a:t>
            </a:r>
            <a:r>
              <a:rPr lang="he-IL" altLang="en-US" dirty="0" err="1"/>
              <a:t>וסמפורים</a:t>
            </a:r>
            <a:r>
              <a:rPr lang="he-IL" altLang="en-US" dirty="0"/>
              <a:t>.</a:t>
            </a:r>
            <a:endParaRPr lang="en-US" altLang="en-US" dirty="0"/>
          </a:p>
        </p:txBody>
      </p:sp>
      <p:sp>
        <p:nvSpPr>
          <p:cNvPr id="4" name="Footer Placeholder 3">
            <a:extLst>
              <a:ext uri="{FF2B5EF4-FFF2-40B4-BE49-F238E27FC236}">
                <a16:creationId xmlns:a16="http://schemas.microsoft.com/office/drawing/2014/main" xmlns="" id="{18FEF91E-D0C3-4BDD-8E27-1083A0B61C1D}"/>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50</a:t>
            </a:fld>
            <a:endParaRPr lang="en-US"/>
          </a:p>
        </p:txBody>
      </p:sp>
    </p:spTree>
    <p:extLst>
      <p:ext uri="{BB962C8B-B14F-4D97-AF65-F5344CB8AC3E}">
        <p14:creationId xmlns:p14="http://schemas.microsoft.com/office/powerpoint/2010/main" val="259873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3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3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35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35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35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3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normAutofit/>
          </a:bodyPr>
          <a:lstStyle/>
          <a:p>
            <a:r>
              <a:rPr lang="he-IL" altLang="en-US" dirty="0"/>
              <a:t>סיכום</a:t>
            </a:r>
            <a:endParaRPr lang="en-US" altLang="en-US" dirty="0"/>
          </a:p>
        </p:txBody>
      </p:sp>
      <p:sp>
        <p:nvSpPr>
          <p:cNvPr id="320515" name="Rectangle 3"/>
          <p:cNvSpPr>
            <a:spLocks noGrp="1" noChangeArrowheads="1"/>
          </p:cNvSpPr>
          <p:nvPr>
            <p:ph idx="1"/>
          </p:nvPr>
        </p:nvSpPr>
        <p:spPr/>
        <p:txBody>
          <a:bodyPr>
            <a:normAutofit/>
          </a:bodyPr>
          <a:lstStyle/>
          <a:p>
            <a:endParaRPr lang="he-IL" altLang="en-US" dirty="0"/>
          </a:p>
          <a:p>
            <a:endParaRPr lang="he-IL" altLang="en-US" dirty="0"/>
          </a:p>
          <a:p>
            <a:endParaRPr lang="he-IL" altLang="en-US" dirty="0"/>
          </a:p>
          <a:p>
            <a:endParaRPr lang="he-IL" altLang="en-US" dirty="0"/>
          </a:p>
          <a:p>
            <a:endParaRPr lang="he-IL" altLang="en-US" dirty="0"/>
          </a:p>
          <a:p>
            <a:pPr lvl="1"/>
            <a:endParaRPr lang="he-IL" altLang="en-US" dirty="0"/>
          </a:p>
          <a:p>
            <a:pPr lvl="1"/>
            <a:endParaRPr lang="he-IL" altLang="en-US" dirty="0"/>
          </a:p>
          <a:p>
            <a:r>
              <a:rPr lang="he-IL" altLang="en-US" dirty="0"/>
              <a:t>זכרו: יש גם מסלולי בקרה בגרעין שאינם נחתכים.</a:t>
            </a:r>
          </a:p>
          <a:p>
            <a:pPr lvl="1"/>
            <a:r>
              <a:rPr lang="he-IL" altLang="en-US" dirty="0"/>
              <a:t>פסיקת חומרה אף פעם לא גורמת לחריגה</a:t>
            </a:r>
            <a:r>
              <a:rPr lang="en-US" altLang="en-US" dirty="0"/>
              <a:t> </a:t>
            </a:r>
            <a:r>
              <a:rPr lang="he-IL" altLang="en-US" dirty="0"/>
              <a:t>(למעט חריגת דף – </a:t>
            </a:r>
            <a:r>
              <a:rPr lang="en-US" altLang="en-US" dirty="0"/>
              <a:t>page fault</a:t>
            </a:r>
            <a:r>
              <a:rPr lang="he-IL" altLang="en-US" dirty="0"/>
              <a:t>).</a:t>
            </a:r>
          </a:p>
          <a:p>
            <a:pPr lvl="2"/>
            <a:r>
              <a:rPr lang="he-IL" altLang="en-US" dirty="0"/>
              <a:t>במילים אחרות: פסיקת חומרה לא קוראות לקריאות מערכת.</a:t>
            </a:r>
          </a:p>
          <a:p>
            <a:pPr lvl="2"/>
            <a:r>
              <a:rPr lang="he-IL" altLang="en-US" dirty="0"/>
              <a:t>פסיקות חומרה גם לא אמורות לגרום לחריגות אחרות, למשל חלוקה ב-0.</a:t>
            </a:r>
          </a:p>
          <a:p>
            <a:pPr lvl="1"/>
            <a:r>
              <a:rPr lang="he-IL" altLang="en-US" dirty="0"/>
              <a:t>חריגה אף פעם לא גורמת לחריגה אחרת (למעט חריגת דף).</a:t>
            </a:r>
          </a:p>
        </p:txBody>
      </p:sp>
      <p:sp>
        <p:nvSpPr>
          <p:cNvPr id="4" name="Footer Placeholder 3">
            <a:extLst>
              <a:ext uri="{FF2B5EF4-FFF2-40B4-BE49-F238E27FC236}">
                <a16:creationId xmlns:a16="http://schemas.microsoft.com/office/drawing/2014/main" xmlns="" id="{993E1B37-28ED-435D-9FC4-3C8AA19AAE38}"/>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51</a:t>
            </a:fld>
            <a:endParaRPr lang="en-US"/>
          </a:p>
        </p:txBody>
      </p:sp>
      <p:graphicFrame>
        <p:nvGraphicFramePr>
          <p:cNvPr id="7" name="Table 6">
            <a:extLst>
              <a:ext uri="{FF2B5EF4-FFF2-40B4-BE49-F238E27FC236}">
                <a16:creationId xmlns:a16="http://schemas.microsoft.com/office/drawing/2014/main" xmlns="" id="{582EE52E-493D-4150-AF76-4DF714B64A5B}"/>
              </a:ext>
            </a:extLst>
          </p:cNvPr>
          <p:cNvGraphicFramePr>
            <a:graphicFrameLocks noGrp="1"/>
          </p:cNvGraphicFramePr>
          <p:nvPr>
            <p:extLst>
              <p:ext uri="{D42A27DB-BD31-4B8C-83A1-F6EECF244321}">
                <p14:modId xmlns:p14="http://schemas.microsoft.com/office/powerpoint/2010/main" val="2754159583"/>
              </p:ext>
            </p:extLst>
          </p:nvPr>
        </p:nvGraphicFramePr>
        <p:xfrm>
          <a:off x="457201" y="1578429"/>
          <a:ext cx="8229599" cy="2590800"/>
        </p:xfrm>
        <a:graphic>
          <a:graphicData uri="http://schemas.openxmlformats.org/drawingml/2006/table">
            <a:tbl>
              <a:tblPr firstRow="1" bandRow="1">
                <a:tableStyleId>{5C22544A-7EE6-4342-B048-85BDC9FD1C3A}</a:tableStyleId>
              </a:tblPr>
              <a:tblGrid>
                <a:gridCol w="2166257">
                  <a:extLst>
                    <a:ext uri="{9D8B030D-6E8A-4147-A177-3AD203B41FA5}">
                      <a16:colId xmlns:a16="http://schemas.microsoft.com/office/drawing/2014/main" xmlns="" val="20000"/>
                    </a:ext>
                  </a:extLst>
                </a:gridCol>
                <a:gridCol w="3080657">
                  <a:extLst>
                    <a:ext uri="{9D8B030D-6E8A-4147-A177-3AD203B41FA5}">
                      <a16:colId xmlns:a16="http://schemas.microsoft.com/office/drawing/2014/main" xmlns="" val="20001"/>
                    </a:ext>
                  </a:extLst>
                </a:gridCol>
                <a:gridCol w="2982685">
                  <a:extLst>
                    <a:ext uri="{9D8B030D-6E8A-4147-A177-3AD203B41FA5}">
                      <a16:colId xmlns:a16="http://schemas.microsoft.com/office/drawing/2014/main" xmlns="" val="20002"/>
                    </a:ext>
                  </a:extLst>
                </a:gridCol>
              </a:tblGrid>
              <a:tr h="692792">
                <a:tc>
                  <a:txBody>
                    <a:bodyPr/>
                    <a:lstStyle/>
                    <a:p>
                      <a:pPr algn="r" rtl="1"/>
                      <a:r>
                        <a:rPr lang="he-IL" sz="2000" dirty="0"/>
                        <a:t>תוספת הגנה כאשר</a:t>
                      </a:r>
                      <a:r>
                        <a:rPr lang="he-IL" sz="2000" baseline="0" dirty="0"/>
                        <a:t> יש מספר מעבדים</a:t>
                      </a:r>
                      <a:endParaRPr lang="en-US" sz="2000" dirty="0"/>
                    </a:p>
                  </a:txBody>
                  <a:tcPr/>
                </a:tc>
                <a:tc>
                  <a:txBody>
                    <a:bodyPr/>
                    <a:lstStyle/>
                    <a:p>
                      <a:pPr algn="r" rtl="1"/>
                      <a:r>
                        <a:rPr lang="he-IL" sz="2000" dirty="0" smtClean="0"/>
                        <a:t>אמצעי ההגנה </a:t>
                      </a:r>
                      <a:r>
                        <a:rPr lang="he-IL" sz="2000" dirty="0"/>
                        <a:t>במערכת </a:t>
                      </a:r>
                      <a:r>
                        <a:rPr lang="he-IL" sz="2000" dirty="0" smtClean="0"/>
                        <a:t>עם מעבד </a:t>
                      </a:r>
                      <a:r>
                        <a:rPr lang="he-IL" sz="2000" dirty="0"/>
                        <a:t>יחיד</a:t>
                      </a:r>
                      <a:endParaRPr lang="en-US" sz="2000" dirty="0"/>
                    </a:p>
                  </a:txBody>
                  <a:tcPr/>
                </a:tc>
                <a:tc>
                  <a:txBody>
                    <a:bodyPr/>
                    <a:lstStyle/>
                    <a:p>
                      <a:pPr algn="r" rtl="1"/>
                      <a:r>
                        <a:rPr lang="he-IL" sz="2000" dirty="0"/>
                        <a:t>מסלולי הבקרה הניגשים למבנה הנתונים</a:t>
                      </a:r>
                      <a:endParaRPr lang="en-US" sz="2000" dirty="0"/>
                    </a:p>
                  </a:txBody>
                  <a:tcPr/>
                </a:tc>
                <a:extLst>
                  <a:ext uri="{0D108BD9-81ED-4DB2-BD59-A6C34878D82A}">
                    <a16:rowId xmlns:a16="http://schemas.microsoft.com/office/drawing/2014/main" xmlns="" val="10000"/>
                  </a:ext>
                </a:extLst>
              </a:tr>
              <a:tr h="391578">
                <a:tc>
                  <a:txBody>
                    <a:bodyPr/>
                    <a:lstStyle/>
                    <a:p>
                      <a:pPr algn="r" rtl="1"/>
                      <a:r>
                        <a:rPr lang="he-IL" sz="2000" dirty="0" err="1" smtClean="0"/>
                        <a:t>סמפור</a:t>
                      </a:r>
                      <a:endParaRPr lang="en-US" sz="2000" dirty="0"/>
                    </a:p>
                  </a:txBody>
                  <a:tcPr/>
                </a:tc>
                <a:tc>
                  <a:txBody>
                    <a:bodyPr/>
                    <a:lstStyle/>
                    <a:p>
                      <a:pPr algn="r" rtl="1"/>
                      <a:r>
                        <a:rPr lang="he-IL" sz="2000" dirty="0" smtClean="0"/>
                        <a:t>גרעין שאינו ניתן להפקעה</a:t>
                      </a:r>
                      <a:endParaRPr lang="en-US" sz="2000" dirty="0"/>
                    </a:p>
                  </a:txBody>
                  <a:tcPr/>
                </a:tc>
                <a:tc>
                  <a:txBody>
                    <a:bodyPr/>
                    <a:lstStyle/>
                    <a:p>
                      <a:pPr algn="r" rtl="1"/>
                      <a:r>
                        <a:rPr lang="he-IL" sz="2000" dirty="0" smtClean="0"/>
                        <a:t>קריאות מערכת לא חוסמות</a:t>
                      </a:r>
                      <a:endParaRPr lang="en-US" sz="2000" dirty="0"/>
                    </a:p>
                  </a:txBody>
                  <a:tcPr/>
                </a:tc>
              </a:tr>
              <a:tr h="692792">
                <a:tc>
                  <a:txBody>
                    <a:bodyPr/>
                    <a:lstStyle/>
                    <a:p>
                      <a:pPr algn="r" rtl="1"/>
                      <a:r>
                        <a:rPr lang="he-IL" sz="2000" dirty="0"/>
                        <a:t>אין</a:t>
                      </a:r>
                      <a:endParaRPr lang="en-US" sz="2000" dirty="0"/>
                    </a:p>
                  </a:txBody>
                  <a:tcPr/>
                </a:tc>
                <a:tc>
                  <a:txBody>
                    <a:bodyPr/>
                    <a:lstStyle/>
                    <a:p>
                      <a:pPr algn="r" rtl="1"/>
                      <a:r>
                        <a:rPr lang="he-IL" sz="2000" dirty="0" err="1" smtClean="0"/>
                        <a:t>סמפור</a:t>
                      </a:r>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000" dirty="0" smtClean="0"/>
                        <a:t>קריאות מערכת חוסמות</a:t>
                      </a:r>
                      <a:endParaRPr lang="en-US" sz="2000" dirty="0" smtClean="0"/>
                    </a:p>
                    <a:p>
                      <a:pPr algn="r" rtl="1"/>
                      <a:r>
                        <a:rPr lang="he-IL" sz="2000" dirty="0" smtClean="0"/>
                        <a:t>וחריגות אחרות</a:t>
                      </a:r>
                      <a:endParaRPr lang="en-US" sz="2000" dirty="0"/>
                    </a:p>
                  </a:txBody>
                  <a:tcPr/>
                </a:tc>
                <a:extLst>
                  <a:ext uri="{0D108BD9-81ED-4DB2-BD59-A6C34878D82A}">
                    <a16:rowId xmlns:a16="http://schemas.microsoft.com/office/drawing/2014/main" xmlns="" val="10001"/>
                  </a:ext>
                </a:extLst>
              </a:tr>
              <a:tr h="391578">
                <a:tc>
                  <a:txBody>
                    <a:bodyPr/>
                    <a:lstStyle/>
                    <a:p>
                      <a:pPr algn="r" rtl="1"/>
                      <a:r>
                        <a:rPr lang="he-IL" sz="2000" dirty="0"/>
                        <a:t>מנעול</a:t>
                      </a:r>
                      <a:r>
                        <a:rPr lang="he-IL" sz="2000" baseline="0" dirty="0"/>
                        <a:t> </a:t>
                      </a:r>
                      <a:r>
                        <a:rPr lang="en-US" sz="2000" baseline="0" dirty="0"/>
                        <a:t>spinlock</a:t>
                      </a:r>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000" dirty="0"/>
                        <a:t>חסימת </a:t>
                      </a:r>
                      <a:r>
                        <a:rPr lang="he-IL" sz="2000" baseline="0" dirty="0"/>
                        <a:t>פסיקות </a:t>
                      </a:r>
                      <a:r>
                        <a:rPr lang="he-IL" sz="2000" baseline="0" dirty="0" smtClean="0"/>
                        <a:t>מקומית</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tc>
                <a:tc>
                  <a:txBody>
                    <a:bodyPr/>
                    <a:lstStyle/>
                    <a:p>
                      <a:pPr algn="r" rtl="1"/>
                      <a:r>
                        <a:rPr lang="he-IL" sz="2000" dirty="0"/>
                        <a:t>פסיקות חומרה</a:t>
                      </a:r>
                      <a:endParaRPr lang="en-US" sz="2000" dirty="0"/>
                    </a:p>
                  </a:txBody>
                  <a:tcPr/>
                </a:tc>
                <a:extLst>
                  <a:ext uri="{0D108BD9-81ED-4DB2-BD59-A6C34878D82A}">
                    <a16:rowId xmlns:a16="http://schemas.microsoft.com/office/drawing/2014/main" xmlns="" val="10002"/>
                  </a:ext>
                </a:extLst>
              </a:tr>
              <a:tr h="39157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000" dirty="0"/>
                        <a:t>מנעול</a:t>
                      </a:r>
                      <a:r>
                        <a:rPr lang="he-IL" sz="2000" baseline="0" dirty="0"/>
                        <a:t> </a:t>
                      </a:r>
                      <a:r>
                        <a:rPr lang="en-US" sz="2000" baseline="0" dirty="0"/>
                        <a:t>spinlock</a:t>
                      </a:r>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000" dirty="0"/>
                        <a:t>חסימת </a:t>
                      </a:r>
                      <a:r>
                        <a:rPr lang="he-IL" sz="2000" baseline="0" dirty="0"/>
                        <a:t>פסיקות </a:t>
                      </a:r>
                      <a:r>
                        <a:rPr lang="he-IL" sz="2000" baseline="0" dirty="0" smtClean="0"/>
                        <a:t>מקומית</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tc>
                <a:tc>
                  <a:txBody>
                    <a:bodyPr/>
                    <a:lstStyle/>
                    <a:p>
                      <a:pPr algn="r" rtl="1"/>
                      <a:r>
                        <a:rPr lang="he-IL" sz="2000" dirty="0"/>
                        <a:t>חריגות +</a:t>
                      </a:r>
                      <a:r>
                        <a:rPr lang="en-US" sz="2000" dirty="0"/>
                        <a:t> </a:t>
                      </a:r>
                      <a:r>
                        <a:rPr lang="he-IL" sz="2000" dirty="0"/>
                        <a:t>פסיקות חומרה</a:t>
                      </a:r>
                      <a:endParaRPr lang="en-US" sz="20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2376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E7189BBF-F418-4B0A-8FE2-8197C9984D2E}"/>
              </a:ext>
            </a:extLst>
          </p:cNvPr>
          <p:cNvSpPr>
            <a:spLocks noGrp="1"/>
          </p:cNvSpPr>
          <p:nvPr>
            <p:ph type="ftr" sz="quarter" idx="11"/>
          </p:nvPr>
        </p:nvSpPr>
        <p:spPr/>
        <p:txBody>
          <a:bodyPr/>
          <a:lstStyle/>
          <a:p>
            <a:pPr algn="r"/>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F81BE2E4-1DFD-477C-B21D-E2260FEF6D8B}"/>
              </a:ext>
            </a:extLst>
          </p:cNvPr>
          <p:cNvSpPr>
            <a:spLocks noGrp="1"/>
          </p:cNvSpPr>
          <p:nvPr>
            <p:ph type="sldNum" sz="quarter" idx="12"/>
          </p:nvPr>
        </p:nvSpPr>
        <p:spPr/>
        <p:txBody>
          <a:bodyPr/>
          <a:lstStyle/>
          <a:p>
            <a:fld id="{0CFEC368-1D7A-4F81-ABF6-AE0E36BAF64C}" type="slidenum">
              <a:rPr lang="en-US" smtClean="0"/>
              <a:pPr/>
              <a:t>52</a:t>
            </a:fld>
            <a:endParaRPr lang="en-US"/>
          </a:p>
        </p:txBody>
      </p:sp>
    </p:spTree>
    <p:extLst>
      <p:ext uri="{BB962C8B-B14F-4D97-AF65-F5344CB8AC3E}">
        <p14:creationId xmlns:p14="http://schemas.microsoft.com/office/powerpoint/2010/main" val="5021414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19A684-60BF-4190-B9B5-0B5C1A0D1238}"/>
              </a:ext>
            </a:extLst>
          </p:cNvPr>
          <p:cNvSpPr>
            <a:spLocks noGrp="1"/>
          </p:cNvSpPr>
          <p:nvPr>
            <p:ph type="title"/>
          </p:nvPr>
        </p:nvSpPr>
        <p:spPr/>
        <p:txBody>
          <a:bodyPr/>
          <a:lstStyle/>
          <a:p>
            <a:r>
              <a:rPr lang="he-IL" dirty="0"/>
              <a:t>שקפים נוספים (לא בחומר)</a:t>
            </a:r>
            <a:endParaRPr lang="en-US" dirty="0"/>
          </a:p>
        </p:txBody>
      </p:sp>
      <p:sp>
        <p:nvSpPr>
          <p:cNvPr id="3" name="Text Placeholder 2">
            <a:extLst>
              <a:ext uri="{FF2B5EF4-FFF2-40B4-BE49-F238E27FC236}">
                <a16:creationId xmlns:a16="http://schemas.microsoft.com/office/drawing/2014/main" xmlns="" id="{DC4CE0C3-073E-4766-BE64-7DBF2DD932DC}"/>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xmlns="" id="{20C809B1-E612-4F0D-B330-75DE99AE658D}"/>
              </a:ext>
            </a:extLst>
          </p:cNvPr>
          <p:cNvSpPr>
            <a:spLocks noGrp="1"/>
          </p:cNvSpPr>
          <p:nvPr>
            <p:ph type="ftr" sz="quarter" idx="11"/>
          </p:nvPr>
        </p:nvSpPr>
        <p:spPr/>
        <p:txBody>
          <a:bodyPr/>
          <a:lstStyle/>
          <a:p>
            <a:pPr algn="r"/>
            <a:r>
              <a:rPr lang="he-IL"/>
              <a:t>מערכות הפעלה - תרגול 5</a:t>
            </a:r>
            <a:endParaRPr lang="en-US" dirty="0"/>
          </a:p>
        </p:txBody>
      </p:sp>
      <p:sp>
        <p:nvSpPr>
          <p:cNvPr id="5" name="Slide Number Placeholder 4">
            <a:extLst>
              <a:ext uri="{FF2B5EF4-FFF2-40B4-BE49-F238E27FC236}">
                <a16:creationId xmlns:a16="http://schemas.microsoft.com/office/drawing/2014/main" xmlns="" id="{6DD2C81E-AA10-4B60-9428-2E44CBF39E1F}"/>
              </a:ext>
            </a:extLst>
          </p:cNvPr>
          <p:cNvSpPr>
            <a:spLocks noGrp="1"/>
          </p:cNvSpPr>
          <p:nvPr>
            <p:ph type="sldNum" sz="quarter" idx="12"/>
          </p:nvPr>
        </p:nvSpPr>
        <p:spPr/>
        <p:txBody>
          <a:bodyPr/>
          <a:lstStyle/>
          <a:p>
            <a:fld id="{0CFEC368-1D7A-4F81-ABF6-AE0E36BAF64C}" type="slidenum">
              <a:rPr lang="en-US" smtClean="0"/>
              <a:pPr/>
              <a:t>53</a:t>
            </a:fld>
            <a:endParaRPr lang="en-US"/>
          </a:p>
        </p:txBody>
      </p:sp>
    </p:spTree>
    <p:extLst>
      <p:ext uri="{BB962C8B-B14F-4D97-AF65-F5344CB8AC3E}">
        <p14:creationId xmlns:p14="http://schemas.microsoft.com/office/powerpoint/2010/main" val="14330114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8" name="Rectangle 6">
            <a:extLst>
              <a:ext uri="{FF2B5EF4-FFF2-40B4-BE49-F238E27FC236}">
                <a16:creationId xmlns:a16="http://schemas.microsoft.com/office/drawing/2014/main" xmlns="" id="{54F0F925-B771-406B-AE07-33F197A6C577}"/>
              </a:ext>
            </a:extLst>
          </p:cNvPr>
          <p:cNvSpPr>
            <a:spLocks noGrp="1" noChangeArrowheads="1"/>
          </p:cNvSpPr>
          <p:nvPr>
            <p:ph type="title"/>
          </p:nvPr>
        </p:nvSpPr>
        <p:spPr/>
        <p:txBody>
          <a:bodyPr/>
          <a:lstStyle/>
          <a:p>
            <a:r>
              <a:rPr lang="he-IL" altLang="en-US" dirty="0"/>
              <a:t>איך ממומש סמפור?</a:t>
            </a:r>
            <a:endParaRPr lang="en-US" altLang="en-US" dirty="0"/>
          </a:p>
        </p:txBody>
      </p:sp>
      <p:sp>
        <p:nvSpPr>
          <p:cNvPr id="351239" name="Rectangle 7">
            <a:extLst>
              <a:ext uri="{FF2B5EF4-FFF2-40B4-BE49-F238E27FC236}">
                <a16:creationId xmlns:a16="http://schemas.microsoft.com/office/drawing/2014/main" xmlns="" id="{E3763F40-A79D-4E14-B7E7-0DD36077CAE8}"/>
              </a:ext>
            </a:extLst>
          </p:cNvPr>
          <p:cNvSpPr>
            <a:spLocks noGrp="1" noChangeArrowheads="1"/>
          </p:cNvSpPr>
          <p:nvPr>
            <p:ph idx="1"/>
          </p:nvPr>
        </p:nvSpPr>
        <p:spPr/>
        <p:txBody>
          <a:bodyPr>
            <a:normAutofit/>
          </a:bodyPr>
          <a:lstStyle/>
          <a:p>
            <a:pPr>
              <a:lnSpc>
                <a:spcPct val="80000"/>
              </a:lnSpc>
            </a:pPr>
            <a:endParaRPr lang="he-IL" altLang="en-US" sz="2400" dirty="0"/>
          </a:p>
          <a:p>
            <a:pPr>
              <a:lnSpc>
                <a:spcPct val="80000"/>
              </a:lnSpc>
            </a:pPr>
            <a:r>
              <a:rPr lang="he-IL" altLang="en-US" sz="2400" dirty="0"/>
              <a:t>סמפור ממומש ב-</a:t>
            </a:r>
            <a:r>
              <a:rPr lang="en-US" altLang="en-US" sz="2400" dirty="0" err="1"/>
              <a:t>LinuxThreads</a:t>
            </a:r>
            <a:r>
              <a:rPr lang="he-IL" altLang="en-US" sz="2400" dirty="0"/>
              <a:t> בערך כמו שתואר בהרצאה:</a:t>
            </a:r>
          </a:p>
          <a:p>
            <a:pPr marL="0" indent="0">
              <a:lnSpc>
                <a:spcPct val="80000"/>
              </a:lnSpc>
              <a:buNone/>
            </a:pPr>
            <a:endParaRPr lang="he-IL" altLang="en-US" sz="2400" dirty="0"/>
          </a:p>
          <a:p>
            <a:pPr marL="0" indent="0" algn="l" rtl="0">
              <a:lnSpc>
                <a:spcPct val="80000"/>
              </a:lnSpc>
              <a:buNone/>
            </a:pPr>
            <a:r>
              <a:rPr lang="en-US" altLang="en-US" dirty="0">
                <a:latin typeface="Courier New" panose="02070309020205020404" pitchFamily="49" charset="0"/>
                <a:cs typeface="Courier New" panose="02070309020205020404" pitchFamily="49" charset="0"/>
              </a:rPr>
              <a:t>typedef struct</a:t>
            </a:r>
          </a:p>
          <a:p>
            <a:pPr marL="0" indent="0" algn="l" rtl="0">
              <a:lnSpc>
                <a:spcPct val="80000"/>
              </a:lnSpc>
              <a:buNone/>
            </a:pPr>
            <a:r>
              <a:rPr lang="en-US" altLang="en-US" dirty="0">
                <a:latin typeface="Courier New" panose="02070309020205020404" pitchFamily="49" charset="0"/>
                <a:cs typeface="Courier New" panose="02070309020205020404" pitchFamily="49" charset="0"/>
              </a:rPr>
              <a:t>{</a:t>
            </a:r>
          </a:p>
          <a:p>
            <a:pPr marL="0" indent="0" algn="l" rtl="0">
              <a:lnSpc>
                <a:spcPct val="80000"/>
              </a:lnSpc>
              <a:buNone/>
            </a:pPr>
            <a:r>
              <a:rPr lang="en-US" altLang="en-US" dirty="0">
                <a:latin typeface="Courier New" panose="02070309020205020404" pitchFamily="49" charset="0"/>
                <a:cs typeface="Courier New" panose="02070309020205020404" pitchFamily="49" charset="0"/>
              </a:rPr>
              <a:t>  struct _</a:t>
            </a:r>
            <a:r>
              <a:rPr lang="en-US" altLang="en-US" dirty="0" err="1">
                <a:latin typeface="Courier New" panose="02070309020205020404" pitchFamily="49" charset="0"/>
                <a:cs typeface="Courier New" panose="02070309020205020404" pitchFamily="49" charset="0"/>
              </a:rPr>
              <a:t>pthread_fastlock</a:t>
            </a:r>
            <a:r>
              <a:rPr lang="en-US" altLang="en-US" dirty="0">
                <a:latin typeface="Courier New" panose="02070309020205020404" pitchFamily="49" charset="0"/>
                <a:cs typeface="Courier New" panose="02070309020205020404" pitchFamily="49" charset="0"/>
              </a:rPr>
              <a:t> __</a:t>
            </a:r>
            <a:r>
              <a:rPr lang="en-US" altLang="en-US" dirty="0" err="1">
                <a:latin typeface="Courier New" panose="02070309020205020404" pitchFamily="49" charset="0"/>
                <a:cs typeface="Courier New" panose="02070309020205020404" pitchFamily="49" charset="0"/>
              </a:rPr>
              <a:t>sem_lock</a:t>
            </a:r>
            <a:r>
              <a:rPr lang="en-US" altLang="en-US" dirty="0">
                <a:latin typeface="Courier New" panose="02070309020205020404" pitchFamily="49" charset="0"/>
                <a:cs typeface="Courier New" panose="02070309020205020404" pitchFamily="49" charset="0"/>
              </a:rPr>
              <a:t>;</a:t>
            </a:r>
          </a:p>
          <a:p>
            <a:pPr marL="0" indent="0" algn="l" rtl="0">
              <a:lnSpc>
                <a:spcPct val="80000"/>
              </a:lnSpc>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__</a:t>
            </a:r>
            <a:r>
              <a:rPr lang="en-US" altLang="en-US" dirty="0" err="1">
                <a:latin typeface="Courier New" panose="02070309020205020404" pitchFamily="49" charset="0"/>
                <a:cs typeface="Courier New" panose="02070309020205020404" pitchFamily="49" charset="0"/>
              </a:rPr>
              <a:t>sem_value</a:t>
            </a:r>
            <a:r>
              <a:rPr lang="en-US" altLang="en-US" dirty="0">
                <a:latin typeface="Courier New" panose="02070309020205020404" pitchFamily="49" charset="0"/>
                <a:cs typeface="Courier New" panose="02070309020205020404" pitchFamily="49" charset="0"/>
              </a:rPr>
              <a:t>;</a:t>
            </a:r>
          </a:p>
          <a:p>
            <a:pPr marL="0" indent="0" algn="l" rtl="0">
              <a:lnSpc>
                <a:spcPct val="80000"/>
              </a:lnSpc>
              <a:buNone/>
            </a:pPr>
            <a:r>
              <a:rPr lang="en-US" altLang="en-US" dirty="0">
                <a:latin typeface="Courier New" panose="02070309020205020404" pitchFamily="49" charset="0"/>
                <a:cs typeface="Courier New" panose="02070309020205020404" pitchFamily="49" charset="0"/>
              </a:rPr>
              <a:t>  _</a:t>
            </a:r>
            <a:r>
              <a:rPr lang="en-US" altLang="en-US" dirty="0" err="1">
                <a:latin typeface="Courier New" panose="02070309020205020404" pitchFamily="49" charset="0"/>
                <a:cs typeface="Courier New" panose="02070309020205020404" pitchFamily="49" charset="0"/>
              </a:rPr>
              <a:t>pthread_descr</a:t>
            </a:r>
            <a:r>
              <a:rPr lang="en-US" altLang="en-US" dirty="0">
                <a:latin typeface="Courier New" panose="02070309020205020404" pitchFamily="49" charset="0"/>
                <a:cs typeface="Courier New" panose="02070309020205020404" pitchFamily="49" charset="0"/>
              </a:rPr>
              <a:t> __</a:t>
            </a:r>
            <a:r>
              <a:rPr lang="en-US" altLang="en-US" dirty="0" err="1">
                <a:latin typeface="Courier New" panose="02070309020205020404" pitchFamily="49" charset="0"/>
                <a:cs typeface="Courier New" panose="02070309020205020404" pitchFamily="49" charset="0"/>
              </a:rPr>
              <a:t>sem_waiting</a:t>
            </a:r>
            <a:r>
              <a:rPr lang="en-US" altLang="en-US" dirty="0">
                <a:latin typeface="Courier New" panose="02070309020205020404" pitchFamily="49" charset="0"/>
                <a:cs typeface="Courier New" panose="02070309020205020404" pitchFamily="49" charset="0"/>
              </a:rPr>
              <a:t>;</a:t>
            </a:r>
          </a:p>
          <a:p>
            <a:pPr marL="0" indent="0" algn="l" rtl="0">
              <a:lnSpc>
                <a:spcPct val="80000"/>
              </a:lnSpc>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sem_t</a:t>
            </a:r>
            <a:r>
              <a:rPr lang="en-US" altLang="en-US" dirty="0">
                <a:latin typeface="Courier New" panose="02070309020205020404" pitchFamily="49" charset="0"/>
                <a:cs typeface="Courier New" panose="02070309020205020404" pitchFamily="49" charset="0"/>
              </a:rPr>
              <a:t>;</a:t>
            </a:r>
          </a:p>
          <a:p>
            <a:pPr marL="0" indent="0">
              <a:lnSpc>
                <a:spcPct val="80000"/>
              </a:lnSpc>
              <a:buNone/>
            </a:pPr>
            <a:endParaRPr lang="he-IL" altLang="en-US" sz="2400" dirty="0"/>
          </a:p>
          <a:p>
            <a:pPr>
              <a:lnSpc>
                <a:spcPct val="80000"/>
              </a:lnSpc>
            </a:pPr>
            <a:r>
              <a:rPr lang="he-IL" altLang="en-US" sz="2400" dirty="0"/>
              <a:t>תור הממתינים הוגן (</a:t>
            </a:r>
            <a:r>
              <a:rPr lang="en-US" altLang="en-US" sz="2400" dirty="0"/>
              <a:t>FIFO</a:t>
            </a:r>
            <a:r>
              <a:rPr lang="he-IL" altLang="en-US" sz="2400" dirty="0"/>
              <a:t>) לפי עדיפויות, כלומר חוט בעדיפות גבוהה יצא מהתור לפני חוט בעדיפות נמוכה.</a:t>
            </a:r>
            <a:endParaRPr lang="en-US" altLang="en-US" sz="2400" dirty="0"/>
          </a:p>
        </p:txBody>
      </p:sp>
      <p:sp>
        <p:nvSpPr>
          <p:cNvPr id="3" name="Slide Number Placeholder 2">
            <a:extLst>
              <a:ext uri="{FF2B5EF4-FFF2-40B4-BE49-F238E27FC236}">
                <a16:creationId xmlns:a16="http://schemas.microsoft.com/office/drawing/2014/main" xmlns="" id="{893461DE-D4A3-4543-8E41-F1D9456A52EB}"/>
              </a:ext>
            </a:extLst>
          </p:cNvPr>
          <p:cNvSpPr>
            <a:spLocks noGrp="1"/>
          </p:cNvSpPr>
          <p:nvPr>
            <p:ph type="sldNum" sz="quarter" idx="12"/>
          </p:nvPr>
        </p:nvSpPr>
        <p:spPr/>
        <p:txBody>
          <a:bodyPr/>
          <a:lstStyle/>
          <a:p>
            <a:fld id="{0CFEC368-1D7A-4F81-ABF6-AE0E36BAF64C}" type="slidenum">
              <a:rPr lang="en-US" smtClean="0"/>
              <a:pPr/>
              <a:t>54</a:t>
            </a:fld>
            <a:endParaRPr lang="en-US"/>
          </a:p>
        </p:txBody>
      </p:sp>
      <p:pic>
        <p:nvPicPr>
          <p:cNvPr id="351236" name="Picture 4" descr="j0251687[1]">
            <a:extLst>
              <a:ext uri="{FF2B5EF4-FFF2-40B4-BE49-F238E27FC236}">
                <a16:creationId xmlns:a16="http://schemas.microsoft.com/office/drawing/2014/main" xmlns="" id="{DACEF1DF-68B0-46B6-A171-53650EA7042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549275"/>
            <a:ext cx="1260475" cy="938213"/>
          </a:xfrm>
          <a:prstGeom prst="rect">
            <a:avLst/>
          </a:prstGeom>
          <a:noFill/>
          <a:extLst>
            <a:ext uri="{909E8E84-426E-40DD-AFC4-6F175D3DCCD1}">
              <a14:hiddenFill xmlns:a14="http://schemas.microsoft.com/office/drawing/2010/main">
                <a:solidFill>
                  <a:srgbClr val="FFFFFF"/>
                </a:solidFill>
              </a14:hiddenFill>
            </a:ext>
          </a:extLst>
        </p:spPr>
      </p:pic>
      <p:sp>
        <p:nvSpPr>
          <p:cNvPr id="4" name="Speech Bubble: Rectangle 3">
            <a:extLst>
              <a:ext uri="{FF2B5EF4-FFF2-40B4-BE49-F238E27FC236}">
                <a16:creationId xmlns:a16="http://schemas.microsoft.com/office/drawing/2014/main" xmlns="" id="{43AF57C5-53F3-4872-9291-10854D33FF27}"/>
              </a:ext>
            </a:extLst>
          </p:cNvPr>
          <p:cNvSpPr/>
          <p:nvPr/>
        </p:nvSpPr>
        <p:spPr>
          <a:xfrm>
            <a:off x="6962274" y="2670610"/>
            <a:ext cx="1724525" cy="649356"/>
          </a:xfrm>
          <a:prstGeom prst="wedgeRectCallout">
            <a:avLst>
              <a:gd name="adj1" fmla="val -95486"/>
              <a:gd name="adj2" fmla="val 72388"/>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he-IL" sz="2000" dirty="0"/>
              <a:t>מנעול שמגן על המונה והתור</a:t>
            </a:r>
            <a:endParaRPr lang="en-US" sz="2000" dirty="0"/>
          </a:p>
        </p:txBody>
      </p:sp>
      <p:sp>
        <p:nvSpPr>
          <p:cNvPr id="8" name="Speech Bubble: Rectangle 7">
            <a:extLst>
              <a:ext uri="{FF2B5EF4-FFF2-40B4-BE49-F238E27FC236}">
                <a16:creationId xmlns:a16="http://schemas.microsoft.com/office/drawing/2014/main" xmlns="" id="{01E3EC4B-FE47-4C71-9EC4-B8D181FE0026}"/>
              </a:ext>
            </a:extLst>
          </p:cNvPr>
          <p:cNvSpPr/>
          <p:nvPr/>
        </p:nvSpPr>
        <p:spPr>
          <a:xfrm>
            <a:off x="7346336" y="3818577"/>
            <a:ext cx="1340463" cy="351183"/>
          </a:xfrm>
          <a:prstGeom prst="wedgeRectCallout">
            <a:avLst>
              <a:gd name="adj1" fmla="val -308616"/>
              <a:gd name="adj2" fmla="val -9943"/>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he-IL" sz="2000" dirty="0"/>
              <a:t>מונה</a:t>
            </a:r>
            <a:endParaRPr lang="en-US" sz="2000" dirty="0"/>
          </a:p>
        </p:txBody>
      </p:sp>
      <p:sp>
        <p:nvSpPr>
          <p:cNvPr id="9" name="Speech Bubble: Rectangle 8">
            <a:extLst>
              <a:ext uri="{FF2B5EF4-FFF2-40B4-BE49-F238E27FC236}">
                <a16:creationId xmlns:a16="http://schemas.microsoft.com/office/drawing/2014/main" xmlns="" id="{BC704D27-9C8E-446B-B8A8-BCE8BC56A584}"/>
              </a:ext>
            </a:extLst>
          </p:cNvPr>
          <p:cNvSpPr/>
          <p:nvPr/>
        </p:nvSpPr>
        <p:spPr>
          <a:xfrm>
            <a:off x="6961821" y="4248016"/>
            <a:ext cx="1728293" cy="351183"/>
          </a:xfrm>
          <a:prstGeom prst="wedgeRectCallout">
            <a:avLst>
              <a:gd name="adj1" fmla="val -90372"/>
              <a:gd name="adj2" fmla="val -25427"/>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he-IL" sz="2000" dirty="0"/>
              <a:t>תור חוטים</a:t>
            </a:r>
            <a:endParaRPr lang="en-US" sz="2000" dirty="0"/>
          </a:p>
        </p:txBody>
      </p:sp>
      <p:sp>
        <p:nvSpPr>
          <p:cNvPr id="5" name="Footer Placeholder 4">
            <a:extLst>
              <a:ext uri="{FF2B5EF4-FFF2-40B4-BE49-F238E27FC236}">
                <a16:creationId xmlns:a16="http://schemas.microsoft.com/office/drawing/2014/main" xmlns="" id="{FFD60372-F8F8-4ECF-84D3-FFE244A770ED}"/>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305139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a:extLst>
              <a:ext uri="{FF2B5EF4-FFF2-40B4-BE49-F238E27FC236}">
                <a16:creationId xmlns:a16="http://schemas.microsoft.com/office/drawing/2014/main" xmlns="" id="{4299E381-F7B2-4403-B279-E50327FA0C2E}"/>
              </a:ext>
            </a:extLst>
          </p:cNvPr>
          <p:cNvSpPr>
            <a:spLocks noGrp="1" noChangeArrowheads="1"/>
          </p:cNvSpPr>
          <p:nvPr>
            <p:ph type="title"/>
          </p:nvPr>
        </p:nvSpPr>
        <p:spPr/>
        <p:txBody>
          <a:bodyPr/>
          <a:lstStyle/>
          <a:p>
            <a:r>
              <a:rPr lang="he-IL" altLang="en-US" dirty="0"/>
              <a:t>משתנה תנאי (</a:t>
            </a:r>
            <a:r>
              <a:rPr lang="en-US" altLang="en-US" dirty="0"/>
              <a:t>condition variable</a:t>
            </a:r>
            <a:r>
              <a:rPr lang="he-IL" altLang="en-US" dirty="0"/>
              <a:t>)</a:t>
            </a:r>
            <a:endParaRPr lang="en-US" altLang="en-US" dirty="0"/>
          </a:p>
        </p:txBody>
      </p:sp>
      <p:sp>
        <p:nvSpPr>
          <p:cNvPr id="304131" name="Rectangle 3">
            <a:extLst>
              <a:ext uri="{FF2B5EF4-FFF2-40B4-BE49-F238E27FC236}">
                <a16:creationId xmlns:a16="http://schemas.microsoft.com/office/drawing/2014/main" xmlns="" id="{D75599BC-DAE3-4C3C-B49F-5E4406EA06FB}"/>
              </a:ext>
            </a:extLst>
          </p:cNvPr>
          <p:cNvSpPr>
            <a:spLocks noGrp="1" noChangeArrowheads="1"/>
          </p:cNvSpPr>
          <p:nvPr>
            <p:ph idx="1"/>
          </p:nvPr>
        </p:nvSpPr>
        <p:spPr/>
        <p:txBody>
          <a:bodyPr>
            <a:normAutofit/>
          </a:bodyPr>
          <a:lstStyle/>
          <a:p>
            <a:r>
              <a:rPr lang="he-IL" altLang="en-US" dirty="0"/>
              <a:t>מנגנון סנכרון המאפשר לחוט להמתין (כלומר, לפנות את המעבד ולצאת לתור המתנה) עד לקיום תנאי כלשהו.</a:t>
            </a:r>
          </a:p>
          <a:p>
            <a:pPr lvl="1"/>
            <a:endParaRPr lang="he-IL" altLang="en-US" dirty="0"/>
          </a:p>
          <a:p>
            <a:r>
              <a:rPr lang="he-IL" altLang="en-US" dirty="0"/>
              <a:t>אצל הממתין לאירוע (החוט שרוצה להתקדם רק כאשר יושג המצב הרצוי):</a:t>
            </a:r>
          </a:p>
          <a:p>
            <a:pPr marL="0" indent="0" algn="l" rtl="0">
              <a:buNone/>
            </a:pPr>
            <a:r>
              <a:rPr lang="en-US" altLang="en-US" dirty="0" err="1">
                <a:latin typeface="Courier New" panose="02070309020205020404" pitchFamily="49" charset="0"/>
                <a:cs typeface="Courier New" panose="02070309020205020404" pitchFamily="49" charset="0"/>
              </a:rPr>
              <a:t>pthread_cond_wait</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cond_var</a:t>
            </a:r>
            <a:r>
              <a:rPr lang="en-US" altLang="en-US" dirty="0">
                <a:latin typeface="Courier New" panose="02070309020205020404" pitchFamily="49" charset="0"/>
                <a:cs typeface="Courier New" panose="02070309020205020404" pitchFamily="49" charset="0"/>
              </a:rPr>
              <a:t>, mutex);</a:t>
            </a:r>
          </a:p>
          <a:p>
            <a:endParaRPr lang="he-IL" altLang="en-US" dirty="0"/>
          </a:p>
          <a:p>
            <a:endParaRPr lang="he-IL" altLang="en-US" dirty="0"/>
          </a:p>
          <a:p>
            <a:r>
              <a:rPr lang="he-IL" altLang="en-US" dirty="0"/>
              <a:t>אצל יוצר האירוע (החוט שיוצר את המצב הרצוי ומסמן לחוטים הממתינים להתקדם):</a:t>
            </a:r>
          </a:p>
          <a:p>
            <a:pPr marL="0" indent="0" algn="l" rtl="0">
              <a:buNone/>
            </a:pPr>
            <a:r>
              <a:rPr lang="en-US" altLang="en-US" dirty="0" err="1">
                <a:latin typeface="Courier New" panose="02070309020205020404" pitchFamily="49" charset="0"/>
                <a:cs typeface="Courier New" panose="02070309020205020404" pitchFamily="49" charset="0"/>
              </a:rPr>
              <a:t>pthread_cond_signal</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cond_var</a:t>
            </a:r>
            <a:r>
              <a:rPr lang="en-US" altLang="en-US" dirty="0">
                <a:latin typeface="Courier New" panose="02070309020205020404" pitchFamily="49" charset="0"/>
                <a:cs typeface="Courier New" panose="02070309020205020404" pitchFamily="49" charset="0"/>
              </a:rPr>
              <a:t>);</a:t>
            </a:r>
          </a:p>
          <a:p>
            <a:endParaRPr lang="he-IL" altLang="en-US" dirty="0"/>
          </a:p>
        </p:txBody>
      </p:sp>
      <p:sp>
        <p:nvSpPr>
          <p:cNvPr id="4" name="Footer Placeholder 3">
            <a:extLst>
              <a:ext uri="{FF2B5EF4-FFF2-40B4-BE49-F238E27FC236}">
                <a16:creationId xmlns:a16="http://schemas.microsoft.com/office/drawing/2014/main" xmlns="" id="{AA062CB4-7B8C-4DE1-9B8B-F76D3BB1A051}"/>
              </a:ext>
            </a:extLst>
          </p:cNvPr>
          <p:cNvSpPr>
            <a:spLocks noGrp="1"/>
          </p:cNvSpPr>
          <p:nvPr>
            <p:ph type="ftr" sz="quarter" idx="11"/>
          </p:nvPr>
        </p:nvSpPr>
        <p:spPr/>
        <p:txBody>
          <a:bodyPr/>
          <a:lstStyle/>
          <a:p>
            <a:r>
              <a:rPr lang="he-IL"/>
              <a:t>מערכות הפעלה - תרגול 6</a:t>
            </a:r>
            <a:endParaRPr lang="en-US" dirty="0"/>
          </a:p>
        </p:txBody>
      </p:sp>
      <p:sp>
        <p:nvSpPr>
          <p:cNvPr id="3" name="Slide Number Placeholder 2">
            <a:extLst>
              <a:ext uri="{FF2B5EF4-FFF2-40B4-BE49-F238E27FC236}">
                <a16:creationId xmlns:a16="http://schemas.microsoft.com/office/drawing/2014/main" xmlns="" id="{92735379-7C06-4478-BA6A-F455AD92930B}"/>
              </a:ext>
            </a:extLst>
          </p:cNvPr>
          <p:cNvSpPr>
            <a:spLocks noGrp="1"/>
          </p:cNvSpPr>
          <p:nvPr>
            <p:ph type="sldNum" sz="quarter" idx="12"/>
          </p:nvPr>
        </p:nvSpPr>
        <p:spPr/>
        <p:txBody>
          <a:bodyPr/>
          <a:lstStyle/>
          <a:p>
            <a:fld id="{0CFEC368-1D7A-4F81-ABF6-AE0E36BAF64C}" type="slidenum">
              <a:rPr lang="en-US" smtClean="0"/>
              <a:pPr/>
              <a:t>6</a:t>
            </a:fld>
            <a:endParaRPr lang="en-US"/>
          </a:p>
        </p:txBody>
      </p:sp>
      <p:sp>
        <p:nvSpPr>
          <p:cNvPr id="6" name="Speech Bubble: Rectangle 5">
            <a:extLst>
              <a:ext uri="{FF2B5EF4-FFF2-40B4-BE49-F238E27FC236}">
                <a16:creationId xmlns:a16="http://schemas.microsoft.com/office/drawing/2014/main" xmlns="" id="{B6814906-882B-4751-AF0E-FD303D865D84}"/>
              </a:ext>
            </a:extLst>
          </p:cNvPr>
          <p:cNvSpPr/>
          <p:nvPr/>
        </p:nvSpPr>
        <p:spPr>
          <a:xfrm>
            <a:off x="5293896" y="4219073"/>
            <a:ext cx="3392904" cy="679813"/>
          </a:xfrm>
          <a:prstGeom prst="wedgeRectCallout">
            <a:avLst>
              <a:gd name="adj1" fmla="val -29545"/>
              <a:gd name="adj2" fmla="val -86852"/>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he-IL" altLang="en-US" sz="2000" dirty="0"/>
              <a:t>המתנה על משתנה תנאי דורשת </a:t>
            </a:r>
            <a:r>
              <a:rPr lang="en-US" altLang="en-US" sz="2000" dirty="0"/>
              <a:t>mutex</a:t>
            </a:r>
            <a:r>
              <a:rPr lang="he-IL" altLang="en-US" sz="2000" dirty="0"/>
              <a:t> נעול – בהמשך נבין למה</a:t>
            </a:r>
            <a:endParaRPr lang="en-US" sz="2000" dirty="0"/>
          </a:p>
        </p:txBody>
      </p:sp>
    </p:spTree>
    <p:extLst>
      <p:ext uri="{BB962C8B-B14F-4D97-AF65-F5344CB8AC3E}">
        <p14:creationId xmlns:p14="http://schemas.microsoft.com/office/powerpoint/2010/main" val="51431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4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4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41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413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413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F5017-16BD-4D84-ABA2-EEF9BF51F0A5}"/>
              </a:ext>
            </a:extLst>
          </p:cNvPr>
          <p:cNvSpPr>
            <a:spLocks noGrp="1"/>
          </p:cNvSpPr>
          <p:nvPr>
            <p:ph type="title"/>
          </p:nvPr>
        </p:nvSpPr>
        <p:spPr/>
        <p:txBody>
          <a:bodyPr/>
          <a:lstStyle/>
          <a:p>
            <a:r>
              <a:rPr lang="he-IL" sz="4000" dirty="0"/>
              <a:t>מימוש שגוי 1#</a:t>
            </a:r>
            <a:endParaRPr lang="en-US" sz="4000" dirty="0"/>
          </a:p>
        </p:txBody>
      </p:sp>
      <p:sp>
        <p:nvSpPr>
          <p:cNvPr id="3" name="Content Placeholder 2">
            <a:extLst>
              <a:ext uri="{FF2B5EF4-FFF2-40B4-BE49-F238E27FC236}">
                <a16:creationId xmlns:a16="http://schemas.microsoft.com/office/drawing/2014/main" xmlns="" id="{265BE6A6-81E7-4396-92D1-6DAAD6FD965C}"/>
              </a:ext>
            </a:extLst>
          </p:cNvPr>
          <p:cNvSpPr>
            <a:spLocks noGrp="1"/>
          </p:cNvSpPr>
          <p:nvPr>
            <p:ph idx="1"/>
          </p:nvPr>
        </p:nvSpPr>
        <p:spPr>
          <a:xfrm>
            <a:off x="2971800" y="792079"/>
            <a:ext cx="5715000" cy="5892499"/>
          </a:xfrm>
        </p:spPr>
        <p:txBody>
          <a:bodyPr>
            <a:normAutofit/>
          </a:bodyPr>
          <a:lstStyle/>
          <a:p>
            <a:pPr marL="0" indent="0" algn="l" rtl="0">
              <a:buNone/>
            </a:pPr>
            <a:r>
              <a:rPr lang="en-US" sz="1600" dirty="0" err="1">
                <a:latin typeface="Courier New" panose="02070309020205020404" pitchFamily="49" charset="0"/>
                <a:cs typeface="Courier New" panose="02070309020205020404" pitchFamily="49" charset="0"/>
              </a:rPr>
              <a:t>pthread_cond_t</a:t>
            </a:r>
            <a:r>
              <a:rPr lang="en-US" sz="1600" dirty="0">
                <a:latin typeface="Courier New" panose="02070309020205020404" pitchFamily="49" charset="0"/>
                <a:cs typeface="Courier New" panose="02070309020205020404" pitchFamily="49" charset="0"/>
              </a:rPr>
              <a:t> c; // should be initialized</a:t>
            </a:r>
          </a:p>
          <a:p>
            <a:pPr marL="0" indent="0" algn="l" rtl="0">
              <a:buNone/>
            </a:pPr>
            <a:r>
              <a:rPr lang="en-US" sz="1600" dirty="0" err="1">
                <a:latin typeface="Courier New" panose="02070309020205020404" pitchFamily="49" charset="0"/>
                <a:cs typeface="Courier New" panose="02070309020205020404" pitchFamily="49" charset="0"/>
              </a:rPr>
              <a:t>pthread_mutex_t</a:t>
            </a:r>
            <a:r>
              <a:rPr lang="en-US" sz="1600" dirty="0">
                <a:latin typeface="Courier New" panose="02070309020205020404" pitchFamily="49" charset="0"/>
                <a:cs typeface="Courier New" panose="02070309020205020404" pitchFamily="49" charset="0"/>
              </a:rPr>
              <a:t> m; // should be initialized</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first(void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​first.\n");</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highlight>
                  <a:srgbClr val="FFFF00"/>
                </a:highlight>
                <a:latin typeface="Courier New" panose="02070309020205020404" pitchFamily="49" charset="0"/>
                <a:cs typeface="Courier New" panose="02070309020205020404" pitchFamily="49" charset="0"/>
              </a:rPr>
              <a:t>pthread_cond_signal</a:t>
            </a:r>
            <a:r>
              <a:rPr lang="en-US" sz="1600" dirty="0">
                <a:highlight>
                  <a:srgbClr val="FFFF00"/>
                </a:highlight>
                <a:latin typeface="Courier New" panose="02070309020205020404" pitchFamily="49" charset="0"/>
                <a:cs typeface="Courier New" panose="02070309020205020404" pitchFamily="49" charset="0"/>
              </a:rPr>
              <a:t>(&amp;c);</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second(void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highlight>
                  <a:srgbClr val="FFFF00"/>
                </a:highlight>
                <a:latin typeface="Courier New" panose="02070309020205020404" pitchFamily="49" charset="0"/>
                <a:cs typeface="Courier New" panose="02070309020205020404" pitchFamily="49" charset="0"/>
              </a:rPr>
              <a:t>pthread_mutex_lock</a:t>
            </a:r>
            <a:r>
              <a:rPr lang="en-US" sz="1600" dirty="0">
                <a:highlight>
                  <a:srgbClr val="FFFF00"/>
                </a:highlight>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highlight>
                  <a:srgbClr val="FFFF00"/>
                </a:highlight>
                <a:latin typeface="Courier New" panose="02070309020205020404" pitchFamily="49" charset="0"/>
                <a:cs typeface="Courier New" panose="02070309020205020404" pitchFamily="49" charset="0"/>
              </a:rPr>
              <a:t>pthread_cond_wait</a:t>
            </a:r>
            <a:r>
              <a:rPr lang="en-US" sz="1600" dirty="0">
                <a:highlight>
                  <a:srgbClr val="FFFF00"/>
                </a:highlight>
                <a:latin typeface="Courier New" panose="02070309020205020404" pitchFamily="49" charset="0"/>
                <a:cs typeface="Courier New" panose="02070309020205020404" pitchFamily="49" charset="0"/>
              </a:rPr>
              <a:t>(&amp;c, &amp;m);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highlight>
                  <a:srgbClr val="FFFF00"/>
                </a:highlight>
                <a:latin typeface="Courier New" panose="02070309020205020404" pitchFamily="49" charset="0"/>
                <a:cs typeface="Courier New" panose="02070309020205020404" pitchFamily="49" charset="0"/>
              </a:rPr>
              <a:t>pthread_mutex_unlock</a:t>
            </a:r>
            <a:r>
              <a:rPr lang="en-US" sz="1600" dirty="0">
                <a:highlight>
                  <a:srgbClr val="FFFF00"/>
                </a:highlight>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​second.\n");</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p:txBody>
      </p:sp>
      <p:sp>
        <p:nvSpPr>
          <p:cNvPr id="4" name="Text Placeholder 3">
            <a:extLst>
              <a:ext uri="{FF2B5EF4-FFF2-40B4-BE49-F238E27FC236}">
                <a16:creationId xmlns:a16="http://schemas.microsoft.com/office/drawing/2014/main" xmlns="" id="{D6A8392A-CD4F-487A-B28D-71E7BE0769C9}"/>
              </a:ext>
            </a:extLst>
          </p:cNvPr>
          <p:cNvSpPr>
            <a:spLocks noGrp="1"/>
          </p:cNvSpPr>
          <p:nvPr>
            <p:ph type="body" sz="half" idx="2"/>
          </p:nvPr>
        </p:nvSpPr>
        <p:spPr/>
        <p:txBody>
          <a:bodyPr>
            <a:normAutofit/>
          </a:bodyPr>
          <a:lstStyle/>
          <a:p>
            <a:r>
              <a:rPr lang="he-IL" sz="2000" dirty="0"/>
              <a:t>הסבירו מדוע הקוד שגוי, כלומר תארו </a:t>
            </a:r>
            <a:r>
              <a:rPr lang="he-IL" sz="2000" u="sng" dirty="0"/>
              <a:t>במדויק</a:t>
            </a:r>
            <a:r>
              <a:rPr lang="he-IL" sz="2000" dirty="0"/>
              <a:t> תרחיש מסוים שבו הקוד לא יפעל כנדרש.</a:t>
            </a:r>
          </a:p>
        </p:txBody>
      </p:sp>
      <p:sp>
        <p:nvSpPr>
          <p:cNvPr id="6" name="Slide Number Placeholder 5">
            <a:extLst>
              <a:ext uri="{FF2B5EF4-FFF2-40B4-BE49-F238E27FC236}">
                <a16:creationId xmlns:a16="http://schemas.microsoft.com/office/drawing/2014/main" xmlns="" id="{904C849F-8B68-441F-9FB6-E020E113003E}"/>
              </a:ext>
            </a:extLst>
          </p:cNvPr>
          <p:cNvSpPr>
            <a:spLocks noGrp="1"/>
          </p:cNvSpPr>
          <p:nvPr>
            <p:ph type="sldNum" sz="quarter" idx="12"/>
          </p:nvPr>
        </p:nvSpPr>
        <p:spPr/>
        <p:txBody>
          <a:bodyPr/>
          <a:lstStyle/>
          <a:p>
            <a:fld id="{0CFEC368-1D7A-4F81-ABF6-AE0E36BAF64C}" type="slidenum">
              <a:rPr lang="en-US" smtClean="0"/>
              <a:pPr/>
              <a:t>7</a:t>
            </a:fld>
            <a:endParaRPr lang="en-US"/>
          </a:p>
        </p:txBody>
      </p:sp>
      <p:sp>
        <p:nvSpPr>
          <p:cNvPr id="7" name="Speech Bubble: Rectangle 6">
            <a:extLst>
              <a:ext uri="{FF2B5EF4-FFF2-40B4-BE49-F238E27FC236}">
                <a16:creationId xmlns:a16="http://schemas.microsoft.com/office/drawing/2014/main" xmlns="" id="{91182359-75D1-436E-93C1-2622DE61298A}"/>
              </a:ext>
            </a:extLst>
          </p:cNvPr>
          <p:cNvSpPr/>
          <p:nvPr/>
        </p:nvSpPr>
        <p:spPr>
          <a:xfrm>
            <a:off x="457200" y="4650828"/>
            <a:ext cx="2017986" cy="1719092"/>
          </a:xfrm>
          <a:prstGeom prst="wedgeRectCallout">
            <a:avLst>
              <a:gd name="adj1" fmla="val 87741"/>
              <a:gd name="adj2" fmla="val -177164"/>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he-IL" sz="2000" dirty="0"/>
              <a:t>אם החוט הראשון יתבצע לפני השני, האיתות ילך לאיבוד והחוט השני ייתקע לנצח.</a:t>
            </a:r>
            <a:endParaRPr lang="en-US" sz="2000" dirty="0"/>
          </a:p>
        </p:txBody>
      </p:sp>
      <p:sp>
        <p:nvSpPr>
          <p:cNvPr id="8" name="Footer Placeholder 7">
            <a:extLst>
              <a:ext uri="{FF2B5EF4-FFF2-40B4-BE49-F238E27FC236}">
                <a16:creationId xmlns:a16="http://schemas.microsoft.com/office/drawing/2014/main" xmlns="" id="{FEC573AA-C6A3-4CE9-9F2D-0F14E7ECDF14}"/>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347618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F5017-16BD-4D84-ABA2-EEF9BF51F0A5}"/>
              </a:ext>
            </a:extLst>
          </p:cNvPr>
          <p:cNvSpPr>
            <a:spLocks noGrp="1"/>
          </p:cNvSpPr>
          <p:nvPr>
            <p:ph type="title"/>
          </p:nvPr>
        </p:nvSpPr>
        <p:spPr/>
        <p:txBody>
          <a:bodyPr/>
          <a:lstStyle/>
          <a:p>
            <a:r>
              <a:rPr lang="he-IL" sz="4000" dirty="0"/>
              <a:t>מימוש שגוי 2#</a:t>
            </a:r>
            <a:endParaRPr lang="en-US" sz="4000" dirty="0"/>
          </a:p>
        </p:txBody>
      </p:sp>
      <p:sp>
        <p:nvSpPr>
          <p:cNvPr id="3" name="Content Placeholder 2">
            <a:extLst>
              <a:ext uri="{FF2B5EF4-FFF2-40B4-BE49-F238E27FC236}">
                <a16:creationId xmlns:a16="http://schemas.microsoft.com/office/drawing/2014/main" xmlns="" id="{265BE6A6-81E7-4396-92D1-6DAAD6FD965C}"/>
              </a:ext>
            </a:extLst>
          </p:cNvPr>
          <p:cNvSpPr>
            <a:spLocks noGrp="1"/>
          </p:cNvSpPr>
          <p:nvPr>
            <p:ph idx="1"/>
          </p:nvPr>
        </p:nvSpPr>
        <p:spPr>
          <a:xfrm>
            <a:off x="2971800" y="792079"/>
            <a:ext cx="5715000" cy="5892499"/>
          </a:xfrm>
        </p:spPr>
        <p:txBody>
          <a:bodyPr>
            <a:normAutofit/>
          </a:bodyPr>
          <a:lstStyle/>
          <a:p>
            <a:pPr marL="0" indent="0" algn="l" rtl="0">
              <a:buNone/>
            </a:pPr>
            <a:r>
              <a:rPr lang="en-US" sz="1600" dirty="0" err="1">
                <a:latin typeface="Courier New" panose="02070309020205020404" pitchFamily="49" charset="0"/>
                <a:cs typeface="Courier New" panose="02070309020205020404" pitchFamily="49" charset="0"/>
              </a:rPr>
              <a:t>pthread_cond_t</a:t>
            </a:r>
            <a:r>
              <a:rPr lang="en-US" sz="1600" dirty="0">
                <a:latin typeface="Courier New" panose="02070309020205020404" pitchFamily="49" charset="0"/>
                <a:cs typeface="Courier New" panose="02070309020205020404" pitchFamily="49" charset="0"/>
              </a:rPr>
              <a:t> c; // should be initialized</a:t>
            </a:r>
          </a:p>
          <a:p>
            <a:pPr marL="0" indent="0" algn="l" rtl="0">
              <a:buNone/>
            </a:pPr>
            <a:r>
              <a:rPr lang="en-US" sz="1600" dirty="0" err="1">
                <a:latin typeface="Courier New" panose="02070309020205020404" pitchFamily="49" charset="0"/>
                <a:cs typeface="Courier New" panose="02070309020205020404" pitchFamily="49" charset="0"/>
              </a:rPr>
              <a:t>pthread_mutex_t</a:t>
            </a:r>
            <a:r>
              <a:rPr lang="en-US" sz="1600" dirty="0">
                <a:latin typeface="Courier New" panose="02070309020205020404" pitchFamily="49" charset="0"/>
                <a:cs typeface="Courier New" panose="02070309020205020404" pitchFamily="49" charset="0"/>
              </a:rPr>
              <a:t> m; // should be initialized</a:t>
            </a:r>
          </a:p>
          <a:p>
            <a:pPr marL="0" indent="0" algn="l" rtl="0">
              <a:buNone/>
            </a:pPr>
            <a:r>
              <a:rPr lang="en-US" sz="1600" dirty="0" err="1">
                <a:highlight>
                  <a:srgbClr val="FFFF00"/>
                </a:highlight>
                <a:latin typeface="Courier New" panose="02070309020205020404" pitchFamily="49" charset="0"/>
                <a:cs typeface="Courier New" panose="02070309020205020404" pitchFamily="49" charset="0"/>
              </a:rPr>
              <a:t>int</a:t>
            </a:r>
            <a:r>
              <a:rPr lang="en-US" sz="1600" dirty="0">
                <a:highlight>
                  <a:srgbClr val="FFFF00"/>
                </a:highlight>
                <a:latin typeface="Courier New" panose="02070309020205020404" pitchFamily="49" charset="0"/>
                <a:cs typeface="Courier New" panose="02070309020205020404" pitchFamily="49" charset="0"/>
              </a:rPr>
              <a:t> done = 0;</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first(void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​first.\n");</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a:highlight>
                  <a:srgbClr val="FFFF00"/>
                </a:highlight>
                <a:latin typeface="Courier New" panose="02070309020205020404" pitchFamily="49" charset="0"/>
                <a:cs typeface="Courier New" panose="02070309020205020404" pitchFamily="49" charset="0"/>
              </a:rPr>
              <a:t>done = 1;</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pthread_cond_signal</a:t>
            </a:r>
            <a:r>
              <a:rPr lang="en-US" sz="1600" dirty="0">
                <a:latin typeface="Courier New" panose="02070309020205020404" pitchFamily="49" charset="0"/>
                <a:cs typeface="Courier New" panose="02070309020205020404" pitchFamily="49" charset="0"/>
              </a:rPr>
              <a:t>(&amp;c);</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second(void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a:highlight>
                  <a:srgbClr val="FFFF00"/>
                </a:highlight>
                <a:latin typeface="Courier New" panose="02070309020205020404" pitchFamily="49" charset="0"/>
                <a:cs typeface="Courier New" panose="02070309020205020404" pitchFamily="49" charset="0"/>
              </a:rPr>
              <a:t>while (!done)</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pthread_cond_wait</a:t>
            </a:r>
            <a:r>
              <a:rPr lang="en-US" sz="1600" dirty="0">
                <a:latin typeface="Courier New" panose="02070309020205020404" pitchFamily="49" charset="0"/>
                <a:cs typeface="Courier New" panose="02070309020205020404" pitchFamily="49" charset="0"/>
              </a:rPr>
              <a:t>(&amp;c, &amp;m);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pthread_mutex_unlock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​second.\n");</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p:txBody>
      </p:sp>
      <p:sp>
        <p:nvSpPr>
          <p:cNvPr id="4" name="Text Placeholder 3">
            <a:extLst>
              <a:ext uri="{FF2B5EF4-FFF2-40B4-BE49-F238E27FC236}">
                <a16:creationId xmlns:a16="http://schemas.microsoft.com/office/drawing/2014/main" xmlns="" id="{D6A8392A-CD4F-487A-B28D-71E7BE0769C9}"/>
              </a:ext>
            </a:extLst>
          </p:cNvPr>
          <p:cNvSpPr>
            <a:spLocks noGrp="1"/>
          </p:cNvSpPr>
          <p:nvPr>
            <p:ph type="body" sz="half" idx="2"/>
          </p:nvPr>
        </p:nvSpPr>
        <p:spPr/>
        <p:txBody>
          <a:bodyPr>
            <a:normAutofit/>
          </a:bodyPr>
          <a:lstStyle/>
          <a:p>
            <a:r>
              <a:rPr lang="he-IL" sz="2000" dirty="0"/>
              <a:t>הסבירו מדוע הקוד שגוי, כלומר תארו </a:t>
            </a:r>
            <a:r>
              <a:rPr lang="he-IL" sz="2000" u="sng" dirty="0"/>
              <a:t>במדויק</a:t>
            </a:r>
            <a:r>
              <a:rPr lang="he-IL" sz="2000" dirty="0"/>
              <a:t> תרחיש מסוים שבו הקוד לא יפעל כנדרש.</a:t>
            </a:r>
          </a:p>
        </p:txBody>
      </p:sp>
      <p:sp>
        <p:nvSpPr>
          <p:cNvPr id="6" name="Slide Number Placeholder 5">
            <a:extLst>
              <a:ext uri="{FF2B5EF4-FFF2-40B4-BE49-F238E27FC236}">
                <a16:creationId xmlns:a16="http://schemas.microsoft.com/office/drawing/2014/main" xmlns="" id="{904C849F-8B68-441F-9FB6-E020E113003E}"/>
              </a:ext>
            </a:extLst>
          </p:cNvPr>
          <p:cNvSpPr>
            <a:spLocks noGrp="1"/>
          </p:cNvSpPr>
          <p:nvPr>
            <p:ph type="sldNum" sz="quarter" idx="12"/>
          </p:nvPr>
        </p:nvSpPr>
        <p:spPr/>
        <p:txBody>
          <a:bodyPr/>
          <a:lstStyle/>
          <a:p>
            <a:fld id="{0CFEC368-1D7A-4F81-ABF6-AE0E36BAF64C}" type="slidenum">
              <a:rPr lang="en-US" smtClean="0"/>
              <a:pPr/>
              <a:t>8</a:t>
            </a:fld>
            <a:endParaRPr lang="en-US"/>
          </a:p>
        </p:txBody>
      </p:sp>
      <p:sp>
        <p:nvSpPr>
          <p:cNvPr id="7" name="Speech Bubble: Rectangle 6">
            <a:extLst>
              <a:ext uri="{FF2B5EF4-FFF2-40B4-BE49-F238E27FC236}">
                <a16:creationId xmlns:a16="http://schemas.microsoft.com/office/drawing/2014/main" xmlns="" id="{91182359-75D1-436E-93C1-2622DE61298A}"/>
              </a:ext>
            </a:extLst>
          </p:cNvPr>
          <p:cNvSpPr/>
          <p:nvPr/>
        </p:nvSpPr>
        <p:spPr>
          <a:xfrm>
            <a:off x="457200" y="4251158"/>
            <a:ext cx="2139696" cy="2118762"/>
          </a:xfrm>
          <a:prstGeom prst="wedgeRectCallout">
            <a:avLst>
              <a:gd name="adj1" fmla="val 91580"/>
              <a:gd name="adj2" fmla="val -18981"/>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he-IL" sz="2000" dirty="0"/>
              <a:t>אם החוט השני ירוץ קודם ואז תתרחש החלפת הקשר בין בדיקת התנאי להמתנה, האיתות שוב ילך לאיבוד.</a:t>
            </a:r>
            <a:endParaRPr lang="en-US" sz="2000" dirty="0"/>
          </a:p>
        </p:txBody>
      </p:sp>
      <p:sp>
        <p:nvSpPr>
          <p:cNvPr id="8" name="Footer Placeholder 7">
            <a:extLst>
              <a:ext uri="{FF2B5EF4-FFF2-40B4-BE49-F238E27FC236}">
                <a16:creationId xmlns:a16="http://schemas.microsoft.com/office/drawing/2014/main" xmlns="" id="{FEC573AA-C6A3-4CE9-9F2D-0F14E7ECDF14}"/>
              </a:ext>
            </a:extLst>
          </p:cNvPr>
          <p:cNvSpPr>
            <a:spLocks noGrp="1"/>
          </p:cNvSpPr>
          <p:nvPr>
            <p:ph type="ftr" sz="quarter" idx="11"/>
          </p:nvPr>
        </p:nvSpPr>
        <p:spPr/>
        <p:txBody>
          <a:bodyPr/>
          <a:lstStyle/>
          <a:p>
            <a:pPr algn="r"/>
            <a:r>
              <a:rPr lang="he-IL"/>
              <a:t>מערכות הפעלה - תרגול 6</a:t>
            </a:r>
            <a:endParaRPr lang="en-US" dirty="0"/>
          </a:p>
        </p:txBody>
      </p:sp>
    </p:spTree>
    <p:extLst>
      <p:ext uri="{BB962C8B-B14F-4D97-AF65-F5344CB8AC3E}">
        <p14:creationId xmlns:p14="http://schemas.microsoft.com/office/powerpoint/2010/main" val="169168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F5017-16BD-4D84-ABA2-EEF9BF51F0A5}"/>
              </a:ext>
            </a:extLst>
          </p:cNvPr>
          <p:cNvSpPr>
            <a:spLocks noGrp="1"/>
          </p:cNvSpPr>
          <p:nvPr>
            <p:ph type="title"/>
          </p:nvPr>
        </p:nvSpPr>
        <p:spPr/>
        <p:txBody>
          <a:bodyPr/>
          <a:lstStyle/>
          <a:p>
            <a:r>
              <a:rPr lang="he-IL" sz="4000" dirty="0"/>
              <a:t>מימוש תקין</a:t>
            </a:r>
            <a:endParaRPr lang="en-US" sz="4000" dirty="0"/>
          </a:p>
        </p:txBody>
      </p:sp>
      <p:sp>
        <p:nvSpPr>
          <p:cNvPr id="3" name="Content Placeholder 2">
            <a:extLst>
              <a:ext uri="{FF2B5EF4-FFF2-40B4-BE49-F238E27FC236}">
                <a16:creationId xmlns:a16="http://schemas.microsoft.com/office/drawing/2014/main" xmlns="" id="{265BE6A6-81E7-4396-92D1-6DAAD6FD965C}"/>
              </a:ext>
            </a:extLst>
          </p:cNvPr>
          <p:cNvSpPr>
            <a:spLocks noGrp="1"/>
          </p:cNvSpPr>
          <p:nvPr>
            <p:ph idx="1"/>
          </p:nvPr>
        </p:nvSpPr>
        <p:spPr>
          <a:xfrm>
            <a:off x="2971800" y="792079"/>
            <a:ext cx="5715000" cy="5892499"/>
          </a:xfrm>
        </p:spPr>
        <p:txBody>
          <a:bodyPr>
            <a:normAutofit lnSpcReduction="10000"/>
          </a:bodyPr>
          <a:lstStyle/>
          <a:p>
            <a:pPr marL="0" indent="0" algn="l" rtl="0">
              <a:buNone/>
            </a:pPr>
            <a:r>
              <a:rPr lang="en-US" sz="1600" dirty="0" err="1">
                <a:latin typeface="Courier New" panose="02070309020205020404" pitchFamily="49" charset="0"/>
                <a:cs typeface="Courier New" panose="02070309020205020404" pitchFamily="49" charset="0"/>
              </a:rPr>
              <a:t>pthread_cond_t</a:t>
            </a:r>
            <a:r>
              <a:rPr lang="en-US" sz="1600" dirty="0">
                <a:latin typeface="Courier New" panose="02070309020205020404" pitchFamily="49" charset="0"/>
                <a:cs typeface="Courier New" panose="02070309020205020404" pitchFamily="49" charset="0"/>
              </a:rPr>
              <a:t> c; // should be initialized</a:t>
            </a:r>
          </a:p>
          <a:p>
            <a:pPr marL="0" indent="0" algn="l" rtl="0">
              <a:buNone/>
            </a:pPr>
            <a:r>
              <a:rPr lang="en-US" sz="1600" dirty="0" err="1">
                <a:latin typeface="Courier New" panose="02070309020205020404" pitchFamily="49" charset="0"/>
                <a:cs typeface="Courier New" panose="02070309020205020404" pitchFamily="49" charset="0"/>
              </a:rPr>
              <a:t>pthread_mutex_t</a:t>
            </a:r>
            <a:r>
              <a:rPr lang="en-US" sz="1600" dirty="0">
                <a:latin typeface="Courier New" panose="02070309020205020404" pitchFamily="49" charset="0"/>
                <a:cs typeface="Courier New" panose="02070309020205020404" pitchFamily="49" charset="0"/>
              </a:rPr>
              <a:t> m; // should be initialized</a:t>
            </a:r>
          </a:p>
          <a:p>
            <a:pPr marL="0" indent="0" algn="l" rtl="0">
              <a:buNone/>
            </a:pP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done = 0;</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first(void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​first.\n");</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done = 1;</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pthread_cond_signal</a:t>
            </a:r>
            <a:r>
              <a:rPr lang="en-US" sz="1600" dirty="0">
                <a:latin typeface="Courier New" panose="02070309020205020404" pitchFamily="49" charset="0"/>
                <a:cs typeface="Courier New" panose="02070309020205020404" pitchFamily="49" charset="0"/>
              </a:rPr>
              <a:t>(&amp;c);</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pthread_mutex_unlock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a:p>
            <a:pPr marL="0" indent="0" algn="l" rtl="0">
              <a:buNone/>
            </a:pPr>
            <a:endParaRPr lang="en-US" sz="1600" dirty="0">
              <a:latin typeface="Courier New" panose="02070309020205020404" pitchFamily="49" charset="0"/>
              <a:cs typeface="Courier New" panose="02070309020205020404" pitchFamily="49" charset="0"/>
            </a:endParaRPr>
          </a:p>
          <a:p>
            <a:pPr marL="0" indent="0" algn="l" rtl="0">
              <a:buNone/>
            </a:pPr>
            <a:r>
              <a:rPr lang="en-US" sz="1600" dirty="0">
                <a:latin typeface="Courier New" panose="02070309020205020404" pitchFamily="49" charset="0"/>
                <a:cs typeface="Courier New" panose="02070309020205020404" pitchFamily="49" charset="0"/>
              </a:rPr>
              <a:t>void* second(void *</a:t>
            </a:r>
            <a:r>
              <a:rPr lang="en-US" sz="1600" dirty="0" err="1">
                <a:latin typeface="Courier New" panose="02070309020205020404" pitchFamily="49" charset="0"/>
                <a:cs typeface="Courier New" panose="02070309020205020404" pitchFamily="49" charset="0"/>
              </a:rPr>
              <a:t>arg</a:t>
            </a:r>
            <a:r>
              <a:rPr lang="en-US" sz="1600" dirty="0">
                <a:latin typeface="Courier New" panose="02070309020205020404" pitchFamily="49" charset="0"/>
                <a:cs typeface="Courier New" panose="02070309020205020404" pitchFamily="49" charset="0"/>
              </a:rPr>
              <a:t>) {</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while (!done)</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pthread_cond_wait</a:t>
            </a:r>
            <a:r>
              <a:rPr lang="en-US" sz="1600" dirty="0">
                <a:latin typeface="Courier New" panose="02070309020205020404" pitchFamily="49" charset="0"/>
                <a:cs typeface="Courier New" panose="02070309020205020404" pitchFamily="49" charset="0"/>
              </a:rPr>
              <a:t>(&amp;c, &amp;m);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pthread_mutex_unlock</a:t>
            </a:r>
            <a:r>
              <a:rPr lang="en-US" sz="1600" dirty="0">
                <a:latin typeface="Courier New" panose="02070309020205020404" pitchFamily="49" charset="0"/>
                <a:cs typeface="Courier New" panose="02070309020205020404" pitchFamily="49" charset="0"/>
              </a:rPr>
              <a:t>(&amp;m);</a:t>
            </a:r>
          </a:p>
          <a:p>
            <a:pPr marL="0" indent="0" algn="l" rtl="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("I​ ​should​ ​run​ ​second.\n");</a:t>
            </a:r>
          </a:p>
          <a:p>
            <a:pPr marL="0" indent="0" algn="l" rtl="0">
              <a:buNone/>
            </a:pPr>
            <a:r>
              <a:rPr lang="en-US" sz="1600" dirty="0">
                <a:latin typeface="Courier New" panose="02070309020205020404" pitchFamily="49" charset="0"/>
                <a:cs typeface="Courier New" panose="02070309020205020404" pitchFamily="49" charset="0"/>
              </a:rPr>
              <a:t>  return NULL;</a:t>
            </a:r>
          </a:p>
          <a:p>
            <a:pPr marL="0" indent="0" algn="l" rtl="0">
              <a:buNone/>
            </a:pPr>
            <a:r>
              <a:rPr lang="en-US" sz="1600" dirty="0">
                <a:latin typeface="Courier New" panose="02070309020205020404" pitchFamily="49" charset="0"/>
                <a:cs typeface="Courier New" panose="02070309020205020404" pitchFamily="49" charset="0"/>
              </a:rPr>
              <a:t>}</a:t>
            </a:r>
          </a:p>
        </p:txBody>
      </p:sp>
      <p:sp>
        <p:nvSpPr>
          <p:cNvPr id="4" name="Text Placeholder 3">
            <a:extLst>
              <a:ext uri="{FF2B5EF4-FFF2-40B4-BE49-F238E27FC236}">
                <a16:creationId xmlns:a16="http://schemas.microsoft.com/office/drawing/2014/main" xmlns="" id="{D6A8392A-CD4F-487A-B28D-71E7BE0769C9}"/>
              </a:ext>
            </a:extLst>
          </p:cNvPr>
          <p:cNvSpPr>
            <a:spLocks noGrp="1"/>
          </p:cNvSpPr>
          <p:nvPr>
            <p:ph type="body" sz="half" idx="2"/>
          </p:nvPr>
        </p:nvSpPr>
        <p:spPr/>
        <p:txBody>
          <a:bodyPr>
            <a:normAutofit/>
          </a:bodyPr>
          <a:lstStyle/>
          <a:p>
            <a:r>
              <a:rPr lang="he-IL" sz="2000" dirty="0"/>
              <a:t>הבעיה במימוש הקודם הייתה גישה לא מוגנת למשתנה המשותף </a:t>
            </a:r>
            <a:r>
              <a:rPr lang="en-US" sz="2000" dirty="0"/>
              <a:t>done</a:t>
            </a:r>
            <a:r>
              <a:rPr lang="he-IL" sz="2000" dirty="0"/>
              <a:t>.</a:t>
            </a:r>
          </a:p>
          <a:p>
            <a:r>
              <a:rPr lang="he-IL" sz="2000" dirty="0"/>
              <a:t>לכן נוסיף נעילה.</a:t>
            </a:r>
          </a:p>
          <a:p>
            <a:endParaRPr lang="he-IL" sz="2000" dirty="0"/>
          </a:p>
        </p:txBody>
      </p:sp>
      <p:sp>
        <p:nvSpPr>
          <p:cNvPr id="6" name="Slide Number Placeholder 5">
            <a:extLst>
              <a:ext uri="{FF2B5EF4-FFF2-40B4-BE49-F238E27FC236}">
                <a16:creationId xmlns:a16="http://schemas.microsoft.com/office/drawing/2014/main" xmlns="" id="{904C849F-8B68-441F-9FB6-E020E113003E}"/>
              </a:ext>
            </a:extLst>
          </p:cNvPr>
          <p:cNvSpPr>
            <a:spLocks noGrp="1"/>
          </p:cNvSpPr>
          <p:nvPr>
            <p:ph type="sldNum" sz="quarter" idx="12"/>
          </p:nvPr>
        </p:nvSpPr>
        <p:spPr/>
        <p:txBody>
          <a:bodyPr/>
          <a:lstStyle/>
          <a:p>
            <a:fld id="{0CFEC368-1D7A-4F81-ABF6-AE0E36BAF64C}" type="slidenum">
              <a:rPr lang="en-US" smtClean="0"/>
              <a:pPr/>
              <a:t>9</a:t>
            </a:fld>
            <a:endParaRPr lang="en-US"/>
          </a:p>
        </p:txBody>
      </p:sp>
      <p:sp>
        <p:nvSpPr>
          <p:cNvPr id="7" name="Footer Placeholder 6">
            <a:extLst>
              <a:ext uri="{FF2B5EF4-FFF2-40B4-BE49-F238E27FC236}">
                <a16:creationId xmlns:a16="http://schemas.microsoft.com/office/drawing/2014/main" xmlns="" id="{2A1D31DD-395A-448B-B7A7-D620D1DAFD28}"/>
              </a:ext>
            </a:extLst>
          </p:cNvPr>
          <p:cNvSpPr>
            <a:spLocks noGrp="1"/>
          </p:cNvSpPr>
          <p:nvPr>
            <p:ph type="ftr" sz="quarter" idx="11"/>
          </p:nvPr>
        </p:nvSpPr>
        <p:spPr/>
        <p:txBody>
          <a:bodyPr/>
          <a:lstStyle/>
          <a:p>
            <a:pPr algn="r"/>
            <a:r>
              <a:rPr lang="he-IL"/>
              <a:t>מערכות הפעלה - תרגול 6</a:t>
            </a:r>
            <a:endParaRPr lang="en-US" dirty="0"/>
          </a:p>
        </p:txBody>
      </p:sp>
      <p:sp>
        <p:nvSpPr>
          <p:cNvPr id="8" name="Speech Bubble: Rectangle 7">
            <a:extLst>
              <a:ext uri="{FF2B5EF4-FFF2-40B4-BE49-F238E27FC236}">
                <a16:creationId xmlns:a16="http://schemas.microsoft.com/office/drawing/2014/main" xmlns="" id="{B03D0C34-260C-4F3E-B5B4-9BAB755C471B}"/>
              </a:ext>
            </a:extLst>
          </p:cNvPr>
          <p:cNvSpPr/>
          <p:nvPr/>
        </p:nvSpPr>
        <p:spPr>
          <a:xfrm>
            <a:off x="457200" y="4413020"/>
            <a:ext cx="2139696" cy="1961147"/>
          </a:xfrm>
          <a:prstGeom prst="wedgeRectCallout">
            <a:avLst>
              <a:gd name="adj1" fmla="val 81834"/>
              <a:gd name="adj2" fmla="val -117141"/>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he-IL" sz="2000" dirty="0"/>
              <a:t>טעות נפוצה שהייתה בבחינה:</a:t>
            </a:r>
          </a:p>
          <a:p>
            <a:pPr algn="r" rtl="1"/>
            <a:r>
              <a:rPr lang="he-IL" sz="2000" dirty="0"/>
              <a:t>שליחת </a:t>
            </a:r>
            <a:r>
              <a:rPr lang="en-US" sz="2000" dirty="0"/>
              <a:t>signal()</a:t>
            </a:r>
            <a:r>
              <a:rPr lang="he-IL" sz="2000" dirty="0"/>
              <a:t> בלולאה – בזבזני כמו ה- </a:t>
            </a:r>
            <a:r>
              <a:rPr lang="en-US" sz="2000" dirty="0"/>
              <a:t>busy-wait</a:t>
            </a:r>
            <a:r>
              <a:rPr lang="he-IL" sz="2000" dirty="0"/>
              <a:t> שראינו בהתחלה.</a:t>
            </a:r>
          </a:p>
        </p:txBody>
      </p:sp>
    </p:spTree>
    <p:extLst>
      <p:ext uri="{BB962C8B-B14F-4D97-AF65-F5344CB8AC3E}">
        <p14:creationId xmlns:p14="http://schemas.microsoft.com/office/powerpoint/2010/main" val="230364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txDef>
      <a:spPr>
        <a:noFill/>
      </a:spPr>
      <a:bodyPr wrap="square" rtlCol="0">
        <a:spAutoFit/>
      </a:bodyPr>
      <a:lstStyle>
        <a:defPPr algn="r" rtl="1">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10760</TotalTime>
  <Words>4708</Words>
  <Application>Microsoft Office PowerPoint</Application>
  <PresentationFormat>On-screen Show (4:3)</PresentationFormat>
  <Paragraphs>883</Paragraphs>
  <Slides>54</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Cambria Math</vt:lpstr>
      <vt:lpstr>Courier New</vt:lpstr>
      <vt:lpstr>Wingdings</vt:lpstr>
      <vt:lpstr>Clarity</vt:lpstr>
      <vt:lpstr>תרגול 6</vt:lpstr>
      <vt:lpstr>TL;DR</vt:lpstr>
      <vt:lpstr>הערה מקדימה</vt:lpstr>
      <vt:lpstr>מנגנוני סנכרון: משתני תנאי</vt:lpstr>
      <vt:lpstr>שאלה 3, מועד ב' אביב 2017</vt:lpstr>
      <vt:lpstr>משתנה תנאי (condition variable)</vt:lpstr>
      <vt:lpstr>מימוש שגוי 1#</vt:lpstr>
      <vt:lpstr>מימוש שגוי 2#</vt:lpstr>
      <vt:lpstr>מימוש תקין</vt:lpstr>
      <vt:lpstr>אתחול ופינוי משתני תנאי</vt:lpstr>
      <vt:lpstr>המתנה על משתני תנאי</vt:lpstr>
      <vt:lpstr>שחרור חוטים ממתינים</vt:lpstr>
      <vt:lpstr>שימוש נכון במשתני תנאי</vt:lpstr>
      <vt:lpstr>שאלה</vt:lpstr>
      <vt:lpstr>דוגמה: תור מקבילי</vt:lpstr>
      <vt:lpstr>מימוש שגוי של תור מקבילי</vt:lpstr>
      <vt:lpstr>מימוש שגוי של תור מקבילי</vt:lpstr>
      <vt:lpstr>מימוש נכון של תור מקבילי</vt:lpstr>
      <vt:lpstr>משתני תנאי בסמנטיקת Hoare </vt:lpstr>
      <vt:lpstr>מנגנוני סנכרון: סמפורים</vt:lpstr>
      <vt:lpstr>סמפור (Semaphore)</vt:lpstr>
      <vt:lpstr>דוגמה: סמפור בתור מנעול</vt:lpstr>
      <vt:lpstr>דוגמה: סמפור בתור מנעול "משוכלל"</vt:lpstr>
      <vt:lpstr>דוגמה: סמפור להבטחת סדר</vt:lpstr>
      <vt:lpstr>אתחול ופינוי סמפור</vt:lpstr>
      <vt:lpstr>פעולות על סמפורים</vt:lpstr>
      <vt:lpstr>פעולות על סמפורים (2)</vt:lpstr>
      <vt:lpstr>דוגמה: מימוש מנעול קוראים-כותבים</vt:lpstr>
      <vt:lpstr>מנעול קוראים-כותבים</vt:lpstr>
      <vt:lpstr>מימוש מנעול קוראים-כותבים (1)</vt:lpstr>
      <vt:lpstr>מימוש מנעול קוראים-כותבים (2)</vt:lpstr>
      <vt:lpstr>מימוש מנעול קוראים-כותבים (3)</vt:lpstr>
      <vt:lpstr>חסרונות של המימוש</vt:lpstr>
      <vt:lpstr>מועד א', אביב 2008, שאלה 1</vt:lpstr>
      <vt:lpstr>מועד א', אביב 2008, שאלה 1</vt:lpstr>
      <vt:lpstr>מועד א', אביב 2008, שאלה 1</vt:lpstr>
      <vt:lpstr>מועד א', אביב 2008, שאלה 1</vt:lpstr>
      <vt:lpstr>מועד א', אביב 2008, שאלה 1</vt:lpstr>
      <vt:lpstr>מועד א', אביב 2008, שאלה 1</vt:lpstr>
      <vt:lpstr>מועד א', אביב 2008, שאלה 1</vt:lpstr>
      <vt:lpstr>סינכרון בגרעין לינוקס</vt:lpstr>
      <vt:lpstr>הקדמה: פסיקות וחריגות</vt:lpstr>
      <vt:lpstr>מסלולי בקרה בגרעין</vt:lpstr>
      <vt:lpstr>סנכרון גישה למבני נתונים בגרעין</vt:lpstr>
      <vt:lpstr>סמפורים בגרעין</vt:lpstr>
      <vt:lpstr>סמפורים בגרעין (2)</vt:lpstr>
      <vt:lpstr>חסימת פסיקות מקומית</vt:lpstr>
      <vt:lpstr>חסימת פסיקות מקומית (2)</vt:lpstr>
      <vt:lpstr>מנעולי spinlock בגרעין</vt:lpstr>
      <vt:lpstr>פקודות מכונה אטומיות </vt:lpstr>
      <vt:lpstr>סיכום</vt:lpstr>
      <vt:lpstr>PowerPoint Presentation</vt:lpstr>
      <vt:lpstr>שקפים נוספים (לא בחומר)</vt:lpstr>
      <vt:lpstr>איך ממומש סמפור?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Elad</dc:creator>
  <cp:lastModifiedBy>IdanYaniv</cp:lastModifiedBy>
  <cp:revision>161</cp:revision>
  <dcterms:created xsi:type="dcterms:W3CDTF">2014-09-16T21:32:26Z</dcterms:created>
  <dcterms:modified xsi:type="dcterms:W3CDTF">2018-01-27T14:43:00Z</dcterms:modified>
</cp:coreProperties>
</file>