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56"/>
  </p:notesMasterIdLst>
  <p:sldIdLst>
    <p:sldId id="256" r:id="rId2"/>
    <p:sldId id="291" r:id="rId3"/>
    <p:sldId id="292" r:id="rId4"/>
    <p:sldId id="341" r:id="rId5"/>
    <p:sldId id="258" r:id="rId6"/>
    <p:sldId id="302" r:id="rId7"/>
    <p:sldId id="259" r:id="rId8"/>
    <p:sldId id="349" r:id="rId9"/>
    <p:sldId id="311" r:id="rId10"/>
    <p:sldId id="262" r:id="rId11"/>
    <p:sldId id="320" r:id="rId12"/>
    <p:sldId id="314" r:id="rId13"/>
    <p:sldId id="264" r:id="rId14"/>
    <p:sldId id="265" r:id="rId15"/>
    <p:sldId id="266" r:id="rId16"/>
    <p:sldId id="294" r:id="rId17"/>
    <p:sldId id="298" r:id="rId18"/>
    <p:sldId id="299" r:id="rId19"/>
    <p:sldId id="342" r:id="rId20"/>
    <p:sldId id="269" r:id="rId21"/>
    <p:sldId id="270" r:id="rId22"/>
    <p:sldId id="271" r:id="rId23"/>
    <p:sldId id="272" r:id="rId24"/>
    <p:sldId id="337" r:id="rId25"/>
    <p:sldId id="274" r:id="rId26"/>
    <p:sldId id="275" r:id="rId27"/>
    <p:sldId id="276" r:id="rId28"/>
    <p:sldId id="330" r:id="rId29"/>
    <p:sldId id="331" r:id="rId30"/>
    <p:sldId id="339" r:id="rId31"/>
    <p:sldId id="338" r:id="rId32"/>
    <p:sldId id="297" r:id="rId33"/>
    <p:sldId id="348" r:id="rId34"/>
    <p:sldId id="319" r:id="rId35"/>
    <p:sldId id="343" r:id="rId36"/>
    <p:sldId id="301" r:id="rId37"/>
    <p:sldId id="303" r:id="rId38"/>
    <p:sldId id="304" r:id="rId39"/>
    <p:sldId id="346" r:id="rId40"/>
    <p:sldId id="347" r:id="rId41"/>
    <p:sldId id="345" r:id="rId42"/>
    <p:sldId id="307" r:id="rId43"/>
    <p:sldId id="327" r:id="rId44"/>
    <p:sldId id="322" r:id="rId45"/>
    <p:sldId id="336" r:id="rId46"/>
    <p:sldId id="335" r:id="rId47"/>
    <p:sldId id="326" r:id="rId48"/>
    <p:sldId id="334" r:id="rId49"/>
    <p:sldId id="323" r:id="rId50"/>
    <p:sldId id="324" r:id="rId51"/>
    <p:sldId id="329" r:id="rId52"/>
    <p:sldId id="309" r:id="rId53"/>
    <p:sldId id="310" r:id="rId54"/>
    <p:sldId id="308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4" autoAdjust="0"/>
    <p:restoredTop sz="85055" autoAdjust="0"/>
  </p:normalViewPr>
  <p:slideViewPr>
    <p:cSldViewPr snapToGrid="0">
      <p:cViewPr varScale="1">
        <p:scale>
          <a:sx n="61" d="100"/>
          <a:sy n="61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61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E9A386-374F-46B8-905A-6C0BF92B68B0}" type="datetimeFigureOut">
              <a:rPr lang="en-US" smtClean="0"/>
              <a:pPr/>
              <a:t>11/23/2017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25A9A-2399-4ACF-975E-77FD324B0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1507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ההתנהגות המתוארת מתאימה לספריית </a:t>
            </a:r>
            <a:r>
              <a:rPr lang="en-US" dirty="0" err="1"/>
              <a:t>LinuxThreads</a:t>
            </a:r>
            <a:r>
              <a:rPr lang="he-IL" dirty="0"/>
              <a:t>.</a:t>
            </a:r>
          </a:p>
          <a:p>
            <a:pPr algn="r" rtl="1"/>
            <a:r>
              <a:rPr lang="he-IL" dirty="0"/>
              <a:t>לעומת זאת, בספריית </a:t>
            </a:r>
            <a:r>
              <a:rPr lang="en-US" dirty="0"/>
              <a:t>NPTL</a:t>
            </a:r>
            <a:r>
              <a:rPr lang="he-IL" dirty="0"/>
              <a:t>, לאחר הקריאה ל-</a:t>
            </a:r>
            <a:r>
              <a:rPr lang="en-US" dirty="0" err="1"/>
              <a:t>execv</a:t>
            </a:r>
            <a:r>
              <a:rPr lang="he-IL" dirty="0"/>
              <a:t> החוט והתהליך החדשים שומרים על </a:t>
            </a:r>
            <a:r>
              <a:rPr lang="en-US" dirty="0" err="1"/>
              <a:t>pid,tgid</a:t>
            </a:r>
            <a:r>
              <a:rPr lang="he-IL" dirty="0"/>
              <a:t> של החוט הראשי לפני הקריאה.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2667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אם החוט הראשי רוצה להסתיים מבלי להרוג את התהליך כולו, הוא יכול לקרוא ל- </a:t>
            </a:r>
            <a:r>
              <a:rPr lang="en-US" dirty="0" err="1"/>
              <a:t>pthread_exit</a:t>
            </a:r>
            <a:r>
              <a:rPr lang="en-US" dirty="0"/>
              <a:t>()</a:t>
            </a:r>
            <a:r>
              <a:rPr lang="he-IL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1405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7560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0 הוא הערך ההתחלתי של </a:t>
            </a:r>
            <a:r>
              <a:rPr lang="en-US" dirty="0"/>
              <a:t>a[999]</a:t>
            </a:r>
            <a:r>
              <a:rPr lang="he-IL" dirty="0"/>
              <a:t> בגלל שהוא משתנה גלובאלי.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4014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התרחיש המתואר כאן אכן בעייתי, כי אף חוט לא יכתוב את הערך 1 ל-</a:t>
            </a:r>
            <a:r>
              <a:rPr lang="en-US" dirty="0"/>
              <a:t>a[1]</a:t>
            </a:r>
            <a:r>
              <a:rPr lang="he-IL" dirty="0"/>
              <a:t>, אבל הוא לא מסביר מדוע </a:t>
            </a:r>
            <a:r>
              <a:rPr lang="en-US" dirty="0"/>
              <a:t>a[999]</a:t>
            </a:r>
            <a:r>
              <a:rPr lang="he-IL" dirty="0"/>
              <a:t> יכול להישאר בערך 0.</a:t>
            </a:r>
          </a:p>
          <a:p>
            <a:pPr algn="r" rtl="1"/>
            <a:endParaRPr lang="he-IL" dirty="0"/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במערכת מרובת מעבדים התרחיש יכול לקרות גם ללא החלפת הקשר אם שני החוטים ירוצו במקביל על מעבדים שונים.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3848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התרחיש הזה מדגים מדוע </a:t>
            </a:r>
            <a:r>
              <a:rPr lang="en-US" dirty="0"/>
              <a:t>a[999]</a:t>
            </a:r>
            <a:r>
              <a:rPr lang="he-IL" dirty="0"/>
              <a:t> יכול להישאר בערך 0.</a:t>
            </a:r>
          </a:p>
          <a:p>
            <a:pPr algn="r" rtl="1"/>
            <a:endParaRPr lang="en-US" dirty="0"/>
          </a:p>
          <a:p>
            <a:pPr algn="r" rtl="1"/>
            <a:r>
              <a:rPr lang="he-IL" dirty="0"/>
              <a:t>במערכת מרובת מעבדים התרחיש יכול לקרות גם ללא החלפת הקשר אם שני החוטים ירוצו במקביל על מעבדים שונים.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2136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7386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0840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6997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שאלות נוספות:</a:t>
            </a:r>
          </a:p>
          <a:p>
            <a:pPr marL="228600" indent="-228600" algn="r" rtl="1">
              <a:buAutoNum type="arabicPeriod"/>
            </a:pPr>
            <a:r>
              <a:rPr lang="he-IL" dirty="0"/>
              <a:t>למה לא משתמשים בשני מנעולים נפרדים בפונקציות </a:t>
            </a:r>
            <a:r>
              <a:rPr lang="en-US" dirty="0"/>
              <a:t>get/update</a:t>
            </a:r>
            <a:r>
              <a:rPr lang="he-IL" dirty="0"/>
              <a:t>?</a:t>
            </a:r>
          </a:p>
          <a:p>
            <a:pPr marL="0" indent="0" algn="r" rtl="1">
              <a:buNone/>
            </a:pPr>
            <a:r>
              <a:rPr lang="he-IL" dirty="0"/>
              <a:t>כי אחרת הייתה מניעה הדדית רק בין קוראים ורק בין כותבים.</a:t>
            </a:r>
          </a:p>
          <a:p>
            <a:pPr marL="0" indent="0" algn="r" rtl="1">
              <a:buNone/>
            </a:pPr>
            <a:r>
              <a:rPr lang="he-IL" dirty="0"/>
              <a:t>2. </a:t>
            </a:r>
            <a:r>
              <a:rPr lang="he-I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מה היה קורה אם המנעול היה משתנה מקומי?</a:t>
            </a:r>
          </a:p>
          <a:p>
            <a:pPr marL="0" indent="0" algn="r" rtl="1">
              <a:buNone/>
            </a:pPr>
            <a:r>
              <a:rPr lang="he-I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לא היה סנכרון כי זה משתנה לוקאלי והוא שונה בין חוטים שונים.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639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תשובה:</a:t>
            </a:r>
            <a:r>
              <a:rPr lang="en-US" dirty="0"/>
              <a:t> </a:t>
            </a:r>
            <a:r>
              <a:rPr lang="he-IL" dirty="0"/>
              <a:t>לאחר </a:t>
            </a:r>
            <a:r>
              <a:rPr lang="en-US" dirty="0"/>
              <a:t>fork()</a:t>
            </a:r>
            <a:r>
              <a:rPr lang="he-IL" dirty="0"/>
              <a:t> תהליך הבן מקבל עותק נפרד של תהליך האב, ולכן תהליך האב לא ייראה את חצי המערך הממוין אלא את הערך המקורי של </a:t>
            </a:r>
            <a:r>
              <a:rPr lang="en-US" dirty="0"/>
              <a:t>a[0,…,N/2-1]</a:t>
            </a:r>
            <a:r>
              <a:rPr lang="he-IL" dirty="0"/>
              <a:t> 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6372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הערה: גם חוט שמנסה לתפוס </a:t>
            </a:r>
            <a:r>
              <a:rPr lang="en-US" dirty="0"/>
              <a:t>spinlock</a:t>
            </a:r>
            <a:r>
              <a:rPr lang="he-IL" dirty="0"/>
              <a:t> יוחלף לבסוף בתהליך אחר, כאשר יסיים את פיסת הזמן שהוקצתה לו.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23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דוגמה לאלגוריתם מקבילי שלא דורש שיתוף מידע (ולכן לא דורש סינכרון): חיפוש מילה ספציפית במספר גדול של קבצים. אלגוריתמים כאלה נקראים </a:t>
            </a:r>
            <a:r>
              <a:rPr lang="en-US" dirty="0"/>
              <a:t>embarrassingly parallel</a:t>
            </a:r>
            <a:r>
              <a:rPr lang="he-IL" dirty="0"/>
              <a:t>.</a:t>
            </a:r>
          </a:p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703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כדי שתהיה גישה לכל החוטים </a:t>
            </a:r>
            <a:r>
              <a:rPr lang="he-IL"/>
              <a:t>המשתנים צריכים להיות גלובאליים או להיות מועברים כפרמטרים לחוטים.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002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7536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תשובה: מחסנית משתמש כמובן – קריאת המערכת נקראת מקוד משתמש ואין לה גישה למחסנית הגרעין.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06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full name of the </a:t>
            </a:r>
            <a:r>
              <a:rPr lang="en-US" dirty="0" err="1"/>
              <a:t>pthreads</a:t>
            </a:r>
            <a:r>
              <a:rPr lang="en-US" dirty="0"/>
              <a:t> standard is: POSIX 1003.1c</a:t>
            </a:r>
          </a:p>
          <a:p>
            <a:pPr rtl="0"/>
            <a:endParaRPr lang="he-IL" dirty="0"/>
          </a:p>
          <a:p>
            <a:pPr rtl="0"/>
            <a:r>
              <a:rPr lang="en-US" dirty="0"/>
              <a:t>References: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http://stackoverflow.com/questions/8576126/nptl-and-pthread-confusing</a:t>
            </a:r>
          </a:p>
          <a:p>
            <a:pPr rtl="0"/>
            <a:r>
              <a:rPr lang="en-US" dirty="0"/>
              <a:t>https://en.wikipedia.org/wiki/LinuxThreads</a:t>
            </a:r>
          </a:p>
          <a:p>
            <a:pPr rtl="0"/>
            <a:r>
              <a:rPr lang="en-US" b="0" dirty="0"/>
              <a:t>https://en.wikipedia.org/wiki/Native_POSIX_Thread_Library</a:t>
            </a:r>
          </a:p>
          <a:p>
            <a:pPr rtl="0"/>
            <a:r>
              <a:rPr lang="en-US" b="0" dirty="0"/>
              <a:t>http://cs.uns.edu.ar/~jechaiz/sosd/clases/extras/03-LinuxThreads%20and%20NPTL.pdf</a:t>
            </a:r>
          </a:p>
          <a:p>
            <a:pPr rtl="0"/>
            <a:r>
              <a:rPr lang="en-US" b="0" dirty="0"/>
              <a:t>http://www.hpl.hp.com/techreports/2004/HPL-2004-209.pdf</a:t>
            </a:r>
          </a:p>
          <a:p>
            <a:pPr rtl="0"/>
            <a:r>
              <a:rPr lang="en-US" b="0" dirty="0"/>
              <a:t>http://stackoverflow.com/questions/23250863/difference-between-pthread-and-lpthread-while-compiling</a:t>
            </a:r>
          </a:p>
          <a:p>
            <a:pPr rtl="0"/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781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References: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http://stackoverflow.com/questions/8576126/nptl-and-pthread-confusing</a:t>
            </a:r>
          </a:p>
          <a:p>
            <a:r>
              <a:rPr lang="en-US" dirty="0"/>
              <a:t>https://en.wikipedia.org/wiki/LinuxThreads</a:t>
            </a:r>
          </a:p>
          <a:p>
            <a:r>
              <a:rPr lang="en-US" b="0" dirty="0"/>
              <a:t>https://en.wikipedia.org/wiki/Native_POSIX_Thread_Library</a:t>
            </a:r>
          </a:p>
          <a:p>
            <a:r>
              <a:rPr lang="en-US" b="0" dirty="0"/>
              <a:t>http://cs.uns.edu.ar/~jechaiz/sosd/clases/extras/03-LinuxThreads%20and%20NPTL.pdf</a:t>
            </a:r>
          </a:p>
          <a:p>
            <a:r>
              <a:rPr lang="en-US" b="0" dirty="0"/>
              <a:t>http://www.hpl.hp.com/techreports/2004/HPL-2004-209.pdf</a:t>
            </a:r>
          </a:p>
          <a:p>
            <a:r>
              <a:rPr lang="en-US" b="0" dirty="0"/>
              <a:t>http://stackoverflow.com/questions/23250863/difference-between-pthread-and-lpthread-while-compiling</a:t>
            </a:r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3977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553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 algn="r" rtl="1"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r" rtl="1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9EA294DD-2EF7-44E0-91BB-E42BD0C17FF0}" type="datetime2">
              <a:rPr lang="en-US" smtClean="0"/>
              <a:pPr/>
              <a:t>Thursday, November 23,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rtl="1">
              <a:defRPr/>
            </a:lvl1pPr>
          </a:lstStyle>
          <a:p>
            <a:r>
              <a:rPr lang="he-IL"/>
              <a:t>מערכות הפעלה - תרגול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3A35D-86A6-4F9D-B51E-614499B692FC}" type="datetime2">
              <a:rPr lang="en-US" smtClean="0"/>
              <a:pPr/>
              <a:t>Thursday, November 23,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36F3-75CC-4651-9117-449B2D7DA9FE}" type="datetime2">
              <a:rPr lang="en-US" smtClean="0"/>
              <a:pPr/>
              <a:t>Thursday, November 23,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C29D-0FDF-42EA-8634-EAF786D7066C}" type="datetime2">
              <a:rPr lang="en-US" smtClean="0"/>
              <a:pPr/>
              <a:t>Thursday, November 23,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18050-BF94-45E2-AB12-0ECD58C4E3AA}" type="datetime2">
              <a:rPr lang="en-US" smtClean="0"/>
              <a:pPr/>
              <a:t>Thursday, November 23,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5FE7-515D-4BD4-AD70-6BF30D5A7FE1}" type="datetime2">
              <a:rPr lang="en-US" smtClean="0"/>
              <a:pPr/>
              <a:t>Thursday, November 23,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Autofit/>
          </a:bodyPr>
          <a:lstStyle>
            <a:lvl1pPr marL="0" indent="0" algn="ctr">
              <a:buNone/>
              <a:defRPr lang="en-US" sz="24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5F7C-52D7-4F39-A08A-989B8011F95D}" type="datetime2">
              <a:rPr lang="en-US" smtClean="0"/>
              <a:pPr/>
              <a:t>Thursday, November 23,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7738D-C3FB-40B9-8AAE-B843BF272918}" type="datetime2">
              <a:rPr lang="en-US" smtClean="0"/>
              <a:pPr/>
              <a:t>Thursday, November 23,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E0089-11B3-4BB1-B8BD-0C8236CE28DB}" type="datetime2">
              <a:rPr lang="en-US" smtClean="0"/>
              <a:pPr/>
              <a:t>Thursday, November 23,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r">
              <a:defRPr sz="32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2C0F-D67B-4AFD-8A42-E34FDA94E571}" type="datetime2">
              <a:rPr lang="en-US" smtClean="0"/>
              <a:pPr/>
              <a:t>Thursday, November 23,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9E2C-411D-460B-9D64-9A302B2F6920}" type="datetime2">
              <a:rPr lang="en-US" smtClean="0"/>
              <a:pPr/>
              <a:t>Thursday, November 23,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1">
              <a:defRPr sz="1200">
                <a:solidFill>
                  <a:srgbClr val="FFFFFF"/>
                </a:solidFill>
              </a:defRPr>
            </a:lvl1pPr>
          </a:lstStyle>
          <a:p>
            <a:fld id="{2B3D2645-C8A6-49B9-BF94-228A82BCC5B3}" type="datetime2">
              <a:rPr lang="en-US" smtClean="0"/>
              <a:pPr/>
              <a:t>Thursday, November 23,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1">
              <a:defRPr sz="1200">
                <a:solidFill>
                  <a:srgbClr val="FFFFFF"/>
                </a:solidFill>
              </a:defRPr>
            </a:lvl1pPr>
          </a:lstStyle>
          <a:p>
            <a:r>
              <a:rPr lang="he-IL"/>
              <a:t>מערכות הפעלה - תרגול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1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dt="0"/>
  <p:txStyles>
    <p:titleStyle>
      <a:lvl1pPr algn="r" defTabSz="914400" rtl="1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תרגול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/>
              <a:t>חוטים (</a:t>
            </a:r>
            <a:r>
              <a:rPr lang="en-US" dirty="0"/>
              <a:t>threads</a:t>
            </a:r>
            <a:r>
              <a:rPr lang="he-IL" dirty="0"/>
              <a:t>) בלינוקס</a:t>
            </a:r>
          </a:p>
          <a:p>
            <a:r>
              <a:rPr lang="he-IL" dirty="0"/>
              <a:t>ספריית </a:t>
            </a:r>
            <a:r>
              <a:rPr lang="en-US" dirty="0" err="1"/>
              <a:t>LinuxThreads</a:t>
            </a:r>
            <a:endParaRPr lang="he-IL" dirty="0"/>
          </a:p>
          <a:p>
            <a:r>
              <a:rPr lang="he-IL" dirty="0"/>
              <a:t>תכנות מקבילי באמצעות חוטים</a:t>
            </a:r>
          </a:p>
          <a:p>
            <a:r>
              <a:rPr lang="he-IL" dirty="0"/>
              <a:t>מנגנוני סנכרון:</a:t>
            </a:r>
            <a:r>
              <a:rPr lang="en-US" dirty="0"/>
              <a:t> </a:t>
            </a:r>
            <a:r>
              <a:rPr lang="he-IL" dirty="0"/>
              <a:t>מנעולים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9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תמיכה בחוטים בגרעין לינוקס</a:t>
            </a:r>
            <a:endParaRPr lang="en-US" altLang="en-US" dirty="0"/>
          </a:p>
        </p:txBody>
      </p:sp>
      <p:sp>
        <p:nvSpPr>
          <p:cNvPr id="266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altLang="en-US" b="1" dirty="0"/>
              <a:t>חוטים בלינוקס הם למעשה תהליכים רגילים </a:t>
            </a:r>
            <a:r>
              <a:rPr lang="he-IL" altLang="en-US" dirty="0"/>
              <a:t>המשתפים ביניהם משאבים כגון זיכרון, גישה לקבצים וחומרה.</a:t>
            </a:r>
          </a:p>
          <a:p>
            <a:pPr lvl="1"/>
            <a:endParaRPr lang="he-IL" altLang="en-US" dirty="0"/>
          </a:p>
          <a:p>
            <a:r>
              <a:rPr lang="he-IL" altLang="en-US" dirty="0"/>
              <a:t>כל תהליך נוצר עם חוט יחיד – </a:t>
            </a:r>
            <a:r>
              <a:rPr lang="he-IL" altLang="en-US" b="1" dirty="0"/>
              <a:t>החוט הראשי (</a:t>
            </a:r>
            <a:r>
              <a:rPr lang="en-US" altLang="en-US" b="1" dirty="0"/>
              <a:t>primary thread</a:t>
            </a:r>
            <a:r>
              <a:rPr lang="he-IL" altLang="en-US" b="1" dirty="0"/>
              <a:t>)</a:t>
            </a:r>
            <a:r>
              <a:rPr lang="he-IL" altLang="en-US" dirty="0"/>
              <a:t>.</a:t>
            </a:r>
          </a:p>
          <a:p>
            <a:r>
              <a:rPr lang="he-IL" altLang="en-US" dirty="0"/>
              <a:t>חוטים נוספים נוצרים באמצעות </a:t>
            </a:r>
            <a:r>
              <a:rPr lang="he-IL" altLang="en-US" b="1" dirty="0"/>
              <a:t>קריאת המערכת </a:t>
            </a:r>
            <a:r>
              <a:rPr lang="en-US" altLang="en-US" b="1" dirty="0"/>
              <a:t>clone()</a:t>
            </a:r>
            <a:r>
              <a:rPr lang="he-IL" altLang="en-US" dirty="0"/>
              <a:t>.</a:t>
            </a:r>
          </a:p>
          <a:p>
            <a:pPr lvl="1"/>
            <a:r>
              <a:rPr lang="he-IL" altLang="en-US" dirty="0"/>
              <a:t>קריאת מערכת זו היא הבסיס לתמיכה בחוטים.</a:t>
            </a:r>
          </a:p>
          <a:p>
            <a:endParaRPr lang="he-IL" altLang="en-US" dirty="0"/>
          </a:p>
          <a:p>
            <a:r>
              <a:rPr lang="he-IL" altLang="en-US" dirty="0"/>
              <a:t>בניגוד לתהליכים, אין "קשרי משפחה" בין החוטים.</a:t>
            </a:r>
          </a:p>
          <a:p>
            <a:pPr lvl="1"/>
            <a:r>
              <a:rPr lang="he-IL" altLang="en-US" dirty="0"/>
              <a:t>אין חוט אב וחוט בן.</a:t>
            </a:r>
          </a:p>
          <a:p>
            <a:pPr lvl="1"/>
            <a:r>
              <a:rPr lang="he-IL" altLang="en-US" dirty="0"/>
              <a:t>כל חוט יכול להמתין לסיום של חוט אחר כלשהו.</a:t>
            </a:r>
          </a:p>
          <a:p>
            <a:pPr lvl="1"/>
            <a:r>
              <a:rPr lang="he-IL" altLang="en-US" dirty="0"/>
              <a:t>כל חוט יכול להרוג חוט אחר.</a:t>
            </a:r>
          </a:p>
          <a:p>
            <a:endParaRPr lang="he-IL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653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F2F22-37B3-4B54-A0B0-7F4AC4AB9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קבוצת חוטים (</a:t>
            </a:r>
            <a:r>
              <a:rPr lang="en-US" altLang="en-US" dirty="0"/>
              <a:t>thread group</a:t>
            </a:r>
            <a:r>
              <a:rPr lang="he-IL" altLang="en-US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21536-7518-48F3-BC1E-E79566F1A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e-IL" altLang="en-US" dirty="0"/>
              <a:t>לכל חוט, בהיותו תהליך רגיל, יש מתאר תהליך משלו ו-</a:t>
            </a:r>
            <a:r>
              <a:rPr lang="en-US" altLang="en-US" dirty="0"/>
              <a:t>PID</a:t>
            </a:r>
            <a:r>
              <a:rPr lang="he-IL" altLang="en-US" dirty="0"/>
              <a:t> משלו.</a:t>
            </a:r>
          </a:p>
          <a:p>
            <a:pPr>
              <a:lnSpc>
                <a:spcPct val="90000"/>
              </a:lnSpc>
            </a:pPr>
            <a:endParaRPr lang="he-IL" altLang="en-US" dirty="0"/>
          </a:p>
          <a:p>
            <a:pPr>
              <a:lnSpc>
                <a:spcPct val="90000"/>
              </a:lnSpc>
            </a:pPr>
            <a:r>
              <a:rPr lang="he-IL" altLang="en-US" dirty="0"/>
              <a:t>עם זאת, המתכנת מצפה שלכל החוטים השייכים לאותו תהליך ניתן יהיה להתייחס דרך </a:t>
            </a:r>
            <a:r>
              <a:rPr lang="en-US" altLang="en-US" dirty="0"/>
              <a:t>PID</a:t>
            </a:r>
            <a:r>
              <a:rPr lang="he-IL" altLang="en-US" dirty="0"/>
              <a:t> יחיד – של התהליך המכיל אותם.</a:t>
            </a:r>
          </a:p>
          <a:p>
            <a:pPr lvl="1">
              <a:lnSpc>
                <a:spcPct val="90000"/>
              </a:lnSpc>
            </a:pPr>
            <a:r>
              <a:rPr lang="he-IL" altLang="en-US" dirty="0"/>
              <a:t>פעולות על ה-</a:t>
            </a:r>
            <a:r>
              <a:rPr lang="en-US" altLang="en-US" dirty="0"/>
              <a:t>PID</a:t>
            </a:r>
            <a:r>
              <a:rPr lang="he-IL" altLang="en-US" dirty="0"/>
              <a:t> של התהליך צריכות להשפיע על כל החוטים בתהליך.</a:t>
            </a:r>
          </a:p>
          <a:p>
            <a:pPr lvl="1">
              <a:lnSpc>
                <a:spcPct val="90000"/>
              </a:lnSpc>
            </a:pPr>
            <a:r>
              <a:rPr lang="he-IL" altLang="en-US" dirty="0"/>
              <a:t>פעולת </a:t>
            </a:r>
            <a:r>
              <a:rPr lang="en-US" altLang="en-US" dirty="0" err="1"/>
              <a:t>getpid</a:t>
            </a:r>
            <a:r>
              <a:rPr lang="en-US" altLang="en-US" dirty="0"/>
              <a:t>()</a:t>
            </a:r>
            <a:r>
              <a:rPr lang="he-IL" altLang="en-US" dirty="0"/>
              <a:t> בכל חוט צריכה להחזיר אותו </a:t>
            </a:r>
            <a:r>
              <a:rPr lang="en-US" altLang="en-US" dirty="0"/>
              <a:t>PID</a:t>
            </a:r>
            <a:r>
              <a:rPr lang="he-IL" altLang="en-US" dirty="0"/>
              <a:t> – של התהליך המכיל את החוט.</a:t>
            </a:r>
          </a:p>
          <a:p>
            <a:endParaRPr lang="he-IL" dirty="0"/>
          </a:p>
          <a:p>
            <a:r>
              <a:rPr lang="he-IL" dirty="0"/>
              <a:t>לכן, לינוקס מאחדת את כל החוטים של תהליך מסוים ל</a:t>
            </a:r>
            <a:r>
              <a:rPr lang="he-IL" b="1" dirty="0"/>
              <a:t>קבוצת חוטים </a:t>
            </a:r>
            <a:r>
              <a:rPr lang="he-IL" dirty="0"/>
              <a:t>(</a:t>
            </a:r>
            <a:r>
              <a:rPr lang="en-US" dirty="0"/>
              <a:t>thread group</a:t>
            </a:r>
            <a:r>
              <a:rPr lang="he-IL" dirty="0"/>
              <a:t>) כדי שאפשר יהיה להתייחס אליהם יחד.</a:t>
            </a:r>
          </a:p>
          <a:p>
            <a:pPr lvl="1"/>
            <a:r>
              <a:rPr lang="he-IL" dirty="0"/>
              <a:t>התמיכה נוספה בגרעין לינוקס 2.4.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A4E0D0-30EF-456E-8685-B068816D7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7FA010-53B6-45D0-8D44-8513B82F3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376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F2F22-37B3-4B54-A0B0-7F4AC4AB9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קבוצת חוטים (</a:t>
            </a:r>
            <a:r>
              <a:rPr lang="en-US" altLang="en-US" dirty="0"/>
              <a:t>thread group</a:t>
            </a:r>
            <a:r>
              <a:rPr lang="he-IL" altLang="en-US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21536-7518-48F3-BC1E-E79566F1A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/>
              <a:t>השדה </a:t>
            </a:r>
            <a:r>
              <a:rPr lang="en-US" dirty="0" err="1"/>
              <a:t>tgid</a:t>
            </a:r>
            <a:r>
              <a:rPr lang="he-IL" dirty="0"/>
              <a:t> במתאר התהליך מכיל את ה-</a:t>
            </a:r>
            <a:r>
              <a:rPr lang="en-US" dirty="0"/>
              <a:t>PID</a:t>
            </a:r>
            <a:r>
              <a:rPr lang="he-IL" dirty="0"/>
              <a:t> המשותף לכל החוטים באותה קבוצה.</a:t>
            </a:r>
          </a:p>
          <a:p>
            <a:pPr lvl="1"/>
            <a:r>
              <a:rPr lang="he-IL" dirty="0"/>
              <a:t>למעשה, זהו ערך ה-</a:t>
            </a:r>
            <a:r>
              <a:rPr lang="en-US" dirty="0"/>
              <a:t>PID</a:t>
            </a:r>
            <a:r>
              <a:rPr lang="he-IL" dirty="0"/>
              <a:t> של החוט הראשון (הראשי) של התהליך.</a:t>
            </a:r>
          </a:p>
          <a:p>
            <a:pPr lvl="1"/>
            <a:r>
              <a:rPr lang="he-IL" dirty="0"/>
              <a:t>חוטים חדשים יקבלו ערך </a:t>
            </a:r>
            <a:r>
              <a:rPr lang="en-US" dirty="0"/>
              <a:t>PID</a:t>
            </a:r>
            <a:r>
              <a:rPr lang="he-IL" dirty="0"/>
              <a:t> חדש וערך </a:t>
            </a:r>
            <a:r>
              <a:rPr lang="en-US" dirty="0" err="1"/>
              <a:t>tgid</a:t>
            </a:r>
            <a:r>
              <a:rPr lang="he-IL" dirty="0"/>
              <a:t> זהה לחוט הראשון.</a:t>
            </a:r>
          </a:p>
          <a:p>
            <a:pPr lvl="1"/>
            <a:r>
              <a:rPr lang="en-US" dirty="0" err="1"/>
              <a:t>getpid</a:t>
            </a:r>
            <a:r>
              <a:rPr lang="en-US" dirty="0"/>
              <a:t>()</a:t>
            </a:r>
            <a:r>
              <a:rPr lang="he-IL" dirty="0"/>
              <a:t> מחזירה את </a:t>
            </a:r>
            <a:r>
              <a:rPr lang="en-US" dirty="0"/>
              <a:t>current-&gt;</a:t>
            </a:r>
            <a:r>
              <a:rPr lang="en-US" dirty="0" err="1"/>
              <a:t>tgid</a:t>
            </a:r>
            <a:r>
              <a:rPr lang="he-IL" dirty="0"/>
              <a:t>.</a:t>
            </a:r>
          </a:p>
          <a:p>
            <a:pPr lvl="1"/>
            <a:endParaRPr lang="en-US" dirty="0"/>
          </a:p>
          <a:p>
            <a:r>
              <a:rPr lang="he-IL" dirty="0"/>
              <a:t>השדה </a:t>
            </a:r>
            <a:r>
              <a:rPr lang="en-US" dirty="0" err="1"/>
              <a:t>thread_group</a:t>
            </a:r>
            <a:r>
              <a:rPr lang="he-IL" dirty="0"/>
              <a:t> במתאר התהליך (</a:t>
            </a:r>
            <a:r>
              <a:rPr lang="en-US" dirty="0" err="1"/>
              <a:t>task_struct</a:t>
            </a:r>
            <a:r>
              <a:rPr lang="he-IL" dirty="0"/>
              <a:t>) הוא ראש הרשימה המקושרת של כל החוטים באותה קבוצה.</a:t>
            </a:r>
          </a:p>
          <a:p>
            <a:pPr lvl="1"/>
            <a:endParaRPr lang="he-IL" dirty="0"/>
          </a:p>
          <a:p>
            <a:r>
              <a:rPr lang="he-IL" dirty="0"/>
              <a:t>פעולות על ה-</a:t>
            </a:r>
            <a:r>
              <a:rPr lang="en-US" dirty="0"/>
              <a:t>PID </a:t>
            </a:r>
            <a:r>
              <a:rPr lang="he-IL" dirty="0"/>
              <a:t> המשותף מתורגמות לפעולה על קבוצת החוטים המתאימה ל-</a:t>
            </a:r>
            <a:r>
              <a:rPr lang="en-US" dirty="0"/>
              <a:t>PID</a:t>
            </a:r>
            <a:r>
              <a:rPr lang="he-IL" dirty="0"/>
              <a:t>.</a:t>
            </a:r>
            <a:endParaRPr lang="en-US" dirty="0"/>
          </a:p>
          <a:p>
            <a:pPr lvl="1"/>
            <a:r>
              <a:rPr lang="he-IL" dirty="0"/>
              <a:t>למשל: </a:t>
            </a:r>
            <a:r>
              <a:rPr lang="en-US" dirty="0"/>
              <a:t>kill(</a:t>
            </a:r>
            <a:r>
              <a:rPr lang="en-US" dirty="0" err="1"/>
              <a:t>pid</a:t>
            </a:r>
            <a:r>
              <a:rPr lang="en-US" dirty="0"/>
              <a:t>, SIGKILL)</a:t>
            </a:r>
            <a:r>
              <a:rPr lang="he-IL" dirty="0"/>
              <a:t> הורגת את כל החוטים עבורם </a:t>
            </a:r>
            <a:r>
              <a:rPr lang="en-US" dirty="0" err="1"/>
              <a:t>tgid</a:t>
            </a:r>
            <a:r>
              <a:rPr lang="en-US" dirty="0"/>
              <a:t>==</a:t>
            </a:r>
            <a:r>
              <a:rPr lang="en-US" dirty="0" err="1"/>
              <a:t>pid</a:t>
            </a:r>
            <a:r>
              <a:rPr lang="he-IL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A4E0D0-30EF-456E-8685-B068816D7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7FA010-53B6-45D0-8D44-8513B82F3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726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קריאת המערכת </a:t>
            </a:r>
            <a:r>
              <a:rPr lang="en-US" altLang="en-US"/>
              <a:t>clone()</a:t>
            </a:r>
            <a:endParaRPr lang="en-US" altLang="en-US" dirty="0"/>
          </a:p>
        </p:txBody>
      </p:sp>
      <p:sp>
        <p:nvSpPr>
          <p:cNvPr id="281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clone(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(*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)(void*), </a:t>
            </a:r>
            <a:b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void *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child_stack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flags, void *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1"/>
            <a:endParaRPr lang="he-IL" altLang="en-US" dirty="0"/>
          </a:p>
          <a:p>
            <a:r>
              <a:rPr lang="he-IL" altLang="en-US" dirty="0"/>
              <a:t>מאפשרת לתהליך ליצור תהליך נוסף המשתף איתו משאבים ונתונים לפי בחירה.</a:t>
            </a:r>
          </a:p>
          <a:p>
            <a:r>
              <a:rPr lang="he-IL" altLang="en-US" u="sng" dirty="0"/>
              <a:t>פרמטרים:</a:t>
            </a:r>
          </a:p>
          <a:p>
            <a:pPr lvl="1"/>
            <a:r>
              <a:rPr lang="en-US" altLang="en-US" dirty="0" err="1"/>
              <a:t>fn</a:t>
            </a:r>
            <a:r>
              <a:rPr lang="he-IL" altLang="en-US" dirty="0"/>
              <a:t> – מצביע לפונקציה שתהווה את הקוד הראשי של התהליך החדש.</a:t>
            </a:r>
          </a:p>
          <a:p>
            <a:pPr lvl="1"/>
            <a:r>
              <a:rPr lang="en-US" altLang="en-US" dirty="0" err="1"/>
              <a:t>arg</a:t>
            </a:r>
            <a:r>
              <a:rPr lang="he-IL" altLang="en-US" dirty="0"/>
              <a:t> – הפרמטר המועבר לפונקציה </a:t>
            </a:r>
            <a:r>
              <a:rPr lang="en-US" altLang="en-US" dirty="0" err="1"/>
              <a:t>fn</a:t>
            </a:r>
            <a:r>
              <a:rPr lang="en-US" altLang="en-US" dirty="0"/>
              <a:t>()</a:t>
            </a:r>
            <a:r>
              <a:rPr lang="he-IL" altLang="en-US" dirty="0"/>
              <a:t> בתחילת ביצוע התהליך החדש.</a:t>
            </a:r>
          </a:p>
          <a:p>
            <a:pPr lvl="2"/>
            <a:r>
              <a:rPr lang="he-IL" altLang="en-US" dirty="0"/>
              <a:t>כשביצוע הפונקציה </a:t>
            </a:r>
            <a:r>
              <a:rPr lang="en-US" altLang="en-US" dirty="0" err="1"/>
              <a:t>fn</a:t>
            </a:r>
            <a:r>
              <a:rPr lang="en-US" altLang="en-US" dirty="0"/>
              <a:t>(</a:t>
            </a:r>
            <a:r>
              <a:rPr lang="en-US" altLang="en-US" dirty="0" err="1"/>
              <a:t>arg</a:t>
            </a:r>
            <a:r>
              <a:rPr lang="en-US" altLang="en-US" dirty="0"/>
              <a:t>)</a:t>
            </a:r>
            <a:r>
              <a:rPr lang="he-IL" altLang="en-US" dirty="0"/>
              <a:t> מסתיים, נגמר התהליך החדש.</a:t>
            </a:r>
          </a:p>
          <a:p>
            <a:pPr lvl="1"/>
            <a:r>
              <a:rPr lang="en-US" altLang="en-US" dirty="0" err="1"/>
              <a:t>child_stack</a:t>
            </a:r>
            <a:r>
              <a:rPr lang="he-IL" altLang="en-US" dirty="0"/>
              <a:t> – מצביע לראש המחסנית של התהליך החדש.</a:t>
            </a:r>
          </a:p>
          <a:p>
            <a:pPr lvl="2"/>
            <a:r>
              <a:rPr lang="he-IL" altLang="en-US" dirty="0"/>
              <a:t>תזכורת: המחסנית גדלה לכיוון הכתובות הנמוכות.</a:t>
            </a:r>
            <a:endParaRPr lang="en-US" altLang="en-US" dirty="0"/>
          </a:p>
          <a:p>
            <a:pPr lvl="2"/>
            <a:r>
              <a:rPr lang="he-IL" altLang="en-US" dirty="0"/>
              <a:t>לכן </a:t>
            </a:r>
            <a:r>
              <a:rPr lang="en-US" altLang="en-US" dirty="0" err="1"/>
              <a:t>child_stack</a:t>
            </a:r>
            <a:r>
              <a:rPr lang="he-IL" altLang="en-US" dirty="0"/>
              <a:t> צריך להצביע לסוף בלוק הזיכרון המוקצה לטובת המחסנית.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E5497914-C009-455D-8C7D-E93D17D1A9E3}"/>
              </a:ext>
            </a:extLst>
          </p:cNvPr>
          <p:cNvSpPr/>
          <p:nvPr/>
        </p:nvSpPr>
        <p:spPr>
          <a:xfrm>
            <a:off x="457200" y="5599386"/>
            <a:ext cx="1986455" cy="725214"/>
          </a:xfrm>
          <a:prstGeom prst="wedgeRoundRectCallout">
            <a:avLst>
              <a:gd name="adj1" fmla="val 164380"/>
              <a:gd name="adj2" fmla="val -78804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he-IL" sz="2000" dirty="0"/>
              <a:t>איזו מחסנית?</a:t>
            </a:r>
          </a:p>
          <a:p>
            <a:pPr algn="ctr" rtl="1"/>
            <a:r>
              <a:rPr lang="he-IL" sz="2000" dirty="0"/>
              <a:t>משתמש / גרעין?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79042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קריאת המערכת </a:t>
            </a:r>
            <a:r>
              <a:rPr lang="en-US" altLang="en-US"/>
              <a:t>clone()</a:t>
            </a:r>
            <a:endParaRPr lang="en-US" altLang="en-US" dirty="0"/>
          </a:p>
        </p:txBody>
      </p:sp>
      <p:sp>
        <p:nvSpPr>
          <p:cNvPr id="286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endParaRPr lang="he-IL" altLang="en-US" dirty="0"/>
          </a:p>
          <a:p>
            <a:pPr lvl="1"/>
            <a:r>
              <a:rPr lang="en-US" altLang="en-US" dirty="0"/>
              <a:t>flags</a:t>
            </a:r>
            <a:r>
              <a:rPr lang="he-IL" altLang="en-US" dirty="0"/>
              <a:t> – מסכת דגלים הקובעת את צורת השיתוף בין התהליך הקורא והתהליך החדש. להלן מספר דגלים אופייניים:</a:t>
            </a:r>
          </a:p>
          <a:p>
            <a:pPr lvl="1"/>
            <a:endParaRPr lang="he-IL" altLang="en-US" dirty="0"/>
          </a:p>
          <a:p>
            <a:pPr lvl="1"/>
            <a:endParaRPr lang="he-IL" altLang="en-US" dirty="0"/>
          </a:p>
          <a:p>
            <a:pPr lvl="1"/>
            <a:endParaRPr lang="he-IL" altLang="en-US" dirty="0"/>
          </a:p>
          <a:p>
            <a:pPr lvl="1"/>
            <a:endParaRPr lang="he-IL" altLang="en-US" dirty="0"/>
          </a:p>
          <a:p>
            <a:pPr lvl="1"/>
            <a:endParaRPr lang="he-IL" altLang="en-US" dirty="0"/>
          </a:p>
          <a:p>
            <a:pPr lvl="1"/>
            <a:endParaRPr lang="he-IL" altLang="en-US" dirty="0"/>
          </a:p>
          <a:p>
            <a:pPr lvl="1"/>
            <a:endParaRPr lang="he-IL" altLang="en-US" dirty="0"/>
          </a:p>
          <a:p>
            <a:pPr lvl="1"/>
            <a:endParaRPr lang="he-IL" altLang="en-US" dirty="0"/>
          </a:p>
          <a:p>
            <a:pPr lvl="1"/>
            <a:endParaRPr lang="he-IL" altLang="en-US" dirty="0"/>
          </a:p>
          <a:p>
            <a:pPr lvl="1"/>
            <a:r>
              <a:rPr lang="he-IL" altLang="en-US" dirty="0"/>
              <a:t>ניתן לשלב מספר דגלים יחד ע"י פעולת </a:t>
            </a:r>
            <a:r>
              <a:rPr lang="en-US" altLang="en-US" dirty="0"/>
              <a:t>OR</a:t>
            </a:r>
            <a:r>
              <a:rPr lang="he-IL" altLang="en-US" dirty="0"/>
              <a:t> ביניהם.</a:t>
            </a:r>
          </a:p>
          <a:p>
            <a:pPr lvl="1"/>
            <a:endParaRPr lang="he-IL" altLang="en-US" dirty="0"/>
          </a:p>
          <a:p>
            <a:r>
              <a:rPr lang="he-IL" altLang="en-US" u="sng" dirty="0"/>
              <a:t>ערך מוחזר:</a:t>
            </a:r>
            <a:r>
              <a:rPr lang="he-IL" altLang="en-US" dirty="0"/>
              <a:t> במקרה של הצלחה, התהליך הקורא מקבל את ה-</a:t>
            </a:r>
            <a:r>
              <a:rPr lang="en-US" altLang="en-US" dirty="0"/>
              <a:t>PID</a:t>
            </a:r>
            <a:r>
              <a:rPr lang="he-IL" altLang="en-US" dirty="0"/>
              <a:t> של התהליך החדש, אחרת </a:t>
            </a:r>
            <a:r>
              <a:rPr lang="en-US" altLang="en-US" dirty="0"/>
              <a:t>-1</a:t>
            </a:r>
            <a:r>
              <a:rPr lang="he-IL" altLang="en-US" dirty="0"/>
              <a:t>. </a:t>
            </a:r>
          </a:p>
          <a:p>
            <a:pPr lvl="2"/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286726" name="Picture 6" descr="IN00469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425450"/>
            <a:ext cx="1768475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86751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239444"/>
              </p:ext>
            </p:extLst>
          </p:nvPr>
        </p:nvGraphicFramePr>
        <p:xfrm>
          <a:off x="457200" y="2462151"/>
          <a:ext cx="7732110" cy="2515235"/>
        </p:xfrm>
        <a:graphic>
          <a:graphicData uri="http://schemas.openxmlformats.org/drawingml/2006/table">
            <a:tbl>
              <a:tblPr rtl="1"/>
              <a:tblGrid>
                <a:gridCol w="5501694">
                  <a:extLst>
                    <a:ext uri="{9D8B030D-6E8A-4147-A177-3AD203B41FA5}">
                      <a16:colId xmlns:a16="http://schemas.microsoft.com/office/drawing/2014/main" val="3084202467"/>
                    </a:ext>
                  </a:extLst>
                </a:gridCol>
                <a:gridCol w="2230416">
                  <a:extLst>
                    <a:ext uri="{9D8B030D-6E8A-4147-A177-3AD203B41FA5}">
                      <a16:colId xmlns:a16="http://schemas.microsoft.com/office/drawing/2014/main" val="508075909"/>
                    </a:ext>
                  </a:extLst>
                </a:gridCol>
              </a:tblGrid>
              <a:tr h="333375"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e-IL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שיתוף מרחב הזיכרון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CLONE_VM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8101412"/>
                  </a:ext>
                </a:extLst>
              </a:tr>
              <a:tr h="444500"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e-IL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שיתוף טבלת הקבצים הפתוחים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CLONE_FILES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9586897"/>
                  </a:ext>
                </a:extLst>
              </a:tr>
              <a:tr h="539750"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e-IL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שיתוף טבלת נתוני עבודה עם קבצים, המכילה נתונים כגון ספרית העבודה הנוכחית ועוד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CLONE_FS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8717608"/>
                  </a:ext>
                </a:extLst>
              </a:tr>
              <a:tr h="539750"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e-IL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לתהליך החדש יהיה אותו אב כמו התהליך הקורא (אחרת החדש יהיה הבן של הקורא)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CLONE_PARENT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0851643"/>
                  </a:ext>
                </a:extLst>
              </a:tr>
              <a:tr h="625475"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e-IL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התהליך החדש הוא חוט באותה קבוצת חוטים כמו התהליך הקורא (אותו 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tgid</a:t>
                      </a:r>
                      <a:r>
                        <a:rPr kumimoji="0" lang="he-IL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). גורר גם 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CLONE_PARENT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CLONE_THREAD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19376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7766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מימוש קריאת המערכת </a:t>
            </a:r>
            <a:r>
              <a:rPr lang="en-US" altLang="en-US" dirty="0"/>
              <a:t>clone()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e-IL" altLang="en-US" dirty="0"/>
              <a:t>בתוך הגרעין, </a:t>
            </a:r>
            <a:r>
              <a:rPr lang="en-US" altLang="en-US" dirty="0" err="1"/>
              <a:t>sys_clone</a:t>
            </a:r>
            <a:r>
              <a:rPr lang="en-US" altLang="en-US" dirty="0"/>
              <a:t>()</a:t>
            </a:r>
            <a:r>
              <a:rPr lang="he-IL" altLang="en-US" dirty="0"/>
              <a:t> משתמשת למעשה בפונקציה  </a:t>
            </a:r>
            <a:r>
              <a:rPr lang="en-US" altLang="en-US" dirty="0" err="1"/>
              <a:t>do_fork</a:t>
            </a:r>
            <a:r>
              <a:rPr lang="en-US" altLang="en-US" dirty="0"/>
              <a:t>()</a:t>
            </a:r>
            <a:r>
              <a:rPr lang="he-IL" altLang="en-US" dirty="0"/>
              <a:t> עליה למדנו בתרגולים קודמים, ומעבירה לה את הדגלים על-מנת לקבוע לכל משאב אם לשתף אותו או ליצור אותו כחדש.</a:t>
            </a:r>
          </a:p>
          <a:p>
            <a:pPr lvl="1"/>
            <a:r>
              <a:rPr lang="he-IL" altLang="en-US" dirty="0"/>
              <a:t>מימוש בקובץ גרעין </a:t>
            </a:r>
            <a:r>
              <a:rPr lang="en-US" altLang="en-US" dirty="0"/>
              <a:t>arch/i386/kernel/</a:t>
            </a:r>
            <a:r>
              <a:rPr lang="en-US" altLang="en-US" dirty="0" err="1"/>
              <a:t>process.c</a:t>
            </a:r>
            <a:r>
              <a:rPr lang="he-IL" altLang="en-US" dirty="0"/>
              <a:t> .</a:t>
            </a:r>
          </a:p>
          <a:p>
            <a:pPr lvl="1"/>
            <a:endParaRPr lang="he-IL" altLang="en-US" dirty="0"/>
          </a:p>
          <a:p>
            <a:r>
              <a:rPr lang="he-IL" altLang="en-US" dirty="0"/>
              <a:t>עם שיפור התמיכה בחוטים בלינוקס, קריאת המערכת </a:t>
            </a:r>
            <a:r>
              <a:rPr lang="en-US" altLang="en-US" dirty="0"/>
              <a:t>clone()</a:t>
            </a:r>
            <a:r>
              <a:rPr lang="he-IL" altLang="en-US" dirty="0"/>
              <a:t> עברה שינויים נרחבים:</a:t>
            </a:r>
          </a:p>
          <a:p>
            <a:pPr lvl="1"/>
            <a:r>
              <a:rPr lang="he-IL" altLang="en-US" dirty="0"/>
              <a:t>נוספו לה דגלים כדי שתהיה גמישה יותר.</a:t>
            </a:r>
          </a:p>
          <a:p>
            <a:pPr lvl="1"/>
            <a:r>
              <a:rPr lang="he-IL" altLang="en-US" dirty="0"/>
              <a:t>הביצועים שלה שופרו (תקורה נמוכה יותר).</a:t>
            </a: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287750" name="Picture 6" descr="IN00469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425450"/>
            <a:ext cx="1768475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1568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ספריית </a:t>
            </a:r>
            <a:r>
              <a:rPr lang="en-US" dirty="0" err="1"/>
              <a:t>LinuxThreads</a:t>
            </a:r>
            <a:endParaRPr lang="he-I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33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BB00B-14A7-44B2-BC46-AEEB44085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שיעור היסטוריה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4145F-2360-43E8-962D-4AAD9A4E6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altLang="en-US" dirty="0"/>
              <a:t>בשנת 1995 הוצג </a:t>
            </a:r>
            <a:r>
              <a:rPr lang="he-IL" altLang="en-US" b="1" dirty="0"/>
              <a:t>תקן </a:t>
            </a:r>
            <a:r>
              <a:rPr lang="en-US" altLang="en-US" b="1" dirty="0" err="1"/>
              <a:t>pthreads</a:t>
            </a:r>
            <a:r>
              <a:rPr lang="he-IL" altLang="en-US" b="1" dirty="0"/>
              <a:t> </a:t>
            </a:r>
            <a:r>
              <a:rPr lang="he-IL" altLang="en-US" dirty="0"/>
              <a:t>(</a:t>
            </a:r>
            <a:r>
              <a:rPr lang="en-US" altLang="en-US" dirty="0"/>
              <a:t>POSIX Threads</a:t>
            </a:r>
            <a:r>
              <a:rPr lang="he-IL" altLang="en-US" dirty="0"/>
              <a:t>), ה</a:t>
            </a:r>
            <a:r>
              <a:rPr lang="he-IL" dirty="0"/>
              <a:t>מגדיר אוסף טיפוסים ופונקציות המאפשרים עבודה עם חוטים </a:t>
            </a:r>
            <a:r>
              <a:rPr lang="he-IL" altLang="en-US" dirty="0"/>
              <a:t>במערכות </a:t>
            </a:r>
            <a:r>
              <a:rPr lang="en-US" altLang="en-US" dirty="0"/>
              <a:t>Unix</a:t>
            </a:r>
            <a:r>
              <a:rPr lang="he-IL" altLang="en-US" dirty="0"/>
              <a:t>.</a:t>
            </a:r>
          </a:p>
          <a:p>
            <a:pPr lvl="1"/>
            <a:r>
              <a:rPr lang="he-IL" altLang="en-US" dirty="0"/>
              <a:t>התמיכה בחוטים בלינוקס שואפת להתאים לתקן זה.</a:t>
            </a:r>
            <a:endParaRPr lang="he-IL" dirty="0"/>
          </a:p>
          <a:p>
            <a:pPr lvl="1"/>
            <a:r>
              <a:rPr lang="he-IL" dirty="0"/>
              <a:t>מוגדר בקובץ </a:t>
            </a:r>
            <a:r>
              <a:rPr lang="en-US" dirty="0"/>
              <a:t>/</a:t>
            </a:r>
            <a:r>
              <a:rPr lang="en-US" dirty="0" err="1"/>
              <a:t>usr</a:t>
            </a:r>
            <a:r>
              <a:rPr lang="en-US" dirty="0"/>
              <a:t>/include/</a:t>
            </a:r>
            <a:r>
              <a:rPr lang="en-US" dirty="0" err="1"/>
              <a:t>pthread.h</a:t>
            </a:r>
            <a:r>
              <a:rPr lang="he-IL" dirty="0"/>
              <a:t>.</a:t>
            </a:r>
          </a:p>
          <a:p>
            <a:pPr lvl="1"/>
            <a:endParaRPr lang="he-IL" dirty="0"/>
          </a:p>
          <a:p>
            <a:r>
              <a:rPr lang="he-IL" dirty="0"/>
              <a:t>בשנת 1996 הוצג המימוש הראשון של </a:t>
            </a:r>
            <a:r>
              <a:rPr lang="en-US" dirty="0" err="1"/>
              <a:t>pthreads</a:t>
            </a:r>
            <a:r>
              <a:rPr lang="he-IL" dirty="0"/>
              <a:t> – </a:t>
            </a:r>
            <a:r>
              <a:rPr lang="he-IL" b="1" dirty="0"/>
              <a:t>ספריית </a:t>
            </a:r>
            <a:r>
              <a:rPr lang="en-US" b="1" dirty="0" err="1"/>
              <a:t>LinuxThreads</a:t>
            </a:r>
            <a:r>
              <a:rPr lang="he-IL" dirty="0"/>
              <a:t>.</a:t>
            </a:r>
          </a:p>
          <a:p>
            <a:pPr lvl="1"/>
            <a:r>
              <a:rPr lang="en-US" dirty="0" err="1"/>
              <a:t>LinuxThreads</a:t>
            </a:r>
            <a:r>
              <a:rPr lang="he-IL" dirty="0"/>
              <a:t> היא ספריית משתמש (כמו </a:t>
            </a:r>
            <a:r>
              <a:rPr lang="en-US" dirty="0" err="1"/>
              <a:t>libc</a:t>
            </a:r>
            <a:r>
              <a:rPr lang="he-IL" dirty="0"/>
              <a:t>), כלומר אינה חלק מקוד הגרעין.</a:t>
            </a:r>
          </a:p>
          <a:p>
            <a:pPr lvl="1"/>
            <a:r>
              <a:rPr lang="en-US" dirty="0" err="1"/>
              <a:t>LinuxThreads</a:t>
            </a:r>
            <a:r>
              <a:rPr lang="he-IL" dirty="0"/>
              <a:t> מתבססת על קריאת המערכת </a:t>
            </a:r>
            <a:r>
              <a:rPr lang="en-US" dirty="0"/>
              <a:t>clone()</a:t>
            </a:r>
            <a:r>
              <a:rPr lang="he-IL" dirty="0"/>
              <a:t> כדי לממש </a:t>
            </a:r>
            <a:r>
              <a:rPr lang="he-IL" altLang="en-US" dirty="0"/>
              <a:t>חוטים ברמת הגרעין (</a:t>
            </a:r>
            <a:r>
              <a:rPr lang="en-US" altLang="en-US" dirty="0"/>
              <a:t>kernel-level threads</a:t>
            </a:r>
            <a:r>
              <a:rPr lang="he-IL" altLang="en-US" dirty="0"/>
              <a:t>), כלומר חוטים המנוהלים ומתוזמנים ע"י גרעין מערכת ההפעלה.</a:t>
            </a:r>
            <a:endParaRPr lang="he-IL" dirty="0"/>
          </a:p>
          <a:p>
            <a:endParaRPr lang="he-IL" dirty="0"/>
          </a:p>
          <a:p>
            <a:r>
              <a:rPr lang="en-US" dirty="0" err="1"/>
              <a:t>LinuxThreads</a:t>
            </a:r>
            <a:r>
              <a:rPr lang="he-IL" dirty="0"/>
              <a:t> מממשת באופן חלקי בלבד את תקן </a:t>
            </a:r>
            <a:r>
              <a:rPr lang="en-US" altLang="en-US" dirty="0" err="1"/>
              <a:t>pthreads</a:t>
            </a:r>
            <a:r>
              <a:rPr lang="he-IL" dirty="0"/>
              <a:t>.</a:t>
            </a:r>
            <a:endParaRPr lang="en-US" dirty="0"/>
          </a:p>
          <a:p>
            <a:pPr lvl="1"/>
            <a:r>
              <a:rPr lang="he-IL" dirty="0"/>
              <a:t>לדוגמה: </a:t>
            </a:r>
            <a:r>
              <a:rPr lang="en-US" dirty="0" err="1"/>
              <a:t>getpid</a:t>
            </a:r>
            <a:r>
              <a:rPr lang="en-US" dirty="0"/>
              <a:t>()</a:t>
            </a:r>
            <a:r>
              <a:rPr lang="he-IL" dirty="0"/>
              <a:t> מחזירה</a:t>
            </a:r>
            <a:r>
              <a:rPr lang="en-US" dirty="0"/>
              <a:t>PID </a:t>
            </a:r>
            <a:r>
              <a:rPr lang="he-IL" dirty="0"/>
              <a:t> שונה לכל חוט.</a:t>
            </a:r>
          </a:p>
          <a:p>
            <a:pPr lvl="1"/>
            <a:r>
              <a:rPr lang="he-IL" dirty="0"/>
              <a:t>כמו כן, המימוש בעייתי מבחינת ביצועים – לא סקאלאבילי.</a:t>
            </a:r>
          </a:p>
          <a:p>
            <a:pPr lvl="1"/>
            <a:r>
              <a:rPr lang="he-IL" altLang="en-US" dirty="0"/>
              <a:t>למרות זאת, אנחנו נלמד על המימוש הקיים לפי </a:t>
            </a:r>
            <a:r>
              <a:rPr lang="en-US" altLang="en-US" dirty="0" err="1"/>
              <a:t>LinuxThreads</a:t>
            </a:r>
            <a:r>
              <a:rPr lang="he-IL" altLang="en-US" dirty="0"/>
              <a:t>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E1108E-AF7E-4ED4-B7A2-FA30FFE11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1FEBD9-E1F8-4CDB-A461-7BA16EA37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2576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BB00B-14A7-44B2-BC46-AEEB44085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שיעור היסטוריה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4145F-2360-43E8-962D-4AAD9A4E6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/>
              <a:t>בשנת 2003 הוצגה </a:t>
            </a:r>
            <a:r>
              <a:rPr lang="he-IL" b="1" dirty="0"/>
              <a:t>ספריית </a:t>
            </a:r>
            <a:r>
              <a:rPr lang="en-US" b="1" dirty="0"/>
              <a:t>NPTL</a:t>
            </a:r>
            <a:r>
              <a:rPr lang="he-IL" b="1" dirty="0"/>
              <a:t> </a:t>
            </a:r>
            <a:r>
              <a:rPr lang="he-IL" dirty="0"/>
              <a:t>(</a:t>
            </a:r>
            <a:r>
              <a:rPr lang="en-US" dirty="0"/>
              <a:t>Native POSIX Thread Library</a:t>
            </a:r>
            <a:r>
              <a:rPr lang="he-IL" dirty="0"/>
              <a:t>), אשר </a:t>
            </a:r>
            <a:r>
              <a:rPr lang="he-IL" altLang="en-US" dirty="0"/>
              <a:t>מממשת בצורה מלאה את תקן </a:t>
            </a:r>
            <a:r>
              <a:rPr lang="en-US" altLang="en-US" dirty="0" err="1"/>
              <a:t>pthreads</a:t>
            </a:r>
            <a:r>
              <a:rPr lang="he-IL" dirty="0"/>
              <a:t>.</a:t>
            </a:r>
          </a:p>
          <a:p>
            <a:pPr lvl="1"/>
            <a:r>
              <a:rPr lang="he-IL" dirty="0"/>
              <a:t>גם </a:t>
            </a:r>
            <a:r>
              <a:rPr lang="en-US" dirty="0"/>
              <a:t>NPTL</a:t>
            </a:r>
            <a:r>
              <a:rPr lang="he-IL" dirty="0"/>
              <a:t> היא ספריית משתמש (כלומר לא חלק מקוד הגרעין).</a:t>
            </a:r>
          </a:p>
          <a:p>
            <a:pPr lvl="1"/>
            <a:r>
              <a:rPr lang="he-IL" dirty="0"/>
              <a:t>פותחה ע"י צוותים של </a:t>
            </a:r>
            <a:r>
              <a:rPr lang="en-US" dirty="0"/>
              <a:t>IBM</a:t>
            </a:r>
            <a:r>
              <a:rPr lang="he-IL" dirty="0"/>
              <a:t> ו-</a:t>
            </a:r>
            <a:r>
              <a:rPr lang="en-US" dirty="0"/>
              <a:t>Red Hat</a:t>
            </a:r>
            <a:r>
              <a:rPr lang="he-IL" dirty="0"/>
              <a:t>.</a:t>
            </a:r>
          </a:p>
          <a:p>
            <a:pPr lvl="1"/>
            <a:r>
              <a:rPr lang="he-IL" altLang="en-US" dirty="0"/>
              <a:t>נכללה בהפצות </a:t>
            </a:r>
            <a:r>
              <a:rPr lang="en-US" altLang="en-US" dirty="0"/>
              <a:t>Red Hat</a:t>
            </a:r>
            <a:r>
              <a:rPr lang="he-IL" altLang="en-US" dirty="0"/>
              <a:t> החל מגרסה 9.0.</a:t>
            </a:r>
          </a:p>
          <a:p>
            <a:pPr lvl="1"/>
            <a:endParaRPr lang="he-IL" dirty="0"/>
          </a:p>
          <a:p>
            <a:r>
              <a:rPr lang="en-US" dirty="0"/>
              <a:t>NPTL</a:t>
            </a:r>
            <a:r>
              <a:rPr lang="he-IL" dirty="0"/>
              <a:t> נשענת על תמיכה בגרעין לינוקס שקיימת החל מגרסה 2.6.</a:t>
            </a:r>
          </a:p>
          <a:p>
            <a:pPr lvl="1">
              <a:lnSpc>
                <a:spcPct val="110000"/>
              </a:lnSpc>
            </a:pPr>
            <a:r>
              <a:rPr lang="he-IL" altLang="en-US" dirty="0"/>
              <a:t>משיגה שיפור ניכר בביצועים ביחס ל-</a:t>
            </a:r>
            <a:r>
              <a:rPr lang="en-US" altLang="en-US" dirty="0" err="1"/>
              <a:t>LinuxThreads</a:t>
            </a:r>
            <a:r>
              <a:rPr lang="he-IL" altLang="en-US" dirty="0"/>
              <a:t>.</a:t>
            </a:r>
          </a:p>
          <a:p>
            <a:pPr lvl="1">
              <a:lnSpc>
                <a:spcPct val="110000"/>
              </a:lnSpc>
            </a:pPr>
            <a:endParaRPr lang="he-IL" altLang="en-US" dirty="0"/>
          </a:p>
          <a:p>
            <a:pPr>
              <a:lnSpc>
                <a:spcPct val="110000"/>
              </a:lnSpc>
            </a:pPr>
            <a:r>
              <a:rPr lang="he-IL" altLang="en-US" dirty="0"/>
              <a:t>בשנת 2003 </a:t>
            </a:r>
            <a:r>
              <a:rPr lang="en-US" altLang="en-US" dirty="0"/>
              <a:t>NPTL</a:t>
            </a:r>
            <a:r>
              <a:rPr lang="he-IL" altLang="en-US" dirty="0"/>
              <a:t> שולבה כחלק אינטגרלי מספריית </a:t>
            </a:r>
            <a:r>
              <a:rPr lang="en-US" altLang="en-US" dirty="0"/>
              <a:t>GNU </a:t>
            </a:r>
            <a:r>
              <a:rPr lang="en-US" altLang="en-US" dirty="0" err="1"/>
              <a:t>libc</a:t>
            </a:r>
            <a:r>
              <a:rPr lang="he-IL" altLang="en-US" dirty="0"/>
              <a:t> (שמקושרת אוטומטית לכל אפליקצית </a:t>
            </a:r>
            <a:r>
              <a:rPr lang="en-US" altLang="en-US" dirty="0"/>
              <a:t>C</a:t>
            </a:r>
            <a:r>
              <a:rPr lang="he-IL" altLang="en-US" dirty="0"/>
              <a:t> שמקומפלת ע"י </a:t>
            </a:r>
            <a:r>
              <a:rPr lang="en-US" altLang="en-US" dirty="0" err="1"/>
              <a:t>gcc</a:t>
            </a:r>
            <a:r>
              <a:rPr lang="he-IL" altLang="en-US" dirty="0"/>
              <a:t>).</a:t>
            </a:r>
          </a:p>
          <a:p>
            <a:pPr lvl="1">
              <a:lnSpc>
                <a:spcPct val="110000"/>
              </a:lnSpc>
            </a:pPr>
            <a:r>
              <a:rPr lang="he-IL" altLang="en-US" dirty="0"/>
              <a:t>כלומר היום </a:t>
            </a:r>
            <a:r>
              <a:rPr lang="en-US" altLang="en-US" dirty="0" err="1"/>
              <a:t>pthreads</a:t>
            </a:r>
            <a:r>
              <a:rPr lang="he-IL" altLang="en-US" dirty="0"/>
              <a:t> בלינוקס היא "מילה נרדפת" ל-</a:t>
            </a:r>
            <a:r>
              <a:rPr lang="en-US" altLang="en-US" dirty="0"/>
              <a:t> NPTL</a:t>
            </a:r>
            <a:r>
              <a:rPr lang="he-IL" altLang="en-US" dirty="0"/>
              <a:t>.</a:t>
            </a:r>
          </a:p>
          <a:p>
            <a:pPr lvl="1">
              <a:lnSpc>
                <a:spcPct val="110000"/>
              </a:lnSpc>
            </a:pPr>
            <a:r>
              <a:rPr lang="he-IL" altLang="en-US" dirty="0"/>
              <a:t>בשיעורי הבית תשתמשו ב-</a:t>
            </a:r>
            <a:r>
              <a:rPr lang="en-US" altLang="en-US" dirty="0"/>
              <a:t>NPTL</a:t>
            </a:r>
            <a:r>
              <a:rPr lang="he-IL" altLang="en-US" dirty="0"/>
              <a:t> (כי תעבדו על השרת </a:t>
            </a:r>
            <a:r>
              <a:rPr lang="en-US" altLang="en-US" dirty="0"/>
              <a:t>t2</a:t>
            </a:r>
            <a:r>
              <a:rPr lang="he-IL" altLang="en-US" dirty="0"/>
              <a:t>).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E1108E-AF7E-4ED4-B7A2-FA30FFE11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1FEBD9-E1F8-4CDB-A461-7BA16EA37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381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37BE9-59FF-40EC-83CF-E201510B7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דוגמת קוד ליצירת חוטים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48861-82E2-4D2E-AAC5-3AC52DF04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 rtl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algn="l" rtl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unistd.h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algn="l" rtl="0">
              <a:buNone/>
            </a:pPr>
            <a:r>
              <a:rPr lang="en-US" sz="1600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600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pthread.h</a:t>
            </a:r>
            <a:r>
              <a:rPr lang="en-US" sz="1600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algn="l" rtl="0"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void* f(void*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 algn="l" rtl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("PID = %d,\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npthread_id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%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\n", </a:t>
            </a:r>
          </a:p>
          <a:p>
            <a:pPr marL="0" indent="0" algn="l" rtl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getpid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pthread_self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pPr marL="0" indent="0" algn="l" rtl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NULL;</a:t>
            </a:r>
          </a:p>
          <a:p>
            <a:pPr marL="0" indent="0" algn="l" rtl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 algn="l" rtl="0"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pPr marL="0" indent="0" algn="l" rtl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("Primary thread\n");</a:t>
            </a:r>
          </a:p>
          <a:p>
            <a:pPr marL="0" indent="0" algn="l" rtl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f(NULL);</a:t>
            </a:r>
          </a:p>
          <a:p>
            <a:pPr marL="0" indent="0" algn="l" rtl="0"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p;</a:t>
            </a:r>
          </a:p>
          <a:p>
            <a:pPr marL="0" indent="0" algn="l" rtl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("New thread\n");</a:t>
            </a:r>
          </a:p>
          <a:p>
            <a:pPr marL="0" indent="0" algn="l" rtl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(&amp;p, NULL, f, NULL);</a:t>
            </a:r>
          </a:p>
          <a:p>
            <a:pPr marL="0" indent="0" algn="l" rtl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pthread_join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(p, NULL);</a:t>
            </a:r>
          </a:p>
          <a:p>
            <a:pPr marL="0" indent="0" algn="l" rtl="0"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0;</a:t>
            </a:r>
          </a:p>
          <a:p>
            <a:pPr marL="0" indent="0" algn="l" rtl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851BCC9-AC77-48BC-9E49-E6E879D6D29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e-IL" dirty="0"/>
              <a:t>פלט התכנית:</a:t>
            </a:r>
          </a:p>
          <a:p>
            <a:pPr algn="l" rtl="0"/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Primary thread</a:t>
            </a:r>
          </a:p>
          <a:p>
            <a:pPr algn="l" rtl="0"/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PID = 2184, 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pthread_id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 = 8192</a:t>
            </a:r>
          </a:p>
          <a:p>
            <a:pPr algn="l" rtl="0"/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New thread</a:t>
            </a:r>
          </a:p>
          <a:p>
            <a:pPr algn="l" rtl="0"/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PID = 2186, 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pthread_id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 = 8194</a:t>
            </a:r>
          </a:p>
          <a:p>
            <a:pPr algn="l" rtl="0"/>
            <a:endParaRPr lang="en-US" sz="1500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FCD3C1-6FB3-4A2B-87C9-D7F8F1872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8051A8-16CF-4F61-84DF-E73920E96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AE52C729-C924-45E7-8487-C958225AFEBF}"/>
              </a:ext>
            </a:extLst>
          </p:cNvPr>
          <p:cNvSpPr/>
          <p:nvPr/>
        </p:nvSpPr>
        <p:spPr>
          <a:xfrm>
            <a:off x="457200" y="4804049"/>
            <a:ext cx="2286000" cy="1646718"/>
          </a:xfrm>
          <a:prstGeom prst="wedgeRectCallout">
            <a:avLst>
              <a:gd name="adj1" fmla="val -17674"/>
              <a:gd name="adj2" fmla="val -9382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he-IL" sz="2000" dirty="0"/>
              <a:t>שימו לב:</a:t>
            </a:r>
            <a:r>
              <a:rPr lang="en-US" sz="2000" dirty="0"/>
              <a:t> </a:t>
            </a:r>
            <a:r>
              <a:rPr lang="he-IL" sz="2000" dirty="0"/>
              <a:t>הערך </a:t>
            </a:r>
            <a:r>
              <a:rPr lang="en-US" sz="2000" dirty="0"/>
              <a:t>PID</a:t>
            </a:r>
            <a:r>
              <a:rPr lang="he-IL" sz="2000" dirty="0"/>
              <a:t> שונה בשני החוטים בגלל המימוש הישן של </a:t>
            </a:r>
            <a:r>
              <a:rPr lang="en-US" sz="2000" dirty="0" err="1"/>
              <a:t>LinuxThreads</a:t>
            </a:r>
            <a:r>
              <a:rPr lang="he-IL" sz="2000" dirty="0"/>
              <a:t> שאינו תואם </a:t>
            </a:r>
            <a:r>
              <a:rPr lang="en-US" sz="2000" dirty="0"/>
              <a:t>POSIX</a:t>
            </a:r>
            <a:r>
              <a:rPr lang="he-IL" sz="2000" dirty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9688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TL;DR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e-IL" dirty="0"/>
              <a:t>המעבדים של היום הם מרובי ליבות.</a:t>
            </a:r>
            <a:br>
              <a:rPr lang="en-US" dirty="0"/>
            </a:br>
            <a:r>
              <a:rPr lang="he-IL" dirty="0"/>
              <a:t>איך אפשר לנצל אותם כדי לשפר ביצועים?</a:t>
            </a:r>
          </a:p>
          <a:p>
            <a:pPr lvl="1"/>
            <a:r>
              <a:rPr lang="he-IL" dirty="0"/>
              <a:t>לדוגמה,</a:t>
            </a:r>
            <a:r>
              <a:rPr lang="en-US" dirty="0"/>
              <a:t> </a:t>
            </a:r>
            <a:r>
              <a:rPr lang="he-IL" dirty="0"/>
              <a:t>מיון מערך גדול ע"י: חלוקה לשניים,</a:t>
            </a:r>
            <a:br>
              <a:rPr lang="en-US" dirty="0"/>
            </a:br>
            <a:r>
              <a:rPr lang="he-IL" dirty="0"/>
              <a:t>מיון כל חצי מערך בנפרד, ולבסוף מיזוג.</a:t>
            </a:r>
          </a:p>
          <a:p>
            <a:pPr lvl="1"/>
            <a:endParaRPr lang="he-IL" dirty="0"/>
          </a:p>
          <a:p>
            <a:r>
              <a:rPr lang="he-IL" b="1" dirty="0"/>
              <a:t>תהליכים </a:t>
            </a:r>
            <a:r>
              <a:rPr lang="he-IL" dirty="0"/>
              <a:t>לא משתפים זיכרון, ולכן הם פחות מתאימים לתכנות מקבילי.</a:t>
            </a:r>
          </a:p>
          <a:p>
            <a:r>
              <a:rPr lang="he-IL" b="1" dirty="0"/>
              <a:t>חוטים </a:t>
            </a:r>
            <a:r>
              <a:rPr lang="he-IL" dirty="0"/>
              <a:t>(</a:t>
            </a:r>
            <a:r>
              <a:rPr lang="en-US" dirty="0"/>
              <a:t>threads</a:t>
            </a:r>
            <a:r>
              <a:rPr lang="he-IL" dirty="0"/>
              <a:t>), לעומת זאת, פועלים במרחב זיכרון משותף.</a:t>
            </a:r>
            <a:endParaRPr lang="he-IL" altLang="en-US" dirty="0"/>
          </a:p>
          <a:p>
            <a:pPr lvl="1"/>
            <a:r>
              <a:rPr lang="he-IL" altLang="en-US" dirty="0"/>
              <a:t>חוט הוא יחידת ביצוע עצמאית בתוך תהליך (</a:t>
            </a:r>
            <a:r>
              <a:rPr lang="en-US" altLang="en-US" dirty="0"/>
              <a:t>“lightweight process”</a:t>
            </a:r>
            <a:r>
              <a:rPr lang="he-IL" altLang="en-US" dirty="0"/>
              <a:t>).</a:t>
            </a:r>
          </a:p>
          <a:p>
            <a:pPr lvl="1"/>
            <a:r>
              <a:rPr lang="he-IL" dirty="0"/>
              <a:t>כל תהליך יכול להכיל מספר חוטים שירוצו במקביל.</a:t>
            </a:r>
          </a:p>
          <a:p>
            <a:pPr lvl="1"/>
            <a:endParaRPr lang="he-IL" dirty="0"/>
          </a:p>
          <a:p>
            <a:r>
              <a:rPr lang="he-IL" dirty="0"/>
              <a:t>אבל שיתוף זיכרון יוצר גם בעיות, שאחת הנפוצות בהן היא:</a:t>
            </a:r>
            <a:br>
              <a:rPr lang="en-US" dirty="0"/>
            </a:br>
            <a:r>
              <a:rPr lang="he-IL" b="1" dirty="0"/>
              <a:t>היעדר אטומיות בגישה למשתנים משותפים</a:t>
            </a:r>
            <a:r>
              <a:rPr lang="he-IL" dirty="0"/>
              <a:t>.</a:t>
            </a:r>
          </a:p>
          <a:p>
            <a:r>
              <a:rPr lang="he-IL" dirty="0"/>
              <a:t>נלמד איך להתגבר על הבעיה באמצעות מנעולים (</a:t>
            </a:r>
            <a:r>
              <a:rPr lang="en-US" dirty="0"/>
              <a:t>mutexes</a:t>
            </a:r>
            <a:r>
              <a:rPr lang="he-IL" dirty="0"/>
              <a:t>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8" name="Graphic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7200" y="555187"/>
            <a:ext cx="2890314" cy="2729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7308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שימוש ב- </a:t>
            </a:r>
            <a:r>
              <a:rPr lang="en-US" altLang="en-US"/>
              <a:t>LinuxThreads</a:t>
            </a:r>
            <a:endParaRPr lang="en-US" altLang="en-US" dirty="0"/>
          </a:p>
        </p:txBody>
      </p:sp>
      <p:sp>
        <p:nvSpPr>
          <p:cNvPr id="282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altLang="en-US" dirty="0"/>
              <a:t>כדי להשתמש בספריית </a:t>
            </a:r>
            <a:r>
              <a:rPr lang="en-US" altLang="en-US" dirty="0" err="1"/>
              <a:t>LinuxThreads</a:t>
            </a:r>
            <a:r>
              <a:rPr lang="he-IL" altLang="en-US" dirty="0"/>
              <a:t> יש:</a:t>
            </a:r>
          </a:p>
          <a:p>
            <a:pPr lvl="1"/>
            <a:r>
              <a:rPr lang="he-IL" altLang="en-US" dirty="0"/>
              <a:t>להוסיף קובץ </a:t>
            </a:r>
            <a:r>
              <a:rPr lang="en-US" altLang="en-US" dirty="0"/>
              <a:t>header</a:t>
            </a:r>
            <a:r>
              <a:rPr lang="he-IL" altLang="en-US" dirty="0"/>
              <a:t> בתחילת קוד </a:t>
            </a:r>
            <a:r>
              <a:rPr lang="en-US" altLang="en-US" dirty="0"/>
              <a:t>C</a:t>
            </a:r>
            <a:r>
              <a:rPr lang="he-IL" altLang="en-US" dirty="0"/>
              <a:t>: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pthread.h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1"/>
            <a:r>
              <a:rPr lang="he-IL" altLang="en-US" dirty="0"/>
              <a:t>להוסיף את הדגל </a:t>
            </a:r>
            <a:r>
              <a:rPr lang="en-US" altLang="en-US" dirty="0"/>
              <a:t>-</a:t>
            </a:r>
            <a:r>
              <a:rPr lang="en-US" altLang="en-US" dirty="0" err="1"/>
              <a:t>pthread</a:t>
            </a:r>
            <a:r>
              <a:rPr lang="he-IL" altLang="en-US" dirty="0"/>
              <a:t> במהלך ההידור:</a:t>
            </a:r>
          </a:p>
          <a:p>
            <a:pPr marL="0" indent="0" algn="l" rtl="0">
              <a:buNone/>
            </a:pP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myprog.c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-o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myprog</a:t>
            </a: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he-IL" altLang="en-US" dirty="0"/>
              <a:t>הדגל מגדיר מספר </a:t>
            </a:r>
            <a:r>
              <a:rPr lang="en-US" altLang="en-US" dirty="0"/>
              <a:t>macros</a:t>
            </a:r>
            <a:r>
              <a:rPr lang="he-IL" altLang="en-US" dirty="0"/>
              <a:t> ומקשר את התכנית עם הספריה הנחוצה.</a:t>
            </a:r>
          </a:p>
          <a:p>
            <a:pPr lvl="2"/>
            <a:endParaRPr lang="he-IL" altLang="en-US" dirty="0"/>
          </a:p>
          <a:p>
            <a:r>
              <a:rPr lang="he-IL" altLang="en-US" dirty="0"/>
              <a:t>הספריה </a:t>
            </a:r>
            <a:r>
              <a:rPr lang="en-US" altLang="en-US" dirty="0" err="1"/>
              <a:t>LinuxThreads</a:t>
            </a:r>
            <a:r>
              <a:rPr lang="he-IL" altLang="en-US" dirty="0"/>
              <a:t>:</a:t>
            </a:r>
          </a:p>
          <a:p>
            <a:pPr lvl="1"/>
            <a:r>
              <a:rPr lang="he-IL" altLang="en-US" dirty="0"/>
              <a:t>מממשת (באופן חלקי) את הממשק של </a:t>
            </a:r>
            <a:r>
              <a:rPr lang="en-US" altLang="en-US" dirty="0"/>
              <a:t>POSIX Threads</a:t>
            </a:r>
            <a:r>
              <a:rPr lang="he-IL" altLang="en-US" dirty="0"/>
              <a:t> לעבודה עם חוטים.</a:t>
            </a:r>
          </a:p>
          <a:p>
            <a:pPr lvl="1"/>
            <a:r>
              <a:rPr lang="he-IL" altLang="en-US" dirty="0"/>
              <a:t>משנה את פעולתן של מספר קריאות מערכת הקשורות לעבודה עם תהליכים (למשל </a:t>
            </a:r>
            <a:r>
              <a:rPr lang="en-US" altLang="en-US" dirty="0"/>
              <a:t>fork</a:t>
            </a:r>
            <a:r>
              <a:rPr lang="he-IL" altLang="en-US" dirty="0"/>
              <a:t>), כפי שנראה בהמשך.</a:t>
            </a:r>
          </a:p>
          <a:p>
            <a:pPr lvl="2"/>
            <a:r>
              <a:rPr lang="he-IL" altLang="en-US" dirty="0"/>
              <a:t>הספרייה לא משנה את המימוש של קריאות המערכת בתוך הגרעין!</a:t>
            </a:r>
          </a:p>
          <a:p>
            <a:pPr lvl="2"/>
            <a:r>
              <a:rPr lang="he-IL" altLang="en-US" dirty="0"/>
              <a:t>היא רק מחליפה את פונקציות המעטפת שקוראות לקריאות המערכת (במקום מימוש ברירת המחדל של </a:t>
            </a:r>
            <a:r>
              <a:rPr lang="en-US" altLang="en-US" dirty="0" err="1"/>
              <a:t>libc</a:t>
            </a:r>
            <a:r>
              <a:rPr lang="he-IL" altLang="en-US" dirty="0"/>
              <a:t>).</a:t>
            </a: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1007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יצירת חוט חדש</a:t>
            </a:r>
            <a:endParaRPr lang="en-US" altLang="en-US" dirty="0"/>
          </a:p>
        </p:txBody>
      </p:sp>
      <p:sp>
        <p:nvSpPr>
          <p:cNvPr id="276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*thread, </a:t>
            </a:r>
            <a:endParaRPr lang="he-IL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he-IL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pthread_attr_t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attr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void* (*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start_routine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)(void*),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void *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he-IL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altLang="en-US" dirty="0"/>
          </a:p>
          <a:p>
            <a:r>
              <a:rPr lang="he-IL" altLang="en-US" u="sng" dirty="0"/>
              <a:t>פעולה:</a:t>
            </a:r>
            <a:r>
              <a:rPr lang="en-US" altLang="en-US" dirty="0"/>
              <a:t> </a:t>
            </a:r>
            <a:r>
              <a:rPr lang="he-IL" altLang="en-US" dirty="0"/>
              <a:t>יוצרת חוט חדש המתבצע במקביל לחוט הקורא בתוך אותו תהליך. החוט החדש מתחיל לבצע את הפונקציה המופיעה בפרמטר </a:t>
            </a:r>
            <a:r>
              <a:rPr lang="en-US" altLang="en-US" dirty="0" err="1"/>
              <a:t>start_routine</a:t>
            </a:r>
            <a:r>
              <a:rPr lang="he-IL" altLang="en-US" dirty="0"/>
              <a:t> ומת בסיום ביצוע הפונקציה.</a:t>
            </a:r>
          </a:p>
          <a:p>
            <a:r>
              <a:rPr lang="he-IL" altLang="en-US" u="sng" dirty="0"/>
              <a:t>ערך מוחזר:</a:t>
            </a:r>
            <a:r>
              <a:rPr lang="he-IL" altLang="en-US" dirty="0"/>
              <a:t> </a:t>
            </a:r>
          </a:p>
          <a:p>
            <a:pPr lvl="1"/>
            <a:r>
              <a:rPr lang="he-IL" altLang="en-US" dirty="0"/>
              <a:t>0 במקרה של הצלחה. כמו כן, מזהה החוט החדש נכתב למשתנה המוצבע ע"י </a:t>
            </a:r>
            <a:r>
              <a:rPr lang="en-US" altLang="en-US" dirty="0"/>
              <a:t>thread</a:t>
            </a:r>
            <a:r>
              <a:rPr lang="he-IL" altLang="en-US" dirty="0"/>
              <a:t>.</a:t>
            </a:r>
          </a:p>
          <a:p>
            <a:pPr lvl="1"/>
            <a:r>
              <a:rPr lang="he-IL" altLang="en-US" dirty="0"/>
              <a:t>ערך שגיאה שלילי במקרה של כישלון.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172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יצירת חוט חדש</a:t>
            </a:r>
            <a:endParaRPr lang="en-US" altLang="en-US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e-IL" altLang="en-US" u="sng" dirty="0"/>
              <a:t>פרמטרים:</a:t>
            </a:r>
          </a:p>
          <a:p>
            <a:pPr lvl="1"/>
            <a:r>
              <a:rPr lang="en-US" altLang="en-US" dirty="0"/>
              <a:t>thread</a:t>
            </a:r>
            <a:r>
              <a:rPr lang="he-IL" altLang="en-US" dirty="0"/>
              <a:t> – מצביע למקום בו יאוחסן מזהה החוט החדש במקרה של סיום הפונקציה בהצלחה.</a:t>
            </a:r>
          </a:p>
          <a:p>
            <a:pPr lvl="1"/>
            <a:r>
              <a:rPr lang="en-US" altLang="en-US" dirty="0" err="1"/>
              <a:t>attr</a:t>
            </a:r>
            <a:r>
              <a:rPr lang="he-IL" altLang="en-US" dirty="0"/>
              <a:t> – מאפיינים המתארים את תכונות החוט החדש, כגון האם החוט הוא חוט מערכת או חוט משתמש, האם ניתן לבצע לו </a:t>
            </a:r>
            <a:r>
              <a:rPr lang="en-US" altLang="en-US" dirty="0"/>
              <a:t>join</a:t>
            </a:r>
            <a:r>
              <a:rPr lang="he-IL" altLang="en-US" dirty="0"/>
              <a:t>, כלומר להמתין לסיומו, וכו'. בד"כ נספק ערך </a:t>
            </a:r>
            <a:r>
              <a:rPr lang="en-US" altLang="en-US" dirty="0"/>
              <a:t>NULL</a:t>
            </a:r>
            <a:r>
              <a:rPr lang="he-IL" altLang="en-US" dirty="0"/>
              <a:t> המציין חוט מערכת שניתן להמתין לסיומו.</a:t>
            </a:r>
          </a:p>
          <a:p>
            <a:pPr lvl="1"/>
            <a:r>
              <a:rPr lang="en-US" altLang="en-US" dirty="0" err="1"/>
              <a:t>start_routine</a:t>
            </a:r>
            <a:r>
              <a:rPr lang="he-IL" altLang="en-US" dirty="0"/>
              <a:t> – מצביע לפונקציה שתהווה את קוד החוט. הערך המוחזר מפונקציה זו במקרה של סיומה הטבעי הינו ערך הסיום של החוט.</a:t>
            </a:r>
          </a:p>
          <a:p>
            <a:pPr lvl="1"/>
            <a:r>
              <a:rPr lang="en-US" altLang="en-US" dirty="0" err="1"/>
              <a:t>arg</a:t>
            </a:r>
            <a:r>
              <a:rPr lang="he-IL" altLang="en-US" dirty="0"/>
              <a:t> – פרמטר שיסופק לפונקציה עם הפעלתה.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0374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סיום חוט</a:t>
            </a:r>
            <a:endParaRPr lang="en-US" altLang="en-US" dirty="0"/>
          </a:p>
        </p:txBody>
      </p:sp>
      <p:sp>
        <p:nvSpPr>
          <p:cNvPr id="278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pthread_exit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(void *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retval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he-IL" altLang="en-US" dirty="0"/>
          </a:p>
          <a:p>
            <a:r>
              <a:rPr lang="he-IL" altLang="en-US" u="sng" dirty="0"/>
              <a:t>פעולה:</a:t>
            </a:r>
            <a:r>
              <a:rPr lang="he-IL" altLang="en-US" dirty="0"/>
              <a:t> מסיימת את פעולת החוט הקורא. ערך הסיום יוחזר לחוט שימתין לסיום חוט זה.</a:t>
            </a:r>
          </a:p>
          <a:p>
            <a:r>
              <a:rPr lang="he-IL" altLang="en-US" u="sng" dirty="0"/>
              <a:t>פרמטרים:</a:t>
            </a:r>
          </a:p>
          <a:p>
            <a:pPr lvl="1"/>
            <a:r>
              <a:rPr lang="en-US" altLang="en-US" dirty="0" err="1"/>
              <a:t>retval</a:t>
            </a:r>
            <a:r>
              <a:rPr lang="he-IL" altLang="en-US" dirty="0"/>
              <a:t> – ערך סיום (בדומה לזה של </a:t>
            </a:r>
            <a:r>
              <a:rPr lang="en-US" altLang="en-US" dirty="0"/>
              <a:t>exit()</a:t>
            </a:r>
            <a:r>
              <a:rPr lang="he-IL" altLang="en-US" dirty="0"/>
              <a:t>).</a:t>
            </a:r>
          </a:p>
          <a:p>
            <a:r>
              <a:rPr lang="he-IL" altLang="en-US" u="sng" dirty="0"/>
              <a:t>ערך מוחזר:</a:t>
            </a:r>
            <a:r>
              <a:rPr lang="he-IL" altLang="en-US" dirty="0"/>
              <a:t> אין.</a:t>
            </a:r>
          </a:p>
          <a:p>
            <a:pPr lvl="1"/>
            <a:r>
              <a:rPr lang="he-IL" altLang="en-US" dirty="0"/>
              <a:t>סיום פעולת החוט הראשי ע"י </a:t>
            </a:r>
            <a:r>
              <a:rPr lang="en-US" altLang="en-US" dirty="0" err="1"/>
              <a:t>pthread_exit</a:t>
            </a:r>
            <a:r>
              <a:rPr lang="en-US" altLang="en-US" dirty="0"/>
              <a:t>()</a:t>
            </a:r>
            <a:r>
              <a:rPr lang="he-IL" altLang="en-US" dirty="0"/>
              <a:t> אינו מסיים את כל החוטים בתהליך. במצב זה, התהליך נותר ללא חוט ראשי.</a:t>
            </a:r>
          </a:p>
          <a:p>
            <a:pPr lvl="1"/>
            <a:r>
              <a:rPr lang="he-IL" altLang="en-US" dirty="0"/>
              <a:t>אם לחוט כלשהו יש בנים (תהליכים), הם הופכים להיות בנים של חוט אחר בקבוצת האב לאחר מותו.</a:t>
            </a:r>
          </a:p>
          <a:p>
            <a:pPr lvl="1"/>
            <a:r>
              <a:rPr lang="he-IL" altLang="en-US" dirty="0"/>
              <a:t>רק אם כל החוטים של תהליך האב הסתיימו, התהליך </a:t>
            </a:r>
            <a:r>
              <a:rPr lang="en-US" altLang="en-US" dirty="0" err="1"/>
              <a:t>init</a:t>
            </a:r>
            <a:r>
              <a:rPr lang="he-IL" altLang="en-US" dirty="0"/>
              <a:t> יירש את תהליך הבן.</a:t>
            </a: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2984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הריגת חוט</a:t>
            </a:r>
            <a:endParaRPr lang="en-US" altLang="en-US" dirty="0"/>
          </a:p>
        </p:txBody>
      </p:sp>
      <p:sp>
        <p:nvSpPr>
          <p:cNvPr id="291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pthread_cancel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thread);</a:t>
            </a:r>
          </a:p>
          <a:p>
            <a:endParaRPr lang="he-IL" altLang="en-US" dirty="0"/>
          </a:p>
          <a:p>
            <a:r>
              <a:rPr lang="he-IL" altLang="en-US" u="sng" dirty="0"/>
              <a:t>פעולה:</a:t>
            </a:r>
            <a:r>
              <a:rPr lang="en-US" altLang="en-US" dirty="0"/>
              <a:t> </a:t>
            </a:r>
            <a:r>
              <a:rPr lang="he-IL" altLang="en-US" dirty="0"/>
              <a:t>מסיימת את ביצוע החוט המזוהה ע"י </a:t>
            </a:r>
            <a:r>
              <a:rPr lang="en-US" altLang="en-US" dirty="0"/>
              <a:t>thread</a:t>
            </a:r>
            <a:r>
              <a:rPr lang="he-IL" altLang="en-US" dirty="0"/>
              <a:t>.</a:t>
            </a:r>
            <a:endParaRPr lang="en-US" altLang="en-US" dirty="0"/>
          </a:p>
          <a:p>
            <a:pPr lvl="1"/>
            <a:r>
              <a:rPr lang="he-IL" altLang="en-US" dirty="0"/>
              <a:t>ערך סיום הביצוע של החוט שנהרג יהיה </a:t>
            </a:r>
            <a:r>
              <a:rPr lang="en-US" altLang="en-US" dirty="0"/>
              <a:t>PTHREAD_CANCELED</a:t>
            </a:r>
            <a:r>
              <a:rPr lang="he-IL" altLang="en-US" dirty="0"/>
              <a:t>.</a:t>
            </a:r>
          </a:p>
          <a:p>
            <a:endParaRPr lang="he-IL" altLang="en-US" dirty="0"/>
          </a:p>
          <a:p>
            <a:r>
              <a:rPr lang="he-IL" altLang="en-US" u="sng" dirty="0"/>
              <a:t>פרמטרים:</a:t>
            </a:r>
          </a:p>
          <a:p>
            <a:pPr lvl="1"/>
            <a:r>
              <a:rPr lang="en-US" altLang="en-US" dirty="0"/>
              <a:t>thread</a:t>
            </a:r>
            <a:r>
              <a:rPr lang="he-IL" altLang="en-US" dirty="0"/>
              <a:t> – מזהה החוט המיועד לסיום.</a:t>
            </a:r>
          </a:p>
          <a:p>
            <a:pPr lvl="1"/>
            <a:endParaRPr lang="he-IL" altLang="en-US" dirty="0"/>
          </a:p>
          <a:p>
            <a:r>
              <a:rPr lang="he-IL" altLang="en-US" u="sng" dirty="0"/>
              <a:t>ערך מוחזר:</a:t>
            </a:r>
          </a:p>
          <a:p>
            <a:pPr lvl="1"/>
            <a:r>
              <a:rPr lang="he-IL" altLang="en-US" dirty="0"/>
              <a:t>0 במקרה של הצלחה.</a:t>
            </a:r>
          </a:p>
          <a:p>
            <a:pPr lvl="1"/>
            <a:r>
              <a:rPr lang="he-IL" altLang="en-US" dirty="0"/>
              <a:t>ערך שגיאה שלילי במקרה של כישלון.</a:t>
            </a: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0227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קבלת מזהה החוט</a:t>
            </a:r>
            <a:endParaRPr lang="en-US" altLang="en-US" dirty="0"/>
          </a:p>
        </p:txBody>
      </p:sp>
      <p:sp>
        <p:nvSpPr>
          <p:cNvPr id="288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pthread_self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he-IL" altLang="en-US" dirty="0"/>
          </a:p>
          <a:p>
            <a:r>
              <a:rPr lang="he-IL" altLang="en-US" u="sng" dirty="0"/>
              <a:t>פעולה:</a:t>
            </a:r>
            <a:r>
              <a:rPr lang="he-IL" altLang="en-US" dirty="0"/>
              <a:t> מחזירה לחוט הקורא את המזהה של עצמו. מזהה זה הוא פנימי לספרייה </a:t>
            </a:r>
            <a:r>
              <a:rPr lang="en-US" altLang="en-US" dirty="0" err="1"/>
              <a:t>LinuxThreads</a:t>
            </a:r>
            <a:r>
              <a:rPr lang="he-IL" altLang="en-US" dirty="0"/>
              <a:t> ואינו קשור ל-</a:t>
            </a:r>
            <a:r>
              <a:rPr lang="en-US" altLang="en-US" dirty="0"/>
              <a:t>PID</a:t>
            </a:r>
            <a:r>
              <a:rPr lang="he-IL" altLang="en-US" dirty="0"/>
              <a:t> של החוט.</a:t>
            </a:r>
          </a:p>
          <a:p>
            <a:endParaRPr lang="he-IL" altLang="en-US" dirty="0"/>
          </a:p>
          <a:p>
            <a:r>
              <a:rPr lang="he-IL" altLang="en-US" u="sng" dirty="0"/>
              <a:t>פרמטרים:</a:t>
            </a:r>
            <a:r>
              <a:rPr lang="he-IL" altLang="en-US" dirty="0"/>
              <a:t> אין.</a:t>
            </a:r>
          </a:p>
          <a:p>
            <a:r>
              <a:rPr lang="he-IL" altLang="en-US" u="sng" dirty="0"/>
              <a:t>ערך מוחזר:</a:t>
            </a:r>
            <a:r>
              <a:rPr lang="he-IL" altLang="en-US" dirty="0"/>
              <a:t> מזהה החוט.</a:t>
            </a: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9453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המתנה לסיום חוט</a:t>
            </a:r>
            <a:endParaRPr lang="en-US" altLang="en-US" dirty="0"/>
          </a:p>
        </p:txBody>
      </p:sp>
      <p:sp>
        <p:nvSpPr>
          <p:cNvPr id="2897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alt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pthread_join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thread, void **</a:t>
            </a:r>
            <a:r>
              <a:rPr lang="en-US" alt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thread_return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altLang="en-US" sz="2800" u="sng" dirty="0"/>
          </a:p>
          <a:p>
            <a:r>
              <a:rPr lang="he-IL" altLang="en-US" u="sng" dirty="0"/>
              <a:t>פעולה:</a:t>
            </a:r>
            <a:r>
              <a:rPr lang="he-IL" altLang="en-US" dirty="0"/>
              <a:t> גורמת לחוט הקורא להמתין לסיום החוט המזוהה ע"י </a:t>
            </a:r>
            <a:r>
              <a:rPr lang="en-US" altLang="en-US" dirty="0"/>
              <a:t>thread</a:t>
            </a:r>
            <a:r>
              <a:rPr lang="he-IL" altLang="en-US" dirty="0"/>
              <a:t>.</a:t>
            </a:r>
          </a:p>
          <a:p>
            <a:pPr lvl="1"/>
            <a:r>
              <a:rPr lang="he-IL" altLang="en-US" dirty="0"/>
              <a:t>ניתן להמתין על סיום אותו חוט פעם אחת לכל היותר.</a:t>
            </a:r>
          </a:p>
          <a:p>
            <a:pPr lvl="2"/>
            <a:r>
              <a:rPr lang="he-IL" altLang="en-US" dirty="0"/>
              <a:t>ביצוע </a:t>
            </a:r>
            <a:r>
              <a:rPr lang="en-US" altLang="en-US" dirty="0" err="1"/>
              <a:t>pthread_join</a:t>
            </a:r>
            <a:r>
              <a:rPr lang="he-IL" altLang="en-US" dirty="0"/>
              <a:t> על אותו חוט יותר מפעם אחת ייכשל.</a:t>
            </a:r>
          </a:p>
          <a:p>
            <a:pPr lvl="1"/>
            <a:r>
              <a:rPr lang="he-IL" altLang="en-US" dirty="0"/>
              <a:t>כל חוט יכול להמתין לסיום כל חוט אחר באותו תהליך.</a:t>
            </a:r>
          </a:p>
          <a:p>
            <a:pPr lvl="1"/>
            <a:r>
              <a:rPr lang="he-IL" altLang="en-US" dirty="0"/>
              <a:t>ההמתנה על סיום החוט משחררת את מידע הניהול של החוט ברמת </a:t>
            </a:r>
            <a:r>
              <a:rPr lang="en-US" altLang="en-US" dirty="0" err="1"/>
              <a:t>LinuxThreads</a:t>
            </a:r>
            <a:r>
              <a:rPr lang="he-IL" altLang="en-US" dirty="0"/>
              <a:t> וברמת הגרעין.</a:t>
            </a:r>
            <a:endParaRPr lang="en-US" altLang="en-US" dirty="0"/>
          </a:p>
          <a:p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6211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המתנה לסיום חוט</a:t>
            </a:r>
            <a:endParaRPr lang="en-US" alt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e-IL" altLang="en-US" u="sng" dirty="0"/>
              <a:t>פרמטרים:</a:t>
            </a:r>
          </a:p>
          <a:p>
            <a:pPr lvl="1"/>
            <a:r>
              <a:rPr lang="en-US" altLang="en-US" dirty="0"/>
              <a:t>thread</a:t>
            </a:r>
            <a:r>
              <a:rPr lang="he-IL" altLang="en-US" dirty="0"/>
              <a:t> – מזהה החוט שממתינים לסיומו.</a:t>
            </a:r>
          </a:p>
          <a:p>
            <a:pPr lvl="2"/>
            <a:r>
              <a:rPr lang="he-IL" altLang="en-US" dirty="0"/>
              <a:t>לא ניתן להמתין ל"סיום חוט כלשהו" בדומה ל-</a:t>
            </a:r>
            <a:r>
              <a:rPr lang="en-US" altLang="en-US" dirty="0"/>
              <a:t>wait()</a:t>
            </a:r>
            <a:r>
              <a:rPr lang="he-IL" altLang="en-US" dirty="0"/>
              <a:t>.</a:t>
            </a:r>
          </a:p>
          <a:p>
            <a:pPr lvl="1"/>
            <a:r>
              <a:rPr lang="en-US" altLang="en-US" dirty="0" err="1"/>
              <a:t>thread_return</a:t>
            </a:r>
            <a:r>
              <a:rPr lang="he-IL" altLang="en-US" dirty="0"/>
              <a:t> – מצביע למקום בו יאוחסן ערך הסיום של החוט עבורו ממתינים.</a:t>
            </a:r>
          </a:p>
          <a:p>
            <a:pPr lvl="2"/>
            <a:r>
              <a:rPr lang="he-IL" altLang="en-US" dirty="0"/>
              <a:t>ניתן לציין </a:t>
            </a:r>
            <a:r>
              <a:rPr lang="en-US" altLang="en-US" dirty="0"/>
              <a:t>NULL</a:t>
            </a:r>
            <a:r>
              <a:rPr lang="he-IL" altLang="en-US" dirty="0"/>
              <a:t> כדי להתעלם מערך הסיום.</a:t>
            </a:r>
          </a:p>
          <a:p>
            <a:endParaRPr lang="he-IL" altLang="en-US" u="sng" dirty="0"/>
          </a:p>
          <a:p>
            <a:r>
              <a:rPr lang="he-IL" altLang="en-US" u="sng" dirty="0"/>
              <a:t>ערך מוחזר:</a:t>
            </a:r>
            <a:r>
              <a:rPr lang="he-IL" altLang="en-US" dirty="0"/>
              <a:t> 0 במקרה של הצלחה, וערך שונה מ-0 במקרה כישלון. כמו כן, במקרה של הצלחה ערך הסיום נכתב למשתנה המוצבע ע"י </a:t>
            </a:r>
            <a:r>
              <a:rPr lang="en-US" altLang="en-US" dirty="0" err="1"/>
              <a:t>thread_return</a:t>
            </a:r>
            <a:r>
              <a:rPr lang="he-IL" altLang="en-US" dirty="0"/>
              <a:t> (אם אינו </a:t>
            </a:r>
            <a:r>
              <a:rPr lang="en-US" altLang="en-US" dirty="0"/>
              <a:t>NULL</a:t>
            </a:r>
            <a:r>
              <a:rPr lang="he-IL" altLang="en-US" dirty="0"/>
              <a:t>).</a:t>
            </a:r>
          </a:p>
          <a:p>
            <a:endParaRPr lang="he-IL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9094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altLang="en-US" dirty="0"/>
              <a:t>פעולות בין חוטים לתהליכים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או: איך </a:t>
            </a:r>
            <a:r>
              <a:rPr lang="en-US" dirty="0" err="1"/>
              <a:t>LinuxThreads</a:t>
            </a:r>
            <a:r>
              <a:rPr lang="he-IL" dirty="0"/>
              <a:t> משנה את  קריאות המערכת שכבר למדנו?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537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ביצוע </a:t>
            </a:r>
            <a:r>
              <a:rPr lang="en-US" altLang="en-US"/>
              <a:t>execv()</a:t>
            </a:r>
            <a:r>
              <a:rPr lang="he-IL" altLang="en-US"/>
              <a:t> בתוך חוט</a:t>
            </a:r>
            <a:endParaRPr lang="en-US" altLang="en-US"/>
          </a:p>
        </p:txBody>
      </p:sp>
      <p:sp>
        <p:nvSpPr>
          <p:cNvPr id="3307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e-IL" altLang="en-US" dirty="0"/>
              <a:t>אם קריאה ל-</a:t>
            </a:r>
            <a:r>
              <a:rPr lang="en-US" altLang="en-US" dirty="0" err="1"/>
              <a:t>execv</a:t>
            </a:r>
            <a:r>
              <a:rPr lang="en-US" altLang="en-US" dirty="0"/>
              <a:t>()</a:t>
            </a:r>
            <a:r>
              <a:rPr lang="he-IL" altLang="en-US" dirty="0"/>
              <a:t> מצליחה, החוט הקורא מתחיל מחדש בתור החוט הראשי (והיחיד) של התהליך.</a:t>
            </a:r>
          </a:p>
          <a:p>
            <a:pPr lvl="1"/>
            <a:r>
              <a:rPr lang="he-IL" altLang="en-US" dirty="0"/>
              <a:t>כל החוטים האחרים מופסקים.</a:t>
            </a:r>
            <a:endParaRPr lang="en-US" altLang="en-US" dirty="0"/>
          </a:p>
          <a:p>
            <a:pPr lvl="1"/>
            <a:r>
              <a:rPr lang="he-IL" altLang="en-US" dirty="0"/>
              <a:t>זיכרון התהליך מאותחל מחדש (מחסניות, ערימה, קוד, ...).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42F895B-BCD0-43D2-B884-41111455B87E}"/>
              </a:ext>
            </a:extLst>
          </p:cNvPr>
          <p:cNvSpPr/>
          <p:nvPr/>
        </p:nvSpPr>
        <p:spPr>
          <a:xfrm>
            <a:off x="457200" y="3804741"/>
            <a:ext cx="3339443" cy="241212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 err="1"/>
              <a:t>tgid</a:t>
            </a:r>
            <a:r>
              <a:rPr lang="en-US" dirty="0"/>
              <a:t>=11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 err="1"/>
              <a:t>pid</a:t>
            </a:r>
            <a:r>
              <a:rPr lang="en-US" dirty="0"/>
              <a:t>=11  </a:t>
            </a:r>
            <a:r>
              <a:rPr lang="en-US" dirty="0" err="1"/>
              <a:t>pid</a:t>
            </a:r>
            <a:r>
              <a:rPr lang="en-US" dirty="0"/>
              <a:t>=12  </a:t>
            </a:r>
            <a:r>
              <a:rPr lang="en-US" dirty="0" err="1"/>
              <a:t>pid</a:t>
            </a:r>
            <a:r>
              <a:rPr lang="en-US" dirty="0"/>
              <a:t>=13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 err="1"/>
              <a:t>execv</a:t>
            </a:r>
            <a:r>
              <a:rPr lang="en-US" dirty="0"/>
              <a:t>()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DE6DF10-3FDB-4C0C-BC3A-5CA1B8BE125A}"/>
              </a:ext>
            </a:extLst>
          </p:cNvPr>
          <p:cNvSpPr/>
          <p:nvPr/>
        </p:nvSpPr>
        <p:spPr>
          <a:xfrm>
            <a:off x="1090668" y="4554917"/>
            <a:ext cx="315621" cy="914400"/>
          </a:xfrm>
          <a:custGeom>
            <a:avLst/>
            <a:gdLst>
              <a:gd name="connsiteX0" fmla="*/ 0 w 315621"/>
              <a:gd name="connsiteY0" fmla="*/ 0 h 914400"/>
              <a:gd name="connsiteX1" fmla="*/ 315311 w 315621"/>
              <a:gd name="connsiteY1" fmla="*/ 94593 h 914400"/>
              <a:gd name="connsiteX2" fmla="*/ 63062 w 315621"/>
              <a:gd name="connsiteY2" fmla="*/ 299544 h 914400"/>
              <a:gd name="connsiteX3" fmla="*/ 299545 w 315621"/>
              <a:gd name="connsiteY3" fmla="*/ 457200 h 914400"/>
              <a:gd name="connsiteX4" fmla="*/ 63062 w 315621"/>
              <a:gd name="connsiteY4" fmla="*/ 614855 h 914400"/>
              <a:gd name="connsiteX5" fmla="*/ 283780 w 315621"/>
              <a:gd name="connsiteY5" fmla="*/ 788275 h 914400"/>
              <a:gd name="connsiteX6" fmla="*/ 110359 w 315621"/>
              <a:gd name="connsiteY6" fmla="*/ 914400 h 914400"/>
              <a:gd name="connsiteX7" fmla="*/ 110359 w 315621"/>
              <a:gd name="connsiteY7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5621" h="914400">
                <a:moveTo>
                  <a:pt x="0" y="0"/>
                </a:moveTo>
                <a:cubicBezTo>
                  <a:pt x="152400" y="22334"/>
                  <a:pt x="304801" y="44669"/>
                  <a:pt x="315311" y="94593"/>
                </a:cubicBezTo>
                <a:cubicBezTo>
                  <a:pt x="325821" y="144517"/>
                  <a:pt x="65690" y="239110"/>
                  <a:pt x="63062" y="299544"/>
                </a:cubicBezTo>
                <a:cubicBezTo>
                  <a:pt x="60434" y="359978"/>
                  <a:pt x="299545" y="404648"/>
                  <a:pt x="299545" y="457200"/>
                </a:cubicBezTo>
                <a:cubicBezTo>
                  <a:pt x="299545" y="509752"/>
                  <a:pt x="65689" y="559676"/>
                  <a:pt x="63062" y="614855"/>
                </a:cubicBezTo>
                <a:cubicBezTo>
                  <a:pt x="60435" y="670034"/>
                  <a:pt x="275897" y="738351"/>
                  <a:pt x="283780" y="788275"/>
                </a:cubicBezTo>
                <a:cubicBezTo>
                  <a:pt x="291663" y="838199"/>
                  <a:pt x="110359" y="914400"/>
                  <a:pt x="110359" y="914400"/>
                </a:cubicBezTo>
                <a:lnTo>
                  <a:pt x="110359" y="914400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42F547D-904F-46DB-B4E6-F2DFAAFF2942}"/>
              </a:ext>
            </a:extLst>
          </p:cNvPr>
          <p:cNvSpPr/>
          <p:nvPr/>
        </p:nvSpPr>
        <p:spPr>
          <a:xfrm>
            <a:off x="1924660" y="4553603"/>
            <a:ext cx="315621" cy="914400"/>
          </a:xfrm>
          <a:custGeom>
            <a:avLst/>
            <a:gdLst>
              <a:gd name="connsiteX0" fmla="*/ 0 w 315621"/>
              <a:gd name="connsiteY0" fmla="*/ 0 h 914400"/>
              <a:gd name="connsiteX1" fmla="*/ 315311 w 315621"/>
              <a:gd name="connsiteY1" fmla="*/ 94593 h 914400"/>
              <a:gd name="connsiteX2" fmla="*/ 63062 w 315621"/>
              <a:gd name="connsiteY2" fmla="*/ 299544 h 914400"/>
              <a:gd name="connsiteX3" fmla="*/ 299545 w 315621"/>
              <a:gd name="connsiteY3" fmla="*/ 457200 h 914400"/>
              <a:gd name="connsiteX4" fmla="*/ 63062 w 315621"/>
              <a:gd name="connsiteY4" fmla="*/ 614855 h 914400"/>
              <a:gd name="connsiteX5" fmla="*/ 283780 w 315621"/>
              <a:gd name="connsiteY5" fmla="*/ 788275 h 914400"/>
              <a:gd name="connsiteX6" fmla="*/ 110359 w 315621"/>
              <a:gd name="connsiteY6" fmla="*/ 914400 h 914400"/>
              <a:gd name="connsiteX7" fmla="*/ 110359 w 315621"/>
              <a:gd name="connsiteY7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5621" h="914400">
                <a:moveTo>
                  <a:pt x="0" y="0"/>
                </a:moveTo>
                <a:cubicBezTo>
                  <a:pt x="152400" y="22334"/>
                  <a:pt x="304801" y="44669"/>
                  <a:pt x="315311" y="94593"/>
                </a:cubicBezTo>
                <a:cubicBezTo>
                  <a:pt x="325821" y="144517"/>
                  <a:pt x="65690" y="239110"/>
                  <a:pt x="63062" y="299544"/>
                </a:cubicBezTo>
                <a:cubicBezTo>
                  <a:pt x="60434" y="359978"/>
                  <a:pt x="299545" y="404648"/>
                  <a:pt x="299545" y="457200"/>
                </a:cubicBezTo>
                <a:cubicBezTo>
                  <a:pt x="299545" y="509752"/>
                  <a:pt x="65689" y="559676"/>
                  <a:pt x="63062" y="614855"/>
                </a:cubicBezTo>
                <a:cubicBezTo>
                  <a:pt x="60435" y="670034"/>
                  <a:pt x="275897" y="738351"/>
                  <a:pt x="283780" y="788275"/>
                </a:cubicBezTo>
                <a:cubicBezTo>
                  <a:pt x="291663" y="838199"/>
                  <a:pt x="110359" y="914400"/>
                  <a:pt x="110359" y="914400"/>
                </a:cubicBezTo>
                <a:lnTo>
                  <a:pt x="110359" y="914400"/>
                </a:ln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B57D851-6F78-431C-988E-7FB45E5AFA13}"/>
              </a:ext>
            </a:extLst>
          </p:cNvPr>
          <p:cNvSpPr/>
          <p:nvPr/>
        </p:nvSpPr>
        <p:spPr>
          <a:xfrm>
            <a:off x="2717399" y="4554917"/>
            <a:ext cx="315621" cy="914400"/>
          </a:xfrm>
          <a:custGeom>
            <a:avLst/>
            <a:gdLst>
              <a:gd name="connsiteX0" fmla="*/ 0 w 315621"/>
              <a:gd name="connsiteY0" fmla="*/ 0 h 914400"/>
              <a:gd name="connsiteX1" fmla="*/ 315311 w 315621"/>
              <a:gd name="connsiteY1" fmla="*/ 94593 h 914400"/>
              <a:gd name="connsiteX2" fmla="*/ 63062 w 315621"/>
              <a:gd name="connsiteY2" fmla="*/ 299544 h 914400"/>
              <a:gd name="connsiteX3" fmla="*/ 299545 w 315621"/>
              <a:gd name="connsiteY3" fmla="*/ 457200 h 914400"/>
              <a:gd name="connsiteX4" fmla="*/ 63062 w 315621"/>
              <a:gd name="connsiteY4" fmla="*/ 614855 h 914400"/>
              <a:gd name="connsiteX5" fmla="*/ 283780 w 315621"/>
              <a:gd name="connsiteY5" fmla="*/ 788275 h 914400"/>
              <a:gd name="connsiteX6" fmla="*/ 110359 w 315621"/>
              <a:gd name="connsiteY6" fmla="*/ 914400 h 914400"/>
              <a:gd name="connsiteX7" fmla="*/ 110359 w 315621"/>
              <a:gd name="connsiteY7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5621" h="914400">
                <a:moveTo>
                  <a:pt x="0" y="0"/>
                </a:moveTo>
                <a:cubicBezTo>
                  <a:pt x="152400" y="22334"/>
                  <a:pt x="304801" y="44669"/>
                  <a:pt x="315311" y="94593"/>
                </a:cubicBezTo>
                <a:cubicBezTo>
                  <a:pt x="325821" y="144517"/>
                  <a:pt x="65690" y="239110"/>
                  <a:pt x="63062" y="299544"/>
                </a:cubicBezTo>
                <a:cubicBezTo>
                  <a:pt x="60434" y="359978"/>
                  <a:pt x="299545" y="404648"/>
                  <a:pt x="299545" y="457200"/>
                </a:cubicBezTo>
                <a:cubicBezTo>
                  <a:pt x="299545" y="509752"/>
                  <a:pt x="65689" y="559676"/>
                  <a:pt x="63062" y="614855"/>
                </a:cubicBezTo>
                <a:cubicBezTo>
                  <a:pt x="60435" y="670034"/>
                  <a:pt x="275897" y="738351"/>
                  <a:pt x="283780" y="788275"/>
                </a:cubicBezTo>
                <a:cubicBezTo>
                  <a:pt x="291663" y="838199"/>
                  <a:pt x="110359" y="914400"/>
                  <a:pt x="110359" y="914400"/>
                </a:cubicBezTo>
                <a:lnTo>
                  <a:pt x="110359" y="914400"/>
                </a:ln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064C875-8F8A-438A-AE2B-E014B308F182}"/>
              </a:ext>
            </a:extLst>
          </p:cNvPr>
          <p:cNvSpPr/>
          <p:nvPr/>
        </p:nvSpPr>
        <p:spPr>
          <a:xfrm>
            <a:off x="5347357" y="3804741"/>
            <a:ext cx="3339443" cy="241212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 err="1"/>
              <a:t>tgid</a:t>
            </a:r>
            <a:r>
              <a:rPr lang="en-US" dirty="0"/>
              <a:t>=12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 err="1"/>
              <a:t>pid</a:t>
            </a:r>
            <a:r>
              <a:rPr lang="en-US" dirty="0"/>
              <a:t>=12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9A50E47-40F8-473D-8011-C75439938470}"/>
              </a:ext>
            </a:extLst>
          </p:cNvPr>
          <p:cNvSpPr/>
          <p:nvPr/>
        </p:nvSpPr>
        <p:spPr>
          <a:xfrm>
            <a:off x="6863694" y="4553603"/>
            <a:ext cx="315621" cy="914400"/>
          </a:xfrm>
          <a:custGeom>
            <a:avLst/>
            <a:gdLst>
              <a:gd name="connsiteX0" fmla="*/ 0 w 315621"/>
              <a:gd name="connsiteY0" fmla="*/ 0 h 914400"/>
              <a:gd name="connsiteX1" fmla="*/ 315311 w 315621"/>
              <a:gd name="connsiteY1" fmla="*/ 94593 h 914400"/>
              <a:gd name="connsiteX2" fmla="*/ 63062 w 315621"/>
              <a:gd name="connsiteY2" fmla="*/ 299544 h 914400"/>
              <a:gd name="connsiteX3" fmla="*/ 299545 w 315621"/>
              <a:gd name="connsiteY3" fmla="*/ 457200 h 914400"/>
              <a:gd name="connsiteX4" fmla="*/ 63062 w 315621"/>
              <a:gd name="connsiteY4" fmla="*/ 614855 h 914400"/>
              <a:gd name="connsiteX5" fmla="*/ 283780 w 315621"/>
              <a:gd name="connsiteY5" fmla="*/ 788275 h 914400"/>
              <a:gd name="connsiteX6" fmla="*/ 110359 w 315621"/>
              <a:gd name="connsiteY6" fmla="*/ 914400 h 914400"/>
              <a:gd name="connsiteX7" fmla="*/ 110359 w 315621"/>
              <a:gd name="connsiteY7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5621" h="914400">
                <a:moveTo>
                  <a:pt x="0" y="0"/>
                </a:moveTo>
                <a:cubicBezTo>
                  <a:pt x="152400" y="22334"/>
                  <a:pt x="304801" y="44669"/>
                  <a:pt x="315311" y="94593"/>
                </a:cubicBezTo>
                <a:cubicBezTo>
                  <a:pt x="325821" y="144517"/>
                  <a:pt x="65690" y="239110"/>
                  <a:pt x="63062" y="299544"/>
                </a:cubicBezTo>
                <a:cubicBezTo>
                  <a:pt x="60434" y="359978"/>
                  <a:pt x="299545" y="404648"/>
                  <a:pt x="299545" y="457200"/>
                </a:cubicBezTo>
                <a:cubicBezTo>
                  <a:pt x="299545" y="509752"/>
                  <a:pt x="65689" y="559676"/>
                  <a:pt x="63062" y="614855"/>
                </a:cubicBezTo>
                <a:cubicBezTo>
                  <a:pt x="60435" y="670034"/>
                  <a:pt x="275897" y="738351"/>
                  <a:pt x="283780" y="788275"/>
                </a:cubicBezTo>
                <a:cubicBezTo>
                  <a:pt x="291663" y="838199"/>
                  <a:pt x="110359" y="914400"/>
                  <a:pt x="110359" y="914400"/>
                </a:cubicBezTo>
                <a:lnTo>
                  <a:pt x="110359" y="914400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028A5003-ED40-4916-A79D-626A4BA829ED}"/>
              </a:ext>
            </a:extLst>
          </p:cNvPr>
          <p:cNvSpPr/>
          <p:nvPr/>
        </p:nvSpPr>
        <p:spPr>
          <a:xfrm>
            <a:off x="4067503" y="4774320"/>
            <a:ext cx="1008994" cy="472966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52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חוטים (</a:t>
            </a:r>
            <a:r>
              <a:rPr lang="en-US" dirty="0"/>
              <a:t>threads</a:t>
            </a:r>
            <a:r>
              <a:rPr lang="he-IL" dirty="0"/>
              <a:t>) בלינוקס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2461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3540A-C436-4930-906C-3BB161B84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קריאה ל-</a:t>
            </a:r>
            <a:r>
              <a:rPr lang="en-US" altLang="en-US" dirty="0"/>
              <a:t>fork()</a:t>
            </a:r>
            <a:r>
              <a:rPr lang="he-IL" altLang="en-US" dirty="0"/>
              <a:t> בתוך חוט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D3AAF6-2C1A-4F80-BA75-1A3295F5F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66440B-7BD8-40DD-AD90-C08286938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0E28088-B0CF-4F54-AB4B-063ABF40C5E6}"/>
              </a:ext>
            </a:extLst>
          </p:cNvPr>
          <p:cNvSpPr/>
          <p:nvPr/>
        </p:nvSpPr>
        <p:spPr>
          <a:xfrm>
            <a:off x="457200" y="2827279"/>
            <a:ext cx="3339443" cy="241212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 err="1"/>
              <a:t>tgid</a:t>
            </a:r>
            <a:r>
              <a:rPr lang="en-US" dirty="0"/>
              <a:t>=11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 err="1"/>
              <a:t>pid</a:t>
            </a:r>
            <a:r>
              <a:rPr lang="en-US" dirty="0"/>
              <a:t>=11  </a:t>
            </a:r>
            <a:r>
              <a:rPr lang="en-US" dirty="0" err="1"/>
              <a:t>pid</a:t>
            </a:r>
            <a:r>
              <a:rPr lang="en-US" dirty="0"/>
              <a:t>=12  </a:t>
            </a:r>
            <a:r>
              <a:rPr lang="en-US" dirty="0" err="1"/>
              <a:t>pid</a:t>
            </a:r>
            <a:r>
              <a:rPr lang="en-US" dirty="0"/>
              <a:t>=13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fork()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D5818C5-4ECE-434E-B05F-2D9B90B14EC8}"/>
              </a:ext>
            </a:extLst>
          </p:cNvPr>
          <p:cNvSpPr/>
          <p:nvPr/>
        </p:nvSpPr>
        <p:spPr>
          <a:xfrm>
            <a:off x="1090668" y="3577455"/>
            <a:ext cx="315621" cy="914400"/>
          </a:xfrm>
          <a:custGeom>
            <a:avLst/>
            <a:gdLst>
              <a:gd name="connsiteX0" fmla="*/ 0 w 315621"/>
              <a:gd name="connsiteY0" fmla="*/ 0 h 914400"/>
              <a:gd name="connsiteX1" fmla="*/ 315311 w 315621"/>
              <a:gd name="connsiteY1" fmla="*/ 94593 h 914400"/>
              <a:gd name="connsiteX2" fmla="*/ 63062 w 315621"/>
              <a:gd name="connsiteY2" fmla="*/ 299544 h 914400"/>
              <a:gd name="connsiteX3" fmla="*/ 299545 w 315621"/>
              <a:gd name="connsiteY3" fmla="*/ 457200 h 914400"/>
              <a:gd name="connsiteX4" fmla="*/ 63062 w 315621"/>
              <a:gd name="connsiteY4" fmla="*/ 614855 h 914400"/>
              <a:gd name="connsiteX5" fmla="*/ 283780 w 315621"/>
              <a:gd name="connsiteY5" fmla="*/ 788275 h 914400"/>
              <a:gd name="connsiteX6" fmla="*/ 110359 w 315621"/>
              <a:gd name="connsiteY6" fmla="*/ 914400 h 914400"/>
              <a:gd name="connsiteX7" fmla="*/ 110359 w 315621"/>
              <a:gd name="connsiteY7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5621" h="914400">
                <a:moveTo>
                  <a:pt x="0" y="0"/>
                </a:moveTo>
                <a:cubicBezTo>
                  <a:pt x="152400" y="22334"/>
                  <a:pt x="304801" y="44669"/>
                  <a:pt x="315311" y="94593"/>
                </a:cubicBezTo>
                <a:cubicBezTo>
                  <a:pt x="325821" y="144517"/>
                  <a:pt x="65690" y="239110"/>
                  <a:pt x="63062" y="299544"/>
                </a:cubicBezTo>
                <a:cubicBezTo>
                  <a:pt x="60434" y="359978"/>
                  <a:pt x="299545" y="404648"/>
                  <a:pt x="299545" y="457200"/>
                </a:cubicBezTo>
                <a:cubicBezTo>
                  <a:pt x="299545" y="509752"/>
                  <a:pt x="65689" y="559676"/>
                  <a:pt x="63062" y="614855"/>
                </a:cubicBezTo>
                <a:cubicBezTo>
                  <a:pt x="60435" y="670034"/>
                  <a:pt x="275897" y="738351"/>
                  <a:pt x="283780" y="788275"/>
                </a:cubicBezTo>
                <a:cubicBezTo>
                  <a:pt x="291663" y="838199"/>
                  <a:pt x="110359" y="914400"/>
                  <a:pt x="110359" y="914400"/>
                </a:cubicBezTo>
                <a:lnTo>
                  <a:pt x="110359" y="914400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9621B6B-8528-4504-9363-17D101D64F6D}"/>
              </a:ext>
            </a:extLst>
          </p:cNvPr>
          <p:cNvSpPr/>
          <p:nvPr/>
        </p:nvSpPr>
        <p:spPr>
          <a:xfrm>
            <a:off x="1924660" y="3576141"/>
            <a:ext cx="315621" cy="914400"/>
          </a:xfrm>
          <a:custGeom>
            <a:avLst/>
            <a:gdLst>
              <a:gd name="connsiteX0" fmla="*/ 0 w 315621"/>
              <a:gd name="connsiteY0" fmla="*/ 0 h 914400"/>
              <a:gd name="connsiteX1" fmla="*/ 315311 w 315621"/>
              <a:gd name="connsiteY1" fmla="*/ 94593 h 914400"/>
              <a:gd name="connsiteX2" fmla="*/ 63062 w 315621"/>
              <a:gd name="connsiteY2" fmla="*/ 299544 h 914400"/>
              <a:gd name="connsiteX3" fmla="*/ 299545 w 315621"/>
              <a:gd name="connsiteY3" fmla="*/ 457200 h 914400"/>
              <a:gd name="connsiteX4" fmla="*/ 63062 w 315621"/>
              <a:gd name="connsiteY4" fmla="*/ 614855 h 914400"/>
              <a:gd name="connsiteX5" fmla="*/ 283780 w 315621"/>
              <a:gd name="connsiteY5" fmla="*/ 788275 h 914400"/>
              <a:gd name="connsiteX6" fmla="*/ 110359 w 315621"/>
              <a:gd name="connsiteY6" fmla="*/ 914400 h 914400"/>
              <a:gd name="connsiteX7" fmla="*/ 110359 w 315621"/>
              <a:gd name="connsiteY7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5621" h="914400">
                <a:moveTo>
                  <a:pt x="0" y="0"/>
                </a:moveTo>
                <a:cubicBezTo>
                  <a:pt x="152400" y="22334"/>
                  <a:pt x="304801" y="44669"/>
                  <a:pt x="315311" y="94593"/>
                </a:cubicBezTo>
                <a:cubicBezTo>
                  <a:pt x="325821" y="144517"/>
                  <a:pt x="65690" y="239110"/>
                  <a:pt x="63062" y="299544"/>
                </a:cubicBezTo>
                <a:cubicBezTo>
                  <a:pt x="60434" y="359978"/>
                  <a:pt x="299545" y="404648"/>
                  <a:pt x="299545" y="457200"/>
                </a:cubicBezTo>
                <a:cubicBezTo>
                  <a:pt x="299545" y="509752"/>
                  <a:pt x="65689" y="559676"/>
                  <a:pt x="63062" y="614855"/>
                </a:cubicBezTo>
                <a:cubicBezTo>
                  <a:pt x="60435" y="670034"/>
                  <a:pt x="275897" y="738351"/>
                  <a:pt x="283780" y="788275"/>
                </a:cubicBezTo>
                <a:cubicBezTo>
                  <a:pt x="291663" y="838199"/>
                  <a:pt x="110359" y="914400"/>
                  <a:pt x="110359" y="914400"/>
                </a:cubicBezTo>
                <a:lnTo>
                  <a:pt x="110359" y="914400"/>
                </a:ln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DCAAAB6-9BA4-4DBC-A991-297B11327835}"/>
              </a:ext>
            </a:extLst>
          </p:cNvPr>
          <p:cNvSpPr/>
          <p:nvPr/>
        </p:nvSpPr>
        <p:spPr>
          <a:xfrm>
            <a:off x="2717399" y="3577455"/>
            <a:ext cx="315621" cy="914400"/>
          </a:xfrm>
          <a:custGeom>
            <a:avLst/>
            <a:gdLst>
              <a:gd name="connsiteX0" fmla="*/ 0 w 315621"/>
              <a:gd name="connsiteY0" fmla="*/ 0 h 914400"/>
              <a:gd name="connsiteX1" fmla="*/ 315311 w 315621"/>
              <a:gd name="connsiteY1" fmla="*/ 94593 h 914400"/>
              <a:gd name="connsiteX2" fmla="*/ 63062 w 315621"/>
              <a:gd name="connsiteY2" fmla="*/ 299544 h 914400"/>
              <a:gd name="connsiteX3" fmla="*/ 299545 w 315621"/>
              <a:gd name="connsiteY3" fmla="*/ 457200 h 914400"/>
              <a:gd name="connsiteX4" fmla="*/ 63062 w 315621"/>
              <a:gd name="connsiteY4" fmla="*/ 614855 h 914400"/>
              <a:gd name="connsiteX5" fmla="*/ 283780 w 315621"/>
              <a:gd name="connsiteY5" fmla="*/ 788275 h 914400"/>
              <a:gd name="connsiteX6" fmla="*/ 110359 w 315621"/>
              <a:gd name="connsiteY6" fmla="*/ 914400 h 914400"/>
              <a:gd name="connsiteX7" fmla="*/ 110359 w 315621"/>
              <a:gd name="connsiteY7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5621" h="914400">
                <a:moveTo>
                  <a:pt x="0" y="0"/>
                </a:moveTo>
                <a:cubicBezTo>
                  <a:pt x="152400" y="22334"/>
                  <a:pt x="304801" y="44669"/>
                  <a:pt x="315311" y="94593"/>
                </a:cubicBezTo>
                <a:cubicBezTo>
                  <a:pt x="325821" y="144517"/>
                  <a:pt x="65690" y="239110"/>
                  <a:pt x="63062" y="299544"/>
                </a:cubicBezTo>
                <a:cubicBezTo>
                  <a:pt x="60434" y="359978"/>
                  <a:pt x="299545" y="404648"/>
                  <a:pt x="299545" y="457200"/>
                </a:cubicBezTo>
                <a:cubicBezTo>
                  <a:pt x="299545" y="509752"/>
                  <a:pt x="65689" y="559676"/>
                  <a:pt x="63062" y="614855"/>
                </a:cubicBezTo>
                <a:cubicBezTo>
                  <a:pt x="60435" y="670034"/>
                  <a:pt x="275897" y="738351"/>
                  <a:pt x="283780" y="788275"/>
                </a:cubicBezTo>
                <a:cubicBezTo>
                  <a:pt x="291663" y="838199"/>
                  <a:pt x="110359" y="914400"/>
                  <a:pt x="110359" y="914400"/>
                </a:cubicBezTo>
                <a:lnTo>
                  <a:pt x="110359" y="914400"/>
                </a:ln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F2C61C0D-C014-4AC2-BBA4-B7DDF60DF494}"/>
              </a:ext>
            </a:extLst>
          </p:cNvPr>
          <p:cNvSpPr/>
          <p:nvPr/>
        </p:nvSpPr>
        <p:spPr>
          <a:xfrm>
            <a:off x="4067503" y="3796858"/>
            <a:ext cx="1008994" cy="472966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D1D30F2-91A4-4E6B-AF2D-3988DD1A4F10}"/>
              </a:ext>
            </a:extLst>
          </p:cNvPr>
          <p:cNvSpPr/>
          <p:nvPr/>
        </p:nvSpPr>
        <p:spPr>
          <a:xfrm>
            <a:off x="5347357" y="2049519"/>
            <a:ext cx="3339443" cy="1828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 err="1"/>
              <a:t>tgid</a:t>
            </a:r>
            <a:r>
              <a:rPr lang="en-US" dirty="0"/>
              <a:t>=11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 err="1"/>
              <a:t>pid</a:t>
            </a:r>
            <a:r>
              <a:rPr lang="en-US" dirty="0"/>
              <a:t>=11  </a:t>
            </a:r>
            <a:r>
              <a:rPr lang="en-US" dirty="0" err="1"/>
              <a:t>pid</a:t>
            </a:r>
            <a:r>
              <a:rPr lang="en-US" dirty="0"/>
              <a:t>=12  </a:t>
            </a:r>
            <a:r>
              <a:rPr lang="en-US" dirty="0" err="1"/>
              <a:t>pid</a:t>
            </a:r>
            <a:r>
              <a:rPr lang="en-US" dirty="0"/>
              <a:t>=13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901ED06-E707-4F41-A8A9-D67A12648A97}"/>
              </a:ext>
            </a:extLst>
          </p:cNvPr>
          <p:cNvSpPr/>
          <p:nvPr/>
        </p:nvSpPr>
        <p:spPr>
          <a:xfrm>
            <a:off x="5993269" y="2835165"/>
            <a:ext cx="315621" cy="731520"/>
          </a:xfrm>
          <a:custGeom>
            <a:avLst/>
            <a:gdLst>
              <a:gd name="connsiteX0" fmla="*/ 0 w 315621"/>
              <a:gd name="connsiteY0" fmla="*/ 0 h 914400"/>
              <a:gd name="connsiteX1" fmla="*/ 315311 w 315621"/>
              <a:gd name="connsiteY1" fmla="*/ 94593 h 914400"/>
              <a:gd name="connsiteX2" fmla="*/ 63062 w 315621"/>
              <a:gd name="connsiteY2" fmla="*/ 299544 h 914400"/>
              <a:gd name="connsiteX3" fmla="*/ 299545 w 315621"/>
              <a:gd name="connsiteY3" fmla="*/ 457200 h 914400"/>
              <a:gd name="connsiteX4" fmla="*/ 63062 w 315621"/>
              <a:gd name="connsiteY4" fmla="*/ 614855 h 914400"/>
              <a:gd name="connsiteX5" fmla="*/ 283780 w 315621"/>
              <a:gd name="connsiteY5" fmla="*/ 788275 h 914400"/>
              <a:gd name="connsiteX6" fmla="*/ 110359 w 315621"/>
              <a:gd name="connsiteY6" fmla="*/ 914400 h 914400"/>
              <a:gd name="connsiteX7" fmla="*/ 110359 w 315621"/>
              <a:gd name="connsiteY7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5621" h="914400">
                <a:moveTo>
                  <a:pt x="0" y="0"/>
                </a:moveTo>
                <a:cubicBezTo>
                  <a:pt x="152400" y="22334"/>
                  <a:pt x="304801" y="44669"/>
                  <a:pt x="315311" y="94593"/>
                </a:cubicBezTo>
                <a:cubicBezTo>
                  <a:pt x="325821" y="144517"/>
                  <a:pt x="65690" y="239110"/>
                  <a:pt x="63062" y="299544"/>
                </a:cubicBezTo>
                <a:cubicBezTo>
                  <a:pt x="60434" y="359978"/>
                  <a:pt x="299545" y="404648"/>
                  <a:pt x="299545" y="457200"/>
                </a:cubicBezTo>
                <a:cubicBezTo>
                  <a:pt x="299545" y="509752"/>
                  <a:pt x="65689" y="559676"/>
                  <a:pt x="63062" y="614855"/>
                </a:cubicBezTo>
                <a:cubicBezTo>
                  <a:pt x="60435" y="670034"/>
                  <a:pt x="275897" y="738351"/>
                  <a:pt x="283780" y="788275"/>
                </a:cubicBezTo>
                <a:cubicBezTo>
                  <a:pt x="291663" y="838199"/>
                  <a:pt x="110359" y="914400"/>
                  <a:pt x="110359" y="914400"/>
                </a:cubicBezTo>
                <a:lnTo>
                  <a:pt x="110359" y="914400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FD5B926C-22CB-4BD5-B1CF-47A94CD518F4}"/>
              </a:ext>
            </a:extLst>
          </p:cNvPr>
          <p:cNvSpPr/>
          <p:nvPr/>
        </p:nvSpPr>
        <p:spPr>
          <a:xfrm>
            <a:off x="6827261" y="2833851"/>
            <a:ext cx="315621" cy="731520"/>
          </a:xfrm>
          <a:custGeom>
            <a:avLst/>
            <a:gdLst>
              <a:gd name="connsiteX0" fmla="*/ 0 w 315621"/>
              <a:gd name="connsiteY0" fmla="*/ 0 h 914400"/>
              <a:gd name="connsiteX1" fmla="*/ 315311 w 315621"/>
              <a:gd name="connsiteY1" fmla="*/ 94593 h 914400"/>
              <a:gd name="connsiteX2" fmla="*/ 63062 w 315621"/>
              <a:gd name="connsiteY2" fmla="*/ 299544 h 914400"/>
              <a:gd name="connsiteX3" fmla="*/ 299545 w 315621"/>
              <a:gd name="connsiteY3" fmla="*/ 457200 h 914400"/>
              <a:gd name="connsiteX4" fmla="*/ 63062 w 315621"/>
              <a:gd name="connsiteY4" fmla="*/ 614855 h 914400"/>
              <a:gd name="connsiteX5" fmla="*/ 283780 w 315621"/>
              <a:gd name="connsiteY5" fmla="*/ 788275 h 914400"/>
              <a:gd name="connsiteX6" fmla="*/ 110359 w 315621"/>
              <a:gd name="connsiteY6" fmla="*/ 914400 h 914400"/>
              <a:gd name="connsiteX7" fmla="*/ 110359 w 315621"/>
              <a:gd name="connsiteY7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5621" h="914400">
                <a:moveTo>
                  <a:pt x="0" y="0"/>
                </a:moveTo>
                <a:cubicBezTo>
                  <a:pt x="152400" y="22334"/>
                  <a:pt x="304801" y="44669"/>
                  <a:pt x="315311" y="94593"/>
                </a:cubicBezTo>
                <a:cubicBezTo>
                  <a:pt x="325821" y="144517"/>
                  <a:pt x="65690" y="239110"/>
                  <a:pt x="63062" y="299544"/>
                </a:cubicBezTo>
                <a:cubicBezTo>
                  <a:pt x="60434" y="359978"/>
                  <a:pt x="299545" y="404648"/>
                  <a:pt x="299545" y="457200"/>
                </a:cubicBezTo>
                <a:cubicBezTo>
                  <a:pt x="299545" y="509752"/>
                  <a:pt x="65689" y="559676"/>
                  <a:pt x="63062" y="614855"/>
                </a:cubicBezTo>
                <a:cubicBezTo>
                  <a:pt x="60435" y="670034"/>
                  <a:pt x="275897" y="738351"/>
                  <a:pt x="283780" y="788275"/>
                </a:cubicBezTo>
                <a:cubicBezTo>
                  <a:pt x="291663" y="838199"/>
                  <a:pt x="110359" y="914400"/>
                  <a:pt x="110359" y="914400"/>
                </a:cubicBezTo>
                <a:lnTo>
                  <a:pt x="110359" y="914400"/>
                </a:ln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DA064BB-7E65-4550-9C56-1DD8A87D67C0}"/>
              </a:ext>
            </a:extLst>
          </p:cNvPr>
          <p:cNvSpPr/>
          <p:nvPr/>
        </p:nvSpPr>
        <p:spPr>
          <a:xfrm>
            <a:off x="7620000" y="2835165"/>
            <a:ext cx="315621" cy="731520"/>
          </a:xfrm>
          <a:custGeom>
            <a:avLst/>
            <a:gdLst>
              <a:gd name="connsiteX0" fmla="*/ 0 w 315621"/>
              <a:gd name="connsiteY0" fmla="*/ 0 h 914400"/>
              <a:gd name="connsiteX1" fmla="*/ 315311 w 315621"/>
              <a:gd name="connsiteY1" fmla="*/ 94593 h 914400"/>
              <a:gd name="connsiteX2" fmla="*/ 63062 w 315621"/>
              <a:gd name="connsiteY2" fmla="*/ 299544 h 914400"/>
              <a:gd name="connsiteX3" fmla="*/ 299545 w 315621"/>
              <a:gd name="connsiteY3" fmla="*/ 457200 h 914400"/>
              <a:gd name="connsiteX4" fmla="*/ 63062 w 315621"/>
              <a:gd name="connsiteY4" fmla="*/ 614855 h 914400"/>
              <a:gd name="connsiteX5" fmla="*/ 283780 w 315621"/>
              <a:gd name="connsiteY5" fmla="*/ 788275 h 914400"/>
              <a:gd name="connsiteX6" fmla="*/ 110359 w 315621"/>
              <a:gd name="connsiteY6" fmla="*/ 914400 h 914400"/>
              <a:gd name="connsiteX7" fmla="*/ 110359 w 315621"/>
              <a:gd name="connsiteY7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5621" h="914400">
                <a:moveTo>
                  <a:pt x="0" y="0"/>
                </a:moveTo>
                <a:cubicBezTo>
                  <a:pt x="152400" y="22334"/>
                  <a:pt x="304801" y="44669"/>
                  <a:pt x="315311" y="94593"/>
                </a:cubicBezTo>
                <a:cubicBezTo>
                  <a:pt x="325821" y="144517"/>
                  <a:pt x="65690" y="239110"/>
                  <a:pt x="63062" y="299544"/>
                </a:cubicBezTo>
                <a:cubicBezTo>
                  <a:pt x="60434" y="359978"/>
                  <a:pt x="299545" y="404648"/>
                  <a:pt x="299545" y="457200"/>
                </a:cubicBezTo>
                <a:cubicBezTo>
                  <a:pt x="299545" y="509752"/>
                  <a:pt x="65689" y="559676"/>
                  <a:pt x="63062" y="614855"/>
                </a:cubicBezTo>
                <a:cubicBezTo>
                  <a:pt x="60435" y="670034"/>
                  <a:pt x="275897" y="738351"/>
                  <a:pt x="283780" y="788275"/>
                </a:cubicBezTo>
                <a:cubicBezTo>
                  <a:pt x="291663" y="838199"/>
                  <a:pt x="110359" y="914400"/>
                  <a:pt x="110359" y="914400"/>
                </a:cubicBezTo>
                <a:lnTo>
                  <a:pt x="110359" y="914400"/>
                </a:ln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48F32F48-DDEF-4E02-8FCB-FEA701C8B7A1}"/>
              </a:ext>
            </a:extLst>
          </p:cNvPr>
          <p:cNvSpPr/>
          <p:nvPr/>
        </p:nvSpPr>
        <p:spPr>
          <a:xfrm>
            <a:off x="5315349" y="4776952"/>
            <a:ext cx="3339443" cy="15975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 err="1"/>
              <a:t>tgid</a:t>
            </a:r>
            <a:r>
              <a:rPr lang="en-US" dirty="0"/>
              <a:t>=14</a:t>
            </a:r>
          </a:p>
          <a:p>
            <a:pPr algn="ctr"/>
            <a:endParaRPr lang="en-US" dirty="0"/>
          </a:p>
          <a:p>
            <a:pPr algn="ctr"/>
            <a:r>
              <a:rPr lang="en-US" dirty="0" err="1"/>
              <a:t>pid</a:t>
            </a:r>
            <a:r>
              <a:rPr lang="en-US" dirty="0"/>
              <a:t>=14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FB74904-7C53-4196-AA8E-ECB06A00C5F1}"/>
              </a:ext>
            </a:extLst>
          </p:cNvPr>
          <p:cNvSpPr/>
          <p:nvPr/>
        </p:nvSpPr>
        <p:spPr>
          <a:xfrm>
            <a:off x="6792059" y="5320866"/>
            <a:ext cx="315621" cy="731520"/>
          </a:xfrm>
          <a:custGeom>
            <a:avLst/>
            <a:gdLst>
              <a:gd name="connsiteX0" fmla="*/ 0 w 315621"/>
              <a:gd name="connsiteY0" fmla="*/ 0 h 914400"/>
              <a:gd name="connsiteX1" fmla="*/ 315311 w 315621"/>
              <a:gd name="connsiteY1" fmla="*/ 94593 h 914400"/>
              <a:gd name="connsiteX2" fmla="*/ 63062 w 315621"/>
              <a:gd name="connsiteY2" fmla="*/ 299544 h 914400"/>
              <a:gd name="connsiteX3" fmla="*/ 299545 w 315621"/>
              <a:gd name="connsiteY3" fmla="*/ 457200 h 914400"/>
              <a:gd name="connsiteX4" fmla="*/ 63062 w 315621"/>
              <a:gd name="connsiteY4" fmla="*/ 614855 h 914400"/>
              <a:gd name="connsiteX5" fmla="*/ 283780 w 315621"/>
              <a:gd name="connsiteY5" fmla="*/ 788275 h 914400"/>
              <a:gd name="connsiteX6" fmla="*/ 110359 w 315621"/>
              <a:gd name="connsiteY6" fmla="*/ 914400 h 914400"/>
              <a:gd name="connsiteX7" fmla="*/ 110359 w 315621"/>
              <a:gd name="connsiteY7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5621" h="914400">
                <a:moveTo>
                  <a:pt x="0" y="0"/>
                </a:moveTo>
                <a:cubicBezTo>
                  <a:pt x="152400" y="22334"/>
                  <a:pt x="304801" y="44669"/>
                  <a:pt x="315311" y="94593"/>
                </a:cubicBezTo>
                <a:cubicBezTo>
                  <a:pt x="325821" y="144517"/>
                  <a:pt x="65690" y="239110"/>
                  <a:pt x="63062" y="299544"/>
                </a:cubicBezTo>
                <a:cubicBezTo>
                  <a:pt x="60434" y="359978"/>
                  <a:pt x="299545" y="404648"/>
                  <a:pt x="299545" y="457200"/>
                </a:cubicBezTo>
                <a:cubicBezTo>
                  <a:pt x="299545" y="509752"/>
                  <a:pt x="65689" y="559676"/>
                  <a:pt x="63062" y="614855"/>
                </a:cubicBezTo>
                <a:cubicBezTo>
                  <a:pt x="60435" y="670034"/>
                  <a:pt x="275897" y="738351"/>
                  <a:pt x="283780" y="788275"/>
                </a:cubicBezTo>
                <a:cubicBezTo>
                  <a:pt x="291663" y="838199"/>
                  <a:pt x="110359" y="914400"/>
                  <a:pt x="110359" y="914400"/>
                </a:cubicBezTo>
                <a:lnTo>
                  <a:pt x="110359" y="914400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9E7E6E9C-E08A-43A5-93A9-913FEEC0B091}"/>
              </a:ext>
            </a:extLst>
          </p:cNvPr>
          <p:cNvCxnSpPr>
            <a:cxnSpLocks/>
          </p:cNvCxnSpPr>
          <p:nvPr/>
        </p:nvCxnSpPr>
        <p:spPr>
          <a:xfrm rot="16200000" flipV="1">
            <a:off x="6839498" y="3705006"/>
            <a:ext cx="1342699" cy="1084971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90E1AD9C-DADE-4B6F-A8F1-DD9515C61795}"/>
              </a:ext>
            </a:extLst>
          </p:cNvPr>
          <p:cNvSpPr txBox="1"/>
          <p:nvPr/>
        </p:nvSpPr>
        <p:spPr>
          <a:xfrm>
            <a:off x="7319602" y="3873054"/>
            <a:ext cx="1467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father == 12</a:t>
            </a:r>
          </a:p>
        </p:txBody>
      </p:sp>
    </p:spTree>
    <p:extLst>
      <p:ext uri="{BB962C8B-B14F-4D97-AF65-F5344CB8AC3E}">
        <p14:creationId xmlns:p14="http://schemas.microsoft.com/office/powerpoint/2010/main" val="2789098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C3D05-8968-4769-B9C7-346FD8FC9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קריאה ל-</a:t>
            </a:r>
            <a:r>
              <a:rPr lang="en-US" altLang="en-US" dirty="0"/>
              <a:t>fork()</a:t>
            </a:r>
            <a:r>
              <a:rPr lang="he-IL" altLang="en-US" dirty="0"/>
              <a:t> בתוך חוט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1D1A5-F0E7-4B25-ABF8-3559EA04C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כאשר חוט קורא ל-</a:t>
            </a:r>
            <a:r>
              <a:rPr lang="en-US" dirty="0"/>
              <a:t>fork()</a:t>
            </a:r>
            <a:r>
              <a:rPr lang="he-IL" dirty="0"/>
              <a:t> נוצר תהליך חדש שהוא הבן של החוט הקורא בלבד.</a:t>
            </a:r>
          </a:p>
          <a:p>
            <a:pPr lvl="1"/>
            <a:r>
              <a:rPr lang="he-IL" dirty="0"/>
              <a:t>למשל: חוט אחר בקבוצה של החוט הקורא לא יכול לבצע </a:t>
            </a:r>
            <a:r>
              <a:rPr lang="en-US" dirty="0"/>
              <a:t>wait()</a:t>
            </a:r>
            <a:r>
              <a:rPr lang="he-IL" dirty="0"/>
              <a:t> על תהליך הבן שנוצר.</a:t>
            </a:r>
          </a:p>
          <a:p>
            <a:pPr lvl="1"/>
            <a:endParaRPr lang="he-IL" dirty="0"/>
          </a:p>
          <a:p>
            <a:r>
              <a:rPr lang="he-IL" dirty="0"/>
              <a:t>לתהליך הבן החדש יש חוטים משלו. בהתחלה, חוט יחיד – החוט הראשי. חוטים נוספים יכולים להיווצר בהמשך בתהליך הבן.</a:t>
            </a:r>
          </a:p>
          <a:p>
            <a:pPr lvl="1"/>
            <a:r>
              <a:rPr lang="he-IL" dirty="0"/>
              <a:t>גם אם תהליך הבן מכיל יותר מחוט אחד, חוט האב יכול לבצע </a:t>
            </a:r>
            <a:r>
              <a:rPr lang="en-US" dirty="0"/>
              <a:t>wait()</a:t>
            </a:r>
            <a:r>
              <a:rPr lang="he-IL" dirty="0"/>
              <a:t> על תהליך הבן פעם אחת בלבד – להמתין לסיום תהליך הבן.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4F0F8C-B9BC-4DB4-A702-8D190069B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442269-06A1-4429-BFE1-9B3172325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413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סיום חוטים ותהליכים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altLang="en-US" dirty="0"/>
              <a:t>חוט יכול להסתיים במספר דרכים שונות: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32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7731816"/>
              </p:ext>
            </p:extLst>
          </p:nvPr>
        </p:nvGraphicFramePr>
        <p:xfrm>
          <a:off x="457200" y="2207174"/>
          <a:ext cx="8229600" cy="426982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193235">
                  <a:extLst>
                    <a:ext uri="{9D8B030D-6E8A-4147-A177-3AD203B41FA5}">
                      <a16:colId xmlns:a16="http://schemas.microsoft.com/office/drawing/2014/main" val="3412089076"/>
                    </a:ext>
                  </a:extLst>
                </a:gridCol>
                <a:gridCol w="1840285">
                  <a:extLst>
                    <a:ext uri="{9D8B030D-6E8A-4147-A177-3AD203B41FA5}">
                      <a16:colId xmlns:a16="http://schemas.microsoft.com/office/drawing/2014/main" val="3807982058"/>
                    </a:ext>
                  </a:extLst>
                </a:gridCol>
                <a:gridCol w="4196080">
                  <a:extLst>
                    <a:ext uri="{9D8B030D-6E8A-4147-A177-3AD203B41FA5}">
                      <a16:colId xmlns:a16="http://schemas.microsoft.com/office/drawing/2014/main" val="2662346543"/>
                    </a:ext>
                  </a:extLst>
                </a:gridCol>
              </a:tblGrid>
              <a:tr h="74485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he-IL" sz="2000" dirty="0"/>
                        <a:t>האם התהליך מסתיים?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he-IL" sz="2000" dirty="0"/>
                        <a:t>האם החוט מסתיים?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he-IL" sz="2000" dirty="0"/>
                        <a:t>סיבת הסיום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9158608"/>
                  </a:ext>
                </a:extLst>
              </a:tr>
              <a:tr h="388621">
                <a:tc rowSpan="3">
                  <a:txBody>
                    <a:bodyPr/>
                    <a:lstStyle/>
                    <a:p>
                      <a:pPr marL="0" indent="0" algn="ctr" rtl="1">
                        <a:buFont typeface="Arial" panose="020B0604020202020204" pitchFamily="34" charset="0"/>
                        <a:buNone/>
                      </a:pPr>
                      <a:r>
                        <a:rPr lang="he-IL" sz="2000" dirty="0"/>
                        <a:t>לא בהכרח (רק אם החוט שהסתיים היה האחרון)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indent="0" algn="ctr" rtl="1">
                        <a:buFont typeface="Arial" panose="020B0604020202020204" pitchFamily="34" charset="0"/>
                        <a:buNone/>
                      </a:pPr>
                      <a:r>
                        <a:rPr lang="he-IL" sz="2000" dirty="0"/>
                        <a:t>כן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he-IL" sz="1800" dirty="0"/>
                        <a:t>קריאה ל-</a:t>
                      </a:r>
                      <a:r>
                        <a:rPr lang="en-US" sz="1800" dirty="0" err="1"/>
                        <a:t>pthread_exit</a:t>
                      </a:r>
                      <a:r>
                        <a:rPr lang="en-US" sz="1800" dirty="0"/>
                        <a:t>() </a:t>
                      </a:r>
                      <a:r>
                        <a:rPr lang="he-IL" sz="1800" dirty="0"/>
                        <a:t> בתוך קוד החוט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155194"/>
                  </a:ext>
                </a:extLst>
              </a:tr>
              <a:tr h="415999">
                <a:tc vMerge="1"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he-IL" sz="1800" dirty="0"/>
                        <a:t>קריאה ל-</a:t>
                      </a:r>
                      <a:r>
                        <a:rPr lang="en-US" sz="1800" dirty="0" err="1"/>
                        <a:t>pthread_cancel</a:t>
                      </a:r>
                      <a:r>
                        <a:rPr lang="en-US" sz="1800" dirty="0"/>
                        <a:t>() </a:t>
                      </a:r>
                      <a:r>
                        <a:rPr lang="he-IL" sz="1800" dirty="0"/>
                        <a:t> מחוט אחר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527707"/>
                  </a:ext>
                </a:extLst>
              </a:tr>
              <a:tr h="680087">
                <a:tc vMerge="1"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he-IL" sz="1800" dirty="0"/>
                        <a:t>חזרה מהפונקציה </a:t>
                      </a:r>
                      <a:r>
                        <a:rPr lang="en-US" sz="1800" dirty="0" err="1"/>
                        <a:t>start_routine</a:t>
                      </a:r>
                      <a:r>
                        <a:rPr lang="he-IL" sz="1800" dirty="0"/>
                        <a:t> (הפונקציה המבצעת של החוט)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8473184"/>
                  </a:ext>
                </a:extLst>
              </a:tr>
              <a:tr h="680087">
                <a:tc rowSpan="3">
                  <a:txBody>
                    <a:bodyPr/>
                    <a:lstStyle/>
                    <a:p>
                      <a:pPr marL="0" indent="0" algn="ctr" rtl="1">
                        <a:buFont typeface="Arial" panose="020B0604020202020204" pitchFamily="34" charset="0"/>
                        <a:buNone/>
                      </a:pPr>
                      <a:r>
                        <a:rPr lang="he-IL" sz="2000" dirty="0"/>
                        <a:t>כן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indent="0" algn="ctr" rtl="1">
                        <a:buFont typeface="Arial" panose="020B0604020202020204" pitchFamily="34" charset="0"/>
                        <a:buNone/>
                      </a:pPr>
                      <a:r>
                        <a:rPr lang="he-IL" sz="2000" dirty="0"/>
                        <a:t>כן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he-IL" sz="1800" dirty="0"/>
                        <a:t>קריאה לקריאת מערכת</a:t>
                      </a:r>
                      <a:r>
                        <a:rPr lang="en-US" sz="1800" dirty="0"/>
                        <a:t>exit() </a:t>
                      </a:r>
                      <a:r>
                        <a:rPr lang="he-IL" sz="1800" dirty="0"/>
                        <a:t> ע"י חוט כלשהו בקבוצה של החוט המדובר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5315040"/>
                  </a:ext>
                </a:extLst>
              </a:tr>
              <a:tr h="6800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he-IL" sz="1800" dirty="0"/>
                        <a:t>פעולה לא חוקית באחד החוטים</a:t>
                      </a:r>
                      <a:br>
                        <a:rPr lang="en-US" sz="1800" dirty="0"/>
                      </a:br>
                      <a:r>
                        <a:rPr lang="he-IL" sz="1800" dirty="0"/>
                        <a:t>(למשל, חלוקה באפס)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531781"/>
                  </a:ext>
                </a:extLst>
              </a:tr>
              <a:tr h="680087">
                <a:tc vMerge="1"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he-IL" sz="1800" dirty="0"/>
                        <a:t>חזרה מהפונקציה </a:t>
                      </a:r>
                      <a:r>
                        <a:rPr lang="en-US" sz="1800" dirty="0"/>
                        <a:t>main()</a:t>
                      </a:r>
                      <a:r>
                        <a:rPr lang="he-IL" sz="1800" dirty="0"/>
                        <a:t> של החוט הראשי (שקול לקריאה ל-</a:t>
                      </a:r>
                      <a:r>
                        <a:rPr lang="en-US" sz="1800" dirty="0"/>
                        <a:t>exit()</a:t>
                      </a:r>
                      <a:r>
                        <a:rPr lang="he-IL" sz="180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9267249"/>
                  </a:ext>
                </a:extLst>
              </a:tr>
            </a:tbl>
          </a:graphicData>
        </a:graphic>
      </p:graphicFrame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19794FCB-BCAF-47D1-83A3-2C14EA0C0AB4}"/>
              </a:ext>
            </a:extLst>
          </p:cNvPr>
          <p:cNvSpPr/>
          <p:nvPr/>
        </p:nvSpPr>
        <p:spPr>
          <a:xfrm>
            <a:off x="457200" y="4854137"/>
            <a:ext cx="3815255" cy="1622863"/>
          </a:xfrm>
          <a:prstGeom prst="wedgeRectCallout">
            <a:avLst>
              <a:gd name="adj1" fmla="val 106562"/>
              <a:gd name="adj2" fmla="val 4134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he-IL" dirty="0"/>
              <a:t>תזכורת:</a:t>
            </a:r>
          </a:p>
          <a:p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libc_start_main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(…) {</a:t>
            </a:r>
          </a:p>
          <a:p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……</a:t>
            </a:r>
          </a:p>
          <a:p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exit(main(…));</a:t>
            </a:r>
          </a:p>
          <a:p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57378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5BDF3-B3BF-4E36-BDDA-786FAD218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הפסקה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58F33E-1D83-4D39-9D23-E2E3610EBC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954596-DE78-4D07-85C4-674B7BBD8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8445A2-253F-4E28-952D-BE2B957E5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0520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EA837-1A01-43B5-8A74-15D6BF0A9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תכנות מקבילי באמצעות חוטים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DDB7D5-F116-4413-9798-FAEEDA862D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וגם:</a:t>
            </a:r>
            <a:r>
              <a:rPr lang="en-US" dirty="0"/>
              <a:t> </a:t>
            </a:r>
            <a:r>
              <a:rPr lang="he-IL" dirty="0"/>
              <a:t>מה קורה בגישה לא מתואמת למשתנים משותפים?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C7EB72-E564-4308-BC8B-77A82A324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340F00-B119-4D36-BB3F-81859C8D9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0186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37BE9-59FF-40EC-83CF-E201510B7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תכנית לדוגמה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48861-82E2-4D2E-AAC5-3AC52DF04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 rtl="0">
              <a:buNone/>
            </a:pPr>
            <a:r>
              <a:rPr lang="en-US" sz="1600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600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pthread.h</a:t>
            </a:r>
            <a:r>
              <a:rPr lang="en-US" sz="1600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algn="l" rtl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algn="l" rtl="0"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#define N 1000</a:t>
            </a:r>
          </a:p>
          <a:p>
            <a:pPr marL="0" indent="0" algn="l" rtl="0"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 algn="l" rtl="0"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a[N];</a:t>
            </a:r>
          </a:p>
          <a:p>
            <a:pPr marL="0" indent="0" algn="l" rtl="0"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void* f(void*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 algn="l" rtl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a[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 rtl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 marL="0" indent="0" algn="l" rtl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return NULL;</a:t>
            </a:r>
          </a:p>
          <a:p>
            <a:pPr marL="0" indent="0" algn="l" rtl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 algn="l" rtl="0"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pPr marL="0" indent="0" algn="l" rtl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threads[N];</a:t>
            </a:r>
          </a:p>
          <a:p>
            <a:pPr marL="0" indent="0" algn="l" rtl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for (unsigned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&lt;N;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 algn="l" rtl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(&amp;threads[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NULL, f, NULL);</a:t>
            </a:r>
          </a:p>
          <a:p>
            <a:pPr marL="0" indent="0" algn="l" rtl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for (unsigned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&lt;N;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 algn="l" rtl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pthread_join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(threads[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NULL);</a:t>
            </a:r>
          </a:p>
          <a:p>
            <a:pPr marL="0" indent="0" algn="l" rtl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("a[999] = %d\n", a[999]);</a:t>
            </a:r>
          </a:p>
          <a:p>
            <a:pPr marL="0" indent="0" algn="l" rtl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0" indent="0" algn="l" rtl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851BCC9-AC77-48BC-9E49-E6E879D6D29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e-IL" dirty="0"/>
              <a:t>הפונקציה </a:t>
            </a:r>
            <a:r>
              <a:rPr lang="en-US" dirty="0"/>
              <a:t>f()</a:t>
            </a:r>
            <a:r>
              <a:rPr lang="he-IL" dirty="0"/>
              <a:t> תרוץ </a:t>
            </a:r>
            <a:r>
              <a:rPr lang="en-US" dirty="0"/>
              <a:t>1000</a:t>
            </a:r>
            <a:r>
              <a:rPr lang="he-IL" dirty="0"/>
              <a:t> פעמים </a:t>
            </a:r>
            <a:r>
              <a:rPr lang="he-IL" b="1" dirty="0"/>
              <a:t>במקביל</a:t>
            </a:r>
            <a:r>
              <a:rPr lang="he-IL" dirty="0"/>
              <a:t>, ובכל פעם תמלא איבר נוסף של המערך.</a:t>
            </a:r>
          </a:p>
          <a:p>
            <a:endParaRPr lang="he-IL" dirty="0"/>
          </a:p>
          <a:p>
            <a:r>
              <a:rPr lang="he-IL" dirty="0"/>
              <a:t>מה יהיה ערכו של </a:t>
            </a:r>
            <a:r>
              <a:rPr lang="en-US" dirty="0"/>
              <a:t>a[999]</a:t>
            </a:r>
            <a:r>
              <a:rPr lang="he-IL" dirty="0"/>
              <a:t> בסיום התכנית?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FCD3C1-6FB3-4A2B-87C9-D7F8F1872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 dirty="0"/>
              <a:t>מערכות הפעלה - תרגול 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8051A8-16CF-4F61-84DF-E73920E96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6670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37BE9-59FF-40EC-83CF-E201510B7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פלט התכנית לדוגמה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48861-82E2-4D2E-AAC5-3AC52DF04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-O2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main.c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&gt;&gt; ./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a[999] = 999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&gt;&gt; ./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a[999] = 999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&gt;&gt; ./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a[999] = 0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FCD3C1-6FB3-4A2B-87C9-D7F8F1872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8051A8-16CF-4F61-84DF-E73920E96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763B577D-57C6-48E4-8B82-88A3DD4133E2}"/>
              </a:ext>
            </a:extLst>
          </p:cNvPr>
          <p:cNvSpPr/>
          <p:nvPr/>
        </p:nvSpPr>
        <p:spPr>
          <a:xfrm>
            <a:off x="4501054" y="3862551"/>
            <a:ext cx="985346" cy="993228"/>
          </a:xfrm>
          <a:prstGeom prst="wedgeRectCallout">
            <a:avLst>
              <a:gd name="adj1" fmla="val -255119"/>
              <a:gd name="adj2" fmla="val 584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sz="4800" b="1" dirty="0"/>
              <a:t>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009973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E12F0-92D4-4166-B078-BBC8FB248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קורה כאן?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F7E428B-7550-4549-8B0A-437D324F4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/>
              <a:t>החלפת הקשר בין החוטים יכולה לקרות בכל נקודת זמן, בפרט באמצע הפונקציה של חוט מסויים.</a:t>
            </a:r>
          </a:p>
          <a:p>
            <a:r>
              <a:rPr lang="he-IL" dirty="0"/>
              <a:t>פלט התכנית תלוי בתזמון של החוטים ובסדר בו הם מתבצעים – מצב שנקרא </a:t>
            </a:r>
            <a:r>
              <a:rPr lang="en-US" b="1" dirty="0"/>
              <a:t>race condition</a:t>
            </a:r>
            <a:r>
              <a:rPr lang="he-IL" b="1" dirty="0"/>
              <a:t> </a:t>
            </a:r>
            <a:r>
              <a:rPr lang="he-IL" dirty="0"/>
              <a:t>(תנאי מרוץ).</a:t>
            </a:r>
          </a:p>
          <a:p>
            <a:r>
              <a:rPr lang="he-IL" dirty="0"/>
              <a:t>מכיוון שאנחנו לא שולטים בתזמון של תהליכים (או חוטים), תכנית המכילה </a:t>
            </a:r>
            <a:r>
              <a:rPr lang="en-US" dirty="0"/>
              <a:t>race condition</a:t>
            </a:r>
            <a:r>
              <a:rPr lang="he-IL" dirty="0"/>
              <a:t> נחשבת תקולה (</a:t>
            </a:r>
            <a:r>
              <a:rPr lang="en-US" dirty="0"/>
              <a:t>buggy</a:t>
            </a:r>
            <a:r>
              <a:rPr lang="he-IL" dirty="0"/>
              <a:t>).</a:t>
            </a:r>
          </a:p>
          <a:p>
            <a:pPr lvl="1"/>
            <a:r>
              <a:rPr lang="he-IL" dirty="0"/>
              <a:t>ליתר דיוק, תכנית כזאת היא בעלת התנהגות לא מוגדרת.</a:t>
            </a:r>
          </a:p>
          <a:p>
            <a:pPr lvl="1"/>
            <a:r>
              <a:rPr lang="he-IL" dirty="0"/>
              <a:t>קשה לדבג תכניות כאלה כי קשה לשחזר את ההתנהגות הבעייתית.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B6F69D-8DD1-4463-8BB4-2BA717C0A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4653D2-8627-4930-876A-DE291553B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5186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92A0D-A8BF-4529-A2CD-92F8E2EC0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תרחיש אפשרי 1# (תקין)</a:t>
            </a: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03799D06-337A-48D3-B31B-22CC39A68F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thread #662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C8AAD-DFEA-47E6-AD52-B845FF5E13C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l" rtl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// a[0]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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marL="0" indent="0" algn="l" rtl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 algn="l" rtl="0">
              <a:lnSpc>
                <a:spcPct val="80000"/>
              </a:lnSpc>
              <a:buClr>
                <a:schemeClr val="bg2"/>
              </a:buClr>
              <a:buSzPct val="75000"/>
              <a:buNone/>
            </a:pP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B8FC4D0-4B5D-4941-80D5-8D1F841B48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thread #257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F0D206-1425-45E3-A0C0-32324991BC4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 algn="l" rtl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 rtl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 rtl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 rtl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 rtl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// a[1]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1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 algn="l" rtl="0">
              <a:lnSpc>
                <a:spcPct val="80000"/>
              </a:lnSpc>
              <a:buClr>
                <a:schemeClr val="bg2"/>
              </a:buClr>
              <a:buSzPct val="75000"/>
              <a:buNone/>
            </a:pP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AA29D-74A8-4421-B71C-4B971970F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5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43C3C8-74B5-41E2-A44F-4308A87AB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8" name="Flowchart: Process 7">
            <a:extLst>
              <a:ext uri="{FF2B5EF4-FFF2-40B4-BE49-F238E27FC236}">
                <a16:creationId xmlns:a16="http://schemas.microsoft.com/office/drawing/2014/main" id="{29DC150C-FDD3-453C-91A5-C2722E17A747}"/>
              </a:ext>
            </a:extLst>
          </p:cNvPr>
          <p:cNvSpPr/>
          <p:nvPr/>
        </p:nvSpPr>
        <p:spPr>
          <a:xfrm>
            <a:off x="3770583" y="2433942"/>
            <a:ext cx="1592317" cy="365760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 = 0</a:t>
            </a:r>
          </a:p>
        </p:txBody>
      </p:sp>
      <p:sp>
        <p:nvSpPr>
          <p:cNvPr id="9" name="Flowchart: Process 8">
            <a:extLst>
              <a:ext uri="{FF2B5EF4-FFF2-40B4-BE49-F238E27FC236}">
                <a16:creationId xmlns:a16="http://schemas.microsoft.com/office/drawing/2014/main" id="{F54612D7-7890-4726-BD26-F6B31D5B9171}"/>
              </a:ext>
            </a:extLst>
          </p:cNvPr>
          <p:cNvSpPr/>
          <p:nvPr/>
        </p:nvSpPr>
        <p:spPr>
          <a:xfrm>
            <a:off x="3770583" y="3764499"/>
            <a:ext cx="1592317" cy="365760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 = 1</a:t>
            </a:r>
          </a:p>
        </p:txBody>
      </p:sp>
      <p:sp>
        <p:nvSpPr>
          <p:cNvPr id="10" name="Flowchart: Process 9">
            <a:extLst>
              <a:ext uri="{FF2B5EF4-FFF2-40B4-BE49-F238E27FC236}">
                <a16:creationId xmlns:a16="http://schemas.microsoft.com/office/drawing/2014/main" id="{0FE0F737-FCCD-4C93-8714-6192A87DFDFB}"/>
              </a:ext>
            </a:extLst>
          </p:cNvPr>
          <p:cNvSpPr/>
          <p:nvPr/>
        </p:nvSpPr>
        <p:spPr>
          <a:xfrm>
            <a:off x="3770583" y="5582485"/>
            <a:ext cx="1592317" cy="365760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 = 2</a:t>
            </a:r>
          </a:p>
        </p:txBody>
      </p:sp>
      <p:sp>
        <p:nvSpPr>
          <p:cNvPr id="14" name="Flowchart: Process 13">
            <a:extLst>
              <a:ext uri="{FF2B5EF4-FFF2-40B4-BE49-F238E27FC236}">
                <a16:creationId xmlns:a16="http://schemas.microsoft.com/office/drawing/2014/main" id="{7CB84C2F-1380-4E4D-BE16-5910BC1D554F}"/>
              </a:ext>
            </a:extLst>
          </p:cNvPr>
          <p:cNvSpPr/>
          <p:nvPr/>
        </p:nvSpPr>
        <p:spPr>
          <a:xfrm>
            <a:off x="2824650" y="4232540"/>
            <a:ext cx="3484179" cy="365760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context switch</a:t>
            </a:r>
          </a:p>
        </p:txBody>
      </p:sp>
    </p:spTree>
    <p:extLst>
      <p:ext uri="{BB962C8B-B14F-4D97-AF65-F5344CB8AC3E}">
        <p14:creationId xmlns:p14="http://schemas.microsoft.com/office/powerpoint/2010/main" val="322134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8" grpId="0" animBg="1"/>
      <p:bldP spid="9" grpId="0" animBg="1"/>
      <p:bldP spid="10" grpId="0" animBg="1"/>
      <p:bldP spid="1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92A0D-A8BF-4529-A2CD-92F8E2EC0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תרחיש אפשרי 2# (בעייתי)</a:t>
            </a: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03799D06-337A-48D3-B31B-22CC39A68F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thread #662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C8AAD-DFEA-47E6-AD52-B845FF5E13C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l" rtl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// a[0]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0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 rtl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 rtl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 rtl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 rtl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 rtl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 algn="l" rtl="0">
              <a:lnSpc>
                <a:spcPct val="80000"/>
              </a:lnSpc>
              <a:buClr>
                <a:schemeClr val="bg2"/>
              </a:buClr>
              <a:buSzPct val="75000"/>
              <a:buNone/>
            </a:pP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B8FC4D0-4B5D-4941-80D5-8D1F841B48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thread #257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F0D206-1425-45E3-A0C0-32324991BC4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 algn="l" rtl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 rtl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 rtl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// a[0]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0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 algn="l" rtl="0">
              <a:lnSpc>
                <a:spcPct val="80000"/>
              </a:lnSpc>
              <a:buClr>
                <a:schemeClr val="bg2"/>
              </a:buClr>
              <a:buSzPct val="75000"/>
              <a:buNone/>
            </a:pP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AA29D-74A8-4421-B71C-4B971970F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5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43C3C8-74B5-41E2-A44F-4308A87AB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8" name="Flowchart: Process 7">
            <a:extLst>
              <a:ext uri="{FF2B5EF4-FFF2-40B4-BE49-F238E27FC236}">
                <a16:creationId xmlns:a16="http://schemas.microsoft.com/office/drawing/2014/main" id="{29DC150C-FDD3-453C-91A5-C2722E17A747}"/>
              </a:ext>
            </a:extLst>
          </p:cNvPr>
          <p:cNvSpPr/>
          <p:nvPr/>
        </p:nvSpPr>
        <p:spPr>
          <a:xfrm>
            <a:off x="3770583" y="2433942"/>
            <a:ext cx="1592317" cy="365760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 = 0</a:t>
            </a:r>
          </a:p>
        </p:txBody>
      </p:sp>
      <p:sp>
        <p:nvSpPr>
          <p:cNvPr id="9" name="Flowchart: Process 8">
            <a:extLst>
              <a:ext uri="{FF2B5EF4-FFF2-40B4-BE49-F238E27FC236}">
                <a16:creationId xmlns:a16="http://schemas.microsoft.com/office/drawing/2014/main" id="{F54612D7-7890-4726-BD26-F6B31D5B9171}"/>
              </a:ext>
            </a:extLst>
          </p:cNvPr>
          <p:cNvSpPr/>
          <p:nvPr/>
        </p:nvSpPr>
        <p:spPr>
          <a:xfrm>
            <a:off x="3770583" y="4678910"/>
            <a:ext cx="1592317" cy="365760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 = 1</a:t>
            </a:r>
          </a:p>
        </p:txBody>
      </p:sp>
      <p:sp>
        <p:nvSpPr>
          <p:cNvPr id="10" name="Flowchart: Process 9">
            <a:extLst>
              <a:ext uri="{FF2B5EF4-FFF2-40B4-BE49-F238E27FC236}">
                <a16:creationId xmlns:a16="http://schemas.microsoft.com/office/drawing/2014/main" id="{0FE0F737-FCCD-4C93-8714-6192A87DFDFB}"/>
              </a:ext>
            </a:extLst>
          </p:cNvPr>
          <p:cNvSpPr/>
          <p:nvPr/>
        </p:nvSpPr>
        <p:spPr>
          <a:xfrm>
            <a:off x="3770580" y="5993429"/>
            <a:ext cx="1592317" cy="365760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 = 2</a:t>
            </a:r>
          </a:p>
        </p:txBody>
      </p:sp>
      <p:sp>
        <p:nvSpPr>
          <p:cNvPr id="14" name="Flowchart: Process 13">
            <a:extLst>
              <a:ext uri="{FF2B5EF4-FFF2-40B4-BE49-F238E27FC236}">
                <a16:creationId xmlns:a16="http://schemas.microsoft.com/office/drawing/2014/main" id="{7CB84C2F-1380-4E4D-BE16-5910BC1D554F}"/>
              </a:ext>
            </a:extLst>
          </p:cNvPr>
          <p:cNvSpPr/>
          <p:nvPr/>
        </p:nvSpPr>
        <p:spPr>
          <a:xfrm>
            <a:off x="2824650" y="3381192"/>
            <a:ext cx="3484179" cy="365760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context switch</a:t>
            </a:r>
          </a:p>
        </p:txBody>
      </p:sp>
      <p:sp>
        <p:nvSpPr>
          <p:cNvPr id="15" name="Speech Bubble: Rectangle with Corners Rounded 14">
            <a:extLst>
              <a:ext uri="{FF2B5EF4-FFF2-40B4-BE49-F238E27FC236}">
                <a16:creationId xmlns:a16="http://schemas.microsoft.com/office/drawing/2014/main" id="{05B3120B-BA6B-4AF4-90A4-83B7670ECFFD}"/>
              </a:ext>
            </a:extLst>
          </p:cNvPr>
          <p:cNvSpPr/>
          <p:nvPr/>
        </p:nvSpPr>
        <p:spPr>
          <a:xfrm>
            <a:off x="6779172" y="5582485"/>
            <a:ext cx="1907628" cy="807203"/>
          </a:xfrm>
          <a:prstGeom prst="wedgeRoundRectCallout">
            <a:avLst>
              <a:gd name="adj1" fmla="val 10405"/>
              <a:gd name="adj2" fmla="val -225155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he-IL" sz="2400" dirty="0"/>
              <a:t>מי יכתוב</a:t>
            </a:r>
          </a:p>
          <a:p>
            <a:pPr algn="ctr" rtl="1"/>
            <a:r>
              <a:rPr lang="en-US" sz="2400" dirty="0"/>
              <a:t>a[1]</a:t>
            </a:r>
            <a:r>
              <a:rPr lang="en-US" sz="2400" dirty="0">
                <a:sym typeface="Wingdings" panose="05000000000000000000" pitchFamily="2" charset="2"/>
              </a:rPr>
              <a:t>1</a:t>
            </a:r>
            <a:r>
              <a:rPr lang="he-IL" sz="2400" dirty="0"/>
              <a:t> ?</a:t>
            </a:r>
            <a:endParaRPr lang="en-US" sz="2400" dirty="0"/>
          </a:p>
        </p:txBody>
      </p:sp>
      <p:sp>
        <p:nvSpPr>
          <p:cNvPr id="16" name="Flowchart: Process 15">
            <a:extLst>
              <a:ext uri="{FF2B5EF4-FFF2-40B4-BE49-F238E27FC236}">
                <a16:creationId xmlns:a16="http://schemas.microsoft.com/office/drawing/2014/main" id="{207519D1-48B7-4269-A0F8-3EA3B4F2FBF1}"/>
              </a:ext>
            </a:extLst>
          </p:cNvPr>
          <p:cNvSpPr/>
          <p:nvPr/>
        </p:nvSpPr>
        <p:spPr>
          <a:xfrm>
            <a:off x="2824650" y="5130697"/>
            <a:ext cx="3484179" cy="365760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context switch</a:t>
            </a:r>
          </a:p>
        </p:txBody>
      </p:sp>
    </p:spTree>
    <p:extLst>
      <p:ext uri="{BB962C8B-B14F-4D97-AF65-F5344CB8AC3E}">
        <p14:creationId xmlns:p14="http://schemas.microsoft.com/office/powerpoint/2010/main" val="1041066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p"/>
      <p:bldP spid="8" grpId="0" animBg="1"/>
      <p:bldP spid="9" grpId="0" animBg="1"/>
      <p:bldP spid="10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F86D9-4840-4C5D-BB82-EF55E44D5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דוגמה:</a:t>
            </a:r>
            <a:r>
              <a:rPr lang="en-US" dirty="0"/>
              <a:t> </a:t>
            </a:r>
            <a:r>
              <a:rPr lang="he-IL" dirty="0"/>
              <a:t>מיון מקבילי של מערך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BCADE-FDCF-4E59-B06E-D7F488B292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quick_sort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a[],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length);</a:t>
            </a:r>
          </a:p>
          <a:p>
            <a:pPr marL="0" indent="0" algn="l" rtl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parallel_sort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a[],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length) {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 b =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*)malloc(length*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p = fork();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if (p == 0) {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quick_sort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(a, N/2);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 else {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quick_sort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 + N/2, N/2);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wait(NULL);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// merge the two subarrays into b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b;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EE46CA-6EAD-49C3-A93E-B0EA99B3F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BA37E4-1834-4CF7-8365-B03AC467D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A18A0555-607A-4835-B08F-5D050035D1E9}"/>
              </a:ext>
            </a:extLst>
          </p:cNvPr>
          <p:cNvSpPr/>
          <p:nvPr/>
        </p:nvSpPr>
        <p:spPr>
          <a:xfrm>
            <a:off x="6546630" y="3373821"/>
            <a:ext cx="2140170" cy="993228"/>
          </a:xfrm>
          <a:prstGeom prst="wedgeRectCallout">
            <a:avLst>
              <a:gd name="adj1" fmla="val -103862"/>
              <a:gd name="adj2" fmla="val 10742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sz="2400" dirty="0"/>
              <a:t>מה הבעיה במימוש המוצע?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526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E12F0-92D4-4166-B078-BBC8FB248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Race condition</a:t>
            </a:r>
            <a:r>
              <a:rPr lang="he-IL" dirty="0"/>
              <a:t> בשורה אחת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F7E428B-7550-4549-8B0A-437D324F4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/>
              <a:t>שימו לב: </a:t>
            </a:r>
            <a:r>
              <a:rPr lang="he-IL" b="1" dirty="0"/>
              <a:t>החלפת הקשר יכולה לקרות גם באמצע שורת </a:t>
            </a:r>
            <a:r>
              <a:rPr lang="en-US" b="1" dirty="0"/>
              <a:t>C</a:t>
            </a:r>
            <a:r>
              <a:rPr lang="he-IL" dirty="0"/>
              <a:t>, כי הקומפיילר עשוי לתרגם שורת </a:t>
            </a:r>
            <a:r>
              <a:rPr lang="en-US" dirty="0"/>
              <a:t>C</a:t>
            </a:r>
            <a:r>
              <a:rPr lang="he-IL" dirty="0"/>
              <a:t> אחת למספר פקודות אסמבלי.</a:t>
            </a:r>
          </a:p>
          <a:p>
            <a:r>
              <a:rPr lang="he-IL" dirty="0"/>
              <a:t>לכן, </a:t>
            </a:r>
            <a:r>
              <a:rPr lang="en-US" dirty="0"/>
              <a:t>race condition</a:t>
            </a:r>
            <a:r>
              <a:rPr lang="he-IL" dirty="0"/>
              <a:t> יכול לקרות גם במקומות לא צפויים.</a:t>
            </a:r>
          </a:p>
          <a:p>
            <a:r>
              <a:rPr lang="he-IL" dirty="0"/>
              <a:t>לדוגמה, הקומפיילר יכול להדר את השורה </a:t>
            </a:r>
            <a:r>
              <a:rPr lang="en-US" dirty="0" err="1"/>
              <a:t>i</a:t>
            </a:r>
            <a:r>
              <a:rPr lang="en-US" dirty="0"/>
              <a:t>++</a:t>
            </a:r>
            <a:r>
              <a:rPr lang="he-IL" dirty="0"/>
              <a:t> לקוד האסמבלי הבא: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f: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…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(%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ebx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$1,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(%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ebx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/>
              <a:t>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B6F69D-8DD1-4463-8BB4-2BA717C0A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4653D2-8627-4930-876A-DE291553B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8" name="AutoShape 4">
            <a:extLst>
              <a:ext uri="{FF2B5EF4-FFF2-40B4-BE49-F238E27FC236}">
                <a16:creationId xmlns:a16="http://schemas.microsoft.com/office/drawing/2014/main" id="{FACA6325-A9A4-49CF-945E-6D07F8C7E5B3}"/>
              </a:ext>
            </a:extLst>
          </p:cNvPr>
          <p:cNvSpPr>
            <a:spLocks/>
          </p:cNvSpPr>
          <p:nvPr/>
        </p:nvSpPr>
        <p:spPr bwMode="auto">
          <a:xfrm>
            <a:off x="4619297" y="4210960"/>
            <a:ext cx="401129" cy="1228151"/>
          </a:xfrm>
          <a:prstGeom prst="rightBrace">
            <a:avLst>
              <a:gd name="adj1" fmla="val 35497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241B1329-F6F8-477B-BFA8-99CAFAA304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4925" y="4077138"/>
            <a:ext cx="3157376" cy="1495794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he-IL" altLang="en-US" sz="2400" dirty="0">
                <a:latin typeface="Courier New" panose="02070309020205020404" pitchFamily="49" charset="0"/>
                <a:cs typeface="+mn-cs"/>
              </a:rPr>
              <a:t>פסאודו-קוד: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alt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 = 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alt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5309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92A0D-A8BF-4529-A2CD-92F8E2EC0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תרחיש אפשרי 3# (בעייתי)</a:t>
            </a: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03799D06-337A-48D3-B31B-22CC39A68F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thread #662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C8AAD-DFEA-47E6-AD52-B845FF5E13C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l" rtl="0">
              <a:buClr>
                <a:schemeClr val="bg2"/>
              </a:buClr>
              <a:buSzPct val="75000"/>
              <a:buNone/>
            </a:pPr>
            <a:r>
              <a:rPr lang="en-US" alt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alt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>
              <a:buClr>
                <a:schemeClr val="bg2"/>
              </a:buClr>
              <a:buSzPct val="75000"/>
              <a:buNone/>
            </a:pPr>
            <a:r>
              <a:rPr lang="en-US" alt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</a:p>
          <a:p>
            <a:pPr algn="l" rtl="0">
              <a:buClr>
                <a:schemeClr val="bg2"/>
              </a:buClr>
              <a:buSzPct val="75000"/>
              <a:buNone/>
            </a:pPr>
            <a:endParaRPr lang="en-US" alt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>
              <a:buClr>
                <a:schemeClr val="bg2"/>
              </a:buClr>
              <a:buSzPct val="75000"/>
              <a:buNone/>
            </a:pPr>
            <a:endParaRPr lang="en-US" alt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>
              <a:buClr>
                <a:schemeClr val="bg2"/>
              </a:buClr>
              <a:buSzPct val="75000"/>
              <a:buNone/>
            </a:pPr>
            <a:endParaRPr lang="en-US" alt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>
              <a:buClr>
                <a:schemeClr val="bg2"/>
              </a:buClr>
              <a:buSzPct val="75000"/>
              <a:buNone/>
            </a:pPr>
            <a:endParaRPr lang="en-US" alt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>
              <a:buClr>
                <a:schemeClr val="bg2"/>
              </a:buClr>
              <a:buSzPct val="75000"/>
              <a:buNone/>
            </a:pPr>
            <a:endParaRPr lang="en-US" alt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>
              <a:buClr>
                <a:schemeClr val="bg2"/>
              </a:buClr>
              <a:buSzPct val="75000"/>
              <a:buNone/>
            </a:pPr>
            <a:endParaRPr lang="en-US" alt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>
              <a:buClr>
                <a:schemeClr val="bg2"/>
              </a:buClr>
              <a:buSzPct val="75000"/>
              <a:buNone/>
            </a:pPr>
            <a:r>
              <a:rPr lang="en-US" alt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alt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B8FC4D0-4B5D-4941-80D5-8D1F841B48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thread #257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F0D206-1425-45E3-A0C0-32324991BC4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l" rtl="0">
              <a:buClr>
                <a:schemeClr val="bg2"/>
              </a:buClr>
              <a:buSzPct val="75000"/>
              <a:buNone/>
            </a:pPr>
            <a:endParaRPr lang="en-US" alt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>
              <a:buClr>
                <a:schemeClr val="bg2"/>
              </a:buClr>
              <a:buSzPct val="75000"/>
              <a:buNone/>
            </a:pPr>
            <a:endParaRPr lang="en-US" alt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>
              <a:buClr>
                <a:schemeClr val="bg2"/>
              </a:buClr>
              <a:buSzPct val="75000"/>
              <a:buNone/>
            </a:pPr>
            <a:endParaRPr lang="en-US" alt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>
              <a:buClr>
                <a:schemeClr val="bg2"/>
              </a:buClr>
              <a:buSzPct val="75000"/>
              <a:buNone/>
            </a:pPr>
            <a:r>
              <a:rPr lang="en-US" alt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alt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>
              <a:buClr>
                <a:schemeClr val="bg2"/>
              </a:buClr>
              <a:buSzPct val="75000"/>
              <a:buNone/>
            </a:pPr>
            <a:r>
              <a:rPr lang="en-US" alt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</a:p>
          <a:p>
            <a:pPr algn="l" rtl="0">
              <a:buClr>
                <a:schemeClr val="bg2"/>
              </a:buClr>
              <a:buSzPct val="75000"/>
              <a:buNone/>
            </a:pPr>
            <a:r>
              <a:rPr lang="en-US" alt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alt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AA29D-74A8-4421-B71C-4B971970F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5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43C3C8-74B5-41E2-A44F-4308A87AB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8" name="Flowchart: Process 7">
            <a:extLst>
              <a:ext uri="{FF2B5EF4-FFF2-40B4-BE49-F238E27FC236}">
                <a16:creationId xmlns:a16="http://schemas.microsoft.com/office/drawing/2014/main" id="{29DC150C-FDD3-453C-91A5-C2722E17A747}"/>
              </a:ext>
            </a:extLst>
          </p:cNvPr>
          <p:cNvSpPr/>
          <p:nvPr/>
        </p:nvSpPr>
        <p:spPr>
          <a:xfrm>
            <a:off x="3770580" y="2253468"/>
            <a:ext cx="1592317" cy="365760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i</a:t>
            </a:r>
            <a:r>
              <a:rPr lang="en-US" sz="2400" dirty="0"/>
              <a:t> = 0</a:t>
            </a:r>
          </a:p>
        </p:txBody>
      </p:sp>
      <p:sp>
        <p:nvSpPr>
          <p:cNvPr id="9" name="Flowchart: Process 8">
            <a:extLst>
              <a:ext uri="{FF2B5EF4-FFF2-40B4-BE49-F238E27FC236}">
                <a16:creationId xmlns:a16="http://schemas.microsoft.com/office/drawing/2014/main" id="{F54612D7-7890-4726-BD26-F6B31D5B9171}"/>
              </a:ext>
            </a:extLst>
          </p:cNvPr>
          <p:cNvSpPr/>
          <p:nvPr/>
        </p:nvSpPr>
        <p:spPr>
          <a:xfrm>
            <a:off x="3770580" y="6118524"/>
            <a:ext cx="1592317" cy="365760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i</a:t>
            </a:r>
            <a:r>
              <a:rPr lang="en-US" sz="2400" dirty="0"/>
              <a:t> = 1</a:t>
            </a:r>
          </a:p>
        </p:txBody>
      </p:sp>
      <p:sp>
        <p:nvSpPr>
          <p:cNvPr id="10" name="Flowchart: Process 9">
            <a:extLst>
              <a:ext uri="{FF2B5EF4-FFF2-40B4-BE49-F238E27FC236}">
                <a16:creationId xmlns:a16="http://schemas.microsoft.com/office/drawing/2014/main" id="{0FE0F737-FCCD-4C93-8714-6192A87DFDFB}"/>
              </a:ext>
            </a:extLst>
          </p:cNvPr>
          <p:cNvSpPr/>
          <p:nvPr/>
        </p:nvSpPr>
        <p:spPr>
          <a:xfrm>
            <a:off x="3770582" y="4876989"/>
            <a:ext cx="1592317" cy="365760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 = 1</a:t>
            </a:r>
          </a:p>
        </p:txBody>
      </p:sp>
      <p:sp>
        <p:nvSpPr>
          <p:cNvPr id="11" name="Flowchart: Process 10">
            <a:extLst>
              <a:ext uri="{FF2B5EF4-FFF2-40B4-BE49-F238E27FC236}">
                <a16:creationId xmlns:a16="http://schemas.microsoft.com/office/drawing/2014/main" id="{51852CBD-4180-423D-B785-907DB874468F}"/>
              </a:ext>
            </a:extLst>
          </p:cNvPr>
          <p:cNvSpPr/>
          <p:nvPr/>
        </p:nvSpPr>
        <p:spPr>
          <a:xfrm>
            <a:off x="2824650" y="3275272"/>
            <a:ext cx="3484179" cy="365760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context switch</a:t>
            </a:r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E6A36E7F-7428-41EC-9294-FCFC2DE21704}"/>
              </a:ext>
            </a:extLst>
          </p:cNvPr>
          <p:cNvSpPr/>
          <p:nvPr/>
        </p:nvSpPr>
        <p:spPr>
          <a:xfrm rot="20814765">
            <a:off x="648624" y="3245670"/>
            <a:ext cx="947583" cy="2481573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US" sz="2400" dirty="0" err="1"/>
              <a:t>eax</a:t>
            </a:r>
            <a:r>
              <a:rPr lang="en-US" sz="2400" dirty="0"/>
              <a:t> = 1</a:t>
            </a:r>
          </a:p>
        </p:txBody>
      </p:sp>
      <p:sp>
        <p:nvSpPr>
          <p:cNvPr id="14" name="Flowchart: Process 13">
            <a:extLst>
              <a:ext uri="{FF2B5EF4-FFF2-40B4-BE49-F238E27FC236}">
                <a16:creationId xmlns:a16="http://schemas.microsoft.com/office/drawing/2014/main" id="{F57E2A26-B1E0-4B4F-88F4-BA16E0BB8C56}"/>
              </a:ext>
            </a:extLst>
          </p:cNvPr>
          <p:cNvSpPr/>
          <p:nvPr/>
        </p:nvSpPr>
        <p:spPr>
          <a:xfrm>
            <a:off x="2780950" y="5317960"/>
            <a:ext cx="3484179" cy="365760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context switch</a:t>
            </a:r>
          </a:p>
        </p:txBody>
      </p:sp>
    </p:spTree>
    <p:extLst>
      <p:ext uri="{BB962C8B-B14F-4D97-AF65-F5344CB8AC3E}">
        <p14:creationId xmlns:p14="http://schemas.microsoft.com/office/powerpoint/2010/main" val="1764417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p"/>
      <p:bldP spid="8" grpId="0" animBg="1"/>
      <p:bldP spid="9" grpId="0" animBg="1"/>
      <p:bldP spid="10" grpId="0" animBg="1"/>
      <p:bldP spid="11" grpId="0" animBg="1"/>
      <p:bldP spid="15" grpId="0" animBg="1"/>
      <p:bldP spid="1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E12F0-92D4-4166-B078-BBC8FB248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הפתרון: קטע קריטי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F7E428B-7550-4549-8B0A-437D324F4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/>
              <a:t>קטע קריטי – קטע קוד המגן על משאב משותף מפני גישה במקביל.</a:t>
            </a:r>
          </a:p>
          <a:p>
            <a:r>
              <a:rPr lang="he-IL" dirty="0"/>
              <a:t>בכל רגע נתון, לכל היותר תהליך/חוט אחד יכולים לשהות בקטע הקריטי.</a:t>
            </a:r>
          </a:p>
          <a:p>
            <a:r>
              <a:rPr lang="he-IL" dirty="0"/>
              <a:t>הפקודות בקטע הקריטי יתבצעו בצורה אטומית –</a:t>
            </a:r>
            <a:br>
              <a:rPr lang="en-US" dirty="0"/>
            </a:br>
            <a:r>
              <a:rPr lang="he-IL" dirty="0"/>
              <a:t>או שכל הפקודות ירוצו יחד ויסתיימו, או שהן לא ירוצו כלל.</a:t>
            </a:r>
          </a:p>
          <a:p>
            <a:endParaRPr lang="he-IL" dirty="0"/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void* f(void*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NULL;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B6F69D-8DD1-4463-8BB4-2BA717C0A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4653D2-8627-4930-876A-DE291553B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8" name="AutoShape 4">
            <a:extLst>
              <a:ext uri="{FF2B5EF4-FFF2-40B4-BE49-F238E27FC236}">
                <a16:creationId xmlns:a16="http://schemas.microsoft.com/office/drawing/2014/main" id="{FACA6325-A9A4-49CF-945E-6D07F8C7E5B3}"/>
              </a:ext>
            </a:extLst>
          </p:cNvPr>
          <p:cNvSpPr>
            <a:spLocks/>
          </p:cNvSpPr>
          <p:nvPr/>
        </p:nvSpPr>
        <p:spPr bwMode="auto">
          <a:xfrm>
            <a:off x="3429000" y="4621928"/>
            <a:ext cx="401129" cy="785644"/>
          </a:xfrm>
          <a:prstGeom prst="rightBrace">
            <a:avLst>
              <a:gd name="adj1" fmla="val 35497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241B1329-F6F8-477B-BFA8-99CAFAA304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6592" y="4562318"/>
            <a:ext cx="3487208" cy="904863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he-IL" altLang="en-US" sz="2200" dirty="0">
                <a:latin typeface="+mn-lt"/>
                <a:cs typeface="+mn-cs"/>
              </a:rPr>
              <a:t>אם נגדיר את שתי השורות בתור קטע קריטי, נקבל את ההתנהגות הרצויה</a:t>
            </a:r>
            <a:endParaRPr lang="en-US" altLang="en-US" sz="22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121531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D4C65-E401-4703-B47B-24D319DBF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מנגנוני סנכרון:</a:t>
            </a:r>
            <a:r>
              <a:rPr lang="en-US" dirty="0"/>
              <a:t> </a:t>
            </a:r>
            <a:r>
              <a:rPr lang="he-IL" dirty="0"/>
              <a:t>מנעולים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78DA75-DF1E-42BC-A8AC-553E61FDEB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221CAE-2ABA-453E-BF51-31869749C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DEF470-E8DD-48B9-8106-84F9E908C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62752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>
            <a:extLst>
              <a:ext uri="{FF2B5EF4-FFF2-40B4-BE49-F238E27FC236}">
                <a16:creationId xmlns:a16="http://schemas.microsoft.com/office/drawing/2014/main" id="{2CDFB080-5A9F-4E10-B705-B80EE0EAA9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מנעולים</a:t>
            </a:r>
            <a:endParaRPr lang="en-US" altLang="en-US" dirty="0"/>
          </a:p>
        </p:txBody>
      </p:sp>
      <p:sp>
        <p:nvSpPr>
          <p:cNvPr id="297987" name="Rectangle 3">
            <a:extLst>
              <a:ext uri="{FF2B5EF4-FFF2-40B4-BE49-F238E27FC236}">
                <a16:creationId xmlns:a16="http://schemas.microsoft.com/office/drawing/2014/main" id="{B0CD5873-01DB-487C-99A7-451C6B4782A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altLang="en-US" dirty="0"/>
              <a:t>מנעולים הם אחד המנגנונים הבסיסיים להגדרת קטעי קוד קריטיים.</a:t>
            </a:r>
          </a:p>
          <a:p>
            <a:pPr lvl="1"/>
            <a:endParaRPr lang="he-IL" altLang="en-US" dirty="0"/>
          </a:p>
          <a:p>
            <a:r>
              <a:rPr lang="he-IL" altLang="en-US" dirty="0"/>
              <a:t>האנלוגיה: קטע קריטי </a:t>
            </a:r>
            <a:r>
              <a:rPr lang="he-IL" altLang="en-US" dirty="0">
                <a:sym typeface="Wingdings" panose="05000000000000000000" pitchFamily="2" charset="2"/>
              </a:rPr>
              <a:t></a:t>
            </a:r>
            <a:r>
              <a:rPr lang="he-IL" altLang="en-US" dirty="0"/>
              <a:t> חדר עם דלת</a:t>
            </a:r>
            <a:br>
              <a:rPr lang="en-US" altLang="en-US" dirty="0"/>
            </a:br>
            <a:r>
              <a:rPr lang="he-IL" altLang="en-US" dirty="0"/>
              <a:t>מוגנת ע"י מנעול עם מפתח בפנים.</a:t>
            </a:r>
          </a:p>
          <a:p>
            <a:r>
              <a:rPr lang="he-IL" altLang="en-US" dirty="0"/>
              <a:t>כדי להיכנס לחדר (הקטע הקריטי) צריך לנעול </a:t>
            </a:r>
            <a:br>
              <a:rPr lang="en-US" altLang="en-US" dirty="0"/>
            </a:br>
            <a:r>
              <a:rPr lang="he-IL" altLang="en-US" dirty="0"/>
              <a:t>את המנעול ולשים את המפתח בכיס.</a:t>
            </a:r>
          </a:p>
          <a:p>
            <a:r>
              <a:rPr lang="he-IL" altLang="en-US" dirty="0"/>
              <a:t>ביציאה מהחדר יש לפתוח את המנעול ולהשאיר את המפתח בדלת (לטובת החוטים האחרים).</a:t>
            </a:r>
            <a:endParaRPr lang="en-US" altLang="en-US" dirty="0"/>
          </a:p>
          <a:p>
            <a:pPr lvl="1"/>
            <a:endParaRPr lang="en-US" altLang="en-US" dirty="0"/>
          </a:p>
          <a:p>
            <a:r>
              <a:rPr lang="he-IL" altLang="en-US" dirty="0"/>
              <a:t>שימו לב:</a:t>
            </a:r>
          </a:p>
          <a:p>
            <a:pPr lvl="1"/>
            <a:r>
              <a:rPr lang="he-IL" altLang="en-US" dirty="0"/>
              <a:t>בכל רגע נתון, לכל היותר חוט אחד יכול לתפוס / להחזיק / לנעול את המנעול.</a:t>
            </a:r>
            <a:endParaRPr lang="en-US" altLang="en-US" dirty="0"/>
          </a:p>
          <a:p>
            <a:pPr lvl="1"/>
            <a:r>
              <a:rPr lang="he-IL" altLang="en-US" dirty="0"/>
              <a:t>רק החוט המחזיק במנעול אמור לשחרר אותו (בעלות על המנעול).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D5306A8-A69B-4FF6-B2AA-B324CB44E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6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DA3C49-CC80-4AC4-A7A0-02B626C66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44</a:t>
            </a:fld>
            <a:endParaRPr lang="en-US"/>
          </a:p>
        </p:txBody>
      </p:sp>
      <p:pic>
        <p:nvPicPr>
          <p:cNvPr id="297989" name="Picture 5" descr="BS00714_[1]">
            <a:extLst>
              <a:ext uri="{FF2B5EF4-FFF2-40B4-BE49-F238E27FC236}">
                <a16:creationId xmlns:a16="http://schemas.microsoft.com/office/drawing/2014/main" id="{C0E0868E-2686-4A32-8952-7B009ABA5E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772" y="2463391"/>
            <a:ext cx="1267509" cy="1253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700265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D3F08-5147-4CC8-8D97-1FECC8F59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מנעולים ב-</a:t>
            </a:r>
            <a:r>
              <a:rPr lang="en-US" dirty="0" err="1"/>
              <a:t>pthreads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A1409-EA78-43F7-B61F-E289B8C61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altLang="en-US" dirty="0"/>
              <a:t>בתקן</a:t>
            </a:r>
            <a:r>
              <a:rPr lang="en-US" altLang="en-US" dirty="0" err="1"/>
              <a:t>pthreads</a:t>
            </a:r>
            <a:r>
              <a:rPr lang="en-US" altLang="en-US" dirty="0"/>
              <a:t> </a:t>
            </a:r>
            <a:r>
              <a:rPr lang="he-IL" altLang="en-US" dirty="0"/>
              <a:t> מנעולים נקראים </a:t>
            </a:r>
            <a:r>
              <a:rPr lang="en-US" altLang="en-US" dirty="0"/>
              <a:t>mutex</a:t>
            </a:r>
            <a:r>
              <a:rPr lang="he-IL" altLang="en-US" dirty="0"/>
              <a:t>.</a:t>
            </a:r>
          </a:p>
          <a:p>
            <a:pPr lvl="1"/>
            <a:r>
              <a:rPr lang="he-IL" altLang="en-US" dirty="0"/>
              <a:t>קיצור של </a:t>
            </a:r>
            <a:r>
              <a:rPr lang="en-US" altLang="en-US" dirty="0"/>
              <a:t>mutual exclusion</a:t>
            </a:r>
            <a:r>
              <a:rPr lang="he-IL" altLang="en-US" dirty="0"/>
              <a:t> (מניעה הדדית).</a:t>
            </a:r>
          </a:p>
          <a:p>
            <a:endParaRPr lang="he-IL" dirty="0"/>
          </a:p>
          <a:p>
            <a:r>
              <a:rPr lang="he-IL" dirty="0"/>
              <a:t>נתקן את הדוגמה הקודמת בעזרת נעילה:</a:t>
            </a:r>
          </a:p>
          <a:p>
            <a:pPr marL="0" indent="0" algn="l" rtl="0">
              <a:buNone/>
            </a:pP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pthread_mutex_t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m;</a:t>
            </a:r>
          </a:p>
          <a:p>
            <a:pPr marL="0" indent="0" algn="l" rtl="0">
              <a:buNone/>
            </a:pP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void* f(void*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pthread_mutex_lock</a:t>
            </a:r>
            <a:r>
              <a:rPr lang="en-US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(&amp;m);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pthread_mutex_unlock</a:t>
            </a:r>
            <a:r>
              <a:rPr lang="en-US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(&amp;,);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NULL;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 algn="l" rtl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300813-6EEB-41A5-AF10-6490F0CE2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56F541-094E-4BAA-B587-6FD4F4237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5C21714F-75D3-447D-8198-BB05993B2A73}"/>
              </a:ext>
            </a:extLst>
          </p:cNvPr>
          <p:cNvSpPr/>
          <p:nvPr/>
        </p:nvSpPr>
        <p:spPr>
          <a:xfrm>
            <a:off x="5188448" y="4993240"/>
            <a:ext cx="3498351" cy="1483760"/>
          </a:xfrm>
          <a:prstGeom prst="wedgeRectCallout">
            <a:avLst>
              <a:gd name="adj1" fmla="val -61785"/>
              <a:gd name="adj2" fmla="val -9195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r" rt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he-IL" altLang="en-US" sz="2000" dirty="0"/>
              <a:t>אם המנעול אינו נעול, החוט נועל אותו ונכנס לקטע הקריטי.</a:t>
            </a:r>
          </a:p>
          <a:p>
            <a:pPr marL="285750" indent="-285750" algn="r" rt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he-IL" altLang="en-US" sz="2000" dirty="0"/>
              <a:t>אם המנעול כבר נעול, החוט נחסם עד אשר המנעול ישוחרר.</a:t>
            </a:r>
          </a:p>
        </p:txBody>
      </p:sp>
    </p:spTree>
    <p:extLst>
      <p:ext uri="{BB962C8B-B14F-4D97-AF65-F5344CB8AC3E}">
        <p14:creationId xmlns:p14="http://schemas.microsoft.com/office/powerpoint/2010/main" val="1157023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92A0D-A8BF-4529-A2CD-92F8E2EC0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איך התרחיש הבעייתי נמנע?</a:t>
            </a: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03799D06-337A-48D3-B31B-22CC39A68F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thread #662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C8AAD-DFEA-47E6-AD52-B845FF5E13C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80000"/>
              </a:lnSpc>
              <a:buClr>
                <a:schemeClr val="bg2"/>
              </a:buClr>
              <a:buSzPct val="75000"/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mutex_lock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(&amp;m);</a:t>
            </a:r>
          </a:p>
          <a:p>
            <a:pPr algn="l" rtl="0">
              <a:lnSpc>
                <a:spcPct val="80000"/>
              </a:lnSpc>
              <a:buClr>
                <a:schemeClr val="bg2"/>
              </a:buClr>
              <a:buSzPct val="75000"/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 rtl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 rtl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 rtl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 rtl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 rtl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>
              <a:lnSpc>
                <a:spcPct val="80000"/>
              </a:lnSpc>
              <a:buClr>
                <a:schemeClr val="bg2"/>
              </a:buClr>
              <a:buSzPct val="75000"/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mutex_unlock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(&amp;m);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B8FC4D0-4B5D-4941-80D5-8D1F841B48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thread #257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F0D206-1425-45E3-A0C0-32324991BC4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80000"/>
              </a:lnSpc>
              <a:buClr>
                <a:schemeClr val="bg2"/>
              </a:buClr>
              <a:buSzPct val="75000"/>
              <a:buNone/>
            </a:pP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>
              <a:lnSpc>
                <a:spcPct val="80000"/>
              </a:lnSpc>
              <a:buClr>
                <a:schemeClr val="bg2"/>
              </a:buClr>
              <a:buSzPct val="75000"/>
              <a:buNone/>
            </a:pP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>
              <a:lnSpc>
                <a:spcPct val="80000"/>
              </a:lnSpc>
              <a:buClr>
                <a:schemeClr val="bg2"/>
              </a:buClr>
              <a:buSzPct val="75000"/>
              <a:buNone/>
            </a:pP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>
              <a:lnSpc>
                <a:spcPct val="80000"/>
              </a:lnSpc>
              <a:buClr>
                <a:schemeClr val="bg2"/>
              </a:buClr>
              <a:buSzPct val="75000"/>
              <a:buNone/>
            </a:pP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>
              <a:lnSpc>
                <a:spcPct val="80000"/>
              </a:lnSpc>
              <a:buClr>
                <a:schemeClr val="bg2"/>
              </a:buClr>
              <a:buSzPct val="75000"/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mutex_lock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(&amp;m);</a:t>
            </a:r>
          </a:p>
          <a:p>
            <a:pPr algn="l" rtl="0">
              <a:lnSpc>
                <a:spcPct val="80000"/>
              </a:lnSpc>
              <a:buClr>
                <a:schemeClr val="bg2"/>
              </a:buClr>
              <a:buSzPct val="75000"/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 blocks…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/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AA29D-74A8-4421-B71C-4B971970F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5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43C3C8-74B5-41E2-A44F-4308A87AB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11" name="Flowchart: Process 10">
            <a:extLst>
              <a:ext uri="{FF2B5EF4-FFF2-40B4-BE49-F238E27FC236}">
                <a16:creationId xmlns:a16="http://schemas.microsoft.com/office/drawing/2014/main" id="{51852CBD-4180-423D-B785-907DB874468F}"/>
              </a:ext>
            </a:extLst>
          </p:cNvPr>
          <p:cNvSpPr/>
          <p:nvPr/>
        </p:nvSpPr>
        <p:spPr>
          <a:xfrm>
            <a:off x="2824650" y="3318131"/>
            <a:ext cx="3484179" cy="365760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context switch</a:t>
            </a:r>
          </a:p>
        </p:txBody>
      </p:sp>
      <p:sp>
        <p:nvSpPr>
          <p:cNvPr id="16" name="Flowchart: Process 15">
            <a:extLst>
              <a:ext uri="{FF2B5EF4-FFF2-40B4-BE49-F238E27FC236}">
                <a16:creationId xmlns:a16="http://schemas.microsoft.com/office/drawing/2014/main" id="{D4B60B43-91A7-4BCA-921F-8C451FC064D6}"/>
              </a:ext>
            </a:extLst>
          </p:cNvPr>
          <p:cNvSpPr/>
          <p:nvPr/>
        </p:nvSpPr>
        <p:spPr>
          <a:xfrm>
            <a:off x="2824650" y="4916700"/>
            <a:ext cx="3484179" cy="365760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context switch</a:t>
            </a:r>
          </a:p>
        </p:txBody>
      </p:sp>
    </p:spTree>
    <p:extLst>
      <p:ext uri="{BB962C8B-B14F-4D97-AF65-F5344CB8AC3E}">
        <p14:creationId xmlns:p14="http://schemas.microsoft.com/office/powerpoint/2010/main" val="1495150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1" grpId="0" animBg="1"/>
      <p:bldP spid="16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EB36EA7-F0DA-4AC9-AAF8-953BD125B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דוגמת קוד עם </a:t>
            </a:r>
            <a:r>
              <a:rPr lang="en-US" altLang="en-US" dirty="0"/>
              <a:t>mutex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03E6D58-F37B-4EBB-A561-AF8D986C86C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algn="l" rtl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count; // shared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// must be protected</a:t>
            </a:r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>
              <a:lnSpc>
                <a:spcPct val="80000"/>
              </a:lnSpc>
              <a:buNone/>
            </a:pP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pthread_mutex_t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m;</a:t>
            </a:r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update_count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pthread_mutex_lock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(&amp;m);</a:t>
            </a:r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count = count * 5 + 2;</a:t>
            </a:r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pthread_mutex_unlock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(&amp;m);</a:t>
            </a:r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get_count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c;</a:t>
            </a:r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pthread_mutex_lock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(&amp;m);</a:t>
            </a:r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 = count;</a:t>
            </a:r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pthread_mutex_unlock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(&amp;m);</a:t>
            </a:r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return c;</a:t>
            </a:r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34035A48-2ED2-41B1-A165-5E26C646A0D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e-IL" dirty="0"/>
              <a:t>מדוע צריך להגן על הגישה ל-</a:t>
            </a:r>
            <a:r>
              <a:rPr lang="en-US" dirty="0"/>
              <a:t>count</a:t>
            </a:r>
            <a:r>
              <a:rPr lang="he-IL" dirty="0"/>
              <a:t> בתוך </a:t>
            </a:r>
            <a:r>
              <a:rPr lang="en-US" dirty="0" err="1"/>
              <a:t>update_count</a:t>
            </a:r>
            <a:r>
              <a:rPr lang="en-US" dirty="0"/>
              <a:t>()</a:t>
            </a:r>
            <a:r>
              <a:rPr lang="he-IL" dirty="0"/>
              <a:t>?</a:t>
            </a:r>
            <a:endParaRPr lang="en-US" dirty="0"/>
          </a:p>
          <a:p>
            <a:pPr lvl="1"/>
            <a:r>
              <a:rPr lang="he-IL" dirty="0"/>
              <a:t>כדי למנוע שיבוש ערך </a:t>
            </a:r>
            <a:r>
              <a:rPr lang="en-US" dirty="0"/>
              <a:t>count</a:t>
            </a:r>
            <a:r>
              <a:rPr lang="he-IL" dirty="0"/>
              <a:t> בעדכונים מחוטים שונים.</a:t>
            </a:r>
          </a:p>
          <a:p>
            <a:pPr lvl="1"/>
            <a:endParaRPr lang="he-IL" dirty="0"/>
          </a:p>
          <a:p>
            <a:r>
              <a:rPr lang="he-IL" dirty="0"/>
              <a:t>מדוע צריך להגן על הגישה ל-</a:t>
            </a:r>
            <a:r>
              <a:rPr lang="en-US" dirty="0"/>
              <a:t>count</a:t>
            </a:r>
            <a:r>
              <a:rPr lang="he-IL" dirty="0"/>
              <a:t> בתוך </a:t>
            </a:r>
            <a:r>
              <a:rPr lang="en-US" dirty="0" err="1"/>
              <a:t>get_count</a:t>
            </a:r>
            <a:r>
              <a:rPr lang="en-US" dirty="0"/>
              <a:t>()</a:t>
            </a:r>
            <a:r>
              <a:rPr lang="he-IL" dirty="0"/>
              <a:t>?</a:t>
            </a:r>
            <a:endParaRPr lang="en-US" dirty="0"/>
          </a:p>
          <a:p>
            <a:pPr lvl="1"/>
            <a:r>
              <a:rPr lang="he-IL" dirty="0"/>
              <a:t>כדי למנוע קבלת תוצאות חלקיות הנוצרות במהלך העדכון.</a:t>
            </a:r>
          </a:p>
          <a:p>
            <a:pPr lvl="1"/>
            <a:endParaRPr lang="he-IL" dirty="0"/>
          </a:p>
          <a:p>
            <a:r>
              <a:rPr lang="he-IL" dirty="0"/>
              <a:t>נניח שפעולת העידכון הייתה </a:t>
            </a:r>
            <a:r>
              <a:rPr lang="en-US" dirty="0"/>
              <a:t>count++</a:t>
            </a:r>
            <a:r>
              <a:rPr lang="he-IL" dirty="0"/>
              <a:t>. האם עדיין צריך להגן על הפונקציה </a:t>
            </a:r>
            <a:r>
              <a:rPr lang="en-US" dirty="0"/>
              <a:t>update()</a:t>
            </a:r>
            <a:r>
              <a:rPr lang="he-IL" dirty="0"/>
              <a:t> באמצעות מנעול?</a:t>
            </a:r>
          </a:p>
          <a:p>
            <a:pPr lvl="1"/>
            <a:r>
              <a:rPr lang="he-IL" dirty="0"/>
              <a:t>כן, כי לא מובטח שהקוד הנפרש באסמבלר הינו אטומי.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6D9B3FE-14AC-4F97-81F6-F670DACF9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6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21D8DCC-81FE-49EA-BD64-56F838B06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889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DD906-E85F-46DE-B5BD-8FE8159F4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מנעולים עם/בלי המתנה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6D9EA7-B33E-41F8-9181-3CFD708DDB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spinlock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8410-9268-40D7-92DD-4D5F3E91D82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altLang="en-US" dirty="0"/>
              <a:t>כאשר חוט מנסה לתפוס מנעול נעול, הוא בודק את ערך המנעול ללא הפסקה ולא מוותר על המעבד.</a:t>
            </a:r>
          </a:p>
          <a:p>
            <a:pPr lvl="1"/>
            <a:r>
              <a:rPr lang="he-IL" altLang="en-US" dirty="0"/>
              <a:t>הפעולה נקראת </a:t>
            </a:r>
            <a:r>
              <a:rPr lang="en-US" altLang="en-US" dirty="0"/>
              <a:t>busy waiting, polling</a:t>
            </a:r>
            <a:r>
              <a:rPr lang="he-IL" altLang="en-US" dirty="0"/>
              <a:t>.</a:t>
            </a:r>
          </a:p>
          <a:p>
            <a:endParaRPr lang="he-IL" altLang="en-US" dirty="0"/>
          </a:p>
          <a:p>
            <a:r>
              <a:rPr lang="he-IL" altLang="en-US" dirty="0"/>
              <a:t>יתרון: התהליך יכול להמשיך לרוץ עוד בקוונטום הנוכחי, וכך לחסוך את התקורה על החלפת הקשר.</a:t>
            </a:r>
          </a:p>
          <a:p>
            <a:pPr lvl="1"/>
            <a:r>
              <a:rPr lang="he-IL" altLang="en-US" dirty="0"/>
              <a:t>עדיף כאשר זמן ההמתנה המשוער נמוך יותר מהמחיר של החלפת הקשר (כלומר, כאשר הקטע הקריטי קצר, כפי שקורה לרוב בקוד גרעין).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218881-A6F1-4EAA-95F9-3E81A07DD6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mutex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B59178-D479-45C8-9840-F8F561ECFE1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altLang="en-US" dirty="0"/>
              <a:t>כאשר חוט מנסה לתפוס מנעול נעול, מערכת ההפעלה תעביר אותו לתור המתנה ותבצע החלפת הקשר.</a:t>
            </a:r>
          </a:p>
          <a:p>
            <a:pPr lvl="1"/>
            <a:r>
              <a:rPr lang="he-IL" altLang="en-US" dirty="0"/>
              <a:t>כאשר המנעול ישוחרר, מערכת ההפעלה תעיר את אחד החוטים המחכים למנעול.</a:t>
            </a:r>
          </a:p>
          <a:p>
            <a:endParaRPr lang="he-IL" altLang="en-US" dirty="0"/>
          </a:p>
          <a:p>
            <a:r>
              <a:rPr lang="he-IL" altLang="en-US" dirty="0"/>
              <a:t>יתרון: תהליך חדש יכול לרוץ מיד, וכך לא מתבזבז זמן מעבד יקר.</a:t>
            </a:r>
          </a:p>
          <a:p>
            <a:pPr lvl="1"/>
            <a:r>
              <a:rPr lang="he-IL" altLang="en-US" dirty="0"/>
              <a:t>עדיף כאשר זמן ההמתנה המשוער גבוה יחסית (כלומר, כאשר הקטע הקריטי ארוך, כפי שקורה לרוב בקוד משתמש).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64ED9C1-2D80-41BD-A4B5-6EA8D53CE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5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263B2ED-ED6D-4450-862D-6DF5A09A0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4974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>
            <a:extLst>
              <a:ext uri="{FF2B5EF4-FFF2-40B4-BE49-F238E27FC236}">
                <a16:creationId xmlns:a16="http://schemas.microsoft.com/office/drawing/2014/main" id="{9A271FD1-6226-4FBD-823C-1BD28265CF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אתחול מנעול </a:t>
            </a:r>
            <a:r>
              <a:rPr lang="en-US" altLang="en-US"/>
              <a:t>mutex</a:t>
            </a:r>
            <a:endParaRPr lang="en-US" altLang="en-US" dirty="0"/>
          </a:p>
        </p:txBody>
      </p:sp>
      <p:sp>
        <p:nvSpPr>
          <p:cNvPr id="299011" name="Rectangle 3">
            <a:extLst>
              <a:ext uri="{FF2B5EF4-FFF2-40B4-BE49-F238E27FC236}">
                <a16:creationId xmlns:a16="http://schemas.microsoft.com/office/drawing/2014/main" id="{FC74F17A-49AE-473B-AEC7-E52816ED150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pthread.h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algn="l" rtl="0">
              <a:buNone/>
            </a:pP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pthread_mutex_init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pthread_mutex_t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*mutex, 	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pthread_mutex_attr_t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mutexattr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 algn="l" rtl="0">
              <a:buNone/>
            </a:pP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e-IL" altLang="en-US" u="sng" dirty="0"/>
              <a:t>פרמטרים:</a:t>
            </a:r>
          </a:p>
          <a:p>
            <a:pPr lvl="1"/>
            <a:r>
              <a:rPr lang="en-US" altLang="en-US" dirty="0"/>
              <a:t>mutex</a:t>
            </a:r>
            <a:r>
              <a:rPr lang="he-IL" altLang="en-US" dirty="0"/>
              <a:t> – המנעול עליו מבוצעת הפעולה.</a:t>
            </a:r>
          </a:p>
          <a:p>
            <a:pPr lvl="1"/>
            <a:r>
              <a:rPr lang="en-US" altLang="en-US" dirty="0" err="1"/>
              <a:t>mutexattr</a:t>
            </a:r>
            <a:r>
              <a:rPr lang="he-IL" altLang="en-US" dirty="0"/>
              <a:t> – מגדיר את תכונות ה-</a:t>
            </a:r>
            <a:r>
              <a:rPr lang="en-US" altLang="en-US" dirty="0"/>
              <a:t>mutex</a:t>
            </a:r>
            <a:r>
              <a:rPr lang="he-IL" altLang="en-US" dirty="0"/>
              <a:t> .</a:t>
            </a:r>
          </a:p>
          <a:p>
            <a:pPr lvl="2"/>
            <a:r>
              <a:rPr lang="he-IL" altLang="en-US" dirty="0"/>
              <a:t>ב-</a:t>
            </a:r>
            <a:r>
              <a:rPr lang="en-US" altLang="en-US" dirty="0"/>
              <a:t>Linux Threads</a:t>
            </a:r>
            <a:r>
              <a:rPr lang="he-IL" altLang="en-US" dirty="0"/>
              <a:t> מוגדרת רק תכונת "סוג" ה-</a:t>
            </a:r>
            <a:r>
              <a:rPr lang="en-US" altLang="en-US" dirty="0"/>
              <a:t>mutex</a:t>
            </a:r>
            <a:r>
              <a:rPr lang="he-IL" altLang="en-US" dirty="0"/>
              <a:t>, המתבטאת בהתנהגות ה-</a:t>
            </a:r>
            <a:r>
              <a:rPr lang="en-US" altLang="en-US" dirty="0"/>
              <a:t>mutex</a:t>
            </a:r>
            <a:r>
              <a:rPr lang="he-IL" altLang="en-US" dirty="0"/>
              <a:t> בנעילה ובשחרור, כמוצג בשקף הבא.</a:t>
            </a:r>
          </a:p>
          <a:p>
            <a:pPr lvl="2"/>
            <a:r>
              <a:rPr lang="he-IL" altLang="en-US" dirty="0"/>
              <a:t>ברירת המחדל – </a:t>
            </a:r>
            <a:r>
              <a:rPr lang="en-US" altLang="en-US" dirty="0"/>
              <a:t>NULL</a:t>
            </a:r>
            <a:r>
              <a:rPr lang="he-IL" altLang="en-US" dirty="0"/>
              <a:t> – </a:t>
            </a:r>
            <a:r>
              <a:rPr lang="en-US" altLang="en-US" dirty="0"/>
              <a:t>mutex</a:t>
            </a:r>
            <a:r>
              <a:rPr lang="he-IL" altLang="en-US" dirty="0"/>
              <a:t> מסוג "מהיר".</a:t>
            </a:r>
          </a:p>
          <a:p>
            <a:pPr lvl="2"/>
            <a:r>
              <a:rPr lang="he-IL" altLang="en-US" dirty="0"/>
              <a:t>מומלץ לעבוד עם </a:t>
            </a:r>
            <a:r>
              <a:rPr lang="en-US" altLang="en-US" dirty="0"/>
              <a:t>mutex</a:t>
            </a:r>
            <a:r>
              <a:rPr lang="he-IL" altLang="en-US" dirty="0"/>
              <a:t> מסוג "בודק שגיאות", כדי לקבל את ההתנהגות המצופה ממנעול "סטנדרטי".</a:t>
            </a:r>
          </a:p>
          <a:p>
            <a:pPr lvl="2"/>
            <a:r>
              <a:rPr lang="he-IL" altLang="en-US" dirty="0"/>
              <a:t>פרטים כיצד לבחור את סוג ה-</a:t>
            </a:r>
            <a:r>
              <a:rPr lang="en-US" altLang="en-US" dirty="0"/>
              <a:t>mutex</a:t>
            </a:r>
            <a:r>
              <a:rPr lang="he-IL" altLang="en-US" dirty="0"/>
              <a:t> ב-</a:t>
            </a:r>
            <a:r>
              <a:rPr lang="en-US" altLang="en-US" dirty="0"/>
              <a:t>man pages</a:t>
            </a:r>
            <a:r>
              <a:rPr lang="he-IL" altLang="en-US" dirty="0"/>
              <a:t>.</a:t>
            </a:r>
          </a:p>
          <a:p>
            <a:r>
              <a:rPr lang="he-IL" altLang="en-US" u="sng" dirty="0"/>
              <a:t>ערך מוחזר:</a:t>
            </a:r>
            <a:r>
              <a:rPr lang="he-IL" altLang="en-US" dirty="0"/>
              <a:t> 0 בהצלחה, ערך אחר בכישלון.</a:t>
            </a:r>
            <a:endParaRPr lang="en-US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98D2603-4B8A-49B8-9344-7B4120D10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6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BB1EEEE-D57E-4052-A44D-86959BE10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49</a:t>
            </a:fld>
            <a:endParaRPr lang="en-US"/>
          </a:p>
        </p:txBody>
      </p:sp>
      <p:pic>
        <p:nvPicPr>
          <p:cNvPr id="299013" name="Picture 5" descr="BS00714_[1]">
            <a:extLst>
              <a:ext uri="{FF2B5EF4-FFF2-40B4-BE49-F238E27FC236}">
                <a16:creationId xmlns:a16="http://schemas.microsoft.com/office/drawing/2014/main" id="{0F249B04-3811-45C3-985D-B3933339A3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557213"/>
            <a:ext cx="1131888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9703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חוטים (</a:t>
            </a:r>
            <a:r>
              <a:rPr lang="en-US" altLang="en-US"/>
              <a:t>threads</a:t>
            </a:r>
            <a:r>
              <a:rPr lang="he-IL" altLang="en-US"/>
              <a:t>)</a:t>
            </a:r>
            <a:endParaRPr lang="en-US" altLang="en-US" dirty="0"/>
          </a:p>
        </p:txBody>
      </p:sp>
      <p:sp>
        <p:nvSpPr>
          <p:cNvPr id="263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altLang="en-US" dirty="0"/>
              <a:t>חוט הוא יחידת ביצוע בתוך תהליך.</a:t>
            </a:r>
            <a:endParaRPr lang="en-US" altLang="en-US" dirty="0"/>
          </a:p>
          <a:p>
            <a:pPr lvl="1"/>
            <a:r>
              <a:rPr lang="he-IL" altLang="en-US" dirty="0"/>
              <a:t>באנגלית נקרא גם: </a:t>
            </a:r>
            <a:r>
              <a:rPr lang="en-US" altLang="en-US" dirty="0"/>
              <a:t>lightweight process</a:t>
            </a:r>
            <a:r>
              <a:rPr lang="he-IL" altLang="en-US" dirty="0"/>
              <a:t>.</a:t>
            </a:r>
          </a:p>
          <a:p>
            <a:pPr lvl="1"/>
            <a:r>
              <a:rPr lang="he-IL" altLang="en-US" dirty="0"/>
              <a:t>בעברית נקרא גם:</a:t>
            </a:r>
            <a:r>
              <a:rPr lang="en-US" altLang="en-US" dirty="0"/>
              <a:t> </a:t>
            </a:r>
            <a:r>
              <a:rPr lang="he-IL" altLang="en-US" dirty="0"/>
              <a:t>תהליכון, פתיל ריצה, נים.</a:t>
            </a:r>
          </a:p>
          <a:p>
            <a:pPr lvl="1"/>
            <a:endParaRPr lang="he-IL" altLang="en-US" dirty="0"/>
          </a:p>
          <a:p>
            <a:pPr lvl="1"/>
            <a:endParaRPr lang="he-IL" altLang="en-US" dirty="0"/>
          </a:p>
          <a:p>
            <a:r>
              <a:rPr lang="he-IL" altLang="en-US" dirty="0"/>
              <a:t>תהליך בלינוקס יכול לכלול מספר חוטים המשתפים ביניהם את כל משאבי התהליך: מרחב הזיכרון, גישה לקבצים והתקני חומרה, ועוד.</a:t>
            </a:r>
          </a:p>
          <a:p>
            <a:pPr lvl="1"/>
            <a:endParaRPr lang="he-IL" altLang="en-US" dirty="0"/>
          </a:p>
          <a:p>
            <a:r>
              <a:rPr lang="he-IL" dirty="0"/>
              <a:t>למרות שחוט הוא רכיב של תהליך, כל חוט הוא יחידת ביצוע עצמאית שניתן להריץ על מעבד ללא קשר לשאר החוטים.</a:t>
            </a:r>
          </a:p>
          <a:p>
            <a:pPr lvl="1"/>
            <a:r>
              <a:rPr lang="he-IL" altLang="en-US" dirty="0"/>
              <a:t>כל חוט מהווה הקשר ביצוע נפרד – לכל חוט מחסנית ורגיסטרים משלו.</a:t>
            </a:r>
            <a:endParaRPr lang="he-IL" dirty="0"/>
          </a:p>
          <a:p>
            <a:pPr lvl="1"/>
            <a:r>
              <a:rPr lang="he-IL" altLang="en-US" dirty="0"/>
              <a:t>ה-</a:t>
            </a:r>
            <a:r>
              <a:rPr lang="en-US" altLang="en-US" dirty="0"/>
              <a:t>scheduler</a:t>
            </a:r>
            <a:r>
              <a:rPr lang="he-IL" altLang="en-US" dirty="0"/>
              <a:t> מזמן לריצה חוטים ולא תהליכים.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08F85142-ACE0-428C-A89C-2C917310AD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7200" y="688749"/>
            <a:ext cx="2890314" cy="2729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68669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1026">
            <a:extLst>
              <a:ext uri="{FF2B5EF4-FFF2-40B4-BE49-F238E27FC236}">
                <a16:creationId xmlns:a16="http://schemas.microsoft.com/office/drawing/2014/main" id="{5D502C70-787B-490C-85DF-52B1A2B7E8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פעולות על מנעולי </a:t>
            </a:r>
            <a:r>
              <a:rPr lang="en-US" altLang="en-US"/>
              <a:t>mutex</a:t>
            </a:r>
            <a:endParaRPr lang="en-US" altLang="en-US" dirty="0"/>
          </a:p>
        </p:txBody>
      </p:sp>
      <p:sp>
        <p:nvSpPr>
          <p:cNvPr id="306179" name="Rectangle 1027">
            <a:extLst>
              <a:ext uri="{FF2B5EF4-FFF2-40B4-BE49-F238E27FC236}">
                <a16:creationId xmlns:a16="http://schemas.microsoft.com/office/drawing/2014/main" id="{2378E6EA-CE9D-48A2-9279-D7BD4865D5D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e-IL" altLang="en-US" u="sng" dirty="0"/>
              <a:t>נעילת</a:t>
            </a:r>
            <a:r>
              <a:rPr lang="he-IL" altLang="en-US" dirty="0"/>
              <a:t> </a:t>
            </a:r>
            <a:r>
              <a:rPr lang="en-US" altLang="en-US" dirty="0"/>
              <a:t>mutex</a:t>
            </a:r>
            <a:r>
              <a:rPr lang="he-IL" altLang="en-US" dirty="0"/>
              <a:t>:</a:t>
            </a:r>
          </a:p>
          <a:p>
            <a:pPr marL="0" indent="0" algn="l" rtl="0">
              <a:buNone/>
            </a:pPr>
            <a:r>
              <a:rPr lang="en-US" alt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pthread_mutex_lock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pthread_mutex_t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*mutex);</a:t>
            </a:r>
          </a:p>
          <a:p>
            <a:pPr lvl="1"/>
            <a:r>
              <a:rPr lang="he-IL" altLang="en-US" dirty="0"/>
              <a:t>הפעולה חוסמת עד שה-</a:t>
            </a:r>
            <a:r>
              <a:rPr lang="en-US" altLang="en-US" dirty="0"/>
              <a:t>mutex</a:t>
            </a:r>
            <a:r>
              <a:rPr lang="he-IL" altLang="en-US" dirty="0"/>
              <a:t> מתפנה ואז נועלת אותו.</a:t>
            </a:r>
            <a:endParaRPr lang="en-US" altLang="en-US" dirty="0"/>
          </a:p>
          <a:p>
            <a:r>
              <a:rPr lang="he-IL" altLang="en-US" u="sng" dirty="0"/>
              <a:t>נסיון לנעילת</a:t>
            </a:r>
            <a:r>
              <a:rPr lang="he-IL" altLang="en-US" dirty="0"/>
              <a:t> </a:t>
            </a:r>
            <a:r>
              <a:rPr lang="en-US" altLang="en-US" dirty="0"/>
              <a:t>mutex</a:t>
            </a:r>
            <a:r>
              <a:rPr lang="he-IL" altLang="en-US" dirty="0"/>
              <a:t>:</a:t>
            </a:r>
          </a:p>
          <a:p>
            <a:pPr marL="0" indent="0" algn="l" rtl="0">
              <a:buNone/>
            </a:pPr>
            <a:r>
              <a:rPr lang="en-US" alt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pthread_mutex_trylock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pthread_mutex_t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*mutex);</a:t>
            </a:r>
          </a:p>
          <a:p>
            <a:pPr lvl="1"/>
            <a:r>
              <a:rPr lang="he-IL" altLang="en-US" dirty="0"/>
              <a:t>הפעולה נכשלת אם ה-</a:t>
            </a:r>
            <a:r>
              <a:rPr lang="en-US" altLang="en-US" dirty="0"/>
              <a:t>mutex</a:t>
            </a:r>
            <a:r>
              <a:rPr lang="he-IL" altLang="en-US" dirty="0"/>
              <a:t> כבר נעול, אחרת נועלת אותו.</a:t>
            </a:r>
            <a:endParaRPr lang="en-US" altLang="en-US" dirty="0"/>
          </a:p>
          <a:p>
            <a:r>
              <a:rPr lang="he-IL" altLang="en-US" u="sng" dirty="0"/>
              <a:t>שחרור</a:t>
            </a:r>
            <a:r>
              <a:rPr lang="he-IL" altLang="en-US" dirty="0"/>
              <a:t> </a:t>
            </a:r>
            <a:r>
              <a:rPr lang="en-US" altLang="en-US" dirty="0"/>
              <a:t>mutex</a:t>
            </a:r>
            <a:r>
              <a:rPr lang="he-IL" altLang="en-US" dirty="0"/>
              <a:t> נעול:</a:t>
            </a:r>
          </a:p>
          <a:p>
            <a:pPr marL="0" indent="0" algn="l" rtl="0">
              <a:buNone/>
            </a:pPr>
            <a:r>
              <a:rPr lang="en-US" alt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pthread_mutex_unlock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pthread_mutex_t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*mutex);</a:t>
            </a:r>
            <a:endParaRPr lang="he-IL" alt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he-IL" altLang="en-US" dirty="0"/>
              <a:t>ההתנהגות תלויה בסוג המנעול (נראה בשקף הבא).</a:t>
            </a:r>
          </a:p>
          <a:p>
            <a:r>
              <a:rPr lang="he-IL" altLang="en-US" u="sng" dirty="0"/>
              <a:t>פינוי</a:t>
            </a:r>
            <a:r>
              <a:rPr lang="he-IL" altLang="en-US" dirty="0"/>
              <a:t> </a:t>
            </a:r>
            <a:r>
              <a:rPr lang="en-US" altLang="en-US" dirty="0"/>
              <a:t>mutex</a:t>
            </a:r>
            <a:r>
              <a:rPr lang="he-IL" altLang="en-US" dirty="0"/>
              <a:t> בתום השימוש:</a:t>
            </a:r>
          </a:p>
          <a:p>
            <a:pPr marL="0" indent="0" algn="l" rtl="0">
              <a:buNone/>
            </a:pPr>
            <a:r>
              <a:rPr lang="en-US" alt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pthread_mutex_destroy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pthread_mutex_t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*mutex);</a:t>
            </a:r>
          </a:p>
          <a:p>
            <a:pPr lvl="1"/>
            <a:r>
              <a:rPr lang="he-IL" altLang="en-US" dirty="0"/>
              <a:t>הפעולה נכשלת אם ה-</a:t>
            </a:r>
            <a:r>
              <a:rPr lang="en-US" altLang="en-US" dirty="0"/>
              <a:t>mutex</a:t>
            </a:r>
            <a:r>
              <a:rPr lang="he-IL" altLang="en-US" dirty="0"/>
              <a:t> מאותחל, אבל נעול.</a:t>
            </a:r>
            <a:endParaRPr lang="en-US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B671B92-29E7-4CB0-B486-4B7979449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6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94A837E-8047-4023-8C12-9C6F57C57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50</a:t>
            </a:fld>
            <a:endParaRPr lang="en-US"/>
          </a:p>
        </p:txBody>
      </p:sp>
      <p:pic>
        <p:nvPicPr>
          <p:cNvPr id="306181" name="Picture 1029" descr="BS00714_[1]">
            <a:extLst>
              <a:ext uri="{FF2B5EF4-FFF2-40B4-BE49-F238E27FC236}">
                <a16:creationId xmlns:a16="http://schemas.microsoft.com/office/drawing/2014/main" id="{D8FF5E78-D00F-4C70-A8CD-FE26C57A2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557213"/>
            <a:ext cx="1131888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385288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0B9A18A-051C-4304-8549-AA6274EFB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סוגים של מנעולי </a:t>
            </a:r>
            <a:r>
              <a:rPr lang="en-US" altLang="en-US" dirty="0"/>
              <a:t>mutex</a:t>
            </a: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3437FB0-422D-4806-9F7E-D966F47E1A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5861044"/>
              </p:ext>
            </p:extLst>
          </p:nvPr>
        </p:nvGraphicFramePr>
        <p:xfrm>
          <a:off x="457200" y="1600200"/>
          <a:ext cx="8229600" cy="38404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081048">
                  <a:extLst>
                    <a:ext uri="{9D8B030D-6E8A-4147-A177-3AD203B41FA5}">
                      <a16:colId xmlns:a16="http://schemas.microsoft.com/office/drawing/2014/main" val="3337685346"/>
                    </a:ext>
                  </a:extLst>
                </a:gridCol>
                <a:gridCol w="2443655">
                  <a:extLst>
                    <a:ext uri="{9D8B030D-6E8A-4147-A177-3AD203B41FA5}">
                      <a16:colId xmlns:a16="http://schemas.microsoft.com/office/drawing/2014/main" val="3760944267"/>
                    </a:ext>
                  </a:extLst>
                </a:gridCol>
                <a:gridCol w="1308538">
                  <a:extLst>
                    <a:ext uri="{9D8B030D-6E8A-4147-A177-3AD203B41FA5}">
                      <a16:colId xmlns:a16="http://schemas.microsoft.com/office/drawing/2014/main" val="3333735737"/>
                    </a:ext>
                  </a:extLst>
                </a:gridCol>
                <a:gridCol w="2396359">
                  <a:extLst>
                    <a:ext uri="{9D8B030D-6E8A-4147-A177-3AD203B41FA5}">
                      <a16:colId xmlns:a16="http://schemas.microsoft.com/office/drawing/2014/main" val="31847891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400" dirty="0"/>
                        <a:t>בודק שגיאות</a:t>
                      </a:r>
                    </a:p>
                    <a:p>
                      <a:pPr algn="r" rtl="1"/>
                      <a:r>
                        <a:rPr lang="he-IL" sz="1800" dirty="0"/>
                        <a:t>(</a:t>
                      </a:r>
                      <a:r>
                        <a:rPr lang="en-US" sz="1800" dirty="0"/>
                        <a:t>ERRORCHECK</a:t>
                      </a:r>
                      <a:r>
                        <a:rPr lang="he-IL" sz="1800" dirty="0"/>
                        <a:t>)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dirty="0"/>
                        <a:t>רקורסיבי</a:t>
                      </a:r>
                    </a:p>
                    <a:p>
                      <a:pPr algn="r" rtl="1"/>
                      <a:r>
                        <a:rPr lang="he-IL" sz="1800" dirty="0"/>
                        <a:t>(</a:t>
                      </a:r>
                      <a:r>
                        <a:rPr lang="en-US" sz="1800" dirty="0"/>
                        <a:t>RECURSIVE</a:t>
                      </a:r>
                      <a:r>
                        <a:rPr lang="he-IL" sz="1800" dirty="0"/>
                        <a:t>)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dirty="0"/>
                        <a:t>מהיר</a:t>
                      </a:r>
                    </a:p>
                    <a:p>
                      <a:pPr algn="r" rtl="1"/>
                      <a:r>
                        <a:rPr lang="he-IL" sz="1800" dirty="0"/>
                        <a:t>(</a:t>
                      </a:r>
                      <a:r>
                        <a:rPr lang="en-US" sz="1800" dirty="0"/>
                        <a:t>FAST</a:t>
                      </a:r>
                      <a:r>
                        <a:rPr lang="he-IL" sz="180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dirty="0"/>
                        <a:t>סוג ה-</a:t>
                      </a:r>
                      <a:r>
                        <a:rPr lang="en-US" sz="2400" dirty="0"/>
                        <a:t>mutex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69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/>
                        <a:t>כישלון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/>
                        <a:t>בכל נעילה מונה הנעילה גדל ב-1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/>
                        <a:t>deadlock</a:t>
                      </a:r>
                      <a:endParaRPr lang="en-US" sz="20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alt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נעילה חוזרת ע"י החוט המחזיק במנעול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697354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 rtl="1"/>
                      <a:r>
                        <a:rPr lang="he-IL" sz="2000" dirty="0"/>
                        <a:t>כישלון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e-IL" alt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מונה הנעילה קטן ב-1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he-IL" sz="2000" dirty="0"/>
                        <a:t>הצלחה</a:t>
                      </a:r>
                    </a:p>
                    <a:p>
                      <a:pPr algn="ctr" rtl="1"/>
                      <a:r>
                        <a:rPr lang="he-IL" sz="2000" dirty="0"/>
                        <a:t>(אין בעלות על המנעול)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alt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שחרור מנעול ע"י חוט שאינו מחזיק במנעול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1613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e-IL" alt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הצלחה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000" dirty="0"/>
                        <a:t>שחרור מנעול</a:t>
                      </a:r>
                      <a:br>
                        <a:rPr lang="en-US" sz="2000" dirty="0"/>
                      </a:br>
                      <a:r>
                        <a:rPr lang="he-IL" sz="2000" dirty="0"/>
                        <a:t>שאינו נעול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381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/>
                        <a:t>הצלחה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he-IL" alt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מונה הנעילה קטן ב-1 (ה-</a:t>
                      </a:r>
                      <a:r>
                        <a:rPr kumimoji="0" lang="en-US" alt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mutex</a:t>
                      </a:r>
                      <a:r>
                        <a:rPr kumimoji="0" lang="he-IL" alt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נעול עד שהמונה מגיע ל-0)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/>
                        <a:t>הצלחה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alt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שחרור מנעול ע"י החוט המחזיק במנעול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5598139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A381FC-2DDE-4C85-BB35-6413618F8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E66DA3-56D9-4281-BEEA-379910AF3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4B109F8F-488C-4E2D-99EE-296B52F1F75F}"/>
              </a:ext>
            </a:extLst>
          </p:cNvPr>
          <p:cNvSpPr/>
          <p:nvPr/>
        </p:nvSpPr>
        <p:spPr>
          <a:xfrm>
            <a:off x="1970683" y="5896303"/>
            <a:ext cx="4540469" cy="599090"/>
          </a:xfrm>
          <a:prstGeom prst="wedgeRectCallout">
            <a:avLst>
              <a:gd name="adj1" fmla="val 14583"/>
              <a:gd name="adj2" fmla="val -28809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he-IL" dirty="0"/>
              <a:t>המצבים המסומנים בצבע לא תואמים את ההתנהגות הסטנדרטית לה היינו מצפים ממנעול</a:t>
            </a:r>
            <a:endParaRPr lang="en-US" dirty="0"/>
          </a:p>
        </p:txBody>
      </p:sp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id="{62669E2B-71DE-403A-953E-F25E586E1047}"/>
              </a:ext>
            </a:extLst>
          </p:cNvPr>
          <p:cNvSpPr/>
          <p:nvPr/>
        </p:nvSpPr>
        <p:spPr>
          <a:xfrm>
            <a:off x="457200" y="545487"/>
            <a:ext cx="2774731" cy="384679"/>
          </a:xfrm>
          <a:prstGeom prst="wedgeRectCallout">
            <a:avLst>
              <a:gd name="adj1" fmla="val 947"/>
              <a:gd name="adj2" fmla="val 21190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he-IL" dirty="0"/>
              <a:t>בש"ב תשתמשו במנעול כזה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88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EFC8E08-6D4F-4658-BD8B-710F26640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5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FDFC9AE-BAE1-4A05-B88A-111604D6A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50930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9A684-60BF-4190-B9B5-0B5C1A0D1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שקפים נוספים (לא בחומר)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4CE0C3-073E-4766-BE64-7DBF2DD932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C809B1-E612-4F0D-B330-75DE99AE6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D2C81E-AA10-4B60-9428-2E44CBF39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1148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מבוא לתכנות מקבילי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e-IL" dirty="0"/>
              <a:t>במערכות הפעלה תואמות </a:t>
            </a:r>
            <a:r>
              <a:rPr lang="en-US" dirty="0"/>
              <a:t>POSIX</a:t>
            </a:r>
            <a:r>
              <a:rPr lang="he-IL" dirty="0"/>
              <a:t> (כמו לינוקס ו-</a:t>
            </a:r>
            <a:r>
              <a:rPr lang="en-US" dirty="0" err="1"/>
              <a:t>macOS</a:t>
            </a:r>
            <a:r>
              <a:rPr lang="he-IL" dirty="0"/>
              <a:t> של אפל) הספריה הסטנדרטית היא </a:t>
            </a:r>
            <a:r>
              <a:rPr lang="en-US" dirty="0" err="1"/>
              <a:t>pthreads</a:t>
            </a:r>
            <a:r>
              <a:rPr lang="he-IL" dirty="0"/>
              <a:t>.</a:t>
            </a:r>
          </a:p>
          <a:p>
            <a:pPr lvl="1"/>
            <a:r>
              <a:rPr lang="he-IL" dirty="0"/>
              <a:t>יתרונות: ותיקה מאוד, אמינה.</a:t>
            </a:r>
          </a:p>
          <a:p>
            <a:pPr lvl="1"/>
            <a:r>
              <a:rPr lang="he-IL" dirty="0"/>
              <a:t>חסרונות: לא מספקת אבסטרקציות נוחות ולכן נחשבת יחסית קשה לתכנות (נדרשות הרבה שורות קוד).</a:t>
            </a:r>
          </a:p>
          <a:p>
            <a:r>
              <a:rPr lang="en-US" dirty="0"/>
              <a:t>TBB (Threading Building Blocks)</a:t>
            </a:r>
            <a:r>
              <a:rPr lang="he-IL" dirty="0"/>
              <a:t> של אינטל היא ספריית </a:t>
            </a:r>
            <a:r>
              <a:rPr lang="en-US" dirty="0"/>
              <a:t>C++</a:t>
            </a:r>
            <a:r>
              <a:rPr lang="he-IL" dirty="0"/>
              <a:t> בקוד פתוח לפיתוח קוד מקבילי.</a:t>
            </a:r>
          </a:p>
          <a:p>
            <a:pPr lvl="1"/>
            <a:r>
              <a:rPr lang="he-IL" dirty="0"/>
              <a:t>יתרונות:</a:t>
            </a:r>
          </a:p>
          <a:p>
            <a:pPr lvl="2"/>
            <a:r>
              <a:rPr lang="he-IL" dirty="0"/>
              <a:t>אבסטרקציות ברמה גבוהה (למשל </a:t>
            </a:r>
            <a:r>
              <a:rPr lang="en-US" dirty="0" err="1"/>
              <a:t>parallel_for</a:t>
            </a:r>
            <a:r>
              <a:rPr lang="he-IL" dirty="0"/>
              <a:t>) שמקילות על המתכנת.</a:t>
            </a:r>
          </a:p>
          <a:p>
            <a:pPr lvl="2"/>
            <a:r>
              <a:rPr lang="en-US" dirty="0"/>
              <a:t>portability</a:t>
            </a:r>
            <a:r>
              <a:rPr lang="he-IL" dirty="0"/>
              <a:t> בין מערכות הפעלה שונות. (המימוש בלינוקס מתבסס על </a:t>
            </a:r>
            <a:r>
              <a:rPr lang="en-US" dirty="0" err="1"/>
              <a:t>pthreads</a:t>
            </a:r>
            <a:r>
              <a:rPr lang="he-IL" dirty="0"/>
              <a:t>.)</a:t>
            </a:r>
          </a:p>
          <a:p>
            <a:pPr lvl="1"/>
            <a:r>
              <a:rPr lang="he-IL" dirty="0"/>
              <a:t>חסרונות: אין </a:t>
            </a:r>
            <a:r>
              <a:rPr lang="en-US" dirty="0"/>
              <a:t>portability</a:t>
            </a:r>
            <a:r>
              <a:rPr lang="he-IL" dirty="0"/>
              <a:t> בין ארכיטקטורות שונות (למשל </a:t>
            </a:r>
            <a:r>
              <a:rPr lang="en-US" dirty="0"/>
              <a:t>ARM</a:t>
            </a:r>
            <a:r>
              <a:rPr lang="he-IL" dirty="0"/>
              <a:t>).</a:t>
            </a:r>
          </a:p>
          <a:p>
            <a:r>
              <a:rPr lang="en-US" dirty="0" err="1"/>
              <a:t>OpenMP</a:t>
            </a:r>
            <a:r>
              <a:rPr lang="he-IL" dirty="0"/>
              <a:t> היא הרחבת שפה של </a:t>
            </a:r>
            <a:r>
              <a:rPr lang="en-US" dirty="0"/>
              <a:t>C,C++,Fortran</a:t>
            </a:r>
            <a:r>
              <a:rPr lang="he-IL" dirty="0"/>
              <a:t> שממומשת ע"י הנחיות למהדר (</a:t>
            </a:r>
            <a:r>
              <a:rPr lang="en-US" dirty="0" err="1"/>
              <a:t>pragma</a:t>
            </a:r>
            <a:r>
              <a:rPr lang="en-US" dirty="0"/>
              <a:t> directives</a:t>
            </a:r>
            <a:r>
              <a:rPr lang="he-IL" dirty="0"/>
              <a:t>) ונתמכת ע"י מרבית המהדרים.</a:t>
            </a:r>
          </a:p>
          <a:p>
            <a:pPr lvl="1"/>
            <a:r>
              <a:rPr lang="he-IL" dirty="0"/>
              <a:t>יתרונות:</a:t>
            </a:r>
          </a:p>
          <a:p>
            <a:pPr lvl="2"/>
            <a:r>
              <a:rPr lang="he-IL" dirty="0"/>
              <a:t>אבסטרקציות ברמה גבוהה (למשל </a:t>
            </a:r>
            <a:r>
              <a:rPr lang="en-US" dirty="0" err="1"/>
              <a:t>parallel_for</a:t>
            </a:r>
            <a:r>
              <a:rPr lang="he-IL" dirty="0"/>
              <a:t>) שמקילות על המתכנת.</a:t>
            </a:r>
          </a:p>
          <a:p>
            <a:pPr lvl="2"/>
            <a:r>
              <a:rPr lang="en-US" dirty="0"/>
              <a:t>portability</a:t>
            </a:r>
            <a:r>
              <a:rPr lang="he-IL" dirty="0"/>
              <a:t> בין מערכות הפעלה וארכיטקטורות שונות. (המימוש בלינוקס מתבסס על </a:t>
            </a:r>
            <a:r>
              <a:rPr lang="en-US" dirty="0" err="1"/>
              <a:t>pthreads</a:t>
            </a:r>
            <a:r>
              <a:rPr lang="he-IL" dirty="0"/>
              <a:t>.)</a:t>
            </a:r>
          </a:p>
          <a:p>
            <a:pPr lvl="2"/>
            <a:r>
              <a:rPr lang="he-IL" dirty="0"/>
              <a:t>המקבול נכתב כתוספת לקוד הקיים, כך שבכל רגע ניתן להדר את הקוד בגרסה לא מקבילית.</a:t>
            </a:r>
          </a:p>
          <a:p>
            <a:pPr lvl="1"/>
            <a:r>
              <a:rPr lang="he-IL" dirty="0"/>
              <a:t>חסרונות:</a:t>
            </a:r>
          </a:p>
          <a:p>
            <a:pPr lvl="2"/>
            <a:r>
              <a:rPr lang="he-IL" dirty="0"/>
              <a:t>נדרשת תמיכת קומפיילר (</a:t>
            </a:r>
            <a:r>
              <a:rPr lang="en-US" dirty="0"/>
              <a:t>clang</a:t>
            </a:r>
            <a:r>
              <a:rPr lang="he-IL" dirty="0"/>
              <a:t> למשל לא תומך).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862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1984F-FF32-472E-9E23-FEC040A00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חוטים מול תהליכים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C42D3B-60DD-4858-99BA-7BC2FA69511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חוטים בתוך תהליך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E8AD3D-770B-451F-BBD9-3DE413061F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תהליך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B818D3F-3EDF-4B32-A08C-C063E8BD4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5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37CF730-492E-4440-9995-BBE74355E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8" name="Content Placeholder 17">
            <a:extLst>
              <a:ext uri="{FF2B5EF4-FFF2-40B4-BE49-F238E27FC236}">
                <a16:creationId xmlns:a16="http://schemas.microsoft.com/office/drawing/2014/main" id="{8212AE22-06D9-4376-A769-F3DD912267C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675121"/>
            <a:ext cx="3932238" cy="3477846"/>
          </a:xfrm>
        </p:spPr>
      </p:pic>
      <p:pic>
        <p:nvPicPr>
          <p:cNvPr id="20" name="Content Placeholder 19">
            <a:extLst>
              <a:ext uri="{FF2B5EF4-FFF2-40B4-BE49-F238E27FC236}">
                <a16:creationId xmlns:a16="http://schemas.microsoft.com/office/drawing/2014/main" id="{785534D0-E5A5-44B5-8C32-56ABFFAFCD11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563" y="2640168"/>
            <a:ext cx="3932237" cy="3547751"/>
          </a:xfrm>
        </p:spPr>
      </p:pic>
    </p:spTree>
    <p:extLst>
      <p:ext uri="{BB962C8B-B14F-4D97-AF65-F5344CB8AC3E}">
        <p14:creationId xmlns:p14="http://schemas.microsoft.com/office/powerpoint/2010/main" val="2763956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חוטים יכולים לשפר ביצועים</a:t>
            </a:r>
            <a:endParaRPr lang="en-US" altLang="en-US" dirty="0"/>
          </a:p>
        </p:txBody>
      </p:sp>
      <p:sp>
        <p:nvSpPr>
          <p:cNvPr id="3051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altLang="en-US" dirty="0"/>
              <a:t>במערכת מרובת מעבדים: כל חוט יפתור חלק מהמשימה של אותו תהליך, והחוטים ירוצו במקביל על מעבדים שונים.</a:t>
            </a:r>
          </a:p>
          <a:p>
            <a:pPr lvl="1"/>
            <a:r>
              <a:rPr lang="he-IL" dirty="0"/>
              <a:t>דורש לפרק את הבעיה לתתי-בעיות בלתי תלויות.</a:t>
            </a:r>
          </a:p>
          <a:p>
            <a:endParaRPr lang="he-IL" altLang="en-US" dirty="0"/>
          </a:p>
          <a:p>
            <a:r>
              <a:rPr lang="he-IL" altLang="en-US" dirty="0"/>
              <a:t>גם במחשב עם מעבד יחיד ניתן לשפר ביצועים באמצעות שימוש בריבוי חוטים – חוט אחד יכול לקרוא לקריאת מערכת חוסמת (למשל המתנה לנתונים מהרשת) וחוט אחר ימשיך בביצוע חלק אחר של התכנית.</a:t>
            </a:r>
          </a:p>
          <a:p>
            <a:pPr lvl="1"/>
            <a:endParaRPr lang="he-IL" altLang="en-US" dirty="0"/>
          </a:p>
          <a:p>
            <a:r>
              <a:rPr lang="he-IL" altLang="en-US" dirty="0"/>
              <a:t>יצירת חוט לביצוע משימה זולה בהרבה מיצירת תהליך חדש לאותה מטרה, מפני שאינה כרוכה בהקצאת משאבים נוספים כגון זיכרון, גישה לחומרה וכו'.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423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תקשורת בין חוטים</a:t>
            </a:r>
            <a:endParaRPr lang="en-US" altLang="en-US" dirty="0"/>
          </a:p>
        </p:txBody>
      </p:sp>
      <p:sp>
        <p:nvSpPr>
          <p:cNvPr id="3051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altLang="en-US" dirty="0"/>
              <a:t>על-מנת לבצע את המשימה של התהליך, </a:t>
            </a:r>
            <a:r>
              <a:rPr lang="he-IL" dirty="0"/>
              <a:t>החוטים יצטרכו (לרוב) לתקשר על-מנת להחליף ביניהם מידע.</a:t>
            </a:r>
            <a:endParaRPr lang="he-IL" altLang="en-US" dirty="0"/>
          </a:p>
          <a:p>
            <a:pPr lvl="1"/>
            <a:r>
              <a:rPr lang="he-IL" dirty="0"/>
              <a:t>דוגמה לאלגוריתם מקבילי שלא דורש שיתוף מידע בין חוטים: חיפוש מילה ספציפית במספר גדול של קבצים. כל חוט יקרא מספר קבצים וידפיס למסך את המופעים של המילה בקבצים שהוא בדק.</a:t>
            </a:r>
          </a:p>
          <a:p>
            <a:pPr lvl="1"/>
            <a:r>
              <a:rPr lang="he-IL" dirty="0"/>
              <a:t>אלגוריתמים כאלה נקראים </a:t>
            </a:r>
            <a:r>
              <a:rPr lang="en-US" dirty="0"/>
              <a:t>embarrassingly parallel</a:t>
            </a:r>
            <a:r>
              <a:rPr lang="he-IL" dirty="0"/>
              <a:t>.</a:t>
            </a:r>
          </a:p>
          <a:p>
            <a:endParaRPr lang="he-IL" altLang="en-US" dirty="0"/>
          </a:p>
          <a:p>
            <a:r>
              <a:rPr lang="he-IL" altLang="en-US" dirty="0"/>
              <a:t>התקשורת בין חוטים של אותו תהליך היא פשוטה ביותר: קריאה וכתיבה למשתנים משותפים.</a:t>
            </a:r>
          </a:p>
          <a:p>
            <a:pPr lvl="1"/>
            <a:r>
              <a:rPr lang="he-IL" altLang="en-US" dirty="0"/>
              <a:t>זהו גם חסרון: יש לתאם את הפעולות בין חוטים הניגשים לאותם משתנים על-מנת למנוע את שיבוש הנתונים.</a:t>
            </a:r>
          </a:p>
          <a:p>
            <a:pPr lvl="1"/>
            <a:endParaRPr lang="he-IL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932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מתי כדאי להשתמש בחוטים?</a:t>
            </a:r>
            <a:endParaRPr lang="en-US" altLang="en-US" dirty="0"/>
          </a:p>
        </p:txBody>
      </p:sp>
      <p:sp>
        <p:nvSpPr>
          <p:cNvPr id="271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altLang="en-US" dirty="0"/>
              <a:t>יישומים שמתאימים במיוחד לריבוי חוטים:</a:t>
            </a:r>
          </a:p>
          <a:p>
            <a:pPr lvl="1"/>
            <a:r>
              <a:rPr lang="he-IL" altLang="en-US" dirty="0"/>
              <a:t>תכניות המכילות מספר משימות בלתי תלויות, כגון הדפסת מסמך במקביל לעריכתו.</a:t>
            </a:r>
          </a:p>
          <a:p>
            <a:pPr lvl="1"/>
            <a:r>
              <a:rPr lang="he-IL" altLang="en-US" dirty="0"/>
              <a:t>שרתים המטפלים במספר בקשות בו-זמנית: עדיף להפעיל חוט לכל בקשה מאשר תהליך לכל בקשה.</a:t>
            </a:r>
          </a:p>
          <a:p>
            <a:pPr lvl="1"/>
            <a:r>
              <a:rPr lang="he-IL" altLang="en-US" dirty="0"/>
              <a:t>תכניות חישוב "כבדות" (למשל חיזוי מזג האוויר) הניתנות למיקבול יכולות לנצל את החומרה (ריבוי מעבדים) לשיפור הביצועים.</a:t>
            </a:r>
          </a:p>
          <a:p>
            <a:pPr lvl="1"/>
            <a:endParaRPr lang="he-IL" altLang="en-US" dirty="0"/>
          </a:p>
          <a:p>
            <a:r>
              <a:rPr lang="he-IL" altLang="en-US" dirty="0"/>
              <a:t>יישומים שאינם מתאימים לריבוי חוטים:</a:t>
            </a:r>
          </a:p>
          <a:p>
            <a:pPr lvl="1"/>
            <a:r>
              <a:rPr lang="he-IL" altLang="en-US" dirty="0"/>
              <a:t>תכניות קטנות ופשוטות: תקורה מיותרת (יצירת חוטים חדשים) מבלי לשפר ביצועים.</a:t>
            </a:r>
          </a:p>
          <a:p>
            <a:pPr lvl="1"/>
            <a:r>
              <a:rPr lang="he-IL" altLang="en-US" dirty="0"/>
              <a:t>יישומים עתירי חישוב במערכת מעבד יחיד: תקורה מיותרת (החלפות הקשר) מבלי לשפר ביצועים.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271364" name="Picture 4" descr="j0149568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" y="434975"/>
            <a:ext cx="1554163" cy="1287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36703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r" rtl="1"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6754</TotalTime>
  <Words>4651</Words>
  <Application>Microsoft Office PowerPoint</Application>
  <PresentationFormat>On-screen Show (4:3)</PresentationFormat>
  <Paragraphs>824</Paragraphs>
  <Slides>54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9" baseType="lpstr">
      <vt:lpstr>Arial</vt:lpstr>
      <vt:lpstr>Calibri</vt:lpstr>
      <vt:lpstr>Courier New</vt:lpstr>
      <vt:lpstr>Wingdings</vt:lpstr>
      <vt:lpstr>Clarity</vt:lpstr>
      <vt:lpstr>תרגול 5</vt:lpstr>
      <vt:lpstr>TL;DR</vt:lpstr>
      <vt:lpstr>חוטים (threads) בלינוקס</vt:lpstr>
      <vt:lpstr>דוגמה: מיון מקבילי של מערך</vt:lpstr>
      <vt:lpstr>חוטים (threads)</vt:lpstr>
      <vt:lpstr>חוטים מול תהליכים</vt:lpstr>
      <vt:lpstr>חוטים יכולים לשפר ביצועים</vt:lpstr>
      <vt:lpstr>תקשורת בין חוטים</vt:lpstr>
      <vt:lpstr>מתי כדאי להשתמש בחוטים?</vt:lpstr>
      <vt:lpstr>תמיכה בחוטים בגרעין לינוקס</vt:lpstr>
      <vt:lpstr>קבוצת חוטים (thread group)</vt:lpstr>
      <vt:lpstr>קבוצת חוטים (thread group)</vt:lpstr>
      <vt:lpstr>קריאת המערכת clone()</vt:lpstr>
      <vt:lpstr>קריאת המערכת clone()</vt:lpstr>
      <vt:lpstr>מימוש קריאת המערכת clone()</vt:lpstr>
      <vt:lpstr>ספריית LinuxThreads</vt:lpstr>
      <vt:lpstr>שיעור היסטוריה</vt:lpstr>
      <vt:lpstr>שיעור היסטוריה</vt:lpstr>
      <vt:lpstr>דוגמת קוד ליצירת חוטים</vt:lpstr>
      <vt:lpstr>שימוש ב- LinuxThreads</vt:lpstr>
      <vt:lpstr>יצירת חוט חדש</vt:lpstr>
      <vt:lpstr>יצירת חוט חדש</vt:lpstr>
      <vt:lpstr>סיום חוט</vt:lpstr>
      <vt:lpstr>הריגת חוט</vt:lpstr>
      <vt:lpstr>קבלת מזהה החוט</vt:lpstr>
      <vt:lpstr>המתנה לסיום חוט</vt:lpstr>
      <vt:lpstr>המתנה לסיום חוט</vt:lpstr>
      <vt:lpstr>פעולות בין חוטים לתהליכים</vt:lpstr>
      <vt:lpstr>ביצוע execv() בתוך חוט</vt:lpstr>
      <vt:lpstr>קריאה ל-fork() בתוך חוט</vt:lpstr>
      <vt:lpstr>קריאה ל-fork() בתוך חוט</vt:lpstr>
      <vt:lpstr>סיום חוטים ותהליכים</vt:lpstr>
      <vt:lpstr>הפסקה</vt:lpstr>
      <vt:lpstr>תכנות מקבילי באמצעות חוטים</vt:lpstr>
      <vt:lpstr>תכנית לדוגמה</vt:lpstr>
      <vt:lpstr>פלט התכנית לדוגמה</vt:lpstr>
      <vt:lpstr>מה קורה כאן?</vt:lpstr>
      <vt:lpstr>תרחיש אפשרי 1# (תקין)</vt:lpstr>
      <vt:lpstr>תרחיש אפשרי 2# (בעייתי)</vt:lpstr>
      <vt:lpstr>Race condition בשורה אחת</vt:lpstr>
      <vt:lpstr>תרחיש אפשרי 3# (בעייתי)</vt:lpstr>
      <vt:lpstr>הפתרון: קטע קריטי</vt:lpstr>
      <vt:lpstr>מנגנוני סנכרון: מנעולים</vt:lpstr>
      <vt:lpstr>מנעולים</vt:lpstr>
      <vt:lpstr>מנעולים ב-pthreads</vt:lpstr>
      <vt:lpstr>איך התרחיש הבעייתי נמנע?</vt:lpstr>
      <vt:lpstr>דוגמת קוד עם mutex</vt:lpstr>
      <vt:lpstr>מנעולים עם/בלי המתנה</vt:lpstr>
      <vt:lpstr>אתחול מנעול mutex</vt:lpstr>
      <vt:lpstr>פעולות על מנעולי mutex</vt:lpstr>
      <vt:lpstr>סוגים של מנעולי mutex</vt:lpstr>
      <vt:lpstr>PowerPoint Presentation</vt:lpstr>
      <vt:lpstr>שקפים נוספים (לא בחומר)</vt:lpstr>
      <vt:lpstr>מבוא לתכנות מקבילי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Elad</dc:creator>
  <cp:lastModifiedBy>yosiyaniv@gmail.com</cp:lastModifiedBy>
  <cp:revision>167</cp:revision>
  <dcterms:created xsi:type="dcterms:W3CDTF">2014-09-16T21:32:26Z</dcterms:created>
  <dcterms:modified xsi:type="dcterms:W3CDTF">2017-11-23T18:18:42Z</dcterms:modified>
</cp:coreProperties>
</file>