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48"/>
  </p:notesMasterIdLst>
  <p:sldIdLst>
    <p:sldId id="256" r:id="rId2"/>
    <p:sldId id="257" r:id="rId3"/>
    <p:sldId id="313" r:id="rId4"/>
    <p:sldId id="314" r:id="rId5"/>
    <p:sldId id="315" r:id="rId6"/>
    <p:sldId id="316" r:id="rId7"/>
    <p:sldId id="325" r:id="rId8"/>
    <p:sldId id="298" r:id="rId9"/>
    <p:sldId id="338" r:id="rId10"/>
    <p:sldId id="341" r:id="rId11"/>
    <p:sldId id="342" r:id="rId12"/>
    <p:sldId id="333" r:id="rId13"/>
    <p:sldId id="335" r:id="rId14"/>
    <p:sldId id="334" r:id="rId15"/>
    <p:sldId id="327" r:id="rId16"/>
    <p:sldId id="326" r:id="rId17"/>
    <p:sldId id="329" r:id="rId18"/>
    <p:sldId id="330" r:id="rId19"/>
    <p:sldId id="339" r:id="rId20"/>
    <p:sldId id="300" r:id="rId21"/>
    <p:sldId id="318" r:id="rId22"/>
    <p:sldId id="321" r:id="rId23"/>
    <p:sldId id="336" r:id="rId24"/>
    <p:sldId id="290" r:id="rId25"/>
    <p:sldId id="293" r:id="rId26"/>
    <p:sldId id="301" r:id="rId27"/>
    <p:sldId id="322" r:id="rId28"/>
    <p:sldId id="340" r:id="rId29"/>
    <p:sldId id="268" r:id="rId30"/>
    <p:sldId id="269" r:id="rId31"/>
    <p:sldId id="270" r:id="rId32"/>
    <p:sldId id="310" r:id="rId33"/>
    <p:sldId id="263" r:id="rId34"/>
    <p:sldId id="303" r:id="rId35"/>
    <p:sldId id="264" r:id="rId36"/>
    <p:sldId id="272" r:id="rId37"/>
    <p:sldId id="331" r:id="rId38"/>
    <p:sldId id="332" r:id="rId39"/>
    <p:sldId id="273" r:id="rId40"/>
    <p:sldId id="274" r:id="rId41"/>
    <p:sldId id="278" r:id="rId42"/>
    <p:sldId id="279" r:id="rId43"/>
    <p:sldId id="285" r:id="rId44"/>
    <p:sldId id="286" r:id="rId45"/>
    <p:sldId id="289" r:id="rId46"/>
    <p:sldId id="288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86320" autoAdjust="0"/>
  </p:normalViewPr>
  <p:slideViewPr>
    <p:cSldViewPr snapToGrid="0">
      <p:cViewPr varScale="1">
        <p:scale>
          <a:sx n="62" d="100"/>
          <a:sy n="62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time_slice [ms]</c:v>
                </c:pt>
              </c:strCache>
            </c:strRef>
          </c:tx>
          <c:spPr>
            <a:ln w="25400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100</c:v>
                </c:pt>
                <c:pt idx="1">
                  <c:v>120</c:v>
                </c:pt>
                <c:pt idx="2">
                  <c:v>140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300</c:v>
                </c:pt>
                <c:pt idx="1">
                  <c:v>155</c:v>
                </c:pt>
                <c:pt idx="2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19-4002-B678-4E53B6714D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23232064"/>
        <c:axId val="23231280"/>
      </c:lineChart>
      <c:catAx>
        <c:axId val="232320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static_prio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31280"/>
        <c:crosses val="autoZero"/>
        <c:auto val="1"/>
        <c:lblAlgn val="ctr"/>
        <c:lblOffset val="100"/>
        <c:noMultiLvlLbl val="0"/>
      </c:catAx>
      <c:valAx>
        <c:axId val="23231280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slice [ms]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one"/>
        <c:crossAx val="23232064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/>
    </a:solidFill>
    <a:ln w="9525" cap="flat" cmpd="sng" algn="ctr">
      <a:solidFill>
        <a:schemeClr val="lt1">
          <a:lumMod val="85000"/>
        </a:schemeClr>
      </a:solidFill>
      <a:round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8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defRPr sz="1197" kern="1200" spc="3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lumMod val="85000"/>
          </a:schemeClr>
        </a:solidFill>
        <a:round/>
      </a:ln>
    </cs:spPr>
    <cs:defRPr sz="1330" kern="1200"/>
  </cs:chartArea>
  <cs:dataLabel>
    <cs:lnRef idx="0"/>
    <cs:fillRef idx="0">
      <cs:styleClr val="0"/>
    </cs:fillRef>
    <cs:effectRef idx="0"/>
    <cs:fontRef idx="minor">
      <a:schemeClr val="lt1"/>
    </cs:fontRef>
    <cs:spPr>
      <a:solidFill>
        <a:schemeClr val="phClr"/>
      </a:solidFill>
    </cs:spPr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5400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3C8C70-0C6E-4D9E-845F-D42DE27D5C18}" type="doc">
      <dgm:prSet loTypeId="urn:microsoft.com/office/officeart/2005/8/layout/hierarchy4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A33538-4187-41E3-9E4A-4E93FD725734}">
      <dgm:prSet phldrT="[Text]"/>
      <dgm:spPr/>
      <dgm:t>
        <a:bodyPr/>
        <a:lstStyle/>
        <a:p>
          <a:r>
            <a:rPr lang="he-IL" dirty="0"/>
            <a:t>תהליכים בלינוקס</a:t>
          </a:r>
          <a:endParaRPr lang="en-US" dirty="0"/>
        </a:p>
      </dgm:t>
    </dgm:pt>
    <dgm:pt modelId="{2F36AD75-FD84-4194-BEEF-24E1B407C08A}" type="parTrans" cxnId="{C47F9BB1-DA16-4AC9-8A6F-63239A984FF2}">
      <dgm:prSet/>
      <dgm:spPr/>
      <dgm:t>
        <a:bodyPr/>
        <a:lstStyle/>
        <a:p>
          <a:endParaRPr lang="en-US"/>
        </a:p>
      </dgm:t>
    </dgm:pt>
    <dgm:pt modelId="{EC7BC2A5-36B9-45B3-AFAF-9A055A5248C4}" type="sibTrans" cxnId="{C47F9BB1-DA16-4AC9-8A6F-63239A984FF2}">
      <dgm:prSet/>
      <dgm:spPr/>
      <dgm:t>
        <a:bodyPr/>
        <a:lstStyle/>
        <a:p>
          <a:endParaRPr lang="en-US"/>
        </a:p>
      </dgm:t>
    </dgm:pt>
    <dgm:pt modelId="{7D1B1D96-088A-4984-A2FE-967B40BD3841}">
      <dgm:prSet phldrT="[Text]"/>
      <dgm:spPr/>
      <dgm:t>
        <a:bodyPr/>
        <a:lstStyle/>
        <a:p>
          <a:r>
            <a:rPr lang="he-IL" dirty="0"/>
            <a:t>רגילים</a:t>
          </a:r>
        </a:p>
      </dgm:t>
    </dgm:pt>
    <dgm:pt modelId="{78DF37E5-EEB4-48C2-B494-0A6AFD838FE4}" type="parTrans" cxnId="{FC6F6BAD-10C9-4738-8B1A-0EBC2922E745}">
      <dgm:prSet/>
      <dgm:spPr/>
      <dgm:t>
        <a:bodyPr/>
        <a:lstStyle/>
        <a:p>
          <a:endParaRPr lang="en-US"/>
        </a:p>
      </dgm:t>
    </dgm:pt>
    <dgm:pt modelId="{77108A44-BAD8-4F3B-99A3-2790E9BB1643}" type="sibTrans" cxnId="{FC6F6BAD-10C9-4738-8B1A-0EBC2922E745}">
      <dgm:prSet/>
      <dgm:spPr/>
      <dgm:t>
        <a:bodyPr/>
        <a:lstStyle/>
        <a:p>
          <a:endParaRPr lang="en-US"/>
        </a:p>
      </dgm:t>
    </dgm:pt>
    <dgm:pt modelId="{035CCA14-2F43-4411-8D92-F8E971D0A31A}">
      <dgm:prSet phldrT="[Text]"/>
      <dgm:spPr/>
      <dgm:t>
        <a:bodyPr/>
        <a:lstStyle/>
        <a:p>
          <a:r>
            <a:rPr lang="he-IL" dirty="0"/>
            <a:t>חישוביים</a:t>
          </a:r>
          <a:endParaRPr lang="en-US" dirty="0"/>
        </a:p>
      </dgm:t>
    </dgm:pt>
    <dgm:pt modelId="{1EF773A0-25A5-4C72-B1D4-C41947C437B0}" type="parTrans" cxnId="{D2524B43-DFCA-4683-A0AB-D11DA420DDEF}">
      <dgm:prSet/>
      <dgm:spPr/>
      <dgm:t>
        <a:bodyPr/>
        <a:lstStyle/>
        <a:p>
          <a:endParaRPr lang="en-US"/>
        </a:p>
      </dgm:t>
    </dgm:pt>
    <dgm:pt modelId="{2614F385-59A1-4BFE-A7E9-F1E911BCF731}" type="sibTrans" cxnId="{D2524B43-DFCA-4683-A0AB-D11DA420DDEF}">
      <dgm:prSet/>
      <dgm:spPr/>
      <dgm:t>
        <a:bodyPr/>
        <a:lstStyle/>
        <a:p>
          <a:endParaRPr lang="en-US"/>
        </a:p>
      </dgm:t>
    </dgm:pt>
    <dgm:pt modelId="{39D4C45E-ED1A-4AEC-9B10-B37C4339608A}">
      <dgm:prSet phldrT="[Text]"/>
      <dgm:spPr/>
      <dgm:t>
        <a:bodyPr/>
        <a:lstStyle/>
        <a:p>
          <a:r>
            <a:rPr lang="he-IL" dirty="0"/>
            <a:t>אינטראקטיביים</a:t>
          </a:r>
          <a:endParaRPr lang="en-US" dirty="0"/>
        </a:p>
      </dgm:t>
    </dgm:pt>
    <dgm:pt modelId="{F158F3B5-CD10-4D71-84E4-918805AB1DF4}" type="parTrans" cxnId="{96399D52-5EC4-4568-B164-03EAC2B5EA99}">
      <dgm:prSet/>
      <dgm:spPr/>
      <dgm:t>
        <a:bodyPr/>
        <a:lstStyle/>
        <a:p>
          <a:endParaRPr lang="en-US"/>
        </a:p>
      </dgm:t>
    </dgm:pt>
    <dgm:pt modelId="{48802456-0955-4D86-9924-DA8B050EE3DC}" type="sibTrans" cxnId="{96399D52-5EC4-4568-B164-03EAC2B5EA99}">
      <dgm:prSet/>
      <dgm:spPr/>
      <dgm:t>
        <a:bodyPr/>
        <a:lstStyle/>
        <a:p>
          <a:endParaRPr lang="en-US"/>
        </a:p>
      </dgm:t>
    </dgm:pt>
    <dgm:pt modelId="{2A585329-FD9E-4162-9DA9-A3D90DF4E248}">
      <dgm:prSet phldrT="[Text]"/>
      <dgm:spPr/>
      <dgm:t>
        <a:bodyPr/>
        <a:lstStyle/>
        <a:p>
          <a:pPr rtl="1">
            <a:buNone/>
          </a:pPr>
          <a:r>
            <a:rPr lang="he-IL" dirty="0"/>
            <a:t>זמן אמת</a:t>
          </a:r>
        </a:p>
      </dgm:t>
    </dgm:pt>
    <dgm:pt modelId="{6BF6A2AF-B317-4994-8824-2AFB579572A1}" type="parTrans" cxnId="{AFD4A950-8A43-4F49-A6FF-1F518D9D9807}">
      <dgm:prSet/>
      <dgm:spPr/>
      <dgm:t>
        <a:bodyPr/>
        <a:lstStyle/>
        <a:p>
          <a:endParaRPr lang="en-US"/>
        </a:p>
      </dgm:t>
    </dgm:pt>
    <dgm:pt modelId="{0E276225-C578-4BD1-B448-94113088E3C6}" type="sibTrans" cxnId="{AFD4A950-8A43-4F49-A6FF-1F518D9D9807}">
      <dgm:prSet/>
      <dgm:spPr/>
      <dgm:t>
        <a:bodyPr/>
        <a:lstStyle/>
        <a:p>
          <a:endParaRPr lang="en-US" dirty="0"/>
        </a:p>
      </dgm:t>
    </dgm:pt>
    <dgm:pt modelId="{775839AE-958E-4B9B-9095-2AA5C0DFF89C}" type="pres">
      <dgm:prSet presAssocID="{963C8C70-0C6E-4D9E-845F-D42DE27D5C18}" presName="Name0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BE0C1754-BC95-43CB-816A-014734C6281A}" type="pres">
      <dgm:prSet presAssocID="{48A33538-4187-41E3-9E4A-4E93FD725734}" presName="vertOne" presStyleCnt="0"/>
      <dgm:spPr/>
    </dgm:pt>
    <dgm:pt modelId="{BC8B828B-FC30-402E-9E23-3BF5CB4967C9}" type="pres">
      <dgm:prSet presAssocID="{48A33538-4187-41E3-9E4A-4E93FD725734}" presName="txOne" presStyleLbl="node0" presStyleIdx="0" presStyleCnt="1" custScaleX="99277" custScaleY="37102" custLinFactNeighborX="-1206" custLinFactNeighborY="36488">
        <dgm:presLayoutVars>
          <dgm:chPref val="3"/>
        </dgm:presLayoutVars>
      </dgm:prSet>
      <dgm:spPr/>
    </dgm:pt>
    <dgm:pt modelId="{BB6E534C-2A1B-40A6-90EC-40D92340352C}" type="pres">
      <dgm:prSet presAssocID="{48A33538-4187-41E3-9E4A-4E93FD725734}" presName="parTransOne" presStyleCnt="0"/>
      <dgm:spPr/>
    </dgm:pt>
    <dgm:pt modelId="{5FA85715-C8DA-44C2-895C-627655E1F162}" type="pres">
      <dgm:prSet presAssocID="{48A33538-4187-41E3-9E4A-4E93FD725734}" presName="horzOne" presStyleCnt="0"/>
      <dgm:spPr/>
    </dgm:pt>
    <dgm:pt modelId="{32472043-891A-4908-A147-4016925B349F}" type="pres">
      <dgm:prSet presAssocID="{2A585329-FD9E-4162-9DA9-A3D90DF4E248}" presName="vertTwo" presStyleCnt="0"/>
      <dgm:spPr/>
    </dgm:pt>
    <dgm:pt modelId="{D1E51B3A-5031-4356-8797-C308C930E662}" type="pres">
      <dgm:prSet presAssocID="{2A585329-FD9E-4162-9DA9-A3D90DF4E248}" presName="txTwo" presStyleLbl="node2" presStyleIdx="0" presStyleCnt="2" custScaleX="49104" custScaleY="37102" custLinFactNeighborX="-1513" custLinFactNeighborY="-538">
        <dgm:presLayoutVars>
          <dgm:chPref val="3"/>
        </dgm:presLayoutVars>
      </dgm:prSet>
      <dgm:spPr/>
    </dgm:pt>
    <dgm:pt modelId="{C0ECA0A2-F356-4294-8D1A-F5400DF6DC90}" type="pres">
      <dgm:prSet presAssocID="{2A585329-FD9E-4162-9DA9-A3D90DF4E248}" presName="horzTwo" presStyleCnt="0"/>
      <dgm:spPr/>
    </dgm:pt>
    <dgm:pt modelId="{56D50A73-A9F3-42C7-B9D8-66DFDF47079B}" type="pres">
      <dgm:prSet presAssocID="{0E276225-C578-4BD1-B448-94113088E3C6}" presName="sibSpaceTwo" presStyleCnt="0"/>
      <dgm:spPr/>
    </dgm:pt>
    <dgm:pt modelId="{B68138A6-261B-4850-ADF1-BA878AEF9B4B}" type="pres">
      <dgm:prSet presAssocID="{7D1B1D96-088A-4984-A2FE-967B40BD3841}" presName="vertTwo" presStyleCnt="0"/>
      <dgm:spPr/>
    </dgm:pt>
    <dgm:pt modelId="{5073931F-9AFE-49CD-8ECC-35F53E317515}" type="pres">
      <dgm:prSet presAssocID="{7D1B1D96-088A-4984-A2FE-967B40BD3841}" presName="txTwo" presStyleLbl="node2" presStyleIdx="1" presStyleCnt="2" custScaleY="37102">
        <dgm:presLayoutVars>
          <dgm:chPref val="3"/>
        </dgm:presLayoutVars>
      </dgm:prSet>
      <dgm:spPr/>
    </dgm:pt>
    <dgm:pt modelId="{041E0FE9-24FF-408E-A306-C0089C4044B1}" type="pres">
      <dgm:prSet presAssocID="{7D1B1D96-088A-4984-A2FE-967B40BD3841}" presName="parTransTwo" presStyleCnt="0"/>
      <dgm:spPr/>
    </dgm:pt>
    <dgm:pt modelId="{25CA987D-B4C1-4555-9872-84E6E98915F1}" type="pres">
      <dgm:prSet presAssocID="{7D1B1D96-088A-4984-A2FE-967B40BD3841}" presName="horzTwo" presStyleCnt="0"/>
      <dgm:spPr/>
    </dgm:pt>
    <dgm:pt modelId="{73784F25-F990-4D4A-B04D-78AB60A9A86F}" type="pres">
      <dgm:prSet presAssocID="{035CCA14-2F43-4411-8D92-F8E971D0A31A}" presName="vertThree" presStyleCnt="0"/>
      <dgm:spPr/>
    </dgm:pt>
    <dgm:pt modelId="{59E8A92E-4D91-42FE-98E1-0537DA740237}" type="pres">
      <dgm:prSet presAssocID="{035CCA14-2F43-4411-8D92-F8E971D0A31A}" presName="txThree" presStyleLbl="node3" presStyleIdx="0" presStyleCnt="2" custScaleX="53079" custScaleY="37102" custLinFactNeighborY="-5080">
        <dgm:presLayoutVars>
          <dgm:chPref val="3"/>
        </dgm:presLayoutVars>
      </dgm:prSet>
      <dgm:spPr/>
    </dgm:pt>
    <dgm:pt modelId="{B1B1A9EE-9E4F-463C-A5FB-DFD602644381}" type="pres">
      <dgm:prSet presAssocID="{035CCA14-2F43-4411-8D92-F8E971D0A31A}" presName="horzThree" presStyleCnt="0"/>
      <dgm:spPr/>
    </dgm:pt>
    <dgm:pt modelId="{C4B7754A-4E16-453E-927F-0A756C1CD504}" type="pres">
      <dgm:prSet presAssocID="{2614F385-59A1-4BFE-A7E9-F1E911BCF731}" presName="sibSpaceThree" presStyleCnt="0"/>
      <dgm:spPr/>
    </dgm:pt>
    <dgm:pt modelId="{6D4161A7-810B-416F-B354-20EAF3D03B75}" type="pres">
      <dgm:prSet presAssocID="{39D4C45E-ED1A-4AEC-9B10-B37C4339608A}" presName="vertThree" presStyleCnt="0"/>
      <dgm:spPr/>
    </dgm:pt>
    <dgm:pt modelId="{EC4F53D0-7006-4D24-854B-CBD63F1D3868}" type="pres">
      <dgm:prSet presAssocID="{39D4C45E-ED1A-4AEC-9B10-B37C4339608A}" presName="txThree" presStyleLbl="node3" presStyleIdx="1" presStyleCnt="2" custScaleX="79195" custScaleY="37102" custLinFactNeighborY="-5080">
        <dgm:presLayoutVars>
          <dgm:chPref val="3"/>
        </dgm:presLayoutVars>
      </dgm:prSet>
      <dgm:spPr/>
    </dgm:pt>
    <dgm:pt modelId="{AC1D0081-7632-4911-AF4E-B9F7A696B76E}" type="pres">
      <dgm:prSet presAssocID="{39D4C45E-ED1A-4AEC-9B10-B37C4339608A}" presName="horzThree" presStyleCnt="0"/>
      <dgm:spPr/>
    </dgm:pt>
  </dgm:ptLst>
  <dgm:cxnLst>
    <dgm:cxn modelId="{B7C92D0B-C28C-4E9D-9387-A269331A021B}" type="presOf" srcId="{963C8C70-0C6E-4D9E-845F-D42DE27D5C18}" destId="{775839AE-958E-4B9B-9095-2AA5C0DFF89C}" srcOrd="0" destOrd="0" presId="urn:microsoft.com/office/officeart/2005/8/layout/hierarchy4"/>
    <dgm:cxn modelId="{B0CEA818-1106-42F3-B57D-38CFF95CB994}" type="presOf" srcId="{7D1B1D96-088A-4984-A2FE-967B40BD3841}" destId="{5073931F-9AFE-49CD-8ECC-35F53E317515}" srcOrd="0" destOrd="0" presId="urn:microsoft.com/office/officeart/2005/8/layout/hierarchy4"/>
    <dgm:cxn modelId="{A6946C1C-4FFC-4C1C-9561-EF9AACDC52DE}" type="presOf" srcId="{48A33538-4187-41E3-9E4A-4E93FD725734}" destId="{BC8B828B-FC30-402E-9E23-3BF5CB4967C9}" srcOrd="0" destOrd="0" presId="urn:microsoft.com/office/officeart/2005/8/layout/hierarchy4"/>
    <dgm:cxn modelId="{D2524B43-DFCA-4683-A0AB-D11DA420DDEF}" srcId="{7D1B1D96-088A-4984-A2FE-967B40BD3841}" destId="{035CCA14-2F43-4411-8D92-F8E971D0A31A}" srcOrd="0" destOrd="0" parTransId="{1EF773A0-25A5-4C72-B1D4-C41947C437B0}" sibTransId="{2614F385-59A1-4BFE-A7E9-F1E911BCF731}"/>
    <dgm:cxn modelId="{AFD4A950-8A43-4F49-A6FF-1F518D9D9807}" srcId="{48A33538-4187-41E3-9E4A-4E93FD725734}" destId="{2A585329-FD9E-4162-9DA9-A3D90DF4E248}" srcOrd="0" destOrd="0" parTransId="{6BF6A2AF-B317-4994-8824-2AFB579572A1}" sibTransId="{0E276225-C578-4BD1-B448-94113088E3C6}"/>
    <dgm:cxn modelId="{96399D52-5EC4-4568-B164-03EAC2B5EA99}" srcId="{7D1B1D96-088A-4984-A2FE-967B40BD3841}" destId="{39D4C45E-ED1A-4AEC-9B10-B37C4339608A}" srcOrd="1" destOrd="0" parTransId="{F158F3B5-CD10-4D71-84E4-918805AB1DF4}" sibTransId="{48802456-0955-4D86-9924-DA8B050EE3DC}"/>
    <dgm:cxn modelId="{C5D90993-E5FC-4530-96FA-B77BDFE878A1}" type="presOf" srcId="{035CCA14-2F43-4411-8D92-F8E971D0A31A}" destId="{59E8A92E-4D91-42FE-98E1-0537DA740237}" srcOrd="0" destOrd="0" presId="urn:microsoft.com/office/officeart/2005/8/layout/hierarchy4"/>
    <dgm:cxn modelId="{F246819E-A4C2-4E6D-9981-715CD7F28C4A}" type="presOf" srcId="{2A585329-FD9E-4162-9DA9-A3D90DF4E248}" destId="{D1E51B3A-5031-4356-8797-C308C930E662}" srcOrd="0" destOrd="0" presId="urn:microsoft.com/office/officeart/2005/8/layout/hierarchy4"/>
    <dgm:cxn modelId="{FC6F6BAD-10C9-4738-8B1A-0EBC2922E745}" srcId="{48A33538-4187-41E3-9E4A-4E93FD725734}" destId="{7D1B1D96-088A-4984-A2FE-967B40BD3841}" srcOrd="1" destOrd="0" parTransId="{78DF37E5-EEB4-48C2-B494-0A6AFD838FE4}" sibTransId="{77108A44-BAD8-4F3B-99A3-2790E9BB1643}"/>
    <dgm:cxn modelId="{36A69BAF-9C6E-47FB-81C5-99DA8D753FFB}" type="presOf" srcId="{39D4C45E-ED1A-4AEC-9B10-B37C4339608A}" destId="{EC4F53D0-7006-4D24-854B-CBD63F1D3868}" srcOrd="0" destOrd="0" presId="urn:microsoft.com/office/officeart/2005/8/layout/hierarchy4"/>
    <dgm:cxn modelId="{C47F9BB1-DA16-4AC9-8A6F-63239A984FF2}" srcId="{963C8C70-0C6E-4D9E-845F-D42DE27D5C18}" destId="{48A33538-4187-41E3-9E4A-4E93FD725734}" srcOrd="0" destOrd="0" parTransId="{2F36AD75-FD84-4194-BEEF-24E1B407C08A}" sibTransId="{EC7BC2A5-36B9-45B3-AFAF-9A055A5248C4}"/>
    <dgm:cxn modelId="{8BB53367-FA83-41D7-84BB-7630748C081B}" type="presParOf" srcId="{775839AE-958E-4B9B-9095-2AA5C0DFF89C}" destId="{BE0C1754-BC95-43CB-816A-014734C6281A}" srcOrd="0" destOrd="0" presId="urn:microsoft.com/office/officeart/2005/8/layout/hierarchy4"/>
    <dgm:cxn modelId="{4E26B4CB-3C66-4F4D-89CF-B8525F0A4629}" type="presParOf" srcId="{BE0C1754-BC95-43CB-816A-014734C6281A}" destId="{BC8B828B-FC30-402E-9E23-3BF5CB4967C9}" srcOrd="0" destOrd="0" presId="urn:microsoft.com/office/officeart/2005/8/layout/hierarchy4"/>
    <dgm:cxn modelId="{8F400DFF-B031-4EBC-B3E0-EEFC6C8C034F}" type="presParOf" srcId="{BE0C1754-BC95-43CB-816A-014734C6281A}" destId="{BB6E534C-2A1B-40A6-90EC-40D92340352C}" srcOrd="1" destOrd="0" presId="urn:microsoft.com/office/officeart/2005/8/layout/hierarchy4"/>
    <dgm:cxn modelId="{05DFBCD7-EC41-4F67-8BB4-82F7CB67B21B}" type="presParOf" srcId="{BE0C1754-BC95-43CB-816A-014734C6281A}" destId="{5FA85715-C8DA-44C2-895C-627655E1F162}" srcOrd="2" destOrd="0" presId="urn:microsoft.com/office/officeart/2005/8/layout/hierarchy4"/>
    <dgm:cxn modelId="{930D0AF5-8549-4C57-86E2-EF2E601A1140}" type="presParOf" srcId="{5FA85715-C8DA-44C2-895C-627655E1F162}" destId="{32472043-891A-4908-A147-4016925B349F}" srcOrd="0" destOrd="0" presId="urn:microsoft.com/office/officeart/2005/8/layout/hierarchy4"/>
    <dgm:cxn modelId="{32F9AC4D-2608-4F4D-961E-458BE2E247B5}" type="presParOf" srcId="{32472043-891A-4908-A147-4016925B349F}" destId="{D1E51B3A-5031-4356-8797-C308C930E662}" srcOrd="0" destOrd="0" presId="urn:microsoft.com/office/officeart/2005/8/layout/hierarchy4"/>
    <dgm:cxn modelId="{F665D05B-404E-4905-9196-9043D12CDD20}" type="presParOf" srcId="{32472043-891A-4908-A147-4016925B349F}" destId="{C0ECA0A2-F356-4294-8D1A-F5400DF6DC90}" srcOrd="1" destOrd="0" presId="urn:microsoft.com/office/officeart/2005/8/layout/hierarchy4"/>
    <dgm:cxn modelId="{A1E0A3F0-8B0C-42CB-8212-0044C5A78DD1}" type="presParOf" srcId="{5FA85715-C8DA-44C2-895C-627655E1F162}" destId="{56D50A73-A9F3-42C7-B9D8-66DFDF47079B}" srcOrd="1" destOrd="0" presId="urn:microsoft.com/office/officeart/2005/8/layout/hierarchy4"/>
    <dgm:cxn modelId="{708D5D3B-D4A6-4B0D-B3AB-7CD2BE6496E5}" type="presParOf" srcId="{5FA85715-C8DA-44C2-895C-627655E1F162}" destId="{B68138A6-261B-4850-ADF1-BA878AEF9B4B}" srcOrd="2" destOrd="0" presId="urn:microsoft.com/office/officeart/2005/8/layout/hierarchy4"/>
    <dgm:cxn modelId="{457C33FA-1285-428C-AC23-9C4314435F6D}" type="presParOf" srcId="{B68138A6-261B-4850-ADF1-BA878AEF9B4B}" destId="{5073931F-9AFE-49CD-8ECC-35F53E317515}" srcOrd="0" destOrd="0" presId="urn:microsoft.com/office/officeart/2005/8/layout/hierarchy4"/>
    <dgm:cxn modelId="{0DBE68B3-3B74-4931-BB53-37A610664298}" type="presParOf" srcId="{B68138A6-261B-4850-ADF1-BA878AEF9B4B}" destId="{041E0FE9-24FF-408E-A306-C0089C4044B1}" srcOrd="1" destOrd="0" presId="urn:microsoft.com/office/officeart/2005/8/layout/hierarchy4"/>
    <dgm:cxn modelId="{77196C8E-3764-4A98-9E22-07418908CE4E}" type="presParOf" srcId="{B68138A6-261B-4850-ADF1-BA878AEF9B4B}" destId="{25CA987D-B4C1-4555-9872-84E6E98915F1}" srcOrd="2" destOrd="0" presId="urn:microsoft.com/office/officeart/2005/8/layout/hierarchy4"/>
    <dgm:cxn modelId="{9ECCE440-C80C-437C-BAD2-BE840881EAE4}" type="presParOf" srcId="{25CA987D-B4C1-4555-9872-84E6E98915F1}" destId="{73784F25-F990-4D4A-B04D-78AB60A9A86F}" srcOrd="0" destOrd="0" presId="urn:microsoft.com/office/officeart/2005/8/layout/hierarchy4"/>
    <dgm:cxn modelId="{B372276C-C254-4907-B046-2500712DBA26}" type="presParOf" srcId="{73784F25-F990-4D4A-B04D-78AB60A9A86F}" destId="{59E8A92E-4D91-42FE-98E1-0537DA740237}" srcOrd="0" destOrd="0" presId="urn:microsoft.com/office/officeart/2005/8/layout/hierarchy4"/>
    <dgm:cxn modelId="{D0CF65A9-684D-46DC-A09D-DFA9B8067F6B}" type="presParOf" srcId="{73784F25-F990-4D4A-B04D-78AB60A9A86F}" destId="{B1B1A9EE-9E4F-463C-A5FB-DFD602644381}" srcOrd="1" destOrd="0" presId="urn:microsoft.com/office/officeart/2005/8/layout/hierarchy4"/>
    <dgm:cxn modelId="{B016CF87-534D-41FB-A984-5BE60AA70C44}" type="presParOf" srcId="{25CA987D-B4C1-4555-9872-84E6E98915F1}" destId="{C4B7754A-4E16-453E-927F-0A756C1CD504}" srcOrd="1" destOrd="0" presId="urn:microsoft.com/office/officeart/2005/8/layout/hierarchy4"/>
    <dgm:cxn modelId="{75AFD152-27FC-49CF-9723-F28BF42BBDEC}" type="presParOf" srcId="{25CA987D-B4C1-4555-9872-84E6E98915F1}" destId="{6D4161A7-810B-416F-B354-20EAF3D03B75}" srcOrd="2" destOrd="0" presId="urn:microsoft.com/office/officeart/2005/8/layout/hierarchy4"/>
    <dgm:cxn modelId="{F4E5111B-E975-4CCF-8DCE-01A90BC53E12}" type="presParOf" srcId="{6D4161A7-810B-416F-B354-20EAF3D03B75}" destId="{EC4F53D0-7006-4D24-854B-CBD63F1D3868}" srcOrd="0" destOrd="0" presId="urn:microsoft.com/office/officeart/2005/8/layout/hierarchy4"/>
    <dgm:cxn modelId="{B6ECF68A-E7F1-45A2-9E3C-71BEF196D0ED}" type="presParOf" srcId="{6D4161A7-810B-416F-B354-20EAF3D03B75}" destId="{AC1D0081-7632-4911-AF4E-B9F7A696B76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3C8C70-0C6E-4D9E-845F-D42DE27D5C18}" type="doc">
      <dgm:prSet loTypeId="urn:microsoft.com/office/officeart/2005/8/layout/hierarchy4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A33538-4187-41E3-9E4A-4E93FD725734}">
      <dgm:prSet phldrT="[Text]"/>
      <dgm:spPr/>
      <dgm:t>
        <a:bodyPr/>
        <a:lstStyle/>
        <a:p>
          <a:r>
            <a:rPr lang="he-IL" dirty="0"/>
            <a:t>תהליכים בלינוקס</a:t>
          </a:r>
          <a:endParaRPr lang="en-US" dirty="0"/>
        </a:p>
      </dgm:t>
    </dgm:pt>
    <dgm:pt modelId="{2F36AD75-FD84-4194-BEEF-24E1B407C08A}" type="parTrans" cxnId="{C47F9BB1-DA16-4AC9-8A6F-63239A984FF2}">
      <dgm:prSet/>
      <dgm:spPr/>
      <dgm:t>
        <a:bodyPr/>
        <a:lstStyle/>
        <a:p>
          <a:endParaRPr lang="en-US"/>
        </a:p>
      </dgm:t>
    </dgm:pt>
    <dgm:pt modelId="{EC7BC2A5-36B9-45B3-AFAF-9A055A5248C4}" type="sibTrans" cxnId="{C47F9BB1-DA16-4AC9-8A6F-63239A984FF2}">
      <dgm:prSet/>
      <dgm:spPr/>
      <dgm:t>
        <a:bodyPr/>
        <a:lstStyle/>
        <a:p>
          <a:endParaRPr lang="en-US"/>
        </a:p>
      </dgm:t>
    </dgm:pt>
    <dgm:pt modelId="{7D1B1D96-088A-4984-A2FE-967B40BD3841}">
      <dgm:prSet phldrT="[Text]"/>
      <dgm:spPr/>
      <dgm:t>
        <a:bodyPr/>
        <a:lstStyle/>
        <a:p>
          <a:r>
            <a:rPr lang="he-IL" dirty="0"/>
            <a:t>רגילים</a:t>
          </a:r>
        </a:p>
        <a:p>
          <a:pPr rtl="1"/>
          <a:r>
            <a:rPr lang="he-IL" dirty="0"/>
            <a:t>עדיפות: </a:t>
          </a:r>
          <a:r>
            <a:rPr lang="en-US" dirty="0"/>
            <a:t>100 ≤ </a:t>
          </a:r>
          <a:r>
            <a:rPr lang="en-US" dirty="0" err="1"/>
            <a:t>prio</a:t>
          </a:r>
          <a:r>
            <a:rPr lang="en-US" dirty="0"/>
            <a:t> ≤ 139</a:t>
          </a:r>
        </a:p>
        <a:p>
          <a:pPr rtl="1"/>
          <a:endParaRPr lang="en-US" dirty="0"/>
        </a:p>
        <a:p>
          <a:r>
            <a:rPr lang="he-IL" dirty="0"/>
            <a:t>מדיניות זימון:</a:t>
          </a:r>
        </a:p>
        <a:p>
          <a:r>
            <a:rPr lang="en-US" dirty="0"/>
            <a:t>SCHED_OTHER</a:t>
          </a:r>
        </a:p>
        <a:p>
          <a:endParaRPr lang="en-US" dirty="0"/>
        </a:p>
      </dgm:t>
    </dgm:pt>
    <dgm:pt modelId="{78DF37E5-EEB4-48C2-B494-0A6AFD838FE4}" type="parTrans" cxnId="{FC6F6BAD-10C9-4738-8B1A-0EBC2922E745}">
      <dgm:prSet/>
      <dgm:spPr/>
      <dgm:t>
        <a:bodyPr/>
        <a:lstStyle/>
        <a:p>
          <a:endParaRPr lang="en-US"/>
        </a:p>
      </dgm:t>
    </dgm:pt>
    <dgm:pt modelId="{77108A44-BAD8-4F3B-99A3-2790E9BB1643}" type="sibTrans" cxnId="{FC6F6BAD-10C9-4738-8B1A-0EBC2922E745}">
      <dgm:prSet/>
      <dgm:spPr/>
      <dgm:t>
        <a:bodyPr/>
        <a:lstStyle/>
        <a:p>
          <a:endParaRPr lang="en-US"/>
        </a:p>
      </dgm:t>
    </dgm:pt>
    <dgm:pt modelId="{035CCA14-2F43-4411-8D92-F8E971D0A31A}">
      <dgm:prSet phldrT="[Text]"/>
      <dgm:spPr/>
      <dgm:t>
        <a:bodyPr/>
        <a:lstStyle/>
        <a:p>
          <a:r>
            <a:rPr lang="he-IL" dirty="0"/>
            <a:t>חישוביים</a:t>
          </a:r>
          <a:endParaRPr lang="en-US" dirty="0"/>
        </a:p>
      </dgm:t>
    </dgm:pt>
    <dgm:pt modelId="{1EF773A0-25A5-4C72-B1D4-C41947C437B0}" type="parTrans" cxnId="{D2524B43-DFCA-4683-A0AB-D11DA420DDEF}">
      <dgm:prSet/>
      <dgm:spPr/>
      <dgm:t>
        <a:bodyPr/>
        <a:lstStyle/>
        <a:p>
          <a:endParaRPr lang="en-US"/>
        </a:p>
      </dgm:t>
    </dgm:pt>
    <dgm:pt modelId="{2614F385-59A1-4BFE-A7E9-F1E911BCF731}" type="sibTrans" cxnId="{D2524B43-DFCA-4683-A0AB-D11DA420DDEF}">
      <dgm:prSet/>
      <dgm:spPr/>
      <dgm:t>
        <a:bodyPr/>
        <a:lstStyle/>
        <a:p>
          <a:endParaRPr lang="en-US"/>
        </a:p>
      </dgm:t>
    </dgm:pt>
    <dgm:pt modelId="{39D4C45E-ED1A-4AEC-9B10-B37C4339608A}">
      <dgm:prSet phldrT="[Text]"/>
      <dgm:spPr/>
      <dgm:t>
        <a:bodyPr/>
        <a:lstStyle/>
        <a:p>
          <a:r>
            <a:rPr lang="he-IL" dirty="0"/>
            <a:t>אינטראקטיביים</a:t>
          </a:r>
          <a:endParaRPr lang="en-US" dirty="0"/>
        </a:p>
      </dgm:t>
    </dgm:pt>
    <dgm:pt modelId="{F158F3B5-CD10-4D71-84E4-918805AB1DF4}" type="parTrans" cxnId="{96399D52-5EC4-4568-B164-03EAC2B5EA99}">
      <dgm:prSet/>
      <dgm:spPr/>
      <dgm:t>
        <a:bodyPr/>
        <a:lstStyle/>
        <a:p>
          <a:endParaRPr lang="en-US"/>
        </a:p>
      </dgm:t>
    </dgm:pt>
    <dgm:pt modelId="{48802456-0955-4D86-9924-DA8B050EE3DC}" type="sibTrans" cxnId="{96399D52-5EC4-4568-B164-03EAC2B5EA99}">
      <dgm:prSet/>
      <dgm:spPr/>
      <dgm:t>
        <a:bodyPr/>
        <a:lstStyle/>
        <a:p>
          <a:endParaRPr lang="en-US"/>
        </a:p>
      </dgm:t>
    </dgm:pt>
    <dgm:pt modelId="{2A585329-FD9E-4162-9DA9-A3D90DF4E248}">
      <dgm:prSet phldrT="[Text]"/>
      <dgm:spPr/>
      <dgm:t>
        <a:bodyPr/>
        <a:lstStyle/>
        <a:p>
          <a:pPr rtl="1">
            <a:buNone/>
          </a:pPr>
          <a:r>
            <a:rPr lang="he-IL" dirty="0"/>
            <a:t>זמן אמת</a:t>
          </a:r>
        </a:p>
        <a:p>
          <a:pPr rtl="1">
            <a:buNone/>
          </a:pPr>
          <a:r>
            <a:rPr lang="he-IL" dirty="0"/>
            <a:t>עדיפות: </a:t>
          </a:r>
          <a:r>
            <a:rPr lang="en-US" dirty="0"/>
            <a:t>0 ≤ </a:t>
          </a:r>
          <a:r>
            <a:rPr lang="en-US" dirty="0" err="1"/>
            <a:t>prio</a:t>
          </a:r>
          <a:r>
            <a:rPr lang="en-US" dirty="0"/>
            <a:t> ≤ 99</a:t>
          </a:r>
        </a:p>
        <a:p>
          <a:pPr rtl="1">
            <a:buNone/>
          </a:pPr>
          <a:endParaRPr lang="he-IL" dirty="0"/>
        </a:p>
        <a:p>
          <a:pPr rtl="1">
            <a:buNone/>
          </a:pPr>
          <a:r>
            <a:rPr lang="he-IL" dirty="0"/>
            <a:t>מדיניויות זימון:</a:t>
          </a:r>
        </a:p>
        <a:p>
          <a:pPr rtl="1">
            <a:buFont typeface="Arial" panose="020B0604020202020204" pitchFamily="34" charset="0"/>
            <a:buNone/>
          </a:pPr>
          <a:r>
            <a:rPr lang="en-US" dirty="0"/>
            <a:t>SCHED_FIFO,</a:t>
          </a:r>
          <a:br>
            <a:rPr lang="en-US" dirty="0"/>
          </a:br>
          <a:r>
            <a:rPr lang="en-US" dirty="0"/>
            <a:t>SCHED_RR</a:t>
          </a:r>
          <a:endParaRPr lang="he-IL" dirty="0"/>
        </a:p>
      </dgm:t>
    </dgm:pt>
    <dgm:pt modelId="{6BF6A2AF-B317-4994-8824-2AFB579572A1}" type="parTrans" cxnId="{AFD4A950-8A43-4F49-A6FF-1F518D9D9807}">
      <dgm:prSet/>
      <dgm:spPr/>
      <dgm:t>
        <a:bodyPr/>
        <a:lstStyle/>
        <a:p>
          <a:endParaRPr lang="en-US"/>
        </a:p>
      </dgm:t>
    </dgm:pt>
    <dgm:pt modelId="{0E276225-C578-4BD1-B448-94113088E3C6}" type="sibTrans" cxnId="{AFD4A950-8A43-4F49-A6FF-1F518D9D9807}">
      <dgm:prSet/>
      <dgm:spPr/>
      <dgm:t>
        <a:bodyPr/>
        <a:lstStyle/>
        <a:p>
          <a:endParaRPr lang="en-US" dirty="0"/>
        </a:p>
      </dgm:t>
    </dgm:pt>
    <dgm:pt modelId="{775839AE-958E-4B9B-9095-2AA5C0DFF89C}" type="pres">
      <dgm:prSet presAssocID="{963C8C70-0C6E-4D9E-845F-D42DE27D5C18}" presName="Name0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BE0C1754-BC95-43CB-816A-014734C6281A}" type="pres">
      <dgm:prSet presAssocID="{48A33538-4187-41E3-9E4A-4E93FD725734}" presName="vertOne" presStyleCnt="0"/>
      <dgm:spPr/>
    </dgm:pt>
    <dgm:pt modelId="{BC8B828B-FC30-402E-9E23-3BF5CB4967C9}" type="pres">
      <dgm:prSet presAssocID="{48A33538-4187-41E3-9E4A-4E93FD725734}" presName="txOne" presStyleLbl="node0" presStyleIdx="0" presStyleCnt="1" custScaleY="29313">
        <dgm:presLayoutVars>
          <dgm:chPref val="3"/>
        </dgm:presLayoutVars>
      </dgm:prSet>
      <dgm:spPr/>
    </dgm:pt>
    <dgm:pt modelId="{BB6E534C-2A1B-40A6-90EC-40D92340352C}" type="pres">
      <dgm:prSet presAssocID="{48A33538-4187-41E3-9E4A-4E93FD725734}" presName="parTransOne" presStyleCnt="0"/>
      <dgm:spPr/>
    </dgm:pt>
    <dgm:pt modelId="{5FA85715-C8DA-44C2-895C-627655E1F162}" type="pres">
      <dgm:prSet presAssocID="{48A33538-4187-41E3-9E4A-4E93FD725734}" presName="horzOne" presStyleCnt="0"/>
      <dgm:spPr/>
    </dgm:pt>
    <dgm:pt modelId="{32472043-891A-4908-A147-4016925B349F}" type="pres">
      <dgm:prSet presAssocID="{2A585329-FD9E-4162-9DA9-A3D90DF4E248}" presName="vertTwo" presStyleCnt="0"/>
      <dgm:spPr/>
    </dgm:pt>
    <dgm:pt modelId="{D1E51B3A-5031-4356-8797-C308C930E662}" type="pres">
      <dgm:prSet presAssocID="{2A585329-FD9E-4162-9DA9-A3D90DF4E248}" presName="txTwo" presStyleLbl="node2" presStyleIdx="0" presStyleCnt="2" custScaleX="136271" custScaleY="103616">
        <dgm:presLayoutVars>
          <dgm:chPref val="3"/>
        </dgm:presLayoutVars>
      </dgm:prSet>
      <dgm:spPr/>
    </dgm:pt>
    <dgm:pt modelId="{C0ECA0A2-F356-4294-8D1A-F5400DF6DC90}" type="pres">
      <dgm:prSet presAssocID="{2A585329-FD9E-4162-9DA9-A3D90DF4E248}" presName="horzTwo" presStyleCnt="0"/>
      <dgm:spPr/>
    </dgm:pt>
    <dgm:pt modelId="{56D50A73-A9F3-42C7-B9D8-66DFDF47079B}" type="pres">
      <dgm:prSet presAssocID="{0E276225-C578-4BD1-B448-94113088E3C6}" presName="sibSpaceTwo" presStyleCnt="0"/>
      <dgm:spPr/>
    </dgm:pt>
    <dgm:pt modelId="{B68138A6-261B-4850-ADF1-BA878AEF9B4B}" type="pres">
      <dgm:prSet presAssocID="{7D1B1D96-088A-4984-A2FE-967B40BD3841}" presName="vertTwo" presStyleCnt="0"/>
      <dgm:spPr/>
    </dgm:pt>
    <dgm:pt modelId="{5073931F-9AFE-49CD-8ECC-35F53E317515}" type="pres">
      <dgm:prSet presAssocID="{7D1B1D96-088A-4984-A2FE-967B40BD3841}" presName="txTwo" presStyleLbl="node2" presStyleIdx="1" presStyleCnt="2" custScaleY="103616">
        <dgm:presLayoutVars>
          <dgm:chPref val="3"/>
        </dgm:presLayoutVars>
      </dgm:prSet>
      <dgm:spPr/>
    </dgm:pt>
    <dgm:pt modelId="{041E0FE9-24FF-408E-A306-C0089C4044B1}" type="pres">
      <dgm:prSet presAssocID="{7D1B1D96-088A-4984-A2FE-967B40BD3841}" presName="parTransTwo" presStyleCnt="0"/>
      <dgm:spPr/>
    </dgm:pt>
    <dgm:pt modelId="{25CA987D-B4C1-4555-9872-84E6E98915F1}" type="pres">
      <dgm:prSet presAssocID="{7D1B1D96-088A-4984-A2FE-967B40BD3841}" presName="horzTwo" presStyleCnt="0"/>
      <dgm:spPr/>
    </dgm:pt>
    <dgm:pt modelId="{73784F25-F990-4D4A-B04D-78AB60A9A86F}" type="pres">
      <dgm:prSet presAssocID="{035CCA14-2F43-4411-8D92-F8E971D0A31A}" presName="vertThree" presStyleCnt="0"/>
      <dgm:spPr/>
    </dgm:pt>
    <dgm:pt modelId="{59E8A92E-4D91-42FE-98E1-0537DA740237}" type="pres">
      <dgm:prSet presAssocID="{035CCA14-2F43-4411-8D92-F8E971D0A31A}" presName="txThree" presStyleLbl="node3" presStyleIdx="0" presStyleCnt="2" custScaleX="53079" custScaleY="41746">
        <dgm:presLayoutVars>
          <dgm:chPref val="3"/>
        </dgm:presLayoutVars>
      </dgm:prSet>
      <dgm:spPr/>
    </dgm:pt>
    <dgm:pt modelId="{B1B1A9EE-9E4F-463C-A5FB-DFD602644381}" type="pres">
      <dgm:prSet presAssocID="{035CCA14-2F43-4411-8D92-F8E971D0A31A}" presName="horzThree" presStyleCnt="0"/>
      <dgm:spPr/>
    </dgm:pt>
    <dgm:pt modelId="{C4B7754A-4E16-453E-927F-0A756C1CD504}" type="pres">
      <dgm:prSet presAssocID="{2614F385-59A1-4BFE-A7E9-F1E911BCF731}" presName="sibSpaceThree" presStyleCnt="0"/>
      <dgm:spPr/>
    </dgm:pt>
    <dgm:pt modelId="{6D4161A7-810B-416F-B354-20EAF3D03B75}" type="pres">
      <dgm:prSet presAssocID="{39D4C45E-ED1A-4AEC-9B10-B37C4339608A}" presName="vertThree" presStyleCnt="0"/>
      <dgm:spPr/>
    </dgm:pt>
    <dgm:pt modelId="{EC4F53D0-7006-4D24-854B-CBD63F1D3868}" type="pres">
      <dgm:prSet presAssocID="{39D4C45E-ED1A-4AEC-9B10-B37C4339608A}" presName="txThree" presStyleLbl="node3" presStyleIdx="1" presStyleCnt="2" custScaleX="79195" custScaleY="41746">
        <dgm:presLayoutVars>
          <dgm:chPref val="3"/>
        </dgm:presLayoutVars>
      </dgm:prSet>
      <dgm:spPr/>
    </dgm:pt>
    <dgm:pt modelId="{AC1D0081-7632-4911-AF4E-B9F7A696B76E}" type="pres">
      <dgm:prSet presAssocID="{39D4C45E-ED1A-4AEC-9B10-B37C4339608A}" presName="horzThree" presStyleCnt="0"/>
      <dgm:spPr/>
    </dgm:pt>
  </dgm:ptLst>
  <dgm:cxnLst>
    <dgm:cxn modelId="{2BD6682B-3DA6-4350-9CCE-E4BEAC795F0F}" type="presOf" srcId="{963C8C70-0C6E-4D9E-845F-D42DE27D5C18}" destId="{775839AE-958E-4B9B-9095-2AA5C0DFF89C}" srcOrd="0" destOrd="0" presId="urn:microsoft.com/office/officeart/2005/8/layout/hierarchy4"/>
    <dgm:cxn modelId="{E82C8061-26CE-47F6-9D44-D6F2A23C9D3B}" type="presOf" srcId="{035CCA14-2F43-4411-8D92-F8E971D0A31A}" destId="{59E8A92E-4D91-42FE-98E1-0537DA740237}" srcOrd="0" destOrd="0" presId="urn:microsoft.com/office/officeart/2005/8/layout/hierarchy4"/>
    <dgm:cxn modelId="{D2524B43-DFCA-4683-A0AB-D11DA420DDEF}" srcId="{7D1B1D96-088A-4984-A2FE-967B40BD3841}" destId="{035CCA14-2F43-4411-8D92-F8E971D0A31A}" srcOrd="0" destOrd="0" parTransId="{1EF773A0-25A5-4C72-B1D4-C41947C437B0}" sibTransId="{2614F385-59A1-4BFE-A7E9-F1E911BCF731}"/>
    <dgm:cxn modelId="{AFD4A950-8A43-4F49-A6FF-1F518D9D9807}" srcId="{48A33538-4187-41E3-9E4A-4E93FD725734}" destId="{2A585329-FD9E-4162-9DA9-A3D90DF4E248}" srcOrd="0" destOrd="0" parTransId="{6BF6A2AF-B317-4994-8824-2AFB579572A1}" sibTransId="{0E276225-C578-4BD1-B448-94113088E3C6}"/>
    <dgm:cxn modelId="{96399D52-5EC4-4568-B164-03EAC2B5EA99}" srcId="{7D1B1D96-088A-4984-A2FE-967B40BD3841}" destId="{39D4C45E-ED1A-4AEC-9B10-B37C4339608A}" srcOrd="1" destOrd="0" parTransId="{F158F3B5-CD10-4D71-84E4-918805AB1DF4}" sibTransId="{48802456-0955-4D86-9924-DA8B050EE3DC}"/>
    <dgm:cxn modelId="{E8E36F7B-57D3-48C2-A5C9-9D5291106D03}" type="presOf" srcId="{7D1B1D96-088A-4984-A2FE-967B40BD3841}" destId="{5073931F-9AFE-49CD-8ECC-35F53E317515}" srcOrd="0" destOrd="0" presId="urn:microsoft.com/office/officeart/2005/8/layout/hierarchy4"/>
    <dgm:cxn modelId="{FC6F6BAD-10C9-4738-8B1A-0EBC2922E745}" srcId="{48A33538-4187-41E3-9E4A-4E93FD725734}" destId="{7D1B1D96-088A-4984-A2FE-967B40BD3841}" srcOrd="1" destOrd="0" parTransId="{78DF37E5-EEB4-48C2-B494-0A6AFD838FE4}" sibTransId="{77108A44-BAD8-4F3B-99A3-2790E9BB1643}"/>
    <dgm:cxn modelId="{C47F9BB1-DA16-4AC9-8A6F-63239A984FF2}" srcId="{963C8C70-0C6E-4D9E-845F-D42DE27D5C18}" destId="{48A33538-4187-41E3-9E4A-4E93FD725734}" srcOrd="0" destOrd="0" parTransId="{2F36AD75-FD84-4194-BEEF-24E1B407C08A}" sibTransId="{EC7BC2A5-36B9-45B3-AFAF-9A055A5248C4}"/>
    <dgm:cxn modelId="{B70C98D3-660D-4D53-A732-279A01DFDCBF}" type="presOf" srcId="{2A585329-FD9E-4162-9DA9-A3D90DF4E248}" destId="{D1E51B3A-5031-4356-8797-C308C930E662}" srcOrd="0" destOrd="0" presId="urn:microsoft.com/office/officeart/2005/8/layout/hierarchy4"/>
    <dgm:cxn modelId="{206F8AE4-FFED-48B7-9DA9-6A5042B352F0}" type="presOf" srcId="{48A33538-4187-41E3-9E4A-4E93FD725734}" destId="{BC8B828B-FC30-402E-9E23-3BF5CB4967C9}" srcOrd="0" destOrd="0" presId="urn:microsoft.com/office/officeart/2005/8/layout/hierarchy4"/>
    <dgm:cxn modelId="{45A7A1E9-8741-46BE-B2BA-89C1822359C6}" type="presOf" srcId="{39D4C45E-ED1A-4AEC-9B10-B37C4339608A}" destId="{EC4F53D0-7006-4D24-854B-CBD63F1D3868}" srcOrd="0" destOrd="0" presId="urn:microsoft.com/office/officeart/2005/8/layout/hierarchy4"/>
    <dgm:cxn modelId="{E5037E44-2806-491D-9930-86EFA525E7FB}" type="presParOf" srcId="{775839AE-958E-4B9B-9095-2AA5C0DFF89C}" destId="{BE0C1754-BC95-43CB-816A-014734C6281A}" srcOrd="0" destOrd="0" presId="urn:microsoft.com/office/officeart/2005/8/layout/hierarchy4"/>
    <dgm:cxn modelId="{D658171B-64BB-4A56-A9D7-863D462D14C2}" type="presParOf" srcId="{BE0C1754-BC95-43CB-816A-014734C6281A}" destId="{BC8B828B-FC30-402E-9E23-3BF5CB4967C9}" srcOrd="0" destOrd="0" presId="urn:microsoft.com/office/officeart/2005/8/layout/hierarchy4"/>
    <dgm:cxn modelId="{03E3843A-614E-46EB-85C0-319C00115BD0}" type="presParOf" srcId="{BE0C1754-BC95-43CB-816A-014734C6281A}" destId="{BB6E534C-2A1B-40A6-90EC-40D92340352C}" srcOrd="1" destOrd="0" presId="urn:microsoft.com/office/officeart/2005/8/layout/hierarchy4"/>
    <dgm:cxn modelId="{3AEA9829-33BB-4838-B08A-DB3127FA4C79}" type="presParOf" srcId="{BE0C1754-BC95-43CB-816A-014734C6281A}" destId="{5FA85715-C8DA-44C2-895C-627655E1F162}" srcOrd="2" destOrd="0" presId="urn:microsoft.com/office/officeart/2005/8/layout/hierarchy4"/>
    <dgm:cxn modelId="{FC532DC3-2096-4FAA-9506-2F4ACABEC064}" type="presParOf" srcId="{5FA85715-C8DA-44C2-895C-627655E1F162}" destId="{32472043-891A-4908-A147-4016925B349F}" srcOrd="0" destOrd="0" presId="urn:microsoft.com/office/officeart/2005/8/layout/hierarchy4"/>
    <dgm:cxn modelId="{99A6AEF9-97AB-4C64-96D4-2D774419FF5C}" type="presParOf" srcId="{32472043-891A-4908-A147-4016925B349F}" destId="{D1E51B3A-5031-4356-8797-C308C930E662}" srcOrd="0" destOrd="0" presId="urn:microsoft.com/office/officeart/2005/8/layout/hierarchy4"/>
    <dgm:cxn modelId="{65DA2025-E058-4228-9BD0-80FAC80D3C60}" type="presParOf" srcId="{32472043-891A-4908-A147-4016925B349F}" destId="{C0ECA0A2-F356-4294-8D1A-F5400DF6DC90}" srcOrd="1" destOrd="0" presId="urn:microsoft.com/office/officeart/2005/8/layout/hierarchy4"/>
    <dgm:cxn modelId="{3F57CF74-72C6-4753-9354-195BC5A15302}" type="presParOf" srcId="{5FA85715-C8DA-44C2-895C-627655E1F162}" destId="{56D50A73-A9F3-42C7-B9D8-66DFDF47079B}" srcOrd="1" destOrd="0" presId="urn:microsoft.com/office/officeart/2005/8/layout/hierarchy4"/>
    <dgm:cxn modelId="{97467482-F3B9-4B07-A81C-AFF7A3387149}" type="presParOf" srcId="{5FA85715-C8DA-44C2-895C-627655E1F162}" destId="{B68138A6-261B-4850-ADF1-BA878AEF9B4B}" srcOrd="2" destOrd="0" presId="urn:microsoft.com/office/officeart/2005/8/layout/hierarchy4"/>
    <dgm:cxn modelId="{989C2786-CDB0-4478-8AC6-634CFC475C2E}" type="presParOf" srcId="{B68138A6-261B-4850-ADF1-BA878AEF9B4B}" destId="{5073931F-9AFE-49CD-8ECC-35F53E317515}" srcOrd="0" destOrd="0" presId="urn:microsoft.com/office/officeart/2005/8/layout/hierarchy4"/>
    <dgm:cxn modelId="{7E9FAA79-D136-4C33-9009-BEA576B65957}" type="presParOf" srcId="{B68138A6-261B-4850-ADF1-BA878AEF9B4B}" destId="{041E0FE9-24FF-408E-A306-C0089C4044B1}" srcOrd="1" destOrd="0" presId="urn:microsoft.com/office/officeart/2005/8/layout/hierarchy4"/>
    <dgm:cxn modelId="{77626106-3CC3-42F8-92B8-B4BC6E1B9349}" type="presParOf" srcId="{B68138A6-261B-4850-ADF1-BA878AEF9B4B}" destId="{25CA987D-B4C1-4555-9872-84E6E98915F1}" srcOrd="2" destOrd="0" presId="urn:microsoft.com/office/officeart/2005/8/layout/hierarchy4"/>
    <dgm:cxn modelId="{1E6194B9-A713-459A-A1CB-89B05FF4CAED}" type="presParOf" srcId="{25CA987D-B4C1-4555-9872-84E6E98915F1}" destId="{73784F25-F990-4D4A-B04D-78AB60A9A86F}" srcOrd="0" destOrd="0" presId="urn:microsoft.com/office/officeart/2005/8/layout/hierarchy4"/>
    <dgm:cxn modelId="{2C8BD3C0-EB02-402F-907A-4DFBB6ABB9B2}" type="presParOf" srcId="{73784F25-F990-4D4A-B04D-78AB60A9A86F}" destId="{59E8A92E-4D91-42FE-98E1-0537DA740237}" srcOrd="0" destOrd="0" presId="urn:microsoft.com/office/officeart/2005/8/layout/hierarchy4"/>
    <dgm:cxn modelId="{EDB8F4E7-023B-47B5-8971-B0AF8C016732}" type="presParOf" srcId="{73784F25-F990-4D4A-B04D-78AB60A9A86F}" destId="{B1B1A9EE-9E4F-463C-A5FB-DFD602644381}" srcOrd="1" destOrd="0" presId="urn:microsoft.com/office/officeart/2005/8/layout/hierarchy4"/>
    <dgm:cxn modelId="{36D3405A-2288-4CBD-9F52-10EA39DACDCB}" type="presParOf" srcId="{25CA987D-B4C1-4555-9872-84E6E98915F1}" destId="{C4B7754A-4E16-453E-927F-0A756C1CD504}" srcOrd="1" destOrd="0" presId="urn:microsoft.com/office/officeart/2005/8/layout/hierarchy4"/>
    <dgm:cxn modelId="{B10E79F2-235C-4684-9CC0-DFBAB0892C47}" type="presParOf" srcId="{25CA987D-B4C1-4555-9872-84E6E98915F1}" destId="{6D4161A7-810B-416F-B354-20EAF3D03B75}" srcOrd="2" destOrd="0" presId="urn:microsoft.com/office/officeart/2005/8/layout/hierarchy4"/>
    <dgm:cxn modelId="{E4C05C24-F6BF-4C7F-AA81-222D1F8A0B3F}" type="presParOf" srcId="{6D4161A7-810B-416F-B354-20EAF3D03B75}" destId="{EC4F53D0-7006-4D24-854B-CBD63F1D3868}" srcOrd="0" destOrd="0" presId="urn:microsoft.com/office/officeart/2005/8/layout/hierarchy4"/>
    <dgm:cxn modelId="{C20A8549-B578-4382-8B01-8CF7C87D558E}" type="presParOf" srcId="{6D4161A7-810B-416F-B354-20EAF3D03B75}" destId="{AC1D0081-7632-4911-AF4E-B9F7A696B76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D83B07-69E8-4311-B6E2-A887B8F69290}" type="doc">
      <dgm:prSet loTypeId="urn:microsoft.com/office/officeart/2005/8/layout/equation1" loCatId="relationship" qsTypeId="urn:microsoft.com/office/officeart/2005/8/quickstyle/simple1" qsCatId="simple" csTypeId="urn:microsoft.com/office/officeart/2005/8/colors/accent0_3" csCatId="mainScheme" phldr="1"/>
      <dgm:spPr/>
    </dgm:pt>
    <dgm:pt modelId="{3A294FE1-55D1-400A-98B7-0D41108866FB}">
      <dgm:prSet phldrT="[Text]"/>
      <dgm:spPr/>
      <dgm:t>
        <a:bodyPr/>
        <a:lstStyle/>
        <a:p>
          <a:r>
            <a:rPr lang="he-IL" altLang="en-US"/>
            <a:t>סך כל זמן הריצה</a:t>
          </a:r>
          <a:endParaRPr lang="en-US" dirty="0"/>
        </a:p>
      </dgm:t>
    </dgm:pt>
    <dgm:pt modelId="{7C9EB44B-FCB2-44D4-88AC-6F2AA7303883}" type="parTrans" cxnId="{B97A51D1-0DD2-4199-9EC6-5ED7E2774C72}">
      <dgm:prSet/>
      <dgm:spPr/>
      <dgm:t>
        <a:bodyPr/>
        <a:lstStyle/>
        <a:p>
          <a:endParaRPr lang="en-US"/>
        </a:p>
      </dgm:t>
    </dgm:pt>
    <dgm:pt modelId="{80BFAF3C-776B-486E-8E90-37B08BA8E97C}" type="sibTrans" cxnId="{B97A51D1-0DD2-4199-9EC6-5ED7E2774C72}">
      <dgm:prSet/>
      <dgm:spPr/>
      <dgm:t>
        <a:bodyPr/>
        <a:lstStyle/>
        <a:p>
          <a:endParaRPr lang="en-US"/>
        </a:p>
      </dgm:t>
    </dgm:pt>
    <dgm:pt modelId="{4E87594A-3633-4D5C-83C1-78822DDED033}">
      <dgm:prSet phldrT="[Text]"/>
      <dgm:spPr/>
      <dgm:t>
        <a:bodyPr/>
        <a:lstStyle/>
        <a:p>
          <a:r>
            <a:rPr lang="he-IL" altLang="en-US" dirty="0"/>
            <a:t>זמן בתורי המתנה</a:t>
          </a:r>
          <a:endParaRPr lang="en-US" dirty="0"/>
        </a:p>
      </dgm:t>
    </dgm:pt>
    <dgm:pt modelId="{0394553A-A0E8-4D48-AC01-805E5140A129}" type="parTrans" cxnId="{24BC0C81-935C-48DB-A15A-63A5F01DC831}">
      <dgm:prSet/>
      <dgm:spPr/>
      <dgm:t>
        <a:bodyPr/>
        <a:lstStyle/>
        <a:p>
          <a:endParaRPr lang="en-US"/>
        </a:p>
      </dgm:t>
    </dgm:pt>
    <dgm:pt modelId="{549F1528-E90C-4BD5-A74F-DDA2532A2A0B}" type="sibTrans" cxnId="{24BC0C81-935C-48DB-A15A-63A5F01DC831}">
      <dgm:prSet/>
      <dgm:spPr/>
      <dgm:t>
        <a:bodyPr/>
        <a:lstStyle/>
        <a:p>
          <a:endParaRPr lang="en-US"/>
        </a:p>
      </dgm:t>
    </dgm:pt>
    <dgm:pt modelId="{324674F3-7508-495E-A598-28217B68FB4C}">
      <dgm:prSet phldrT="[Text]"/>
      <dgm:spPr/>
      <dgm:t>
        <a:bodyPr/>
        <a:lstStyle/>
        <a:p>
          <a:r>
            <a:rPr lang="he-IL" altLang="en-US" dirty="0"/>
            <a:t>זמן המתנה ממוצע</a:t>
          </a:r>
          <a:endParaRPr lang="en-US" dirty="0"/>
        </a:p>
      </dgm:t>
    </dgm:pt>
    <dgm:pt modelId="{15E2448D-A05C-4BE7-9E73-438B430F7E70}" type="parTrans" cxnId="{B05DF2FB-F6BF-4E22-9C0D-418787CC7EA3}">
      <dgm:prSet/>
      <dgm:spPr/>
      <dgm:t>
        <a:bodyPr/>
        <a:lstStyle/>
        <a:p>
          <a:endParaRPr lang="en-US"/>
        </a:p>
      </dgm:t>
    </dgm:pt>
    <dgm:pt modelId="{A421C61E-0A3D-40B5-B43D-EF4233E18A35}" type="sibTrans" cxnId="{B05DF2FB-F6BF-4E22-9C0D-418787CC7EA3}">
      <dgm:prSet/>
      <dgm:spPr/>
      <dgm:t>
        <a:bodyPr/>
        <a:lstStyle/>
        <a:p>
          <a:endParaRPr lang="en-US"/>
        </a:p>
      </dgm:t>
    </dgm:pt>
    <dgm:pt modelId="{64B7BDB4-E032-4AD7-BDDF-368E29F84FE6}" type="pres">
      <dgm:prSet presAssocID="{EED83B07-69E8-4311-B6E2-A887B8F69290}" presName="linearFlow" presStyleCnt="0">
        <dgm:presLayoutVars>
          <dgm:dir val="rev"/>
          <dgm:resizeHandles val="exact"/>
        </dgm:presLayoutVars>
      </dgm:prSet>
      <dgm:spPr/>
    </dgm:pt>
    <dgm:pt modelId="{E4200409-D8B0-414B-BB81-7FF61C3584FB}" type="pres">
      <dgm:prSet presAssocID="{3A294FE1-55D1-400A-98B7-0D41108866FB}" presName="node" presStyleLbl="node1" presStyleIdx="0" presStyleCnt="3">
        <dgm:presLayoutVars>
          <dgm:bulletEnabled val="1"/>
        </dgm:presLayoutVars>
      </dgm:prSet>
      <dgm:spPr/>
    </dgm:pt>
    <dgm:pt modelId="{C1F19123-61D2-406A-AD60-C8831C58FA9F}" type="pres">
      <dgm:prSet presAssocID="{80BFAF3C-776B-486E-8E90-37B08BA8E97C}" presName="spacerL" presStyleCnt="0"/>
      <dgm:spPr/>
    </dgm:pt>
    <dgm:pt modelId="{5276B84F-E6BB-43AB-883B-384925DF8DF9}" type="pres">
      <dgm:prSet presAssocID="{80BFAF3C-776B-486E-8E90-37B08BA8E97C}" presName="sibTrans" presStyleLbl="sibTrans2D1" presStyleIdx="0" presStyleCnt="2"/>
      <dgm:spPr>
        <a:prstGeom prst="mathMinus">
          <a:avLst/>
        </a:prstGeom>
      </dgm:spPr>
    </dgm:pt>
    <dgm:pt modelId="{F79EFDFF-DCEA-449B-AA27-8CFC5BE0CC91}" type="pres">
      <dgm:prSet presAssocID="{80BFAF3C-776B-486E-8E90-37B08BA8E97C}" presName="spacerR" presStyleCnt="0"/>
      <dgm:spPr/>
    </dgm:pt>
    <dgm:pt modelId="{D1CFF4FE-7B58-4E66-83CE-2D4E553F5466}" type="pres">
      <dgm:prSet presAssocID="{4E87594A-3633-4D5C-83C1-78822DDED033}" presName="node" presStyleLbl="node1" presStyleIdx="1" presStyleCnt="3">
        <dgm:presLayoutVars>
          <dgm:bulletEnabled val="1"/>
        </dgm:presLayoutVars>
      </dgm:prSet>
      <dgm:spPr/>
    </dgm:pt>
    <dgm:pt modelId="{8B30B004-C56D-4C4E-A64A-318AFD4898F0}" type="pres">
      <dgm:prSet presAssocID="{549F1528-E90C-4BD5-A74F-DDA2532A2A0B}" presName="spacerL" presStyleCnt="0"/>
      <dgm:spPr/>
    </dgm:pt>
    <dgm:pt modelId="{2A990CE8-ACC3-4E55-94EA-8CBB8A9CDE3A}" type="pres">
      <dgm:prSet presAssocID="{549F1528-E90C-4BD5-A74F-DDA2532A2A0B}" presName="sibTrans" presStyleLbl="sibTrans2D1" presStyleIdx="1" presStyleCnt="2"/>
      <dgm:spPr/>
    </dgm:pt>
    <dgm:pt modelId="{D82D8AC7-AE09-46F8-8A3D-E2F6BF58FF7C}" type="pres">
      <dgm:prSet presAssocID="{549F1528-E90C-4BD5-A74F-DDA2532A2A0B}" presName="spacerR" presStyleCnt="0"/>
      <dgm:spPr/>
    </dgm:pt>
    <dgm:pt modelId="{C946D7C8-7945-4D49-A734-A27C1F048484}" type="pres">
      <dgm:prSet presAssocID="{324674F3-7508-495E-A598-28217B68FB4C}" presName="node" presStyleLbl="node1" presStyleIdx="2" presStyleCnt="3">
        <dgm:presLayoutVars>
          <dgm:bulletEnabled val="1"/>
        </dgm:presLayoutVars>
      </dgm:prSet>
      <dgm:spPr/>
    </dgm:pt>
  </dgm:ptLst>
  <dgm:cxnLst>
    <dgm:cxn modelId="{670CF213-3155-4147-829F-D6490718A2F1}" type="presOf" srcId="{549F1528-E90C-4BD5-A74F-DDA2532A2A0B}" destId="{2A990CE8-ACC3-4E55-94EA-8CBB8A9CDE3A}" srcOrd="0" destOrd="0" presId="urn:microsoft.com/office/officeart/2005/8/layout/equation1"/>
    <dgm:cxn modelId="{650A0F57-759B-41BC-81E8-958EEB111836}" type="presOf" srcId="{324674F3-7508-495E-A598-28217B68FB4C}" destId="{C946D7C8-7945-4D49-A734-A27C1F048484}" srcOrd="0" destOrd="0" presId="urn:microsoft.com/office/officeart/2005/8/layout/equation1"/>
    <dgm:cxn modelId="{24BC0C81-935C-48DB-A15A-63A5F01DC831}" srcId="{EED83B07-69E8-4311-B6E2-A887B8F69290}" destId="{4E87594A-3633-4D5C-83C1-78822DDED033}" srcOrd="1" destOrd="0" parTransId="{0394553A-A0E8-4D48-AC01-805E5140A129}" sibTransId="{549F1528-E90C-4BD5-A74F-DDA2532A2A0B}"/>
    <dgm:cxn modelId="{41A957B4-AF7C-4460-A030-893A905B1E18}" type="presOf" srcId="{80BFAF3C-776B-486E-8E90-37B08BA8E97C}" destId="{5276B84F-E6BB-43AB-883B-384925DF8DF9}" srcOrd="0" destOrd="0" presId="urn:microsoft.com/office/officeart/2005/8/layout/equation1"/>
    <dgm:cxn modelId="{8CBEBDB9-61BB-43CC-B8AA-1668BACFD271}" type="presOf" srcId="{4E87594A-3633-4D5C-83C1-78822DDED033}" destId="{D1CFF4FE-7B58-4E66-83CE-2D4E553F5466}" srcOrd="0" destOrd="0" presId="urn:microsoft.com/office/officeart/2005/8/layout/equation1"/>
    <dgm:cxn modelId="{B97A51D1-0DD2-4199-9EC6-5ED7E2774C72}" srcId="{EED83B07-69E8-4311-B6E2-A887B8F69290}" destId="{3A294FE1-55D1-400A-98B7-0D41108866FB}" srcOrd="0" destOrd="0" parTransId="{7C9EB44B-FCB2-44D4-88AC-6F2AA7303883}" sibTransId="{80BFAF3C-776B-486E-8E90-37B08BA8E97C}"/>
    <dgm:cxn modelId="{F51F76D1-91E7-408E-B0F1-155289FC4BDF}" type="presOf" srcId="{EED83B07-69E8-4311-B6E2-A887B8F69290}" destId="{64B7BDB4-E032-4AD7-BDDF-368E29F84FE6}" srcOrd="0" destOrd="0" presId="urn:microsoft.com/office/officeart/2005/8/layout/equation1"/>
    <dgm:cxn modelId="{084142E2-C1C6-4499-8925-AA7CDE739A2B}" type="presOf" srcId="{3A294FE1-55D1-400A-98B7-0D41108866FB}" destId="{E4200409-D8B0-414B-BB81-7FF61C3584FB}" srcOrd="0" destOrd="0" presId="urn:microsoft.com/office/officeart/2005/8/layout/equation1"/>
    <dgm:cxn modelId="{B05DF2FB-F6BF-4E22-9C0D-418787CC7EA3}" srcId="{EED83B07-69E8-4311-B6E2-A887B8F69290}" destId="{324674F3-7508-495E-A598-28217B68FB4C}" srcOrd="2" destOrd="0" parTransId="{15E2448D-A05C-4BE7-9E73-438B430F7E70}" sibTransId="{A421C61E-0A3D-40B5-B43D-EF4233E18A35}"/>
    <dgm:cxn modelId="{2BB5A32B-1042-4B52-9CE6-9B37A291E0F1}" type="presParOf" srcId="{64B7BDB4-E032-4AD7-BDDF-368E29F84FE6}" destId="{E4200409-D8B0-414B-BB81-7FF61C3584FB}" srcOrd="0" destOrd="0" presId="urn:microsoft.com/office/officeart/2005/8/layout/equation1"/>
    <dgm:cxn modelId="{703E3110-A7D5-466F-AAB5-EBC08B7C252F}" type="presParOf" srcId="{64B7BDB4-E032-4AD7-BDDF-368E29F84FE6}" destId="{C1F19123-61D2-406A-AD60-C8831C58FA9F}" srcOrd="1" destOrd="0" presId="urn:microsoft.com/office/officeart/2005/8/layout/equation1"/>
    <dgm:cxn modelId="{FCF7EEDB-DB3C-43B2-A45B-C721A12AC287}" type="presParOf" srcId="{64B7BDB4-E032-4AD7-BDDF-368E29F84FE6}" destId="{5276B84F-E6BB-43AB-883B-384925DF8DF9}" srcOrd="2" destOrd="0" presId="urn:microsoft.com/office/officeart/2005/8/layout/equation1"/>
    <dgm:cxn modelId="{7E6465CE-7AB7-4672-A67D-E209416FC8F0}" type="presParOf" srcId="{64B7BDB4-E032-4AD7-BDDF-368E29F84FE6}" destId="{F79EFDFF-DCEA-449B-AA27-8CFC5BE0CC91}" srcOrd="3" destOrd="0" presId="urn:microsoft.com/office/officeart/2005/8/layout/equation1"/>
    <dgm:cxn modelId="{40A22CDF-DBA2-4343-8C59-0A1D519BFEF5}" type="presParOf" srcId="{64B7BDB4-E032-4AD7-BDDF-368E29F84FE6}" destId="{D1CFF4FE-7B58-4E66-83CE-2D4E553F5466}" srcOrd="4" destOrd="0" presId="urn:microsoft.com/office/officeart/2005/8/layout/equation1"/>
    <dgm:cxn modelId="{A7567FE2-406B-4EBB-8BF7-48F0D2DF89CA}" type="presParOf" srcId="{64B7BDB4-E032-4AD7-BDDF-368E29F84FE6}" destId="{8B30B004-C56D-4C4E-A64A-318AFD4898F0}" srcOrd="5" destOrd="0" presId="urn:microsoft.com/office/officeart/2005/8/layout/equation1"/>
    <dgm:cxn modelId="{C2F4A9E4-0BB8-4976-8903-EBDBE834F89D}" type="presParOf" srcId="{64B7BDB4-E032-4AD7-BDDF-368E29F84FE6}" destId="{2A990CE8-ACC3-4E55-94EA-8CBB8A9CDE3A}" srcOrd="6" destOrd="0" presId="urn:microsoft.com/office/officeart/2005/8/layout/equation1"/>
    <dgm:cxn modelId="{01A93FFC-7E75-4C7C-91EE-969E2E2EB149}" type="presParOf" srcId="{64B7BDB4-E032-4AD7-BDDF-368E29F84FE6}" destId="{D82D8AC7-AE09-46F8-8A3D-E2F6BF58FF7C}" srcOrd="7" destOrd="0" presId="urn:microsoft.com/office/officeart/2005/8/layout/equation1"/>
    <dgm:cxn modelId="{D69519FA-CBAD-4FEA-B25D-2F22468DD5AB}" type="presParOf" srcId="{64B7BDB4-E032-4AD7-BDDF-368E29F84FE6}" destId="{C946D7C8-7945-4D49-A734-A27C1F048484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D83B07-69E8-4311-B6E2-A887B8F69290}" type="doc">
      <dgm:prSet loTypeId="urn:microsoft.com/office/officeart/2005/8/layout/equation1" loCatId="relationship" qsTypeId="urn:microsoft.com/office/officeart/2005/8/quickstyle/simple1" qsCatId="simple" csTypeId="urn:microsoft.com/office/officeart/2005/8/colors/accent0_3" csCatId="mainScheme" phldr="1"/>
      <dgm:spPr/>
    </dgm:pt>
    <dgm:pt modelId="{3A294FE1-55D1-400A-98B7-0D41108866FB}">
      <dgm:prSet phldrT="[Text]"/>
      <dgm:spPr/>
      <dgm:t>
        <a:bodyPr/>
        <a:lstStyle/>
        <a:p>
          <a:r>
            <a:rPr lang="en-US" altLang="en-US" dirty="0"/>
            <a:t>bonus</a:t>
          </a:r>
          <a:endParaRPr lang="en-US" dirty="0"/>
        </a:p>
      </dgm:t>
    </dgm:pt>
    <dgm:pt modelId="{7C9EB44B-FCB2-44D4-88AC-6F2AA7303883}" type="parTrans" cxnId="{B97A51D1-0DD2-4199-9EC6-5ED7E2774C72}">
      <dgm:prSet/>
      <dgm:spPr/>
      <dgm:t>
        <a:bodyPr/>
        <a:lstStyle/>
        <a:p>
          <a:endParaRPr lang="en-US"/>
        </a:p>
      </dgm:t>
    </dgm:pt>
    <dgm:pt modelId="{80BFAF3C-776B-486E-8E90-37B08BA8E97C}" type="sibTrans" cxnId="{B97A51D1-0DD2-4199-9EC6-5ED7E2774C72}">
      <dgm:prSet/>
      <dgm:spPr/>
      <dgm:t>
        <a:bodyPr/>
        <a:lstStyle/>
        <a:p>
          <a:endParaRPr lang="en-US"/>
        </a:p>
      </dgm:t>
    </dgm:pt>
    <dgm:pt modelId="{4E87594A-3633-4D5C-83C1-78822DDED033}">
      <dgm:prSet phldrT="[Text]"/>
      <dgm:spPr/>
      <dgm:t>
        <a:bodyPr/>
        <a:lstStyle/>
        <a:p>
          <a:r>
            <a:rPr lang="en-US" altLang="en-US" dirty="0"/>
            <a:t>static</a:t>
          </a:r>
          <a:br>
            <a:rPr lang="en-US" altLang="en-US" dirty="0"/>
          </a:br>
          <a:r>
            <a:rPr lang="en-US" altLang="en-US" dirty="0" err="1"/>
            <a:t>prio</a:t>
          </a:r>
          <a:endParaRPr lang="en-US" dirty="0"/>
        </a:p>
      </dgm:t>
    </dgm:pt>
    <dgm:pt modelId="{0394553A-A0E8-4D48-AC01-805E5140A129}" type="parTrans" cxnId="{24BC0C81-935C-48DB-A15A-63A5F01DC831}">
      <dgm:prSet/>
      <dgm:spPr/>
      <dgm:t>
        <a:bodyPr/>
        <a:lstStyle/>
        <a:p>
          <a:endParaRPr lang="en-US"/>
        </a:p>
      </dgm:t>
    </dgm:pt>
    <dgm:pt modelId="{549F1528-E90C-4BD5-A74F-DDA2532A2A0B}" type="sibTrans" cxnId="{24BC0C81-935C-48DB-A15A-63A5F01DC831}">
      <dgm:prSet/>
      <dgm:spPr/>
      <dgm:t>
        <a:bodyPr/>
        <a:lstStyle/>
        <a:p>
          <a:endParaRPr lang="en-US"/>
        </a:p>
      </dgm:t>
    </dgm:pt>
    <dgm:pt modelId="{324674F3-7508-495E-A598-28217B68FB4C}">
      <dgm:prSet phldrT="[Text]"/>
      <dgm:spPr/>
      <dgm:t>
        <a:bodyPr/>
        <a:lstStyle/>
        <a:p>
          <a:r>
            <a:rPr lang="en-US" altLang="en-US" dirty="0" err="1"/>
            <a:t>prio</a:t>
          </a:r>
          <a:endParaRPr lang="en-US" dirty="0"/>
        </a:p>
      </dgm:t>
    </dgm:pt>
    <dgm:pt modelId="{15E2448D-A05C-4BE7-9E73-438B430F7E70}" type="parTrans" cxnId="{B05DF2FB-F6BF-4E22-9C0D-418787CC7EA3}">
      <dgm:prSet/>
      <dgm:spPr/>
      <dgm:t>
        <a:bodyPr/>
        <a:lstStyle/>
        <a:p>
          <a:endParaRPr lang="en-US"/>
        </a:p>
      </dgm:t>
    </dgm:pt>
    <dgm:pt modelId="{A421C61E-0A3D-40B5-B43D-EF4233E18A35}" type="sibTrans" cxnId="{B05DF2FB-F6BF-4E22-9C0D-418787CC7EA3}">
      <dgm:prSet/>
      <dgm:spPr/>
      <dgm:t>
        <a:bodyPr/>
        <a:lstStyle/>
        <a:p>
          <a:endParaRPr lang="en-US"/>
        </a:p>
      </dgm:t>
    </dgm:pt>
    <dgm:pt modelId="{64B7BDB4-E032-4AD7-BDDF-368E29F84FE6}" type="pres">
      <dgm:prSet presAssocID="{EED83B07-69E8-4311-B6E2-A887B8F69290}" presName="linearFlow" presStyleCnt="0">
        <dgm:presLayoutVars>
          <dgm:dir val="rev"/>
          <dgm:resizeHandles val="exact"/>
        </dgm:presLayoutVars>
      </dgm:prSet>
      <dgm:spPr/>
    </dgm:pt>
    <dgm:pt modelId="{E4200409-D8B0-414B-BB81-7FF61C3584FB}" type="pres">
      <dgm:prSet presAssocID="{3A294FE1-55D1-400A-98B7-0D41108866FB}" presName="node" presStyleLbl="node1" presStyleIdx="0" presStyleCnt="3">
        <dgm:presLayoutVars>
          <dgm:bulletEnabled val="1"/>
        </dgm:presLayoutVars>
      </dgm:prSet>
      <dgm:spPr/>
    </dgm:pt>
    <dgm:pt modelId="{C1F19123-61D2-406A-AD60-C8831C58FA9F}" type="pres">
      <dgm:prSet presAssocID="{80BFAF3C-776B-486E-8E90-37B08BA8E97C}" presName="spacerL" presStyleCnt="0"/>
      <dgm:spPr/>
    </dgm:pt>
    <dgm:pt modelId="{5276B84F-E6BB-43AB-883B-384925DF8DF9}" type="pres">
      <dgm:prSet presAssocID="{80BFAF3C-776B-486E-8E90-37B08BA8E97C}" presName="sibTrans" presStyleLbl="sibTrans2D1" presStyleIdx="0" presStyleCnt="2"/>
      <dgm:spPr>
        <a:prstGeom prst="mathMinus">
          <a:avLst/>
        </a:prstGeom>
      </dgm:spPr>
    </dgm:pt>
    <dgm:pt modelId="{F79EFDFF-DCEA-449B-AA27-8CFC5BE0CC91}" type="pres">
      <dgm:prSet presAssocID="{80BFAF3C-776B-486E-8E90-37B08BA8E97C}" presName="spacerR" presStyleCnt="0"/>
      <dgm:spPr/>
    </dgm:pt>
    <dgm:pt modelId="{D1CFF4FE-7B58-4E66-83CE-2D4E553F5466}" type="pres">
      <dgm:prSet presAssocID="{4E87594A-3633-4D5C-83C1-78822DDED033}" presName="node" presStyleLbl="node1" presStyleIdx="1" presStyleCnt="3">
        <dgm:presLayoutVars>
          <dgm:bulletEnabled val="1"/>
        </dgm:presLayoutVars>
      </dgm:prSet>
      <dgm:spPr/>
    </dgm:pt>
    <dgm:pt modelId="{8B30B004-C56D-4C4E-A64A-318AFD4898F0}" type="pres">
      <dgm:prSet presAssocID="{549F1528-E90C-4BD5-A74F-DDA2532A2A0B}" presName="spacerL" presStyleCnt="0"/>
      <dgm:spPr/>
    </dgm:pt>
    <dgm:pt modelId="{2A990CE8-ACC3-4E55-94EA-8CBB8A9CDE3A}" type="pres">
      <dgm:prSet presAssocID="{549F1528-E90C-4BD5-A74F-DDA2532A2A0B}" presName="sibTrans" presStyleLbl="sibTrans2D1" presStyleIdx="1" presStyleCnt="2"/>
      <dgm:spPr/>
    </dgm:pt>
    <dgm:pt modelId="{D82D8AC7-AE09-46F8-8A3D-E2F6BF58FF7C}" type="pres">
      <dgm:prSet presAssocID="{549F1528-E90C-4BD5-A74F-DDA2532A2A0B}" presName="spacerR" presStyleCnt="0"/>
      <dgm:spPr/>
    </dgm:pt>
    <dgm:pt modelId="{C946D7C8-7945-4D49-A734-A27C1F048484}" type="pres">
      <dgm:prSet presAssocID="{324674F3-7508-495E-A598-28217B68FB4C}" presName="node" presStyleLbl="node1" presStyleIdx="2" presStyleCnt="3">
        <dgm:presLayoutVars>
          <dgm:bulletEnabled val="1"/>
        </dgm:presLayoutVars>
      </dgm:prSet>
      <dgm:spPr/>
    </dgm:pt>
  </dgm:ptLst>
  <dgm:cxnLst>
    <dgm:cxn modelId="{670CF213-3155-4147-829F-D6490718A2F1}" type="presOf" srcId="{549F1528-E90C-4BD5-A74F-DDA2532A2A0B}" destId="{2A990CE8-ACC3-4E55-94EA-8CBB8A9CDE3A}" srcOrd="0" destOrd="0" presId="urn:microsoft.com/office/officeart/2005/8/layout/equation1"/>
    <dgm:cxn modelId="{650A0F57-759B-41BC-81E8-958EEB111836}" type="presOf" srcId="{324674F3-7508-495E-A598-28217B68FB4C}" destId="{C946D7C8-7945-4D49-A734-A27C1F048484}" srcOrd="0" destOrd="0" presId="urn:microsoft.com/office/officeart/2005/8/layout/equation1"/>
    <dgm:cxn modelId="{24BC0C81-935C-48DB-A15A-63A5F01DC831}" srcId="{EED83B07-69E8-4311-B6E2-A887B8F69290}" destId="{4E87594A-3633-4D5C-83C1-78822DDED033}" srcOrd="1" destOrd="0" parTransId="{0394553A-A0E8-4D48-AC01-805E5140A129}" sibTransId="{549F1528-E90C-4BD5-A74F-DDA2532A2A0B}"/>
    <dgm:cxn modelId="{41A957B4-AF7C-4460-A030-893A905B1E18}" type="presOf" srcId="{80BFAF3C-776B-486E-8E90-37B08BA8E97C}" destId="{5276B84F-E6BB-43AB-883B-384925DF8DF9}" srcOrd="0" destOrd="0" presId="urn:microsoft.com/office/officeart/2005/8/layout/equation1"/>
    <dgm:cxn modelId="{8CBEBDB9-61BB-43CC-B8AA-1668BACFD271}" type="presOf" srcId="{4E87594A-3633-4D5C-83C1-78822DDED033}" destId="{D1CFF4FE-7B58-4E66-83CE-2D4E553F5466}" srcOrd="0" destOrd="0" presId="urn:microsoft.com/office/officeart/2005/8/layout/equation1"/>
    <dgm:cxn modelId="{B97A51D1-0DD2-4199-9EC6-5ED7E2774C72}" srcId="{EED83B07-69E8-4311-B6E2-A887B8F69290}" destId="{3A294FE1-55D1-400A-98B7-0D41108866FB}" srcOrd="0" destOrd="0" parTransId="{7C9EB44B-FCB2-44D4-88AC-6F2AA7303883}" sibTransId="{80BFAF3C-776B-486E-8E90-37B08BA8E97C}"/>
    <dgm:cxn modelId="{F51F76D1-91E7-408E-B0F1-155289FC4BDF}" type="presOf" srcId="{EED83B07-69E8-4311-B6E2-A887B8F69290}" destId="{64B7BDB4-E032-4AD7-BDDF-368E29F84FE6}" srcOrd="0" destOrd="0" presId="urn:microsoft.com/office/officeart/2005/8/layout/equation1"/>
    <dgm:cxn modelId="{084142E2-C1C6-4499-8925-AA7CDE739A2B}" type="presOf" srcId="{3A294FE1-55D1-400A-98B7-0D41108866FB}" destId="{E4200409-D8B0-414B-BB81-7FF61C3584FB}" srcOrd="0" destOrd="0" presId="urn:microsoft.com/office/officeart/2005/8/layout/equation1"/>
    <dgm:cxn modelId="{B05DF2FB-F6BF-4E22-9C0D-418787CC7EA3}" srcId="{EED83B07-69E8-4311-B6E2-A887B8F69290}" destId="{324674F3-7508-495E-A598-28217B68FB4C}" srcOrd="2" destOrd="0" parTransId="{15E2448D-A05C-4BE7-9E73-438B430F7E70}" sibTransId="{A421C61E-0A3D-40B5-B43D-EF4233E18A35}"/>
    <dgm:cxn modelId="{2BB5A32B-1042-4B52-9CE6-9B37A291E0F1}" type="presParOf" srcId="{64B7BDB4-E032-4AD7-BDDF-368E29F84FE6}" destId="{E4200409-D8B0-414B-BB81-7FF61C3584FB}" srcOrd="0" destOrd="0" presId="urn:microsoft.com/office/officeart/2005/8/layout/equation1"/>
    <dgm:cxn modelId="{703E3110-A7D5-466F-AAB5-EBC08B7C252F}" type="presParOf" srcId="{64B7BDB4-E032-4AD7-BDDF-368E29F84FE6}" destId="{C1F19123-61D2-406A-AD60-C8831C58FA9F}" srcOrd="1" destOrd="0" presId="urn:microsoft.com/office/officeart/2005/8/layout/equation1"/>
    <dgm:cxn modelId="{FCF7EEDB-DB3C-43B2-A45B-C721A12AC287}" type="presParOf" srcId="{64B7BDB4-E032-4AD7-BDDF-368E29F84FE6}" destId="{5276B84F-E6BB-43AB-883B-384925DF8DF9}" srcOrd="2" destOrd="0" presId="urn:microsoft.com/office/officeart/2005/8/layout/equation1"/>
    <dgm:cxn modelId="{7E6465CE-7AB7-4672-A67D-E209416FC8F0}" type="presParOf" srcId="{64B7BDB4-E032-4AD7-BDDF-368E29F84FE6}" destId="{F79EFDFF-DCEA-449B-AA27-8CFC5BE0CC91}" srcOrd="3" destOrd="0" presId="urn:microsoft.com/office/officeart/2005/8/layout/equation1"/>
    <dgm:cxn modelId="{40A22CDF-DBA2-4343-8C59-0A1D519BFEF5}" type="presParOf" srcId="{64B7BDB4-E032-4AD7-BDDF-368E29F84FE6}" destId="{D1CFF4FE-7B58-4E66-83CE-2D4E553F5466}" srcOrd="4" destOrd="0" presId="urn:microsoft.com/office/officeart/2005/8/layout/equation1"/>
    <dgm:cxn modelId="{A7567FE2-406B-4EBB-8BF7-48F0D2DF89CA}" type="presParOf" srcId="{64B7BDB4-E032-4AD7-BDDF-368E29F84FE6}" destId="{8B30B004-C56D-4C4E-A64A-318AFD4898F0}" srcOrd="5" destOrd="0" presId="urn:microsoft.com/office/officeart/2005/8/layout/equation1"/>
    <dgm:cxn modelId="{C2F4A9E4-0BB8-4976-8903-EBDBE834F89D}" type="presParOf" srcId="{64B7BDB4-E032-4AD7-BDDF-368E29F84FE6}" destId="{2A990CE8-ACC3-4E55-94EA-8CBB8A9CDE3A}" srcOrd="6" destOrd="0" presId="urn:microsoft.com/office/officeart/2005/8/layout/equation1"/>
    <dgm:cxn modelId="{01A93FFC-7E75-4C7C-91EE-969E2E2EB149}" type="presParOf" srcId="{64B7BDB4-E032-4AD7-BDDF-368E29F84FE6}" destId="{D82D8AC7-AE09-46F8-8A3D-E2F6BF58FF7C}" srcOrd="7" destOrd="0" presId="urn:microsoft.com/office/officeart/2005/8/layout/equation1"/>
    <dgm:cxn modelId="{D69519FA-CBAD-4FEA-B25D-2F22468DD5AB}" type="presParOf" srcId="{64B7BDB4-E032-4AD7-BDDF-368E29F84FE6}" destId="{C946D7C8-7945-4D49-A734-A27C1F048484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05C566-5B60-467B-AEA3-980A4D9CADE3}" type="doc">
      <dgm:prSet loTypeId="urn:microsoft.com/office/officeart/2005/8/layout/vList6" loCatId="list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D0E10E31-BC3D-49BA-8578-6A029DC6C826}">
      <dgm:prSet phldrT="[Text]" custT="1"/>
      <dgm:spPr/>
      <dgm:t>
        <a:bodyPr/>
        <a:lstStyle/>
        <a:p>
          <a:r>
            <a:rPr lang="en-US" altLang="en-US" sz="2400" dirty="0"/>
            <a:t>nice = -20</a:t>
          </a:r>
          <a:endParaRPr lang="en-US" sz="2400" dirty="0"/>
        </a:p>
      </dgm:t>
    </dgm:pt>
    <dgm:pt modelId="{5C404206-4503-4791-955C-01946BD016F5}" type="parTrans" cxnId="{C01E09C0-9522-4705-86F5-8DBE0F8E67DE}">
      <dgm:prSet/>
      <dgm:spPr/>
      <dgm:t>
        <a:bodyPr/>
        <a:lstStyle/>
        <a:p>
          <a:pPr rtl="1"/>
          <a:endParaRPr lang="en-US" sz="1400"/>
        </a:p>
      </dgm:t>
    </dgm:pt>
    <dgm:pt modelId="{8CAAA4CD-121E-44BE-A3A2-83D7646464BA}" type="sibTrans" cxnId="{C01E09C0-9522-4705-86F5-8DBE0F8E67DE}">
      <dgm:prSet/>
      <dgm:spPr/>
      <dgm:t>
        <a:bodyPr/>
        <a:lstStyle/>
        <a:p>
          <a:pPr rtl="1"/>
          <a:endParaRPr lang="en-US" sz="1400"/>
        </a:p>
      </dgm:t>
    </dgm:pt>
    <dgm:pt modelId="{72FC769D-96A1-4B65-805C-7FAEE06BC0F9}">
      <dgm:prSet phldrT="[Text]" custT="1"/>
      <dgm:spPr/>
      <dgm:t>
        <a:bodyPr/>
        <a:lstStyle/>
        <a:p>
          <a:pPr rtl="1">
            <a:buNone/>
          </a:pPr>
          <a:r>
            <a:rPr lang="he-IL" altLang="en-US" sz="2400" dirty="0"/>
            <a:t> תהליך אינטראקטיבי.</a:t>
          </a:r>
          <a:endParaRPr lang="en-US" sz="2400" dirty="0"/>
        </a:p>
      </dgm:t>
    </dgm:pt>
    <dgm:pt modelId="{57B344BA-E916-4CB9-BD48-D107782E33EF}" type="parTrans" cxnId="{406960FA-9C23-4655-9C34-5FB5634D0FCA}">
      <dgm:prSet/>
      <dgm:spPr/>
      <dgm:t>
        <a:bodyPr/>
        <a:lstStyle/>
        <a:p>
          <a:pPr rtl="1"/>
          <a:endParaRPr lang="en-US" sz="1400"/>
        </a:p>
      </dgm:t>
    </dgm:pt>
    <dgm:pt modelId="{AAAF064D-AC8D-4FB1-A08B-8D6235529018}" type="sibTrans" cxnId="{406960FA-9C23-4655-9C34-5FB5634D0FCA}">
      <dgm:prSet/>
      <dgm:spPr/>
      <dgm:t>
        <a:bodyPr/>
        <a:lstStyle/>
        <a:p>
          <a:pPr rtl="1"/>
          <a:endParaRPr lang="en-US" sz="1400"/>
        </a:p>
      </dgm:t>
    </dgm:pt>
    <dgm:pt modelId="{832E07D3-5A9E-4C7D-B736-3608124047C1}">
      <dgm:prSet phldrT="[Text]" custT="1"/>
      <dgm:spPr/>
      <dgm:t>
        <a:bodyPr/>
        <a:lstStyle/>
        <a:p>
          <a:r>
            <a:rPr lang="en-US" altLang="en-US" sz="2400" dirty="0"/>
            <a:t>nice = 0</a:t>
          </a:r>
          <a:endParaRPr lang="en-US" sz="2400" dirty="0"/>
        </a:p>
      </dgm:t>
    </dgm:pt>
    <dgm:pt modelId="{00B0EFF9-515D-41F8-A662-E86F78A24CED}" type="parTrans" cxnId="{96BCAA91-C211-44BA-B53A-603B3DD6644C}">
      <dgm:prSet/>
      <dgm:spPr/>
      <dgm:t>
        <a:bodyPr/>
        <a:lstStyle/>
        <a:p>
          <a:pPr rtl="1"/>
          <a:endParaRPr lang="en-US" sz="1400"/>
        </a:p>
      </dgm:t>
    </dgm:pt>
    <dgm:pt modelId="{D585B608-64CB-4C9A-B2D7-6FACB4F53D89}" type="sibTrans" cxnId="{96BCAA91-C211-44BA-B53A-603B3DD6644C}">
      <dgm:prSet/>
      <dgm:spPr/>
      <dgm:t>
        <a:bodyPr/>
        <a:lstStyle/>
        <a:p>
          <a:pPr rtl="1"/>
          <a:endParaRPr lang="en-US" sz="1400"/>
        </a:p>
      </dgm:t>
    </dgm:pt>
    <dgm:pt modelId="{33B93EBF-ED0B-41AC-B637-CA44772CFDD3}">
      <dgm:prSet phldrT="[Text]" custT="1"/>
      <dgm:spPr/>
      <dgm:t>
        <a:bodyPr/>
        <a:lstStyle/>
        <a:p>
          <a:pPr marL="0" marR="0" lvl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altLang="en-US" sz="2400" dirty="0"/>
            <a:t> אין הערכה, ההחלטה דינמית של ה-</a:t>
          </a:r>
          <a:r>
            <a:rPr lang="en-US" altLang="en-US" sz="2400" dirty="0"/>
            <a:t>scheduler</a:t>
          </a:r>
          <a:r>
            <a:rPr lang="he-IL" altLang="en-US" sz="2400" dirty="0"/>
            <a:t>.</a:t>
          </a:r>
        </a:p>
      </dgm:t>
    </dgm:pt>
    <dgm:pt modelId="{12DCABAD-732E-4534-A12A-996E15E2BBC2}" type="parTrans" cxnId="{81D21AF9-2091-450C-B888-2EF462709AC7}">
      <dgm:prSet/>
      <dgm:spPr/>
      <dgm:t>
        <a:bodyPr/>
        <a:lstStyle/>
        <a:p>
          <a:endParaRPr lang="en-US" sz="1400"/>
        </a:p>
      </dgm:t>
    </dgm:pt>
    <dgm:pt modelId="{41340930-6AF3-4FDB-A351-4EDA8104E751}" type="sibTrans" cxnId="{81D21AF9-2091-450C-B888-2EF462709AC7}">
      <dgm:prSet/>
      <dgm:spPr/>
      <dgm:t>
        <a:bodyPr/>
        <a:lstStyle/>
        <a:p>
          <a:endParaRPr lang="en-US" sz="1400"/>
        </a:p>
      </dgm:t>
    </dgm:pt>
    <dgm:pt modelId="{6FF60686-1EDB-435B-9697-FADC07ECF8DC}">
      <dgm:prSet phldrT="[Text]" custT="1"/>
      <dgm:spPr/>
      <dgm:t>
        <a:bodyPr/>
        <a:lstStyle/>
        <a:p>
          <a:pPr marL="0" lv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altLang="en-US" sz="2400" dirty="0"/>
            <a:t>nice = +19</a:t>
          </a:r>
          <a:endParaRPr lang="he-IL" altLang="en-US" sz="2400" dirty="0"/>
        </a:p>
      </dgm:t>
    </dgm:pt>
    <dgm:pt modelId="{3B0FF4CF-80C8-4951-A2F3-1FB7ECD4AD73}" type="parTrans" cxnId="{D54C40C0-DFD0-4167-A4C8-8D5D4E1C9D2C}">
      <dgm:prSet/>
      <dgm:spPr/>
      <dgm:t>
        <a:bodyPr/>
        <a:lstStyle/>
        <a:p>
          <a:endParaRPr lang="en-US"/>
        </a:p>
      </dgm:t>
    </dgm:pt>
    <dgm:pt modelId="{07E1A499-28D5-4555-894C-A20D00C477D7}" type="sibTrans" cxnId="{D54C40C0-DFD0-4167-A4C8-8D5D4E1C9D2C}">
      <dgm:prSet/>
      <dgm:spPr/>
      <dgm:t>
        <a:bodyPr/>
        <a:lstStyle/>
        <a:p>
          <a:endParaRPr lang="en-US"/>
        </a:p>
      </dgm:t>
    </dgm:pt>
    <dgm:pt modelId="{23DBC16A-51F4-4A29-8F06-03370422F4D1}">
      <dgm:prSet phldrT="[Text]" custT="1"/>
      <dgm:spPr/>
      <dgm:t>
        <a:bodyPr/>
        <a:lstStyle/>
        <a:p>
          <a:pPr marR="0" rtl="1" eaLnBrk="1" fontAlgn="auto" latinLnBrk="0" hangingPunct="1">
            <a:buClrTx/>
            <a:buSzTx/>
            <a:buFontTx/>
            <a:buNone/>
            <a:tabLst/>
            <a:defRPr/>
          </a:pPr>
          <a:r>
            <a:rPr lang="he-IL" altLang="en-US" sz="2400" dirty="0"/>
            <a:t> תהליך חישובי.</a:t>
          </a:r>
        </a:p>
      </dgm:t>
    </dgm:pt>
    <dgm:pt modelId="{2F026979-F257-4B5E-86D9-9B7984D29F4C}" type="parTrans" cxnId="{28F588AB-F333-4525-965D-09EEACADF123}">
      <dgm:prSet/>
      <dgm:spPr/>
      <dgm:t>
        <a:bodyPr/>
        <a:lstStyle/>
        <a:p>
          <a:endParaRPr lang="en-US"/>
        </a:p>
      </dgm:t>
    </dgm:pt>
    <dgm:pt modelId="{BBCD1F6B-D740-4E45-823B-153D7EC96961}" type="sibTrans" cxnId="{28F588AB-F333-4525-965D-09EEACADF123}">
      <dgm:prSet/>
      <dgm:spPr/>
      <dgm:t>
        <a:bodyPr/>
        <a:lstStyle/>
        <a:p>
          <a:endParaRPr lang="en-US"/>
        </a:p>
      </dgm:t>
    </dgm:pt>
    <dgm:pt modelId="{5175C886-1E47-41D9-8883-3BBFF5372859}" type="pres">
      <dgm:prSet presAssocID="{9F05C566-5B60-467B-AEA3-980A4D9CADE3}" presName="Name0" presStyleCnt="0">
        <dgm:presLayoutVars>
          <dgm:dir val="rev"/>
          <dgm:animLvl val="lvl"/>
          <dgm:resizeHandles/>
        </dgm:presLayoutVars>
      </dgm:prSet>
      <dgm:spPr/>
    </dgm:pt>
    <dgm:pt modelId="{72ED2481-EE4A-41D8-AC8D-216CEC275CD6}" type="pres">
      <dgm:prSet presAssocID="{D0E10E31-BC3D-49BA-8578-6A029DC6C826}" presName="linNode" presStyleCnt="0"/>
      <dgm:spPr/>
    </dgm:pt>
    <dgm:pt modelId="{DD2F8287-34DD-447D-8BF1-72669204678E}" type="pres">
      <dgm:prSet presAssocID="{D0E10E31-BC3D-49BA-8578-6A029DC6C826}" presName="parentShp" presStyleLbl="node1" presStyleIdx="0" presStyleCnt="3" custScaleY="140334">
        <dgm:presLayoutVars>
          <dgm:bulletEnabled val="1"/>
        </dgm:presLayoutVars>
      </dgm:prSet>
      <dgm:spPr/>
    </dgm:pt>
    <dgm:pt modelId="{6A688C15-0E30-4383-ABDC-E10E2D696384}" type="pres">
      <dgm:prSet presAssocID="{D0E10E31-BC3D-49BA-8578-6A029DC6C826}" presName="childShp" presStyleLbl="bgAccFollowNode1" presStyleIdx="0" presStyleCnt="3" custScaleX="194872" custScaleY="194872">
        <dgm:presLayoutVars>
          <dgm:bulletEnabled val="1"/>
        </dgm:presLayoutVars>
      </dgm:prSet>
      <dgm:spPr/>
    </dgm:pt>
    <dgm:pt modelId="{4C868396-013D-4F89-B121-0EE95278BE66}" type="pres">
      <dgm:prSet presAssocID="{8CAAA4CD-121E-44BE-A3A2-83D7646464BA}" presName="spacing" presStyleCnt="0"/>
      <dgm:spPr/>
    </dgm:pt>
    <dgm:pt modelId="{12CC68D6-2135-48C9-8FF9-90BC63160E6F}" type="pres">
      <dgm:prSet presAssocID="{832E07D3-5A9E-4C7D-B736-3608124047C1}" presName="linNode" presStyleCnt="0"/>
      <dgm:spPr/>
    </dgm:pt>
    <dgm:pt modelId="{4D82547F-15CA-432F-89A1-51B91701CDC5}" type="pres">
      <dgm:prSet presAssocID="{832E07D3-5A9E-4C7D-B736-3608124047C1}" presName="parentShp" presStyleLbl="node1" presStyleIdx="1" presStyleCnt="3" custScaleY="140334">
        <dgm:presLayoutVars>
          <dgm:bulletEnabled val="1"/>
        </dgm:presLayoutVars>
      </dgm:prSet>
      <dgm:spPr/>
    </dgm:pt>
    <dgm:pt modelId="{30C67EE4-1135-4A2B-BCDD-8919D571D55E}" type="pres">
      <dgm:prSet presAssocID="{832E07D3-5A9E-4C7D-B736-3608124047C1}" presName="childShp" presStyleLbl="bgAccFollowNode1" presStyleIdx="1" presStyleCnt="3" custScaleX="194872" custScaleY="194872">
        <dgm:presLayoutVars>
          <dgm:bulletEnabled val="1"/>
        </dgm:presLayoutVars>
      </dgm:prSet>
      <dgm:spPr/>
    </dgm:pt>
    <dgm:pt modelId="{5D45930A-8636-47D8-8381-CC974A8B3C84}" type="pres">
      <dgm:prSet presAssocID="{D585B608-64CB-4C9A-B2D7-6FACB4F53D89}" presName="spacing" presStyleCnt="0"/>
      <dgm:spPr/>
    </dgm:pt>
    <dgm:pt modelId="{A63285A1-F799-43DC-A27A-B8D5594CB308}" type="pres">
      <dgm:prSet presAssocID="{6FF60686-1EDB-435B-9697-FADC07ECF8DC}" presName="linNode" presStyleCnt="0"/>
      <dgm:spPr/>
    </dgm:pt>
    <dgm:pt modelId="{E721B88D-E7F3-47C9-8CB9-CF2DA67D60AD}" type="pres">
      <dgm:prSet presAssocID="{6FF60686-1EDB-435B-9697-FADC07ECF8DC}" presName="parentShp" presStyleLbl="node1" presStyleIdx="2" presStyleCnt="3" custScaleY="140334">
        <dgm:presLayoutVars>
          <dgm:bulletEnabled val="1"/>
        </dgm:presLayoutVars>
      </dgm:prSet>
      <dgm:spPr/>
    </dgm:pt>
    <dgm:pt modelId="{03BBE197-202C-4C07-8C66-437119026F0E}" type="pres">
      <dgm:prSet presAssocID="{6FF60686-1EDB-435B-9697-FADC07ECF8DC}" presName="childShp" presStyleLbl="bgAccFollowNode1" presStyleIdx="2" presStyleCnt="3" custScaleX="194872" custScaleY="194872">
        <dgm:presLayoutVars>
          <dgm:bulletEnabled val="1"/>
        </dgm:presLayoutVars>
      </dgm:prSet>
      <dgm:spPr/>
    </dgm:pt>
  </dgm:ptLst>
  <dgm:cxnLst>
    <dgm:cxn modelId="{FAFFC469-34F2-4D61-8F75-D40778917CA4}" type="presOf" srcId="{832E07D3-5A9E-4C7D-B736-3608124047C1}" destId="{4D82547F-15CA-432F-89A1-51B91701CDC5}" srcOrd="0" destOrd="0" presId="urn:microsoft.com/office/officeart/2005/8/layout/vList6"/>
    <dgm:cxn modelId="{FB16534D-379F-416F-A191-A5D199F855B6}" type="presOf" srcId="{33B93EBF-ED0B-41AC-B637-CA44772CFDD3}" destId="{30C67EE4-1135-4A2B-BCDD-8919D571D55E}" srcOrd="0" destOrd="0" presId="urn:microsoft.com/office/officeart/2005/8/layout/vList6"/>
    <dgm:cxn modelId="{E0D3A17D-0CA7-47A8-B5C1-05B7D7138B51}" type="presOf" srcId="{23DBC16A-51F4-4A29-8F06-03370422F4D1}" destId="{03BBE197-202C-4C07-8C66-437119026F0E}" srcOrd="0" destOrd="0" presId="urn:microsoft.com/office/officeart/2005/8/layout/vList6"/>
    <dgm:cxn modelId="{B127307F-73CE-43C3-9B78-BEC76D8BB737}" type="presOf" srcId="{72FC769D-96A1-4B65-805C-7FAEE06BC0F9}" destId="{6A688C15-0E30-4383-ABDC-E10E2D696384}" srcOrd="0" destOrd="0" presId="urn:microsoft.com/office/officeart/2005/8/layout/vList6"/>
    <dgm:cxn modelId="{96BCAA91-C211-44BA-B53A-603B3DD6644C}" srcId="{9F05C566-5B60-467B-AEA3-980A4D9CADE3}" destId="{832E07D3-5A9E-4C7D-B736-3608124047C1}" srcOrd="1" destOrd="0" parTransId="{00B0EFF9-515D-41F8-A662-E86F78A24CED}" sibTransId="{D585B608-64CB-4C9A-B2D7-6FACB4F53D89}"/>
    <dgm:cxn modelId="{28F588AB-F333-4525-965D-09EEACADF123}" srcId="{6FF60686-1EDB-435B-9697-FADC07ECF8DC}" destId="{23DBC16A-51F4-4A29-8F06-03370422F4D1}" srcOrd="0" destOrd="0" parTransId="{2F026979-F257-4B5E-86D9-9B7984D29F4C}" sibTransId="{BBCD1F6B-D740-4E45-823B-153D7EC96961}"/>
    <dgm:cxn modelId="{58222EB6-B3A3-4BD9-BAD6-2F5FD19E41BD}" type="presOf" srcId="{9F05C566-5B60-467B-AEA3-980A4D9CADE3}" destId="{5175C886-1E47-41D9-8883-3BBFF5372859}" srcOrd="0" destOrd="0" presId="urn:microsoft.com/office/officeart/2005/8/layout/vList6"/>
    <dgm:cxn modelId="{C01E09C0-9522-4705-86F5-8DBE0F8E67DE}" srcId="{9F05C566-5B60-467B-AEA3-980A4D9CADE3}" destId="{D0E10E31-BC3D-49BA-8578-6A029DC6C826}" srcOrd="0" destOrd="0" parTransId="{5C404206-4503-4791-955C-01946BD016F5}" sibTransId="{8CAAA4CD-121E-44BE-A3A2-83D7646464BA}"/>
    <dgm:cxn modelId="{D54C40C0-DFD0-4167-A4C8-8D5D4E1C9D2C}" srcId="{9F05C566-5B60-467B-AEA3-980A4D9CADE3}" destId="{6FF60686-1EDB-435B-9697-FADC07ECF8DC}" srcOrd="2" destOrd="0" parTransId="{3B0FF4CF-80C8-4951-A2F3-1FB7ECD4AD73}" sibTransId="{07E1A499-28D5-4555-894C-A20D00C477D7}"/>
    <dgm:cxn modelId="{439181C0-C252-4746-A200-6E74FD99511E}" type="presOf" srcId="{6FF60686-1EDB-435B-9697-FADC07ECF8DC}" destId="{E721B88D-E7F3-47C9-8CB9-CF2DA67D60AD}" srcOrd="0" destOrd="0" presId="urn:microsoft.com/office/officeart/2005/8/layout/vList6"/>
    <dgm:cxn modelId="{F3E266F3-A459-4B3F-8102-00A1BB0F1BB5}" type="presOf" srcId="{D0E10E31-BC3D-49BA-8578-6A029DC6C826}" destId="{DD2F8287-34DD-447D-8BF1-72669204678E}" srcOrd="0" destOrd="0" presId="urn:microsoft.com/office/officeart/2005/8/layout/vList6"/>
    <dgm:cxn modelId="{81D21AF9-2091-450C-B888-2EF462709AC7}" srcId="{832E07D3-5A9E-4C7D-B736-3608124047C1}" destId="{33B93EBF-ED0B-41AC-B637-CA44772CFDD3}" srcOrd="0" destOrd="0" parTransId="{12DCABAD-732E-4534-A12A-996E15E2BBC2}" sibTransId="{41340930-6AF3-4FDB-A351-4EDA8104E751}"/>
    <dgm:cxn modelId="{406960FA-9C23-4655-9C34-5FB5634D0FCA}" srcId="{D0E10E31-BC3D-49BA-8578-6A029DC6C826}" destId="{72FC769D-96A1-4B65-805C-7FAEE06BC0F9}" srcOrd="0" destOrd="0" parTransId="{57B344BA-E916-4CB9-BD48-D107782E33EF}" sibTransId="{AAAF064D-AC8D-4FB1-A08B-8D6235529018}"/>
    <dgm:cxn modelId="{C784A3CB-EDE3-4A16-ACA7-6F514971B374}" type="presParOf" srcId="{5175C886-1E47-41D9-8883-3BBFF5372859}" destId="{72ED2481-EE4A-41D8-AC8D-216CEC275CD6}" srcOrd="0" destOrd="0" presId="urn:microsoft.com/office/officeart/2005/8/layout/vList6"/>
    <dgm:cxn modelId="{FE595E99-43CF-412A-B8B2-899F905EB72C}" type="presParOf" srcId="{72ED2481-EE4A-41D8-AC8D-216CEC275CD6}" destId="{DD2F8287-34DD-447D-8BF1-72669204678E}" srcOrd="0" destOrd="0" presId="urn:microsoft.com/office/officeart/2005/8/layout/vList6"/>
    <dgm:cxn modelId="{09F583C9-4CA3-4C49-BE6B-346840F03086}" type="presParOf" srcId="{72ED2481-EE4A-41D8-AC8D-216CEC275CD6}" destId="{6A688C15-0E30-4383-ABDC-E10E2D696384}" srcOrd="1" destOrd="0" presId="urn:microsoft.com/office/officeart/2005/8/layout/vList6"/>
    <dgm:cxn modelId="{24B9E7AB-3D85-4C87-85A5-3D7D4C3B3A54}" type="presParOf" srcId="{5175C886-1E47-41D9-8883-3BBFF5372859}" destId="{4C868396-013D-4F89-B121-0EE95278BE66}" srcOrd="1" destOrd="0" presId="urn:microsoft.com/office/officeart/2005/8/layout/vList6"/>
    <dgm:cxn modelId="{0AFBDAEB-8F78-4043-8F5D-5EB14F350E63}" type="presParOf" srcId="{5175C886-1E47-41D9-8883-3BBFF5372859}" destId="{12CC68D6-2135-48C9-8FF9-90BC63160E6F}" srcOrd="2" destOrd="0" presId="urn:microsoft.com/office/officeart/2005/8/layout/vList6"/>
    <dgm:cxn modelId="{6F46DBC1-2996-44BA-A4D4-599AD044B7CD}" type="presParOf" srcId="{12CC68D6-2135-48C9-8FF9-90BC63160E6F}" destId="{4D82547F-15CA-432F-89A1-51B91701CDC5}" srcOrd="0" destOrd="0" presId="urn:microsoft.com/office/officeart/2005/8/layout/vList6"/>
    <dgm:cxn modelId="{245E2E9F-3311-45DC-970E-6A8B15D8F4EA}" type="presParOf" srcId="{12CC68D6-2135-48C9-8FF9-90BC63160E6F}" destId="{30C67EE4-1135-4A2B-BCDD-8919D571D55E}" srcOrd="1" destOrd="0" presId="urn:microsoft.com/office/officeart/2005/8/layout/vList6"/>
    <dgm:cxn modelId="{3B480B13-2910-460E-A3F6-F037C7EF686A}" type="presParOf" srcId="{5175C886-1E47-41D9-8883-3BBFF5372859}" destId="{5D45930A-8636-47D8-8381-CC974A8B3C84}" srcOrd="3" destOrd="0" presId="urn:microsoft.com/office/officeart/2005/8/layout/vList6"/>
    <dgm:cxn modelId="{CC1D474E-8232-430E-B09B-E7AB05133994}" type="presParOf" srcId="{5175C886-1E47-41D9-8883-3BBFF5372859}" destId="{A63285A1-F799-43DC-A27A-B8D5594CB308}" srcOrd="4" destOrd="0" presId="urn:microsoft.com/office/officeart/2005/8/layout/vList6"/>
    <dgm:cxn modelId="{5D10CE60-A8AC-4376-A494-6178DAB8F759}" type="presParOf" srcId="{A63285A1-F799-43DC-A27A-B8D5594CB308}" destId="{E721B88D-E7F3-47C9-8CB9-CF2DA67D60AD}" srcOrd="0" destOrd="0" presId="urn:microsoft.com/office/officeart/2005/8/layout/vList6"/>
    <dgm:cxn modelId="{42F5D0D9-8C73-40AF-91A7-DB81A1D502F7}" type="presParOf" srcId="{A63285A1-F799-43DC-A27A-B8D5594CB308}" destId="{03BBE197-202C-4C07-8C66-437119026F0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B828B-FC30-402E-9E23-3BF5CB4967C9}">
      <dsp:nvSpPr>
        <dsp:cNvPr id="0" name=""/>
        <dsp:cNvSpPr/>
      </dsp:nvSpPr>
      <dsp:spPr>
        <a:xfrm>
          <a:off x="0" y="57961"/>
          <a:ext cx="3724840" cy="4894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תהליכים בלינוקס</a:t>
          </a:r>
          <a:endParaRPr lang="en-US" sz="2200" kern="1200" dirty="0"/>
        </a:p>
      </dsp:txBody>
      <dsp:txXfrm>
        <a:off x="14337" y="72298"/>
        <a:ext cx="3696166" cy="460821"/>
      </dsp:txXfrm>
    </dsp:sp>
    <dsp:sp modelId="{D1E51B3A-5031-4356-8797-C308C930E662}">
      <dsp:nvSpPr>
        <dsp:cNvPr id="0" name=""/>
        <dsp:cNvSpPr/>
      </dsp:nvSpPr>
      <dsp:spPr>
        <a:xfrm>
          <a:off x="2776107" y="639307"/>
          <a:ext cx="949781" cy="4894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זמן אמת</a:t>
          </a:r>
        </a:p>
      </dsp:txBody>
      <dsp:txXfrm>
        <a:off x="2790444" y="653644"/>
        <a:ext cx="921107" cy="460821"/>
      </dsp:txXfrm>
    </dsp:sp>
    <dsp:sp modelId="{5073931F-9AFE-49CD-8ECC-35F53E317515}">
      <dsp:nvSpPr>
        <dsp:cNvPr id="0" name=""/>
        <dsp:cNvSpPr/>
      </dsp:nvSpPr>
      <dsp:spPr>
        <a:xfrm>
          <a:off x="3185" y="646405"/>
          <a:ext cx="2639711" cy="4894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רגילים</a:t>
          </a:r>
        </a:p>
      </dsp:txBody>
      <dsp:txXfrm>
        <a:off x="17522" y="660742"/>
        <a:ext cx="2611037" cy="460821"/>
      </dsp:txXfrm>
    </dsp:sp>
    <dsp:sp modelId="{59E8A92E-4D91-42FE-98E1-0537DA740237}">
      <dsp:nvSpPr>
        <dsp:cNvPr id="0" name=""/>
        <dsp:cNvSpPr/>
      </dsp:nvSpPr>
      <dsp:spPr>
        <a:xfrm>
          <a:off x="1616231" y="1224674"/>
          <a:ext cx="1026666" cy="4894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חישוביים</a:t>
          </a:r>
          <a:endParaRPr lang="en-US" sz="1700" kern="1200" dirty="0"/>
        </a:p>
      </dsp:txBody>
      <dsp:txXfrm>
        <a:off x="1630568" y="1239011"/>
        <a:ext cx="997992" cy="460821"/>
      </dsp:txXfrm>
    </dsp:sp>
    <dsp:sp modelId="{EC4F53D0-7006-4D24-854B-CBD63F1D3868}">
      <dsp:nvSpPr>
        <dsp:cNvPr id="0" name=""/>
        <dsp:cNvSpPr/>
      </dsp:nvSpPr>
      <dsp:spPr>
        <a:xfrm>
          <a:off x="3185" y="1224674"/>
          <a:ext cx="1531808" cy="4894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אינטראקטיביים</a:t>
          </a:r>
          <a:endParaRPr lang="en-US" sz="1700" kern="1200" dirty="0"/>
        </a:p>
      </dsp:txBody>
      <dsp:txXfrm>
        <a:off x="17522" y="1239011"/>
        <a:ext cx="1503134" cy="4608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B828B-FC30-402E-9E23-3BF5CB4967C9}">
      <dsp:nvSpPr>
        <dsp:cNvPr id="0" name=""/>
        <dsp:cNvSpPr/>
      </dsp:nvSpPr>
      <dsp:spPr>
        <a:xfrm>
          <a:off x="2521" y="696"/>
          <a:ext cx="8164920" cy="8402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800" kern="1200" dirty="0"/>
            <a:t>תהליכים בלינוקס</a:t>
          </a:r>
          <a:endParaRPr lang="en-US" sz="3800" kern="1200" dirty="0"/>
        </a:p>
      </dsp:txBody>
      <dsp:txXfrm>
        <a:off x="27131" y="25306"/>
        <a:ext cx="8115700" cy="791016"/>
      </dsp:txXfrm>
    </dsp:sp>
    <dsp:sp modelId="{D1E51B3A-5031-4356-8797-C308C930E662}">
      <dsp:nvSpPr>
        <dsp:cNvPr id="0" name=""/>
        <dsp:cNvSpPr/>
      </dsp:nvSpPr>
      <dsp:spPr>
        <a:xfrm>
          <a:off x="4209660" y="1079968"/>
          <a:ext cx="3949811" cy="29700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זמן אמת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עדיפות: </a:t>
          </a:r>
          <a:r>
            <a:rPr lang="en-US" sz="2400" kern="1200" dirty="0"/>
            <a:t>0 ≤ </a:t>
          </a:r>
          <a:r>
            <a:rPr lang="en-US" sz="2400" kern="1200" dirty="0" err="1"/>
            <a:t>prio</a:t>
          </a:r>
          <a:r>
            <a:rPr lang="en-US" sz="2400" kern="1200" dirty="0"/>
            <a:t> ≤ 99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2400" kern="1200" dirty="0"/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מדיניויות זימון: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kern="1200" dirty="0"/>
            <a:t>SCHED_FIFO,</a:t>
          </a:r>
          <a:br>
            <a:rPr lang="en-US" sz="2400" kern="1200" dirty="0"/>
          </a:br>
          <a:r>
            <a:rPr lang="en-US" sz="2400" kern="1200" dirty="0"/>
            <a:t>SCHED_RR</a:t>
          </a:r>
          <a:endParaRPr lang="he-IL" sz="2400" kern="1200" dirty="0"/>
        </a:p>
      </dsp:txBody>
      <dsp:txXfrm>
        <a:off x="4296651" y="1166959"/>
        <a:ext cx="3775829" cy="2796097"/>
      </dsp:txXfrm>
    </dsp:sp>
    <dsp:sp modelId="{5073931F-9AFE-49CD-8ECC-35F53E317515}">
      <dsp:nvSpPr>
        <dsp:cNvPr id="0" name=""/>
        <dsp:cNvSpPr/>
      </dsp:nvSpPr>
      <dsp:spPr>
        <a:xfrm>
          <a:off x="10491" y="1079968"/>
          <a:ext cx="3955695" cy="29700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רגילים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עדיפות: </a:t>
          </a:r>
          <a:r>
            <a:rPr lang="en-US" sz="2400" kern="1200" dirty="0"/>
            <a:t>100 ≤ </a:t>
          </a:r>
          <a:r>
            <a:rPr lang="en-US" sz="2400" kern="1200" dirty="0" err="1"/>
            <a:t>prio</a:t>
          </a:r>
          <a:r>
            <a:rPr lang="en-US" sz="2400" kern="1200" dirty="0"/>
            <a:t> ≤ 139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מדיניות זימון: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SCHED_OTHER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97482" y="1166959"/>
        <a:ext cx="3781713" cy="2796097"/>
      </dsp:txXfrm>
    </dsp:sp>
    <dsp:sp modelId="{59E8A92E-4D91-42FE-98E1-0537DA740237}">
      <dsp:nvSpPr>
        <dsp:cNvPr id="0" name=""/>
        <dsp:cNvSpPr/>
      </dsp:nvSpPr>
      <dsp:spPr>
        <a:xfrm>
          <a:off x="2427693" y="4289083"/>
          <a:ext cx="1538493" cy="1196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חישוביים</a:t>
          </a:r>
          <a:endParaRPr lang="en-US" sz="2400" kern="1200" dirty="0"/>
        </a:p>
      </dsp:txBody>
      <dsp:txXfrm>
        <a:off x="2462741" y="4324131"/>
        <a:ext cx="1468397" cy="1126523"/>
      </dsp:txXfrm>
    </dsp:sp>
    <dsp:sp modelId="{EC4F53D0-7006-4D24-854B-CBD63F1D3868}">
      <dsp:nvSpPr>
        <dsp:cNvPr id="0" name=""/>
        <dsp:cNvSpPr/>
      </dsp:nvSpPr>
      <dsp:spPr>
        <a:xfrm>
          <a:off x="10491" y="4289083"/>
          <a:ext cx="2295465" cy="1196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אינטראקטיביים</a:t>
          </a:r>
          <a:endParaRPr lang="en-US" sz="2400" kern="1200" dirty="0"/>
        </a:p>
      </dsp:txBody>
      <dsp:txXfrm>
        <a:off x="45539" y="4324131"/>
        <a:ext cx="2225369" cy="11265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00409-D8B0-414B-BB81-7FF61C3584FB}">
      <dsp:nvSpPr>
        <dsp:cNvPr id="0" name=""/>
        <dsp:cNvSpPr/>
      </dsp:nvSpPr>
      <dsp:spPr>
        <a:xfrm>
          <a:off x="5884609" y="667"/>
          <a:ext cx="1424508" cy="142450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altLang="en-US" sz="2400" kern="1200"/>
            <a:t>סך כל זמן הריצה</a:t>
          </a:r>
          <a:endParaRPr lang="en-US" sz="2400" kern="1200" dirty="0"/>
        </a:p>
      </dsp:txBody>
      <dsp:txXfrm>
        <a:off x="6093223" y="209281"/>
        <a:ext cx="1007280" cy="1007280"/>
      </dsp:txXfrm>
    </dsp:sp>
    <dsp:sp modelId="{5276B84F-E6BB-43AB-883B-384925DF8DF9}">
      <dsp:nvSpPr>
        <dsp:cNvPr id="0" name=""/>
        <dsp:cNvSpPr/>
      </dsp:nvSpPr>
      <dsp:spPr>
        <a:xfrm>
          <a:off x="4942724" y="299814"/>
          <a:ext cx="826214" cy="826214"/>
        </a:xfrm>
        <a:prstGeom prst="mathMin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5052239" y="615758"/>
        <a:ext cx="607184" cy="194326"/>
      </dsp:txXfrm>
    </dsp:sp>
    <dsp:sp modelId="{D1CFF4FE-7B58-4E66-83CE-2D4E553F5466}">
      <dsp:nvSpPr>
        <dsp:cNvPr id="0" name=""/>
        <dsp:cNvSpPr/>
      </dsp:nvSpPr>
      <dsp:spPr>
        <a:xfrm>
          <a:off x="3402545" y="667"/>
          <a:ext cx="1424508" cy="142450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altLang="en-US" sz="2400" kern="1200" dirty="0"/>
            <a:t>זמן בתורי המתנה</a:t>
          </a:r>
          <a:endParaRPr lang="en-US" sz="2400" kern="1200" dirty="0"/>
        </a:p>
      </dsp:txBody>
      <dsp:txXfrm>
        <a:off x="3611159" y="209281"/>
        <a:ext cx="1007280" cy="1007280"/>
      </dsp:txXfrm>
    </dsp:sp>
    <dsp:sp modelId="{2A990CE8-ACC3-4E55-94EA-8CBB8A9CDE3A}">
      <dsp:nvSpPr>
        <dsp:cNvPr id="0" name=""/>
        <dsp:cNvSpPr/>
      </dsp:nvSpPr>
      <dsp:spPr>
        <a:xfrm>
          <a:off x="2460660" y="299814"/>
          <a:ext cx="826214" cy="826214"/>
        </a:xfrm>
        <a:prstGeom prst="mathEqual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2570175" y="470014"/>
        <a:ext cx="607184" cy="485814"/>
      </dsp:txXfrm>
    </dsp:sp>
    <dsp:sp modelId="{C946D7C8-7945-4D49-A734-A27C1F048484}">
      <dsp:nvSpPr>
        <dsp:cNvPr id="0" name=""/>
        <dsp:cNvSpPr/>
      </dsp:nvSpPr>
      <dsp:spPr>
        <a:xfrm>
          <a:off x="920482" y="667"/>
          <a:ext cx="1424508" cy="142450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altLang="en-US" sz="2400" kern="1200" dirty="0"/>
            <a:t>זמן המתנה ממוצע</a:t>
          </a:r>
          <a:endParaRPr lang="en-US" sz="2400" kern="1200" dirty="0"/>
        </a:p>
      </dsp:txBody>
      <dsp:txXfrm>
        <a:off x="1129096" y="209281"/>
        <a:ext cx="1007280" cy="10072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00409-D8B0-414B-BB81-7FF61C3584FB}">
      <dsp:nvSpPr>
        <dsp:cNvPr id="0" name=""/>
        <dsp:cNvSpPr/>
      </dsp:nvSpPr>
      <dsp:spPr>
        <a:xfrm>
          <a:off x="5684912" y="986"/>
          <a:ext cx="1263774" cy="126377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kern="1200" dirty="0"/>
            <a:t>bonus</a:t>
          </a:r>
          <a:endParaRPr lang="en-US" sz="2400" kern="1200" dirty="0"/>
        </a:p>
      </dsp:txBody>
      <dsp:txXfrm>
        <a:off x="5869987" y="186061"/>
        <a:ext cx="893624" cy="893624"/>
      </dsp:txXfrm>
    </dsp:sp>
    <dsp:sp modelId="{5276B84F-E6BB-43AB-883B-384925DF8DF9}">
      <dsp:nvSpPr>
        <dsp:cNvPr id="0" name=""/>
        <dsp:cNvSpPr/>
      </dsp:nvSpPr>
      <dsp:spPr>
        <a:xfrm>
          <a:off x="4849305" y="266379"/>
          <a:ext cx="732988" cy="732988"/>
        </a:xfrm>
        <a:prstGeom prst="mathMin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4946463" y="546674"/>
        <a:ext cx="538672" cy="172398"/>
      </dsp:txXfrm>
    </dsp:sp>
    <dsp:sp modelId="{D1CFF4FE-7B58-4E66-83CE-2D4E553F5466}">
      <dsp:nvSpPr>
        <dsp:cNvPr id="0" name=""/>
        <dsp:cNvSpPr/>
      </dsp:nvSpPr>
      <dsp:spPr>
        <a:xfrm>
          <a:off x="3482912" y="986"/>
          <a:ext cx="1263774" cy="126377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kern="1200" dirty="0"/>
            <a:t>static</a:t>
          </a:r>
          <a:br>
            <a:rPr lang="en-US" altLang="en-US" sz="2400" kern="1200" dirty="0"/>
          </a:br>
          <a:r>
            <a:rPr lang="en-US" altLang="en-US" sz="2400" kern="1200" dirty="0" err="1"/>
            <a:t>prio</a:t>
          </a:r>
          <a:endParaRPr lang="en-US" sz="2400" kern="1200" dirty="0"/>
        </a:p>
      </dsp:txBody>
      <dsp:txXfrm>
        <a:off x="3667987" y="186061"/>
        <a:ext cx="893624" cy="893624"/>
      </dsp:txXfrm>
    </dsp:sp>
    <dsp:sp modelId="{2A990CE8-ACC3-4E55-94EA-8CBB8A9CDE3A}">
      <dsp:nvSpPr>
        <dsp:cNvPr id="0" name=""/>
        <dsp:cNvSpPr/>
      </dsp:nvSpPr>
      <dsp:spPr>
        <a:xfrm>
          <a:off x="2647305" y="266379"/>
          <a:ext cx="732988" cy="732988"/>
        </a:xfrm>
        <a:prstGeom prst="mathEqual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2744463" y="417375"/>
        <a:ext cx="538672" cy="430996"/>
      </dsp:txXfrm>
    </dsp:sp>
    <dsp:sp modelId="{C946D7C8-7945-4D49-A734-A27C1F048484}">
      <dsp:nvSpPr>
        <dsp:cNvPr id="0" name=""/>
        <dsp:cNvSpPr/>
      </dsp:nvSpPr>
      <dsp:spPr>
        <a:xfrm>
          <a:off x="1280913" y="986"/>
          <a:ext cx="1263774" cy="126377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kern="1200" dirty="0" err="1"/>
            <a:t>prio</a:t>
          </a:r>
          <a:endParaRPr lang="en-US" sz="2400" kern="1200" dirty="0"/>
        </a:p>
      </dsp:txBody>
      <dsp:txXfrm>
        <a:off x="1465988" y="186061"/>
        <a:ext cx="893624" cy="8936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688C15-0E30-4383-ABDC-E10E2D696384}">
      <dsp:nvSpPr>
        <dsp:cNvPr id="0" name=""/>
        <dsp:cNvSpPr/>
      </dsp:nvSpPr>
      <dsp:spPr>
        <a:xfrm rot="10800000">
          <a:off x="3458" y="603"/>
          <a:ext cx="6126706" cy="5792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e-IL" altLang="en-US" sz="2400" kern="1200" dirty="0"/>
            <a:t> תהליך אינטראקטיבי.</a:t>
          </a:r>
          <a:endParaRPr lang="en-US" sz="2400" kern="1200" dirty="0"/>
        </a:p>
      </dsp:txBody>
      <dsp:txXfrm rot="10800000">
        <a:off x="220682" y="73011"/>
        <a:ext cx="5909482" cy="434447"/>
      </dsp:txXfrm>
    </dsp:sp>
    <dsp:sp modelId="{DD2F8287-34DD-447D-8BF1-72669204678E}">
      <dsp:nvSpPr>
        <dsp:cNvPr id="0" name=""/>
        <dsp:cNvSpPr/>
      </dsp:nvSpPr>
      <dsp:spPr>
        <a:xfrm>
          <a:off x="6130165" y="81661"/>
          <a:ext cx="2095976" cy="417147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3">
                <a:shade val="80000"/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kern="1200" dirty="0"/>
            <a:t>nice = -20</a:t>
          </a:r>
          <a:endParaRPr lang="en-US" sz="2400" kern="1200" dirty="0"/>
        </a:p>
      </dsp:txBody>
      <dsp:txXfrm>
        <a:off x="6150528" y="102024"/>
        <a:ext cx="2055250" cy="376421"/>
      </dsp:txXfrm>
    </dsp:sp>
    <dsp:sp modelId="{30C67EE4-1135-4A2B-BCDD-8919D571D55E}">
      <dsp:nvSpPr>
        <dsp:cNvPr id="0" name=""/>
        <dsp:cNvSpPr/>
      </dsp:nvSpPr>
      <dsp:spPr>
        <a:xfrm rot="10800000">
          <a:off x="3458" y="609592"/>
          <a:ext cx="6126706" cy="5792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0" marR="0" lvl="0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altLang="en-US" sz="2400" kern="1200" dirty="0"/>
            <a:t> אין הערכה, ההחלטה דינמית של ה-</a:t>
          </a:r>
          <a:r>
            <a:rPr lang="en-US" altLang="en-US" sz="2400" kern="1200" dirty="0"/>
            <a:t>scheduler</a:t>
          </a:r>
          <a:r>
            <a:rPr lang="he-IL" altLang="en-US" sz="2400" kern="1200" dirty="0"/>
            <a:t>.</a:t>
          </a:r>
        </a:p>
      </dsp:txBody>
      <dsp:txXfrm rot="10800000">
        <a:off x="220682" y="682000"/>
        <a:ext cx="5909482" cy="434447"/>
      </dsp:txXfrm>
    </dsp:sp>
    <dsp:sp modelId="{4D82547F-15CA-432F-89A1-51B91701CDC5}">
      <dsp:nvSpPr>
        <dsp:cNvPr id="0" name=""/>
        <dsp:cNvSpPr/>
      </dsp:nvSpPr>
      <dsp:spPr>
        <a:xfrm>
          <a:off x="6130165" y="690650"/>
          <a:ext cx="2095976" cy="417147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109454"/>
                <a:satOff val="-716"/>
                <a:lumOff val="12277"/>
                <a:alphaOff val="0"/>
                <a:tint val="50000"/>
                <a:shade val="86000"/>
                <a:satMod val="140000"/>
              </a:schemeClr>
            </a:gs>
            <a:gs pos="45000">
              <a:schemeClr val="accent3">
                <a:shade val="80000"/>
                <a:hueOff val="109454"/>
                <a:satOff val="-716"/>
                <a:lumOff val="12277"/>
                <a:alphaOff val="0"/>
                <a:tint val="48000"/>
                <a:satMod val="150000"/>
              </a:schemeClr>
            </a:gs>
            <a:gs pos="100000">
              <a:schemeClr val="accent3">
                <a:shade val="80000"/>
                <a:hueOff val="109454"/>
                <a:satOff val="-716"/>
                <a:lumOff val="12277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kern="1200" dirty="0"/>
            <a:t>nice = 0</a:t>
          </a:r>
          <a:endParaRPr lang="en-US" sz="2400" kern="1200" dirty="0"/>
        </a:p>
      </dsp:txBody>
      <dsp:txXfrm>
        <a:off x="6150528" y="711013"/>
        <a:ext cx="2055250" cy="376421"/>
      </dsp:txXfrm>
    </dsp:sp>
    <dsp:sp modelId="{03BBE197-202C-4C07-8C66-437119026F0E}">
      <dsp:nvSpPr>
        <dsp:cNvPr id="0" name=""/>
        <dsp:cNvSpPr/>
      </dsp:nvSpPr>
      <dsp:spPr>
        <a:xfrm rot="10800000">
          <a:off x="3458" y="1218580"/>
          <a:ext cx="6126706" cy="5792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marR="0" lvl="1" indent="-228600" algn="r" defTabSz="1066800" rtl="1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he-IL" altLang="en-US" sz="2400" kern="1200" dirty="0"/>
            <a:t> תהליך חישובי.</a:t>
          </a:r>
        </a:p>
      </dsp:txBody>
      <dsp:txXfrm rot="10800000">
        <a:off x="220682" y="1290988"/>
        <a:ext cx="5909482" cy="434447"/>
      </dsp:txXfrm>
    </dsp:sp>
    <dsp:sp modelId="{E721B88D-E7F3-47C9-8CB9-CF2DA67D60AD}">
      <dsp:nvSpPr>
        <dsp:cNvPr id="0" name=""/>
        <dsp:cNvSpPr/>
      </dsp:nvSpPr>
      <dsp:spPr>
        <a:xfrm>
          <a:off x="6130165" y="1299638"/>
          <a:ext cx="2095976" cy="417147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218907"/>
                <a:satOff val="-1431"/>
                <a:lumOff val="24554"/>
                <a:alphaOff val="0"/>
                <a:tint val="50000"/>
                <a:shade val="86000"/>
                <a:satMod val="140000"/>
              </a:schemeClr>
            </a:gs>
            <a:gs pos="45000">
              <a:schemeClr val="accent3">
                <a:shade val="80000"/>
                <a:hueOff val="218907"/>
                <a:satOff val="-1431"/>
                <a:lumOff val="24554"/>
                <a:alphaOff val="0"/>
                <a:tint val="48000"/>
                <a:satMod val="150000"/>
              </a:schemeClr>
            </a:gs>
            <a:gs pos="100000">
              <a:schemeClr val="accent3">
                <a:shade val="80000"/>
                <a:hueOff val="218907"/>
                <a:satOff val="-1431"/>
                <a:lumOff val="24554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en-US" sz="2400" kern="1200" dirty="0"/>
            <a:t>nice = +19</a:t>
          </a:r>
          <a:endParaRPr lang="he-IL" altLang="en-US" sz="2400" kern="1200" dirty="0"/>
        </a:p>
      </dsp:txBody>
      <dsp:txXfrm>
        <a:off x="6150528" y="1320001"/>
        <a:ext cx="2055250" cy="3764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9A386-374F-46B8-905A-6C0BF92B68B0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25A9A-2399-4ACF-975E-77FD324B06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89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9928C8A-0D1B-44EF-BFD6-DA66B80B495A}" type="slidenum">
              <a:rPr lang="ar-SA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2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altLang="en-US" dirty="0"/>
              <a:t>אלגוריתם הזימון של לינוקס 2.6 מתבסס על אוסף רחב של היוריסטיקות שהצטברו לאחר ניסוי וטעיה.</a:t>
            </a:r>
          </a:p>
          <a:p>
            <a:pPr marL="0" marR="0" lvl="2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altLang="en-US" dirty="0"/>
              <a:t>מתוך ויקיפדיה:</a:t>
            </a:r>
            <a:r>
              <a:rPr lang="en-US" altLang="en-US" dirty="0"/>
              <a:t> </a:t>
            </a:r>
            <a:r>
              <a:rPr lang="he-IL" altLang="en-US" dirty="0"/>
              <a:t>היוריסטיקה היא כלל חשיבה פשוט, המבוסס על הגיון פשוט או אינטואיציה, המציע דרך קלה ומהירה לקבלת החלטות ופתרון בעיות.</a:t>
            </a:r>
          </a:p>
          <a:p>
            <a:pPr algn="r" rtl="1"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569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01FAECD-4146-43FF-89BE-50F41B17D31C}" type="slidenum">
              <a:rPr lang="ar-SA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0269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תזכורת: החישוב תקף רק לתהליכים רגילים. </a:t>
            </a:r>
            <a:r>
              <a:rPr lang="he-IL" altLang="en-US" dirty="0"/>
              <a:t>עדיפויות תהליכי זמן-אמת מקובעות לערך הסטטי.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06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05453EE-A3B4-442D-92F5-E149979E5CFB}" type="slidenum">
              <a:rPr lang="ar-SA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123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A78C0F3-7393-45D9-972F-6A4978C02D28}" type="slidenum">
              <a:rPr lang="ar-SA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1582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r" rtl="1">
              <a:lnSpc>
                <a:spcPct val="110000"/>
              </a:lnSpc>
            </a:pPr>
            <a:r>
              <a:rPr lang="he-IL" altLang="en-US" dirty="0"/>
              <a:t>האלגוריתם הנלמד בתרגול</a:t>
            </a:r>
            <a:r>
              <a:rPr lang="he-IL" altLang="en-US" baseline="0" dirty="0"/>
              <a:t> </a:t>
            </a:r>
            <a:r>
              <a:rPr lang="he-IL" altLang="en-US" dirty="0"/>
              <a:t>מופיע בספר </a:t>
            </a:r>
            <a:r>
              <a:rPr lang="en-US" altLang="en-US" dirty="0"/>
              <a:t>Understanding the Linux Kernel</a:t>
            </a:r>
            <a:r>
              <a:rPr lang="he-IL" altLang="en-US" dirty="0"/>
              <a:t> </a:t>
            </a:r>
            <a:r>
              <a:rPr lang="he-IL" altLang="en-US" dirty="0" err="1"/>
              <a:t>גירסה</a:t>
            </a:r>
            <a:r>
              <a:rPr lang="he-IL" altLang="en-US" dirty="0"/>
              <a:t> 3.</a:t>
            </a:r>
          </a:p>
          <a:p>
            <a:pPr lvl="0" algn="r" rtl="1">
              <a:lnSpc>
                <a:spcPct val="110000"/>
              </a:lnSpc>
            </a:pPr>
            <a:r>
              <a:rPr lang="he-IL" altLang="en-US" dirty="0"/>
              <a:t>לקבלת מידע נוסף באינטרנט, חפשו מידע על </a:t>
            </a:r>
            <a:r>
              <a:rPr lang="he-IL" altLang="en-US" dirty="0" err="1"/>
              <a:t>על</a:t>
            </a:r>
            <a:r>
              <a:rPr lang="he-IL" altLang="en-US" dirty="0"/>
              <a:t> קבצי קוד הגרעין העוסקים בזימון בגרסאות הגרעין </a:t>
            </a:r>
            <a:r>
              <a:rPr lang="en-US" altLang="en-US" dirty="0"/>
              <a:t>2.6.X</a:t>
            </a:r>
            <a:r>
              <a:rPr lang="he-IL" altLang="en-US" dirty="0"/>
              <a:t>.</a:t>
            </a:r>
          </a:p>
          <a:p>
            <a:pPr lvl="0" algn="r" rtl="1">
              <a:lnSpc>
                <a:spcPct val="110000"/>
              </a:lnSpc>
            </a:pPr>
            <a:r>
              <a:rPr lang="he-IL" altLang="en-US" dirty="0"/>
              <a:t>הקבצים העיקריים: </a:t>
            </a:r>
            <a:r>
              <a:rPr lang="en-US" altLang="en-US" dirty="0"/>
              <a:t>include/</a:t>
            </a:r>
            <a:r>
              <a:rPr lang="en-US" altLang="en-US" dirty="0" err="1"/>
              <a:t>linux</a:t>
            </a:r>
            <a:r>
              <a:rPr lang="en-US" altLang="en-US" dirty="0"/>
              <a:t>/</a:t>
            </a:r>
            <a:r>
              <a:rPr lang="en-US" altLang="en-US" dirty="0" err="1"/>
              <a:t>sched.h</a:t>
            </a:r>
            <a:r>
              <a:rPr lang="he-IL" altLang="en-US" dirty="0"/>
              <a:t> ו-</a:t>
            </a:r>
            <a:r>
              <a:rPr lang="en-US" altLang="en-US" dirty="0"/>
              <a:t>kernel/</a:t>
            </a:r>
            <a:r>
              <a:rPr lang="en-US" altLang="en-US" dirty="0" err="1"/>
              <a:t>sched.c</a:t>
            </a:r>
            <a:r>
              <a:rPr lang="he-IL" altLang="en-US" dirty="0"/>
              <a:t>.</a:t>
            </a:r>
          </a:p>
          <a:p>
            <a:pPr lvl="0" algn="r" rtl="1">
              <a:lnSpc>
                <a:spcPct val="110000"/>
              </a:lnSpc>
            </a:pPr>
            <a:r>
              <a:rPr lang="he-IL" altLang="en-US" dirty="0"/>
              <a:t>ניתן לחפש גם לפי שם מחבר האלגוריתם: </a:t>
            </a:r>
            <a:r>
              <a:rPr lang="en-US" altLang="en-US" dirty="0"/>
              <a:t>Ingo Molnar</a:t>
            </a:r>
            <a:r>
              <a:rPr lang="he-IL" alt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834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41B1D0-DB4E-4D12-8422-65C355835CEB}" type="slidenum">
              <a:rPr lang="ar-SA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3126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כדאי לצייר על הלוח את תור הריצה ותור המתנה ולהדגים את פעולת ה-</a:t>
            </a:r>
            <a:r>
              <a:rPr lang="en-US" dirty="0"/>
              <a:t>scheduler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326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41B1D0-DB4E-4D12-8422-65C355835CEB}" type="slidenum">
              <a:rPr lang="ar-SA" altLang="en-US"/>
              <a:pPr eaLnBrk="1" hangingPunct="1"/>
              <a:t>27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911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032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36797F8-CC89-4F85-A730-404973B569DF}" type="slidenum">
              <a:rPr lang="ar-SA" altLang="en-US"/>
              <a:pPr eaLnBrk="1" hangingPunct="1"/>
              <a:t>29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 eaLnBrk="1" hangingPunct="1"/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שאלה:</a:t>
            </a:r>
            <a:r>
              <a:rPr lang="he-IL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למה שווה הסכום </a:t>
            </a:r>
            <a:r>
              <a:rPr lang="en-US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active-&gt;</a:t>
            </a:r>
            <a:r>
              <a:rPr lang="en-US" altLang="en-US" baseline="0" dirty="0" err="1">
                <a:latin typeface="Arial" panose="020B0604020202020204" pitchFamily="34" charset="0"/>
                <a:cs typeface="Arial" panose="020B0604020202020204" pitchFamily="34" charset="0"/>
              </a:rPr>
              <a:t>nr_active</a:t>
            </a:r>
            <a:r>
              <a:rPr lang="en-US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+ expired-&gt;</a:t>
            </a:r>
            <a:r>
              <a:rPr lang="en-US" altLang="en-US" baseline="0" dirty="0" err="1">
                <a:latin typeface="Arial" panose="020B0604020202020204" pitchFamily="34" charset="0"/>
                <a:cs typeface="Arial" panose="020B0604020202020204" pitchFamily="34" charset="0"/>
              </a:rPr>
              <a:t>nr_active</a:t>
            </a:r>
            <a:r>
              <a:rPr lang="he-IL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altLang="en-US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 eaLnBrk="1" hangingPunct="1"/>
            <a:r>
              <a:rPr lang="he-IL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תשובה: </a:t>
            </a:r>
            <a:r>
              <a:rPr lang="en-US" altLang="en-US" baseline="0" dirty="0" err="1">
                <a:latin typeface="Arial" panose="020B0604020202020204" pitchFamily="34" charset="0"/>
                <a:cs typeface="Arial" panose="020B0604020202020204" pitchFamily="34" charset="0"/>
              </a:rPr>
              <a:t>nr_running</a:t>
            </a:r>
            <a:r>
              <a:rPr lang="he-IL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3746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A2AED7-0C8B-41F6-9ACE-03190BE7F76B}" type="slidenum">
              <a:rPr lang="ar-SA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2252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7D3DDD-6DA4-41C8-9035-6E02932DEDEE}" type="slidenum">
              <a:rPr lang="ar-SA" altLang="en-US"/>
              <a:pPr eaLnBrk="1" hangingPunct="1"/>
              <a:t>30</a:t>
            </a:fld>
            <a:endParaRPr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9233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1A32DD-EC98-492F-B3A5-014BC8AC0683}" type="slidenum">
              <a:rPr lang="ar-SA" altLang="en-US"/>
              <a:pPr eaLnBrk="1" hangingPunct="1"/>
              <a:t>31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5771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41B1D0-DB4E-4D12-8422-65C355835CEB}" type="slidenum">
              <a:rPr lang="ar-SA" altLang="en-US"/>
              <a:pPr eaLnBrk="1" hangingPunct="1"/>
              <a:t>32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 eaLnBrk="1" hangingPunct="1"/>
            <a:r>
              <a:rPr lang="he-IL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אכן יש בעיית הוגנות כי תהליכים חישוביים</a:t>
            </a:r>
            <a:r>
              <a:rPr lang="he-IL" altLang="en-US" b="0" baseline="0" dirty="0">
                <a:latin typeface="Arial" panose="020B0604020202020204" pitchFamily="34" charset="0"/>
                <a:cs typeface="Arial" panose="020B0604020202020204" pitchFamily="34" charset="0"/>
              </a:rPr>
              <a:t> עלולים להיות "מורעבים" ע"י תהליכים אינטראקטיביים.</a:t>
            </a:r>
          </a:p>
          <a:p>
            <a:pPr algn="r" rtl="1" eaLnBrk="1" hangingPunct="1"/>
            <a:r>
              <a:rPr lang="he-IL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בהמשך</a:t>
            </a:r>
            <a:r>
              <a:rPr lang="he-IL" altLang="en-US" b="0" baseline="0" dirty="0">
                <a:latin typeface="Arial" panose="020B0604020202020204" pitchFamily="34" charset="0"/>
                <a:cs typeface="Arial" panose="020B0604020202020204" pitchFamily="34" charset="0"/>
              </a:rPr>
              <a:t> התרגול נראה איך פותרים אותה: כאשר </a:t>
            </a:r>
            <a:r>
              <a:rPr lang="he-IL" altLang="en-US" sz="1200" dirty="0"/>
              <a:t>התהליכים ב-</a:t>
            </a:r>
            <a:r>
              <a:rPr lang="en-US" altLang="en-US" sz="1200" dirty="0"/>
              <a:t>expired</a:t>
            </a:r>
            <a:r>
              <a:rPr lang="he-IL" altLang="en-US" sz="1200" dirty="0"/>
              <a:t> מורעבים מעבר לסף מסוים,</a:t>
            </a:r>
            <a:br>
              <a:rPr lang="en-US" altLang="en-US" sz="1200" dirty="0"/>
            </a:br>
            <a:r>
              <a:rPr lang="he-IL" altLang="en-US" sz="1200" dirty="0"/>
              <a:t>מופסקת הענקת </a:t>
            </a:r>
            <a:r>
              <a:rPr lang="en-US" altLang="en-US" sz="1200" dirty="0"/>
              <a:t>time slices</a:t>
            </a:r>
            <a:r>
              <a:rPr lang="he-IL" altLang="en-US" sz="1200" dirty="0"/>
              <a:t> נוספים לתהליכים אינטראקטיביים בתקופה הנוכחית.</a:t>
            </a:r>
            <a:endParaRPr lang="en-US" alt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57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28FE88-DD23-4C0C-B679-CCFFC4166B30}" type="slidenum">
              <a:rPr lang="ar-SA" altLang="en-US"/>
              <a:pPr eaLnBrk="1" hangingPunct="1"/>
              <a:t>33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2504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47DF8F5-C146-45AE-A379-35173297084A}" type="slidenum">
              <a:rPr lang="ar-SA" altLang="en-US"/>
              <a:pPr eaLnBrk="1" hangingPunct="1"/>
              <a:t>35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 eaLnBrk="1" hangingPunct="1"/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שאלה: למה משתמשים בפעולת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shift left</a:t>
            </a:r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 במקום חלוקה רגילה ב-2?</a:t>
            </a:r>
          </a:p>
          <a:p>
            <a:pPr algn="r" rtl="1" eaLnBrk="1" hangingPunct="1"/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תשובה: כדי לחסוך זמן (מיקרו אופטימיזציה).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1017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1EE704C-0D14-4CE0-AB28-105E6E031CE0}" type="slidenum">
              <a:rPr lang="ar-SA" altLang="en-US"/>
              <a:pPr eaLnBrk="1" hangingPunct="1"/>
              <a:t>36</a:t>
            </a:fld>
            <a:endParaRPr lang="en-US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case default</a:t>
            </a:r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 מטפל בשאר המצבים האפשריים של תהליך (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TASK_UNINTERRUPTIBLE, TASK_STOPPED, TASK_ZOMBIE</a:t>
            </a:r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r" rtl="1" eaLnBrk="1" hangingPunct="1"/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ומוציא תהליכים כאלה מה-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runqueue</a:t>
            </a:r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0600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4DD3E7-08B8-4199-AB8D-84DAEB1C2204}" type="slidenum">
              <a:rPr lang="ar-SA" altLang="en-US"/>
              <a:pPr eaLnBrk="1" hangingPunct="1"/>
              <a:t>38</a:t>
            </a:fld>
            <a:endParaRPr lang="en-US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8650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1144DA0-E1D5-4E97-A8FB-E016415364F8}" type="slidenum">
              <a:rPr lang="ar-SA" altLang="en-US"/>
              <a:pPr eaLnBrk="1" hangingPunct="1"/>
              <a:t>39</a:t>
            </a:fld>
            <a:endParaRPr lang="en-US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369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AE57E45-A2C4-4D33-B564-D061FF578862}" type="slidenum">
              <a:rPr lang="ar-SA" altLang="en-US"/>
              <a:pPr eaLnBrk="1" hangingPunct="1"/>
              <a:t>40</a:t>
            </a:fld>
            <a:endParaRPr lang="en-US" alt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 eaLnBrk="1" hangingPunct="1"/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הפונקציה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sched_find_first_bit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he-IL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מחזירה 140 (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MAX_PRIO</a:t>
            </a:r>
            <a:r>
              <a:rPr lang="he-IL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במידה וכל ה-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bitmap</a:t>
            </a:r>
            <a:r>
              <a:rPr lang="he-IL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הוא אפסים.</a:t>
            </a:r>
          </a:p>
          <a:p>
            <a:pPr algn="r" rtl="1" eaLnBrk="1" hangingPunct="1"/>
            <a:r>
              <a:rPr lang="he-IL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הגישה למערך הייתה חורגת מגבולותיו במקרה זה, לכן בדקנו לפני כן (בשקף הקודם) שיש משימות בתור הריצה.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345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BB81BE3-497F-4413-A291-22AA8367A370}" type="slidenum">
              <a:rPr lang="ar-SA" altLang="en-US"/>
              <a:pPr eaLnBrk="1" hangingPunct="1"/>
              <a:t>41</a:t>
            </a:fld>
            <a:endParaRPr lang="en-US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23900"/>
            <a:ext cx="4829175" cy="3621088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78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0D032DF-E1E1-45E5-9C05-4F911511DB43}" type="slidenum">
              <a:rPr lang="ar-SA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6567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9B5F2E7-5037-4E6C-98BD-C8CC8059F314}" type="slidenum">
              <a:rPr lang="ar-SA" altLang="en-US"/>
              <a:pPr eaLnBrk="1" hangingPunct="1"/>
              <a:t>42</a:t>
            </a:fld>
            <a:endParaRPr lang="en-US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23900"/>
            <a:ext cx="4829175" cy="36210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8896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D8CBEC1-6189-49D5-A711-5EDF62A0B4F8}" type="slidenum">
              <a:rPr lang="ar-SA" altLang="en-US"/>
              <a:pPr eaLnBrk="1" hangingPunct="1"/>
              <a:t>43</a:t>
            </a:fld>
            <a:endParaRPr lang="en-US" alt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08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EBE384-439A-4A2B-9D27-CA3A1029F7F0}" type="slidenum">
              <a:rPr lang="ar-SA" altLang="en-US"/>
              <a:pPr eaLnBrk="1" hangingPunct="1"/>
              <a:t>44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8137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665AE27-7611-4D12-B84F-3417E2A9ACBE}" type="slidenum">
              <a:rPr lang="ar-SA" altLang="en-US"/>
              <a:pPr eaLnBrk="1" hangingPunct="1"/>
              <a:t>45</a:t>
            </a:fld>
            <a:endParaRPr lang="en-US" alt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8623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EAC89B3-0E18-476F-88C6-39D890D2D2D5}" type="slidenum">
              <a:rPr lang="ar-SA" altLang="en-US"/>
              <a:pPr eaLnBrk="1" hangingPunct="1"/>
              <a:t>46</a:t>
            </a:fld>
            <a:endParaRPr lang="en-US" alt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818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0D032DF-E1E1-45E5-9C05-4F911511DB43}" type="slidenum">
              <a:rPr lang="ar-SA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 eaLnBrk="1" hangingPunct="1"/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התהליך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idle</a:t>
            </a:r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 מאותחל במאקרו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INIT_TASK(tsk)</a:t>
            </a:r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 ולאחר מכן מעודכן בפונקציה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init_idle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 rtl="1" eaLnBrk="1" hangingPunct="1"/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השורה שבה תהליך אב מוריש לבן את העדיפות הסטטית היא:  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*p = *current;</a:t>
            </a:r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   בפונקציה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do_fork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 rtl="1" eaLnBrk="1" hangingPunct="1"/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שורה זו מעתיקה את כל השדות ממתאר תהליך האב למתאר תהליך הבן, ובפרט את השדה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static_prio</a:t>
            </a:r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 rtl="1" eaLnBrk="1" hangingPunct="1"/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למעשה הבן יורש גם את העדיפות הדינמית, אבל מחשב אותה בהמשך מחדש בפונקציה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wake_up_forked_process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3623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121B477-C610-4398-966C-76918940F6B1}" type="slidenum">
              <a:rPr lang="ar-SA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189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53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67F02D8-ADBD-459D-9EC3-B6315420E2DA}" type="slidenum">
              <a:rPr lang="ar-SA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97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67F02D8-ADBD-459D-9EC3-B6315420E2DA}" type="slidenum">
              <a:rPr lang="ar-SA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813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217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67F02D8-ADBD-459D-9EC3-B6315420E2DA}" type="slidenum">
              <a:rPr lang="ar-SA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925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r" rtl="1"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r" rtl="1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/>
              <a:t>(c) ארז חדד 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ארז חדד 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ארז חדד 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he-IL" altLang="en-US"/>
              <a:t>מערכות הפעלה - תרגול 4</a:t>
            </a: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ED239-7C16-4899-B3E0-459D371844D3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ארז חדד 2003</a:t>
            </a:r>
          </a:p>
        </p:txBody>
      </p:sp>
    </p:spTree>
    <p:extLst>
      <p:ext uri="{BB962C8B-B14F-4D97-AF65-F5344CB8AC3E}">
        <p14:creationId xmlns:p14="http://schemas.microsoft.com/office/powerpoint/2010/main" val="410283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ארז חדד 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ארז חדד 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ארז חדד 2003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ארז חדד 2003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ארז חדד 2003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ארז חדד 2003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ארז חדד 2003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ארז חדד 2003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/>
              <a:t>(c) ארז חדד 2003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rgbClr val="FFFFFF"/>
                </a:solidFill>
              </a:defRPr>
            </a:lvl1pPr>
          </a:lstStyle>
          <a:p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hdr="0" dt="0"/>
  <p:txStyles>
    <p:titleStyle>
      <a:lvl1pPr algn="r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תרגול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סיווג תהליכים בלינוקס</a:t>
            </a:r>
          </a:p>
          <a:p>
            <a:r>
              <a:rPr lang="he-IL" altLang="en-US" dirty="0"/>
              <a:t>זימון תהליכי זמן אמת</a:t>
            </a:r>
          </a:p>
          <a:p>
            <a:r>
              <a:rPr lang="he-IL" altLang="en-US" dirty="0"/>
              <a:t>זימון תהליכים רגילים</a:t>
            </a: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E158C-2473-40B2-A60D-9D80C2DC1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דוגמה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65498-8691-423C-BB6F-EEC925F53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3A5AB-6B8C-4F00-8FA4-FF26ED4D0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Content Placeholder 20">
            <a:extLst>
              <a:ext uri="{FF2B5EF4-FFF2-40B4-BE49-F238E27FC236}">
                <a16:creationId xmlns:a16="http://schemas.microsoft.com/office/drawing/2014/main" id="{66504BB9-A0D0-4FF8-9C19-6284E9911A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4257524"/>
              </p:ext>
            </p:extLst>
          </p:nvPr>
        </p:nvGraphicFramePr>
        <p:xfrm>
          <a:off x="1233802" y="792080"/>
          <a:ext cx="1463040" cy="5582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387">
                  <a:extLst>
                    <a:ext uri="{9D8B030D-6E8A-4147-A177-3AD203B41FA5}">
                      <a16:colId xmlns:a16="http://schemas.microsoft.com/office/drawing/2014/main" val="625692712"/>
                    </a:ext>
                  </a:extLst>
                </a:gridCol>
                <a:gridCol w="816653">
                  <a:extLst>
                    <a:ext uri="{9D8B030D-6E8A-4147-A177-3AD203B41FA5}">
                      <a16:colId xmlns:a16="http://schemas.microsoft.com/office/drawing/2014/main" val="2282006468"/>
                    </a:ext>
                  </a:extLst>
                </a:gridCol>
              </a:tblGrid>
              <a:tr h="507462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prio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list_t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9285230"/>
                  </a:ext>
                </a:extLst>
              </a:tr>
              <a:tr h="507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9218185"/>
                  </a:ext>
                </a:extLst>
              </a:tr>
              <a:tr h="507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0920619"/>
                  </a:ext>
                </a:extLst>
              </a:tr>
              <a:tr h="507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1259131"/>
                  </a:ext>
                </a:extLst>
              </a:tr>
              <a:tr h="507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794527"/>
                  </a:ext>
                </a:extLst>
              </a:tr>
              <a:tr h="507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3351706"/>
                  </a:ext>
                </a:extLst>
              </a:tr>
              <a:tr h="507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0626500"/>
                  </a:ext>
                </a:extLst>
              </a:tr>
              <a:tr h="507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0663202"/>
                  </a:ext>
                </a:extLst>
              </a:tr>
              <a:tr h="507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2646217"/>
                  </a:ext>
                </a:extLst>
              </a:tr>
              <a:tr h="507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0757395"/>
                  </a:ext>
                </a:extLst>
              </a:tr>
              <a:tr h="507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733778"/>
                  </a:ext>
                </a:extLst>
              </a:tr>
            </a:tbl>
          </a:graphicData>
        </a:graphic>
      </p:graphicFrame>
      <p:sp>
        <p:nvSpPr>
          <p:cNvPr id="8" name="Left Brace 7">
            <a:extLst>
              <a:ext uri="{FF2B5EF4-FFF2-40B4-BE49-F238E27FC236}">
                <a16:creationId xmlns:a16="http://schemas.microsoft.com/office/drawing/2014/main" id="{A9A8F029-6AEF-4C64-A541-DFC30085201F}"/>
              </a:ext>
            </a:extLst>
          </p:cNvPr>
          <p:cNvSpPr/>
          <p:nvPr/>
        </p:nvSpPr>
        <p:spPr>
          <a:xfrm>
            <a:off x="823797" y="1332854"/>
            <a:ext cx="293031" cy="2468880"/>
          </a:xfrm>
          <a:prstGeom prst="lef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en-US" sz="2400" dirty="0"/>
              <a:t>real-time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D9BCBB74-E116-456B-A6D6-0DA8F31A197C}"/>
              </a:ext>
            </a:extLst>
          </p:cNvPr>
          <p:cNvSpPr/>
          <p:nvPr/>
        </p:nvSpPr>
        <p:spPr>
          <a:xfrm>
            <a:off x="823797" y="3874576"/>
            <a:ext cx="293031" cy="2468880"/>
          </a:xfrm>
          <a:prstGeom prst="lef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en-US" sz="2400" dirty="0"/>
              <a:t>conventional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  <p:grpSp>
        <p:nvGrpSpPr>
          <p:cNvPr id="22" name="Group 29">
            <a:extLst>
              <a:ext uri="{FF2B5EF4-FFF2-40B4-BE49-F238E27FC236}">
                <a16:creationId xmlns:a16="http://schemas.microsoft.com/office/drawing/2014/main" id="{2E63C055-65F9-4079-91B7-7EA8CB9FCFD5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2696842" y="1404694"/>
            <a:ext cx="576263" cy="287337"/>
            <a:chOff x="1202" y="2750"/>
            <a:chExt cx="363" cy="181"/>
          </a:xfrm>
        </p:grpSpPr>
        <p:sp>
          <p:nvSpPr>
            <p:cNvPr id="23" name="Line 30">
              <a:extLst>
                <a:ext uri="{FF2B5EF4-FFF2-40B4-BE49-F238E27FC236}">
                  <a16:creationId xmlns:a16="http://schemas.microsoft.com/office/drawing/2014/main" id="{40A1665B-6802-47DE-8E8D-A3BEA667DD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47" y="2840"/>
              <a:ext cx="318" cy="0"/>
            </a:xfrm>
            <a:prstGeom prst="line">
              <a:avLst/>
            </a:prstGeom>
            <a:ln>
              <a:headEnd type="oval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31">
              <a:extLst>
                <a:ext uri="{FF2B5EF4-FFF2-40B4-BE49-F238E27FC236}">
                  <a16:creationId xmlns:a16="http://schemas.microsoft.com/office/drawing/2014/main" id="{32625027-E256-4627-A45F-FE6DF1F02C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7" y="2750"/>
              <a:ext cx="0" cy="181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32">
              <a:extLst>
                <a:ext uri="{FF2B5EF4-FFF2-40B4-BE49-F238E27FC236}">
                  <a16:creationId xmlns:a16="http://schemas.microsoft.com/office/drawing/2014/main" id="{DE14B762-0025-412C-BB39-BFBB0DA1C6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2795"/>
              <a:ext cx="0" cy="91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" name="Group 29">
            <a:extLst>
              <a:ext uri="{FF2B5EF4-FFF2-40B4-BE49-F238E27FC236}">
                <a16:creationId xmlns:a16="http://schemas.microsoft.com/office/drawing/2014/main" id="{AF8DED85-D2F2-4A74-8DC4-5A4719D54E29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2690728" y="1944215"/>
            <a:ext cx="576263" cy="287337"/>
            <a:chOff x="1202" y="2750"/>
            <a:chExt cx="363" cy="181"/>
          </a:xfrm>
        </p:grpSpPr>
        <p:sp>
          <p:nvSpPr>
            <p:cNvPr id="49" name="Line 30">
              <a:extLst>
                <a:ext uri="{FF2B5EF4-FFF2-40B4-BE49-F238E27FC236}">
                  <a16:creationId xmlns:a16="http://schemas.microsoft.com/office/drawing/2014/main" id="{6BDBF838-56C5-4C39-849A-3A773A8D22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47" y="2840"/>
              <a:ext cx="318" cy="0"/>
            </a:xfrm>
            <a:prstGeom prst="line">
              <a:avLst/>
            </a:prstGeom>
            <a:ln>
              <a:headEnd type="oval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31">
              <a:extLst>
                <a:ext uri="{FF2B5EF4-FFF2-40B4-BE49-F238E27FC236}">
                  <a16:creationId xmlns:a16="http://schemas.microsoft.com/office/drawing/2014/main" id="{03864147-4DC1-4AF0-A7B2-BFADE3A4E6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7" y="2750"/>
              <a:ext cx="0" cy="181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32">
              <a:extLst>
                <a:ext uri="{FF2B5EF4-FFF2-40B4-BE49-F238E27FC236}">
                  <a16:creationId xmlns:a16="http://schemas.microsoft.com/office/drawing/2014/main" id="{179E2202-DC29-4AAE-ACBC-D35690A6AD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2795"/>
              <a:ext cx="0" cy="91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6EEE234-1205-42B9-81A9-A0CC253CC2C6}"/>
              </a:ext>
            </a:extLst>
          </p:cNvPr>
          <p:cNvCxnSpPr>
            <a:cxnSpLocks/>
          </p:cNvCxnSpPr>
          <p:nvPr/>
        </p:nvCxnSpPr>
        <p:spPr>
          <a:xfrm>
            <a:off x="2675232" y="3060214"/>
            <a:ext cx="890615" cy="618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2" name="Group 29">
            <a:extLst>
              <a:ext uri="{FF2B5EF4-FFF2-40B4-BE49-F238E27FC236}">
                <a16:creationId xmlns:a16="http://schemas.microsoft.com/office/drawing/2014/main" id="{6FBCDF7C-5904-420A-96CC-38833336D64A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2696842" y="3414375"/>
            <a:ext cx="576263" cy="287337"/>
            <a:chOff x="1202" y="2750"/>
            <a:chExt cx="363" cy="181"/>
          </a:xfrm>
        </p:grpSpPr>
        <p:sp>
          <p:nvSpPr>
            <p:cNvPr id="63" name="Line 30">
              <a:extLst>
                <a:ext uri="{FF2B5EF4-FFF2-40B4-BE49-F238E27FC236}">
                  <a16:creationId xmlns:a16="http://schemas.microsoft.com/office/drawing/2014/main" id="{2FC4A2AF-61E0-4875-BD67-B777FE99F2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47" y="2840"/>
              <a:ext cx="318" cy="0"/>
            </a:xfrm>
            <a:prstGeom prst="line">
              <a:avLst/>
            </a:prstGeom>
            <a:ln>
              <a:headEnd type="oval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1">
              <a:extLst>
                <a:ext uri="{FF2B5EF4-FFF2-40B4-BE49-F238E27FC236}">
                  <a16:creationId xmlns:a16="http://schemas.microsoft.com/office/drawing/2014/main" id="{AE569BF7-E0A7-46DB-980A-A95B5E326C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7" y="2750"/>
              <a:ext cx="0" cy="181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32">
              <a:extLst>
                <a:ext uri="{FF2B5EF4-FFF2-40B4-BE49-F238E27FC236}">
                  <a16:creationId xmlns:a16="http://schemas.microsoft.com/office/drawing/2014/main" id="{6933F470-B94A-4BE1-AF06-30DBAB76A5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2795"/>
              <a:ext cx="0" cy="91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6" name="Group 29">
            <a:extLst>
              <a:ext uri="{FF2B5EF4-FFF2-40B4-BE49-F238E27FC236}">
                <a16:creationId xmlns:a16="http://schemas.microsoft.com/office/drawing/2014/main" id="{08C0D847-9CA3-4E73-BDEF-A8292949A97A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2690727" y="5455140"/>
            <a:ext cx="576263" cy="287337"/>
            <a:chOff x="1202" y="2750"/>
            <a:chExt cx="363" cy="181"/>
          </a:xfrm>
        </p:grpSpPr>
        <p:sp>
          <p:nvSpPr>
            <p:cNvPr id="77" name="Line 30">
              <a:extLst>
                <a:ext uri="{FF2B5EF4-FFF2-40B4-BE49-F238E27FC236}">
                  <a16:creationId xmlns:a16="http://schemas.microsoft.com/office/drawing/2014/main" id="{D72E4A94-0632-415E-AA89-E5AB39ABEE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47" y="2840"/>
              <a:ext cx="318" cy="0"/>
            </a:xfrm>
            <a:prstGeom prst="line">
              <a:avLst/>
            </a:prstGeom>
            <a:ln>
              <a:headEnd type="oval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31">
              <a:extLst>
                <a:ext uri="{FF2B5EF4-FFF2-40B4-BE49-F238E27FC236}">
                  <a16:creationId xmlns:a16="http://schemas.microsoft.com/office/drawing/2014/main" id="{1871CB54-150F-4219-87A0-B32C6AEE09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7" y="2750"/>
              <a:ext cx="0" cy="181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32">
              <a:extLst>
                <a:ext uri="{FF2B5EF4-FFF2-40B4-BE49-F238E27FC236}">
                  <a16:creationId xmlns:a16="http://schemas.microsoft.com/office/drawing/2014/main" id="{D4E88DC5-1BD8-489C-A33D-04195C571C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2795"/>
              <a:ext cx="0" cy="91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0" name="Group 29">
            <a:extLst>
              <a:ext uri="{FF2B5EF4-FFF2-40B4-BE49-F238E27FC236}">
                <a16:creationId xmlns:a16="http://schemas.microsoft.com/office/drawing/2014/main" id="{E60D1F35-D96F-4403-9E69-ECC16944785B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2684613" y="5994661"/>
            <a:ext cx="576263" cy="287337"/>
            <a:chOff x="1202" y="2750"/>
            <a:chExt cx="363" cy="181"/>
          </a:xfrm>
        </p:grpSpPr>
        <p:sp>
          <p:nvSpPr>
            <p:cNvPr id="81" name="Line 30">
              <a:extLst>
                <a:ext uri="{FF2B5EF4-FFF2-40B4-BE49-F238E27FC236}">
                  <a16:creationId xmlns:a16="http://schemas.microsoft.com/office/drawing/2014/main" id="{8EC04F96-DE15-4488-B6FA-0FD5DE1594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47" y="2840"/>
              <a:ext cx="318" cy="0"/>
            </a:xfrm>
            <a:prstGeom prst="line">
              <a:avLst/>
            </a:prstGeom>
            <a:ln>
              <a:headEnd type="oval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31">
              <a:extLst>
                <a:ext uri="{FF2B5EF4-FFF2-40B4-BE49-F238E27FC236}">
                  <a16:creationId xmlns:a16="http://schemas.microsoft.com/office/drawing/2014/main" id="{17D6D129-B44D-47AD-8C39-15DE38793E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7" y="2750"/>
              <a:ext cx="0" cy="181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32">
              <a:extLst>
                <a:ext uri="{FF2B5EF4-FFF2-40B4-BE49-F238E27FC236}">
                  <a16:creationId xmlns:a16="http://schemas.microsoft.com/office/drawing/2014/main" id="{9E19226A-34C2-45CB-90D2-21794DF584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2795"/>
              <a:ext cx="0" cy="91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Rectangle 7">
            <a:extLst>
              <a:ext uri="{FF2B5EF4-FFF2-40B4-BE49-F238E27FC236}">
                <a16:creationId xmlns:a16="http://schemas.microsoft.com/office/drawing/2014/main" id="{CE274AEF-69F8-4CB5-BA25-ECC95FBDC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1018" y="2605471"/>
            <a:ext cx="2530034" cy="338554"/>
          </a:xfrm>
          <a:prstGeom prst="wedgeRectCallout">
            <a:avLst>
              <a:gd name="adj1" fmla="val -19995"/>
              <a:gd name="adj2" fmla="val 352511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חישובי? אינטראקטיבי?</a:t>
            </a:r>
          </a:p>
        </p:txBody>
      </p:sp>
      <p:grpSp>
        <p:nvGrpSpPr>
          <p:cNvPr id="42" name="Group 29">
            <a:extLst>
              <a:ext uri="{FF2B5EF4-FFF2-40B4-BE49-F238E27FC236}">
                <a16:creationId xmlns:a16="http://schemas.microsoft.com/office/drawing/2014/main" id="{1CC52781-9FE8-407A-B65C-BEFC38E14D86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2690728" y="3953896"/>
            <a:ext cx="576263" cy="287337"/>
            <a:chOff x="1202" y="2750"/>
            <a:chExt cx="363" cy="181"/>
          </a:xfrm>
        </p:grpSpPr>
        <p:sp>
          <p:nvSpPr>
            <p:cNvPr id="43" name="Line 30">
              <a:extLst>
                <a:ext uri="{FF2B5EF4-FFF2-40B4-BE49-F238E27FC236}">
                  <a16:creationId xmlns:a16="http://schemas.microsoft.com/office/drawing/2014/main" id="{9EFE2C65-5233-47B5-ABB1-ED0687699D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47" y="2840"/>
              <a:ext cx="318" cy="0"/>
            </a:xfrm>
            <a:prstGeom prst="line">
              <a:avLst/>
            </a:prstGeom>
            <a:ln>
              <a:headEnd type="oval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31">
              <a:extLst>
                <a:ext uri="{FF2B5EF4-FFF2-40B4-BE49-F238E27FC236}">
                  <a16:creationId xmlns:a16="http://schemas.microsoft.com/office/drawing/2014/main" id="{FBE2C7FA-B8CB-447A-822B-0165E5D470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7" y="2750"/>
              <a:ext cx="0" cy="181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32">
              <a:extLst>
                <a:ext uri="{FF2B5EF4-FFF2-40B4-BE49-F238E27FC236}">
                  <a16:creationId xmlns:a16="http://schemas.microsoft.com/office/drawing/2014/main" id="{71A57289-FA97-4D18-B8CB-51FEF00A72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2795"/>
              <a:ext cx="0" cy="91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E288C859-4E78-484E-96B5-F93CE5BFA8C3}"/>
              </a:ext>
            </a:extLst>
          </p:cNvPr>
          <p:cNvSpPr/>
          <p:nvPr/>
        </p:nvSpPr>
        <p:spPr>
          <a:xfrm>
            <a:off x="3565847" y="4003782"/>
            <a:ext cx="2028330" cy="11887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process B</a:t>
            </a:r>
          </a:p>
          <a:p>
            <a:pPr algn="ctr"/>
            <a:r>
              <a:rPr lang="en-US" dirty="0" err="1"/>
              <a:t>prio</a:t>
            </a:r>
            <a:r>
              <a:rPr lang="en-US" dirty="0"/>
              <a:t> = ?</a:t>
            </a:r>
          </a:p>
          <a:p>
            <a:pPr algn="ctr"/>
            <a:r>
              <a:rPr lang="en-US" dirty="0"/>
              <a:t>bonus = 4</a:t>
            </a:r>
          </a:p>
          <a:p>
            <a:pPr algn="ctr"/>
            <a:r>
              <a:rPr lang="en-US" dirty="0" err="1"/>
              <a:t>static_prio</a:t>
            </a:r>
            <a:r>
              <a:rPr lang="en-US" dirty="0"/>
              <a:t> = ?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1506876-2C3D-401E-817D-D8DBA6B997CE}"/>
              </a:ext>
            </a:extLst>
          </p:cNvPr>
          <p:cNvCxnSpPr>
            <a:cxnSpLocks/>
            <a:endCxn id="46" idx="1"/>
          </p:cNvCxnSpPr>
          <p:nvPr/>
        </p:nvCxnSpPr>
        <p:spPr>
          <a:xfrm flipV="1">
            <a:off x="2684612" y="4598142"/>
            <a:ext cx="881235" cy="724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A3D51B17-AC82-44DF-9D84-103AC3568D32}"/>
              </a:ext>
            </a:extLst>
          </p:cNvPr>
          <p:cNvSpPr/>
          <p:nvPr/>
        </p:nvSpPr>
        <p:spPr>
          <a:xfrm>
            <a:off x="6477846" y="4003782"/>
            <a:ext cx="2028336" cy="11887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process C</a:t>
            </a:r>
          </a:p>
          <a:p>
            <a:pPr algn="ctr"/>
            <a:r>
              <a:rPr lang="en-US" dirty="0" err="1"/>
              <a:t>prio</a:t>
            </a:r>
            <a:r>
              <a:rPr lang="en-US" dirty="0"/>
              <a:t> = ?</a:t>
            </a:r>
          </a:p>
          <a:p>
            <a:pPr algn="ctr"/>
            <a:r>
              <a:rPr lang="en-US" dirty="0"/>
              <a:t>bonus = ?</a:t>
            </a:r>
          </a:p>
          <a:p>
            <a:pPr algn="ctr"/>
            <a:r>
              <a:rPr lang="en-US" dirty="0" err="1"/>
              <a:t>static_prio</a:t>
            </a:r>
            <a:r>
              <a:rPr lang="en-US" dirty="0"/>
              <a:t> = 101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95B7526-D4FF-4463-998A-0ECE65F3FEBB}"/>
              </a:ext>
            </a:extLst>
          </p:cNvPr>
          <p:cNvCxnSpPr>
            <a:cxnSpLocks/>
            <a:endCxn id="53" idx="1"/>
          </p:cNvCxnSpPr>
          <p:nvPr/>
        </p:nvCxnSpPr>
        <p:spPr>
          <a:xfrm flipV="1">
            <a:off x="5596611" y="4598142"/>
            <a:ext cx="881235" cy="724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B175FCCD-476F-4202-877A-B163A88B3F1F}"/>
              </a:ext>
            </a:extLst>
          </p:cNvPr>
          <p:cNvSpPr/>
          <p:nvPr/>
        </p:nvSpPr>
        <p:spPr>
          <a:xfrm>
            <a:off x="3565847" y="2470043"/>
            <a:ext cx="2028330" cy="11887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process A</a:t>
            </a:r>
          </a:p>
          <a:p>
            <a:pPr algn="ctr"/>
            <a:r>
              <a:rPr lang="en-US" dirty="0" err="1"/>
              <a:t>prio</a:t>
            </a:r>
            <a:r>
              <a:rPr lang="en-US" dirty="0"/>
              <a:t> = ?</a:t>
            </a:r>
          </a:p>
          <a:p>
            <a:pPr algn="ctr"/>
            <a:r>
              <a:rPr lang="en-US" dirty="0"/>
              <a:t>bonus = ?</a:t>
            </a:r>
          </a:p>
          <a:p>
            <a:pPr algn="ctr"/>
            <a:r>
              <a:rPr lang="en-US" dirty="0" err="1"/>
              <a:t>static_prio</a:t>
            </a:r>
            <a:r>
              <a:rPr lang="en-US" dirty="0"/>
              <a:t> = ?</a:t>
            </a:r>
          </a:p>
        </p:txBody>
      </p:sp>
    </p:spTree>
    <p:extLst>
      <p:ext uri="{BB962C8B-B14F-4D97-AF65-F5344CB8AC3E}">
        <p14:creationId xmlns:p14="http://schemas.microsoft.com/office/powerpoint/2010/main" val="405205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E158C-2473-40B2-A60D-9D80C2DC1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דוגמה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65498-8691-423C-BB6F-EEC925F53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3A5AB-6B8C-4F00-8FA4-FF26ED4D0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Content Placeholder 20">
            <a:extLst>
              <a:ext uri="{FF2B5EF4-FFF2-40B4-BE49-F238E27FC236}">
                <a16:creationId xmlns:a16="http://schemas.microsoft.com/office/drawing/2014/main" id="{66504BB9-A0D0-4FF8-9C19-6284E9911AC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33802" y="792080"/>
          <a:ext cx="1463040" cy="5582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387">
                  <a:extLst>
                    <a:ext uri="{9D8B030D-6E8A-4147-A177-3AD203B41FA5}">
                      <a16:colId xmlns:a16="http://schemas.microsoft.com/office/drawing/2014/main" val="625692712"/>
                    </a:ext>
                  </a:extLst>
                </a:gridCol>
                <a:gridCol w="816653">
                  <a:extLst>
                    <a:ext uri="{9D8B030D-6E8A-4147-A177-3AD203B41FA5}">
                      <a16:colId xmlns:a16="http://schemas.microsoft.com/office/drawing/2014/main" val="2282006468"/>
                    </a:ext>
                  </a:extLst>
                </a:gridCol>
              </a:tblGrid>
              <a:tr h="507462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prio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list_t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9285230"/>
                  </a:ext>
                </a:extLst>
              </a:tr>
              <a:tr h="507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9218185"/>
                  </a:ext>
                </a:extLst>
              </a:tr>
              <a:tr h="507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0920619"/>
                  </a:ext>
                </a:extLst>
              </a:tr>
              <a:tr h="507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1259131"/>
                  </a:ext>
                </a:extLst>
              </a:tr>
              <a:tr h="507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794527"/>
                  </a:ext>
                </a:extLst>
              </a:tr>
              <a:tr h="507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3351706"/>
                  </a:ext>
                </a:extLst>
              </a:tr>
              <a:tr h="507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0626500"/>
                  </a:ext>
                </a:extLst>
              </a:tr>
              <a:tr h="507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0663202"/>
                  </a:ext>
                </a:extLst>
              </a:tr>
              <a:tr h="507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2646217"/>
                  </a:ext>
                </a:extLst>
              </a:tr>
              <a:tr h="507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0757395"/>
                  </a:ext>
                </a:extLst>
              </a:tr>
              <a:tr h="5074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733778"/>
                  </a:ext>
                </a:extLst>
              </a:tr>
            </a:tbl>
          </a:graphicData>
        </a:graphic>
      </p:graphicFrame>
      <p:sp>
        <p:nvSpPr>
          <p:cNvPr id="8" name="Left Brace 7">
            <a:extLst>
              <a:ext uri="{FF2B5EF4-FFF2-40B4-BE49-F238E27FC236}">
                <a16:creationId xmlns:a16="http://schemas.microsoft.com/office/drawing/2014/main" id="{A9A8F029-6AEF-4C64-A541-DFC30085201F}"/>
              </a:ext>
            </a:extLst>
          </p:cNvPr>
          <p:cNvSpPr/>
          <p:nvPr/>
        </p:nvSpPr>
        <p:spPr>
          <a:xfrm>
            <a:off x="823797" y="1332854"/>
            <a:ext cx="293031" cy="2468880"/>
          </a:xfrm>
          <a:prstGeom prst="lef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en-US" sz="2400" dirty="0"/>
              <a:t>real-time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D9BCBB74-E116-456B-A6D6-0DA8F31A197C}"/>
              </a:ext>
            </a:extLst>
          </p:cNvPr>
          <p:cNvSpPr/>
          <p:nvPr/>
        </p:nvSpPr>
        <p:spPr>
          <a:xfrm>
            <a:off x="823797" y="3874576"/>
            <a:ext cx="293031" cy="2468880"/>
          </a:xfrm>
          <a:prstGeom prst="lef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en-US" sz="2400" dirty="0"/>
              <a:t>conventional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  <p:grpSp>
        <p:nvGrpSpPr>
          <p:cNvPr id="22" name="Group 29">
            <a:extLst>
              <a:ext uri="{FF2B5EF4-FFF2-40B4-BE49-F238E27FC236}">
                <a16:creationId xmlns:a16="http://schemas.microsoft.com/office/drawing/2014/main" id="{2E63C055-65F9-4079-91B7-7EA8CB9FCFD5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2696842" y="1404694"/>
            <a:ext cx="576263" cy="287337"/>
            <a:chOff x="1202" y="2750"/>
            <a:chExt cx="363" cy="181"/>
          </a:xfrm>
        </p:grpSpPr>
        <p:sp>
          <p:nvSpPr>
            <p:cNvPr id="23" name="Line 30">
              <a:extLst>
                <a:ext uri="{FF2B5EF4-FFF2-40B4-BE49-F238E27FC236}">
                  <a16:creationId xmlns:a16="http://schemas.microsoft.com/office/drawing/2014/main" id="{40A1665B-6802-47DE-8E8D-A3BEA667DD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47" y="2840"/>
              <a:ext cx="318" cy="0"/>
            </a:xfrm>
            <a:prstGeom prst="line">
              <a:avLst/>
            </a:prstGeom>
            <a:ln>
              <a:headEnd type="oval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31">
              <a:extLst>
                <a:ext uri="{FF2B5EF4-FFF2-40B4-BE49-F238E27FC236}">
                  <a16:creationId xmlns:a16="http://schemas.microsoft.com/office/drawing/2014/main" id="{32625027-E256-4627-A45F-FE6DF1F02C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7" y="2750"/>
              <a:ext cx="0" cy="181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32">
              <a:extLst>
                <a:ext uri="{FF2B5EF4-FFF2-40B4-BE49-F238E27FC236}">
                  <a16:creationId xmlns:a16="http://schemas.microsoft.com/office/drawing/2014/main" id="{DE14B762-0025-412C-BB39-BFBB0DA1C6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2795"/>
              <a:ext cx="0" cy="91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" name="Group 29">
            <a:extLst>
              <a:ext uri="{FF2B5EF4-FFF2-40B4-BE49-F238E27FC236}">
                <a16:creationId xmlns:a16="http://schemas.microsoft.com/office/drawing/2014/main" id="{AF8DED85-D2F2-4A74-8DC4-5A4719D54E29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2690728" y="1944215"/>
            <a:ext cx="576263" cy="287337"/>
            <a:chOff x="1202" y="2750"/>
            <a:chExt cx="363" cy="181"/>
          </a:xfrm>
        </p:grpSpPr>
        <p:sp>
          <p:nvSpPr>
            <p:cNvPr id="49" name="Line 30">
              <a:extLst>
                <a:ext uri="{FF2B5EF4-FFF2-40B4-BE49-F238E27FC236}">
                  <a16:creationId xmlns:a16="http://schemas.microsoft.com/office/drawing/2014/main" id="{6BDBF838-56C5-4C39-849A-3A773A8D22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47" y="2840"/>
              <a:ext cx="318" cy="0"/>
            </a:xfrm>
            <a:prstGeom prst="line">
              <a:avLst/>
            </a:prstGeom>
            <a:ln>
              <a:headEnd type="oval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31">
              <a:extLst>
                <a:ext uri="{FF2B5EF4-FFF2-40B4-BE49-F238E27FC236}">
                  <a16:creationId xmlns:a16="http://schemas.microsoft.com/office/drawing/2014/main" id="{03864147-4DC1-4AF0-A7B2-BFADE3A4E6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7" y="2750"/>
              <a:ext cx="0" cy="181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32">
              <a:extLst>
                <a:ext uri="{FF2B5EF4-FFF2-40B4-BE49-F238E27FC236}">
                  <a16:creationId xmlns:a16="http://schemas.microsoft.com/office/drawing/2014/main" id="{179E2202-DC29-4AAE-ACBC-D35690A6AD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2795"/>
              <a:ext cx="0" cy="91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6EEE234-1205-42B9-81A9-A0CC253CC2C6}"/>
              </a:ext>
            </a:extLst>
          </p:cNvPr>
          <p:cNvCxnSpPr>
            <a:cxnSpLocks/>
          </p:cNvCxnSpPr>
          <p:nvPr/>
        </p:nvCxnSpPr>
        <p:spPr>
          <a:xfrm>
            <a:off x="2675232" y="3060214"/>
            <a:ext cx="890615" cy="618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2" name="Group 29">
            <a:extLst>
              <a:ext uri="{FF2B5EF4-FFF2-40B4-BE49-F238E27FC236}">
                <a16:creationId xmlns:a16="http://schemas.microsoft.com/office/drawing/2014/main" id="{6FBCDF7C-5904-420A-96CC-38833336D64A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2696842" y="3414375"/>
            <a:ext cx="576263" cy="287337"/>
            <a:chOff x="1202" y="2750"/>
            <a:chExt cx="363" cy="181"/>
          </a:xfrm>
        </p:grpSpPr>
        <p:sp>
          <p:nvSpPr>
            <p:cNvPr id="63" name="Line 30">
              <a:extLst>
                <a:ext uri="{FF2B5EF4-FFF2-40B4-BE49-F238E27FC236}">
                  <a16:creationId xmlns:a16="http://schemas.microsoft.com/office/drawing/2014/main" id="{2FC4A2AF-61E0-4875-BD67-B777FE99F2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47" y="2840"/>
              <a:ext cx="318" cy="0"/>
            </a:xfrm>
            <a:prstGeom prst="line">
              <a:avLst/>
            </a:prstGeom>
            <a:ln>
              <a:headEnd type="oval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1">
              <a:extLst>
                <a:ext uri="{FF2B5EF4-FFF2-40B4-BE49-F238E27FC236}">
                  <a16:creationId xmlns:a16="http://schemas.microsoft.com/office/drawing/2014/main" id="{AE569BF7-E0A7-46DB-980A-A95B5E326C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7" y="2750"/>
              <a:ext cx="0" cy="181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32">
              <a:extLst>
                <a:ext uri="{FF2B5EF4-FFF2-40B4-BE49-F238E27FC236}">
                  <a16:creationId xmlns:a16="http://schemas.microsoft.com/office/drawing/2014/main" id="{6933F470-B94A-4BE1-AF06-30DBAB76A5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2795"/>
              <a:ext cx="0" cy="91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6" name="Group 29">
            <a:extLst>
              <a:ext uri="{FF2B5EF4-FFF2-40B4-BE49-F238E27FC236}">
                <a16:creationId xmlns:a16="http://schemas.microsoft.com/office/drawing/2014/main" id="{B869B2F4-C38D-4883-84FD-09445F874BFD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2690728" y="3953896"/>
            <a:ext cx="576263" cy="287337"/>
            <a:chOff x="1202" y="2750"/>
            <a:chExt cx="363" cy="181"/>
          </a:xfrm>
        </p:grpSpPr>
        <p:sp>
          <p:nvSpPr>
            <p:cNvPr id="67" name="Line 30">
              <a:extLst>
                <a:ext uri="{FF2B5EF4-FFF2-40B4-BE49-F238E27FC236}">
                  <a16:creationId xmlns:a16="http://schemas.microsoft.com/office/drawing/2014/main" id="{DFC74C80-F2B5-4B71-AC9F-34FFEEB6C1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47" y="2840"/>
              <a:ext cx="318" cy="0"/>
            </a:xfrm>
            <a:prstGeom prst="line">
              <a:avLst/>
            </a:prstGeom>
            <a:ln>
              <a:headEnd type="oval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31">
              <a:extLst>
                <a:ext uri="{FF2B5EF4-FFF2-40B4-BE49-F238E27FC236}">
                  <a16:creationId xmlns:a16="http://schemas.microsoft.com/office/drawing/2014/main" id="{DE35A112-3607-431A-AC33-5BB6059C24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7" y="2750"/>
              <a:ext cx="0" cy="181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32">
              <a:extLst>
                <a:ext uri="{FF2B5EF4-FFF2-40B4-BE49-F238E27FC236}">
                  <a16:creationId xmlns:a16="http://schemas.microsoft.com/office/drawing/2014/main" id="{D70ACA4B-3EFC-4768-BA0C-75889F6CB6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2795"/>
              <a:ext cx="0" cy="91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4C395EA7-A90C-4C86-BE33-1FA03906758A}"/>
              </a:ext>
            </a:extLst>
          </p:cNvPr>
          <p:cNvSpPr/>
          <p:nvPr/>
        </p:nvSpPr>
        <p:spPr>
          <a:xfrm>
            <a:off x="3565847" y="4003782"/>
            <a:ext cx="2028330" cy="11887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process B</a:t>
            </a:r>
          </a:p>
          <a:p>
            <a:pPr algn="ctr"/>
            <a:r>
              <a:rPr lang="en-US" dirty="0" err="1"/>
              <a:t>prio</a:t>
            </a:r>
            <a:r>
              <a:rPr lang="en-US" dirty="0"/>
              <a:t> = 101</a:t>
            </a:r>
          </a:p>
          <a:p>
            <a:pPr algn="ctr"/>
            <a:r>
              <a:rPr lang="en-US" dirty="0"/>
              <a:t>bonus = 4</a:t>
            </a:r>
          </a:p>
          <a:p>
            <a:pPr algn="ctr"/>
            <a:r>
              <a:rPr lang="en-US" dirty="0" err="1"/>
              <a:t>static_prio</a:t>
            </a:r>
            <a:r>
              <a:rPr lang="en-US" dirty="0"/>
              <a:t> = 105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1FFB228C-4007-46FA-B147-26E036BB19A3}"/>
              </a:ext>
            </a:extLst>
          </p:cNvPr>
          <p:cNvCxnSpPr>
            <a:cxnSpLocks/>
            <a:endCxn id="70" idx="1"/>
          </p:cNvCxnSpPr>
          <p:nvPr/>
        </p:nvCxnSpPr>
        <p:spPr>
          <a:xfrm flipV="1">
            <a:off x="2684612" y="4598142"/>
            <a:ext cx="881235" cy="724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6" name="Group 29">
            <a:extLst>
              <a:ext uri="{FF2B5EF4-FFF2-40B4-BE49-F238E27FC236}">
                <a16:creationId xmlns:a16="http://schemas.microsoft.com/office/drawing/2014/main" id="{08C0D847-9CA3-4E73-BDEF-A8292949A97A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2690727" y="5455140"/>
            <a:ext cx="576263" cy="287337"/>
            <a:chOff x="1202" y="2750"/>
            <a:chExt cx="363" cy="181"/>
          </a:xfrm>
        </p:grpSpPr>
        <p:sp>
          <p:nvSpPr>
            <p:cNvPr id="77" name="Line 30">
              <a:extLst>
                <a:ext uri="{FF2B5EF4-FFF2-40B4-BE49-F238E27FC236}">
                  <a16:creationId xmlns:a16="http://schemas.microsoft.com/office/drawing/2014/main" id="{D72E4A94-0632-415E-AA89-E5AB39ABEE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47" y="2840"/>
              <a:ext cx="318" cy="0"/>
            </a:xfrm>
            <a:prstGeom prst="line">
              <a:avLst/>
            </a:prstGeom>
            <a:ln>
              <a:headEnd type="oval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31">
              <a:extLst>
                <a:ext uri="{FF2B5EF4-FFF2-40B4-BE49-F238E27FC236}">
                  <a16:creationId xmlns:a16="http://schemas.microsoft.com/office/drawing/2014/main" id="{1871CB54-150F-4219-87A0-B32C6AEE09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7" y="2750"/>
              <a:ext cx="0" cy="181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32">
              <a:extLst>
                <a:ext uri="{FF2B5EF4-FFF2-40B4-BE49-F238E27FC236}">
                  <a16:creationId xmlns:a16="http://schemas.microsoft.com/office/drawing/2014/main" id="{D4E88DC5-1BD8-489C-A33D-04195C571C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2795"/>
              <a:ext cx="0" cy="91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0" name="Group 29">
            <a:extLst>
              <a:ext uri="{FF2B5EF4-FFF2-40B4-BE49-F238E27FC236}">
                <a16:creationId xmlns:a16="http://schemas.microsoft.com/office/drawing/2014/main" id="{E60D1F35-D96F-4403-9E69-ECC16944785B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2684613" y="5994661"/>
            <a:ext cx="576263" cy="287337"/>
            <a:chOff x="1202" y="2750"/>
            <a:chExt cx="363" cy="181"/>
          </a:xfrm>
        </p:grpSpPr>
        <p:sp>
          <p:nvSpPr>
            <p:cNvPr id="81" name="Line 30">
              <a:extLst>
                <a:ext uri="{FF2B5EF4-FFF2-40B4-BE49-F238E27FC236}">
                  <a16:creationId xmlns:a16="http://schemas.microsoft.com/office/drawing/2014/main" id="{8EC04F96-DE15-4488-B6FA-0FD5DE1594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47" y="2840"/>
              <a:ext cx="318" cy="0"/>
            </a:xfrm>
            <a:prstGeom prst="line">
              <a:avLst/>
            </a:prstGeom>
            <a:ln>
              <a:headEnd type="oval" w="med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31">
              <a:extLst>
                <a:ext uri="{FF2B5EF4-FFF2-40B4-BE49-F238E27FC236}">
                  <a16:creationId xmlns:a16="http://schemas.microsoft.com/office/drawing/2014/main" id="{17D6D129-B44D-47AD-8C39-15DE38793E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7" y="2750"/>
              <a:ext cx="0" cy="181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32">
              <a:extLst>
                <a:ext uri="{FF2B5EF4-FFF2-40B4-BE49-F238E27FC236}">
                  <a16:creationId xmlns:a16="http://schemas.microsoft.com/office/drawing/2014/main" id="{9E19226A-34C2-45CB-90D2-21794DF584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2795"/>
              <a:ext cx="0" cy="91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2DFA3B36-37C3-4D83-828D-28F4D37A9BB2}"/>
              </a:ext>
            </a:extLst>
          </p:cNvPr>
          <p:cNvSpPr/>
          <p:nvPr/>
        </p:nvSpPr>
        <p:spPr>
          <a:xfrm>
            <a:off x="6477846" y="4003782"/>
            <a:ext cx="2028336" cy="11887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process C</a:t>
            </a:r>
          </a:p>
          <a:p>
            <a:pPr algn="ctr"/>
            <a:r>
              <a:rPr lang="en-US" dirty="0" err="1"/>
              <a:t>prio</a:t>
            </a:r>
            <a:r>
              <a:rPr lang="en-US" dirty="0"/>
              <a:t> = 101</a:t>
            </a:r>
          </a:p>
          <a:p>
            <a:pPr algn="ctr"/>
            <a:r>
              <a:rPr lang="en-US" dirty="0"/>
              <a:t>bonus = 0</a:t>
            </a:r>
          </a:p>
          <a:p>
            <a:pPr algn="ctr"/>
            <a:r>
              <a:rPr lang="en-US" dirty="0" err="1"/>
              <a:t>static_prio</a:t>
            </a:r>
            <a:r>
              <a:rPr lang="en-US" dirty="0"/>
              <a:t> = 101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4A16B2B-E1CE-43F0-A263-CCD04AD3A875}"/>
              </a:ext>
            </a:extLst>
          </p:cNvPr>
          <p:cNvCxnSpPr>
            <a:cxnSpLocks/>
            <a:endCxn id="38" idx="1"/>
          </p:cNvCxnSpPr>
          <p:nvPr/>
        </p:nvCxnSpPr>
        <p:spPr>
          <a:xfrm flipV="1">
            <a:off x="5596611" y="4598142"/>
            <a:ext cx="881235" cy="724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7">
            <a:extLst>
              <a:ext uri="{FF2B5EF4-FFF2-40B4-BE49-F238E27FC236}">
                <a16:creationId xmlns:a16="http://schemas.microsoft.com/office/drawing/2014/main" id="{CE274AEF-69F8-4CB5-BA25-ECC95FBDC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1018" y="2605471"/>
            <a:ext cx="2530034" cy="584775"/>
          </a:xfrm>
          <a:prstGeom prst="wedgeRectCallout">
            <a:avLst>
              <a:gd name="adj1" fmla="val -20608"/>
              <a:gd name="adj2" fmla="val 182892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חישובי? אינטראקטיבי?</a:t>
            </a:r>
            <a:br>
              <a:rPr lang="en-US" altLang="en-US" sz="2000" dirty="0"/>
            </a:br>
            <a:r>
              <a:rPr lang="he-IL" altLang="en-US" sz="2000" dirty="0"/>
              <a:t>עוד לא דיברנו על זה...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BD050D79-AE8B-46CF-8B5F-C0BA786086C6}"/>
              </a:ext>
            </a:extLst>
          </p:cNvPr>
          <p:cNvSpPr/>
          <p:nvPr/>
        </p:nvSpPr>
        <p:spPr>
          <a:xfrm>
            <a:off x="3565847" y="2470043"/>
            <a:ext cx="2028330" cy="11887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process A</a:t>
            </a:r>
          </a:p>
          <a:p>
            <a:pPr algn="ctr"/>
            <a:r>
              <a:rPr lang="en-US" dirty="0" err="1"/>
              <a:t>prio</a:t>
            </a:r>
            <a:r>
              <a:rPr lang="en-US" dirty="0"/>
              <a:t> = 98</a:t>
            </a:r>
          </a:p>
          <a:p>
            <a:pPr algn="ctr"/>
            <a:r>
              <a:rPr lang="en-US" dirty="0"/>
              <a:t>bonus = N/A</a:t>
            </a:r>
          </a:p>
          <a:p>
            <a:pPr algn="ctr"/>
            <a:r>
              <a:rPr lang="en-US" dirty="0" err="1"/>
              <a:t>static_prio</a:t>
            </a:r>
            <a:r>
              <a:rPr lang="en-US" dirty="0"/>
              <a:t> = 98</a:t>
            </a:r>
          </a:p>
        </p:txBody>
      </p:sp>
    </p:spTree>
    <p:extLst>
      <p:ext uri="{BB962C8B-B14F-4D97-AF65-F5344CB8AC3E}">
        <p14:creationId xmlns:p14="http://schemas.microsoft.com/office/powerpoint/2010/main" val="370744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en-US" dirty="0"/>
              <a:t>סיווג תהליכים רגילים</a:t>
            </a:r>
            <a:endParaRPr lang="en-US" altLang="en-US" dirty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e-IL" altLang="en-US" sz="2400" dirty="0"/>
              <a:t>כדי להבדיל בין תהליכים חישוביים </a:t>
            </a:r>
            <a:r>
              <a:rPr lang="he-IL" altLang="en-US" dirty="0"/>
              <a:t>לתהליכים אינטראקטיביים, </a:t>
            </a:r>
            <a:r>
              <a:rPr lang="he-IL" altLang="en-US" sz="2400" dirty="0"/>
              <a:t>לינוקס מודדת את "זמן ההמתנה הממוצע" של כל תהליך:</a:t>
            </a:r>
          </a:p>
          <a:p>
            <a:pPr>
              <a:lnSpc>
                <a:spcPct val="80000"/>
              </a:lnSpc>
            </a:pPr>
            <a:endParaRPr lang="he-IL" altLang="en-US" sz="2400" dirty="0"/>
          </a:p>
          <a:p>
            <a:pPr>
              <a:lnSpc>
                <a:spcPct val="80000"/>
              </a:lnSpc>
            </a:pPr>
            <a:endParaRPr lang="he-IL" altLang="en-US" dirty="0"/>
          </a:p>
          <a:p>
            <a:pPr>
              <a:lnSpc>
                <a:spcPct val="80000"/>
              </a:lnSpc>
            </a:pPr>
            <a:endParaRPr lang="he-IL" altLang="en-US" sz="2400" dirty="0"/>
          </a:p>
          <a:p>
            <a:pPr>
              <a:lnSpc>
                <a:spcPct val="80000"/>
              </a:lnSpc>
            </a:pPr>
            <a:endParaRPr lang="he-IL" altLang="en-US" dirty="0"/>
          </a:p>
          <a:p>
            <a:pPr>
              <a:lnSpc>
                <a:spcPct val="80000"/>
              </a:lnSpc>
            </a:pPr>
            <a:endParaRPr lang="he-IL" altLang="en-US" sz="2400" dirty="0"/>
          </a:p>
          <a:p>
            <a:pPr lvl="1">
              <a:lnSpc>
                <a:spcPct val="90000"/>
              </a:lnSpc>
            </a:pPr>
            <a:r>
              <a:rPr lang="he-IL" altLang="en-US" dirty="0"/>
              <a:t>שאלה: מדוע זמן ההמתנה ב-</a:t>
            </a:r>
            <a:r>
              <a:rPr lang="en-US" altLang="en-US" dirty="0" err="1"/>
              <a:t>runqueue</a:t>
            </a:r>
            <a:r>
              <a:rPr lang="he-IL" altLang="en-US" dirty="0"/>
              <a:t> לא נלקח בחשבון?</a:t>
            </a:r>
          </a:p>
          <a:p>
            <a:pPr lvl="1">
              <a:lnSpc>
                <a:spcPct val="90000"/>
              </a:lnSpc>
            </a:pPr>
            <a:r>
              <a:rPr lang="he-IL" altLang="en-US" dirty="0"/>
              <a:t>תשובה: כי הוא משקף את העומס על המערכת ולא את התנהגות התהליך.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he-IL" altLang="en-US" dirty="0"/>
              <a:t>תהליך אינטראקטיבי יבלה הרבה זמן בהמתנה (ל-</a:t>
            </a:r>
            <a:r>
              <a:rPr lang="en-US" altLang="en-US" dirty="0"/>
              <a:t>I/O</a:t>
            </a:r>
            <a:r>
              <a:rPr lang="he-IL" altLang="en-US" dirty="0"/>
              <a:t>) וירוץ מעט על המעבד </a:t>
            </a:r>
            <a:r>
              <a:rPr lang="he-IL" altLang="en-US" dirty="0">
                <a:sym typeface="Wingdings" panose="05000000000000000000" pitchFamily="2" charset="2"/>
              </a:rPr>
              <a:t> </a:t>
            </a:r>
            <a:r>
              <a:rPr lang="he-IL" altLang="en-US" dirty="0"/>
              <a:t>"זמן המתנה ממוצע" גבוה.</a:t>
            </a:r>
          </a:p>
          <a:p>
            <a:pPr>
              <a:lnSpc>
                <a:spcPct val="80000"/>
              </a:lnSpc>
            </a:pPr>
            <a:r>
              <a:rPr lang="he-IL" altLang="en-US" sz="2400" dirty="0"/>
              <a:t>לעומת </a:t>
            </a:r>
            <a:r>
              <a:rPr lang="he-IL" altLang="en-US" dirty="0"/>
              <a:t>זאת</a:t>
            </a:r>
            <a:r>
              <a:rPr lang="he-IL" altLang="en-US" sz="2400" dirty="0"/>
              <a:t>, </a:t>
            </a:r>
            <a:r>
              <a:rPr lang="he-IL" altLang="en-US" dirty="0"/>
              <a:t>תהליך חישובי ינצל את מרבית זמן המעבד ולא ישהה בהמתנה </a:t>
            </a:r>
            <a:r>
              <a:rPr lang="he-IL" altLang="en-US" dirty="0">
                <a:sym typeface="Wingdings" panose="05000000000000000000" pitchFamily="2" charset="2"/>
              </a:rPr>
              <a:t> </a:t>
            </a:r>
            <a:r>
              <a:rPr lang="he-IL" altLang="en-US" dirty="0"/>
              <a:t>"זמן המתנה ממוצע" נמוך.</a:t>
            </a:r>
            <a:endParaRPr lang="he-IL" alt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F2C8C4E-E485-42C1-BCAE-950778C8F8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1742230"/>
              </p:ext>
            </p:extLst>
          </p:nvPr>
        </p:nvGraphicFramePr>
        <p:xfrm>
          <a:off x="457200" y="2433235"/>
          <a:ext cx="8229600" cy="1425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4391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en-US" dirty="0"/>
              <a:t>חישוב זמן ההמתנה הממוצע (1)</a:t>
            </a:r>
            <a:endParaRPr lang="en-US" altLang="en-US" dirty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e-IL" altLang="en-US" dirty="0"/>
              <a:t>זמן ההמתנה הממוצע נשמר בשדה </a:t>
            </a:r>
            <a:r>
              <a:rPr lang="en-US" altLang="en-US" dirty="0" err="1"/>
              <a:t>sleep_avg</a:t>
            </a:r>
            <a:r>
              <a:rPr lang="he-IL" altLang="en-US" dirty="0"/>
              <a:t> במתאר התהליך.</a:t>
            </a:r>
          </a:p>
          <a:p>
            <a:pPr>
              <a:lnSpc>
                <a:spcPct val="90000"/>
              </a:lnSpc>
            </a:pPr>
            <a:r>
              <a:rPr lang="he-IL" altLang="en-US" dirty="0"/>
              <a:t>נמדד ביחידות של פסיקות שעון ומוגבל לערכים חיוביים עד לערך:</a:t>
            </a:r>
          </a:p>
          <a:p>
            <a:pPr marL="0" indent="0" algn="l" rtl="0">
              <a:lnSpc>
                <a:spcPct val="9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#define MAX_SLEEP_AVG (2*HZ)</a:t>
            </a:r>
            <a:endParaRPr lang="he-IL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endParaRPr lang="he-IL" altLang="en-US" dirty="0"/>
          </a:p>
          <a:p>
            <a:pPr marL="0" indent="0">
              <a:lnSpc>
                <a:spcPct val="90000"/>
              </a:lnSpc>
              <a:buNone/>
            </a:pPr>
            <a:endParaRPr lang="he-IL" altLang="en-US" dirty="0"/>
          </a:p>
          <a:p>
            <a:pPr>
              <a:lnSpc>
                <a:spcPct val="90000"/>
              </a:lnSpc>
            </a:pPr>
            <a:r>
              <a:rPr lang="he-IL" altLang="en-US" dirty="0"/>
              <a:t>שאלה: למה להגביל את </a:t>
            </a:r>
            <a:r>
              <a:rPr lang="en-US" altLang="en-US" dirty="0" err="1"/>
              <a:t>sleep_avg</a:t>
            </a:r>
            <a:r>
              <a:rPr lang="he-IL" altLang="en-US" dirty="0"/>
              <a:t>?</a:t>
            </a:r>
          </a:p>
          <a:p>
            <a:pPr>
              <a:lnSpc>
                <a:spcPct val="90000"/>
              </a:lnSpc>
            </a:pPr>
            <a:r>
              <a:rPr lang="he-IL" altLang="en-US" dirty="0"/>
              <a:t>תשובה: כדי לא להתחשב בהיסטוריה הרחוקה מדי של התהליך.</a:t>
            </a:r>
          </a:p>
          <a:p>
            <a:pPr>
              <a:lnSpc>
                <a:spcPct val="90000"/>
              </a:lnSpc>
            </a:pPr>
            <a:endParaRPr lang="he-IL" altLang="en-US" dirty="0"/>
          </a:p>
          <a:p>
            <a:pPr>
              <a:lnSpc>
                <a:spcPct val="90000"/>
              </a:lnSpc>
            </a:pPr>
            <a:r>
              <a:rPr lang="he-IL" altLang="en-US" dirty="0"/>
              <a:t>כל פעימת שעון בה התהליך רץ מקטינה את זמן ההמתנה הממוצע (הפונקציה </a:t>
            </a:r>
            <a:r>
              <a:rPr lang="en-US" altLang="en-US" dirty="0" err="1"/>
              <a:t>sheduler_tick</a:t>
            </a:r>
            <a:r>
              <a:rPr lang="en-US" altLang="en-US" dirty="0"/>
              <a:t>()</a:t>
            </a:r>
            <a:r>
              <a:rPr lang="he-IL" altLang="en-US" dirty="0"/>
              <a:t>) עד למינימום 0.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altLang="en-US" dirty="0">
                <a:latin typeface="Courier New" pitchFamily="49" charset="0"/>
                <a:cs typeface="Courier New" pitchFamily="49" charset="0"/>
              </a:rPr>
              <a:t>if (p-&gt;</a:t>
            </a:r>
            <a:r>
              <a:rPr lang="en-US" altLang="en-US" dirty="0" err="1">
                <a:latin typeface="Courier New" pitchFamily="49" charset="0"/>
                <a:cs typeface="Courier New" pitchFamily="49" charset="0"/>
              </a:rPr>
              <a:t>sleep_avg</a:t>
            </a:r>
            <a:r>
              <a:rPr lang="en-US" alt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altLang="en-US" dirty="0">
                <a:latin typeface="Courier New" pitchFamily="49" charset="0"/>
                <a:cs typeface="Courier New" pitchFamily="49" charset="0"/>
              </a:rPr>
              <a:t>    p-&gt;</a:t>
            </a:r>
            <a:r>
              <a:rPr lang="en-US" altLang="en-US" dirty="0" err="1">
                <a:latin typeface="Courier New" pitchFamily="49" charset="0"/>
                <a:cs typeface="Courier New" pitchFamily="49" charset="0"/>
              </a:rPr>
              <a:t>sleep_avg</a:t>
            </a:r>
            <a:r>
              <a:rPr lang="en-US" altLang="en-US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pPr>
              <a:lnSpc>
                <a:spcPct val="90000"/>
              </a:lnSpc>
            </a:pPr>
            <a:endParaRPr lang="he-IL" alt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E4EFAFC-447E-42A4-B5D5-6B9765008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2902" y="3071792"/>
            <a:ext cx="3703898" cy="338554"/>
          </a:xfrm>
          <a:prstGeom prst="wedgeRectCallout">
            <a:avLst>
              <a:gd name="adj1" fmla="val -42869"/>
              <a:gd name="adj2" fmla="val -141891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 dirty="0"/>
              <a:t>HZ</a:t>
            </a:r>
            <a:r>
              <a:rPr lang="he-IL" altLang="en-US" sz="2000" dirty="0"/>
              <a:t> - מספר פסיקות השעון בשניה</a:t>
            </a:r>
          </a:p>
        </p:txBody>
      </p:sp>
    </p:spTree>
    <p:extLst>
      <p:ext uri="{BB962C8B-B14F-4D97-AF65-F5344CB8AC3E}">
        <p14:creationId xmlns:p14="http://schemas.microsoft.com/office/powerpoint/2010/main" val="360003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uiExpand="1" build="p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חישוב זמן ההמתנה הממוצע (2)</a:t>
            </a:r>
            <a:endParaRPr lang="en-US" altLang="en-US" dirty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altLang="en-US" dirty="0"/>
              <a:t>בכל פעם שתהליך מוותר על המעבד, ערך השעון נשמר (פונקצית </a:t>
            </a:r>
            <a:r>
              <a:rPr lang="en-US" altLang="en-US" dirty="0"/>
              <a:t>schedule()</a:t>
            </a:r>
            <a:r>
              <a:rPr lang="he-IL" altLang="en-US" dirty="0"/>
              <a:t>):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p-&gt;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sleep_timestamp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jiffies;</a:t>
            </a:r>
          </a:p>
          <a:p>
            <a:endParaRPr lang="he-IL" altLang="en-US" dirty="0"/>
          </a:p>
          <a:p>
            <a:endParaRPr lang="he-IL" altLang="en-US" dirty="0"/>
          </a:p>
          <a:p>
            <a:endParaRPr lang="he-IL" altLang="en-US" dirty="0"/>
          </a:p>
          <a:p>
            <a:r>
              <a:rPr lang="he-IL" altLang="en-US" dirty="0"/>
              <a:t>כאשר תהליך חוזר מהמתנה, זמן ההמתנה מתווסף לחשבון (בפונקציה </a:t>
            </a:r>
            <a:r>
              <a:rPr lang="en-US" altLang="en-US" dirty="0" err="1"/>
              <a:t>activate_task</a:t>
            </a:r>
            <a:r>
              <a:rPr lang="en-US" altLang="en-US" dirty="0"/>
              <a:t>()</a:t>
            </a:r>
            <a:r>
              <a:rPr lang="he-IL" altLang="en-US" dirty="0"/>
              <a:t>) :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sleep_time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jiffies – p-&gt;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sleep_timestamp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p-&gt;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sleep_avg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sleep_time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(p-&gt;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sleep_avg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 MAX_SLEEP_AVG)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p-&gt;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sleep_avg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MAX_SLEEP_AVG;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982902" y="3071792"/>
            <a:ext cx="3703898" cy="584775"/>
          </a:xfrm>
          <a:prstGeom prst="wedgeRectCallout">
            <a:avLst>
              <a:gd name="adj1" fmla="val -48727"/>
              <a:gd name="adj2" fmla="val -109847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משתנה גלובלי שערכו מספר פסיקות השעון שחלפו מאז עליית המערכת</a:t>
            </a:r>
          </a:p>
        </p:txBody>
      </p:sp>
    </p:spTree>
    <p:extLst>
      <p:ext uri="{BB962C8B-B14F-4D97-AF65-F5344CB8AC3E}">
        <p14:creationId xmlns:p14="http://schemas.microsoft.com/office/powerpoint/2010/main" val="4265417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חישוב העדיפות הדינמית (1)</a:t>
            </a: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8" name="Rectangle 1027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eaLnBrk="1" hangingPunct="1"/>
                <a:endParaRPr lang="en-US" altLang="en-US" sz="2400" dirty="0"/>
              </a:p>
              <a:p>
                <a:pPr eaLnBrk="1" hangingPunct="1"/>
                <a:endParaRPr lang="en-US" altLang="en-US" dirty="0"/>
              </a:p>
              <a:p>
                <a:pPr eaLnBrk="1" hangingPunct="1"/>
                <a:endParaRPr lang="en-US" altLang="en-US" sz="2400" dirty="0"/>
              </a:p>
              <a:p>
                <a:pPr eaLnBrk="1" hangingPunct="1"/>
                <a:endParaRPr lang="he-IL" alt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en-US"/>
                        <m:t>bonus</m:t>
                      </m:r>
                      <m:r>
                        <m:rPr>
                          <m:nor/>
                        </m:rPr>
                        <a:rPr lang="en-US" altLang="en-US"/>
                        <m:t>=</m:t>
                      </m:r>
                      <m:r>
                        <m:rPr>
                          <m:nor/>
                        </m:rPr>
                        <a:rPr lang="en-US" altLang="en-US"/>
                        <m:t>25</m:t>
                      </m:r>
                      <m:r>
                        <m:rPr>
                          <m:nor/>
                        </m:rPr>
                        <a:rPr lang="en-US" altLang="en-US"/>
                        <m:t>%</m:t>
                      </m:r>
                      <m:r>
                        <m:rPr>
                          <m:nor/>
                        </m:rPr>
                        <a:rPr lang="en-US" altLang="en-US"/>
                        <m:t>⋅</m:t>
                      </m:r>
                      <m:r>
                        <m:rPr>
                          <m:nor/>
                        </m:rPr>
                        <a:rPr lang="en-US" altLang="en-US"/>
                        <m:t>40</m:t>
                      </m:r>
                      <m:r>
                        <m:rPr>
                          <m:nor/>
                        </m:rPr>
                        <a:rPr lang="en-US" altLang="en-US"/>
                        <m:t>⋅</m:t>
                      </m:r>
                      <m:d>
                        <m:d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altLang="en-US"/>
                                <m:t>sleep</m:t>
                              </m:r>
                              <m:r>
                                <m:rPr>
                                  <m:nor/>
                                </m:rPr>
                                <a:rPr lang="en-US" altLang="en-US"/>
                                <m:t>_</m:t>
                              </m:r>
                              <m:r>
                                <m:rPr>
                                  <m:nor/>
                                </m:rPr>
                                <a:rPr lang="en-US" altLang="en-US"/>
                                <m:t>avg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altLang="en-US"/>
                                <m:t>MAX</m:t>
                              </m:r>
                              <m:r>
                                <m:rPr>
                                  <m:nor/>
                                </m:rPr>
                                <a:rPr lang="en-US" altLang="en-US"/>
                                <m:t>_</m:t>
                              </m:r>
                              <m:r>
                                <m:rPr>
                                  <m:nor/>
                                </m:rPr>
                                <a:rPr lang="en-US" altLang="en-US"/>
                                <m:t>SLEEP</m:t>
                              </m:r>
                              <m:r>
                                <m:rPr>
                                  <m:nor/>
                                </m:rPr>
                                <a:rPr lang="en-US" altLang="en-US"/>
                                <m:t>_</m:t>
                              </m:r>
                              <m:r>
                                <m:rPr>
                                  <m:nor/>
                                </m:rPr>
                                <a:rPr lang="en-US" altLang="en-US"/>
                                <m:t>AVG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US" altLang="en-US"/>
                            <m:t>−</m:t>
                          </m:r>
                          <m:f>
                            <m:fPr>
                              <m:ctrlPr>
                                <a:rPr lang="en-US" alt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altLang="en-US"/>
                                <m:t>1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altLang="en-US"/>
                                <m:t>2</m:t>
                              </m:r>
                            </m:den>
                          </m:f>
                        </m:e>
                      </m:d>
                      <m:r>
                        <m:rPr>
                          <m:nor/>
                        </m:rPr>
                        <a:rPr lang="en-US" altLang="en-US"/>
                        <m:t>   ,   </m:t>
                      </m:r>
                      <m:r>
                        <m:rPr>
                          <m:nor/>
                        </m:rPr>
                        <a:rPr lang="en-US" altLang="en-US"/>
                        <m:t>−</m:t>
                      </m:r>
                      <m:r>
                        <m:rPr>
                          <m:nor/>
                        </m:rPr>
                        <a:rPr lang="en-US" altLang="en-US"/>
                        <m:t>5</m:t>
                      </m:r>
                      <m:r>
                        <m:rPr>
                          <m:nor/>
                        </m:rPr>
                        <a:rPr lang="en-US" altLang="en-US"/>
                        <m:t>≤</m:t>
                      </m:r>
                      <m:r>
                        <m:rPr>
                          <m:nor/>
                        </m:rPr>
                        <a:rPr lang="en-US" altLang="en-US"/>
                        <m:t>bonus</m:t>
                      </m:r>
                      <m:r>
                        <m:rPr>
                          <m:nor/>
                        </m:rPr>
                        <a:rPr lang="en-US" altLang="en-US"/>
                        <m:t>≤</m:t>
                      </m:r>
                      <m:r>
                        <m:rPr>
                          <m:nor/>
                        </m:rPr>
                        <a:rPr lang="en-US" altLang="en-US"/>
                        <m:t>5</m:t>
                      </m:r>
                    </m:oMath>
                  </m:oMathPara>
                </a14:m>
                <a:endParaRPr lang="he-IL" altLang="en-US" dirty="0"/>
              </a:p>
              <a:p>
                <a:pPr eaLnBrk="1" hangingPunct="1"/>
                <a:endParaRPr lang="en-US" altLang="en-US" sz="2400" dirty="0"/>
              </a:p>
              <a:p>
                <a:r>
                  <a:rPr lang="he-IL" altLang="en-US" sz="2400" dirty="0"/>
                  <a:t>תהליך שממתין הרבה (תהליך אינטראקטיבי) </a:t>
                </a:r>
                <a:r>
                  <a:rPr lang="he-IL" altLang="en-US" dirty="0">
                    <a:sym typeface="Wingdings" panose="05000000000000000000" pitchFamily="2" charset="2"/>
                  </a:rPr>
                  <a:t></a:t>
                </a:r>
                <a:r>
                  <a:rPr lang="he-IL" altLang="en-US" sz="2400" dirty="0"/>
                  <a:t> בונוס חיובי </a:t>
                </a:r>
                <a:r>
                  <a:rPr lang="he-IL" altLang="en-US" sz="2400" dirty="0">
                    <a:sym typeface="Wingdings" panose="05000000000000000000" pitchFamily="2" charset="2"/>
                  </a:rPr>
                  <a:t> עדיפות מספרית נמוכה  עדיפות גבוהה.</a:t>
                </a:r>
              </a:p>
              <a:p>
                <a:r>
                  <a:rPr lang="he-IL" altLang="en-US" sz="2400" dirty="0"/>
                  <a:t>לעומת זאת</a:t>
                </a:r>
                <a:r>
                  <a:rPr lang="he-IL" altLang="en-US" dirty="0"/>
                  <a:t>, תהליך שממתין מעט (תהליך חישובי) </a:t>
                </a:r>
                <a:r>
                  <a:rPr lang="he-IL" altLang="en-US" dirty="0">
                    <a:sym typeface="Wingdings" panose="05000000000000000000" pitchFamily="2" charset="2"/>
                  </a:rPr>
                  <a:t> </a:t>
                </a:r>
                <a:r>
                  <a:rPr lang="he-IL" altLang="en-US" dirty="0"/>
                  <a:t>בונוס שלילי </a:t>
                </a:r>
                <a:r>
                  <a:rPr lang="he-IL" altLang="en-US" dirty="0">
                    <a:sym typeface="Wingdings" panose="05000000000000000000" pitchFamily="2" charset="2"/>
                  </a:rPr>
                  <a:t> עדיפות מספרית גבוהה  עדיפות נמוכה.</a:t>
                </a:r>
              </a:p>
            </p:txBody>
          </p:sp>
        </mc:Choice>
        <mc:Fallback xmlns="">
          <p:sp>
            <p:nvSpPr>
              <p:cNvPr id="28678" name="Rectangle 102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01CF401-40DC-4A08-B30F-E98EEE96AC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0569501"/>
              </p:ext>
            </p:extLst>
          </p:nvPr>
        </p:nvGraphicFramePr>
        <p:xfrm>
          <a:off x="457200" y="1709928"/>
          <a:ext cx="8229600" cy="1265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7255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build="p"/>
      <p:bldGraphic spid="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חישוב העדיפות הדינמית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altLang="en-US" dirty="0"/>
              <a:t>שאלה: למה מגבילים את גודל ה-</a:t>
            </a:r>
            <a:r>
              <a:rPr lang="en-US" altLang="en-US" dirty="0"/>
              <a:t>bonus</a:t>
            </a:r>
            <a:r>
              <a:rPr lang="he-IL" altLang="en-US" dirty="0"/>
              <a:t> ל- </a:t>
            </a:r>
            <a:r>
              <a:rPr lang="en-US" altLang="en-US" dirty="0"/>
              <a:t>[-5,+5]</a:t>
            </a:r>
            <a:r>
              <a:rPr lang="he-IL" altLang="en-US" dirty="0"/>
              <a:t> ?</a:t>
            </a:r>
          </a:p>
          <a:p>
            <a:r>
              <a:rPr lang="he-IL" altLang="en-US" dirty="0"/>
              <a:t>תשובה: כדי למנוע מצב שבו יתבצע היפוך עדיפויות בין תהליכים שעדיפויותיהם הבסיסיות (הסטטיות) רחוקות זו מזו.</a:t>
            </a:r>
          </a:p>
          <a:p>
            <a:pPr lvl="1"/>
            <a:r>
              <a:rPr lang="he-IL" altLang="en-US" dirty="0"/>
              <a:t>למשל, תהליך בעל </a:t>
            </a:r>
            <a:r>
              <a:rPr lang="en-US" altLang="en-US" dirty="0"/>
              <a:t>nice=19</a:t>
            </a:r>
            <a:r>
              <a:rPr lang="he-IL" altLang="en-US" dirty="0"/>
              <a:t> (עדיפות 139) יהפוך לעדיף יותר מתהליך בעל </a:t>
            </a:r>
            <a:r>
              <a:rPr lang="en-US" altLang="en-US" dirty="0"/>
              <a:t>nice=0</a:t>
            </a:r>
            <a:r>
              <a:rPr lang="he-IL" altLang="en-US" dirty="0"/>
              <a:t> (עדיפות 120).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החישוב מתבצע בפונקציה </a:t>
            </a:r>
            <a:r>
              <a:rPr lang="en-US" altLang="en-US" dirty="0" err="1"/>
              <a:t>effective_prio</a:t>
            </a:r>
            <a:r>
              <a:rPr lang="en-US" altLang="en-US" dirty="0"/>
              <a:t>()</a:t>
            </a:r>
            <a:r>
              <a:rPr lang="he-IL" altLang="en-US" dirty="0"/>
              <a:t> :</a:t>
            </a:r>
            <a:endParaRPr lang="en-US" altLang="en-US" dirty="0"/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prio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static_prio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– bonus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prio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MAX_RT_PRIO)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e-IL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prio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MAX_RT_PRIO;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prio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 MAX_PRIO - 1)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e-IL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prio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MAX_PRIO – 1;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AutoShape 4"/>
          <p:cNvSpPr>
            <a:spLocks/>
          </p:cNvSpPr>
          <p:nvPr/>
        </p:nvSpPr>
        <p:spPr bwMode="auto">
          <a:xfrm>
            <a:off x="5352736" y="4138050"/>
            <a:ext cx="242152" cy="2018185"/>
          </a:xfrm>
          <a:prstGeom prst="rightBrace">
            <a:avLst>
              <a:gd name="adj1" fmla="val 3549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780059" y="4608533"/>
            <a:ext cx="2721570" cy="107721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אם הערך המחושב חורג מהתחום </a:t>
            </a:r>
            <a:r>
              <a:rPr lang="en-US" altLang="en-US" sz="2000" dirty="0"/>
              <a:t>[100, 139]</a:t>
            </a:r>
            <a:r>
              <a:rPr lang="he-IL" altLang="en-US" sz="2000" dirty="0"/>
              <a:t> אז מעגלים אותו חזרה לקצוות התחום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72258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איך מסווגים תהליך כאינטראקטיבי? (1)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he-IL" altLang="en-US" dirty="0"/>
                  <a:t>סיווג תהליך כאינטראקטיבי מבוצע במאקרו </a:t>
                </a:r>
                <a:r>
                  <a:rPr lang="en-US" altLang="en-US" sz="2000" dirty="0"/>
                  <a:t>TASK_INETRACTIVE</a:t>
                </a:r>
                <a:r>
                  <a:rPr lang="he-IL" altLang="en-US" dirty="0"/>
                  <a:t>: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altLang="en-US" dirty="0"/>
              </a:p>
              <a:p>
                <a:pPr algn="l" rtl="0">
                  <a:lnSpc>
                    <a:spcPct val="90000"/>
                  </a:lnSpc>
                  <a:buNone/>
                </a:pPr>
                <a:r>
                  <a:rPr lang="en-US" alt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#define TASK_INTERACTIVE(p) \</a:t>
                </a:r>
              </a:p>
              <a:p>
                <a:pPr algn="l" rtl="0">
                  <a:lnSpc>
                    <a:spcPct val="90000"/>
                  </a:lnSpc>
                  <a:buNone/>
                </a:pPr>
                <a:r>
                  <a:rPr lang="en-US" alt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((p)-&gt;</a:t>
                </a:r>
                <a:r>
                  <a:rPr lang="en-US" alt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prio</a:t>
                </a:r>
                <a:r>
                  <a:rPr lang="en-US" alt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&lt;= (p)-&gt;</a:t>
                </a:r>
                <a:r>
                  <a:rPr lang="en-US" alt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static_prio</a:t>
                </a:r>
                <a:r>
                  <a:rPr lang="en-US" alt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– DELTA(p))</a:t>
                </a:r>
              </a:p>
              <a:p>
                <a:pPr algn="r">
                  <a:lnSpc>
                    <a:spcPct val="90000"/>
                  </a:lnSpc>
                </a:pPr>
                <a:endParaRPr lang="en-US" altLang="en-US" dirty="0"/>
              </a:p>
              <a:p>
                <a:pPr algn="r">
                  <a:lnSpc>
                    <a:spcPct val="90000"/>
                  </a:lnSpc>
                </a:pPr>
                <a:r>
                  <a:rPr lang="he-IL" altLang="en-US" dirty="0"/>
                  <a:t>כאשר </a:t>
                </a:r>
                <a:r>
                  <a:rPr lang="en-US" altLang="en-US" dirty="0"/>
                  <a:t>DELTA(p)</a:t>
                </a:r>
                <a:r>
                  <a:rPr lang="he-IL" altLang="en-US" dirty="0"/>
                  <a:t> מוגדרת כדלקמן:</a:t>
                </a:r>
              </a:p>
              <a:p>
                <a:pPr algn="r">
                  <a:lnSpc>
                    <a:spcPct val="90000"/>
                  </a:lnSpc>
                </a:pPr>
                <a:endParaRPr lang="he-IL" altLang="en-US" dirty="0"/>
              </a:p>
              <a:p>
                <a:pPr algn="l" rtl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en-US" b="0" i="0" smtClean="0">
                          <a:latin typeface="Cambria Math" panose="02040503050406030204" pitchFamily="18" charset="0"/>
                        </a:rPr>
                        <m:t>DELTA</m:t>
                      </m:r>
                      <m:r>
                        <m:rPr>
                          <m:nor/>
                        </m:rPr>
                        <a:rPr lang="en-US" altLang="en-US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altLang="en-US" i="0">
                          <a:latin typeface="Cambria Math" panose="02040503050406030204" pitchFamily="18" charset="0"/>
                        </a:rPr>
                        <m:t>p</m:t>
                      </m:r>
                      <m:r>
                        <m:rPr>
                          <m:nor/>
                        </m:rPr>
                        <a:rPr lang="en-US" altLang="en-US" i="0">
                          <a:latin typeface="Cambria Math" panose="02040503050406030204" pitchFamily="18" charset="0"/>
                        </a:rPr>
                        <m:t>)=</m:t>
                      </m:r>
                      <m:r>
                        <m:rPr>
                          <m:nor/>
                        </m:rPr>
                        <a:rPr lang="en-US" altLang="en-US" i="0">
                          <a:latin typeface="Cambria Math" panose="02040503050406030204" pitchFamily="18" charset="0"/>
                        </a:rPr>
                        <m:t>25</m:t>
                      </m:r>
                      <m:r>
                        <m:rPr>
                          <m:nor/>
                        </m:rPr>
                        <a:rPr lang="en-US" altLang="en-US" i="0">
                          <a:latin typeface="Cambria Math" panose="02040503050406030204" pitchFamily="18" charset="0"/>
                        </a:rPr>
                        <m:t>%</m:t>
                      </m:r>
                      <m:r>
                        <m:rPr>
                          <m:nor/>
                        </m:rPr>
                        <a:rPr lang="en-US" altLang="en-US" i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nor/>
                        </m:rPr>
                        <a:rPr lang="en-US" altLang="en-US" i="0">
                          <a:latin typeface="Cambria Math" panose="02040503050406030204" pitchFamily="18" charset="0"/>
                        </a:rPr>
                        <m:t>40</m:t>
                      </m:r>
                      <m:r>
                        <m:rPr>
                          <m:nor/>
                        </m:rPr>
                        <a:rPr lang="en-US" altLang="en-US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en-US" altLang="en-US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en-US" i="0">
                              <a:latin typeface="Cambria Math" panose="02040503050406030204" pitchFamily="18" charset="0"/>
                            </a:rPr>
                            <m:t>TASK</m:t>
                          </m:r>
                          <m:r>
                            <m:rPr>
                              <m:nor/>
                            </m:rPr>
                            <a:rPr lang="en-US" altLang="en-US" i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m:rPr>
                              <m:nor/>
                            </m:rPr>
                            <a:rPr lang="en-US" altLang="en-US" i="0">
                              <a:latin typeface="Cambria Math" panose="02040503050406030204" pitchFamily="18" charset="0"/>
                            </a:rPr>
                            <m:t>NICE</m:t>
                          </m:r>
                          <m:d>
                            <m:dPr>
                              <m:ctrlPr>
                                <a:rPr lang="en-US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altLang="en-US" i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</m:d>
                        </m:num>
                        <m:den>
                          <m:r>
                            <m:rPr>
                              <m:nor/>
                            </m:rPr>
                            <a:rPr lang="en-US" altLang="en-US" i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m:rPr>
                          <m:nor/>
                        </m:rPr>
                        <a:rPr lang="en-US" altLang="en-US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altLang="en-US" i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altLang="en-US" i="0" dirty="0">
                  <a:latin typeface="Cambria Math" panose="02040503050406030204" pitchFamily="18" charset="0"/>
                </a:endParaRPr>
              </a:p>
              <a:p>
                <a:pPr algn="l" rtl="0">
                  <a:lnSpc>
                    <a:spcPct val="90000"/>
                  </a:lnSpc>
                  <a:buNone/>
                </a:pPr>
                <a:endParaRPr lang="en-US" altLang="en-US" i="0" dirty="0">
                  <a:latin typeface="Cambria Math" panose="02040503050406030204" pitchFamily="18" charset="0"/>
                </a:endParaRPr>
              </a:p>
              <a:p>
                <a:pPr algn="l" rtl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en-US" i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m:rPr>
                          <m:nor/>
                        </m:rPr>
                        <a:rPr lang="en-US" altLang="en-US" i="0">
                          <a:latin typeface="Cambria Math" panose="02040503050406030204" pitchFamily="18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US" altLang="en-US" i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m:rPr>
                          <m:nor/>
                        </m:rPr>
                        <a:rPr lang="en-US" altLang="en-US" b="0" i="0" smtClean="0">
                          <a:latin typeface="Cambria Math" panose="02040503050406030204" pitchFamily="18" charset="0"/>
                        </a:rPr>
                        <m:t>DELTA</m:t>
                      </m:r>
                      <m:r>
                        <m:rPr>
                          <m:nor/>
                        </m:rPr>
                        <a:rPr lang="en-US" altLang="en-US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altLang="en-US" i="0">
                          <a:latin typeface="Cambria Math" panose="02040503050406030204" pitchFamily="18" charset="0"/>
                        </a:rPr>
                        <m:t>p</m:t>
                      </m:r>
                      <m:r>
                        <m:rPr>
                          <m:nor/>
                        </m:rPr>
                        <a:rPr lang="en-US" altLang="en-US" i="0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US" altLang="en-US" i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m:rPr>
                          <m:nor/>
                        </m:rPr>
                        <a:rPr lang="en-US" altLang="en-US" i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he-IL" altLang="en-US" dirty="0"/>
              </a:p>
              <a:p>
                <a:endParaRPr lang="he-IL" dirty="0"/>
              </a:p>
              <a:p>
                <a:r>
                  <a:rPr lang="he-IL" dirty="0"/>
                  <a:t>תנאי הסיווג שקול לתנאי: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latin typeface="Cambria Math" panose="02040503050406030204" pitchFamily="18" charset="0"/>
                      </a:rPr>
                      <m:t>bonus</m:t>
                    </m:r>
                    <m:r>
                      <a:rPr lang="en-US" altLang="en-US" b="0" i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m:rPr>
                        <m:nor/>
                      </m:rPr>
                      <a:rPr lang="en-US" altLang="en-US">
                        <a:latin typeface="Cambria Math" panose="02040503050406030204" pitchFamily="18" charset="0"/>
                      </a:rPr>
                      <m:t>DELTA</m:t>
                    </m:r>
                    <m:r>
                      <m:rPr>
                        <m:nor/>
                      </m:rPr>
                      <a:rPr lang="en-US" altLang="en-US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altLang="en-US">
                        <a:latin typeface="Cambria Math" panose="02040503050406030204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en-US" altLang="en-US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/>
                  <a:t> 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 t="-2375"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איך מסווגים תהליך כאינטראקטיבי? (2)</a:t>
            </a:r>
            <a:endParaRPr lang="en-US" altLang="en-US" dirty="0"/>
          </a:p>
        </p:txBody>
      </p:sp>
      <p:sp>
        <p:nvSpPr>
          <p:cNvPr id="3175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endParaRPr lang="he-IL" altLang="en-US" sz="2800" dirty="0"/>
          </a:p>
          <a:p>
            <a:pPr eaLnBrk="1" hangingPunct="1">
              <a:lnSpc>
                <a:spcPct val="110000"/>
              </a:lnSpc>
            </a:pPr>
            <a:endParaRPr lang="he-IL" altLang="en-US" sz="2800" dirty="0"/>
          </a:p>
          <a:p>
            <a:pPr eaLnBrk="1" hangingPunct="1">
              <a:lnSpc>
                <a:spcPct val="110000"/>
              </a:lnSpc>
            </a:pPr>
            <a:endParaRPr lang="he-IL" altLang="en-US" sz="2800" dirty="0"/>
          </a:p>
          <a:p>
            <a:pPr eaLnBrk="1" hangingPunct="1">
              <a:lnSpc>
                <a:spcPct val="110000"/>
              </a:lnSpc>
            </a:pPr>
            <a:r>
              <a:rPr lang="he-IL" altLang="en-US" sz="2800" dirty="0"/>
              <a:t>אינטואיטיבית: ככל שהערך </a:t>
            </a:r>
            <a:r>
              <a:rPr lang="en-US" altLang="en-US" sz="2800" dirty="0"/>
              <a:t>nice</a:t>
            </a:r>
            <a:r>
              <a:rPr lang="he-IL" altLang="en-US" sz="2800" dirty="0"/>
              <a:t> של התהליך קטן יותר,</a:t>
            </a:r>
            <a:br>
              <a:rPr lang="en-US" altLang="en-US" sz="2800" dirty="0"/>
            </a:br>
            <a:r>
              <a:rPr lang="he-IL" altLang="en-US" sz="2800" dirty="0"/>
              <a:t>"קל יותר" לתהליך להיות מסווג כאינטראקטיבי.</a:t>
            </a:r>
          </a:p>
          <a:p>
            <a:pPr lvl="1" eaLnBrk="1" hangingPunct="1">
              <a:lnSpc>
                <a:spcPct val="110000"/>
              </a:lnSpc>
            </a:pPr>
            <a:r>
              <a:rPr lang="he-IL" altLang="en-US" sz="2400" dirty="0"/>
              <a:t>"קל יותר": התהליך צריך לצבור זמן המתנה ממוצע נמוך יותר על-מנת להיחשב כאינטראקטיבי.</a:t>
            </a:r>
          </a:p>
          <a:p>
            <a:pPr lvl="1" eaLnBrk="1" hangingPunct="1">
              <a:lnSpc>
                <a:spcPct val="110000"/>
              </a:lnSpc>
            </a:pPr>
            <a:r>
              <a:rPr lang="he-IL" altLang="en-US" sz="2400" dirty="0"/>
              <a:t>לדוגמה: תהליך עם </a:t>
            </a:r>
            <a:r>
              <a:rPr lang="en-US" altLang="en-US" sz="2400" dirty="0"/>
              <a:t>nice=-20</a:t>
            </a:r>
            <a:r>
              <a:rPr lang="he-IL" altLang="en-US" sz="2400" dirty="0"/>
              <a:t> יכול לצרוך הרבה זמן מעבד ולהגיע לעדיפות דינמית עם </a:t>
            </a:r>
            <a:r>
              <a:rPr lang="en-US" altLang="en-US" sz="2400" dirty="0"/>
              <a:t>bonus=-3</a:t>
            </a:r>
            <a:r>
              <a:rPr lang="he-IL" altLang="en-US" sz="2400" dirty="0"/>
              <a:t> ועדיין להיות מסווג כאינטראקטיבי. </a:t>
            </a:r>
          </a:p>
          <a:p>
            <a:pPr lvl="1" eaLnBrk="1" hangingPunct="1">
              <a:lnSpc>
                <a:spcPct val="110000"/>
              </a:lnSpc>
            </a:pPr>
            <a:r>
              <a:rPr lang="he-IL" altLang="en-US" sz="2400" dirty="0"/>
              <a:t>לעומת זאת, תהליך עם</a:t>
            </a:r>
            <a:r>
              <a:rPr lang="en-US" altLang="en-US" sz="2400" dirty="0"/>
              <a:t>nice=+19 </a:t>
            </a:r>
            <a:r>
              <a:rPr lang="he-IL" altLang="en-US" sz="2400" dirty="0"/>
              <a:t> לעולם לא יכול להיות מסווג כאינטראקטיבי כי נדרש </a:t>
            </a:r>
            <a:r>
              <a:rPr lang="en-US" altLang="en-US" sz="2400" dirty="0"/>
              <a:t>bonus=+7</a:t>
            </a:r>
            <a:r>
              <a:rPr lang="he-IL" altLang="en-US" sz="2400" dirty="0"/>
              <a:t> והבונוס המקסימלי הוא </a:t>
            </a:r>
            <a:r>
              <a:rPr lang="en-US" altLang="en-US" sz="2400" dirty="0"/>
              <a:t>+5</a:t>
            </a:r>
            <a:r>
              <a:rPr lang="he-IL" altLang="en-US" sz="2400" dirty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604149"/>
              </p:ext>
            </p:extLst>
          </p:nvPr>
        </p:nvGraphicFramePr>
        <p:xfrm>
          <a:off x="976392" y="1591159"/>
          <a:ext cx="7175716" cy="128016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793929">
                  <a:extLst>
                    <a:ext uri="{9D8B030D-6E8A-4147-A177-3AD203B41FA5}">
                      <a16:colId xmlns:a16="http://schemas.microsoft.com/office/drawing/2014/main" val="3407799088"/>
                    </a:ext>
                  </a:extLst>
                </a:gridCol>
                <a:gridCol w="1793929">
                  <a:extLst>
                    <a:ext uri="{9D8B030D-6E8A-4147-A177-3AD203B41FA5}">
                      <a16:colId xmlns:a16="http://schemas.microsoft.com/office/drawing/2014/main" val="217290661"/>
                    </a:ext>
                  </a:extLst>
                </a:gridCol>
                <a:gridCol w="1793929">
                  <a:extLst>
                    <a:ext uri="{9D8B030D-6E8A-4147-A177-3AD203B41FA5}">
                      <a16:colId xmlns:a16="http://schemas.microsoft.com/office/drawing/2014/main" val="1858980157"/>
                    </a:ext>
                  </a:extLst>
                </a:gridCol>
                <a:gridCol w="1793929">
                  <a:extLst>
                    <a:ext uri="{9D8B030D-6E8A-4147-A177-3AD203B41FA5}">
                      <a16:colId xmlns:a16="http://schemas.microsoft.com/office/drawing/2014/main" val="2641558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/>
                        <a:t>static_prio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718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+19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0606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DELTA(p)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-3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+2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+7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9207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031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הערך </a:t>
            </a:r>
            <a:r>
              <a:rPr lang="en-US" altLang="en-US" dirty="0"/>
              <a:t>nice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מבטא את הערכת המשתמש לגבי אופיו של התהליך (וע"י כך גם קובע את העדיפות הסטטית של התהליך):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he-IL" altLang="en-US" dirty="0"/>
          </a:p>
          <a:p>
            <a:r>
              <a:rPr lang="he-IL" altLang="en-US" dirty="0"/>
              <a:t>מסקנה מהשקף הקודם: כאשר לינוקס מסווגת תהליכים לחישוביים או אינטראקטיביים, היא מייחסת חשיבות רבה יותר להערכת המשתמש לגבי אופיו של התהליך (הערך </a:t>
            </a:r>
            <a:r>
              <a:rPr lang="en-US" altLang="en-US" dirty="0"/>
              <a:t>nice</a:t>
            </a:r>
            <a:r>
              <a:rPr lang="he-IL" altLang="en-US" dirty="0"/>
              <a:t>) מאשר להתנהגות התהליך בפועל (הערך </a:t>
            </a:r>
            <a:r>
              <a:rPr lang="en-US" altLang="en-US" dirty="0" err="1"/>
              <a:t>sleep_avg</a:t>
            </a:r>
            <a:r>
              <a:rPr lang="he-IL" altLang="en-US" dirty="0"/>
              <a:t>).</a:t>
            </a:r>
          </a:p>
          <a:p>
            <a:endParaRPr lang="he-IL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DA3BC70-DC88-4D62-83E5-09E08F2AC8D3}"/>
              </a:ext>
            </a:extLst>
          </p:cNvPr>
          <p:cNvGraphicFramePr/>
          <p:nvPr/>
        </p:nvGraphicFramePr>
        <p:xfrm>
          <a:off x="457201" y="2603071"/>
          <a:ext cx="8229600" cy="1798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20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uiExpand="1" build="p"/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TL;DR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he-IL" altLang="en-US" dirty="0"/>
              <a:t>במערכות מחשבים אמיתיות, השמיכה קצרה מדי: בכל רגע מחכים לרוץ יותר תהליכים ממספר המעבדים שיכולים להריץ אותם.</a:t>
            </a:r>
          </a:p>
          <a:p>
            <a:pPr lvl="1">
              <a:lnSpc>
                <a:spcPct val="90000"/>
              </a:lnSpc>
            </a:pPr>
            <a:r>
              <a:rPr lang="he-IL" altLang="en-US" dirty="0"/>
              <a:t>אין ברירה: מערכת ההפעלה צריכה לחלק את זמן המעבד בין התהליכים.</a:t>
            </a:r>
          </a:p>
          <a:p>
            <a:endParaRPr lang="he-IL" altLang="en-US" dirty="0"/>
          </a:p>
          <a:p>
            <a:r>
              <a:rPr lang="he-IL" altLang="en-US" dirty="0"/>
              <a:t>איך כדאי לבחור, בכל נקודת זמן, </a:t>
            </a:r>
            <a:br>
              <a:rPr lang="en-US" altLang="en-US" dirty="0"/>
            </a:br>
            <a:r>
              <a:rPr lang="he-IL" altLang="en-US" dirty="0"/>
              <a:t>את התהליך שירוץ על המעבד? </a:t>
            </a:r>
            <a:br>
              <a:rPr lang="en-US" altLang="en-US" dirty="0"/>
            </a:br>
            <a:r>
              <a:rPr lang="he-IL" altLang="en-US" dirty="0"/>
              <a:t>וכמה זמן לתת לתהליך הזה?</a:t>
            </a:r>
          </a:p>
          <a:p>
            <a:pPr lvl="1"/>
            <a:r>
              <a:rPr lang="he-IL" altLang="en-US" dirty="0"/>
              <a:t>אין תשובה "נכונה". צריך למצוא</a:t>
            </a:r>
            <a:br>
              <a:rPr lang="en-US" altLang="en-US" dirty="0"/>
            </a:br>
            <a:r>
              <a:rPr lang="he-IL" altLang="en-US" dirty="0"/>
              <a:t>פשרה בין הוגנות, יעילות, ותקורה נמוכה.</a:t>
            </a:r>
          </a:p>
          <a:p>
            <a:pPr marL="0" indent="0">
              <a:buNone/>
            </a:pPr>
            <a:endParaRPr lang="he-IL" altLang="en-US" dirty="0"/>
          </a:p>
          <a:p>
            <a:r>
              <a:rPr lang="he-IL" altLang="en-US" dirty="0"/>
              <a:t>נלמד דוגמה אחת: אלגוריתם הזימון (</a:t>
            </a:r>
            <a:r>
              <a:rPr lang="en-US" altLang="en-US" dirty="0"/>
              <a:t>scheduler</a:t>
            </a:r>
            <a:r>
              <a:rPr lang="he-IL" altLang="en-US" dirty="0"/>
              <a:t>) של לינוקס 2.6.</a:t>
            </a:r>
          </a:p>
          <a:p>
            <a:pPr lvl="1"/>
            <a:r>
              <a:rPr lang="he-IL" altLang="en-US" dirty="0"/>
              <a:t>מתעדף תהליכי זמן-אמת על-פני תהליכים "רגילים".</a:t>
            </a:r>
          </a:p>
          <a:p>
            <a:pPr lvl="1"/>
            <a:r>
              <a:rPr lang="he-IL" altLang="en-US" dirty="0"/>
              <a:t>מסווג את התהליכים הרגילים לחישוביים ואינטראקטיביים באופן דינמי.</a:t>
            </a:r>
          </a:p>
          <a:p>
            <a:pPr lvl="1"/>
            <a:r>
              <a:rPr lang="he-IL" altLang="en-US" dirty="0"/>
              <a:t>מזמן את התהליכים הרגילים לפי וריאציה של אלגוריתם </a:t>
            </a:r>
            <a:r>
              <a:rPr lang="en-US" altLang="en-US" dirty="0"/>
              <a:t>Round Robin</a:t>
            </a:r>
            <a:r>
              <a:rPr lang="he-IL" altLang="en-US" dirty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83677014"/>
              </p:ext>
            </p:extLst>
          </p:nvPr>
        </p:nvGraphicFramePr>
        <p:xfrm>
          <a:off x="457200" y="2789694"/>
          <a:ext cx="3758339" cy="1782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3941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זימון תהליכי זמן-אמת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277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זַמָּן התהליכים </a:t>
            </a:r>
            <a:r>
              <a:rPr lang="en-US" altLang="en-US" dirty="0"/>
              <a:t>(scheduler)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זַמָּן התהליכים (</a:t>
            </a:r>
            <a:r>
              <a:rPr lang="ru-RU" altLang="en-US" dirty="0"/>
              <a:t>(</a:t>
            </a:r>
            <a:r>
              <a:rPr lang="en-US" altLang="en-US" dirty="0"/>
              <a:t>scheduler</a:t>
            </a:r>
            <a:r>
              <a:rPr lang="he-IL" altLang="en-US" dirty="0"/>
              <a:t> הוא רכיב תוכנה בגרעין לינוקס שאחראי על זימון התהליך הבא למעבד.</a:t>
            </a:r>
          </a:p>
          <a:p>
            <a:r>
              <a:rPr lang="he-IL" altLang="en-US" dirty="0"/>
              <a:t>זימון של כל התהליכים (זמן-אמת ורגילים) נעשה ע"י זמן תהליכים </a:t>
            </a:r>
            <a:r>
              <a:rPr lang="he-IL" altLang="en-US" u="sng" dirty="0"/>
              <a:t>אחד</a:t>
            </a:r>
            <a:r>
              <a:rPr lang="he-IL" altLang="en-US" dirty="0"/>
              <a:t>, אשר ממומש בפונקציה </a:t>
            </a:r>
            <a:r>
              <a:rPr lang="he-IL" altLang="en-US" u="sng" dirty="0"/>
              <a:t>אחת ויחידה</a:t>
            </a:r>
            <a:r>
              <a:rPr lang="he-IL" altLang="en-US" dirty="0"/>
              <a:t> – </a:t>
            </a:r>
            <a:r>
              <a:rPr lang="en-US" altLang="en-US" dirty="0"/>
              <a:t>schedule()</a:t>
            </a:r>
            <a:r>
              <a:rPr lang="he-IL" altLang="en-US" dirty="0"/>
              <a:t>.</a:t>
            </a:r>
          </a:p>
          <a:p>
            <a:r>
              <a:rPr lang="he-IL" altLang="en-US" dirty="0"/>
              <a:t>הזמן משתמש במבנה הנתונים </a:t>
            </a:r>
            <a:r>
              <a:rPr lang="en-US" altLang="en-US" dirty="0" err="1"/>
              <a:t>runqueue</a:t>
            </a:r>
            <a:r>
              <a:rPr lang="he-IL" altLang="en-US" dirty="0"/>
              <a:t>, המשותף לכל התהליכים (זמן-אמת, חישוביים ואינטראקטיביים).</a:t>
            </a:r>
          </a:p>
          <a:p>
            <a:endParaRPr lang="he-IL" altLang="en-US" dirty="0"/>
          </a:p>
          <a:p>
            <a:pPr>
              <a:lnSpc>
                <a:spcPct val="90000"/>
              </a:lnSpc>
            </a:pPr>
            <a:r>
              <a:rPr lang="he-IL" altLang="en-US" dirty="0"/>
              <a:t>אנחנו נלמד את אלגוריתם הזימון של גרעין לינוקס 2.6 בתור דוגמה.</a:t>
            </a:r>
          </a:p>
          <a:p>
            <a:pPr lvl="1">
              <a:lnSpc>
                <a:spcPct val="110000"/>
              </a:lnSpc>
            </a:pPr>
            <a:r>
              <a:rPr lang="he-IL" altLang="en-US" dirty="0"/>
              <a:t>קוד מורכב הרבה יותר מזה של גרעין 2.4 שנלמד בהרצאות.</a:t>
            </a:r>
          </a:p>
          <a:p>
            <a:pPr lvl="1">
              <a:lnSpc>
                <a:spcPct val="110000"/>
              </a:lnSpc>
            </a:pPr>
            <a:r>
              <a:rPr lang="he-IL" altLang="en-US" dirty="0"/>
              <a:t>אלגוריתם (שאמור להיות) משופר ועל כן משולב בגרעין של </a:t>
            </a:r>
            <a:r>
              <a:rPr lang="en-US" altLang="en-US" dirty="0" err="1"/>
              <a:t>RedHat</a:t>
            </a:r>
            <a:r>
              <a:rPr lang="en-US" altLang="en-US" dirty="0"/>
              <a:t> 8.0</a:t>
            </a:r>
            <a:r>
              <a:rPr lang="he-IL" altLang="en-US" dirty="0"/>
              <a:t>.</a:t>
            </a:r>
          </a:p>
          <a:p>
            <a:pPr lvl="2">
              <a:lnSpc>
                <a:spcPct val="110000"/>
              </a:lnSpc>
            </a:pPr>
            <a:r>
              <a:rPr lang="he-IL" altLang="en-US" dirty="0"/>
              <a:t>זוהי הפצת </a:t>
            </a:r>
            <a:r>
              <a:rPr lang="he-IL" altLang="en-US" dirty="0" err="1"/>
              <a:t>הלינוקס</a:t>
            </a:r>
            <a:r>
              <a:rPr lang="he-IL" altLang="en-US" dirty="0"/>
              <a:t> </a:t>
            </a:r>
            <a:r>
              <a:rPr lang="he-IL" altLang="en-US" dirty="0" err="1"/>
              <a:t>איתה</a:t>
            </a:r>
            <a:r>
              <a:rPr lang="he-IL" altLang="en-US" dirty="0"/>
              <a:t> אתם עובדים בשיעורי הבית.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83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אלגוריתם הזימון של תהליכי זמן-אמת</a:t>
            </a:r>
            <a:endParaRPr lang="en-US" altLang="en-US" dirty="0"/>
          </a:p>
        </p:txBody>
      </p:sp>
      <p:sp>
        <p:nvSpPr>
          <p:cNvPr id="133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/>
              <a:t>במידה ויש תהליכי זמן-אמת במערכת, אלגוריתם הזימון תמיד יקצה את המעבד לתהליך היושב בראש התור עם העדיפות הכי גבוהה, ללא תלות במדיניות הזימון של אותו תהליך.</a:t>
            </a:r>
          </a:p>
          <a:p>
            <a:pPr lvl="1"/>
            <a:r>
              <a:rPr lang="he-IL" dirty="0"/>
              <a:t>מדיניות הזימון משפיעה על מיקום התהליכים בתוך הרשימות המקושרות.</a:t>
            </a:r>
          </a:p>
          <a:p>
            <a:pPr lvl="1"/>
            <a:endParaRPr lang="he-IL" dirty="0"/>
          </a:p>
          <a:p>
            <a:r>
              <a:rPr lang="he-IL" dirty="0"/>
              <a:t>תהליכים חדשים נכנסים בסוף התור המתאים לעדיפות שלהם.</a:t>
            </a:r>
          </a:p>
          <a:p>
            <a:endParaRPr lang="he-IL" dirty="0"/>
          </a:p>
          <a:p>
            <a:r>
              <a:rPr lang="he-IL" dirty="0"/>
              <a:t>גם תהליכים שחוזרים לתור (למשל כי הם יצאו לתור המתנה) נכנסים בסוף התור המתאים לעדיפות שלהם.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90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מדיניות זימון של תהליך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לכל תהליך במערכת יש </a:t>
            </a:r>
            <a:r>
              <a:rPr lang="he-IL" b="1" dirty="0"/>
              <a:t>מדיניות זימון </a:t>
            </a:r>
            <a:r>
              <a:rPr lang="he-IL" dirty="0"/>
              <a:t>(</a:t>
            </a:r>
            <a:r>
              <a:rPr lang="en-US" dirty="0"/>
              <a:t>scheduling policy</a:t>
            </a:r>
            <a:r>
              <a:rPr lang="he-IL" dirty="0"/>
              <a:t>).</a:t>
            </a:r>
          </a:p>
          <a:p>
            <a:pPr lvl="1"/>
            <a:r>
              <a:rPr lang="he-IL" dirty="0"/>
              <a:t>נקבעת ע"י המשתמש באמצעות קריאות מערכת </a:t>
            </a:r>
            <a:r>
              <a:rPr lang="en-US" dirty="0" err="1"/>
              <a:t>sched_setscheduler</a:t>
            </a:r>
            <a:r>
              <a:rPr lang="en-US" dirty="0"/>
              <a:t>, </a:t>
            </a:r>
            <a:r>
              <a:rPr lang="en-US" dirty="0" err="1"/>
              <a:t>sched_setparam</a:t>
            </a:r>
            <a:r>
              <a:rPr lang="he-IL" dirty="0"/>
              <a:t>.</a:t>
            </a:r>
            <a:endParaRPr lang="en-US" dirty="0"/>
          </a:p>
          <a:p>
            <a:endParaRPr lang="he-IL" dirty="0"/>
          </a:p>
          <a:p>
            <a:r>
              <a:rPr lang="he-IL" dirty="0"/>
              <a:t>בגרעין לינוקס 2.6 יש שלוש מדיניויות זימון אפשריות:</a:t>
            </a:r>
          </a:p>
          <a:p>
            <a:pPr lvl="1"/>
            <a:r>
              <a:rPr lang="en-US" dirty="0"/>
              <a:t>SCHED_FIFO</a:t>
            </a:r>
          </a:p>
          <a:p>
            <a:pPr lvl="1"/>
            <a:r>
              <a:rPr lang="en-US" dirty="0"/>
              <a:t>SCHED_RR</a:t>
            </a:r>
          </a:p>
          <a:p>
            <a:pPr lvl="1"/>
            <a:r>
              <a:rPr lang="en-US" dirty="0"/>
              <a:t>SCHED_OTHER</a:t>
            </a:r>
            <a:endParaRPr lang="he-IL" dirty="0"/>
          </a:p>
          <a:p>
            <a:endParaRPr lang="he-IL" dirty="0"/>
          </a:p>
          <a:p>
            <a:r>
              <a:rPr lang="he-IL" dirty="0"/>
              <a:t>כל התהליכים הרגילים נמצאים ב-</a:t>
            </a:r>
            <a:r>
              <a:rPr lang="en-US" dirty="0"/>
              <a:t>SCHED_OTHER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מדיניות הזימון לא משפיעה על תהליכים רגילים,</a:t>
            </a:r>
            <a:r>
              <a:rPr lang="en-US" dirty="0"/>
              <a:t> </a:t>
            </a:r>
            <a:r>
              <a:rPr lang="he-IL" dirty="0"/>
              <a:t>אלא רק על תהליכי זמן-אמת.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561450" y="4293088"/>
            <a:ext cx="2452840" cy="338554"/>
          </a:xfrm>
          <a:prstGeom prst="wedgeRectCallout">
            <a:avLst>
              <a:gd name="adj1" fmla="val 94790"/>
              <a:gd name="adj2" fmla="val 12921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עבור תהליכים רגילים</a:t>
            </a:r>
            <a:endParaRPr lang="en-US" altLang="en-US" sz="2000" dirty="0"/>
          </a:p>
        </p:txBody>
      </p:sp>
      <p:sp>
        <p:nvSpPr>
          <p:cNvPr id="9" name="Left Brace 8"/>
          <p:cNvSpPr/>
          <p:nvPr/>
        </p:nvSpPr>
        <p:spPr>
          <a:xfrm>
            <a:off x="6069144" y="3646815"/>
            <a:ext cx="365442" cy="602159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229547" y="3778617"/>
            <a:ext cx="2653618" cy="338554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עבור תהליכי זמן אמת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804422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מדיניויות זימון של תהליכי זמן-אמת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SCHED_RR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Round Robin</a:t>
            </a:r>
            <a:r>
              <a:rPr lang="he-IL" altLang="en-US" dirty="0"/>
              <a:t>.</a:t>
            </a:r>
          </a:p>
          <a:p>
            <a:r>
              <a:rPr lang="he-IL" altLang="en-US" dirty="0"/>
              <a:t>חלוקת זמן בין כל התהליכים המוכנים לריצה בעלי העדיפות הגבוהה ביותר.</a:t>
            </a:r>
          </a:p>
          <a:p>
            <a:pPr lvl="1"/>
            <a:r>
              <a:rPr lang="he-IL" dirty="0"/>
              <a:t>כל תהליך מקבל קוונטום (פיסת זמן) שווה בתורו</a:t>
            </a:r>
            <a:r>
              <a:rPr lang="he-IL" altLang="en-US" dirty="0"/>
              <a:t>, לפי סדר מעגלי</a:t>
            </a:r>
            <a:r>
              <a:rPr lang="he-IL" dirty="0"/>
              <a:t>.</a:t>
            </a:r>
          </a:p>
          <a:p>
            <a:r>
              <a:rPr lang="he-IL" dirty="0"/>
              <a:t>כאשר תהליך מזומן הוא עובר לסוף התור.</a:t>
            </a:r>
          </a:p>
          <a:p>
            <a:r>
              <a:rPr lang="he-IL" dirty="0"/>
              <a:t>מסקנה: תהליכים במדיניות זימון </a:t>
            </a:r>
            <a:r>
              <a:rPr lang="en-US" dirty="0"/>
              <a:t>SCHED_RR</a:t>
            </a:r>
            <a:r>
              <a:rPr lang="he-IL" dirty="0"/>
              <a:t> עלולים "להיתקע" בתור אחרי תהליכים במדיניות זימון </a:t>
            </a:r>
            <a:r>
              <a:rPr lang="en-US" dirty="0"/>
              <a:t>SCHED_FIFO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 dirty="0"/>
              <a:t>SCHED_FIFO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First in first out</a:t>
            </a:r>
            <a:r>
              <a:rPr lang="he-IL" altLang="en-US" dirty="0"/>
              <a:t>.</a:t>
            </a:r>
          </a:p>
          <a:p>
            <a:r>
              <a:rPr lang="he-IL" altLang="en-US" dirty="0"/>
              <a:t>תהליכים (באותה עדיפות) מזומנים לפי סדר הגעתם.</a:t>
            </a:r>
          </a:p>
          <a:p>
            <a:r>
              <a:rPr lang="he-IL" altLang="en-US" dirty="0"/>
              <a:t>המעבד מתפנה רק אם:</a:t>
            </a:r>
          </a:p>
          <a:p>
            <a:pPr lvl="1"/>
            <a:r>
              <a:rPr lang="he-IL" altLang="en-US" dirty="0"/>
              <a:t>תהליך עדיף יותר מוכן לריצה.</a:t>
            </a:r>
          </a:p>
          <a:p>
            <a:pPr lvl="2"/>
            <a:r>
              <a:rPr lang="he-IL" altLang="en-US" dirty="0"/>
              <a:t>התהליך הנוכחי נשאר במצב </a:t>
            </a:r>
            <a:r>
              <a:rPr lang="en-US" altLang="en-US" dirty="0"/>
              <a:t>TASK_RUNNING</a:t>
            </a:r>
            <a:r>
              <a:rPr lang="he-IL" altLang="en-US" dirty="0"/>
              <a:t> ושומר על מקומו בתור.</a:t>
            </a:r>
          </a:p>
          <a:p>
            <a:pPr lvl="1"/>
            <a:r>
              <a:rPr lang="he-IL" altLang="en-US" dirty="0"/>
              <a:t>התהליך הנוכחי עובר לתור המתנה.</a:t>
            </a:r>
          </a:p>
          <a:p>
            <a:pPr lvl="2"/>
            <a:r>
              <a:rPr lang="he-IL" altLang="en-US" dirty="0"/>
              <a:t>בעתיד יחזור לסוף התור.</a:t>
            </a:r>
          </a:p>
          <a:p>
            <a:pPr lvl="1"/>
            <a:r>
              <a:rPr lang="he-IL" altLang="en-US" dirty="0"/>
              <a:t>התהליך הנוכחי מוותר על המעבד (קריאת מערכת </a:t>
            </a:r>
            <a:r>
              <a:rPr lang="en-US" altLang="en-US" dirty="0" err="1"/>
              <a:t>sched_yield</a:t>
            </a:r>
            <a:r>
              <a:rPr lang="he-IL" altLang="en-US" dirty="0"/>
              <a:t>).</a:t>
            </a:r>
          </a:p>
          <a:p>
            <a:pPr lvl="2"/>
            <a:r>
              <a:rPr lang="he-IL" altLang="en-US" dirty="0"/>
              <a:t>נשאר במצב </a:t>
            </a:r>
            <a:r>
              <a:rPr lang="en-US" altLang="en-US" dirty="0"/>
              <a:t>TASK_RUNNING</a:t>
            </a:r>
            <a:r>
              <a:rPr lang="he-IL" altLang="en-US" dirty="0"/>
              <a:t> ועובר לסוף התור.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935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דוגמה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endParaRPr lang="he-IL" dirty="0"/>
              </a:p>
              <a:p>
                <a:endParaRPr lang="he-IL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he-IL" dirty="0"/>
              </a:p>
              <a:p>
                <a:r>
                  <a:rPr lang="he-IL" dirty="0"/>
                  <a:t>אם כל התהליכים במדיניות </a:t>
                </a:r>
                <a:r>
                  <a:rPr lang="en-US" dirty="0"/>
                  <a:t>SCHED_FIFO</a:t>
                </a:r>
                <a:r>
                  <a:rPr lang="he-IL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</m:groupChr>
                        </m:e>
                        <m:lim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runs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until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waiting</m:t>
                          </m:r>
                        </m:lim>
                      </m:limLow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</a:rPr>
                        <m:t>,  </m:t>
                      </m:r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</m:groupChr>
                        </m:e>
                        <m:lim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runs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until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finished</m:t>
                          </m:r>
                        </m:lim>
                      </m:limLow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</a:rPr>
                        <m:t>,</m:t>
                      </m:r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</m:groupChr>
                        </m:e>
                        <m:lim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runs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until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finished</m:t>
                          </m:r>
                        </m:lim>
                      </m:limLow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he-IL" dirty="0"/>
              </a:p>
              <a:p>
                <a:endParaRPr lang="he-IL" dirty="0"/>
              </a:p>
              <a:p>
                <a:r>
                  <a:rPr lang="he-IL" dirty="0"/>
                  <a:t>אם כל התהליכים במדיניות </a:t>
                </a:r>
                <a:r>
                  <a:rPr lang="en-US" dirty="0"/>
                  <a:t>SCHED_RR</a:t>
                </a:r>
                <a:r>
                  <a:rPr lang="he-IL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nor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r>
                                <m:rPr>
                                  <m:nor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</m:groupChr>
                        </m:e>
                        <m:lim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q</m:t>
                          </m:r>
                        </m:lim>
                      </m:limLow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,  </m:t>
                      </m:r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</m:groupChr>
                        </m:e>
                        <m:lim>
                          <m:r>
                            <m:rPr>
                              <m:nor/>
                            </m:rPr>
                            <a:rPr lang="en-US" i="0" smtClean="0">
                              <a:latin typeface="Cambria Math" panose="02040503050406030204" pitchFamily="18" charset="0"/>
                            </a:rPr>
                            <m:t>q</m:t>
                          </m:r>
                        </m:lim>
                      </m:limLow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,  </m:t>
                      </m:r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m:rPr>
                                  <m:nor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</m:groupChr>
                        </m:e>
                        <m:lim>
                          <m:r>
                            <m:rPr>
                              <m:nor/>
                            </m:rPr>
                            <a:rPr lang="en-US" i="0" smtClean="0">
                              <a:latin typeface="Cambria Math" panose="02040503050406030204" pitchFamily="18" charset="0"/>
                            </a:rPr>
                            <m:t>q</m:t>
                          </m:r>
                        </m:lim>
                      </m:limLow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,  </m:t>
                      </m:r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nor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r>
                                <m:rPr>
                                  <m:nor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</m:groupChr>
                        </m:e>
                        <m:lim>
                          <m:r>
                            <m:rPr>
                              <m:nor/>
                            </m:rPr>
                            <a:rPr lang="en-US" i="0" smtClean="0">
                              <a:latin typeface="Cambria Math" panose="02040503050406030204" pitchFamily="18" charset="0"/>
                            </a:rPr>
                            <m:t>q</m:t>
                          </m:r>
                        </m:lim>
                      </m:limLow>
                      <m:r>
                        <m:rPr>
                          <m:nor/>
                        </m:rPr>
                        <a:rPr lang="en-US" i="0" smtClean="0">
                          <a:latin typeface="Cambria Math" panose="02040503050406030204" pitchFamily="18" charset="0"/>
                        </a:rPr>
                        <m:t>,  </m:t>
                      </m:r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nor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</m:groupChr>
                        </m:e>
                        <m:lim>
                          <m:r>
                            <m:rPr>
                              <m:nor/>
                            </m:rPr>
                            <a:rPr lang="en-US" i="0" smtClean="0">
                              <a:latin typeface="Cambria Math" panose="02040503050406030204" pitchFamily="18" charset="0"/>
                            </a:rPr>
                            <m:t>q</m:t>
                          </m:r>
                        </m:lim>
                      </m:limLow>
                      <m:r>
                        <m:rPr>
                          <m:nor/>
                        </m:rPr>
                        <a:rPr lang="en-US" i="0" smtClean="0">
                          <a:latin typeface="Cambria Math" panose="02040503050406030204" pitchFamily="18" charset="0"/>
                        </a:rPr>
                        <m:t>,  </m:t>
                      </m:r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nor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m:rPr>
                                  <m:nor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</m:groupChr>
                        </m:e>
                        <m:lim>
                          <m:r>
                            <m:rPr>
                              <m:nor/>
                            </m:rPr>
                            <a:rPr lang="en-US" i="0" smtClean="0">
                              <a:latin typeface="Cambria Math" panose="02040503050406030204" pitchFamily="18" charset="0"/>
                            </a:rPr>
                            <m:t>q</m:t>
                          </m:r>
                        </m:lim>
                      </m:limLow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  <a:p>
                <a:r>
                  <a:rPr lang="he-IL" dirty="0"/>
                  <a:t>ללא קשר למדיניות הזימון, תהליך </a:t>
                </a:r>
                <a:r>
                  <a:rPr lang="en-US" dirty="0"/>
                  <a:t>B</a:t>
                </a:r>
                <a:r>
                  <a:rPr lang="he-IL" dirty="0"/>
                  <a:t> ירוץ רק כאשר שלושת התהליכים </a:t>
                </a:r>
                <a:r>
                  <a:rPr lang="en-US" dirty="0"/>
                  <a:t>A,C,D</a:t>
                </a:r>
                <a:r>
                  <a:rPr lang="he-IL" dirty="0"/>
                  <a:t> יסתיימו ו/או לא יהיו מוכנים לריצה.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 cstate="print"/>
                <a:stretch>
                  <a:fillRect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578066"/>
              </p:ext>
            </p:extLst>
          </p:nvPr>
        </p:nvGraphicFramePr>
        <p:xfrm>
          <a:off x="1670008" y="1600200"/>
          <a:ext cx="594999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532">
                  <a:extLst>
                    <a:ext uri="{9D8B030D-6E8A-4147-A177-3AD203B41FA5}">
                      <a16:colId xmlns:a16="http://schemas.microsoft.com/office/drawing/2014/main" val="1083795236"/>
                    </a:ext>
                  </a:extLst>
                </a:gridCol>
                <a:gridCol w="866692">
                  <a:extLst>
                    <a:ext uri="{9D8B030D-6E8A-4147-A177-3AD203B41FA5}">
                      <a16:colId xmlns:a16="http://schemas.microsoft.com/office/drawing/2014/main" val="2337851705"/>
                    </a:ext>
                  </a:extLst>
                </a:gridCol>
                <a:gridCol w="866692">
                  <a:extLst>
                    <a:ext uri="{9D8B030D-6E8A-4147-A177-3AD203B41FA5}">
                      <a16:colId xmlns:a16="http://schemas.microsoft.com/office/drawing/2014/main" val="2664463100"/>
                    </a:ext>
                  </a:extLst>
                </a:gridCol>
                <a:gridCol w="866692">
                  <a:extLst>
                    <a:ext uri="{9D8B030D-6E8A-4147-A177-3AD203B41FA5}">
                      <a16:colId xmlns:a16="http://schemas.microsoft.com/office/drawing/2014/main" val="2265959838"/>
                    </a:ext>
                  </a:extLst>
                </a:gridCol>
                <a:gridCol w="866692">
                  <a:extLst>
                    <a:ext uri="{9D8B030D-6E8A-4147-A177-3AD203B41FA5}">
                      <a16:colId xmlns:a16="http://schemas.microsoft.com/office/drawing/2014/main" val="640919678"/>
                    </a:ext>
                  </a:extLst>
                </a:gridCol>
                <a:gridCol w="866692">
                  <a:extLst>
                    <a:ext uri="{9D8B030D-6E8A-4147-A177-3AD203B41FA5}">
                      <a16:colId xmlns:a16="http://schemas.microsoft.com/office/drawing/2014/main" val="17909840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e-IL" dirty="0"/>
                        <a:t>תהליך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090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e-IL" dirty="0"/>
                        <a:t>זמן הגעה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542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e-IL" dirty="0"/>
                        <a:t>עדיפות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40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96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328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זימון תהליכים רגילים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217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אלגוריתם הזימון של תהליכים רגילים</a:t>
            </a:r>
            <a:endParaRPr lang="en-US" altLang="en-US"/>
          </a:p>
        </p:txBody>
      </p:sp>
      <p:sp>
        <p:nvSpPr>
          <p:cNvPr id="1331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נניח שאין תהליכי זמן-אמת מוכנים לריצה.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אלגוריתם הזימון של תהליכים רגילים הוא וריאציה של אלגוריתם </a:t>
            </a:r>
            <a:r>
              <a:rPr lang="en-US" altLang="en-US" dirty="0"/>
              <a:t>Round Robin</a:t>
            </a:r>
            <a:r>
              <a:rPr lang="he-IL" altLang="en-US" dirty="0"/>
              <a:t>: זימון מעגלי ובסדר יורד של עדיפויות.</a:t>
            </a:r>
          </a:p>
          <a:p>
            <a:pPr lvl="1"/>
            <a:r>
              <a:rPr lang="he-IL" dirty="0"/>
              <a:t>לכל תהליך מוקצב פרק זמן לשימוש במעבד – </a:t>
            </a:r>
            <a:r>
              <a:rPr lang="en-US" dirty="0"/>
              <a:t>time slice</a:t>
            </a:r>
            <a:r>
              <a:rPr lang="he-IL" dirty="0"/>
              <a:t> (או </a:t>
            </a:r>
            <a:r>
              <a:rPr lang="en-US" dirty="0"/>
              <a:t>quantum</a:t>
            </a:r>
            <a:r>
              <a:rPr lang="he-IL" dirty="0"/>
              <a:t>).</a:t>
            </a:r>
            <a:endParaRPr lang="he-IL" altLang="en-US" dirty="0"/>
          </a:p>
          <a:p>
            <a:pPr lvl="1"/>
            <a:r>
              <a:rPr lang="he-IL" altLang="en-US" dirty="0"/>
              <a:t>סבב שלם נקרא </a:t>
            </a:r>
            <a:r>
              <a:rPr lang="en-US" altLang="en-US" dirty="0"/>
              <a:t>epoch</a:t>
            </a:r>
            <a:r>
              <a:rPr lang="he-IL" altLang="en-US" dirty="0"/>
              <a:t> (תקופה).</a:t>
            </a:r>
          </a:p>
          <a:p>
            <a:pPr lvl="1"/>
            <a:endParaRPr lang="en-US" altLang="en-US" dirty="0"/>
          </a:p>
          <a:p>
            <a:r>
              <a:rPr lang="he-IL" altLang="en-US" b="1" dirty="0"/>
              <a:t>אלגוריתם הזימון יבחר לריצה את התהליך שנמצא בראש התור עם העדיפות הגבוהה ביותר ושעוד נותר זמן מה-</a:t>
            </a:r>
            <a:r>
              <a:rPr lang="en-US" altLang="en-US" b="1" dirty="0"/>
              <a:t>time slice</a:t>
            </a:r>
            <a:r>
              <a:rPr lang="he-IL" altLang="en-US" b="1" dirty="0"/>
              <a:t> שלו ב-</a:t>
            </a:r>
            <a:r>
              <a:rPr lang="en-US" altLang="en-US" b="1" dirty="0"/>
              <a:t>epoch</a:t>
            </a:r>
            <a:r>
              <a:rPr lang="he-IL" altLang="en-US" b="1" dirty="0"/>
              <a:t> הנוכחי.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589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המבנה </a:t>
            </a:r>
            <a:r>
              <a:rPr lang="en-US" dirty="0" err="1"/>
              <a:t>prio_array_t</a:t>
            </a:r>
            <a:endParaRPr lang="en-US" dirty="0"/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108091" y="1673228"/>
          <a:ext cx="1463040" cy="4718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387">
                  <a:extLst>
                    <a:ext uri="{9D8B030D-6E8A-4147-A177-3AD203B41FA5}">
                      <a16:colId xmlns:a16="http://schemas.microsoft.com/office/drawing/2014/main" val="625692712"/>
                    </a:ext>
                  </a:extLst>
                </a:gridCol>
                <a:gridCol w="816653">
                  <a:extLst>
                    <a:ext uri="{9D8B030D-6E8A-4147-A177-3AD203B41FA5}">
                      <a16:colId xmlns:a16="http://schemas.microsoft.com/office/drawing/2014/main" val="2282006468"/>
                    </a:ext>
                  </a:extLst>
                </a:gridCol>
              </a:tblGrid>
              <a:tr h="428948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prio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list_t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9285230"/>
                  </a:ext>
                </a:extLst>
              </a:tr>
              <a:tr h="4289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9218185"/>
                  </a:ext>
                </a:extLst>
              </a:tr>
              <a:tr h="4289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0920619"/>
                  </a:ext>
                </a:extLst>
              </a:tr>
              <a:tr h="4289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1259131"/>
                  </a:ext>
                </a:extLst>
              </a:tr>
              <a:tr h="4289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794527"/>
                  </a:ext>
                </a:extLst>
              </a:tr>
              <a:tr h="4289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3351706"/>
                  </a:ext>
                </a:extLst>
              </a:tr>
              <a:tr h="4289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0626500"/>
                  </a:ext>
                </a:extLst>
              </a:tr>
              <a:tr h="4289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0663202"/>
                  </a:ext>
                </a:extLst>
              </a:tr>
              <a:tr h="4289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2646217"/>
                  </a:ext>
                </a:extLst>
              </a:tr>
              <a:tr h="4289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0757395"/>
                  </a:ext>
                </a:extLst>
              </a:tr>
              <a:tr h="4289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733778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>
            <a:normAutofit fontScale="92500" lnSpcReduction="10000"/>
          </a:bodyPr>
          <a:lstStyle/>
          <a:p>
            <a:r>
              <a:rPr lang="he-IL" altLang="en-US" dirty="0"/>
              <a:t>שומר תור נפרד לכל עדיפות דינמית.</a:t>
            </a:r>
          </a:p>
          <a:p>
            <a:pPr lvl="1"/>
            <a:r>
              <a:rPr lang="he-IL" altLang="en-US" dirty="0"/>
              <a:t>140 תורים בסך הכל.</a:t>
            </a:r>
          </a:p>
          <a:p>
            <a:endParaRPr lang="he-IL" altLang="en-US" dirty="0"/>
          </a:p>
          <a:p>
            <a:r>
              <a:rPr lang="he-IL" altLang="en-US" dirty="0"/>
              <a:t>המבנה </a:t>
            </a:r>
            <a:r>
              <a:rPr lang="en-US" altLang="en-US" dirty="0" err="1"/>
              <a:t>runqueue</a:t>
            </a:r>
            <a:r>
              <a:rPr lang="he-IL" altLang="en-US" dirty="0"/>
              <a:t> (תור הריצה) מכיל שני מבני </a:t>
            </a:r>
            <a:r>
              <a:rPr lang="en-US" altLang="en-US" dirty="0" err="1"/>
              <a:t>prio_array_t</a:t>
            </a:r>
            <a:r>
              <a:rPr lang="he-IL" altLang="en-US" dirty="0"/>
              <a:t> כדי לבצע את אלגוריתם </a:t>
            </a:r>
            <a:r>
              <a:rPr lang="en-US" altLang="en-US" dirty="0"/>
              <a:t>Round Robin</a:t>
            </a:r>
            <a:r>
              <a:rPr lang="he-IL" altLang="en-US" dirty="0"/>
              <a:t>:</a:t>
            </a:r>
          </a:p>
          <a:p>
            <a:pPr lvl="1"/>
            <a:r>
              <a:rPr lang="he-IL" altLang="en-US" dirty="0"/>
              <a:t>תהליכים שסיימו את מכסת הזמן שלהם עוברים ממבנה </a:t>
            </a:r>
            <a:r>
              <a:rPr lang="en-US" altLang="en-US" dirty="0"/>
              <a:t>active</a:t>
            </a:r>
            <a:r>
              <a:rPr lang="he-IL" altLang="en-US" dirty="0"/>
              <a:t> למבנה </a:t>
            </a:r>
            <a:r>
              <a:rPr lang="en-US" altLang="en-US" dirty="0"/>
              <a:t>expired</a:t>
            </a:r>
            <a:r>
              <a:rPr lang="he-IL" altLang="en-US" dirty="0"/>
              <a:t>.</a:t>
            </a:r>
            <a:br>
              <a:rPr lang="en-US" altLang="en-US" dirty="0"/>
            </a:br>
            <a:r>
              <a:rPr lang="he-IL" altLang="en-US" dirty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3" name="Left Brace 22"/>
          <p:cNvSpPr/>
          <p:nvPr/>
        </p:nvSpPr>
        <p:spPr>
          <a:xfrm>
            <a:off x="698086" y="2185261"/>
            <a:ext cx="293031" cy="2004527"/>
          </a:xfrm>
          <a:prstGeom prst="lef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en-US" sz="2000" dirty="0"/>
              <a:t>real-time</a:t>
            </a: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</p:txBody>
      </p:sp>
      <p:sp>
        <p:nvSpPr>
          <p:cNvPr id="24" name="Left Brace 23"/>
          <p:cNvSpPr/>
          <p:nvPr/>
        </p:nvSpPr>
        <p:spPr>
          <a:xfrm>
            <a:off x="698086" y="4370522"/>
            <a:ext cx="293031" cy="1932281"/>
          </a:xfrm>
          <a:prstGeom prst="lef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en-US" sz="2000" dirty="0"/>
              <a:t>conventional</a:t>
            </a: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2548932" y="2179610"/>
            <a:ext cx="1660205" cy="2010178"/>
            <a:chOff x="2548932" y="2179610"/>
            <a:chExt cx="1660205" cy="2010178"/>
          </a:xfrm>
        </p:grpSpPr>
        <p:grpSp>
          <p:nvGrpSpPr>
            <p:cNvPr id="7" name="Group 29"/>
            <p:cNvGrpSpPr>
              <a:grpSpLocks/>
            </p:cNvGrpSpPr>
            <p:nvPr/>
          </p:nvGrpSpPr>
          <p:grpSpPr bwMode="auto">
            <a:xfrm rot="10800000">
              <a:off x="2565019" y="3902451"/>
              <a:ext cx="576263" cy="287337"/>
              <a:chOff x="1202" y="2750"/>
              <a:chExt cx="363" cy="181"/>
            </a:xfrm>
          </p:grpSpPr>
          <p:sp>
            <p:nvSpPr>
              <p:cNvPr id="8" name="Line 30"/>
              <p:cNvSpPr>
                <a:spLocks noChangeShapeType="1"/>
              </p:cNvSpPr>
              <p:nvPr/>
            </p:nvSpPr>
            <p:spPr bwMode="auto">
              <a:xfrm flipH="1">
                <a:off x="1247" y="2840"/>
                <a:ext cx="318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 type="oval" w="med" len="med"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31"/>
              <p:cNvSpPr>
                <a:spLocks noChangeShapeType="1"/>
              </p:cNvSpPr>
              <p:nvPr/>
            </p:nvSpPr>
            <p:spPr bwMode="auto">
              <a:xfrm>
                <a:off x="1247" y="2750"/>
                <a:ext cx="0" cy="18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32"/>
              <p:cNvSpPr>
                <a:spLocks noChangeShapeType="1"/>
              </p:cNvSpPr>
              <p:nvPr/>
            </p:nvSpPr>
            <p:spPr bwMode="auto">
              <a:xfrm>
                <a:off x="1202" y="2795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" name="Rectangle 38" descr="Light vertical"/>
            <p:cNvSpPr>
              <a:spLocks noChangeArrowheads="1"/>
            </p:cNvSpPr>
            <p:nvPr/>
          </p:nvSpPr>
          <p:spPr bwMode="auto">
            <a:xfrm rot="10800000">
              <a:off x="3056611" y="2541559"/>
              <a:ext cx="360363" cy="431800"/>
            </a:xfrm>
            <a:prstGeom prst="rect">
              <a:avLst/>
            </a:prstGeom>
            <a:pattFill prst="ltVert">
              <a:fgClr>
                <a:srgbClr val="FFCC00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" name="Rectangle 39" descr="Light vertical"/>
            <p:cNvSpPr>
              <a:spLocks noChangeArrowheads="1"/>
            </p:cNvSpPr>
            <p:nvPr/>
          </p:nvSpPr>
          <p:spPr bwMode="auto">
            <a:xfrm rot="10800000">
              <a:off x="3848774" y="2541559"/>
              <a:ext cx="360363" cy="431800"/>
            </a:xfrm>
            <a:prstGeom prst="rect">
              <a:avLst/>
            </a:prstGeom>
            <a:pattFill prst="ltVert">
              <a:fgClr>
                <a:srgbClr val="FFCC00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" name="Rectangle 46" descr="Light vertical"/>
            <p:cNvSpPr>
              <a:spLocks noChangeArrowheads="1"/>
            </p:cNvSpPr>
            <p:nvPr/>
          </p:nvSpPr>
          <p:spPr bwMode="auto">
            <a:xfrm rot="10800000">
              <a:off x="3053757" y="3403599"/>
              <a:ext cx="360363" cy="431800"/>
            </a:xfrm>
            <a:prstGeom prst="rect">
              <a:avLst/>
            </a:prstGeom>
            <a:pattFill prst="ltVert">
              <a:fgClr>
                <a:srgbClr val="FFCC00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" name="Rectangle 47" descr="Light vertical"/>
            <p:cNvSpPr>
              <a:spLocks noChangeArrowheads="1"/>
            </p:cNvSpPr>
            <p:nvPr/>
          </p:nvSpPr>
          <p:spPr bwMode="auto">
            <a:xfrm rot="10800000">
              <a:off x="3845920" y="3403599"/>
              <a:ext cx="360363" cy="431800"/>
            </a:xfrm>
            <a:prstGeom prst="rect">
              <a:avLst/>
            </a:prstGeom>
            <a:pattFill prst="ltVert">
              <a:fgClr>
                <a:srgbClr val="FFCC00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" name="Line 55"/>
            <p:cNvSpPr>
              <a:spLocks noChangeShapeType="1"/>
            </p:cNvSpPr>
            <p:nvPr/>
          </p:nvSpPr>
          <p:spPr bwMode="auto">
            <a:xfrm rot="10800000" flipH="1">
              <a:off x="3272512" y="2757459"/>
              <a:ext cx="720725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stealth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56"/>
            <p:cNvSpPr>
              <a:spLocks noChangeShapeType="1"/>
            </p:cNvSpPr>
            <p:nvPr/>
          </p:nvSpPr>
          <p:spPr bwMode="auto">
            <a:xfrm rot="10800000" flipH="1">
              <a:off x="3269658" y="3617912"/>
              <a:ext cx="720725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stealth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57"/>
            <p:cNvSpPr>
              <a:spLocks noChangeShapeType="1"/>
            </p:cNvSpPr>
            <p:nvPr/>
          </p:nvSpPr>
          <p:spPr bwMode="auto">
            <a:xfrm rot="10800000" flipH="1">
              <a:off x="2551786" y="2757459"/>
              <a:ext cx="649288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stealth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58"/>
            <p:cNvSpPr>
              <a:spLocks noChangeShapeType="1"/>
            </p:cNvSpPr>
            <p:nvPr/>
          </p:nvSpPr>
          <p:spPr bwMode="auto">
            <a:xfrm rot="10800000" flipH="1">
              <a:off x="2548932" y="3617912"/>
              <a:ext cx="649288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stealth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59"/>
            <p:cNvSpPr>
              <a:spLocks/>
            </p:cNvSpPr>
            <p:nvPr/>
          </p:nvSpPr>
          <p:spPr bwMode="auto">
            <a:xfrm rot="10800000">
              <a:off x="2624812" y="2828897"/>
              <a:ext cx="1295400" cy="300037"/>
            </a:xfrm>
            <a:custGeom>
              <a:avLst/>
              <a:gdLst>
                <a:gd name="T0" fmla="*/ 0 w 816"/>
                <a:gd name="T1" fmla="*/ 144 h 189"/>
                <a:gd name="T2" fmla="*/ 272 w 816"/>
                <a:gd name="T3" fmla="*/ 7 h 189"/>
                <a:gd name="T4" fmla="*/ 816 w 816"/>
                <a:gd name="T5" fmla="*/ 189 h 18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16" h="189">
                  <a:moveTo>
                    <a:pt x="0" y="144"/>
                  </a:moveTo>
                  <a:cubicBezTo>
                    <a:pt x="68" y="72"/>
                    <a:pt x="136" y="0"/>
                    <a:pt x="272" y="7"/>
                  </a:cubicBezTo>
                  <a:cubicBezTo>
                    <a:pt x="408" y="14"/>
                    <a:pt x="740" y="166"/>
                    <a:pt x="816" y="189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solid"/>
              <a:round/>
              <a:headEnd type="stealth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60"/>
            <p:cNvSpPr>
              <a:spLocks/>
            </p:cNvSpPr>
            <p:nvPr/>
          </p:nvSpPr>
          <p:spPr bwMode="auto">
            <a:xfrm rot="10800000" flipV="1">
              <a:off x="2621958" y="3244850"/>
              <a:ext cx="1295400" cy="300037"/>
            </a:xfrm>
            <a:custGeom>
              <a:avLst/>
              <a:gdLst>
                <a:gd name="T0" fmla="*/ 0 w 816"/>
                <a:gd name="T1" fmla="*/ 144 h 189"/>
                <a:gd name="T2" fmla="*/ 272 w 816"/>
                <a:gd name="T3" fmla="*/ 7 h 189"/>
                <a:gd name="T4" fmla="*/ 816 w 816"/>
                <a:gd name="T5" fmla="*/ 189 h 18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16" h="189">
                  <a:moveTo>
                    <a:pt x="0" y="144"/>
                  </a:moveTo>
                  <a:cubicBezTo>
                    <a:pt x="68" y="72"/>
                    <a:pt x="136" y="0"/>
                    <a:pt x="272" y="7"/>
                  </a:cubicBezTo>
                  <a:cubicBezTo>
                    <a:pt x="408" y="14"/>
                    <a:pt x="740" y="166"/>
                    <a:pt x="816" y="189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solid"/>
              <a:round/>
              <a:headEnd type="stealth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" name="Group 29"/>
            <p:cNvGrpSpPr>
              <a:grpSpLocks/>
            </p:cNvGrpSpPr>
            <p:nvPr/>
          </p:nvGrpSpPr>
          <p:grpSpPr bwMode="auto">
            <a:xfrm rot="10800000">
              <a:off x="2571131" y="2179610"/>
              <a:ext cx="576263" cy="287337"/>
              <a:chOff x="1202" y="2750"/>
              <a:chExt cx="363" cy="181"/>
            </a:xfrm>
          </p:grpSpPr>
          <p:sp>
            <p:nvSpPr>
              <p:cNvPr id="26" name="Line 30"/>
              <p:cNvSpPr>
                <a:spLocks noChangeShapeType="1"/>
              </p:cNvSpPr>
              <p:nvPr/>
            </p:nvSpPr>
            <p:spPr bwMode="auto">
              <a:xfrm flipH="1">
                <a:off x="1247" y="2840"/>
                <a:ext cx="318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 type="oval" w="med" len="med"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31"/>
              <p:cNvSpPr>
                <a:spLocks noChangeShapeType="1"/>
              </p:cNvSpPr>
              <p:nvPr/>
            </p:nvSpPr>
            <p:spPr bwMode="auto">
              <a:xfrm>
                <a:off x="1247" y="2750"/>
                <a:ext cx="0" cy="18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32"/>
              <p:cNvSpPr>
                <a:spLocks noChangeShapeType="1"/>
              </p:cNvSpPr>
              <p:nvPr/>
            </p:nvSpPr>
            <p:spPr bwMode="auto">
              <a:xfrm>
                <a:off x="1202" y="2795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85245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מבט מקרוב על ה-</a:t>
            </a:r>
            <a:r>
              <a:rPr lang="en-US" altLang="en-US"/>
              <a:t>runqueue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27088" y="1700213"/>
            <a:ext cx="7346950" cy="4608512"/>
            <a:chOff x="827088" y="1700213"/>
            <a:chExt cx="7346950" cy="4608512"/>
          </a:xfrm>
        </p:grpSpPr>
        <p:sp>
          <p:nvSpPr>
            <p:cNvPr id="15368" name="Rectangle 5"/>
            <p:cNvSpPr>
              <a:spLocks noChangeArrowheads="1"/>
            </p:cNvSpPr>
            <p:nvPr/>
          </p:nvSpPr>
          <p:spPr bwMode="auto">
            <a:xfrm>
              <a:off x="6877051" y="2060575"/>
              <a:ext cx="1295400" cy="360362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nr_running</a:t>
              </a:r>
            </a:p>
          </p:txBody>
        </p:sp>
        <p:sp>
          <p:nvSpPr>
            <p:cNvPr id="15369" name="Rectangle 6"/>
            <p:cNvSpPr>
              <a:spLocks noChangeArrowheads="1"/>
            </p:cNvSpPr>
            <p:nvPr/>
          </p:nvSpPr>
          <p:spPr bwMode="auto">
            <a:xfrm>
              <a:off x="6877051" y="2420938"/>
              <a:ext cx="1295400" cy="360362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curr</a:t>
              </a:r>
            </a:p>
          </p:txBody>
        </p:sp>
        <p:sp>
          <p:nvSpPr>
            <p:cNvPr id="15370" name="Rectangle 7"/>
            <p:cNvSpPr>
              <a:spLocks noChangeArrowheads="1"/>
            </p:cNvSpPr>
            <p:nvPr/>
          </p:nvSpPr>
          <p:spPr bwMode="auto">
            <a:xfrm>
              <a:off x="6877051" y="2781300"/>
              <a:ext cx="1295400" cy="360362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idle</a:t>
              </a:r>
            </a:p>
          </p:txBody>
        </p:sp>
        <p:sp>
          <p:nvSpPr>
            <p:cNvPr id="15371" name="Rectangle 8"/>
            <p:cNvSpPr>
              <a:spLocks noChangeArrowheads="1"/>
            </p:cNvSpPr>
            <p:nvPr/>
          </p:nvSpPr>
          <p:spPr bwMode="auto">
            <a:xfrm>
              <a:off x="6877051" y="3141663"/>
              <a:ext cx="1295400" cy="360362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active</a:t>
              </a:r>
            </a:p>
          </p:txBody>
        </p:sp>
        <p:sp>
          <p:nvSpPr>
            <p:cNvPr id="15372" name="Rectangle 9"/>
            <p:cNvSpPr>
              <a:spLocks noChangeArrowheads="1"/>
            </p:cNvSpPr>
            <p:nvPr/>
          </p:nvSpPr>
          <p:spPr bwMode="auto">
            <a:xfrm>
              <a:off x="6877051" y="3500438"/>
              <a:ext cx="1295400" cy="360362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expired</a:t>
              </a:r>
            </a:p>
          </p:txBody>
        </p:sp>
        <p:sp>
          <p:nvSpPr>
            <p:cNvPr id="15373" name="Rectangle 10"/>
            <p:cNvSpPr>
              <a:spLocks noChangeArrowheads="1"/>
            </p:cNvSpPr>
            <p:nvPr/>
          </p:nvSpPr>
          <p:spPr bwMode="auto">
            <a:xfrm>
              <a:off x="6877051" y="3860800"/>
              <a:ext cx="1295400" cy="360362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expired_ts</a:t>
              </a:r>
            </a:p>
          </p:txBody>
        </p:sp>
        <p:sp>
          <p:nvSpPr>
            <p:cNvPr id="15374" name="Rectangle 11"/>
            <p:cNvSpPr>
              <a:spLocks noChangeArrowheads="1"/>
            </p:cNvSpPr>
            <p:nvPr/>
          </p:nvSpPr>
          <p:spPr bwMode="auto">
            <a:xfrm>
              <a:off x="6877051" y="4221163"/>
              <a:ext cx="1295400" cy="360362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...</a:t>
              </a:r>
            </a:p>
          </p:txBody>
        </p:sp>
        <p:sp>
          <p:nvSpPr>
            <p:cNvPr id="15375" name="Text Box 12"/>
            <p:cNvSpPr txBox="1">
              <a:spLocks noChangeArrowheads="1"/>
            </p:cNvSpPr>
            <p:nvPr/>
          </p:nvSpPr>
          <p:spPr bwMode="auto">
            <a:xfrm>
              <a:off x="6948488" y="1700213"/>
              <a:ext cx="12255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/>
                <a:t>runqueue</a:t>
              </a:r>
            </a:p>
          </p:txBody>
        </p:sp>
        <p:sp>
          <p:nvSpPr>
            <p:cNvPr id="15376" name="Rectangle 13" descr="Dark upward diagonal"/>
            <p:cNvSpPr>
              <a:spLocks noChangeArrowheads="1"/>
            </p:cNvSpPr>
            <p:nvPr/>
          </p:nvSpPr>
          <p:spPr bwMode="auto">
            <a:xfrm>
              <a:off x="5362576" y="3500438"/>
              <a:ext cx="863600" cy="1008062"/>
            </a:xfrm>
            <a:prstGeom prst="rect">
              <a:avLst/>
            </a:prstGeom>
            <a:pattFill prst="dkUpDiag">
              <a:fgClr>
                <a:srgbClr val="FF7C80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7" name="Text Box 14"/>
            <p:cNvSpPr txBox="1">
              <a:spLocks noChangeArrowheads="1"/>
            </p:cNvSpPr>
            <p:nvPr/>
          </p:nvSpPr>
          <p:spPr bwMode="auto">
            <a:xfrm>
              <a:off x="5146676" y="3140075"/>
              <a:ext cx="14033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prio_array_t</a:t>
              </a:r>
            </a:p>
          </p:txBody>
        </p:sp>
        <p:sp>
          <p:nvSpPr>
            <p:cNvPr id="15378" name="Rectangle 15" descr="Dark upward diagonal"/>
            <p:cNvSpPr>
              <a:spLocks noChangeArrowheads="1"/>
            </p:cNvSpPr>
            <p:nvPr/>
          </p:nvSpPr>
          <p:spPr bwMode="auto">
            <a:xfrm>
              <a:off x="5435601" y="5300663"/>
              <a:ext cx="863600" cy="1008062"/>
            </a:xfrm>
            <a:prstGeom prst="rect">
              <a:avLst/>
            </a:prstGeom>
            <a:pattFill prst="dkUpDiag">
              <a:fgClr>
                <a:srgbClr val="FF7C80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9" name="Text Box 16"/>
            <p:cNvSpPr txBox="1">
              <a:spLocks noChangeArrowheads="1"/>
            </p:cNvSpPr>
            <p:nvPr/>
          </p:nvSpPr>
          <p:spPr bwMode="auto">
            <a:xfrm>
              <a:off x="5219701" y="4941888"/>
              <a:ext cx="14033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prio_array_t</a:t>
              </a:r>
            </a:p>
          </p:txBody>
        </p:sp>
        <p:sp>
          <p:nvSpPr>
            <p:cNvPr id="15380" name="Line 17"/>
            <p:cNvSpPr>
              <a:spLocks noChangeShapeType="1"/>
            </p:cNvSpPr>
            <p:nvPr/>
          </p:nvSpPr>
          <p:spPr bwMode="auto">
            <a:xfrm flipH="1">
              <a:off x="6227763" y="3357563"/>
              <a:ext cx="720725" cy="43180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med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Line 18"/>
            <p:cNvSpPr>
              <a:spLocks noChangeShapeType="1"/>
            </p:cNvSpPr>
            <p:nvPr/>
          </p:nvSpPr>
          <p:spPr bwMode="auto">
            <a:xfrm flipH="1">
              <a:off x="6300788" y="3716338"/>
              <a:ext cx="647700" cy="1944687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med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2" name="Rectangle 19"/>
            <p:cNvSpPr>
              <a:spLocks noChangeArrowheads="1"/>
            </p:cNvSpPr>
            <p:nvPr/>
          </p:nvSpPr>
          <p:spPr bwMode="auto">
            <a:xfrm>
              <a:off x="2339976" y="3429000"/>
              <a:ext cx="1871663" cy="360362"/>
            </a:xfrm>
            <a:prstGeom prst="rect">
              <a:avLst/>
            </a:prstGeom>
            <a:solidFill>
              <a:srgbClr val="FFB5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 err="1"/>
                <a:t>nr_active</a:t>
              </a:r>
              <a:endParaRPr lang="en-US" altLang="en-US" dirty="0"/>
            </a:p>
          </p:txBody>
        </p:sp>
        <p:sp>
          <p:nvSpPr>
            <p:cNvPr id="15383" name="Rectangle 20"/>
            <p:cNvSpPr>
              <a:spLocks noChangeArrowheads="1"/>
            </p:cNvSpPr>
            <p:nvPr/>
          </p:nvSpPr>
          <p:spPr bwMode="auto">
            <a:xfrm>
              <a:off x="3276601" y="3789363"/>
              <a:ext cx="935038" cy="230346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4" name="Rectangle 21"/>
            <p:cNvSpPr>
              <a:spLocks noChangeArrowheads="1"/>
            </p:cNvSpPr>
            <p:nvPr/>
          </p:nvSpPr>
          <p:spPr bwMode="auto">
            <a:xfrm>
              <a:off x="2339976" y="3789363"/>
              <a:ext cx="935038" cy="230346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5" name="Rectangle 22"/>
            <p:cNvSpPr>
              <a:spLocks noChangeArrowheads="1"/>
            </p:cNvSpPr>
            <p:nvPr/>
          </p:nvSpPr>
          <p:spPr bwMode="auto">
            <a:xfrm>
              <a:off x="3276601" y="3789363"/>
              <a:ext cx="935038" cy="287337"/>
            </a:xfrm>
            <a:prstGeom prst="rect">
              <a:avLst/>
            </a:prstGeom>
            <a:solidFill>
              <a:srgbClr val="FFB5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/>
                <a:t>bitmap</a:t>
              </a:r>
            </a:p>
          </p:txBody>
        </p:sp>
        <p:sp>
          <p:nvSpPr>
            <p:cNvPr id="15386" name="Rectangle 23"/>
            <p:cNvSpPr>
              <a:spLocks noChangeArrowheads="1"/>
            </p:cNvSpPr>
            <p:nvPr/>
          </p:nvSpPr>
          <p:spPr bwMode="auto">
            <a:xfrm>
              <a:off x="2339976" y="3789363"/>
              <a:ext cx="935038" cy="287337"/>
            </a:xfrm>
            <a:prstGeom prst="rect">
              <a:avLst/>
            </a:prstGeom>
            <a:solidFill>
              <a:srgbClr val="FFB5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/>
                <a:t>queue</a:t>
              </a:r>
            </a:p>
          </p:txBody>
        </p:sp>
        <p:sp>
          <p:nvSpPr>
            <p:cNvPr id="15387" name="Rectangle 24"/>
            <p:cNvSpPr>
              <a:spLocks noChangeArrowheads="1"/>
            </p:cNvSpPr>
            <p:nvPr/>
          </p:nvSpPr>
          <p:spPr bwMode="auto">
            <a:xfrm>
              <a:off x="3276601" y="4076700"/>
              <a:ext cx="935038" cy="287337"/>
            </a:xfrm>
            <a:prstGeom prst="rect">
              <a:avLst/>
            </a:prstGeom>
            <a:solidFill>
              <a:srgbClr val="FFB5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..</a:t>
              </a:r>
            </a:p>
          </p:txBody>
        </p:sp>
        <p:sp>
          <p:nvSpPr>
            <p:cNvPr id="15388" name="Rectangle 25"/>
            <p:cNvSpPr>
              <a:spLocks noChangeArrowheads="1"/>
            </p:cNvSpPr>
            <p:nvPr/>
          </p:nvSpPr>
          <p:spPr bwMode="auto">
            <a:xfrm>
              <a:off x="2339976" y="4076700"/>
              <a:ext cx="935038" cy="287337"/>
            </a:xfrm>
            <a:prstGeom prst="rect">
              <a:avLst/>
            </a:prstGeom>
            <a:solidFill>
              <a:srgbClr val="FFB5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..</a:t>
              </a:r>
            </a:p>
          </p:txBody>
        </p:sp>
        <p:sp>
          <p:nvSpPr>
            <p:cNvPr id="15389" name="Rectangle 26"/>
            <p:cNvSpPr>
              <a:spLocks noChangeArrowheads="1"/>
            </p:cNvSpPr>
            <p:nvPr/>
          </p:nvSpPr>
          <p:spPr bwMode="auto">
            <a:xfrm>
              <a:off x="2339976" y="4365625"/>
              <a:ext cx="935038" cy="287337"/>
            </a:xfrm>
            <a:prstGeom prst="rect">
              <a:avLst/>
            </a:prstGeom>
            <a:solidFill>
              <a:srgbClr val="FFB5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15390" name="Rectangle 27"/>
            <p:cNvSpPr>
              <a:spLocks noChangeArrowheads="1"/>
            </p:cNvSpPr>
            <p:nvPr/>
          </p:nvSpPr>
          <p:spPr bwMode="auto">
            <a:xfrm>
              <a:off x="3276601" y="4365625"/>
              <a:ext cx="935038" cy="287337"/>
            </a:xfrm>
            <a:prstGeom prst="rect">
              <a:avLst/>
            </a:prstGeom>
            <a:solidFill>
              <a:srgbClr val="FFB5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0</a:t>
              </a:r>
            </a:p>
          </p:txBody>
        </p:sp>
        <p:sp>
          <p:nvSpPr>
            <p:cNvPr id="15391" name="Text Box 28"/>
            <p:cNvSpPr txBox="1">
              <a:spLocks noChangeArrowheads="1"/>
            </p:cNvSpPr>
            <p:nvPr/>
          </p:nvSpPr>
          <p:spPr bwMode="auto">
            <a:xfrm>
              <a:off x="4211638" y="4292600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/>
                <a:t>58</a:t>
              </a:r>
            </a:p>
          </p:txBody>
        </p:sp>
        <p:grpSp>
          <p:nvGrpSpPr>
            <p:cNvPr id="15392" name="Group 29"/>
            <p:cNvGrpSpPr>
              <a:grpSpLocks/>
            </p:cNvGrpSpPr>
            <p:nvPr/>
          </p:nvGrpSpPr>
          <p:grpSpPr bwMode="auto">
            <a:xfrm>
              <a:off x="2066926" y="4365625"/>
              <a:ext cx="576263" cy="287337"/>
              <a:chOff x="1302" y="2750"/>
              <a:chExt cx="363" cy="181"/>
            </a:xfrm>
          </p:grpSpPr>
          <p:sp>
            <p:nvSpPr>
              <p:cNvPr id="15421" name="Line 30"/>
              <p:cNvSpPr>
                <a:spLocks noChangeShapeType="1"/>
              </p:cNvSpPr>
              <p:nvPr/>
            </p:nvSpPr>
            <p:spPr bwMode="auto">
              <a:xfrm flipH="1">
                <a:off x="1347" y="2840"/>
                <a:ext cx="318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 type="oval" w="med" len="med"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2" name="Line 31"/>
              <p:cNvSpPr>
                <a:spLocks noChangeShapeType="1"/>
              </p:cNvSpPr>
              <p:nvPr/>
            </p:nvSpPr>
            <p:spPr bwMode="auto">
              <a:xfrm>
                <a:off x="1347" y="2750"/>
                <a:ext cx="0" cy="18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3" name="Line 32"/>
              <p:cNvSpPr>
                <a:spLocks noChangeShapeType="1"/>
              </p:cNvSpPr>
              <p:nvPr/>
            </p:nvSpPr>
            <p:spPr bwMode="auto">
              <a:xfrm>
                <a:off x="1302" y="2795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393" name="Rectangle 33"/>
            <p:cNvSpPr>
              <a:spLocks noChangeArrowheads="1"/>
            </p:cNvSpPr>
            <p:nvPr/>
          </p:nvSpPr>
          <p:spPr bwMode="auto">
            <a:xfrm>
              <a:off x="3276601" y="4652963"/>
              <a:ext cx="935038" cy="287337"/>
            </a:xfrm>
            <a:prstGeom prst="rect">
              <a:avLst/>
            </a:prstGeom>
            <a:solidFill>
              <a:srgbClr val="FFB5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..</a:t>
              </a:r>
            </a:p>
          </p:txBody>
        </p:sp>
        <p:sp>
          <p:nvSpPr>
            <p:cNvPr id="15394" name="Rectangle 34"/>
            <p:cNvSpPr>
              <a:spLocks noChangeArrowheads="1"/>
            </p:cNvSpPr>
            <p:nvPr/>
          </p:nvSpPr>
          <p:spPr bwMode="auto">
            <a:xfrm>
              <a:off x="2339976" y="4652963"/>
              <a:ext cx="935038" cy="287337"/>
            </a:xfrm>
            <a:prstGeom prst="rect">
              <a:avLst/>
            </a:prstGeom>
            <a:solidFill>
              <a:srgbClr val="FFB5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..</a:t>
              </a:r>
            </a:p>
          </p:txBody>
        </p:sp>
        <p:sp>
          <p:nvSpPr>
            <p:cNvPr id="15395" name="Rectangle 35"/>
            <p:cNvSpPr>
              <a:spLocks noChangeArrowheads="1"/>
            </p:cNvSpPr>
            <p:nvPr/>
          </p:nvSpPr>
          <p:spPr bwMode="auto">
            <a:xfrm>
              <a:off x="2339976" y="4941888"/>
              <a:ext cx="935038" cy="287337"/>
            </a:xfrm>
            <a:prstGeom prst="rect">
              <a:avLst/>
            </a:prstGeom>
            <a:solidFill>
              <a:srgbClr val="FFB5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15396" name="Rectangle 36"/>
            <p:cNvSpPr>
              <a:spLocks noChangeArrowheads="1"/>
            </p:cNvSpPr>
            <p:nvPr/>
          </p:nvSpPr>
          <p:spPr bwMode="auto">
            <a:xfrm>
              <a:off x="3276601" y="4941888"/>
              <a:ext cx="935038" cy="287337"/>
            </a:xfrm>
            <a:prstGeom prst="rect">
              <a:avLst/>
            </a:prstGeom>
            <a:solidFill>
              <a:srgbClr val="FFB5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1</a:t>
              </a:r>
            </a:p>
          </p:txBody>
        </p:sp>
        <p:sp>
          <p:nvSpPr>
            <p:cNvPr id="15397" name="Text Box 37"/>
            <p:cNvSpPr txBox="1">
              <a:spLocks noChangeArrowheads="1"/>
            </p:cNvSpPr>
            <p:nvPr/>
          </p:nvSpPr>
          <p:spPr bwMode="auto">
            <a:xfrm>
              <a:off x="4211638" y="4868863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/>
                <a:t>112</a:t>
              </a:r>
            </a:p>
          </p:txBody>
        </p:sp>
        <p:sp>
          <p:nvSpPr>
            <p:cNvPr id="15398" name="Rectangle 38" descr="Light vertical"/>
            <p:cNvSpPr>
              <a:spLocks noChangeArrowheads="1"/>
            </p:cNvSpPr>
            <p:nvPr/>
          </p:nvSpPr>
          <p:spPr bwMode="auto">
            <a:xfrm>
              <a:off x="1619251" y="4868863"/>
              <a:ext cx="360363" cy="431800"/>
            </a:xfrm>
            <a:prstGeom prst="rect">
              <a:avLst/>
            </a:prstGeom>
            <a:pattFill prst="ltVert">
              <a:fgClr>
                <a:srgbClr val="FFCC00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9" name="Rectangle 39" descr="Light vertical"/>
            <p:cNvSpPr>
              <a:spLocks noChangeArrowheads="1"/>
            </p:cNvSpPr>
            <p:nvPr/>
          </p:nvSpPr>
          <p:spPr bwMode="auto">
            <a:xfrm>
              <a:off x="827088" y="4868863"/>
              <a:ext cx="360363" cy="431800"/>
            </a:xfrm>
            <a:prstGeom prst="rect">
              <a:avLst/>
            </a:prstGeom>
            <a:pattFill prst="ltVert">
              <a:fgClr>
                <a:srgbClr val="FFCC00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0" name="Rectangle 40"/>
            <p:cNvSpPr>
              <a:spLocks noChangeArrowheads="1"/>
            </p:cNvSpPr>
            <p:nvPr/>
          </p:nvSpPr>
          <p:spPr bwMode="auto">
            <a:xfrm>
              <a:off x="3276601" y="5229225"/>
              <a:ext cx="935038" cy="287337"/>
            </a:xfrm>
            <a:prstGeom prst="rect">
              <a:avLst/>
            </a:prstGeom>
            <a:solidFill>
              <a:srgbClr val="FFB5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..</a:t>
              </a:r>
            </a:p>
          </p:txBody>
        </p:sp>
        <p:sp>
          <p:nvSpPr>
            <p:cNvPr id="15401" name="Rectangle 41"/>
            <p:cNvSpPr>
              <a:spLocks noChangeArrowheads="1"/>
            </p:cNvSpPr>
            <p:nvPr/>
          </p:nvSpPr>
          <p:spPr bwMode="auto">
            <a:xfrm>
              <a:off x="2339976" y="5229225"/>
              <a:ext cx="935038" cy="287337"/>
            </a:xfrm>
            <a:prstGeom prst="rect">
              <a:avLst/>
            </a:prstGeom>
            <a:solidFill>
              <a:srgbClr val="FFB5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..</a:t>
              </a:r>
            </a:p>
          </p:txBody>
        </p:sp>
        <p:sp>
          <p:nvSpPr>
            <p:cNvPr id="15402" name="Freeform 42"/>
            <p:cNvSpPr>
              <a:spLocks/>
            </p:cNvSpPr>
            <p:nvPr/>
          </p:nvSpPr>
          <p:spPr bwMode="auto">
            <a:xfrm>
              <a:off x="1763713" y="2120900"/>
              <a:ext cx="5184776" cy="2747962"/>
            </a:xfrm>
            <a:custGeom>
              <a:avLst/>
              <a:gdLst>
                <a:gd name="T0" fmla="*/ 3765 w 3765"/>
                <a:gd name="T1" fmla="*/ 325 h 1731"/>
                <a:gd name="T2" fmla="*/ 1043 w 3765"/>
                <a:gd name="T3" fmla="*/ 234 h 1731"/>
                <a:gd name="T4" fmla="*/ 0 w 3765"/>
                <a:gd name="T5" fmla="*/ 1731 h 17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65" h="1731">
                  <a:moveTo>
                    <a:pt x="3765" y="325"/>
                  </a:moveTo>
                  <a:cubicBezTo>
                    <a:pt x="2717" y="162"/>
                    <a:pt x="1670" y="0"/>
                    <a:pt x="1043" y="234"/>
                  </a:cubicBezTo>
                  <a:cubicBezTo>
                    <a:pt x="416" y="468"/>
                    <a:pt x="174" y="1482"/>
                    <a:pt x="0" y="1731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solid"/>
              <a:round/>
              <a:headEnd type="oval" w="med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3" name="Rectangle 43"/>
            <p:cNvSpPr>
              <a:spLocks noChangeArrowheads="1"/>
            </p:cNvSpPr>
            <p:nvPr/>
          </p:nvSpPr>
          <p:spPr bwMode="auto">
            <a:xfrm>
              <a:off x="2339976" y="5516563"/>
              <a:ext cx="935038" cy="287337"/>
            </a:xfrm>
            <a:prstGeom prst="rect">
              <a:avLst/>
            </a:prstGeom>
            <a:solidFill>
              <a:srgbClr val="FFB5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15404" name="Rectangle 44"/>
            <p:cNvSpPr>
              <a:spLocks noChangeArrowheads="1"/>
            </p:cNvSpPr>
            <p:nvPr/>
          </p:nvSpPr>
          <p:spPr bwMode="auto">
            <a:xfrm>
              <a:off x="3276601" y="5516563"/>
              <a:ext cx="935038" cy="287337"/>
            </a:xfrm>
            <a:prstGeom prst="rect">
              <a:avLst/>
            </a:prstGeom>
            <a:solidFill>
              <a:srgbClr val="FFB5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1</a:t>
              </a:r>
            </a:p>
          </p:txBody>
        </p:sp>
        <p:sp>
          <p:nvSpPr>
            <p:cNvPr id="15405" name="Text Box 45"/>
            <p:cNvSpPr txBox="1">
              <a:spLocks noChangeArrowheads="1"/>
            </p:cNvSpPr>
            <p:nvPr/>
          </p:nvSpPr>
          <p:spPr bwMode="auto">
            <a:xfrm>
              <a:off x="4211638" y="544353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120</a:t>
              </a:r>
            </a:p>
          </p:txBody>
        </p:sp>
        <p:sp>
          <p:nvSpPr>
            <p:cNvPr id="15406" name="Rectangle 46" descr="Light vertical"/>
            <p:cNvSpPr>
              <a:spLocks noChangeArrowheads="1"/>
            </p:cNvSpPr>
            <p:nvPr/>
          </p:nvSpPr>
          <p:spPr bwMode="auto">
            <a:xfrm>
              <a:off x="1619251" y="5443538"/>
              <a:ext cx="360363" cy="431800"/>
            </a:xfrm>
            <a:prstGeom prst="rect">
              <a:avLst/>
            </a:prstGeom>
            <a:pattFill prst="ltVert">
              <a:fgClr>
                <a:srgbClr val="FFCC00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7" name="Rectangle 47" descr="Light vertical"/>
            <p:cNvSpPr>
              <a:spLocks noChangeArrowheads="1"/>
            </p:cNvSpPr>
            <p:nvPr/>
          </p:nvSpPr>
          <p:spPr bwMode="auto">
            <a:xfrm>
              <a:off x="827088" y="5443538"/>
              <a:ext cx="360363" cy="431800"/>
            </a:xfrm>
            <a:prstGeom prst="rect">
              <a:avLst/>
            </a:prstGeom>
            <a:pattFill prst="ltVert">
              <a:fgClr>
                <a:srgbClr val="FFCC00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8" name="Rectangle 48"/>
            <p:cNvSpPr>
              <a:spLocks noChangeArrowheads="1"/>
            </p:cNvSpPr>
            <p:nvPr/>
          </p:nvSpPr>
          <p:spPr bwMode="auto">
            <a:xfrm>
              <a:off x="3276601" y="5805488"/>
              <a:ext cx="935038" cy="287337"/>
            </a:xfrm>
            <a:prstGeom prst="rect">
              <a:avLst/>
            </a:prstGeom>
            <a:solidFill>
              <a:srgbClr val="FFB5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..</a:t>
              </a:r>
            </a:p>
          </p:txBody>
        </p:sp>
        <p:sp>
          <p:nvSpPr>
            <p:cNvPr id="15409" name="Rectangle 49"/>
            <p:cNvSpPr>
              <a:spLocks noChangeArrowheads="1"/>
            </p:cNvSpPr>
            <p:nvPr/>
          </p:nvSpPr>
          <p:spPr bwMode="auto">
            <a:xfrm>
              <a:off x="2339976" y="5805488"/>
              <a:ext cx="935038" cy="287337"/>
            </a:xfrm>
            <a:prstGeom prst="rect">
              <a:avLst/>
            </a:prstGeom>
            <a:solidFill>
              <a:srgbClr val="FFB5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..</a:t>
              </a:r>
            </a:p>
          </p:txBody>
        </p:sp>
        <p:sp>
          <p:nvSpPr>
            <p:cNvPr id="15410" name="Line 50"/>
            <p:cNvSpPr>
              <a:spLocks noChangeShapeType="1"/>
            </p:cNvSpPr>
            <p:nvPr/>
          </p:nvSpPr>
          <p:spPr bwMode="auto">
            <a:xfrm flipH="1">
              <a:off x="4211638" y="4508500"/>
              <a:ext cx="2016125" cy="1584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1" name="Line 51"/>
            <p:cNvSpPr>
              <a:spLocks noChangeShapeType="1"/>
            </p:cNvSpPr>
            <p:nvPr/>
          </p:nvSpPr>
          <p:spPr bwMode="auto">
            <a:xfrm flipH="1" flipV="1">
              <a:off x="4211638" y="3429000"/>
              <a:ext cx="2016125" cy="71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2" name="Line 52"/>
            <p:cNvSpPr>
              <a:spLocks noChangeShapeType="1"/>
            </p:cNvSpPr>
            <p:nvPr/>
          </p:nvSpPr>
          <p:spPr bwMode="auto">
            <a:xfrm flipH="1">
              <a:off x="6445251" y="2924175"/>
              <a:ext cx="504825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med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3" name="Rectangle 53" descr="Light vertical"/>
            <p:cNvSpPr>
              <a:spLocks noChangeArrowheads="1"/>
            </p:cNvSpPr>
            <p:nvPr/>
          </p:nvSpPr>
          <p:spPr bwMode="auto">
            <a:xfrm>
              <a:off x="6084888" y="2708275"/>
              <a:ext cx="360363" cy="431800"/>
            </a:xfrm>
            <a:prstGeom prst="rect">
              <a:avLst/>
            </a:prstGeom>
            <a:pattFill prst="ltVert">
              <a:fgClr>
                <a:srgbClr val="FFCC00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4" name="Text Box 54"/>
            <p:cNvSpPr txBox="1">
              <a:spLocks noChangeArrowheads="1"/>
            </p:cNvSpPr>
            <p:nvPr/>
          </p:nvSpPr>
          <p:spPr bwMode="auto">
            <a:xfrm>
              <a:off x="4716463" y="2565400"/>
              <a:ext cx="1343025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he-IL" altLang="en-US"/>
                <a:t>מתאר תהליך</a:t>
              </a:r>
            </a:p>
            <a:p>
              <a:pPr algn="r" eaLnBrk="1" hangingPunct="1"/>
              <a:r>
                <a:rPr lang="en-US" altLang="en-US"/>
                <a:t>swapper</a:t>
              </a:r>
            </a:p>
          </p:txBody>
        </p:sp>
        <p:sp>
          <p:nvSpPr>
            <p:cNvPr id="15415" name="Line 55"/>
            <p:cNvSpPr>
              <a:spLocks noChangeShapeType="1"/>
            </p:cNvSpPr>
            <p:nvPr/>
          </p:nvSpPr>
          <p:spPr bwMode="auto">
            <a:xfrm flipH="1">
              <a:off x="1042988" y="5084763"/>
              <a:ext cx="720725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stealth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Line 56"/>
            <p:cNvSpPr>
              <a:spLocks noChangeShapeType="1"/>
            </p:cNvSpPr>
            <p:nvPr/>
          </p:nvSpPr>
          <p:spPr bwMode="auto">
            <a:xfrm flipH="1">
              <a:off x="1042988" y="5661025"/>
              <a:ext cx="720725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stealth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7" name="Line 57"/>
            <p:cNvSpPr>
              <a:spLocks noChangeShapeType="1"/>
            </p:cNvSpPr>
            <p:nvPr/>
          </p:nvSpPr>
          <p:spPr bwMode="auto">
            <a:xfrm flipH="1">
              <a:off x="1835151" y="5084763"/>
              <a:ext cx="649288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stealth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8" name="Line 58"/>
            <p:cNvSpPr>
              <a:spLocks noChangeShapeType="1"/>
            </p:cNvSpPr>
            <p:nvPr/>
          </p:nvSpPr>
          <p:spPr bwMode="auto">
            <a:xfrm flipH="1">
              <a:off x="1835151" y="5661025"/>
              <a:ext cx="649288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stealth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9" name="Freeform 59"/>
            <p:cNvSpPr>
              <a:spLocks/>
            </p:cNvSpPr>
            <p:nvPr/>
          </p:nvSpPr>
          <p:spPr bwMode="auto">
            <a:xfrm>
              <a:off x="1116013" y="4579938"/>
              <a:ext cx="1295400" cy="433388"/>
            </a:xfrm>
            <a:custGeom>
              <a:avLst/>
              <a:gdLst>
                <a:gd name="T0" fmla="*/ 0 w 816"/>
                <a:gd name="T1" fmla="*/ 144 h 189"/>
                <a:gd name="T2" fmla="*/ 272 w 816"/>
                <a:gd name="T3" fmla="*/ 7 h 189"/>
                <a:gd name="T4" fmla="*/ 816 w 816"/>
                <a:gd name="T5" fmla="*/ 189 h 18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16" h="189">
                  <a:moveTo>
                    <a:pt x="0" y="144"/>
                  </a:moveTo>
                  <a:cubicBezTo>
                    <a:pt x="68" y="72"/>
                    <a:pt x="136" y="0"/>
                    <a:pt x="272" y="7"/>
                  </a:cubicBezTo>
                  <a:cubicBezTo>
                    <a:pt x="408" y="14"/>
                    <a:pt x="740" y="166"/>
                    <a:pt x="816" y="189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solid"/>
              <a:round/>
              <a:headEnd type="stealth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" name="Freeform 59">
            <a:extLst>
              <a:ext uri="{FF2B5EF4-FFF2-40B4-BE49-F238E27FC236}">
                <a16:creationId xmlns:a16="http://schemas.microsoft.com/office/drawing/2014/main" id="{FD4D50E5-3FE0-48B4-8912-6A8C596E2AE7}"/>
              </a:ext>
            </a:extLst>
          </p:cNvPr>
          <p:cNvSpPr>
            <a:spLocks/>
          </p:cNvSpPr>
          <p:nvPr/>
        </p:nvSpPr>
        <p:spPr bwMode="auto">
          <a:xfrm flipV="1">
            <a:off x="1095376" y="5764403"/>
            <a:ext cx="1295400" cy="433388"/>
          </a:xfrm>
          <a:custGeom>
            <a:avLst/>
            <a:gdLst>
              <a:gd name="T0" fmla="*/ 0 w 816"/>
              <a:gd name="T1" fmla="*/ 144 h 189"/>
              <a:gd name="T2" fmla="*/ 272 w 816"/>
              <a:gd name="T3" fmla="*/ 7 h 189"/>
              <a:gd name="T4" fmla="*/ 816 w 816"/>
              <a:gd name="T5" fmla="*/ 189 h 1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16" h="189">
                <a:moveTo>
                  <a:pt x="0" y="144"/>
                </a:moveTo>
                <a:cubicBezTo>
                  <a:pt x="68" y="72"/>
                  <a:pt x="136" y="0"/>
                  <a:pt x="272" y="7"/>
                </a:cubicBezTo>
                <a:cubicBezTo>
                  <a:pt x="408" y="14"/>
                  <a:pt x="740" y="166"/>
                  <a:pt x="816" y="189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stealth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55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סיווג תהליכים בלינוקס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971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מה שומר ה-</a:t>
            </a:r>
            <a:r>
              <a:rPr lang="en-US" altLang="en-US" dirty="0" err="1"/>
              <a:t>runqueue</a:t>
            </a:r>
            <a:r>
              <a:rPr lang="he-IL" altLang="en-US" dirty="0"/>
              <a:t> ?</a:t>
            </a:r>
            <a:endParaRPr lang="en-US" altLang="en-US" dirty="0"/>
          </a:p>
        </p:txBody>
      </p:sp>
      <p:sp>
        <p:nvSpPr>
          <p:cNvPr id="16390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runqueue</a:t>
            </a:r>
            <a:r>
              <a:rPr lang="he-IL" altLang="en-US" dirty="0"/>
              <a:t> הוא מבנה נתונים המשמש את זמן התהליכים.</a:t>
            </a:r>
          </a:p>
          <a:p>
            <a:r>
              <a:rPr lang="he-IL" altLang="en-US" dirty="0"/>
              <a:t>כל </a:t>
            </a:r>
            <a:r>
              <a:rPr lang="en-US" altLang="en-US" dirty="0" err="1"/>
              <a:t>runqueue</a:t>
            </a:r>
            <a:r>
              <a:rPr lang="he-IL" altLang="en-US" dirty="0"/>
              <a:t> (על כל מעבד) מכיל את הנתונים הבאים:</a:t>
            </a:r>
          </a:p>
          <a:p>
            <a:pPr lvl="1"/>
            <a:r>
              <a:rPr lang="en-US" altLang="en-US" b="1" dirty="0" err="1"/>
              <a:t>nr_running</a:t>
            </a:r>
            <a:r>
              <a:rPr lang="he-IL" altLang="en-US" dirty="0"/>
              <a:t> – מספר התהליכים ב-</a:t>
            </a:r>
            <a:r>
              <a:rPr lang="en-US" altLang="en-US" dirty="0" err="1"/>
              <a:t>runqueue</a:t>
            </a:r>
            <a:r>
              <a:rPr lang="he-IL" altLang="en-US" dirty="0"/>
              <a:t> (לא כולל את ה-</a:t>
            </a:r>
            <a:r>
              <a:rPr lang="en-US" altLang="en-US" dirty="0"/>
              <a:t>swapper</a:t>
            </a:r>
            <a:r>
              <a:rPr lang="he-IL" altLang="en-US" dirty="0"/>
              <a:t>).</a:t>
            </a:r>
          </a:p>
          <a:p>
            <a:pPr lvl="1"/>
            <a:r>
              <a:rPr lang="en-US" altLang="en-US" b="1" dirty="0" err="1"/>
              <a:t>curr</a:t>
            </a:r>
            <a:r>
              <a:rPr lang="he-IL" altLang="en-US" dirty="0"/>
              <a:t> – מצביע למתאר התהליך שרץ כרגע.</a:t>
            </a:r>
          </a:p>
          <a:p>
            <a:pPr lvl="1"/>
            <a:r>
              <a:rPr lang="en-US" altLang="en-US" b="1" dirty="0"/>
              <a:t>idle</a:t>
            </a:r>
            <a:r>
              <a:rPr lang="he-IL" altLang="en-US" dirty="0"/>
              <a:t> – מצביע למתאר תהליך ה-</a:t>
            </a:r>
            <a:r>
              <a:rPr lang="en-US" altLang="en-US" dirty="0"/>
              <a:t>swapper</a:t>
            </a:r>
            <a:r>
              <a:rPr lang="he-IL" altLang="en-US" dirty="0"/>
              <a:t>.</a:t>
            </a:r>
            <a:endParaRPr lang="en-US" altLang="en-US" dirty="0"/>
          </a:p>
          <a:p>
            <a:pPr lvl="1"/>
            <a:r>
              <a:rPr lang="en-US" altLang="en-US" b="1" dirty="0"/>
              <a:t>active</a:t>
            </a:r>
            <a:r>
              <a:rPr lang="he-IL" altLang="en-US" dirty="0"/>
              <a:t> – מצביע למערך תורי העדיפויות של התהליכים הפעילים, כלומר תהליכים מוכנים לריצה (</a:t>
            </a:r>
            <a:r>
              <a:rPr lang="en-US" altLang="en-US" dirty="0"/>
              <a:t>TASK_RUNNING</a:t>
            </a:r>
            <a:r>
              <a:rPr lang="he-IL" altLang="en-US" dirty="0"/>
              <a:t>) שנותר להם זמן ריצה במסגרת התקופה הנוכחית.</a:t>
            </a:r>
          </a:p>
          <a:p>
            <a:pPr lvl="1"/>
            <a:r>
              <a:rPr lang="en-US" altLang="en-US" b="1" dirty="0"/>
              <a:t>expired</a:t>
            </a:r>
            <a:r>
              <a:rPr lang="he-IL" altLang="en-US" dirty="0"/>
              <a:t> – מצביע למערך תורי העדיפויות של התהליכים המוכנים לריצה שכילו את ה-</a:t>
            </a:r>
            <a:r>
              <a:rPr lang="en-US" altLang="en-US" dirty="0"/>
              <a:t>time slice</a:t>
            </a:r>
            <a:r>
              <a:rPr lang="he-IL" altLang="en-US" dirty="0"/>
              <a:t> שלהם בתקופה הנוכחית.</a:t>
            </a:r>
          </a:p>
          <a:p>
            <a:pPr lvl="1"/>
            <a:r>
              <a:rPr lang="en-US" altLang="en-US" b="1" dirty="0" err="1"/>
              <a:t>expired_timestamp</a:t>
            </a:r>
            <a:r>
              <a:rPr lang="he-IL" altLang="en-US" dirty="0"/>
              <a:t> – מתי עבר התהליך הראשון מ-</a:t>
            </a:r>
            <a:r>
              <a:rPr lang="en-US" altLang="en-US" dirty="0"/>
              <a:t>active</a:t>
            </a:r>
            <a:r>
              <a:rPr lang="he-IL" altLang="en-US" dirty="0"/>
              <a:t> ל-</a:t>
            </a:r>
            <a:r>
              <a:rPr lang="en-US" altLang="en-US" dirty="0"/>
              <a:t>expired</a:t>
            </a:r>
            <a:r>
              <a:rPr lang="he-IL" altLang="en-US" dirty="0"/>
              <a:t> בתקופה הנוכחית.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204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מה שומר </a:t>
            </a:r>
            <a:r>
              <a:rPr lang="he-IL" dirty="0"/>
              <a:t>ה-</a:t>
            </a:r>
            <a:r>
              <a:rPr lang="en-US" dirty="0" err="1"/>
              <a:t>prio_array_t</a:t>
            </a:r>
            <a:r>
              <a:rPr lang="he-IL" dirty="0"/>
              <a:t> </a:t>
            </a:r>
            <a:r>
              <a:rPr lang="he-IL" altLang="en-US" dirty="0"/>
              <a:t>?</a:t>
            </a:r>
            <a:endParaRPr lang="en-US" altLang="en-US" dirty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prio_array_t</a:t>
            </a:r>
            <a:r>
              <a:rPr lang="he-IL" dirty="0"/>
              <a:t> הוא מבנה נתונים השומר </a:t>
            </a:r>
            <a:r>
              <a:rPr lang="he-IL" altLang="en-US" dirty="0"/>
              <a:t>מערך תורי עדיפויות.</a:t>
            </a:r>
          </a:p>
          <a:p>
            <a:r>
              <a:rPr lang="en-US" altLang="en-US" dirty="0" err="1"/>
              <a:t>runqueue</a:t>
            </a:r>
            <a:r>
              <a:rPr lang="he-IL" altLang="en-US" dirty="0"/>
              <a:t> מכיל שני מבנים מטיפוס </a:t>
            </a:r>
            <a:r>
              <a:rPr lang="en-US" dirty="0" err="1"/>
              <a:t>prio_array_t</a:t>
            </a:r>
            <a:r>
              <a:rPr lang="he-IL" altLang="en-US" dirty="0"/>
              <a:t>, וכל אחד מהם מכיל את הנתונים הבאים:</a:t>
            </a:r>
          </a:p>
          <a:p>
            <a:pPr lvl="1"/>
            <a:r>
              <a:rPr lang="en-US" altLang="en-US" b="1" dirty="0" err="1"/>
              <a:t>nr_active</a:t>
            </a:r>
            <a:r>
              <a:rPr lang="he-IL" altLang="en-US" dirty="0"/>
              <a:t> – מספר התהליכים המצויים במערך זה.</a:t>
            </a:r>
          </a:p>
          <a:p>
            <a:pPr lvl="1"/>
            <a:r>
              <a:rPr lang="en-US" altLang="en-US" b="1" dirty="0"/>
              <a:t>bitmap[]</a:t>
            </a:r>
            <a:r>
              <a:rPr lang="he-IL" altLang="en-US" b="1" dirty="0"/>
              <a:t> </a:t>
            </a:r>
            <a:r>
              <a:rPr lang="he-IL" altLang="en-US" dirty="0"/>
              <a:t>– וקטור ביטים בגודל מספר דרגות העדיפות (140 ביטים).</a:t>
            </a:r>
          </a:p>
          <a:p>
            <a:pPr lvl="2"/>
            <a:r>
              <a:rPr lang="he-IL" altLang="en-US" dirty="0"/>
              <a:t>ביט </a:t>
            </a:r>
            <a:r>
              <a:rPr lang="en-US" altLang="en-US" dirty="0" err="1"/>
              <a:t>i</a:t>
            </a:r>
            <a:r>
              <a:rPr lang="he-IL" altLang="en-US" dirty="0"/>
              <a:t> דלוק (ערכו 1) אם יש תהליכים בתור המתאים לעדיפות </a:t>
            </a:r>
            <a:r>
              <a:rPr lang="en-US" altLang="en-US" dirty="0" err="1"/>
              <a:t>i</a:t>
            </a:r>
            <a:r>
              <a:rPr lang="he-IL" altLang="en-US" dirty="0"/>
              <a:t>.</a:t>
            </a:r>
            <a:endParaRPr lang="en-US" altLang="en-US" dirty="0"/>
          </a:p>
          <a:p>
            <a:pPr lvl="2"/>
            <a:r>
              <a:rPr lang="he-IL" altLang="en-US" dirty="0"/>
              <a:t>התהליך הבא לזימון הוא התהליך הראשון בתור העדיפות הנמוך ביותר ב-</a:t>
            </a:r>
            <a:r>
              <a:rPr lang="en-US" altLang="en-US" dirty="0"/>
              <a:t>active</a:t>
            </a:r>
            <a:r>
              <a:rPr lang="he-IL" altLang="en-US" dirty="0"/>
              <a:t> שהביט שלו דלוק – חישוב ב-</a:t>
            </a:r>
            <a:r>
              <a:rPr lang="en-US" altLang="en-US" dirty="0"/>
              <a:t>O(1)</a:t>
            </a:r>
            <a:r>
              <a:rPr lang="he-IL" altLang="en-US" dirty="0"/>
              <a:t> ע"י לולאה על מערך בגודל קבוע.</a:t>
            </a:r>
          </a:p>
          <a:p>
            <a:pPr lvl="2"/>
            <a:r>
              <a:rPr lang="he-IL" altLang="en-US" dirty="0"/>
              <a:t>בפועל, מעבר על מערך ב-</a:t>
            </a:r>
            <a:r>
              <a:rPr lang="en-US" altLang="en-US" dirty="0"/>
              <a:t>O(1)</a:t>
            </a:r>
            <a:r>
              <a:rPr lang="he-IL" altLang="en-US" dirty="0"/>
              <a:t> הוא לא מהיר מספיק, ולכן החישוב לא משתמש בלולאה אלא בפקודת </a:t>
            </a:r>
            <a:r>
              <a:rPr lang="en-US" altLang="en-US" dirty="0"/>
              <a:t>x86</a:t>
            </a:r>
            <a:r>
              <a:rPr lang="he-IL" altLang="en-US" dirty="0"/>
              <a:t> מיוחדת: </a:t>
            </a:r>
            <a:r>
              <a:rPr lang="en-US" altLang="en-US" dirty="0"/>
              <a:t>BSF (Bit Scan Forward)</a:t>
            </a:r>
            <a:r>
              <a:rPr lang="he-IL" altLang="en-US" dirty="0"/>
              <a:t>.</a:t>
            </a:r>
          </a:p>
          <a:p>
            <a:pPr lvl="1"/>
            <a:r>
              <a:rPr lang="en-US" altLang="en-US" b="1" dirty="0"/>
              <a:t>queue[]</a:t>
            </a:r>
            <a:r>
              <a:rPr lang="he-IL" altLang="en-US" b="1" dirty="0"/>
              <a:t> </a:t>
            </a:r>
            <a:r>
              <a:rPr lang="he-IL" altLang="en-US" dirty="0"/>
              <a:t>– מערך התורים עצמו, עם כניסה לכל דרגת עדיפות (140 כניסות). כל כניסה מכילה ראש תור מסוג </a:t>
            </a:r>
            <a:r>
              <a:rPr lang="en-US" altLang="en-US" dirty="0" err="1"/>
              <a:t>list_t</a:t>
            </a:r>
            <a:r>
              <a:rPr lang="he-IL" altLang="en-US" dirty="0"/>
              <a:t> כמתואר בתרגול 2.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376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אלגוריתם הזימון של תהליכים רגילים</a:t>
            </a:r>
            <a:endParaRPr lang="en-US" altLang="en-US"/>
          </a:p>
        </p:txBody>
      </p:sp>
      <p:sp>
        <p:nvSpPr>
          <p:cNvPr id="1331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הזמן בוחר לריצה את התהליך שנמצא בראש התור עם העדיפות הגבוהה ביותר ממבנה ה-</a:t>
            </a:r>
            <a:r>
              <a:rPr lang="en-US" altLang="en-US" dirty="0"/>
              <a:t>active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תהליך עדיף יותר יגיע לרוץ על המעבד מהר יותר, כלומר זמן התגובה שלו יקטן – כך מתגמלים תהליכים אינטראקטיביים.</a:t>
            </a:r>
          </a:p>
          <a:p>
            <a:r>
              <a:rPr lang="he-IL" altLang="en-US" dirty="0"/>
              <a:t>תהליך חישובי שכילה את ה-</a:t>
            </a:r>
            <a:r>
              <a:rPr lang="en-US" altLang="en-US" dirty="0"/>
              <a:t>time slice</a:t>
            </a:r>
            <a:r>
              <a:rPr lang="he-IL" altLang="en-US" dirty="0"/>
              <a:t> שלו עובר ממבנה </a:t>
            </a:r>
            <a:r>
              <a:rPr lang="en-US" altLang="en-US" dirty="0"/>
              <a:t>active</a:t>
            </a:r>
            <a:r>
              <a:rPr lang="he-IL" altLang="en-US" dirty="0"/>
              <a:t> ל-</a:t>
            </a:r>
            <a:r>
              <a:rPr lang="en-US" altLang="en-US" dirty="0"/>
              <a:t>expired</a:t>
            </a:r>
            <a:r>
              <a:rPr lang="he-IL" altLang="en-US" dirty="0"/>
              <a:t>, כלומר ירוץ שוב רק בתקופה הבאה.</a:t>
            </a:r>
            <a:endParaRPr lang="en-US" altLang="en-US" dirty="0"/>
          </a:p>
          <a:p>
            <a:r>
              <a:rPr lang="he-IL" altLang="en-US" dirty="0"/>
              <a:t>לעומת זאת, תהליך אינטראקטיבי שכילה את ה-</a:t>
            </a:r>
            <a:r>
              <a:rPr lang="en-US" altLang="en-US" dirty="0"/>
              <a:t>time slice</a:t>
            </a:r>
            <a:r>
              <a:rPr lang="he-IL" altLang="en-US" dirty="0"/>
              <a:t> שלו מקבל מיד</a:t>
            </a:r>
            <a:r>
              <a:rPr lang="en-US" altLang="en-US" dirty="0"/>
              <a:t>time slice </a:t>
            </a:r>
            <a:r>
              <a:rPr lang="he-IL" altLang="en-US" dirty="0"/>
              <a:t> נוסף ונשאר במבנה ה-</a:t>
            </a:r>
            <a:r>
              <a:rPr lang="en-US" altLang="en-US" dirty="0"/>
              <a:t>active</a:t>
            </a:r>
            <a:r>
              <a:rPr lang="he-IL" altLang="en-US" dirty="0"/>
              <a:t>, אבל עובר לסוף התור של העדיפות שלו.</a:t>
            </a:r>
          </a:p>
          <a:p>
            <a:pPr lvl="1"/>
            <a:r>
              <a:rPr lang="he-IL" altLang="en-US" dirty="0"/>
              <a:t>כלומר תהליך כזה ירוץ שוב במסגרת ה-</a:t>
            </a:r>
            <a:r>
              <a:rPr lang="en-US" altLang="en-US" dirty="0"/>
              <a:t>epoch</a:t>
            </a:r>
            <a:r>
              <a:rPr lang="he-IL" altLang="en-US" dirty="0"/>
              <a:t> הנוכחי.</a:t>
            </a:r>
          </a:p>
          <a:p>
            <a:endParaRPr lang="he-IL" altLang="en-US" dirty="0"/>
          </a:p>
          <a:p>
            <a:r>
              <a:rPr lang="he-IL" altLang="en-US" dirty="0"/>
              <a:t>כאשר המבנה </a:t>
            </a:r>
            <a:r>
              <a:rPr lang="en-US" altLang="en-US" dirty="0"/>
              <a:t>active</a:t>
            </a:r>
            <a:r>
              <a:rPr lang="he-IL" altLang="en-US" dirty="0"/>
              <a:t> מתרוקן, מחליפים בין </a:t>
            </a:r>
            <a:r>
              <a:rPr lang="en-US" altLang="en-US" dirty="0"/>
              <a:t>active</a:t>
            </a:r>
            <a:r>
              <a:rPr lang="he-IL" altLang="en-US" dirty="0"/>
              <a:t> ל-</a:t>
            </a:r>
            <a:r>
              <a:rPr lang="en-US" altLang="en-US" dirty="0"/>
              <a:t>expired</a:t>
            </a:r>
            <a:r>
              <a:rPr lang="he-IL" altLang="en-US" dirty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457201" y="5146163"/>
            <a:ext cx="1828799" cy="637953"/>
          </a:xfrm>
          <a:prstGeom prst="wedgeRoundRectCallout">
            <a:avLst>
              <a:gd name="adj1" fmla="val 81379"/>
              <a:gd name="adj2" fmla="val -3950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z="2000" dirty="0"/>
              <a:t>בעיית הרעבה, פתרון בהמשך...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589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חישוב ה-</a:t>
            </a:r>
            <a:r>
              <a:rPr lang="en-US" altLang="en-US" dirty="0"/>
              <a:t>time slice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e-IL" sz="2400" dirty="0"/>
              <a:t>כאמור, לכל תהליך מוקצב פרק זמן לשימוש במעבד – </a:t>
            </a:r>
            <a:br>
              <a:rPr lang="en-US" sz="2400" dirty="0"/>
            </a:br>
            <a:r>
              <a:rPr lang="en-US" sz="2400" dirty="0"/>
              <a:t>time slice</a:t>
            </a:r>
            <a:r>
              <a:rPr lang="he-IL" sz="2400" dirty="0"/>
              <a:t>.</a:t>
            </a:r>
            <a:endParaRPr lang="en-US" sz="2400" dirty="0"/>
          </a:p>
          <a:p>
            <a:pPr lvl="1"/>
            <a:endParaRPr lang="he-IL" sz="2000" dirty="0"/>
          </a:p>
          <a:p>
            <a:r>
              <a:rPr lang="he-IL" sz="2400" dirty="0"/>
              <a:t>אורך פרוסת הזמן (</a:t>
            </a:r>
            <a:r>
              <a:rPr lang="en-US" sz="2400" dirty="0"/>
              <a:t>time slice</a:t>
            </a:r>
            <a:r>
              <a:rPr lang="he-IL" sz="2400" dirty="0"/>
              <a:t>) הוא ליניארי בעדיפות הסטטית של התהליך.</a:t>
            </a:r>
          </a:p>
          <a:p>
            <a:pPr lvl="1"/>
            <a:r>
              <a:rPr lang="he-IL" sz="2000" dirty="0"/>
              <a:t>עדיפות סטטית גבוהה יותר </a:t>
            </a:r>
            <a:r>
              <a:rPr lang="en-US" sz="2000" dirty="0">
                <a:sym typeface="Wingdings" panose="05000000000000000000" pitchFamily="2" charset="2"/>
              </a:rPr>
              <a:t></a:t>
            </a:r>
            <a:r>
              <a:rPr lang="he-IL" sz="2000" dirty="0">
                <a:sym typeface="Wingdings" panose="05000000000000000000" pitchFamily="2" charset="2"/>
              </a:rPr>
              <a:t> </a:t>
            </a:r>
            <a:r>
              <a:rPr lang="en-US" sz="2000" dirty="0">
                <a:sym typeface="Wingdings" panose="05000000000000000000" pitchFamily="2" charset="2"/>
              </a:rPr>
              <a:t>time slice</a:t>
            </a:r>
            <a:r>
              <a:rPr lang="he-IL" sz="2000" dirty="0">
                <a:sym typeface="Wingdings" panose="05000000000000000000" pitchFamily="2" charset="2"/>
              </a:rPr>
              <a:t> גדול יותר</a:t>
            </a:r>
            <a:r>
              <a:rPr lang="he-IL" sz="2000" dirty="0"/>
              <a:t>.</a:t>
            </a:r>
          </a:p>
          <a:p>
            <a:pPr lvl="1"/>
            <a:r>
              <a:rPr lang="he-IL" sz="2000" dirty="0"/>
              <a:t>תהליך בעדיפות בסיסית (120) מקבל פרוסת זמן של </a:t>
            </a:r>
            <a:r>
              <a:rPr lang="en-US" sz="2000" dirty="0"/>
              <a:t>~150 </a:t>
            </a:r>
            <a:r>
              <a:rPr lang="en-US" sz="2000" dirty="0" err="1"/>
              <a:t>ms</a:t>
            </a:r>
            <a:r>
              <a:rPr lang="he-IL" sz="2000" dirty="0"/>
              <a:t>.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30400335"/>
              </p:ext>
            </p:extLst>
          </p:nvPr>
        </p:nvGraphicFramePr>
        <p:xfrm>
          <a:off x="457200" y="1673225"/>
          <a:ext cx="4038600" cy="471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61965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חישוב ה-</a:t>
            </a:r>
            <a:r>
              <a:rPr lang="en-US" altLang="en-US" dirty="0"/>
              <a:t>time slice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ה-</a:t>
            </a:r>
            <a:r>
              <a:rPr lang="en-US" dirty="0"/>
              <a:t>time slice</a:t>
            </a:r>
            <a:r>
              <a:rPr lang="he-IL" dirty="0"/>
              <a:t> מוגדר ביחידות של פסיקות שעון.</a:t>
            </a:r>
          </a:p>
          <a:p>
            <a:pPr lvl="1"/>
            <a:r>
              <a:rPr lang="he-IL" dirty="0"/>
              <a:t>בכל פסיקת שעון ערכו קטן ב-1.</a:t>
            </a:r>
          </a:p>
          <a:p>
            <a:pPr lvl="1"/>
            <a:r>
              <a:rPr lang="he-IL" dirty="0"/>
              <a:t>כאשר הוא מגיע ל-0, התהליך סיים את הזמן שהוקצב לו.</a:t>
            </a:r>
          </a:p>
          <a:p>
            <a:pPr lvl="1"/>
            <a:endParaRPr lang="he-IL" dirty="0"/>
          </a:p>
          <a:p>
            <a:r>
              <a:rPr lang="en-US" dirty="0"/>
              <a:t>time slice</a:t>
            </a:r>
            <a:r>
              <a:rPr lang="he-IL" dirty="0"/>
              <a:t> מוקצה לתהליך במאקרו </a:t>
            </a:r>
            <a:r>
              <a:rPr lang="en-US" dirty="0"/>
              <a:t>TASK_TIMESLICE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החישוב עובר מיחידות של מילי-שניות ליחידות של מספר פסיקות שעון.</a:t>
            </a:r>
            <a:endParaRPr lang="en-US" dirty="0"/>
          </a:p>
          <a:p>
            <a:pPr lvl="1"/>
            <a:r>
              <a:rPr lang="en-US" dirty="0"/>
              <a:t>HZ</a:t>
            </a:r>
            <a:r>
              <a:rPr lang="he-IL" dirty="0"/>
              <a:t> </a:t>
            </a:r>
            <a:r>
              <a:rPr lang="en-US" dirty="0"/>
              <a:t>=</a:t>
            </a:r>
            <a:r>
              <a:rPr lang="he-IL" dirty="0"/>
              <a:t> מספר פסיקות השעון בשניה.</a:t>
            </a:r>
            <a:br>
              <a:rPr lang="en-US" dirty="0"/>
            </a:br>
            <a:endParaRPr lang="he-IL" dirty="0"/>
          </a:p>
          <a:p>
            <a:pPr algn="l" rtl="0">
              <a:lnSpc>
                <a:spcPct val="90000"/>
              </a:lnSpc>
              <a:buClr>
                <a:schemeClr val="bg2"/>
              </a:buClr>
              <a:buSzPct val="75000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MIN_TIMESLICE	(10/1000 * HZ)   /* 10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msec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algn="l" rtl="0">
              <a:lnSpc>
                <a:spcPct val="90000"/>
              </a:lnSpc>
              <a:buClr>
                <a:schemeClr val="bg2"/>
              </a:buClr>
              <a:buSzPct val="75000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MAX_TIMESLICE	(300/1000 * HZ)  /* 300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msec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algn="l" rtl="0">
              <a:lnSpc>
                <a:spcPct val="90000"/>
              </a:lnSpc>
              <a:buClr>
                <a:schemeClr val="bg2"/>
              </a:buClr>
              <a:buSzPct val="75000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TASK_TIMESLICE(p) \</a:t>
            </a:r>
          </a:p>
          <a:p>
            <a:pPr algn="l" rtl="0">
              <a:lnSpc>
                <a:spcPct val="90000"/>
              </a:lnSpc>
              <a:buClr>
                <a:schemeClr val="bg2"/>
              </a:buClr>
              <a:buSzPct val="75000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MIN_TIMESLICE + (MAX_TIMESLICE – MIN_TIMESLICE) *</a:t>
            </a:r>
            <a:endParaRPr lang="he-IL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lnSpc>
                <a:spcPct val="90000"/>
              </a:lnSpc>
              <a:buClr>
                <a:schemeClr val="bg2"/>
              </a:buClr>
              <a:buSzPct val="75000"/>
              <a:buNone/>
            </a:pPr>
            <a:r>
              <a:rPr lang="he-IL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(MAX_PRIO – 1 – (p)-&gt;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static_prio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)/39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557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time slice</a:t>
            </a:r>
            <a:r>
              <a:rPr lang="he-IL" altLang="en-US"/>
              <a:t> אחרי קריאת מערכת </a:t>
            </a:r>
            <a:r>
              <a:rPr lang="en-US" altLang="en-US"/>
              <a:t>fork()</a:t>
            </a:r>
            <a:endParaRPr lang="en-US" altLang="en-US" dirty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ביצירת תהליך חדש, תהליך האב מאבד מחצית מה-</a:t>
            </a:r>
            <a:r>
              <a:rPr lang="en-US" altLang="en-US" dirty="0"/>
              <a:t>time slice</a:t>
            </a:r>
            <a:r>
              <a:rPr lang="he-IL" altLang="en-US" dirty="0"/>
              <a:t> שלו לטובת תהליך הבן.</a:t>
            </a:r>
          </a:p>
          <a:p>
            <a:r>
              <a:rPr lang="he-IL" altLang="en-US" dirty="0"/>
              <a:t>המטרה: למנוע מצב בו תהליך יכול להרוויח זמן מעבד בתוך אותה תקופה, למשל באופן הבא:</a:t>
            </a:r>
          </a:p>
          <a:p>
            <a:pPr lvl="1"/>
            <a:r>
              <a:rPr lang="he-IL" altLang="en-US" dirty="0"/>
              <a:t>לפני סיום ה-</a:t>
            </a:r>
            <a:r>
              <a:rPr lang="en-US" altLang="en-US" dirty="0"/>
              <a:t>time slice</a:t>
            </a:r>
            <a:r>
              <a:rPr lang="he-IL" altLang="en-US" dirty="0"/>
              <a:t>, התהליך מייצר תהליך בן שממשיך להריץ את הקוד למשך </a:t>
            </a:r>
            <a:r>
              <a:rPr lang="en-US" altLang="en-US" dirty="0"/>
              <a:t>time slice</a:t>
            </a:r>
            <a:r>
              <a:rPr lang="he-IL" altLang="en-US" dirty="0"/>
              <a:t> נוסף באותה תקופה, וכן הלאה.</a:t>
            </a:r>
          </a:p>
          <a:p>
            <a:r>
              <a:rPr lang="he-IL" altLang="en-US" dirty="0"/>
              <a:t>מימוש המנגנון בפונקציה </a:t>
            </a:r>
            <a:r>
              <a:rPr lang="en-US" altLang="en-US" dirty="0" err="1"/>
              <a:t>do_fork</a:t>
            </a:r>
            <a:r>
              <a:rPr lang="en-US" altLang="en-US" dirty="0"/>
              <a:t>()</a:t>
            </a:r>
            <a:r>
              <a:rPr lang="he-IL" altLang="en-US" dirty="0"/>
              <a:t> שמבצעת את </a:t>
            </a:r>
            <a:r>
              <a:rPr lang="en-US" altLang="en-US" dirty="0"/>
              <a:t>fork()</a:t>
            </a:r>
            <a:r>
              <a:rPr lang="he-IL" altLang="en-US" dirty="0"/>
              <a:t>.</a:t>
            </a:r>
            <a:endParaRPr lang="en-US" altLang="en-US" dirty="0"/>
          </a:p>
          <a:p>
            <a:pPr lvl="1"/>
            <a:r>
              <a:rPr lang="he-IL" altLang="en-US" dirty="0"/>
              <a:t>קובץ גרעין </a:t>
            </a:r>
            <a:r>
              <a:rPr lang="en-US" altLang="en-US" dirty="0"/>
              <a:t>kernel/</a:t>
            </a:r>
            <a:r>
              <a:rPr lang="en-US" altLang="en-US" dirty="0" err="1"/>
              <a:t>fork.c</a:t>
            </a:r>
            <a:r>
              <a:rPr lang="he-IL" altLang="en-US" dirty="0"/>
              <a:t>.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p-&gt;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time_slice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(current-&gt;time_slice+1)&gt;&gt;1;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current-&gt;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time_slice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&gt;&gt;= 1;</a:t>
            </a:r>
            <a:endParaRPr lang="he-IL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90074" y="5769114"/>
            <a:ext cx="4796725" cy="707886"/>
          </a:xfrm>
          <a:prstGeom prst="wedgeRectCallout">
            <a:avLst>
              <a:gd name="adj1" fmla="val -34234"/>
              <a:gd name="adj2" fmla="val -92803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Logical right shift one bit is equivalent to dividing by 2 (and rounding towards 0)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4721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הפונקציה </a:t>
            </a:r>
            <a:r>
              <a:rPr lang="en-US" altLang="en-US" dirty="0"/>
              <a:t>schedule()</a:t>
            </a:r>
            <a:r>
              <a:rPr lang="he-IL" altLang="en-US" dirty="0"/>
              <a:t> (1)</a:t>
            </a:r>
            <a:endParaRPr lang="en-US" altLang="en-US" dirty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02078"/>
          </a:xfrm>
        </p:spPr>
        <p:txBody>
          <a:bodyPr>
            <a:normAutofit fontScale="85000" lnSpcReduction="20000"/>
          </a:bodyPr>
          <a:lstStyle/>
          <a:p>
            <a:pPr marL="0" indent="0" algn="l" rtl="0"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current;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this_rq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spin_lock_irq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-&gt;lock);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switch(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-&gt;state) {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case TASK_INTERRUPTIBLE: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signal_pending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-&gt;state = TASK_RUNNING;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break;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default: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deactivate_task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case TASK_RUNNING: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3429001" y="1600200"/>
            <a:ext cx="5257798" cy="400110"/>
          </a:xfrm>
          <a:prstGeom prst="wedgeRectCallout">
            <a:avLst>
              <a:gd name="adj1" fmla="val -60616"/>
              <a:gd name="adj2" fmla="val 49703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he-IL" altLang="en-US" sz="2000" dirty="0"/>
              <a:t>מצביע למתאר התהליך הנוכחי (שמוותר על המעבד)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9507E74-3D8F-4ADE-917C-5DB3A01BE4C2}"/>
              </a:ext>
            </a:extLst>
          </p:cNvPr>
          <p:cNvGrpSpPr/>
          <p:nvPr/>
        </p:nvGrpSpPr>
        <p:grpSpPr>
          <a:xfrm>
            <a:off x="5539358" y="3181566"/>
            <a:ext cx="3147438" cy="2879725"/>
            <a:chOff x="5539360" y="3050884"/>
            <a:chExt cx="3147438" cy="2879725"/>
          </a:xfrm>
        </p:grpSpPr>
        <p:sp>
          <p:nvSpPr>
            <p:cNvPr id="19465" name="Rectangle 6"/>
            <p:cNvSpPr>
              <a:spLocks noChangeArrowheads="1"/>
            </p:cNvSpPr>
            <p:nvPr/>
          </p:nvSpPr>
          <p:spPr bwMode="auto">
            <a:xfrm>
              <a:off x="6044340" y="3635666"/>
              <a:ext cx="2642458" cy="1323439"/>
            </a:xfrm>
            <a:prstGeom prst="rect">
              <a:avLst/>
            </a:prstGeom>
            <a:ln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lnSpc>
                  <a:spcPct val="80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r>
                <a:rPr lang="he-IL" altLang="en-US" sz="2000" dirty="0"/>
                <a:t>מוציאים מה-</a:t>
              </a:r>
              <a:r>
                <a:rPr lang="en-US" altLang="en-US" sz="2000" dirty="0"/>
                <a:t> </a:t>
              </a:r>
              <a:r>
                <a:rPr lang="en-US" altLang="en-US" sz="2000" dirty="0" err="1"/>
                <a:t>runqueue</a:t>
              </a:r>
              <a:r>
                <a:rPr lang="he-IL" altLang="en-US" sz="2000" dirty="0"/>
                <a:t> רק תהליך שעבר למצב המתנה (אלא אם כן הגיע בינתיים סיגנל שמעיר את התהליך)</a:t>
              </a:r>
              <a:endParaRPr lang="en-US" altLang="en-US" sz="2000" dirty="0"/>
            </a:p>
          </p:txBody>
        </p:sp>
        <p:sp>
          <p:nvSpPr>
            <p:cNvPr id="19466" name="AutoShape 7"/>
            <p:cNvSpPr>
              <a:spLocks/>
            </p:cNvSpPr>
            <p:nvPr/>
          </p:nvSpPr>
          <p:spPr bwMode="auto">
            <a:xfrm>
              <a:off x="5539360" y="3050884"/>
              <a:ext cx="287338" cy="2879725"/>
            </a:xfrm>
            <a:prstGeom prst="rightBrace">
              <a:avLst>
                <a:gd name="adj1" fmla="val 8351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16964" y="2187064"/>
            <a:ext cx="3369833" cy="400110"/>
          </a:xfrm>
          <a:prstGeom prst="wedgeRectCallout">
            <a:avLst>
              <a:gd name="adj1" fmla="val -121628"/>
              <a:gd name="adj2" fmla="val -18624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he-IL" altLang="en-US" sz="2000" dirty="0"/>
              <a:t>ה-</a:t>
            </a:r>
            <a:r>
              <a:rPr lang="en-US" altLang="en-US" sz="2000" dirty="0" err="1"/>
              <a:t>runqueue</a:t>
            </a:r>
            <a:r>
              <a:rPr lang="he-IL" altLang="en-US" sz="2000" dirty="0"/>
              <a:t> של המעבד הנוכחי</a:t>
            </a:r>
            <a:endParaRPr lang="en-US" altLang="en-US" sz="2000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876686" y="2791620"/>
            <a:ext cx="1810111" cy="338554"/>
          </a:xfrm>
          <a:prstGeom prst="wedgeRectCallout">
            <a:avLst>
              <a:gd name="adj1" fmla="val -184871"/>
              <a:gd name="adj2" fmla="val -7488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חסימת הפסיקות</a:t>
            </a:r>
            <a:endParaRPr lang="en-US" altLang="en-US" sz="2000" dirty="0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487525C9-D6C2-4273-9AF7-8057F2D71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4338" y="5518291"/>
            <a:ext cx="2642458" cy="830997"/>
          </a:xfrm>
          <a:prstGeom prst="wedgeRectCallout">
            <a:avLst>
              <a:gd name="adj1" fmla="val -195822"/>
              <a:gd name="adj2" fmla="val -91584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שאלה: באילו מצבים תהליך יכול להגיע לפונקציה </a:t>
            </a:r>
            <a:r>
              <a:rPr lang="en-US" altLang="en-US" sz="2000" dirty="0"/>
              <a:t>schedule()</a:t>
            </a:r>
            <a:r>
              <a:rPr lang="he-IL" altLang="en-US" sz="2000" dirty="0"/>
              <a:t> ?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9903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/>
      <p:bldP spid="10" grpId="0" animBg="1"/>
      <p:bldP spid="11" grpId="0" animBg="1"/>
      <p:bldP spid="1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תזכורת: מתי מופעל זמן התהליכים?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e-IL" altLang="en-US" u="sng" dirty="0"/>
              <a:t>בתגובה על פסיקת שעון</a:t>
            </a:r>
            <a:r>
              <a:rPr lang="he-IL" altLang="en-US" dirty="0"/>
              <a:t> – אם תהליך כילה את ה-</a:t>
            </a:r>
            <a:r>
              <a:rPr lang="en-US" altLang="en-US" dirty="0"/>
              <a:t>time slice</a:t>
            </a:r>
            <a:r>
              <a:rPr lang="he-IL" altLang="en-US" dirty="0"/>
              <a:t> שלו מפקיעים ממנו את המעבד. 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u="sng" dirty="0"/>
              <a:t>אם משתחרר מהמתנה תהליך בעל עדיפות טובה יותר</a:t>
            </a:r>
            <a:r>
              <a:rPr lang="he-IL" altLang="en-US" dirty="0"/>
              <a:t> מהתהליך הרץ כרגע.</a:t>
            </a:r>
            <a:endParaRPr lang="en-US" altLang="en-US" dirty="0"/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בטיפול ב</a:t>
            </a:r>
            <a:r>
              <a:rPr lang="he-IL" altLang="en-US" u="sng" dirty="0"/>
              <a:t>קריאת מערכת חוסמת</a:t>
            </a:r>
            <a:r>
              <a:rPr lang="he-IL" altLang="en-US" dirty="0"/>
              <a:t> (כמו </a:t>
            </a:r>
            <a:r>
              <a:rPr lang="en-US" altLang="en-US" dirty="0"/>
              <a:t>wait, read, write</a:t>
            </a:r>
            <a:r>
              <a:rPr lang="he-IL" altLang="en-US" dirty="0"/>
              <a:t>) התהליך הקורא עובר להמתנה, כך שהמעבד מתפנה להריץ תהליך אחר.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כאשר תהליך </a:t>
            </a:r>
            <a:r>
              <a:rPr lang="he-IL" altLang="en-US" u="sng" dirty="0"/>
              <a:t>מוותר על המעבד מרצונו</a:t>
            </a:r>
            <a:r>
              <a:rPr lang="he-IL" altLang="en-US" dirty="0"/>
              <a:t> (למשל בקריאות מערכת </a:t>
            </a:r>
            <a:r>
              <a:rPr lang="en-US" altLang="en-US" dirty="0"/>
              <a:t>exit()</a:t>
            </a:r>
            <a:r>
              <a:rPr lang="he-IL" altLang="en-US" dirty="0"/>
              <a:t> או </a:t>
            </a:r>
            <a:r>
              <a:rPr lang="en-US" altLang="en-US" dirty="0" err="1"/>
              <a:t>sched_yield</a:t>
            </a:r>
            <a:r>
              <a:rPr lang="en-US" altLang="en-US" dirty="0"/>
              <a:t>()</a:t>
            </a:r>
            <a:r>
              <a:rPr lang="he-IL" altLang="en-US" dirty="0"/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656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e-IL" altLang="en-US" sz="4000" dirty="0"/>
              <a:t>באיזה מצב תהליך יכול להגיע לפונקציה </a:t>
            </a:r>
            <a:r>
              <a:rPr lang="en-US" altLang="en-US" sz="4000" dirty="0"/>
              <a:t>schedule()</a:t>
            </a:r>
            <a:r>
              <a:rPr lang="he-IL" altLang="en-US" sz="4000" dirty="0"/>
              <a:t>?</a:t>
            </a:r>
            <a:endParaRPr lang="en-US" altLang="en-US" sz="4000" dirty="0"/>
          </a:p>
        </p:txBody>
      </p:sp>
      <p:sp>
        <p:nvSpPr>
          <p:cNvPr id="18439" name="Rectangle 11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he-IL" altLang="en-US" dirty="0"/>
              <a:t>במצב </a:t>
            </a:r>
            <a:r>
              <a:rPr lang="en-US" altLang="en-US" b="1" dirty="0"/>
              <a:t>TASK_RUNNING</a:t>
            </a:r>
            <a:r>
              <a:rPr lang="he-IL" altLang="en-US" b="1" dirty="0"/>
              <a:t> </a:t>
            </a:r>
            <a:r>
              <a:rPr lang="he-IL" altLang="en-US" dirty="0"/>
              <a:t>(מקרים </a:t>
            </a:r>
            <a:r>
              <a:rPr lang="en-US" altLang="en-US" dirty="0"/>
              <a:t>,4</a:t>
            </a:r>
            <a:r>
              <a:rPr lang="he-IL" altLang="en-US" dirty="0"/>
              <a:t>1,2 בשקף הקודם).</a:t>
            </a:r>
            <a:endParaRPr lang="en-US" altLang="en-US" dirty="0"/>
          </a:p>
          <a:p>
            <a:pPr lvl="1"/>
            <a:r>
              <a:rPr lang="he-IL" altLang="en-US" dirty="0"/>
              <a:t>פסיקת שעון שבה נגמר לתהליך הנוכחי ה-</a:t>
            </a:r>
            <a:r>
              <a:rPr lang="en-US" altLang="en-US" dirty="0" err="1"/>
              <a:t>time_slice</a:t>
            </a:r>
            <a:r>
              <a:rPr lang="he-IL" altLang="en-US" dirty="0"/>
              <a:t>.</a:t>
            </a:r>
            <a:endParaRPr lang="en-US" altLang="en-US" dirty="0"/>
          </a:p>
          <a:p>
            <a:pPr lvl="1"/>
            <a:r>
              <a:rPr lang="he-IL" altLang="en-US" dirty="0"/>
              <a:t>תהליך אחר בעדיפות גבוהה יותר השתחרר מהמתנה.</a:t>
            </a:r>
          </a:p>
          <a:p>
            <a:pPr lvl="1"/>
            <a:r>
              <a:rPr lang="en-US" altLang="en-US"/>
              <a:t>sched_yield()</a:t>
            </a:r>
            <a:r>
              <a:rPr lang="he-IL" altLang="en-US" dirty="0"/>
              <a:t> קוראת ישירות ל-</a:t>
            </a:r>
            <a:r>
              <a:rPr lang="en-US" altLang="en-US" dirty="0"/>
              <a:t>schedule()</a:t>
            </a:r>
            <a:r>
              <a:rPr lang="he-IL" altLang="en-US" dirty="0"/>
              <a:t> ולא באמצעות </a:t>
            </a:r>
            <a:r>
              <a:rPr lang="en-US" altLang="en-US" dirty="0" err="1"/>
              <a:t>need_resched</a:t>
            </a:r>
            <a:r>
              <a:rPr lang="he-IL" altLang="en-US" dirty="0"/>
              <a:t>.</a:t>
            </a:r>
          </a:p>
          <a:p>
            <a:pPr eaLnBrk="1" hangingPunct="1"/>
            <a:r>
              <a:rPr lang="he-IL" altLang="en-US" dirty="0"/>
              <a:t>במצבים </a:t>
            </a:r>
            <a:r>
              <a:rPr lang="en-US" altLang="en-US" b="1" dirty="0"/>
              <a:t>TASK_(UN)INTERRUPTIBLE</a:t>
            </a:r>
            <a:r>
              <a:rPr lang="he-IL" altLang="en-US" b="1" dirty="0"/>
              <a:t> </a:t>
            </a:r>
            <a:r>
              <a:rPr lang="he-IL" altLang="en-US" dirty="0"/>
              <a:t>מתוך הפונקציה </a:t>
            </a:r>
            <a:r>
              <a:rPr lang="en-US" altLang="en-US" dirty="0" err="1"/>
              <a:t>sleep_on</a:t>
            </a:r>
            <a:r>
              <a:rPr lang="en-US" altLang="en-US" dirty="0"/>
              <a:t>()</a:t>
            </a:r>
            <a:r>
              <a:rPr lang="he-IL" altLang="en-US" dirty="0"/>
              <a:t> (מקרה 3 בשקף הקודם).</a:t>
            </a:r>
            <a:endParaRPr lang="en-US" altLang="en-US" dirty="0"/>
          </a:p>
          <a:p>
            <a:pPr lvl="1" eaLnBrk="1" hangingPunct="1"/>
            <a:r>
              <a:rPr lang="he-IL" altLang="en-US" sz="2000" dirty="0"/>
              <a:t>התהליך הנוכחי עובר למצב </a:t>
            </a:r>
            <a:r>
              <a:rPr lang="en-US" altLang="en-US" sz="2000" dirty="0"/>
              <a:t>TASK_(UN)INTERRUPTIBLE</a:t>
            </a:r>
            <a:r>
              <a:rPr lang="he-IL" altLang="en-US" dirty="0"/>
              <a:t>.</a:t>
            </a:r>
            <a:endParaRPr lang="he-IL" altLang="en-US" sz="2000" dirty="0"/>
          </a:p>
          <a:p>
            <a:pPr lvl="1" eaLnBrk="1" hangingPunct="1"/>
            <a:r>
              <a:rPr lang="he-IL" altLang="en-US" sz="2000" dirty="0"/>
              <a:t>מכניס את עצמו לתור המתנה.</a:t>
            </a:r>
          </a:p>
          <a:p>
            <a:pPr lvl="1" eaLnBrk="1" hangingPunct="1"/>
            <a:r>
              <a:rPr lang="he-IL" altLang="en-US" sz="2000" dirty="0"/>
              <a:t>קורא ל- </a:t>
            </a:r>
            <a:r>
              <a:rPr lang="en-US" altLang="en-US" sz="2000" dirty="0"/>
              <a:t>schedule()</a:t>
            </a:r>
            <a:r>
              <a:rPr lang="he-IL" altLang="en-US" sz="2000" dirty="0"/>
              <a:t>.</a:t>
            </a:r>
          </a:p>
          <a:p>
            <a:pPr lvl="1" eaLnBrk="1" hangingPunct="1"/>
            <a:r>
              <a:rPr lang="he-IL" altLang="en-US" sz="2000" dirty="0"/>
              <a:t>אחרי החזרה מ- </a:t>
            </a:r>
            <a:r>
              <a:rPr lang="en-US" altLang="en-US" sz="2000" dirty="0"/>
              <a:t>schedule()</a:t>
            </a:r>
            <a:r>
              <a:rPr lang="he-IL" altLang="en-US" sz="2000" dirty="0"/>
              <a:t> מוציא את עצמו מתור ההמתנה.</a:t>
            </a:r>
          </a:p>
          <a:p>
            <a:r>
              <a:rPr lang="he-IL" altLang="en-US" dirty="0"/>
              <a:t>במצב </a:t>
            </a:r>
            <a:r>
              <a:rPr lang="en-US" altLang="en-US" b="1" dirty="0"/>
              <a:t>TASK_STOPPED</a:t>
            </a:r>
            <a:r>
              <a:rPr lang="he-IL" altLang="en-US" b="1" dirty="0"/>
              <a:t> </a:t>
            </a:r>
            <a:r>
              <a:rPr lang="he-IL" altLang="en-US" dirty="0"/>
              <a:t>כאשר מדבגים את התהליך.</a:t>
            </a:r>
          </a:p>
          <a:p>
            <a:r>
              <a:rPr lang="he-IL" altLang="en-US" dirty="0"/>
              <a:t>במצב </a:t>
            </a:r>
            <a:r>
              <a:rPr lang="en-US" altLang="en-US" b="1" dirty="0"/>
              <a:t>TASK_ZOMBIE</a:t>
            </a:r>
            <a:r>
              <a:rPr lang="he-IL" altLang="en-US" b="1" dirty="0"/>
              <a:t> </a:t>
            </a:r>
            <a:r>
              <a:rPr lang="he-IL" altLang="en-US" dirty="0"/>
              <a:t>מתוך הפונקציה </a:t>
            </a:r>
            <a:r>
              <a:rPr lang="en-US" altLang="en-US" dirty="0" err="1"/>
              <a:t>sys_exit</a:t>
            </a:r>
            <a:r>
              <a:rPr lang="en-US" altLang="en-US" dirty="0"/>
              <a:t>()</a:t>
            </a:r>
            <a:r>
              <a:rPr lang="he-IL" altLang="en-US" dirty="0"/>
              <a:t>.</a:t>
            </a:r>
            <a:endParaRPr lang="en-US" altLang="en-US" dirty="0"/>
          </a:p>
          <a:p>
            <a:pPr lvl="1" eaLnBrk="1" hangingPunct="1"/>
            <a:endParaRPr lang="en-US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060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en-US"/>
              <a:t>הפונקציה </a:t>
            </a:r>
            <a:r>
              <a:rPr lang="en-US" altLang="en-US"/>
              <a:t>schedule()</a:t>
            </a:r>
            <a:r>
              <a:rPr lang="he-IL" altLang="en-US"/>
              <a:t> (2)</a:t>
            </a:r>
            <a:endParaRPr lang="en-US" altLang="en-US"/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 (!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nr_running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next =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-&gt;idle;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expired_timestamp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switch_tasks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array =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-&gt;active;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 (!array-&gt;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nr_active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-&gt;active =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-&gt;expired;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-&gt;expired = array;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array =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-&gt;active;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expired_timestamp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20487" name="AutoShape 4"/>
          <p:cNvSpPr>
            <a:spLocks/>
          </p:cNvSpPr>
          <p:nvPr/>
        </p:nvSpPr>
        <p:spPr bwMode="auto">
          <a:xfrm>
            <a:off x="4692145" y="1534276"/>
            <a:ext cx="287337" cy="1584325"/>
          </a:xfrm>
          <a:prstGeom prst="rightBrace">
            <a:avLst>
              <a:gd name="adj1" fmla="val 45949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000"/>
          </a:p>
        </p:txBody>
      </p:sp>
      <p:sp>
        <p:nvSpPr>
          <p:cNvPr id="20488" name="Rectangle 5"/>
          <p:cNvSpPr>
            <a:spLocks noChangeArrowheads="1"/>
          </p:cNvSpPr>
          <p:nvPr/>
        </p:nvSpPr>
        <p:spPr bwMode="auto">
          <a:xfrm>
            <a:off x="5309467" y="1910939"/>
            <a:ext cx="3197804" cy="830997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אם אין יותר תהליכים לזימון מתוך ה-</a:t>
            </a:r>
            <a:r>
              <a:rPr lang="en-US" altLang="en-US" sz="2000" dirty="0" err="1"/>
              <a:t>runqueue</a:t>
            </a:r>
            <a:r>
              <a:rPr lang="he-IL" altLang="en-US" sz="2000" dirty="0"/>
              <a:t>, יזומן תהליך ה-</a:t>
            </a:r>
            <a:r>
              <a:rPr lang="en-US" altLang="en-US" sz="2000" dirty="0"/>
              <a:t>swapper</a:t>
            </a:r>
          </a:p>
        </p:txBody>
      </p:sp>
      <p:sp>
        <p:nvSpPr>
          <p:cNvPr id="20489" name="AutoShape 6"/>
          <p:cNvSpPr>
            <a:spLocks/>
          </p:cNvSpPr>
          <p:nvPr/>
        </p:nvSpPr>
        <p:spPr bwMode="auto">
          <a:xfrm>
            <a:off x="4696906" y="3357283"/>
            <a:ext cx="287338" cy="2160587"/>
          </a:xfrm>
          <a:prstGeom prst="rightBrace">
            <a:avLst>
              <a:gd name="adj1" fmla="val 6266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000"/>
          </a:p>
        </p:txBody>
      </p:sp>
      <p:sp>
        <p:nvSpPr>
          <p:cNvPr id="20490" name="Rectangle 7"/>
          <p:cNvSpPr>
            <a:spLocks noChangeArrowheads="1"/>
          </p:cNvSpPr>
          <p:nvPr/>
        </p:nvSpPr>
        <p:spPr bwMode="auto">
          <a:xfrm>
            <a:off x="5129939" y="3725905"/>
            <a:ext cx="3556861" cy="107721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אם לא נותרו תהליכים ב-</a:t>
            </a:r>
            <a:r>
              <a:rPr lang="en-US" altLang="en-US" sz="2000" dirty="0"/>
              <a:t>active</a:t>
            </a:r>
            <a:r>
              <a:rPr lang="he-IL" altLang="en-US" sz="2000" dirty="0"/>
              <a:t>, מחליפים בין ה-</a:t>
            </a:r>
            <a:r>
              <a:rPr lang="en-US" altLang="en-US" sz="2000" dirty="0"/>
              <a:t>active</a:t>
            </a:r>
            <a:r>
              <a:rPr lang="he-IL" altLang="en-US" sz="2000" dirty="0"/>
              <a:t> וה-</a:t>
            </a:r>
            <a:r>
              <a:rPr lang="en-US" altLang="en-US" sz="2000" dirty="0"/>
              <a:t>expired</a:t>
            </a:r>
            <a:br>
              <a:rPr lang="en-US" altLang="en-US" sz="2000" dirty="0"/>
            </a:br>
            <a:r>
              <a:rPr lang="he-IL" altLang="en-US" sz="2000" dirty="0"/>
              <a:t>(סיום תקופה והתחלת תקופה חדשה)</a:t>
            </a:r>
            <a:endParaRPr lang="en-US" altLang="en-US" sz="2000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295707" y="5517870"/>
            <a:ext cx="3391093" cy="830997"/>
          </a:xfrm>
          <a:prstGeom prst="wedgeRectCallout">
            <a:avLst>
              <a:gd name="adj1" fmla="val -185336"/>
              <a:gd name="adj2" fmla="val -25304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בנקודה הזו </a:t>
            </a:r>
            <a:r>
              <a:rPr lang="en-US" altLang="en-US" sz="2000" dirty="0"/>
              <a:t>array</a:t>
            </a:r>
            <a:r>
              <a:rPr lang="he-IL" altLang="en-US" sz="2000" dirty="0"/>
              <a:t> מצביע למבנה הנתונים </a:t>
            </a:r>
            <a:r>
              <a:rPr lang="en-US" altLang="en-US" sz="2000" dirty="0"/>
              <a:t>active</a:t>
            </a:r>
            <a:r>
              <a:rPr lang="he-IL" altLang="en-US" sz="2000" dirty="0"/>
              <a:t> המכיל לפחות תהליך אחד מוכן לריצה</a:t>
            </a:r>
          </a:p>
        </p:txBody>
      </p:sp>
    </p:spTree>
    <p:extLst>
      <p:ext uri="{BB962C8B-B14F-4D97-AF65-F5344CB8AC3E}">
        <p14:creationId xmlns:p14="http://schemas.microsoft.com/office/powerpoint/2010/main" val="126940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677508938"/>
              </p:ext>
            </p:extLst>
          </p:nvPr>
        </p:nvGraphicFramePr>
        <p:xfrm>
          <a:off x="516836" y="742122"/>
          <a:ext cx="8169964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76299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הפונקציה </a:t>
            </a:r>
            <a:r>
              <a:rPr lang="en-US" altLang="en-US"/>
              <a:t>schedule()</a:t>
            </a:r>
            <a:r>
              <a:rPr lang="he-IL" altLang="en-US"/>
              <a:t> (3)</a:t>
            </a:r>
            <a:endParaRPr lang="en-US" altLang="en-US"/>
          </a:p>
        </p:txBody>
      </p:sp>
      <p:sp>
        <p:nvSpPr>
          <p:cNvPr id="2151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sched_find_first_bit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(array-&gt;bitmap);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queue = array-&gt;queue +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list_entry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(queue-&gt;next, </a:t>
            </a:r>
            <a:endParaRPr lang="he-IL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he-IL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run_list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switch_tasks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clear_tsk_need_resched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!= next) {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..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context_switch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next);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..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spin_unlock_irq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-&gt;lock);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spin_unlock_irq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-&gt;lock);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40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08FDD8D-64E3-4901-A31E-FE9999E0A5E9}"/>
              </a:ext>
            </a:extLst>
          </p:cNvPr>
          <p:cNvGrpSpPr/>
          <p:nvPr/>
        </p:nvGrpSpPr>
        <p:grpSpPr>
          <a:xfrm>
            <a:off x="5965276" y="1918630"/>
            <a:ext cx="2721524" cy="1600338"/>
            <a:chOff x="5965276" y="1918630"/>
            <a:chExt cx="2721524" cy="1600338"/>
          </a:xfrm>
        </p:grpSpPr>
        <p:sp>
          <p:nvSpPr>
            <p:cNvPr id="21511" name="AutoShape 4"/>
            <p:cNvSpPr>
              <a:spLocks/>
            </p:cNvSpPr>
            <p:nvPr/>
          </p:nvSpPr>
          <p:spPr bwMode="auto">
            <a:xfrm>
              <a:off x="5965276" y="1918630"/>
              <a:ext cx="287337" cy="1008062"/>
            </a:xfrm>
            <a:prstGeom prst="rightBrace">
              <a:avLst>
                <a:gd name="adj1" fmla="val 29236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000"/>
            </a:p>
          </p:txBody>
        </p:sp>
        <p:sp>
          <p:nvSpPr>
            <p:cNvPr id="21512" name="Rectangle 5"/>
            <p:cNvSpPr>
              <a:spLocks noChangeArrowheads="1"/>
            </p:cNvSpPr>
            <p:nvPr/>
          </p:nvSpPr>
          <p:spPr bwMode="auto">
            <a:xfrm>
              <a:off x="6385302" y="1949308"/>
              <a:ext cx="2301498" cy="1569660"/>
            </a:xfrm>
            <a:prstGeom prst="rect">
              <a:avLst/>
            </a:prstGeom>
            <a:ln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lnSpc>
                  <a:spcPct val="80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r>
                <a:rPr lang="he-IL" altLang="en-US" sz="2000" dirty="0"/>
                <a:t>התהליך הבא לזימון (</a:t>
              </a:r>
              <a:r>
                <a:rPr lang="en-US" altLang="en-US" sz="2000" dirty="0"/>
                <a:t>next</a:t>
              </a:r>
              <a:r>
                <a:rPr lang="he-IL" altLang="en-US" sz="2000" dirty="0"/>
                <a:t>) הוא התהליך בראש</a:t>
              </a:r>
              <a:r>
                <a:rPr lang="he-IL" altLang="en-US" sz="2000" b="1" dirty="0"/>
                <a:t> </a:t>
              </a:r>
              <a:r>
                <a:rPr lang="he-IL" altLang="en-US" sz="2000" dirty="0"/>
                <a:t>התור של העדיפות הגבוהה ביותר במבנה הנתונים </a:t>
              </a:r>
              <a:r>
                <a:rPr lang="en-US" altLang="en-US" sz="2000" dirty="0"/>
                <a:t>active</a:t>
              </a:r>
            </a:p>
          </p:txBody>
        </p:sp>
      </p:grpSp>
      <p:sp>
        <p:nvSpPr>
          <p:cNvPr id="21514" name="Rectangle 7"/>
          <p:cNvSpPr>
            <a:spLocks noChangeArrowheads="1"/>
          </p:cNvSpPr>
          <p:nvPr/>
        </p:nvSpPr>
        <p:spPr bwMode="auto">
          <a:xfrm>
            <a:off x="5603875" y="5338227"/>
            <a:ext cx="3082925" cy="1138773"/>
          </a:xfrm>
          <a:prstGeom prst="wedgeRectCallout">
            <a:avLst>
              <a:gd name="adj1" fmla="val -124133"/>
              <a:gd name="adj2" fmla="val -55275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שאלה: מי מדליק מחדש את הפסיקות לאחר הקריאה ל-</a:t>
            </a:r>
            <a:r>
              <a:rPr lang="en-US" altLang="en-US" sz="2000" dirty="0" err="1"/>
              <a:t>context_switch</a:t>
            </a:r>
            <a:r>
              <a:rPr lang="en-US" altLang="en-US" sz="2000" dirty="0"/>
              <a:t>()</a:t>
            </a:r>
            <a:r>
              <a:rPr lang="he-IL" altLang="en-US" sz="2000" dirty="0"/>
              <a:t>?</a:t>
            </a:r>
            <a:endParaRPr lang="en-US" altLang="en-US" sz="2000" dirty="0"/>
          </a:p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he-IL" altLang="en-US" sz="2000" dirty="0"/>
              <a:t>תשובה: התהליך </a:t>
            </a:r>
            <a:r>
              <a:rPr lang="en-US" altLang="en-US" sz="2000" dirty="0"/>
              <a:t>next</a:t>
            </a:r>
          </a:p>
        </p:txBody>
      </p:sp>
      <p:sp>
        <p:nvSpPr>
          <p:cNvPr id="21516" name="AutoShape 9"/>
          <p:cNvSpPr>
            <a:spLocks noChangeArrowheads="1"/>
          </p:cNvSpPr>
          <p:nvPr/>
        </p:nvSpPr>
        <p:spPr bwMode="auto">
          <a:xfrm>
            <a:off x="5878513" y="3747192"/>
            <a:ext cx="2808287" cy="736583"/>
          </a:xfrm>
          <a:prstGeom prst="wedgeRectCallout">
            <a:avLst>
              <a:gd name="adj1" fmla="val -129664"/>
              <a:gd name="adj2" fmla="val 33943"/>
            </a:avLst>
          </a:prstGeom>
          <a:ln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he-IL" altLang="en-US" sz="2000" dirty="0"/>
              <a:t>החלפת הקשר ע"י קריאה</a:t>
            </a:r>
            <a:r>
              <a:rPr lang="en-US" altLang="en-US" sz="2000" dirty="0"/>
              <a:t> </a:t>
            </a:r>
            <a:r>
              <a:rPr lang="he-IL" altLang="en-US" sz="2000" dirty="0"/>
              <a:t>ל-</a:t>
            </a:r>
            <a:r>
              <a:rPr lang="en-US" altLang="en-US" sz="2000" dirty="0" err="1"/>
              <a:t>context_switch</a:t>
            </a:r>
            <a:r>
              <a:rPr lang="en-US" altLang="en-US" sz="20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60233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 animBg="1"/>
      <p:bldP spid="2151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en-US" dirty="0"/>
              <a:t>הפונקציה </a:t>
            </a:r>
            <a:r>
              <a:rPr lang="en-US" altLang="en-US" dirty="0" err="1"/>
              <a:t>scheduler_tick</a:t>
            </a:r>
            <a:r>
              <a:rPr lang="en-US" altLang="en-US" dirty="0"/>
              <a:t>()</a:t>
            </a:r>
            <a:r>
              <a:rPr lang="he-IL" altLang="en-US" dirty="0"/>
              <a:t> (1)</a:t>
            </a:r>
            <a:endParaRPr lang="en-US" altLang="en-US" dirty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altLang="en-US" sz="2400" dirty="0"/>
              <a:t>פונקציה זו מופעלת בכל פסיקת שעון ומעדכנת נתוני זימון של תהליכים.</a:t>
            </a:r>
          </a:p>
          <a:p>
            <a:pPr lvl="1" eaLnBrk="1" hangingPunct="1">
              <a:lnSpc>
                <a:spcPct val="90000"/>
              </a:lnSpc>
            </a:pPr>
            <a:r>
              <a:rPr lang="he-IL" altLang="en-US" sz="2000" dirty="0"/>
              <a:t>מופעלת כשהפסיקות חסומות כדי למנוע שיבוש נתונים ע"י הפעלת הפונקציה במקביל.</a:t>
            </a:r>
          </a:p>
          <a:p>
            <a:pPr lvl="1" eaLnBrk="1" hangingPunct="1">
              <a:lnSpc>
                <a:spcPct val="90000"/>
              </a:lnSpc>
            </a:pPr>
            <a:r>
              <a:rPr lang="he-IL" altLang="en-US" sz="2000" dirty="0"/>
              <a:t>מזהה צורך בהחלפת הקשר בעקבות סיום </a:t>
            </a:r>
            <a:r>
              <a:rPr lang="en-US" altLang="en-US" sz="2000" dirty="0"/>
              <a:t>time slice</a:t>
            </a:r>
            <a:r>
              <a:rPr lang="he-IL" altLang="en-US" sz="2000" dirty="0"/>
              <a:t> של התהליך הנוכחי ומעדכנת את הדגל </a:t>
            </a:r>
            <a:r>
              <a:rPr lang="en-US" altLang="en-US" sz="2000" dirty="0" err="1"/>
              <a:t>need_resched</a:t>
            </a:r>
            <a:r>
              <a:rPr lang="he-IL" altLang="en-US" sz="2000" dirty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he-IL" altLang="en-US" sz="2000" dirty="0"/>
              <a:t>משתמשת בפונקציות </a:t>
            </a:r>
            <a:r>
              <a:rPr lang="en-US" altLang="en-US" sz="2000" dirty="0" err="1"/>
              <a:t>enqueue_task</a:t>
            </a:r>
            <a:r>
              <a:rPr lang="en-US" altLang="en-US" sz="2000" dirty="0"/>
              <a:t>()</a:t>
            </a:r>
            <a:r>
              <a:rPr lang="he-IL" altLang="en-US" sz="2000" dirty="0"/>
              <a:t> ו-</a:t>
            </a:r>
            <a:r>
              <a:rPr lang="en-US" altLang="en-US" sz="2000" dirty="0" err="1"/>
              <a:t>dequeue_task</a:t>
            </a:r>
            <a:r>
              <a:rPr lang="en-US" altLang="en-US" sz="2000" dirty="0"/>
              <a:t>()</a:t>
            </a:r>
            <a:r>
              <a:rPr lang="he-IL" altLang="en-US" sz="2000" dirty="0"/>
              <a:t> להוצאה והכנסה של תהליך לאחד ממערכי התורים (</a:t>
            </a:r>
            <a:r>
              <a:rPr lang="en-US" altLang="en-US" sz="2000" dirty="0"/>
              <a:t>active</a:t>
            </a:r>
            <a:r>
              <a:rPr lang="he-IL" altLang="en-US" sz="2000" dirty="0"/>
              <a:t> או </a:t>
            </a:r>
            <a:r>
              <a:rPr lang="en-US" altLang="en-US" sz="2000" dirty="0"/>
              <a:t>expired</a:t>
            </a:r>
            <a:r>
              <a:rPr lang="he-IL" altLang="en-US" sz="2000" dirty="0"/>
              <a:t>).</a:t>
            </a:r>
          </a:p>
          <a:p>
            <a:pPr lvl="1" eaLnBrk="1" hangingPunct="1">
              <a:lnSpc>
                <a:spcPct val="90000"/>
              </a:lnSpc>
            </a:pPr>
            <a:endParaRPr lang="he-IL" altLang="en-US" sz="2000" dirty="0"/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task_t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*p = current;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runqueue_t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this_rq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 (p-&gt;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sleep_avg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p-&gt;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sleep_avg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--;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25607" name="AutoShape 4"/>
          <p:cNvSpPr>
            <a:spLocks/>
          </p:cNvSpPr>
          <p:nvPr/>
        </p:nvSpPr>
        <p:spPr bwMode="auto">
          <a:xfrm>
            <a:off x="3302681" y="5382637"/>
            <a:ext cx="287337" cy="647700"/>
          </a:xfrm>
          <a:prstGeom prst="rightBrace">
            <a:avLst>
              <a:gd name="adj1" fmla="val 18785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8" name="Rectangle 5"/>
          <p:cNvSpPr>
            <a:spLocks noChangeArrowheads="1"/>
          </p:cNvSpPr>
          <p:nvPr/>
        </p:nvSpPr>
        <p:spPr bwMode="auto">
          <a:xfrm>
            <a:off x="3743932" y="5414099"/>
            <a:ext cx="2722563" cy="58477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עדכון ה-</a:t>
            </a:r>
            <a:r>
              <a:rPr lang="en-US" altLang="en-US" sz="2000" dirty="0" err="1"/>
              <a:t>sleep_avg</a:t>
            </a:r>
            <a:r>
              <a:rPr lang="he-IL" altLang="en-US" sz="2000" dirty="0"/>
              <a:t> של התהליך הנוכחי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602206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הפונקציה </a:t>
            </a:r>
            <a:r>
              <a:rPr lang="en-US" altLang="en-US"/>
              <a:t>scheduler_tick()</a:t>
            </a:r>
            <a:r>
              <a:rPr lang="he-IL" altLang="en-US"/>
              <a:t> (2)</a:t>
            </a:r>
            <a:endParaRPr lang="en-US" altLang="en-US"/>
          </a:p>
        </p:txBody>
      </p:sp>
      <p:sp>
        <p:nvSpPr>
          <p:cNvPr id="2663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 (!--p-&gt;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time_slice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 rtl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dequeue_task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(p,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-&gt;active);</a:t>
            </a:r>
          </a:p>
          <a:p>
            <a:pPr marL="0" indent="0" algn="l" rtl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set_tsk_need_resched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(p);</a:t>
            </a:r>
          </a:p>
          <a:p>
            <a:pPr marL="0" indent="0" algn="l" rtl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p-&gt;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prio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effective_prio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(p);</a:t>
            </a:r>
          </a:p>
          <a:p>
            <a:pPr marL="0" indent="0" algn="l" rtl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p-&gt;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time_slice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TASK_TIMESLICE(p);</a:t>
            </a:r>
          </a:p>
          <a:p>
            <a:pPr marL="0" indent="0" algn="l" rtl="0"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if (!TASK_INTERACTIVE(p) || EXPIRED_STARVING(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)){</a:t>
            </a:r>
          </a:p>
          <a:p>
            <a:pPr marL="0" indent="0" algn="l" rtl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(!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expired_timestamp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 algn="l" rtl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expired_timestamp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jiffies;</a:t>
            </a:r>
          </a:p>
          <a:p>
            <a:pPr marL="0" indent="0" algn="l" rtl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enqueue_task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(p,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-&gt;expired);</a:t>
            </a:r>
          </a:p>
          <a:p>
            <a:pPr marL="0" indent="0" algn="l" rtl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 else</a:t>
            </a:r>
          </a:p>
          <a:p>
            <a:pPr marL="0" indent="0" algn="l" rtl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enqueue_task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(p,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-&gt;active);</a:t>
            </a:r>
          </a:p>
          <a:p>
            <a:pPr marL="0" indent="0" algn="l" rtl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26631" name="AutoShape 4"/>
          <p:cNvSpPr>
            <a:spLocks/>
          </p:cNvSpPr>
          <p:nvPr/>
        </p:nvSpPr>
        <p:spPr bwMode="auto">
          <a:xfrm>
            <a:off x="5124660" y="1640411"/>
            <a:ext cx="330234" cy="1052713"/>
          </a:xfrm>
          <a:prstGeom prst="rightBrace">
            <a:avLst>
              <a:gd name="adj1" fmla="val 3549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000"/>
          </a:p>
        </p:txBody>
      </p:sp>
      <p:sp>
        <p:nvSpPr>
          <p:cNvPr id="26632" name="Rectangle 5"/>
          <p:cNvSpPr>
            <a:spLocks noChangeArrowheads="1"/>
          </p:cNvSpPr>
          <p:nvPr/>
        </p:nvSpPr>
        <p:spPr bwMode="auto">
          <a:xfrm>
            <a:off x="6447295" y="2693124"/>
            <a:ext cx="2375158" cy="830997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חישוב מחדש של העדיפות הדינמית וה-</a:t>
            </a:r>
            <a:r>
              <a:rPr lang="en-US" altLang="en-US" sz="2000" dirty="0"/>
              <a:t>time slice</a:t>
            </a:r>
            <a:r>
              <a:rPr lang="he-IL" altLang="en-US" sz="2000" dirty="0"/>
              <a:t> הבא</a:t>
            </a:r>
            <a:endParaRPr lang="en-US" altLang="en-US" sz="2000" dirty="0"/>
          </a:p>
        </p:txBody>
      </p:sp>
      <p:sp>
        <p:nvSpPr>
          <p:cNvPr id="26634" name="Rectangle 7"/>
          <p:cNvSpPr>
            <a:spLocks noChangeArrowheads="1"/>
          </p:cNvSpPr>
          <p:nvPr/>
        </p:nvSpPr>
        <p:spPr bwMode="auto">
          <a:xfrm>
            <a:off x="6019209" y="4203578"/>
            <a:ext cx="2803244" cy="1077218"/>
          </a:xfrm>
          <a:prstGeom prst="wedgeRectCallout">
            <a:avLst>
              <a:gd name="adj1" fmla="val -74601"/>
              <a:gd name="adj2" fmla="val -35798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כאשר התהליך הראשון בתקופה הנוכחית עובר ל-</a:t>
            </a:r>
            <a:r>
              <a:rPr lang="en-US" altLang="en-US" sz="2000" dirty="0"/>
              <a:t>expired</a:t>
            </a:r>
            <a:r>
              <a:rPr lang="he-IL" altLang="en-US" sz="2000" dirty="0"/>
              <a:t>, מעודכן </a:t>
            </a:r>
            <a:r>
              <a:rPr lang="en-US" altLang="en-US" sz="2000" dirty="0" err="1"/>
              <a:t>expired_timestamp</a:t>
            </a:r>
            <a:endParaRPr lang="en-US" altLang="en-US" sz="2000" dirty="0"/>
          </a:p>
        </p:txBody>
      </p:sp>
      <p:sp>
        <p:nvSpPr>
          <p:cNvPr id="26636" name="Rectangle 9"/>
          <p:cNvSpPr>
            <a:spLocks noChangeArrowheads="1"/>
          </p:cNvSpPr>
          <p:nvPr/>
        </p:nvSpPr>
        <p:spPr bwMode="auto">
          <a:xfrm>
            <a:off x="5832998" y="5294752"/>
            <a:ext cx="2989455" cy="1077218"/>
          </a:xfrm>
          <a:prstGeom prst="wedgeRectCallout">
            <a:avLst>
              <a:gd name="adj1" fmla="val -171005"/>
              <a:gd name="adj2" fmla="val -36384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תהליך אינטראקטיבי מוחזר ל-</a:t>
            </a:r>
            <a:r>
              <a:rPr lang="en-US" altLang="en-US" sz="2000" dirty="0"/>
              <a:t>active</a:t>
            </a:r>
            <a:r>
              <a:rPr lang="he-IL" altLang="en-US" sz="2000" dirty="0"/>
              <a:t> לרוץ </a:t>
            </a:r>
            <a:r>
              <a:rPr lang="en-US" altLang="en-US" sz="2000" dirty="0"/>
              <a:t>time slice</a:t>
            </a:r>
            <a:r>
              <a:rPr lang="he-IL" altLang="en-US" sz="2000" dirty="0"/>
              <a:t> נוסף עוד בתקופה הנוכחית (במידה ואין הרעבה)</a:t>
            </a:r>
            <a:endParaRPr lang="en-US" altLang="en-US" sz="2000" dirty="0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5454894" y="1615907"/>
            <a:ext cx="3367559" cy="107721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אם התהליך הנוכחי כילה את ה-</a:t>
            </a:r>
            <a:r>
              <a:rPr lang="en-US" altLang="en-US" sz="2000" dirty="0"/>
              <a:t>time slice</a:t>
            </a:r>
            <a:r>
              <a:rPr lang="he-IL" altLang="en-US" sz="2000" dirty="0"/>
              <a:t> שהוקצה לו, הוא מוצא ממבנה ה-</a:t>
            </a:r>
            <a:r>
              <a:rPr lang="en-US" altLang="en-US" sz="2000" dirty="0"/>
              <a:t>active</a:t>
            </a:r>
            <a:r>
              <a:rPr lang="he-IL" altLang="en-US" sz="2000" dirty="0"/>
              <a:t>, ויבוצע לו </a:t>
            </a:r>
            <a:r>
              <a:rPr lang="en-US" altLang="en-US" sz="2000" dirty="0"/>
              <a:t>schedule()</a:t>
            </a:r>
            <a:r>
              <a:rPr lang="he-IL" altLang="en-US" sz="2000" dirty="0"/>
              <a:t> בהמשך</a:t>
            </a:r>
            <a:endParaRPr lang="en-US" altLang="en-US" sz="2000" dirty="0"/>
          </a:p>
        </p:txBody>
      </p:sp>
      <p:sp>
        <p:nvSpPr>
          <p:cNvPr id="16" name="AutoShape 4"/>
          <p:cNvSpPr>
            <a:spLocks/>
          </p:cNvSpPr>
          <p:nvPr/>
        </p:nvSpPr>
        <p:spPr bwMode="auto">
          <a:xfrm>
            <a:off x="6019209" y="2723855"/>
            <a:ext cx="287338" cy="648001"/>
          </a:xfrm>
          <a:prstGeom prst="rightBrace">
            <a:avLst>
              <a:gd name="adj1" fmla="val 3549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66227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 animBg="1"/>
      <p:bldP spid="26634" grpId="0" animBg="1"/>
      <p:bldP spid="26636" grpId="0" animBg="1"/>
      <p:bldP spid="1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en-US"/>
              <a:t>נקודות למחשבה</a:t>
            </a:r>
            <a:endParaRPr lang="en-US" altLang="en-US"/>
          </a:p>
        </p:txBody>
      </p:sp>
      <p:sp>
        <p:nvSpPr>
          <p:cNvPr id="327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altLang="en-US" dirty="0"/>
              <a:t>מה קורה כאשר תהליך חישובי יוצא להמתנה ואז חוזר? </a:t>
            </a:r>
          </a:p>
          <a:p>
            <a:pPr lvl="1" eaLnBrk="1" hangingPunct="1"/>
            <a:r>
              <a:rPr lang="he-IL" altLang="en-US" dirty="0"/>
              <a:t>הוא יכול להיחשב אינטראקטיבי לפרק זמן מסוים ולקבל "פיצוי" על ההמתנה.</a:t>
            </a:r>
          </a:p>
          <a:p>
            <a:pPr lvl="1" eaLnBrk="1" hangingPunct="1"/>
            <a:endParaRPr lang="he-IL" altLang="en-US" dirty="0"/>
          </a:p>
          <a:p>
            <a:r>
              <a:rPr lang="he-IL" altLang="en-US" dirty="0"/>
              <a:t>מה קורה כאשר תהליך אינטראקטיבי יוצא להמתנה ואז חוזר?</a:t>
            </a:r>
          </a:p>
          <a:p>
            <a:pPr lvl="1"/>
            <a:r>
              <a:rPr lang="he-IL" altLang="en-US" dirty="0"/>
              <a:t>הוא יכול לחזור בתקופה הבאה (עם אותה מכסת זמן שנשארה לו).</a:t>
            </a:r>
          </a:p>
          <a:p>
            <a:pPr lvl="1" eaLnBrk="1" hangingPunct="1"/>
            <a:endParaRPr lang="he-IL" altLang="en-US" dirty="0"/>
          </a:p>
          <a:p>
            <a:pPr eaLnBrk="1" hangingPunct="1"/>
            <a:r>
              <a:rPr lang="he-IL" altLang="en-US" dirty="0"/>
              <a:t>מה קורה כשתהליך אינטראקטיבי מנצל </a:t>
            </a:r>
            <a:r>
              <a:rPr lang="en-US" altLang="en-US" dirty="0"/>
              <a:t>time slice</a:t>
            </a:r>
            <a:r>
              <a:rPr lang="he-IL" altLang="en-US" dirty="0"/>
              <a:t> מלא?</a:t>
            </a:r>
          </a:p>
          <a:p>
            <a:pPr lvl="1"/>
            <a:r>
              <a:rPr lang="he-IL" altLang="en-US" dirty="0"/>
              <a:t>הוא חוזר לסוף התור של העדיפות שלו (שימו לב: העדיפות מחושבת מחדש בכל פעם).</a:t>
            </a:r>
          </a:p>
          <a:p>
            <a:pPr lvl="1" eaLnBrk="1" hangingPunct="1"/>
            <a:r>
              <a:rPr lang="he-IL" altLang="en-US" dirty="0"/>
              <a:t>בעיה 1#: עלול "להרעיב" את התהליכים האחרים במבנה ה-</a:t>
            </a:r>
            <a:r>
              <a:rPr lang="en-US" altLang="en-US" dirty="0"/>
              <a:t>expired</a:t>
            </a:r>
            <a:r>
              <a:rPr lang="he-IL" altLang="en-US" dirty="0"/>
              <a:t>.</a:t>
            </a:r>
            <a:endParaRPr lang="en-US" altLang="en-US" dirty="0"/>
          </a:p>
          <a:p>
            <a:pPr lvl="1"/>
            <a:r>
              <a:rPr lang="he-IL" altLang="en-US" dirty="0"/>
              <a:t>בעיה 2#: עלול " להרעיב" את האינטראקטיביים האחרים בעדיפות נמוכה יותר</a:t>
            </a:r>
            <a:r>
              <a:rPr lang="en-US" altLang="en-US" dirty="0"/>
              <a:t> </a:t>
            </a:r>
            <a:r>
              <a:rPr lang="he-IL" altLang="en-US" dirty="0"/>
              <a:t>במבנה ה-</a:t>
            </a:r>
            <a:r>
              <a:rPr lang="en-US" altLang="en-US" dirty="0"/>
              <a:t>active</a:t>
            </a:r>
            <a:r>
              <a:rPr lang="he-IL" altLang="en-US" dirty="0"/>
              <a:t>.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954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en-US"/>
              <a:t>מניעת הרעבה</a:t>
            </a:r>
            <a:endParaRPr lang="en-US" altLang="en-US"/>
          </a:p>
        </p:txBody>
      </p:sp>
      <p:sp>
        <p:nvSpPr>
          <p:cNvPr id="3379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he-IL" altLang="en-US" sz="2400" dirty="0"/>
              <a:t>כדי למנוע הרעבה של תהליכים חישוביים ע“י תהליכים אינטראקטיביים, מוגדר "סף הרעבה" על זמן ההמתנה של התהליכים ב-</a:t>
            </a:r>
            <a:r>
              <a:rPr lang="en-US" altLang="en-US" sz="2400" dirty="0"/>
              <a:t>expired</a:t>
            </a:r>
            <a:r>
              <a:rPr lang="he-IL" altLang="en-US" sz="2400" dirty="0"/>
              <a:t>: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EXPIRED_STARVING(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\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((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)-&gt;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expired_timestamp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\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(jiffies – (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)-&gt;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expired_timestamp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&gt;= \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STARVATION_LIMIT * ((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rq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)-&gt;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nr_running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+ 1))</a:t>
            </a:r>
          </a:p>
          <a:p>
            <a:pPr eaLnBrk="1" hangingPunct="1">
              <a:lnSpc>
                <a:spcPct val="120000"/>
              </a:lnSpc>
            </a:pPr>
            <a:endParaRPr lang="he-IL" altLang="en-US" sz="2400" dirty="0"/>
          </a:p>
          <a:p>
            <a:pPr eaLnBrk="1" hangingPunct="1">
              <a:lnSpc>
                <a:spcPct val="120000"/>
              </a:lnSpc>
            </a:pPr>
            <a:r>
              <a:rPr lang="he-IL" altLang="en-US" sz="2400" dirty="0"/>
              <a:t>כאשר התהליכים ב-</a:t>
            </a:r>
            <a:r>
              <a:rPr lang="en-US" altLang="en-US" sz="2400" dirty="0"/>
              <a:t>expired</a:t>
            </a:r>
            <a:r>
              <a:rPr lang="he-IL" altLang="en-US" sz="2400" dirty="0"/>
              <a:t> מורעבים מעבר לסף, מופסקת הענקת </a:t>
            </a:r>
            <a:r>
              <a:rPr lang="en-US" altLang="en-US" sz="2400" dirty="0"/>
              <a:t>time slices</a:t>
            </a:r>
            <a:r>
              <a:rPr lang="he-IL" altLang="en-US" sz="2400" dirty="0"/>
              <a:t> נוספים לתהליכים אינטראקטיביים בתקופה הנוכחית.</a:t>
            </a:r>
          </a:p>
          <a:p>
            <a:pPr lvl="1">
              <a:lnSpc>
                <a:spcPct val="120000"/>
              </a:lnSpc>
            </a:pPr>
            <a:r>
              <a:rPr lang="he-IL" altLang="en-US" dirty="0"/>
              <a:t>הסף המוגדר פרופורציוני למספר התהליכים ב- </a:t>
            </a:r>
            <a:r>
              <a:rPr lang="en-US" altLang="en-US" dirty="0" err="1"/>
              <a:t>runqueue</a:t>
            </a:r>
            <a:r>
              <a:rPr lang="he-IL" altLang="en-US" dirty="0"/>
              <a:t>, כך שככל שיש יותר תהליכים מוכנים לריצה, הסף גבוה יותר.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901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סיכום – מי משפיע על מי?</a:t>
            </a:r>
            <a:endParaRPr lang="en-US" altLang="en-US" dirty="0"/>
          </a:p>
        </p:txBody>
      </p:sp>
      <p:sp>
        <p:nvSpPr>
          <p:cNvPr id="368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 </a:t>
            </a:r>
            <a:r>
              <a:rPr lang="en-US" altLang="en-US" sz="2800" b="1" dirty="0" err="1"/>
              <a:t>time_slice</a:t>
            </a:r>
            <a:r>
              <a:rPr lang="he-IL" altLang="en-US" sz="2800" dirty="0"/>
              <a:t>הוא פונקציה של</a:t>
            </a:r>
            <a:r>
              <a:rPr lang="en-US" altLang="en-US" sz="2800" dirty="0"/>
              <a:t>:</a:t>
            </a:r>
          </a:p>
          <a:p>
            <a:pPr lvl="1" eaLnBrk="1" hangingPunct="1"/>
            <a:r>
              <a:rPr lang="en-US" altLang="en-US" sz="2400" dirty="0" err="1"/>
              <a:t>static_prio</a:t>
            </a:r>
            <a:endParaRPr lang="en-US" altLang="en-US" sz="2400" dirty="0"/>
          </a:p>
          <a:p>
            <a:pPr eaLnBrk="1" hangingPunct="1"/>
            <a:r>
              <a:rPr lang="en-US" altLang="en-US" sz="2800" b="1" dirty="0" err="1"/>
              <a:t>static_prio</a:t>
            </a:r>
            <a:r>
              <a:rPr lang="en-US" altLang="en-US" sz="2800" dirty="0"/>
              <a:t> = 120+nice</a:t>
            </a:r>
            <a:endParaRPr lang="he-IL" altLang="en-US" sz="2800" dirty="0"/>
          </a:p>
          <a:p>
            <a:pPr eaLnBrk="1" hangingPunct="1"/>
            <a:r>
              <a:rPr lang="en-US" altLang="en-US" sz="2800" b="1" dirty="0" err="1"/>
              <a:t>prio</a:t>
            </a:r>
            <a:r>
              <a:rPr lang="he-IL" altLang="en-US" sz="2800" dirty="0"/>
              <a:t> הוא פונקציה של: </a:t>
            </a:r>
            <a:endParaRPr lang="he-IL" altLang="en-US" sz="2400" dirty="0"/>
          </a:p>
          <a:p>
            <a:pPr lvl="1" eaLnBrk="1" hangingPunct="1"/>
            <a:r>
              <a:rPr lang="en-US" altLang="en-US" sz="2400" dirty="0" err="1"/>
              <a:t>static_prio</a:t>
            </a:r>
            <a:endParaRPr lang="he-IL" altLang="en-US" sz="2400" dirty="0"/>
          </a:p>
          <a:p>
            <a:pPr lvl="1"/>
            <a:r>
              <a:rPr lang="en-US" altLang="en-US" sz="2400" dirty="0" err="1"/>
              <a:t>sleep_avg</a:t>
            </a:r>
            <a:endParaRPr lang="en-US" altLang="en-US" sz="2400" dirty="0"/>
          </a:p>
          <a:p>
            <a:pPr eaLnBrk="1" hangingPunct="1"/>
            <a:r>
              <a:rPr lang="he-IL" altLang="en-US" sz="2800" b="1" dirty="0"/>
              <a:t>המיקום ב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runqueue</a:t>
            </a:r>
            <a:r>
              <a:rPr lang="en-US" altLang="en-US" sz="2800" dirty="0"/>
              <a:t> </a:t>
            </a:r>
            <a:r>
              <a:rPr lang="he-IL" altLang="en-US" sz="2800" dirty="0"/>
              <a:t>נקבע ע"פ:</a:t>
            </a:r>
          </a:p>
          <a:p>
            <a:pPr lvl="1" eaLnBrk="1" hangingPunct="1"/>
            <a:r>
              <a:rPr lang="en-US" altLang="en-US" sz="2400" dirty="0" err="1"/>
              <a:t>prio</a:t>
            </a:r>
            <a:endParaRPr lang="he-IL" alt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44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סיכום – איפה משתנה מה?</a:t>
            </a:r>
            <a:endParaRPr lang="en-US" altLang="en-US" dirty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b="1" dirty="0" err="1"/>
              <a:t>sleep_avg</a:t>
            </a:r>
            <a:r>
              <a:rPr lang="he-IL" altLang="en-US" sz="2400" dirty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he-IL" altLang="en-US" sz="2000" dirty="0"/>
              <a:t>מוקטן בכל פעימת שעון של התהליך הנוכחי ב </a:t>
            </a:r>
            <a:r>
              <a:rPr lang="en-US" altLang="en-US" sz="2000" dirty="0" err="1"/>
              <a:t>scheduler_tick</a:t>
            </a:r>
            <a:r>
              <a:rPr lang="en-US" altLang="en-US" sz="2000" dirty="0"/>
              <a:t>()</a:t>
            </a:r>
            <a:r>
              <a:rPr lang="he-IL" altLang="en-US" sz="2000" dirty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he-IL" altLang="en-US" sz="2000" dirty="0"/>
              <a:t>מוגדל בחזרה מהמתנה.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 dirty="0" err="1"/>
              <a:t>time_slice</a:t>
            </a:r>
            <a:endParaRPr lang="en-US" altLang="en-US" sz="2400" b="1" dirty="0"/>
          </a:p>
          <a:p>
            <a:pPr lvl="1" eaLnBrk="1" hangingPunct="1">
              <a:lnSpc>
                <a:spcPct val="80000"/>
              </a:lnSpc>
            </a:pPr>
            <a:r>
              <a:rPr lang="he-IL" altLang="en-US" sz="2000" dirty="0"/>
              <a:t>מוקטן כל פעימת שעון של התהליך הנוכחי ב </a:t>
            </a:r>
            <a:r>
              <a:rPr lang="en-US" altLang="en-US" sz="2000" dirty="0" err="1"/>
              <a:t>scheduler_tick</a:t>
            </a:r>
            <a:r>
              <a:rPr lang="en-US" altLang="en-US" sz="2000" dirty="0"/>
              <a:t>()</a:t>
            </a:r>
            <a:r>
              <a:rPr lang="he-IL" altLang="en-US" sz="2000" dirty="0"/>
              <a:t>.</a:t>
            </a:r>
          </a:p>
          <a:p>
            <a:pPr lvl="2" eaLnBrk="1" hangingPunct="1">
              <a:lnSpc>
                <a:spcPct val="80000"/>
              </a:lnSpc>
            </a:pPr>
            <a:r>
              <a:rPr lang="he-IL" altLang="en-US" sz="1800" dirty="0"/>
              <a:t>כשנגמר – נותנים חדש מלא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dirty="0"/>
              <a:t>f</a:t>
            </a:r>
            <a:r>
              <a:rPr lang="en-US" altLang="en-US" sz="1800" dirty="0"/>
              <a:t>ork()</a:t>
            </a:r>
            <a:r>
              <a:rPr lang="he-IL" altLang="en-US" sz="1800" dirty="0"/>
              <a:t> – נותנים לבן ½ מהאב</a:t>
            </a:r>
          </a:p>
          <a:p>
            <a:pPr lvl="2" eaLnBrk="1" hangingPunct="1">
              <a:lnSpc>
                <a:spcPct val="80000"/>
              </a:lnSpc>
            </a:pPr>
            <a:r>
              <a:rPr lang="he-IL" altLang="en-US" sz="1800" dirty="0"/>
              <a:t>כשבן מת – היתרה חוזרת לאב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 dirty="0" err="1"/>
              <a:t>prio</a:t>
            </a:r>
            <a:r>
              <a:rPr lang="he-IL" altLang="en-US" sz="2400" dirty="0"/>
              <a:t> (עדיפות דינמית) מחושבת מחדש:</a:t>
            </a:r>
            <a:endParaRPr lang="en-US" altLang="en-US" sz="2400" dirty="0"/>
          </a:p>
          <a:p>
            <a:pPr lvl="1" eaLnBrk="1" hangingPunct="1">
              <a:lnSpc>
                <a:spcPct val="80000"/>
              </a:lnSpc>
            </a:pPr>
            <a:r>
              <a:rPr lang="he-IL" altLang="en-US" sz="2000" dirty="0"/>
              <a:t>כשנגמר </a:t>
            </a:r>
            <a:r>
              <a:rPr lang="en-US" altLang="en-US" sz="2000" dirty="0" err="1"/>
              <a:t>time_slice</a:t>
            </a:r>
            <a:r>
              <a:rPr lang="he-IL" altLang="en-US" sz="2000" dirty="0"/>
              <a:t> נוכחי ב </a:t>
            </a:r>
            <a:r>
              <a:rPr lang="en-US" altLang="en-US" sz="2000" dirty="0" err="1"/>
              <a:t>scheduler_tick</a:t>
            </a:r>
            <a:r>
              <a:rPr lang="en-US" altLang="en-US" sz="2000" dirty="0"/>
              <a:t>()</a:t>
            </a:r>
            <a:r>
              <a:rPr lang="he-IL" altLang="en-US" sz="2000" dirty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he-IL" altLang="en-US" sz="2000" dirty="0"/>
              <a:t>בחזרה מהמתנה בפונקציה </a:t>
            </a:r>
            <a:r>
              <a:rPr lang="en-US" altLang="en-US" sz="2000" dirty="0" err="1"/>
              <a:t>wakeup_process</a:t>
            </a:r>
            <a:r>
              <a:rPr lang="he-IL" altLang="en-US" sz="2000" dirty="0"/>
              <a:t>.</a:t>
            </a:r>
          </a:p>
          <a:p>
            <a:pPr lvl="2" eaLnBrk="1" hangingPunct="1">
              <a:lnSpc>
                <a:spcPct val="80000"/>
              </a:lnSpc>
            </a:pPr>
            <a:r>
              <a:rPr lang="he-IL" altLang="en-US" sz="1800" dirty="0"/>
              <a:t>ביחד עם שינוי </a:t>
            </a:r>
            <a:r>
              <a:rPr lang="en-US" altLang="en-US" sz="1800" dirty="0" err="1"/>
              <a:t>sleep_avg</a:t>
            </a:r>
            <a:r>
              <a:rPr lang="he-IL" altLang="en-US" sz="1800" dirty="0"/>
              <a:t> מחשבים גם מחדש </a:t>
            </a:r>
            <a:r>
              <a:rPr lang="en-US" altLang="en-US" sz="1800" dirty="0" err="1"/>
              <a:t>prio</a:t>
            </a:r>
            <a:r>
              <a:rPr lang="he-IL" altLang="en-US" sz="1800" dirty="0"/>
              <a:t> ומשבצים בתור המתאים.</a:t>
            </a:r>
          </a:p>
          <a:p>
            <a:pPr lvl="2" eaLnBrk="1" hangingPunct="1">
              <a:lnSpc>
                <a:spcPct val="80000"/>
              </a:lnSpc>
            </a:pPr>
            <a:r>
              <a:rPr lang="he-IL" altLang="en-US" sz="1800" dirty="0"/>
              <a:t>חישוב 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prio</a:t>
            </a:r>
            <a:r>
              <a:rPr lang="he-IL" altLang="en-US" sz="1800" dirty="0"/>
              <a:t>מתבצע </a:t>
            </a:r>
            <a:r>
              <a:rPr lang="he-IL" altLang="en-US" sz="1800"/>
              <a:t>ע"י הפונקציה </a:t>
            </a:r>
            <a:r>
              <a:rPr lang="en-US" altLang="en-US" sz="1800" dirty="0" err="1"/>
              <a:t>effective_prio</a:t>
            </a:r>
            <a:r>
              <a:rPr lang="en-US" altLang="en-US" sz="1800" dirty="0"/>
              <a:t>()</a:t>
            </a:r>
            <a:r>
              <a:rPr lang="he-IL" altLang="en-US" sz="1800" dirty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1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en-US" dirty="0"/>
              <a:t>שני סוגי תהליכים בלינוקס</a:t>
            </a:r>
            <a:endParaRPr lang="en-US" alt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FFDAA0-116C-4F59-8715-BA830477AA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altLang="en-US" dirty="0"/>
              <a:t>תהליכים "רגילים" (</a:t>
            </a:r>
            <a:r>
              <a:rPr lang="en-US" altLang="en-US" dirty="0"/>
              <a:t>conventional</a:t>
            </a:r>
            <a:r>
              <a:rPr lang="he-IL" altLang="en-US" dirty="0"/>
              <a:t>)</a:t>
            </a:r>
            <a:endParaRPr lang="en-US" altLang="en-US" dirty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e-IL" altLang="en-US" sz="2400" dirty="0"/>
              <a:t>אינם רגישים לזמן התגובה</a:t>
            </a:r>
            <a:r>
              <a:rPr lang="he-IL" altLang="en-US" dirty="0"/>
              <a:t> ו</a:t>
            </a:r>
            <a:r>
              <a:rPr lang="he-IL" altLang="en-US" sz="2400" dirty="0"/>
              <a:t>יכולים לספוג עיכובים במידה והמערכת עמוסה (כלומר אם רצים עוד הרבה תהליכים במקביל).</a:t>
            </a:r>
          </a:p>
          <a:p>
            <a:pPr lvl="1">
              <a:lnSpc>
                <a:spcPct val="90000"/>
              </a:lnSpc>
            </a:pPr>
            <a:r>
              <a:rPr lang="he-IL" altLang="en-US" dirty="0"/>
              <a:t>דוגמה: תהליך שמנתח את המידע שנאסף בטיסה לאחר הטיסה.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ACC536-B0E2-4091-913C-B08FF85E90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altLang="en-US" dirty="0"/>
              <a:t>תהליכי זמן-אמת (</a:t>
            </a:r>
            <a:r>
              <a:rPr lang="en-US" altLang="en-US" dirty="0"/>
              <a:t>real-time</a:t>
            </a:r>
            <a:r>
              <a:rPr lang="he-IL" altLang="en-US" dirty="0"/>
              <a:t>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FD2DA0-F644-44D2-AA9A-6495880AE73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e-IL" altLang="en-US" dirty="0"/>
              <a:t>נדרשים לעמוד באילוצים קשיחים על זמן התגובה, ללא תלות בעומס על המערכת.</a:t>
            </a:r>
          </a:p>
          <a:p>
            <a:pPr lvl="1">
              <a:lnSpc>
                <a:spcPct val="90000"/>
              </a:lnSpc>
            </a:pPr>
            <a:r>
              <a:rPr lang="he-IL" altLang="en-US" dirty="0"/>
              <a:t>דוגמה: תוכנת הטייס האוטומטי במטוסים.</a:t>
            </a:r>
          </a:p>
          <a:p>
            <a:pPr>
              <a:lnSpc>
                <a:spcPct val="90000"/>
              </a:lnSpc>
            </a:pPr>
            <a:r>
              <a:rPr lang="he-IL" altLang="en-US" dirty="0"/>
              <a:t>רק משתמש-על (</a:t>
            </a:r>
            <a:r>
              <a:rPr lang="en-US" altLang="en-US" dirty="0"/>
              <a:t>root</a:t>
            </a:r>
            <a:r>
              <a:rPr lang="he-IL" altLang="en-US" dirty="0"/>
              <a:t>) יכול להגדיר תהליך כזמן-אמת ע"י שינוי העדיפות שלו.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Rounded Rectangle 13">
            <a:extLst>
              <a:ext uri="{FF2B5EF4-FFF2-40B4-BE49-F238E27FC236}">
                <a16:creationId xmlns:a16="http://schemas.microsoft.com/office/drawing/2014/main" id="{FCFDA6DA-7A3E-4E60-998F-2C5BD6FF225F}"/>
              </a:ext>
            </a:extLst>
          </p:cNvPr>
          <p:cNvSpPr/>
          <p:nvPr/>
        </p:nvSpPr>
        <p:spPr>
          <a:xfrm>
            <a:off x="457200" y="5566728"/>
            <a:ext cx="8229599" cy="8229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90000"/>
              </a:lnSpc>
            </a:pPr>
            <a:r>
              <a:rPr lang="he-IL" altLang="en-US" sz="2400" dirty="0"/>
              <a:t>תהליכים רגילים אינם זוכים לרוץ אם יש תהליכי זמן-אמת מוכנים לריצה (כלומר הנמצאים במצב </a:t>
            </a:r>
            <a:r>
              <a:rPr lang="en-US" altLang="en-US" sz="2400" dirty="0"/>
              <a:t>TASK_RUNNING</a:t>
            </a:r>
            <a:r>
              <a:rPr lang="he-IL" altLang="en-US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24258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uild="p"/>
      <p:bldP spid="6" grpId="0" build="p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התהליכים הרגילים מתחלקים לשני סוגים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altLang="en-US"/>
              <a:t>תהליך אינטראקטיבי</a:t>
            </a:r>
            <a:endParaRPr lang="en-US" dirty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מעוניין להקטין את זמן התגובה שלו ככל הניתן.</a:t>
            </a:r>
          </a:p>
          <a:p>
            <a:pPr lvl="1"/>
            <a:r>
              <a:rPr lang="en-US" altLang="en-US" dirty="0"/>
              <a:t>latency sensitive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דוגמה: נגן סרטים שמחליף 60 </a:t>
            </a:r>
            <a:r>
              <a:rPr lang="he-IL" altLang="en-US" dirty="0" err="1"/>
              <a:t>פריימים</a:t>
            </a:r>
            <a:r>
              <a:rPr lang="he-IL" altLang="en-US" dirty="0"/>
              <a:t> בשנייה.</a:t>
            </a:r>
          </a:p>
          <a:p>
            <a:r>
              <a:rPr lang="he-IL" altLang="en-US" dirty="0"/>
              <a:t>בדרך-כלל מוותר על המעבד מרצונו אחרי פרק זמן קצר בגלל המתנה לפעולות </a:t>
            </a:r>
            <a:r>
              <a:rPr lang="en-US" altLang="en-US" dirty="0"/>
              <a:t>I/O</a:t>
            </a:r>
            <a:r>
              <a:rPr lang="he-IL" altLang="en-US" dirty="0"/>
              <a:t>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altLang="en-US"/>
              <a:t>תהליך חישובי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מעוניין להגדיל את זמן המעבד שלו ככל הניתן.</a:t>
            </a:r>
          </a:p>
          <a:p>
            <a:pPr lvl="1"/>
            <a:r>
              <a:rPr lang="en-US" altLang="en-US" dirty="0"/>
              <a:t>throughput sensitive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דוגמה: סקריפט </a:t>
            </a:r>
            <a:r>
              <a:rPr lang="en-US" altLang="en-US" dirty="0" err="1"/>
              <a:t>matlab</a:t>
            </a:r>
            <a:r>
              <a:rPr lang="he-IL" altLang="en-US" dirty="0"/>
              <a:t> שמנתח נתונים ברקע.</a:t>
            </a:r>
          </a:p>
          <a:p>
            <a:r>
              <a:rPr lang="he-IL" altLang="en-US" dirty="0"/>
              <a:t>בדרך-כלל לא מוותר על המעבד מרצונו אלא מופקע.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57201" y="5566728"/>
            <a:ext cx="8229599" cy="8229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altLang="en-US" sz="2400" dirty="0"/>
              <a:t>תהליכים אינטראקטיביים יהיו עדיפים על תהליכים חישוביים</a:t>
            </a:r>
            <a:br>
              <a:rPr lang="en-US" altLang="en-US" sz="2400" dirty="0"/>
            </a:br>
            <a:r>
              <a:rPr lang="he-IL" altLang="en-US" sz="2400" dirty="0"/>
              <a:t>בכך שהם יקבלו קדימות בתור ("אני רק שאלה...")</a:t>
            </a:r>
          </a:p>
        </p:txBody>
      </p:sp>
    </p:spTree>
    <p:extLst>
      <p:ext uri="{BB962C8B-B14F-4D97-AF65-F5344CB8AC3E}">
        <p14:creationId xmlns:p14="http://schemas.microsoft.com/office/powerpoint/2010/main" val="224274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p"/>
      <p:bldP spid="8" grpId="0" build="p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שני סוגי עדיפויות לתהליך בלינוקס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altLang="en-US" dirty="0"/>
              <a:t>עדיפות דינמית</a:t>
            </a:r>
            <a:endParaRPr lang="en-US" dirty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מחושבת ומעודכנת במהלך הריצה ע"י מערכת ההפעלה.</a:t>
            </a:r>
          </a:p>
          <a:p>
            <a:pPr lvl="1"/>
            <a:r>
              <a:rPr lang="he-IL" altLang="en-US" dirty="0"/>
              <a:t>עולה כאשר התהליך רץ מעט ויוצא הרבה להמתנה (כלומר, כאשר התהליך אינטראקטיבי).</a:t>
            </a:r>
          </a:p>
          <a:p>
            <a:pPr lvl="1"/>
            <a:r>
              <a:rPr lang="he-IL" altLang="en-US" dirty="0"/>
              <a:t>כאשר נגיד רק "עדיפות" נתכוון לדינמית.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altLang="en-US" dirty="0"/>
              <a:t>עדיפות סטטית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לא משתנה במהלך הריצה.</a:t>
            </a:r>
          </a:p>
          <a:p>
            <a:pPr lvl="1"/>
            <a:r>
              <a:rPr lang="en-US" altLang="en-US" dirty="0" err="1"/>
              <a:t>static_prio</a:t>
            </a:r>
            <a:r>
              <a:rPr lang="en-US" altLang="en-US" dirty="0"/>
              <a:t>(idle) = 120</a:t>
            </a:r>
            <a:endParaRPr lang="he-IL" altLang="en-US" dirty="0"/>
          </a:p>
          <a:p>
            <a:pPr lvl="1"/>
            <a:r>
              <a:rPr lang="he-IL" altLang="en-US" dirty="0"/>
              <a:t>תהליך בן יורש אותה מתהליך האב שיצר אותו.</a:t>
            </a:r>
          </a:p>
          <a:p>
            <a:pPr lvl="1"/>
            <a:r>
              <a:rPr lang="he-IL" altLang="en-US" dirty="0"/>
              <a:t>המשתמש יכול לשנות אותה באמצעות קריאות מערכת </a:t>
            </a:r>
            <a:r>
              <a:rPr lang="en-US" altLang="en-US" dirty="0" err="1"/>
              <a:t>setpriority</a:t>
            </a:r>
            <a:r>
              <a:rPr lang="en-US" altLang="en-US" dirty="0"/>
              <a:t>, </a:t>
            </a:r>
            <a:r>
              <a:rPr lang="en-US" altLang="en-US" dirty="0" err="1"/>
              <a:t>sched_setparam</a:t>
            </a:r>
            <a:r>
              <a:rPr lang="he-IL" altLang="en-US" dirty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57201" y="5052447"/>
            <a:ext cx="8229599" cy="133724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he-IL" altLang="en-US" sz="2400" dirty="0"/>
              <a:t>עדיפות (סטטית</a:t>
            </a:r>
            <a:r>
              <a:rPr lang="en-US" altLang="en-US" sz="2400" dirty="0"/>
              <a:t>/</a:t>
            </a:r>
            <a:r>
              <a:rPr lang="he-IL" altLang="en-US" sz="2400" dirty="0"/>
              <a:t>דינמית) מיוצגת ע"י מספר שלם בין 0 ל-139 (כולל).</a:t>
            </a:r>
          </a:p>
          <a:p>
            <a:pPr algn="r" rtl="1"/>
            <a:r>
              <a:rPr lang="he-IL" altLang="en-US" sz="2400" dirty="0"/>
              <a:t>שימו לב: ערך מספרי גבוה יותר </a:t>
            </a:r>
            <a:r>
              <a:rPr lang="he-IL" altLang="en-US" sz="2400" dirty="0">
                <a:sym typeface="Wingdings" panose="05000000000000000000" pitchFamily="2" charset="2"/>
              </a:rPr>
              <a:t>מתאים ל</a:t>
            </a:r>
            <a:r>
              <a:rPr lang="he-IL" altLang="en-US" sz="2400" dirty="0"/>
              <a:t>עדיפות נמוכה יותר.</a:t>
            </a:r>
          </a:p>
          <a:p>
            <a:pPr algn="r" rtl="1"/>
            <a:r>
              <a:rPr lang="he-IL" altLang="en-US" sz="2000" dirty="0"/>
              <a:t>לדוגמה: תהליך עם עדיפות 100 נחשב עדיף על תהליך עם עדיפות 120.</a:t>
            </a:r>
            <a:endParaRPr lang="he-IL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9679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p"/>
      <p:bldP spid="8" grpId="0" build="p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הגדרת עדיפות לפי סיווג התהליך</a:t>
            </a:r>
            <a:endParaRPr lang="en-US" alt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4F4BE6D-91A2-45B6-9830-159EDCE694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altLang="en-US" dirty="0"/>
              <a:t>תהליכים רגילים</a:t>
            </a:r>
            <a:endParaRPr lang="en-US" dirty="0"/>
          </a:p>
        </p:txBody>
      </p:sp>
      <p:sp>
        <p:nvSpPr>
          <p:cNvPr id="9222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100 ≤ </a:t>
            </a:r>
            <a:r>
              <a:rPr lang="en-US" dirty="0" err="1"/>
              <a:t>static_prio</a:t>
            </a:r>
            <a:r>
              <a:rPr lang="en-US" dirty="0"/>
              <a:t> ≤ 139</a:t>
            </a:r>
            <a:endParaRPr lang="he-IL" altLang="en-US" dirty="0"/>
          </a:p>
          <a:p>
            <a:pPr lvl="1"/>
            <a:r>
              <a:rPr lang="en-US" altLang="en-US" dirty="0" err="1"/>
              <a:t>static_prio</a:t>
            </a:r>
            <a:r>
              <a:rPr lang="en-US" altLang="en-US" dirty="0"/>
              <a:t> = 120 + nice</a:t>
            </a:r>
            <a:r>
              <a:rPr lang="he-IL" altLang="en-US" dirty="0"/>
              <a:t> .</a:t>
            </a:r>
          </a:p>
          <a:p>
            <a:pPr lvl="1"/>
            <a:r>
              <a:rPr lang="he-IL" altLang="en-US" dirty="0"/>
              <a:t>הערך </a:t>
            </a:r>
            <a:r>
              <a:rPr lang="en-US" altLang="en-US" dirty="0"/>
              <a:t>nice</a:t>
            </a:r>
            <a:r>
              <a:rPr lang="he-IL" altLang="en-US" dirty="0"/>
              <a:t> מוגדר ע"י המשתמש כך ש: </a:t>
            </a:r>
            <a:r>
              <a:rPr lang="en-US" altLang="en-US" dirty="0"/>
              <a:t>-20 ≤ nice ≤ +19</a:t>
            </a:r>
            <a:r>
              <a:rPr lang="he-IL" altLang="en-US" dirty="0"/>
              <a:t> .</a:t>
            </a:r>
          </a:p>
          <a:p>
            <a:pPr lvl="1"/>
            <a:endParaRPr lang="he-IL" altLang="en-US" dirty="0"/>
          </a:p>
          <a:p>
            <a:pPr lvl="1"/>
            <a:endParaRPr lang="he-IL" altLang="en-US" dirty="0"/>
          </a:p>
          <a:p>
            <a:r>
              <a:rPr lang="en-US" altLang="en-US" dirty="0" err="1"/>
              <a:t>prio</a:t>
            </a:r>
            <a:r>
              <a:rPr lang="en-US" altLang="en-US" dirty="0"/>
              <a:t> = </a:t>
            </a:r>
            <a:r>
              <a:rPr lang="en-US" altLang="en-US" dirty="0" err="1"/>
              <a:t>static_prio</a:t>
            </a:r>
            <a:r>
              <a:rPr lang="en-US" altLang="en-US" dirty="0"/>
              <a:t> - bonus</a:t>
            </a:r>
          </a:p>
          <a:p>
            <a:r>
              <a:rPr lang="he-IL" dirty="0"/>
              <a:t>הערך </a:t>
            </a:r>
            <a:r>
              <a:rPr lang="en-US" dirty="0"/>
              <a:t>bonus</a:t>
            </a:r>
            <a:r>
              <a:rPr lang="he-IL" dirty="0"/>
              <a:t> מחושב דינמית במהלך הריצה בהתאם להתנהגות התהליך.</a:t>
            </a:r>
            <a:endParaRPr lang="he-IL" alt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A5BD34E-162C-4772-97C5-FDCE6D266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altLang="en-US" dirty="0"/>
              <a:t>תהליכי זמן-אמת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AE22045-F3FC-4FF2-A02F-A2A7F8B6A44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0 ≤ </a:t>
            </a:r>
            <a:r>
              <a:rPr lang="en-US" dirty="0" err="1"/>
              <a:t>static_prio</a:t>
            </a:r>
            <a:r>
              <a:rPr lang="en-US" dirty="0"/>
              <a:t> ≤ 99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altLang="en-US" dirty="0" err="1"/>
              <a:t>prio</a:t>
            </a:r>
            <a:r>
              <a:rPr lang="en-US" altLang="en-US" dirty="0"/>
              <a:t> = </a:t>
            </a:r>
            <a:r>
              <a:rPr lang="en-US" altLang="en-US" dirty="0" err="1"/>
              <a:t>static_prio</a:t>
            </a:r>
            <a:endParaRPr lang="he-IL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9224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4924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תזכורת: תור הריצה (</a:t>
            </a:r>
            <a:r>
              <a:rPr lang="en-US" altLang="en-US" dirty="0" err="1"/>
              <a:t>runqueue</a:t>
            </a:r>
            <a:r>
              <a:rPr lang="he-IL" altLang="en-US" dirty="0"/>
              <a:t>)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F12F4E-C03A-4872-8C28-8335ACA03C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e-IL" altLang="en-US" sz="2400" dirty="0"/>
              <a:t>שומר את כל התהליכים המוכנים לריצה (מצב </a:t>
            </a:r>
            <a:r>
              <a:rPr lang="en-US" altLang="en-US" sz="2400" dirty="0"/>
              <a:t>TASK_RUNNING</a:t>
            </a:r>
            <a:r>
              <a:rPr lang="he-IL" altLang="en-US" sz="2400" dirty="0"/>
              <a:t>).</a:t>
            </a:r>
          </a:p>
          <a:p>
            <a:endParaRPr lang="he-IL" altLang="en-US" sz="2400" dirty="0"/>
          </a:p>
          <a:p>
            <a:r>
              <a:rPr lang="he-IL" altLang="en-US" sz="2400" dirty="0"/>
              <a:t>לכל </a:t>
            </a:r>
            <a:r>
              <a:rPr lang="he-IL" altLang="en-US" sz="2400" b="1" dirty="0"/>
              <a:t>עדיפות דינמית</a:t>
            </a:r>
            <a:r>
              <a:rPr lang="he-IL" altLang="en-US" sz="2400" dirty="0"/>
              <a:t> יש רשימת תהליכים באותה עדיפות.</a:t>
            </a:r>
          </a:p>
          <a:p>
            <a:pPr lvl="1"/>
            <a:r>
              <a:rPr lang="he-IL" altLang="en-US" sz="2000" dirty="0"/>
              <a:t>140 רשימות בסך הכל.</a:t>
            </a:r>
          </a:p>
          <a:p>
            <a:endParaRPr lang="he-IL" altLang="en-US" sz="2400" dirty="0"/>
          </a:p>
          <a:p>
            <a:r>
              <a:rPr lang="he-IL" altLang="en-US" sz="2400" dirty="0"/>
              <a:t>הערה: השרטוט המופיע כאן אינו מדויק, בהמשך התרגול נראה את המבנה המדויק.</a:t>
            </a:r>
          </a:p>
          <a:p>
            <a:endParaRPr lang="he-IL" alt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1" name="Content Placeholder 20">
            <a:extLst>
              <a:ext uri="{FF2B5EF4-FFF2-40B4-BE49-F238E27FC236}">
                <a16:creationId xmlns:a16="http://schemas.microsoft.com/office/drawing/2014/main" id="{F8C292F3-CE04-41E7-97B6-08684FF94C53}"/>
              </a:ext>
            </a:extLst>
          </p:cNvPr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108091" y="1673228"/>
          <a:ext cx="1463040" cy="4718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387">
                  <a:extLst>
                    <a:ext uri="{9D8B030D-6E8A-4147-A177-3AD203B41FA5}">
                      <a16:colId xmlns:a16="http://schemas.microsoft.com/office/drawing/2014/main" val="625692712"/>
                    </a:ext>
                  </a:extLst>
                </a:gridCol>
                <a:gridCol w="816653">
                  <a:extLst>
                    <a:ext uri="{9D8B030D-6E8A-4147-A177-3AD203B41FA5}">
                      <a16:colId xmlns:a16="http://schemas.microsoft.com/office/drawing/2014/main" val="2282006468"/>
                    </a:ext>
                  </a:extLst>
                </a:gridCol>
              </a:tblGrid>
              <a:tr h="428948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prio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list_t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9285230"/>
                  </a:ext>
                </a:extLst>
              </a:tr>
              <a:tr h="4289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9218185"/>
                  </a:ext>
                </a:extLst>
              </a:tr>
              <a:tr h="4289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0920619"/>
                  </a:ext>
                </a:extLst>
              </a:tr>
              <a:tr h="4289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1259131"/>
                  </a:ext>
                </a:extLst>
              </a:tr>
              <a:tr h="4289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794527"/>
                  </a:ext>
                </a:extLst>
              </a:tr>
              <a:tr h="4289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3351706"/>
                  </a:ext>
                </a:extLst>
              </a:tr>
              <a:tr h="4289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0626500"/>
                  </a:ext>
                </a:extLst>
              </a:tr>
              <a:tr h="4289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0663202"/>
                  </a:ext>
                </a:extLst>
              </a:tr>
              <a:tr h="4289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2646217"/>
                  </a:ext>
                </a:extLst>
              </a:tr>
              <a:tr h="4289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0757395"/>
                  </a:ext>
                </a:extLst>
              </a:tr>
              <a:tr h="4289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733778"/>
                  </a:ext>
                </a:extLst>
              </a:tr>
            </a:tbl>
          </a:graphicData>
        </a:graphic>
      </p:graphicFrame>
      <p:sp>
        <p:nvSpPr>
          <p:cNvPr id="32" name="Left Brace 31">
            <a:extLst>
              <a:ext uri="{FF2B5EF4-FFF2-40B4-BE49-F238E27FC236}">
                <a16:creationId xmlns:a16="http://schemas.microsoft.com/office/drawing/2014/main" id="{52AF76B9-60FA-4DA0-955D-081376381050}"/>
              </a:ext>
            </a:extLst>
          </p:cNvPr>
          <p:cNvSpPr/>
          <p:nvPr/>
        </p:nvSpPr>
        <p:spPr>
          <a:xfrm>
            <a:off x="698086" y="2185261"/>
            <a:ext cx="293031" cy="2004527"/>
          </a:xfrm>
          <a:prstGeom prst="lef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en-US" sz="2400" dirty="0"/>
              <a:t>real-time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  <p:sp>
        <p:nvSpPr>
          <p:cNvPr id="33" name="Left Brace 32">
            <a:extLst>
              <a:ext uri="{FF2B5EF4-FFF2-40B4-BE49-F238E27FC236}">
                <a16:creationId xmlns:a16="http://schemas.microsoft.com/office/drawing/2014/main" id="{D06E8538-6580-460B-B462-F6F79B21D81E}"/>
              </a:ext>
            </a:extLst>
          </p:cNvPr>
          <p:cNvSpPr/>
          <p:nvPr/>
        </p:nvSpPr>
        <p:spPr>
          <a:xfrm>
            <a:off x="698086" y="4370522"/>
            <a:ext cx="293031" cy="1932281"/>
          </a:xfrm>
          <a:prstGeom prst="lef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en-US" sz="2400" dirty="0"/>
              <a:t>conventional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B05E4EC-E09C-4DF6-910D-B9A89EB1B310}"/>
              </a:ext>
            </a:extLst>
          </p:cNvPr>
          <p:cNvGrpSpPr/>
          <p:nvPr/>
        </p:nvGrpSpPr>
        <p:grpSpPr>
          <a:xfrm>
            <a:off x="2548932" y="2179610"/>
            <a:ext cx="1660205" cy="2010178"/>
            <a:chOff x="2548932" y="2179610"/>
            <a:chExt cx="1660205" cy="2010178"/>
          </a:xfrm>
        </p:grpSpPr>
        <p:grpSp>
          <p:nvGrpSpPr>
            <p:cNvPr id="35" name="Group 29">
              <a:extLst>
                <a:ext uri="{FF2B5EF4-FFF2-40B4-BE49-F238E27FC236}">
                  <a16:creationId xmlns:a16="http://schemas.microsoft.com/office/drawing/2014/main" id="{5122CB9D-2BA3-4450-BE52-A49A3C5853D1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2565019" y="3902451"/>
              <a:ext cx="576263" cy="287337"/>
              <a:chOff x="1202" y="2750"/>
              <a:chExt cx="363" cy="181"/>
            </a:xfrm>
          </p:grpSpPr>
          <p:sp>
            <p:nvSpPr>
              <p:cNvPr id="50" name="Line 30">
                <a:extLst>
                  <a:ext uri="{FF2B5EF4-FFF2-40B4-BE49-F238E27FC236}">
                    <a16:creationId xmlns:a16="http://schemas.microsoft.com/office/drawing/2014/main" id="{8DFEC4C3-C187-4BFD-9064-F1664E71D0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47" y="2840"/>
                <a:ext cx="318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 type="oval" w="med" len="med"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31">
                <a:extLst>
                  <a:ext uri="{FF2B5EF4-FFF2-40B4-BE49-F238E27FC236}">
                    <a16:creationId xmlns:a16="http://schemas.microsoft.com/office/drawing/2014/main" id="{324A8569-4EA1-4D6C-B3C8-0154D622FC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7" y="2750"/>
                <a:ext cx="0" cy="18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32">
                <a:extLst>
                  <a:ext uri="{FF2B5EF4-FFF2-40B4-BE49-F238E27FC236}">
                    <a16:creationId xmlns:a16="http://schemas.microsoft.com/office/drawing/2014/main" id="{67F396B2-C7D1-4381-806F-A6EFCCB44B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2" y="2795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" name="Rectangle 38" descr="Light vertical">
              <a:extLst>
                <a:ext uri="{FF2B5EF4-FFF2-40B4-BE49-F238E27FC236}">
                  <a16:creationId xmlns:a16="http://schemas.microsoft.com/office/drawing/2014/main" id="{E3B7D8CD-C8DA-4628-A8D3-C23D958048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056611" y="2541559"/>
              <a:ext cx="360363" cy="431800"/>
            </a:xfrm>
            <a:prstGeom prst="rect">
              <a:avLst/>
            </a:prstGeom>
            <a:pattFill prst="ltVert">
              <a:fgClr>
                <a:srgbClr val="FFCC00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" name="Rectangle 39" descr="Light vertical">
              <a:extLst>
                <a:ext uri="{FF2B5EF4-FFF2-40B4-BE49-F238E27FC236}">
                  <a16:creationId xmlns:a16="http://schemas.microsoft.com/office/drawing/2014/main" id="{2E548C89-5FC3-4193-8E04-8FA078C0AF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848774" y="2541559"/>
              <a:ext cx="360363" cy="431800"/>
            </a:xfrm>
            <a:prstGeom prst="rect">
              <a:avLst/>
            </a:prstGeom>
            <a:pattFill prst="ltVert">
              <a:fgClr>
                <a:srgbClr val="FFCC00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" name="Rectangle 46" descr="Light vertical">
              <a:extLst>
                <a:ext uri="{FF2B5EF4-FFF2-40B4-BE49-F238E27FC236}">
                  <a16:creationId xmlns:a16="http://schemas.microsoft.com/office/drawing/2014/main" id="{EE29F17C-8FA8-4688-B768-39BDE81BD2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053757" y="3403599"/>
              <a:ext cx="360363" cy="431800"/>
            </a:xfrm>
            <a:prstGeom prst="rect">
              <a:avLst/>
            </a:prstGeom>
            <a:pattFill prst="ltVert">
              <a:fgClr>
                <a:srgbClr val="FFCC00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" name="Rectangle 47" descr="Light vertical">
              <a:extLst>
                <a:ext uri="{FF2B5EF4-FFF2-40B4-BE49-F238E27FC236}">
                  <a16:creationId xmlns:a16="http://schemas.microsoft.com/office/drawing/2014/main" id="{5008EA92-27E1-4889-9AD2-29D3E795C5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845920" y="3403599"/>
              <a:ext cx="360363" cy="431800"/>
            </a:xfrm>
            <a:prstGeom prst="rect">
              <a:avLst/>
            </a:prstGeom>
            <a:pattFill prst="ltVert">
              <a:fgClr>
                <a:srgbClr val="FFCC00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" name="Line 55">
              <a:extLst>
                <a:ext uri="{FF2B5EF4-FFF2-40B4-BE49-F238E27FC236}">
                  <a16:creationId xmlns:a16="http://schemas.microsoft.com/office/drawing/2014/main" id="{686107DA-FC36-41E9-AFC1-0419F844929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272512" y="2757459"/>
              <a:ext cx="720725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stealth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56">
              <a:extLst>
                <a:ext uri="{FF2B5EF4-FFF2-40B4-BE49-F238E27FC236}">
                  <a16:creationId xmlns:a16="http://schemas.microsoft.com/office/drawing/2014/main" id="{A097FF5A-FA4C-48A0-B27E-7837947E6AA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269658" y="3617912"/>
              <a:ext cx="720725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stealth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57">
              <a:extLst>
                <a:ext uri="{FF2B5EF4-FFF2-40B4-BE49-F238E27FC236}">
                  <a16:creationId xmlns:a16="http://schemas.microsoft.com/office/drawing/2014/main" id="{8516E1FA-9733-44FA-8750-9DC309DA91A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2551786" y="2757459"/>
              <a:ext cx="649288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stealth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58">
              <a:extLst>
                <a:ext uri="{FF2B5EF4-FFF2-40B4-BE49-F238E27FC236}">
                  <a16:creationId xmlns:a16="http://schemas.microsoft.com/office/drawing/2014/main" id="{A41F5F75-B659-4972-B625-6F81E955DFC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2548932" y="3617912"/>
              <a:ext cx="649288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stealth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Freeform 59">
              <a:extLst>
                <a:ext uri="{FF2B5EF4-FFF2-40B4-BE49-F238E27FC236}">
                  <a16:creationId xmlns:a16="http://schemas.microsoft.com/office/drawing/2014/main" id="{DF167D06-9EC1-48C7-8E76-037DBED83B0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624812" y="2828897"/>
              <a:ext cx="1295400" cy="300037"/>
            </a:xfrm>
            <a:custGeom>
              <a:avLst/>
              <a:gdLst>
                <a:gd name="T0" fmla="*/ 0 w 816"/>
                <a:gd name="T1" fmla="*/ 144 h 189"/>
                <a:gd name="T2" fmla="*/ 272 w 816"/>
                <a:gd name="T3" fmla="*/ 7 h 189"/>
                <a:gd name="T4" fmla="*/ 816 w 816"/>
                <a:gd name="T5" fmla="*/ 189 h 18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16" h="189">
                  <a:moveTo>
                    <a:pt x="0" y="144"/>
                  </a:moveTo>
                  <a:cubicBezTo>
                    <a:pt x="68" y="72"/>
                    <a:pt x="136" y="0"/>
                    <a:pt x="272" y="7"/>
                  </a:cubicBezTo>
                  <a:cubicBezTo>
                    <a:pt x="408" y="14"/>
                    <a:pt x="740" y="166"/>
                    <a:pt x="816" y="189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solid"/>
              <a:round/>
              <a:headEnd type="stealth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Freeform 60">
              <a:extLst>
                <a:ext uri="{FF2B5EF4-FFF2-40B4-BE49-F238E27FC236}">
                  <a16:creationId xmlns:a16="http://schemas.microsoft.com/office/drawing/2014/main" id="{803667C3-E250-4751-AB12-BB844FC400A6}"/>
                </a:ext>
              </a:extLst>
            </p:cNvPr>
            <p:cNvSpPr>
              <a:spLocks/>
            </p:cNvSpPr>
            <p:nvPr/>
          </p:nvSpPr>
          <p:spPr bwMode="auto">
            <a:xfrm rot="10800000" flipV="1">
              <a:off x="2621958" y="3244850"/>
              <a:ext cx="1295400" cy="300037"/>
            </a:xfrm>
            <a:custGeom>
              <a:avLst/>
              <a:gdLst>
                <a:gd name="T0" fmla="*/ 0 w 816"/>
                <a:gd name="T1" fmla="*/ 144 h 189"/>
                <a:gd name="T2" fmla="*/ 272 w 816"/>
                <a:gd name="T3" fmla="*/ 7 h 189"/>
                <a:gd name="T4" fmla="*/ 816 w 816"/>
                <a:gd name="T5" fmla="*/ 189 h 18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16" h="189">
                  <a:moveTo>
                    <a:pt x="0" y="144"/>
                  </a:moveTo>
                  <a:cubicBezTo>
                    <a:pt x="68" y="72"/>
                    <a:pt x="136" y="0"/>
                    <a:pt x="272" y="7"/>
                  </a:cubicBezTo>
                  <a:cubicBezTo>
                    <a:pt x="408" y="14"/>
                    <a:pt x="740" y="166"/>
                    <a:pt x="816" y="189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solid"/>
              <a:round/>
              <a:headEnd type="stealth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" name="Group 29">
              <a:extLst>
                <a:ext uri="{FF2B5EF4-FFF2-40B4-BE49-F238E27FC236}">
                  <a16:creationId xmlns:a16="http://schemas.microsoft.com/office/drawing/2014/main" id="{8C6253AC-E2DC-4B05-AAE0-5C4BD316E0A6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2571131" y="2179610"/>
              <a:ext cx="576263" cy="287337"/>
              <a:chOff x="1202" y="2750"/>
              <a:chExt cx="363" cy="181"/>
            </a:xfrm>
          </p:grpSpPr>
          <p:sp>
            <p:nvSpPr>
              <p:cNvPr id="47" name="Line 30">
                <a:extLst>
                  <a:ext uri="{FF2B5EF4-FFF2-40B4-BE49-F238E27FC236}">
                    <a16:creationId xmlns:a16="http://schemas.microsoft.com/office/drawing/2014/main" id="{B209FC4D-0902-40FE-8872-644D8D853B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47" y="2840"/>
                <a:ext cx="318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 type="oval" w="med" len="med"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31">
                <a:extLst>
                  <a:ext uri="{FF2B5EF4-FFF2-40B4-BE49-F238E27FC236}">
                    <a16:creationId xmlns:a16="http://schemas.microsoft.com/office/drawing/2014/main" id="{28541448-998C-4DFE-9547-69F597CE45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7" y="2750"/>
                <a:ext cx="0" cy="18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32">
                <a:extLst>
                  <a:ext uri="{FF2B5EF4-FFF2-40B4-BE49-F238E27FC236}">
                    <a16:creationId xmlns:a16="http://schemas.microsoft.com/office/drawing/2014/main" id="{B76EE847-9867-476F-BDD3-0648D2BBC1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2" y="2795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0DBC94C-0E42-4779-9037-A3403B7F92C6}"/>
              </a:ext>
            </a:extLst>
          </p:cNvPr>
          <p:cNvGrpSpPr/>
          <p:nvPr/>
        </p:nvGrpSpPr>
        <p:grpSpPr>
          <a:xfrm>
            <a:off x="2548931" y="4306493"/>
            <a:ext cx="1660205" cy="2010178"/>
            <a:chOff x="2548932" y="2179610"/>
            <a:chExt cx="1660205" cy="2010178"/>
          </a:xfrm>
        </p:grpSpPr>
        <p:grpSp>
          <p:nvGrpSpPr>
            <p:cNvPr id="54" name="Group 29">
              <a:extLst>
                <a:ext uri="{FF2B5EF4-FFF2-40B4-BE49-F238E27FC236}">
                  <a16:creationId xmlns:a16="http://schemas.microsoft.com/office/drawing/2014/main" id="{20F83D07-7433-4DEA-A2EB-792FE56A453B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2565019" y="3902451"/>
              <a:ext cx="576263" cy="287337"/>
              <a:chOff x="1202" y="2750"/>
              <a:chExt cx="363" cy="181"/>
            </a:xfrm>
          </p:grpSpPr>
          <p:sp>
            <p:nvSpPr>
              <p:cNvPr id="69" name="Line 30">
                <a:extLst>
                  <a:ext uri="{FF2B5EF4-FFF2-40B4-BE49-F238E27FC236}">
                    <a16:creationId xmlns:a16="http://schemas.microsoft.com/office/drawing/2014/main" id="{A6B4DF7A-B15B-4C08-AD68-7A7A7DA370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47" y="2840"/>
                <a:ext cx="318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 type="oval" w="med" len="med"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31">
                <a:extLst>
                  <a:ext uri="{FF2B5EF4-FFF2-40B4-BE49-F238E27FC236}">
                    <a16:creationId xmlns:a16="http://schemas.microsoft.com/office/drawing/2014/main" id="{01BE6097-E567-46CD-ABA7-27AC7301C2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7" y="2750"/>
                <a:ext cx="0" cy="18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32">
                <a:extLst>
                  <a:ext uri="{FF2B5EF4-FFF2-40B4-BE49-F238E27FC236}">
                    <a16:creationId xmlns:a16="http://schemas.microsoft.com/office/drawing/2014/main" id="{E35A6A8B-8467-4D27-8F30-D2F9A3A2AD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2" y="2795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" name="Rectangle 38" descr="Light vertical">
              <a:extLst>
                <a:ext uri="{FF2B5EF4-FFF2-40B4-BE49-F238E27FC236}">
                  <a16:creationId xmlns:a16="http://schemas.microsoft.com/office/drawing/2014/main" id="{35EF3D53-951E-49C3-95FF-21EC69517F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056611" y="2541559"/>
              <a:ext cx="360363" cy="431800"/>
            </a:xfrm>
            <a:prstGeom prst="rect">
              <a:avLst/>
            </a:prstGeom>
            <a:pattFill prst="ltVert">
              <a:fgClr>
                <a:srgbClr val="FFCC00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" name="Rectangle 39" descr="Light vertical">
              <a:extLst>
                <a:ext uri="{FF2B5EF4-FFF2-40B4-BE49-F238E27FC236}">
                  <a16:creationId xmlns:a16="http://schemas.microsoft.com/office/drawing/2014/main" id="{3F1EB940-5EA6-46F4-AA21-51154699C27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848774" y="2541559"/>
              <a:ext cx="360363" cy="431800"/>
            </a:xfrm>
            <a:prstGeom prst="rect">
              <a:avLst/>
            </a:prstGeom>
            <a:pattFill prst="ltVert">
              <a:fgClr>
                <a:srgbClr val="FFCC00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" name="Rectangle 46" descr="Light vertical">
              <a:extLst>
                <a:ext uri="{FF2B5EF4-FFF2-40B4-BE49-F238E27FC236}">
                  <a16:creationId xmlns:a16="http://schemas.microsoft.com/office/drawing/2014/main" id="{82812B30-77FE-475C-ABEF-5BBF224C1E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053757" y="3403599"/>
              <a:ext cx="360363" cy="431800"/>
            </a:xfrm>
            <a:prstGeom prst="rect">
              <a:avLst/>
            </a:prstGeom>
            <a:pattFill prst="ltVert">
              <a:fgClr>
                <a:srgbClr val="FFCC00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" name="Rectangle 47" descr="Light vertical">
              <a:extLst>
                <a:ext uri="{FF2B5EF4-FFF2-40B4-BE49-F238E27FC236}">
                  <a16:creationId xmlns:a16="http://schemas.microsoft.com/office/drawing/2014/main" id="{60378896-6318-41F8-A8A9-2C7F8BAAFE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845920" y="3403599"/>
              <a:ext cx="360363" cy="431800"/>
            </a:xfrm>
            <a:prstGeom prst="rect">
              <a:avLst/>
            </a:prstGeom>
            <a:pattFill prst="ltVert">
              <a:fgClr>
                <a:srgbClr val="FFCC00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" name="Line 55">
              <a:extLst>
                <a:ext uri="{FF2B5EF4-FFF2-40B4-BE49-F238E27FC236}">
                  <a16:creationId xmlns:a16="http://schemas.microsoft.com/office/drawing/2014/main" id="{4CFB628C-27C4-45B3-B336-6EAFCA1653A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272512" y="2757459"/>
              <a:ext cx="720725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stealth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56">
              <a:extLst>
                <a:ext uri="{FF2B5EF4-FFF2-40B4-BE49-F238E27FC236}">
                  <a16:creationId xmlns:a16="http://schemas.microsoft.com/office/drawing/2014/main" id="{A19FB933-3781-4CF8-ACD5-94C87717505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269658" y="3617912"/>
              <a:ext cx="720725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stealth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57">
              <a:extLst>
                <a:ext uri="{FF2B5EF4-FFF2-40B4-BE49-F238E27FC236}">
                  <a16:creationId xmlns:a16="http://schemas.microsoft.com/office/drawing/2014/main" id="{4BC3859F-7C3B-4AAF-8041-67D6A14E786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2551786" y="2757459"/>
              <a:ext cx="649288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stealth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58">
              <a:extLst>
                <a:ext uri="{FF2B5EF4-FFF2-40B4-BE49-F238E27FC236}">
                  <a16:creationId xmlns:a16="http://schemas.microsoft.com/office/drawing/2014/main" id="{645CC9BF-DAE7-4BE0-85F4-2452E077542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2548932" y="3617912"/>
              <a:ext cx="649288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stealth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Freeform 59">
              <a:extLst>
                <a:ext uri="{FF2B5EF4-FFF2-40B4-BE49-F238E27FC236}">
                  <a16:creationId xmlns:a16="http://schemas.microsoft.com/office/drawing/2014/main" id="{E66C4F7B-D125-42CC-BCC8-9C0578CE672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624812" y="2828897"/>
              <a:ext cx="1295400" cy="300037"/>
            </a:xfrm>
            <a:custGeom>
              <a:avLst/>
              <a:gdLst>
                <a:gd name="T0" fmla="*/ 0 w 816"/>
                <a:gd name="T1" fmla="*/ 144 h 189"/>
                <a:gd name="T2" fmla="*/ 272 w 816"/>
                <a:gd name="T3" fmla="*/ 7 h 189"/>
                <a:gd name="T4" fmla="*/ 816 w 816"/>
                <a:gd name="T5" fmla="*/ 189 h 18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16" h="189">
                  <a:moveTo>
                    <a:pt x="0" y="144"/>
                  </a:moveTo>
                  <a:cubicBezTo>
                    <a:pt x="68" y="72"/>
                    <a:pt x="136" y="0"/>
                    <a:pt x="272" y="7"/>
                  </a:cubicBezTo>
                  <a:cubicBezTo>
                    <a:pt x="408" y="14"/>
                    <a:pt x="740" y="166"/>
                    <a:pt x="816" y="189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solid"/>
              <a:round/>
              <a:headEnd type="stealth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Freeform 60">
              <a:extLst>
                <a:ext uri="{FF2B5EF4-FFF2-40B4-BE49-F238E27FC236}">
                  <a16:creationId xmlns:a16="http://schemas.microsoft.com/office/drawing/2014/main" id="{A9B3B530-0650-4B4D-81F9-99240CD09DE0}"/>
                </a:ext>
              </a:extLst>
            </p:cNvPr>
            <p:cNvSpPr>
              <a:spLocks/>
            </p:cNvSpPr>
            <p:nvPr/>
          </p:nvSpPr>
          <p:spPr bwMode="auto">
            <a:xfrm rot="10800000" flipV="1">
              <a:off x="2621958" y="3244850"/>
              <a:ext cx="1295400" cy="300037"/>
            </a:xfrm>
            <a:custGeom>
              <a:avLst/>
              <a:gdLst>
                <a:gd name="T0" fmla="*/ 0 w 816"/>
                <a:gd name="T1" fmla="*/ 144 h 189"/>
                <a:gd name="T2" fmla="*/ 272 w 816"/>
                <a:gd name="T3" fmla="*/ 7 h 189"/>
                <a:gd name="T4" fmla="*/ 816 w 816"/>
                <a:gd name="T5" fmla="*/ 189 h 18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16" h="189">
                  <a:moveTo>
                    <a:pt x="0" y="144"/>
                  </a:moveTo>
                  <a:cubicBezTo>
                    <a:pt x="68" y="72"/>
                    <a:pt x="136" y="0"/>
                    <a:pt x="272" y="7"/>
                  </a:cubicBezTo>
                  <a:cubicBezTo>
                    <a:pt x="408" y="14"/>
                    <a:pt x="740" y="166"/>
                    <a:pt x="816" y="189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solid"/>
              <a:round/>
              <a:headEnd type="stealth" w="lg" len="med"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5" name="Group 29">
              <a:extLst>
                <a:ext uri="{FF2B5EF4-FFF2-40B4-BE49-F238E27FC236}">
                  <a16:creationId xmlns:a16="http://schemas.microsoft.com/office/drawing/2014/main" id="{425E350A-551E-4A4B-B5B7-4A09A5C8CD0C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2571131" y="2179610"/>
              <a:ext cx="576263" cy="287337"/>
              <a:chOff x="1202" y="2750"/>
              <a:chExt cx="363" cy="181"/>
            </a:xfrm>
          </p:grpSpPr>
          <p:sp>
            <p:nvSpPr>
              <p:cNvPr id="66" name="Line 30">
                <a:extLst>
                  <a:ext uri="{FF2B5EF4-FFF2-40B4-BE49-F238E27FC236}">
                    <a16:creationId xmlns:a16="http://schemas.microsoft.com/office/drawing/2014/main" id="{A9807353-1386-4FC4-9131-EBCA8F1EFD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47" y="2840"/>
                <a:ext cx="318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 type="oval" w="med" len="med"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31">
                <a:extLst>
                  <a:ext uri="{FF2B5EF4-FFF2-40B4-BE49-F238E27FC236}">
                    <a16:creationId xmlns:a16="http://schemas.microsoft.com/office/drawing/2014/main" id="{6CDA7E7C-48B1-49C5-9B10-015C680EB2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7" y="2750"/>
                <a:ext cx="0" cy="18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32">
                <a:extLst>
                  <a:ext uri="{FF2B5EF4-FFF2-40B4-BE49-F238E27FC236}">
                    <a16:creationId xmlns:a16="http://schemas.microsoft.com/office/drawing/2014/main" id="{87849F0C-BC59-4CED-98E6-FBE336DC88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2" y="2795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66946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 rtl="1"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2012</TotalTime>
  <Words>4409</Words>
  <Application>Microsoft Office PowerPoint</Application>
  <PresentationFormat>On-screen Show (4:3)</PresentationFormat>
  <Paragraphs>770</Paragraphs>
  <Slides>46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</vt:lpstr>
      <vt:lpstr>Calibri</vt:lpstr>
      <vt:lpstr>Cambria Math</vt:lpstr>
      <vt:lpstr>Courier New</vt:lpstr>
      <vt:lpstr>Wingdings</vt:lpstr>
      <vt:lpstr>Clarity</vt:lpstr>
      <vt:lpstr>Equation</vt:lpstr>
      <vt:lpstr>תרגול 4</vt:lpstr>
      <vt:lpstr>TL;DR</vt:lpstr>
      <vt:lpstr>סיווג תהליכים בלינוקס</vt:lpstr>
      <vt:lpstr>PowerPoint Presentation</vt:lpstr>
      <vt:lpstr>שני סוגי תהליכים בלינוקס</vt:lpstr>
      <vt:lpstr>התהליכים הרגילים מתחלקים לשני סוגים</vt:lpstr>
      <vt:lpstr>שני סוגי עדיפויות לתהליך בלינוקס</vt:lpstr>
      <vt:lpstr>הגדרת עדיפות לפי סיווג התהליך</vt:lpstr>
      <vt:lpstr>תזכורת: תור הריצה (runqueue)</vt:lpstr>
      <vt:lpstr>דוגמה</vt:lpstr>
      <vt:lpstr>דוגמה</vt:lpstr>
      <vt:lpstr>סיווג תהליכים רגילים</vt:lpstr>
      <vt:lpstr>חישוב זמן ההמתנה הממוצע (1)</vt:lpstr>
      <vt:lpstr>חישוב זמן ההמתנה הממוצע (2)</vt:lpstr>
      <vt:lpstr>חישוב העדיפות הדינמית (1)</vt:lpstr>
      <vt:lpstr>חישוב העדיפות הדינמית (2)</vt:lpstr>
      <vt:lpstr>איך מסווגים תהליך כאינטראקטיבי? (1)</vt:lpstr>
      <vt:lpstr>איך מסווגים תהליך כאינטראקטיבי? (2)</vt:lpstr>
      <vt:lpstr>הערך nice</vt:lpstr>
      <vt:lpstr>זימון תהליכי זמן-אמת</vt:lpstr>
      <vt:lpstr>זַמָּן התהליכים (scheduler)</vt:lpstr>
      <vt:lpstr>אלגוריתם הזימון של תהליכי זמן-אמת</vt:lpstr>
      <vt:lpstr>מדיניות זימון של תהליך</vt:lpstr>
      <vt:lpstr>מדיניויות זימון של תהליכי זמן-אמת</vt:lpstr>
      <vt:lpstr>דוגמה</vt:lpstr>
      <vt:lpstr>זימון תהליכים רגילים</vt:lpstr>
      <vt:lpstr>אלגוריתם הזימון של תהליכים רגילים</vt:lpstr>
      <vt:lpstr>המבנה prio_array_t</vt:lpstr>
      <vt:lpstr>מבט מקרוב על ה-runqueue</vt:lpstr>
      <vt:lpstr>מה שומר ה-runqueue ?</vt:lpstr>
      <vt:lpstr>מה שומר ה-prio_array_t ?</vt:lpstr>
      <vt:lpstr>אלגוריתם הזימון של תהליכים רגילים</vt:lpstr>
      <vt:lpstr>חישוב ה-time slice</vt:lpstr>
      <vt:lpstr>חישוב ה-time slice</vt:lpstr>
      <vt:lpstr>time slice אחרי קריאת מערכת fork()</vt:lpstr>
      <vt:lpstr>הפונקציה schedule() (1)</vt:lpstr>
      <vt:lpstr>תזכורת: מתי מופעל זמן התהליכים?</vt:lpstr>
      <vt:lpstr>באיזה מצב תהליך יכול להגיע לפונקציה schedule()?</vt:lpstr>
      <vt:lpstr>הפונקציה schedule() (2)</vt:lpstr>
      <vt:lpstr>הפונקציה schedule() (3)</vt:lpstr>
      <vt:lpstr>הפונקציה scheduler_tick() (1)</vt:lpstr>
      <vt:lpstr>הפונקציה scheduler_tick() (2)</vt:lpstr>
      <vt:lpstr>נקודות למחשבה</vt:lpstr>
      <vt:lpstr>מניעת הרעבה</vt:lpstr>
      <vt:lpstr>סיכום – מי משפיע על מי?</vt:lpstr>
      <vt:lpstr>סיכום – איפה משתנה מה?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Elad</dc:creator>
  <cp:lastModifiedBy>yosiyaniv@gmail.com</cp:lastModifiedBy>
  <cp:revision>198</cp:revision>
  <dcterms:created xsi:type="dcterms:W3CDTF">2014-09-16T21:32:26Z</dcterms:created>
  <dcterms:modified xsi:type="dcterms:W3CDTF">2017-11-22T12:56:10Z</dcterms:modified>
</cp:coreProperties>
</file>