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61"/>
  </p:notesMasterIdLst>
  <p:sldIdLst>
    <p:sldId id="256" r:id="rId2"/>
    <p:sldId id="296" r:id="rId3"/>
    <p:sldId id="286" r:id="rId4"/>
    <p:sldId id="304" r:id="rId5"/>
    <p:sldId id="287" r:id="rId6"/>
    <p:sldId id="289" r:id="rId7"/>
    <p:sldId id="290" r:id="rId8"/>
    <p:sldId id="291" r:id="rId9"/>
    <p:sldId id="292" r:id="rId10"/>
    <p:sldId id="293" r:id="rId11"/>
    <p:sldId id="294" r:id="rId12"/>
    <p:sldId id="258" r:id="rId13"/>
    <p:sldId id="346" r:id="rId14"/>
    <p:sldId id="297" r:id="rId15"/>
    <p:sldId id="335" r:id="rId16"/>
    <p:sldId id="348" r:id="rId17"/>
    <p:sldId id="298" r:id="rId18"/>
    <p:sldId id="259" r:id="rId19"/>
    <p:sldId id="345" r:id="rId20"/>
    <p:sldId id="262" r:id="rId21"/>
    <p:sldId id="263" r:id="rId22"/>
    <p:sldId id="325" r:id="rId23"/>
    <p:sldId id="302" r:id="rId24"/>
    <p:sldId id="264" r:id="rId25"/>
    <p:sldId id="266" r:id="rId26"/>
    <p:sldId id="267" r:id="rId27"/>
    <p:sldId id="341" r:id="rId28"/>
    <p:sldId id="268" r:id="rId29"/>
    <p:sldId id="344" r:id="rId30"/>
    <p:sldId id="269" r:id="rId31"/>
    <p:sldId id="343" r:id="rId32"/>
    <p:sldId id="312" r:id="rId33"/>
    <p:sldId id="342" r:id="rId34"/>
    <p:sldId id="270" r:id="rId35"/>
    <p:sldId id="272" r:id="rId36"/>
    <p:sldId id="338" r:id="rId37"/>
    <p:sldId id="340" r:id="rId38"/>
    <p:sldId id="339" r:id="rId39"/>
    <p:sldId id="271" r:id="rId40"/>
    <p:sldId id="273" r:id="rId41"/>
    <p:sldId id="322" r:id="rId42"/>
    <p:sldId id="300" r:id="rId43"/>
    <p:sldId id="277" r:id="rId44"/>
    <p:sldId id="278" r:id="rId45"/>
    <p:sldId id="323" r:id="rId46"/>
    <p:sldId id="330" r:id="rId47"/>
    <p:sldId id="331" r:id="rId48"/>
    <p:sldId id="332" r:id="rId49"/>
    <p:sldId id="333" r:id="rId50"/>
    <p:sldId id="279" r:id="rId51"/>
    <p:sldId id="305" r:id="rId52"/>
    <p:sldId id="306" r:id="rId53"/>
    <p:sldId id="280" r:id="rId54"/>
    <p:sldId id="281" r:id="rId55"/>
    <p:sldId id="334" r:id="rId56"/>
    <p:sldId id="301" r:id="rId57"/>
    <p:sldId id="283" r:id="rId58"/>
    <p:sldId id="284" r:id="rId59"/>
    <p:sldId id="285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4" autoAdjust="0"/>
    <p:restoredTop sz="92393" autoAdjust="0"/>
  </p:normalViewPr>
  <p:slideViewPr>
    <p:cSldViewPr snapToGrid="0">
      <p:cViewPr varScale="1">
        <p:scale>
          <a:sx n="102" d="100"/>
          <a:sy n="102" d="100"/>
        </p:scale>
        <p:origin x="10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-2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F728AD-B52B-4638-826E-F5D70AA48787}" type="doc">
      <dgm:prSet loTypeId="urn:microsoft.com/office/officeart/2005/8/layout/vProcess5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1DC1A4E-C9B0-4DE3-A510-DC1C6D541465}">
      <dgm:prSet phldrT="[Text]"/>
      <dgm:spPr/>
      <dgm:t>
        <a:bodyPr/>
        <a:lstStyle/>
        <a:p>
          <a:pPr rtl="1"/>
          <a:r>
            <a:rPr lang="en-US" altLang="en-US" dirty="0" err="1"/>
            <a:t>switch_to</a:t>
          </a:r>
          <a:r>
            <a:rPr lang="he-IL" altLang="en-US" dirty="0"/>
            <a:t> – מאקרו באסמבלי, ספציפי למעבד, מופיע בספריה מיוחדת למעבדי </a:t>
          </a:r>
          <a:r>
            <a:rPr lang="en-US" altLang="en-US" dirty="0"/>
            <a:t>IA-32</a:t>
          </a:r>
          <a:r>
            <a:rPr lang="he-IL" altLang="en-US" dirty="0"/>
            <a:t>.</a:t>
          </a:r>
        </a:p>
        <a:p>
          <a:pPr rtl="1"/>
          <a:r>
            <a:rPr lang="he-IL" altLang="en-US" dirty="0"/>
            <a:t>משתמשים בקוד אסמבלי כי קוראים/כותבים לרגיסטרים.</a:t>
          </a:r>
          <a:endParaRPr lang="en-US" dirty="0"/>
        </a:p>
      </dgm:t>
    </dgm:pt>
    <dgm:pt modelId="{3BDF6560-6393-4D3A-9C43-2D6457229D94}" type="parTrans" cxnId="{848EAE30-0FA5-4DCC-B4DB-1B772EB30E24}">
      <dgm:prSet/>
      <dgm:spPr/>
      <dgm:t>
        <a:bodyPr/>
        <a:lstStyle/>
        <a:p>
          <a:pPr rtl="1"/>
          <a:endParaRPr lang="en-US"/>
        </a:p>
      </dgm:t>
    </dgm:pt>
    <dgm:pt modelId="{F97D0575-909E-48B0-A7BE-E68E98D9A889}" type="sibTrans" cxnId="{848EAE30-0FA5-4DCC-B4DB-1B772EB30E24}">
      <dgm:prSet/>
      <dgm:spPr/>
      <dgm:t>
        <a:bodyPr/>
        <a:lstStyle/>
        <a:p>
          <a:pPr rtl="1"/>
          <a:endParaRPr lang="en-US"/>
        </a:p>
      </dgm:t>
    </dgm:pt>
    <dgm:pt modelId="{36FC28C7-A3CF-490F-B6E3-1276C8A5C130}">
      <dgm:prSet phldrT="[Text]"/>
      <dgm:spPr/>
      <dgm:t>
        <a:bodyPr/>
        <a:lstStyle/>
        <a:p>
          <a:pPr rtl="1"/>
          <a:r>
            <a:rPr lang="en-US" altLang="en-US" dirty="0"/>
            <a:t>__</a:t>
          </a:r>
          <a:r>
            <a:rPr lang="en-US" altLang="en-US" dirty="0" err="1"/>
            <a:t>switch_to</a:t>
          </a:r>
          <a:r>
            <a:rPr lang="he-IL" altLang="en-US" dirty="0"/>
            <a:t> – פונקצית </a:t>
          </a:r>
          <a:r>
            <a:rPr lang="en-US" altLang="en-US" dirty="0"/>
            <a:t>C</a:t>
          </a:r>
          <a:r>
            <a:rPr lang="he-IL" altLang="en-US" dirty="0"/>
            <a:t>, ספציפית למעבד כי ניגשים למבנה </a:t>
          </a:r>
          <a:r>
            <a:rPr lang="en-US" altLang="en-US" dirty="0"/>
            <a:t>TSS</a:t>
          </a:r>
          <a:r>
            <a:rPr lang="he-IL" altLang="en-US" dirty="0"/>
            <a:t>.</a:t>
          </a:r>
          <a:endParaRPr lang="en-US" dirty="0"/>
        </a:p>
      </dgm:t>
    </dgm:pt>
    <dgm:pt modelId="{56EB9368-844B-4A79-9B93-7AE9E80EAABC}" type="parTrans" cxnId="{AD8DBA51-D92F-408A-978A-3B00A4A4D2BA}">
      <dgm:prSet/>
      <dgm:spPr/>
      <dgm:t>
        <a:bodyPr/>
        <a:lstStyle/>
        <a:p>
          <a:pPr rtl="1"/>
          <a:endParaRPr lang="en-US"/>
        </a:p>
      </dgm:t>
    </dgm:pt>
    <dgm:pt modelId="{1793F226-0507-4D69-BC98-B2E525E23702}" type="sibTrans" cxnId="{AD8DBA51-D92F-408A-978A-3B00A4A4D2BA}">
      <dgm:prSet/>
      <dgm:spPr/>
      <dgm:t>
        <a:bodyPr/>
        <a:lstStyle/>
        <a:p>
          <a:pPr rtl="1"/>
          <a:endParaRPr lang="en-US"/>
        </a:p>
      </dgm:t>
    </dgm:pt>
    <dgm:pt modelId="{05D3A164-E1E4-4252-818A-38D9EEE4370F}">
      <dgm:prSet phldrT="[Text]"/>
      <dgm:spPr/>
      <dgm:t>
        <a:bodyPr/>
        <a:lstStyle/>
        <a:p>
          <a:pPr rtl="1"/>
          <a:r>
            <a:rPr lang="en-US" altLang="en-US" dirty="0" err="1"/>
            <a:t>context_switch</a:t>
          </a:r>
          <a:r>
            <a:rPr lang="en-US" altLang="en-US" dirty="0"/>
            <a:t>()</a:t>
          </a:r>
          <a:r>
            <a:rPr lang="he-IL" altLang="en-US" dirty="0"/>
            <a:t> – פונקצית </a:t>
          </a:r>
          <a:r>
            <a:rPr lang="en-US" altLang="en-US" dirty="0"/>
            <a:t>C</a:t>
          </a:r>
          <a:r>
            <a:rPr lang="he-IL" altLang="en-US" dirty="0"/>
            <a:t> כללית, לא תלוית ארכיטקטורה.</a:t>
          </a:r>
          <a:endParaRPr lang="en-US" dirty="0"/>
        </a:p>
      </dgm:t>
    </dgm:pt>
    <dgm:pt modelId="{19D16935-AF57-46F5-95B1-8E0B3C812F79}" type="sibTrans" cxnId="{22494BCC-F731-4FCF-A625-19E203B1EDDE}">
      <dgm:prSet/>
      <dgm:spPr/>
      <dgm:t>
        <a:bodyPr/>
        <a:lstStyle/>
        <a:p>
          <a:pPr rtl="1"/>
          <a:endParaRPr lang="en-US"/>
        </a:p>
      </dgm:t>
    </dgm:pt>
    <dgm:pt modelId="{C84A615D-4E58-4D58-A0EA-E61A38C4AFBB}" type="parTrans" cxnId="{22494BCC-F731-4FCF-A625-19E203B1EDDE}">
      <dgm:prSet/>
      <dgm:spPr/>
      <dgm:t>
        <a:bodyPr/>
        <a:lstStyle/>
        <a:p>
          <a:pPr rtl="1"/>
          <a:endParaRPr lang="en-US"/>
        </a:p>
      </dgm:t>
    </dgm:pt>
    <dgm:pt modelId="{AB460D8E-4953-4654-958F-18BC7AC9F150}" type="pres">
      <dgm:prSet presAssocID="{3EF728AD-B52B-4638-826E-F5D70AA48787}" presName="outerComposite" presStyleCnt="0">
        <dgm:presLayoutVars>
          <dgm:chMax val="5"/>
          <dgm:dir val="rev"/>
          <dgm:resizeHandles val="exact"/>
        </dgm:presLayoutVars>
      </dgm:prSet>
      <dgm:spPr/>
    </dgm:pt>
    <dgm:pt modelId="{73C9019C-6593-4E29-9F24-61CA31574E7D}" type="pres">
      <dgm:prSet presAssocID="{3EF728AD-B52B-4638-826E-F5D70AA48787}" presName="dummyMaxCanvas" presStyleCnt="0">
        <dgm:presLayoutVars/>
      </dgm:prSet>
      <dgm:spPr/>
    </dgm:pt>
    <dgm:pt modelId="{3567B6E8-9041-4870-875B-C204F4BECDB2}" type="pres">
      <dgm:prSet presAssocID="{3EF728AD-B52B-4638-826E-F5D70AA48787}" presName="ThreeNodes_1" presStyleLbl="node1" presStyleIdx="0" presStyleCnt="3" custScaleX="90909" custScaleY="68750" custLinFactNeighborX="4087">
        <dgm:presLayoutVars>
          <dgm:bulletEnabled val="1"/>
        </dgm:presLayoutVars>
      </dgm:prSet>
      <dgm:spPr/>
    </dgm:pt>
    <dgm:pt modelId="{4326F6B0-9BF9-4A15-9CAB-49C445153F2A}" type="pres">
      <dgm:prSet presAssocID="{3EF728AD-B52B-4638-826E-F5D70AA48787}" presName="ThreeNodes_2" presStyleLbl="node1" presStyleIdx="1" presStyleCnt="3" custScaleX="110000" custScaleY="113487">
        <dgm:presLayoutVars>
          <dgm:bulletEnabled val="1"/>
        </dgm:presLayoutVars>
      </dgm:prSet>
      <dgm:spPr/>
    </dgm:pt>
    <dgm:pt modelId="{077BC975-FEB7-4B58-B634-6932EEBC8478}" type="pres">
      <dgm:prSet presAssocID="{3EF728AD-B52B-4638-826E-F5D70AA48787}" presName="ThreeNodes_3" presStyleLbl="node1" presStyleIdx="2" presStyleCnt="3" custScaleX="100000" custScaleY="74890">
        <dgm:presLayoutVars>
          <dgm:bulletEnabled val="1"/>
        </dgm:presLayoutVars>
      </dgm:prSet>
      <dgm:spPr/>
    </dgm:pt>
    <dgm:pt modelId="{03A95667-5528-440E-B545-769AF3F4A034}" type="pres">
      <dgm:prSet presAssocID="{3EF728AD-B52B-4638-826E-F5D70AA48787}" presName="ThreeConn_1-2" presStyleLbl="fgAccFollowNode1" presStyleIdx="0" presStyleCnt="2">
        <dgm:presLayoutVars>
          <dgm:bulletEnabled val="1"/>
        </dgm:presLayoutVars>
      </dgm:prSet>
      <dgm:spPr/>
    </dgm:pt>
    <dgm:pt modelId="{FA8DB12B-C9B0-490C-8436-2AF20D311BBA}" type="pres">
      <dgm:prSet presAssocID="{3EF728AD-B52B-4638-826E-F5D70AA48787}" presName="ThreeConn_2-3" presStyleLbl="fgAccFollowNode1" presStyleIdx="1" presStyleCnt="2">
        <dgm:presLayoutVars>
          <dgm:bulletEnabled val="1"/>
        </dgm:presLayoutVars>
      </dgm:prSet>
      <dgm:spPr/>
    </dgm:pt>
    <dgm:pt modelId="{95C0831C-4D83-4CA6-9848-78D344B11DA6}" type="pres">
      <dgm:prSet presAssocID="{3EF728AD-B52B-4638-826E-F5D70AA48787}" presName="ThreeNodes_1_text" presStyleLbl="node1" presStyleIdx="2" presStyleCnt="3">
        <dgm:presLayoutVars>
          <dgm:bulletEnabled val="1"/>
        </dgm:presLayoutVars>
      </dgm:prSet>
      <dgm:spPr/>
    </dgm:pt>
    <dgm:pt modelId="{A9DDEB46-ABFD-465E-B3F2-E7AEC77D2C15}" type="pres">
      <dgm:prSet presAssocID="{3EF728AD-B52B-4638-826E-F5D70AA48787}" presName="ThreeNodes_2_text" presStyleLbl="node1" presStyleIdx="2" presStyleCnt="3">
        <dgm:presLayoutVars>
          <dgm:bulletEnabled val="1"/>
        </dgm:presLayoutVars>
      </dgm:prSet>
      <dgm:spPr/>
    </dgm:pt>
    <dgm:pt modelId="{96B9B431-EDAA-4815-97E1-879069D7D272}" type="pres">
      <dgm:prSet presAssocID="{3EF728AD-B52B-4638-826E-F5D70AA48787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848EAE30-0FA5-4DCC-B4DB-1B772EB30E24}" srcId="{3EF728AD-B52B-4638-826E-F5D70AA48787}" destId="{51DC1A4E-C9B0-4DE3-A510-DC1C6D541465}" srcOrd="1" destOrd="0" parTransId="{3BDF6560-6393-4D3A-9C43-2D6457229D94}" sibTransId="{F97D0575-909E-48B0-A7BE-E68E98D9A889}"/>
    <dgm:cxn modelId="{17C6C33B-2D39-4B1F-857E-EFE6451C3A01}" type="presOf" srcId="{51DC1A4E-C9B0-4DE3-A510-DC1C6D541465}" destId="{4326F6B0-9BF9-4A15-9CAB-49C445153F2A}" srcOrd="0" destOrd="0" presId="urn:microsoft.com/office/officeart/2005/8/layout/vProcess5"/>
    <dgm:cxn modelId="{935AD96B-FC4D-403A-8A4E-3860491982D7}" type="presOf" srcId="{36FC28C7-A3CF-490F-B6E3-1276C8A5C130}" destId="{077BC975-FEB7-4B58-B634-6932EEBC8478}" srcOrd="0" destOrd="0" presId="urn:microsoft.com/office/officeart/2005/8/layout/vProcess5"/>
    <dgm:cxn modelId="{AD8DBA51-D92F-408A-978A-3B00A4A4D2BA}" srcId="{3EF728AD-B52B-4638-826E-F5D70AA48787}" destId="{36FC28C7-A3CF-490F-B6E3-1276C8A5C130}" srcOrd="2" destOrd="0" parTransId="{56EB9368-844B-4A79-9B93-7AE9E80EAABC}" sibTransId="{1793F226-0507-4D69-BC98-B2E525E23702}"/>
    <dgm:cxn modelId="{7C54D07E-6E31-4B3D-8BFE-99A821BC7063}" type="presOf" srcId="{05D3A164-E1E4-4252-818A-38D9EEE4370F}" destId="{95C0831C-4D83-4CA6-9848-78D344B11DA6}" srcOrd="1" destOrd="0" presId="urn:microsoft.com/office/officeart/2005/8/layout/vProcess5"/>
    <dgm:cxn modelId="{33197D88-BF87-46FF-A3B8-30D6C354F11E}" type="presOf" srcId="{F97D0575-909E-48B0-A7BE-E68E98D9A889}" destId="{FA8DB12B-C9B0-490C-8436-2AF20D311BBA}" srcOrd="0" destOrd="0" presId="urn:microsoft.com/office/officeart/2005/8/layout/vProcess5"/>
    <dgm:cxn modelId="{23A1B990-8607-40C4-9D0A-CD8CD361A32D}" type="presOf" srcId="{19D16935-AF57-46F5-95B1-8E0B3C812F79}" destId="{03A95667-5528-440E-B545-769AF3F4A034}" srcOrd="0" destOrd="0" presId="urn:microsoft.com/office/officeart/2005/8/layout/vProcess5"/>
    <dgm:cxn modelId="{6CD28C97-2CBE-4E94-A269-052F5170E428}" type="presOf" srcId="{3EF728AD-B52B-4638-826E-F5D70AA48787}" destId="{AB460D8E-4953-4654-958F-18BC7AC9F150}" srcOrd="0" destOrd="0" presId="urn:microsoft.com/office/officeart/2005/8/layout/vProcess5"/>
    <dgm:cxn modelId="{0C7F7899-990E-4EDF-B89D-FEE4C7984624}" type="presOf" srcId="{36FC28C7-A3CF-490F-B6E3-1276C8A5C130}" destId="{96B9B431-EDAA-4815-97E1-879069D7D272}" srcOrd="1" destOrd="0" presId="urn:microsoft.com/office/officeart/2005/8/layout/vProcess5"/>
    <dgm:cxn modelId="{1C0A9FAA-A82E-483A-A5BD-62EEF4C4AA99}" type="presOf" srcId="{05D3A164-E1E4-4252-818A-38D9EEE4370F}" destId="{3567B6E8-9041-4870-875B-C204F4BECDB2}" srcOrd="0" destOrd="0" presId="urn:microsoft.com/office/officeart/2005/8/layout/vProcess5"/>
    <dgm:cxn modelId="{22494BCC-F731-4FCF-A625-19E203B1EDDE}" srcId="{3EF728AD-B52B-4638-826E-F5D70AA48787}" destId="{05D3A164-E1E4-4252-818A-38D9EEE4370F}" srcOrd="0" destOrd="0" parTransId="{C84A615D-4E58-4D58-A0EA-E61A38C4AFBB}" sibTransId="{19D16935-AF57-46F5-95B1-8E0B3C812F79}"/>
    <dgm:cxn modelId="{62679FE4-58E9-428E-A1AA-F4297366A8B7}" type="presOf" srcId="{51DC1A4E-C9B0-4DE3-A510-DC1C6D541465}" destId="{A9DDEB46-ABFD-465E-B3F2-E7AEC77D2C15}" srcOrd="1" destOrd="0" presId="urn:microsoft.com/office/officeart/2005/8/layout/vProcess5"/>
    <dgm:cxn modelId="{A99C6924-E449-44AC-A78E-23FE10C5BB09}" type="presParOf" srcId="{AB460D8E-4953-4654-958F-18BC7AC9F150}" destId="{73C9019C-6593-4E29-9F24-61CA31574E7D}" srcOrd="0" destOrd="0" presId="urn:microsoft.com/office/officeart/2005/8/layout/vProcess5"/>
    <dgm:cxn modelId="{37452AEA-E978-4BC4-AB28-E73112CF2567}" type="presParOf" srcId="{AB460D8E-4953-4654-958F-18BC7AC9F150}" destId="{3567B6E8-9041-4870-875B-C204F4BECDB2}" srcOrd="1" destOrd="0" presId="urn:microsoft.com/office/officeart/2005/8/layout/vProcess5"/>
    <dgm:cxn modelId="{073C1B52-B6E7-43DD-8D90-F378DEE8504F}" type="presParOf" srcId="{AB460D8E-4953-4654-958F-18BC7AC9F150}" destId="{4326F6B0-9BF9-4A15-9CAB-49C445153F2A}" srcOrd="2" destOrd="0" presId="urn:microsoft.com/office/officeart/2005/8/layout/vProcess5"/>
    <dgm:cxn modelId="{6142A46E-CFEB-4418-A103-790DCD54803D}" type="presParOf" srcId="{AB460D8E-4953-4654-958F-18BC7AC9F150}" destId="{077BC975-FEB7-4B58-B634-6932EEBC8478}" srcOrd="3" destOrd="0" presId="urn:microsoft.com/office/officeart/2005/8/layout/vProcess5"/>
    <dgm:cxn modelId="{CADB7757-4ABE-45EB-BDE1-2EE07166044C}" type="presParOf" srcId="{AB460D8E-4953-4654-958F-18BC7AC9F150}" destId="{03A95667-5528-440E-B545-769AF3F4A034}" srcOrd="4" destOrd="0" presId="urn:microsoft.com/office/officeart/2005/8/layout/vProcess5"/>
    <dgm:cxn modelId="{28C11773-D9FF-4173-B4A4-DDD033A3E077}" type="presParOf" srcId="{AB460D8E-4953-4654-958F-18BC7AC9F150}" destId="{FA8DB12B-C9B0-490C-8436-2AF20D311BBA}" srcOrd="5" destOrd="0" presId="urn:microsoft.com/office/officeart/2005/8/layout/vProcess5"/>
    <dgm:cxn modelId="{4849D6B8-9B18-465E-AD7E-1B76AC05E404}" type="presParOf" srcId="{AB460D8E-4953-4654-958F-18BC7AC9F150}" destId="{95C0831C-4D83-4CA6-9848-78D344B11DA6}" srcOrd="6" destOrd="0" presId="urn:microsoft.com/office/officeart/2005/8/layout/vProcess5"/>
    <dgm:cxn modelId="{5270F20D-7B06-43D2-9883-F36F93F9D892}" type="presParOf" srcId="{AB460D8E-4953-4654-958F-18BC7AC9F150}" destId="{A9DDEB46-ABFD-465E-B3F2-E7AEC77D2C15}" srcOrd="7" destOrd="0" presId="urn:microsoft.com/office/officeart/2005/8/layout/vProcess5"/>
    <dgm:cxn modelId="{B89FE76C-058D-4D6F-A1F1-909B50A89BCD}" type="presParOf" srcId="{AB460D8E-4953-4654-958F-18BC7AC9F150}" destId="{96B9B431-EDAA-4815-97E1-879069D7D27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67B6E8-9041-4870-875B-C204F4BECDB2}">
      <dsp:nvSpPr>
        <dsp:cNvPr id="0" name=""/>
        <dsp:cNvSpPr/>
      </dsp:nvSpPr>
      <dsp:spPr>
        <a:xfrm>
          <a:off x="1838297" y="228600"/>
          <a:ext cx="6359230" cy="1005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300" kern="1200" dirty="0" err="1"/>
            <a:t>context_switch</a:t>
          </a:r>
          <a:r>
            <a:rPr lang="en-US" altLang="en-US" sz="2300" kern="1200" dirty="0"/>
            <a:t>()</a:t>
          </a:r>
          <a:r>
            <a:rPr lang="he-IL" altLang="en-US" sz="2300" kern="1200" dirty="0"/>
            <a:t> – פונקצית </a:t>
          </a:r>
          <a:r>
            <a:rPr lang="en-US" altLang="en-US" sz="2300" kern="1200" dirty="0"/>
            <a:t>C</a:t>
          </a:r>
          <a:r>
            <a:rPr lang="he-IL" altLang="en-US" sz="2300" kern="1200" dirty="0"/>
            <a:t> כללית, לא תלוית ארכיטקטורה.</a:t>
          </a:r>
          <a:endParaRPr lang="en-US" sz="2300" kern="1200" dirty="0"/>
        </a:p>
      </dsp:txBody>
      <dsp:txXfrm>
        <a:off x="3207767" y="258060"/>
        <a:ext cx="4960299" cy="946920"/>
      </dsp:txXfrm>
    </dsp:sp>
    <dsp:sp modelId="{4326F6B0-9BF9-4A15-9CAB-49C445153F2A}">
      <dsp:nvSpPr>
        <dsp:cNvPr id="0" name=""/>
        <dsp:cNvSpPr/>
      </dsp:nvSpPr>
      <dsp:spPr>
        <a:xfrm>
          <a:off x="267461" y="1608219"/>
          <a:ext cx="7694676" cy="16603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hade val="86000"/>
                <a:satMod val="140000"/>
              </a:schemeClr>
            </a:gs>
            <a:gs pos="45000">
              <a:schemeClr val="accent2">
                <a:hueOff val="2340759"/>
                <a:satOff val="-2919"/>
                <a:lumOff val="686"/>
                <a:alphaOff val="0"/>
                <a:tint val="48000"/>
                <a:satMod val="15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300" kern="1200" dirty="0" err="1"/>
            <a:t>switch_to</a:t>
          </a:r>
          <a:r>
            <a:rPr lang="he-IL" altLang="en-US" sz="2300" kern="1200" dirty="0"/>
            <a:t> – מאקרו באסמבלי, ספציפי למעבד, מופיע בספריה מיוחדת למעבדי </a:t>
          </a:r>
          <a:r>
            <a:rPr lang="en-US" altLang="en-US" sz="2300" kern="1200" dirty="0"/>
            <a:t>IA-32</a:t>
          </a:r>
          <a:r>
            <a:rPr lang="he-IL" altLang="en-US" sz="2300" kern="1200" dirty="0"/>
            <a:t>.</a:t>
          </a:r>
        </a:p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altLang="en-US" sz="2300" kern="1200" dirty="0"/>
            <a:t>משתמשים בקוד אסמבלי כי קוראים/כותבים לרגיסטרים.</a:t>
          </a:r>
          <a:endParaRPr lang="en-US" sz="2300" kern="1200" dirty="0"/>
        </a:p>
      </dsp:txBody>
      <dsp:txXfrm>
        <a:off x="2041107" y="1656849"/>
        <a:ext cx="5872400" cy="1563100"/>
      </dsp:txXfrm>
    </dsp:sp>
    <dsp:sp modelId="{077BC975-FEB7-4B58-B634-6932EEBC8478}">
      <dsp:nvSpPr>
        <dsp:cNvPr id="0" name=""/>
        <dsp:cNvSpPr/>
      </dsp:nvSpPr>
      <dsp:spPr>
        <a:xfrm>
          <a:off x="0" y="3597444"/>
          <a:ext cx="6995160" cy="10956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hade val="86000"/>
                <a:satMod val="140000"/>
              </a:schemeClr>
            </a:gs>
            <a:gs pos="45000">
              <a:schemeClr val="accent2">
                <a:hueOff val="4681519"/>
                <a:satOff val="-5839"/>
                <a:lumOff val="1373"/>
                <a:alphaOff val="0"/>
                <a:tint val="48000"/>
                <a:satMod val="15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300" kern="1200" dirty="0"/>
            <a:t>__</a:t>
          </a:r>
          <a:r>
            <a:rPr lang="en-US" altLang="en-US" sz="2300" kern="1200" dirty="0" err="1"/>
            <a:t>switch_to</a:t>
          </a:r>
          <a:r>
            <a:rPr lang="he-IL" altLang="en-US" sz="2300" kern="1200" dirty="0"/>
            <a:t> – פונקצית </a:t>
          </a:r>
          <a:r>
            <a:rPr lang="en-US" altLang="en-US" sz="2300" kern="1200" dirty="0"/>
            <a:t>C</a:t>
          </a:r>
          <a:r>
            <a:rPr lang="he-IL" altLang="en-US" sz="2300" kern="1200" dirty="0"/>
            <a:t>, ספציפית למעבד כי ניגשים למבנה </a:t>
          </a:r>
          <a:r>
            <a:rPr lang="en-US" altLang="en-US" sz="2300" kern="1200" dirty="0"/>
            <a:t>TSS</a:t>
          </a:r>
          <a:r>
            <a:rPr lang="he-IL" altLang="en-US" sz="2300" kern="1200" dirty="0"/>
            <a:t>.</a:t>
          </a:r>
          <a:endParaRPr lang="en-US" sz="2300" kern="1200" dirty="0"/>
        </a:p>
      </dsp:txBody>
      <dsp:txXfrm>
        <a:off x="1600287" y="3629535"/>
        <a:ext cx="5362782" cy="1031488"/>
      </dsp:txXfrm>
    </dsp:sp>
    <dsp:sp modelId="{03A95667-5528-440E-B545-769AF3F4A034}">
      <dsp:nvSpPr>
        <dsp:cNvPr id="0" name=""/>
        <dsp:cNvSpPr/>
      </dsp:nvSpPr>
      <dsp:spPr>
        <a:xfrm>
          <a:off x="1234439" y="1109472"/>
          <a:ext cx="950976" cy="95097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1448409" y="1109472"/>
        <a:ext cx="523036" cy="715609"/>
      </dsp:txXfrm>
    </dsp:sp>
    <dsp:sp modelId="{FA8DB12B-C9B0-490C-8436-2AF20D311BBA}">
      <dsp:nvSpPr>
        <dsp:cNvPr id="0" name=""/>
        <dsp:cNvSpPr/>
      </dsp:nvSpPr>
      <dsp:spPr>
        <a:xfrm>
          <a:off x="617219" y="2806598"/>
          <a:ext cx="950976" cy="95097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31189" y="2806598"/>
        <a:ext cx="523036" cy="7156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9A386-374F-46B8-905A-6C0BF92B68B0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25A9A-2399-4ACF-975E-77FD324B06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89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תהליכים בתור הריצה נקראים לפעמים "תהליכים בטווח הקצר" ואילו תהליכים בתורי המתנה נקראים "תהליכים בטווח הבינוני/ארוך".</a:t>
            </a:r>
          </a:p>
          <a:p>
            <a:pPr algn="r" rtl="1"/>
            <a:r>
              <a:rPr lang="he-IL" altLang="en-US" dirty="0"/>
              <a:t>זמן התהליכים לטווח הקצר בוחר תהליכים מתור הריצה למעבד. זמן התהליכים לטווח הבינוני/ארוך מעביר תהליכים מתורי המתנה לתורי הריצה.</a:t>
            </a:r>
          </a:p>
          <a:p>
            <a:pPr algn="r" rtl="1"/>
            <a:endParaRPr lang="he-IL" dirty="0"/>
          </a:p>
          <a:p>
            <a:pPr algn="r" rtl="1"/>
            <a:r>
              <a:rPr lang="he-IL" dirty="0"/>
              <a:t>עוד מידע על זימון לטווח הקצר/בינוני/ארוך:</a:t>
            </a:r>
          </a:p>
          <a:p>
            <a:pPr algn="r" rtl="1"/>
            <a:r>
              <a:rPr lang="en-US" dirty="0"/>
              <a:t>http://techdifferences.com/difference-between-long-term-and-short-term-scheduler.html</a:t>
            </a:r>
            <a:endParaRPr lang="he-IL" dirty="0"/>
          </a:p>
          <a:p>
            <a:pPr algn="r" rtl="1"/>
            <a:r>
              <a:rPr lang="en-US" dirty="0"/>
              <a:t>https://www.cim.mcgill.ca/~franco/OpSys-304-427/lecture-notes/node38.html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13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21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176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625416D-0CC9-4EB1-9F32-4D02E3872A24}" type="slidenum">
              <a:rPr lang="ar-SA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1270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625416D-0CC9-4EB1-9F32-4D02E3872A24}" type="slidenum">
              <a:rPr lang="ar-SA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/>
              <a:t>From the “Linux Kernel Development” book: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/>
              <a:t>“The [</a:t>
            </a:r>
            <a:r>
              <a:rPr lang="en-US" altLang="en-US" sz="1200" dirty="0" err="1"/>
              <a:t>need_resched</a:t>
            </a:r>
            <a:r>
              <a:rPr lang="en-US" altLang="en-US" sz="1200" dirty="0"/>
              <a:t>] flag is per-process, and not simply global, because it is faster to access a value in the process descriptor (because of the speed of current and because it might be in a cache line) than a global variable. Historically, the flag was global before the 2.2 kernel. In 2.2 and 2.4, the flag was an </a:t>
            </a:r>
            <a:r>
              <a:rPr lang="en-US" altLang="en-US" sz="1200" dirty="0" err="1"/>
              <a:t>int</a:t>
            </a:r>
            <a:r>
              <a:rPr lang="en-US" altLang="en-US" sz="1200" dirty="0"/>
              <a:t> inside the </a:t>
            </a:r>
            <a:r>
              <a:rPr lang="en-US" altLang="en-US" sz="1200" dirty="0" err="1"/>
              <a:t>task_struct</a:t>
            </a:r>
            <a:r>
              <a:rPr lang="en-US" altLang="en-US" sz="1200" dirty="0"/>
              <a:t>. In 2.6, it was moved into a single bit of a special flag variable inside the </a:t>
            </a:r>
            <a:r>
              <a:rPr lang="en-US" altLang="en-US" sz="1200" dirty="0" err="1"/>
              <a:t>thread_info</a:t>
            </a:r>
            <a:r>
              <a:rPr lang="en-US" altLang="en-US" sz="1200" dirty="0"/>
              <a:t> structure. As you can see, the kernel developers are never satisfied.”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1200" dirty="0"/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altLang="en-US" sz="1200" dirty="0"/>
              <a:t>גרסאות גרעין חדשות יותר של לינוקס (2.6 ומעלה) מאפשרות להפקיע את המעבד גם מתהליך</a:t>
            </a:r>
            <a:r>
              <a:rPr lang="he-IL" altLang="en-US" sz="1200" baseline="0" dirty="0"/>
              <a:t> שנמצא ב-</a:t>
            </a:r>
            <a:r>
              <a:rPr lang="en-US" altLang="en-US" sz="1200" baseline="0" dirty="0"/>
              <a:t>kernel mode</a:t>
            </a:r>
            <a:r>
              <a:rPr lang="he-IL" altLang="en-US" sz="1200" baseline="0" dirty="0"/>
              <a:t>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altLang="en-US" sz="1200" dirty="0"/>
              <a:t>לקריאה נוספת: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/>
              <a:t>https://en.wikipedia.org/wiki/Kernel_preemption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/>
              <a:t>https://kernelnewbies.org/FAQ/Preemption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772830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F8F096B-EA5F-49C1-9E83-B0EF5DDC16B2}" type="slidenum">
              <a:rPr lang="ar-SA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0954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B787C79-2857-4B19-AD5F-3416C91714DF}" type="slidenum">
              <a:rPr lang="ar-SA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4021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99E3D64-9302-42DB-9AD4-EE950ED86BB6}" type="slidenum">
              <a:rPr lang="ar-SA" altLang="en-US"/>
              <a:pPr eaLnBrk="1" hangingPunct="1"/>
              <a:t>24</a:t>
            </a:fld>
            <a:endParaRPr lang="en-US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altLang="en-US" dirty="0"/>
              <a:t>מעבדי </a:t>
            </a:r>
            <a:r>
              <a:rPr lang="en-US" altLang="en-US" dirty="0"/>
              <a:t>IA-32</a:t>
            </a:r>
            <a:r>
              <a:rPr lang="he-IL" altLang="en-US" dirty="0"/>
              <a:t> משתמשים במבנה </a:t>
            </a:r>
            <a:r>
              <a:rPr lang="en-US" altLang="en-US" dirty="0"/>
              <a:t>TSS</a:t>
            </a:r>
            <a:r>
              <a:rPr lang="he-IL" altLang="en-US" dirty="0"/>
              <a:t> לצורך פעולות נוספות, למשל (לא בחומר הקורס):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altLang="en-US" dirty="0"/>
              <a:t>ה-</a:t>
            </a:r>
            <a:r>
              <a:rPr lang="en-US" altLang="en-US" dirty="0"/>
              <a:t>TSS</a:t>
            </a:r>
            <a:r>
              <a:rPr lang="he-IL" altLang="en-US" dirty="0"/>
              <a:t> מכיל מידע על בקרת גישה לפורטים בפעולות </a:t>
            </a:r>
            <a:r>
              <a:rPr lang="en-US" altLang="en-US" dirty="0"/>
              <a:t>I/O</a:t>
            </a:r>
            <a:r>
              <a:rPr lang="he-IL" altLang="en-US" dirty="0"/>
              <a:t>.</a:t>
            </a:r>
          </a:p>
          <a:p>
            <a:pPr algn="r" rtl="1"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8744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F342CD8-B4A2-4D6C-A960-EC25321D12CF}" type="slidenum">
              <a:rPr lang="ar-SA" altLang="en-US"/>
              <a:pPr eaLnBrk="1" hangingPunct="1"/>
              <a:t>25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5619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D80FD21-35B4-4079-B27C-159D8DEFE9C6}" type="slidenum">
              <a:rPr lang="ar-SA" altLang="en-US"/>
              <a:pPr eaLnBrk="1" hangingPunct="1"/>
              <a:t>26</a:t>
            </a:fld>
            <a:endParaRPr lang="en-US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altLang="en-US" dirty="0"/>
              <a:t>הפונקציה </a:t>
            </a:r>
            <a:r>
              <a:rPr lang="en-US" altLang="en-US" dirty="0" err="1"/>
              <a:t>context_switch</a:t>
            </a:r>
            <a:r>
              <a:rPr lang="en-US" altLang="en-US" dirty="0"/>
              <a:t>()</a:t>
            </a:r>
            <a:r>
              <a:rPr lang="he-IL" altLang="en-US" dirty="0"/>
              <a:t> היא חלק מאלגוריתם הזימון של גרעין 2.6. בגרסת גרעין </a:t>
            </a:r>
            <a:r>
              <a:rPr lang="en-US" altLang="en-US" dirty="0"/>
              <a:t>2.4</a:t>
            </a:r>
            <a:r>
              <a:rPr lang="he-IL" altLang="en-US" dirty="0"/>
              <a:t> קיים רק </a:t>
            </a:r>
            <a:r>
              <a:rPr lang="en-US" altLang="en-US" dirty="0" err="1"/>
              <a:t>switch_to</a:t>
            </a:r>
            <a:r>
              <a:rPr lang="he-IL" altLang="en-US" dirty="0"/>
              <a:t>.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2465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D52B505-DC12-4996-A0A1-DE32FB2DADB2}" type="slidenum">
              <a:rPr lang="ar-SA" altLang="en-US"/>
              <a:pPr eaLnBrk="1" hangingPunct="1"/>
              <a:t>28</a:t>
            </a:fld>
            <a:endParaRPr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dirty="0"/>
              <a:t>החלפת הקשר מחקה במובנים מסוימים קריאה לפונקציה ולכן צריכה לפעול לפי קונבנציות הקריאה שלמדנו.</a:t>
            </a:r>
          </a:p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dirty="0"/>
              <a:t>למשל המהדר </a:t>
            </a:r>
            <a:r>
              <a:rPr lang="en-US" altLang="en-US" dirty="0" err="1"/>
              <a:t>gcc</a:t>
            </a:r>
            <a:r>
              <a:rPr lang="he-IL" altLang="en-US" dirty="0"/>
              <a:t> "מבטיח" לפונקציה הקוראת (</a:t>
            </a:r>
            <a:r>
              <a:rPr lang="en-US" altLang="en-US" dirty="0" err="1"/>
              <a:t>switch_to</a:t>
            </a:r>
            <a:r>
              <a:rPr lang="he-IL" altLang="en-US" dirty="0"/>
              <a:t>  במקרה הזה) שהוא לא ישנה את ערכי הרגיסטרים </a:t>
            </a:r>
            <a:r>
              <a:rPr lang="en-US" altLang="en-US" dirty="0" err="1"/>
              <a:t>esi,ebi,ebp</a:t>
            </a:r>
            <a:r>
              <a:rPr lang="he-IL" altLang="en-US" dirty="0"/>
              <a:t>.</a:t>
            </a:r>
          </a:p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dirty="0"/>
              <a:t>לכן יש</a:t>
            </a:r>
            <a:r>
              <a:rPr lang="en-US" altLang="en-US" dirty="0"/>
              <a:t> </a:t>
            </a:r>
            <a:r>
              <a:rPr lang="he-IL" altLang="en-US" dirty="0"/>
              <a:t>לשמור את הרגיסטרים האלו ולשחזר אותם לפני חזרה לפונקציה </a:t>
            </a:r>
            <a:r>
              <a:rPr lang="en-US" altLang="en-US" dirty="0" err="1"/>
              <a:t>switch_to</a:t>
            </a:r>
            <a:r>
              <a:rPr lang="he-IL" altLang="en-US" dirty="0"/>
              <a:t>.</a:t>
            </a:r>
            <a:endParaRPr lang="en-US" altLang="en-US" dirty="0"/>
          </a:p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493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425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0B81306-CDF0-4889-8BE1-B87F40099567}" type="slidenum">
              <a:rPr lang="ar-SA" altLang="en-US"/>
              <a:pPr eaLnBrk="1" hangingPunct="1"/>
              <a:t>30</a:t>
            </a:fld>
            <a:endParaRPr lang="en-US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 eaLnBrk="1" hangingPunct="1"/>
            <a:endParaRPr lang="he-IL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2945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0B81306-CDF0-4889-8BE1-B87F40099567}" type="slidenum">
              <a:rPr lang="ar-SA" altLang="en-US"/>
              <a:pPr eaLnBrk="1" hangingPunct="1"/>
              <a:t>32</a:t>
            </a:fld>
            <a:endParaRPr lang="en-US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 eaLnBrk="1" hangingPunct="1"/>
            <a:r>
              <a:rPr lang="he-IL" altLang="en-US" dirty="0">
                <a:latin typeface="Arial" panose="020B0604020202020204" pitchFamily="34" charset="0"/>
                <a:cs typeface="Arial" panose="020B0604020202020204" pitchFamily="34" charset="0"/>
              </a:rPr>
              <a:t>הסיבה העיקרית מדוע לא מבוצע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call __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switch_to</a:t>
            </a:r>
            <a:r>
              <a:rPr lang="he-IL" altLang="en-US" dirty="0">
                <a:latin typeface="Arial" panose="020B0604020202020204" pitchFamily="34" charset="0"/>
                <a:cs typeface="Arial" panose="020B0604020202020204" pitchFamily="34" charset="0"/>
              </a:rPr>
              <a:t>: המשך ביצוע הקוד אינו בהכרח בתוית "1" כפי שנראה בהמשך.</a:t>
            </a:r>
          </a:p>
          <a:p>
            <a:pPr algn="r" rtl="1" eaLnBrk="1" hangingPunct="1"/>
            <a:endParaRPr lang="he-IL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altLang="en-US" dirty="0">
                <a:latin typeface="Arial" panose="020B0604020202020204" pitchFamily="34" charset="0"/>
                <a:cs typeface="Arial" panose="020B0604020202020204" pitchFamily="34" charset="0"/>
              </a:rPr>
              <a:t>מדוע רושמים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$1f</a:t>
            </a:r>
            <a:r>
              <a:rPr lang="he-IL" altLang="en-US" dirty="0">
                <a:latin typeface="Arial" panose="020B0604020202020204" pitchFamily="34" charset="0"/>
                <a:cs typeface="+mn-cs"/>
              </a:rPr>
              <a:t> ? מתוך: </a:t>
            </a:r>
            <a:r>
              <a:rPr lang="en-US" altLang="en-US" dirty="0">
                <a:latin typeface="Arial" panose="020B0604020202020204" pitchFamily="34" charset="0"/>
                <a:cs typeface="+mn-cs"/>
              </a:rPr>
              <a:t>https://docs.oracle.com/cd/E19120-01/open.solaris/817-5477/esqaq/index.html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 eaLnBrk="1" hangingPunct="1"/>
            <a:endParaRPr lang="he-IL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Numeric Labels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numeric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label consists of a single digit in the range zero (0) through nine (9) followed by a colon (:). Numeric labels are used only for local reference and are not included in the object file's symbol table. Numeric labels have limited scope and can be redefined repeatedly.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a numeric label is used as a reference (as an instruction operand, for example), the suffixes b (“backward”) or f (“forward”) should be added to the numeric label. For numeric label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 reference </a:t>
            </a:r>
            <a:r>
              <a:rPr lang="en-US" sz="1200" b="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refers to the nearest label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defined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before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the reference, and the reference </a:t>
            </a:r>
            <a:r>
              <a:rPr lang="en-US" sz="1200" b="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refers to the nearest label </a:t>
            </a:r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defined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the reference. </a:t>
            </a:r>
          </a:p>
          <a:p>
            <a:pPr algn="r" rtl="1" eaLnBrk="1" hangingPunct="1"/>
            <a:endParaRPr lang="he-IL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6403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B1B4A6-DA8F-4B45-AB0F-282E7731718E}" type="slidenum">
              <a:rPr lang="ar-SA" altLang="en-US"/>
              <a:pPr eaLnBrk="1" hangingPunct="1"/>
              <a:t>34</a:t>
            </a:fld>
            <a:endParaRPr lang="en-US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 eaLnBrk="1" hangingPunct="1"/>
            <a:r>
              <a:rPr lang="he-IL" altLang="en-US" dirty="0">
                <a:latin typeface="Arial" panose="020B0604020202020204" pitchFamily="34" charset="0"/>
                <a:cs typeface="Arial" panose="020B0604020202020204" pitchFamily="34" charset="0"/>
              </a:rPr>
              <a:t>תשובה: כי החלפנו מחסניות. את הארגומנטים קיבלנו במחסנית הגרעין של התהליך הקודם.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8321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A0EB256-8CAF-4396-8A37-F1253E40A3EF}" type="slidenum">
              <a:rPr lang="ar-SA" altLang="en-US"/>
              <a:pPr eaLnBrk="1" hangingPunct="1"/>
              <a:t>35</a:t>
            </a:fld>
            <a:endParaRPr lang="en-US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3086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CBCAC07-A988-4DA7-9832-F4EB4F7B18DC}" type="slidenum">
              <a:rPr lang="ar-SA" altLang="en-US"/>
              <a:pPr eaLnBrk="1" hangingPunct="1"/>
              <a:t>39</a:t>
            </a:fld>
            <a:endParaRPr lang="en-US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6496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BCE316D-A322-40F1-B8DA-B680541F6DA9}" type="slidenum">
              <a:rPr lang="ar-SA" altLang="en-US"/>
              <a:pPr eaLnBrk="1" hangingPunct="1"/>
              <a:t>40</a:t>
            </a:fld>
            <a:endParaRPr lang="en-US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2605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מדוע </a:t>
            </a:r>
            <a:r>
              <a:rPr lang="en-US" dirty="0" err="1"/>
              <a:t>ebx</a:t>
            </a:r>
            <a:r>
              <a:rPr lang="he-IL" dirty="0"/>
              <a:t> מקבל טיפול שונה משאר הרגיסטרים באחריות הנקראת (</a:t>
            </a:r>
            <a:r>
              <a:rPr lang="en-US" dirty="0" err="1"/>
              <a:t>ebp</a:t>
            </a:r>
            <a:r>
              <a:rPr lang="en-US" dirty="0"/>
              <a:t>, </a:t>
            </a:r>
            <a:r>
              <a:rPr lang="en-US" dirty="0" err="1"/>
              <a:t>esi</a:t>
            </a:r>
            <a:r>
              <a:rPr lang="en-US" dirty="0"/>
              <a:t>, </a:t>
            </a:r>
            <a:r>
              <a:rPr lang="en-US" dirty="0" err="1"/>
              <a:t>edi</a:t>
            </a:r>
            <a:r>
              <a:rPr lang="he-IL" dirty="0"/>
              <a:t>)?</a:t>
            </a:r>
          </a:p>
          <a:p>
            <a:pPr algn="r" rtl="1"/>
            <a:r>
              <a:rPr lang="he-IL" dirty="0"/>
              <a:t>התשובה בשקפים הישנים לא נשמעת לי נכונה: "</a:t>
            </a:r>
            <a:r>
              <a:rPr lang="he-IL" altLang="en-US" sz="2000" dirty="0"/>
              <a:t>המאקרו </a:t>
            </a:r>
            <a:r>
              <a:rPr lang="en-US" altLang="en-US" sz="2000" dirty="0" err="1"/>
              <a:t>switch_to</a:t>
            </a:r>
            <a:r>
              <a:rPr lang="he-IL" altLang="en-US" sz="2000" dirty="0"/>
              <a:t> אינו משפיע מבחינת ערכי רגיסטרים על </a:t>
            </a:r>
            <a:r>
              <a:rPr lang="en-US" altLang="en-US" sz="2000" dirty="0" err="1"/>
              <a:t>context_switch</a:t>
            </a:r>
            <a:r>
              <a:rPr lang="en-US" altLang="en-US" sz="2000" dirty="0"/>
              <a:t>()</a:t>
            </a:r>
            <a:r>
              <a:rPr lang="he-IL" altLang="en-US" sz="2000" dirty="0"/>
              <a:t>, משום שהוא מופעל ממש לפני החזרה מהפונקציה...</a:t>
            </a:r>
            <a:r>
              <a:rPr lang="he-IL" altLang="en-US" sz="1800" dirty="0"/>
              <a:t> ערך </a:t>
            </a:r>
            <a:r>
              <a:rPr lang="en-US" altLang="en-US" sz="1800" dirty="0" err="1"/>
              <a:t>ebx</a:t>
            </a:r>
            <a:r>
              <a:rPr lang="he-IL" altLang="en-US" sz="1800" dirty="0"/>
              <a:t> מלפני הקריאה ל-</a:t>
            </a:r>
            <a:r>
              <a:rPr lang="en-US" altLang="en-US" sz="1800" dirty="0" err="1"/>
              <a:t>switch_to</a:t>
            </a:r>
            <a:r>
              <a:rPr lang="he-IL" altLang="en-US" sz="1800" dirty="0"/>
              <a:t> אינו בשימוש לאחר הקריאה ולכן לא נשמר (כן נשמר ומשוחזר ע"י </a:t>
            </a:r>
            <a:r>
              <a:rPr lang="en-US" altLang="en-US" sz="1800" dirty="0" err="1"/>
              <a:t>context_switch</a:t>
            </a:r>
            <a:r>
              <a:rPr lang="en-US" altLang="en-US" sz="1800" dirty="0"/>
              <a:t>()</a:t>
            </a:r>
            <a:r>
              <a:rPr lang="he-IL" altLang="en-US" sz="1800" dirty="0"/>
              <a:t>)."</a:t>
            </a:r>
          </a:p>
          <a:p>
            <a:pPr algn="r" rtl="1"/>
            <a:r>
              <a:rPr lang="he-IL" altLang="en-US" sz="1800" dirty="0"/>
              <a:t>אם התשובה הזו נכונה, אז מפתחי הקרנל היו צריכים להסתכל על קוד האסמבלי של </a:t>
            </a:r>
            <a:r>
              <a:rPr lang="en-US" altLang="en-US" sz="1800" dirty="0" err="1"/>
              <a:t>context_switch</a:t>
            </a:r>
            <a:r>
              <a:rPr lang="en-US" altLang="en-US" sz="1800" dirty="0"/>
              <a:t>()</a:t>
            </a:r>
            <a:r>
              <a:rPr lang="he-IL" altLang="en-US" sz="1800" dirty="0"/>
              <a:t> ולוודא שזה אכן המצב.</a:t>
            </a:r>
          </a:p>
          <a:p>
            <a:pPr algn="r" rtl="1"/>
            <a:r>
              <a:rPr lang="he-IL" dirty="0"/>
              <a:t>אבל זה מימוש רגיש לשינויים, כי למשל שינוי גרסת הקומפיילר יכול לגרור שינוי בקוד כך שרגיסטר </a:t>
            </a:r>
            <a:r>
              <a:rPr lang="en-US" dirty="0" err="1"/>
              <a:t>ebx</a:t>
            </a:r>
            <a:r>
              <a:rPr lang="he-IL" dirty="0"/>
              <a:t> כן יהיה בשימוש לאחר הקריאה למאקרו </a:t>
            </a:r>
            <a:r>
              <a:rPr lang="en-US" dirty="0" err="1"/>
              <a:t>switch_to</a:t>
            </a:r>
            <a:r>
              <a:rPr lang="he-IL" dirty="0"/>
              <a:t>.</a:t>
            </a:r>
          </a:p>
          <a:p>
            <a:pPr algn="r" rtl="1"/>
            <a:r>
              <a:rPr lang="he-IL" dirty="0"/>
              <a:t>מימוש רובוסטי יותר ישמור גם את רגיסטר </a:t>
            </a:r>
            <a:r>
              <a:rPr lang="en-US" dirty="0" err="1"/>
              <a:t>ebx</a:t>
            </a:r>
            <a:r>
              <a:rPr lang="he-IL" dirty="0"/>
              <a:t> על המחסנית, וזה אכן מה שקורה בגרסת הגרעין הבאה 2.6:</a:t>
            </a:r>
          </a:p>
          <a:p>
            <a:pPr algn="r" rtl="1"/>
            <a:r>
              <a:rPr lang="en-US" dirty="0"/>
              <a:t>https://elixir.free-electrons.com/linux/v2.6.39.4/source/arch/x86/include/asm/system.h#L48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311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CB3B327-83F1-4C79-8A36-24AA23B940A0}" type="slidenum">
              <a:rPr lang="ar-SA" altLang="en-US"/>
              <a:pPr eaLnBrk="1" hangingPunct="1"/>
              <a:t>43</a:t>
            </a:fld>
            <a:endParaRPr lang="en-US" alt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5786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5DA79E0-08F4-4DB5-ADAE-64ED2C41E3D4}" type="slidenum">
              <a:rPr lang="ar-SA" altLang="en-US"/>
              <a:pPr eaLnBrk="1" hangingPunct="1"/>
              <a:t>44</a:t>
            </a:fld>
            <a:endParaRPr lang="en-US" alt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9100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8CE1DB1-9BE2-40E5-9BF0-3D974154B58E}" type="slidenum">
              <a:rPr lang="ar-SA" altLang="en-US"/>
              <a:pPr eaLnBrk="1" hangingPunct="1"/>
              <a:t>50</a:t>
            </a:fld>
            <a:endParaRPr lang="en-US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247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734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8CE1DB1-9BE2-40E5-9BF0-3D974154B58E}" type="slidenum">
              <a:rPr lang="ar-SA" altLang="en-US"/>
              <a:pPr eaLnBrk="1" hangingPunct="1"/>
              <a:t>51</a:t>
            </a:fld>
            <a:endParaRPr lang="en-US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r" rtl="1" eaLnBrk="1" hangingPunct="1"/>
            <a:r>
              <a:rPr lang="he-IL" altLang="en-US" dirty="0">
                <a:latin typeface="Arial" panose="020B0604020202020204" pitchFamily="34" charset="0"/>
                <a:cs typeface="Arial" panose="020B0604020202020204" pitchFamily="34" charset="0"/>
              </a:rPr>
              <a:t>מוגדר בקובץ:</a:t>
            </a:r>
          </a:p>
          <a:p>
            <a:pPr algn="r" rtl="1"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include/asm-i386/</a:t>
            </a:r>
            <a:r>
              <a:rPr lang="en-US" altLang="en-US" dirty="0" err="1">
                <a:latin typeface="Arial" panose="020B0604020202020204" pitchFamily="34" charset="0"/>
                <a:cs typeface="Arial" panose="020B0604020202020204" pitchFamily="34" charset="0"/>
              </a:rPr>
              <a:t>ptrace.h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492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8CE1DB1-9BE2-40E5-9BF0-3D974154B58E}" type="slidenum">
              <a:rPr lang="ar-SA" altLang="en-US"/>
              <a:pPr eaLnBrk="1" hangingPunct="1"/>
              <a:t>52</a:t>
            </a:fld>
            <a:endParaRPr lang="en-US" alt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7300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3B2DFB5-2357-449C-8B59-CA14229E859E}" type="slidenum">
              <a:rPr lang="ar-SA" altLang="en-US"/>
              <a:pPr eaLnBrk="1" hangingPunct="1"/>
              <a:t>53</a:t>
            </a:fld>
            <a:endParaRPr lang="en-US" alt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77134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FFF5E50-1731-4675-9AEC-74AFCF2C7ED1}" type="slidenum">
              <a:rPr lang="ar-SA" altLang="en-US"/>
              <a:pPr eaLnBrk="1" hangingPunct="1"/>
              <a:t>54</a:t>
            </a:fld>
            <a:endParaRPr lang="en-US" alt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58423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637BC0B-E219-40B8-8D13-1CA54F110149}" type="slidenum">
              <a:rPr lang="ar-SA" altLang="en-US"/>
              <a:pPr eaLnBrk="1" hangingPunct="1"/>
              <a:t>57</a:t>
            </a:fld>
            <a:endParaRPr lang="en-US" alt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05159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B6552D9-C634-4909-98E4-E66A230CF275}" type="slidenum">
              <a:rPr lang="ar-SA" altLang="en-US"/>
              <a:pPr eaLnBrk="1" hangingPunct="1"/>
              <a:t>58</a:t>
            </a:fld>
            <a:endParaRPr lang="en-US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98086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4414DC6-9ECA-4118-BA12-53C48D2D6857}" type="slidenum">
              <a:rPr lang="ar-SA" altLang="en-US"/>
              <a:pPr eaLnBrk="1" hangingPunct="1"/>
              <a:t>59</a:t>
            </a:fld>
            <a:endParaRPr lang="en-US" alt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903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altLang="en-US" sz="2400" dirty="0"/>
              <a:t>תור ההמתנה שבו תהליך נמצא ומחכה לסיום הבנים שלו נשמר בשדה:</a:t>
            </a:r>
          </a:p>
          <a:p>
            <a:pPr marL="0" marR="0" lvl="1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/>
              <a:t>wait_queue_head_t</a:t>
            </a:r>
            <a:r>
              <a:rPr lang="en-US" sz="2400" dirty="0"/>
              <a:t> </a:t>
            </a:r>
            <a:r>
              <a:rPr lang="en-US" sz="2400" dirty="0" err="1"/>
              <a:t>wait_chldexit</a:t>
            </a:r>
            <a:r>
              <a:rPr lang="en-US" sz="2400" dirty="0"/>
              <a:t>;</a:t>
            </a:r>
            <a:endParaRPr lang="he-IL" sz="2400" dirty="0"/>
          </a:p>
          <a:p>
            <a:pPr marL="0" marR="0" lvl="1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של </a:t>
            </a:r>
            <a:r>
              <a:rPr lang="en-US" dirty="0" err="1"/>
              <a:t>task_struct</a:t>
            </a:r>
            <a:r>
              <a:rPr lang="he-IL"/>
              <a:t> של אותו תהליך (כלומר, תהליך האב).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60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מכיוון שתהליך יכול לחכות במספר תורי המתנה במהלך חייו, תורי המתנה ממומשים באופן חיצוני ל-</a:t>
            </a:r>
            <a:r>
              <a:rPr lang="en-US" dirty="0" err="1"/>
              <a:t>task_struct</a:t>
            </a:r>
            <a:r>
              <a:rPr lang="he-IL" dirty="0"/>
              <a:t>, כלומר:</a:t>
            </a:r>
          </a:p>
          <a:p>
            <a:pPr algn="r" rtl="1"/>
            <a:r>
              <a:rPr lang="he-IL" dirty="0"/>
              <a:t>במקום להטמיע הרבה שדות מטיפוס </a:t>
            </a:r>
            <a:r>
              <a:rPr lang="en-US" dirty="0" err="1"/>
              <a:t>list_t</a:t>
            </a:r>
            <a:r>
              <a:rPr lang="he-IL" dirty="0"/>
              <a:t> בתוך </a:t>
            </a:r>
            <a:r>
              <a:rPr lang="en-US" dirty="0" err="1"/>
              <a:t>task_struct</a:t>
            </a:r>
            <a:r>
              <a:rPr lang="he-IL" dirty="0"/>
              <a:t>, יוצרים רשימה לכל תור המתנה ואיברי הרשימה מצביעים ל-</a:t>
            </a:r>
            <a:r>
              <a:rPr lang="en-US" dirty="0" err="1"/>
              <a:t>task_struct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19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726E009-32AB-4381-8435-3A06CDE4D018}" type="slidenum">
              <a:rPr lang="he-IL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rtl="1" eaLnBrk="1" hangingPunct="1"/>
            <a:r>
              <a:rPr lang="he-IL" altLang="en-US" dirty="0">
                <a:latin typeface="Arial" panose="020B0604020202020204" pitchFamily="34" charset="0"/>
                <a:cs typeface="Arial" panose="020B0604020202020204" pitchFamily="34" charset="0"/>
              </a:rPr>
              <a:t>תשובה: </a:t>
            </a:r>
            <a:r>
              <a:rPr lang="he-IL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המשתנה</a:t>
            </a:r>
            <a:r>
              <a:rPr lang="he-IL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wait</a:t>
            </a:r>
            <a:r>
              <a:rPr lang="he-IL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 אומנם חי רק בתוך הפונקציה </a:t>
            </a:r>
            <a:r>
              <a:rPr lang="en-US" altLang="en-US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sleep_on</a:t>
            </a:r>
            <a:r>
              <a:rPr lang="he-IL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, אבל כאשר קוראים ל- </a:t>
            </a:r>
            <a:r>
              <a:rPr lang="en-US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schedule</a:t>
            </a:r>
            <a:endParaRPr lang="he-IL" altLang="en-US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 eaLnBrk="1" hangingPunct="1"/>
            <a:r>
              <a:rPr lang="he-IL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התהליך עובר למצב המתנה והזיכרון שלו נותר ללא שינוי ולכן ניתן עדיין לגשת לאיבר </a:t>
            </a:r>
            <a:r>
              <a:rPr lang="en-US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wait</a:t>
            </a:r>
            <a:r>
              <a:rPr lang="he-IL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 rtl="1" eaLnBrk="1" hangingPunct="1"/>
            <a:r>
              <a:rPr lang="he-IL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כמו כן, בסוף הפונקציה </a:t>
            </a:r>
            <a:r>
              <a:rPr lang="en-US" altLang="en-US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sleep_on</a:t>
            </a:r>
            <a:r>
              <a:rPr lang="he-IL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 מוציאים את המשתנה </a:t>
            </a:r>
            <a:r>
              <a:rPr lang="en-US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wait</a:t>
            </a:r>
            <a:r>
              <a:rPr lang="he-IL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 מתור ההמתנה.</a:t>
            </a:r>
          </a:p>
          <a:p>
            <a:pPr algn="r" rtl="1" eaLnBrk="1" hangingPunct="1"/>
            <a:endParaRPr lang="he-IL" altLang="en-US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 eaLnBrk="1" hangingPunct="1"/>
            <a:r>
              <a:rPr lang="he-IL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שאלה נוספת:</a:t>
            </a:r>
            <a:r>
              <a:rPr lang="en-US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מי מוציא את התהליך </a:t>
            </a:r>
            <a:r>
              <a:rPr lang="en-US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he-IL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 מתור הריצה?</a:t>
            </a:r>
          </a:p>
          <a:p>
            <a:pPr algn="r" rtl="1" eaLnBrk="1" hangingPunct="1"/>
            <a:r>
              <a:rPr lang="he-IL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תשובה: הפונקציה </a:t>
            </a:r>
            <a:r>
              <a:rPr lang="en-US" alt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schedule()</a:t>
            </a:r>
            <a:r>
              <a:rPr lang="he-IL" altLang="en-US" baseline="0">
                <a:latin typeface="Arial" panose="020B0604020202020204" pitchFamily="34" charset="0"/>
                <a:cs typeface="Arial" panose="020B0604020202020204" pitchFamily="34" charset="0"/>
              </a:rPr>
              <a:t> כפי שנראה בתרגול הבא.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238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CC5BBE7-3381-4C2E-A77A-8BB2AFCF6697}" type="slidenum">
              <a:rPr lang="ar-SA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600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472B252-E263-475F-89A5-DBF517FC8F57}" type="slidenum">
              <a:rPr lang="ar-SA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620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05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 algn="r" rtl="1"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r" rtl="1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200">
                <a:solidFill>
                  <a:srgbClr val="FFFFFF"/>
                </a:solidFill>
              </a:defRPr>
            </a:lvl1pPr>
          </a:lstStyle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dt="0"/>
  <p:txStyles>
    <p:titleStyle>
      <a:lvl1pPr algn="r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תרגול </a:t>
            </a:r>
            <a:r>
              <a:rPr lang="en-US" dirty="0"/>
              <a:t>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199"/>
            <a:ext cx="6400800" cy="2518230"/>
          </a:xfrm>
        </p:spPr>
        <p:txBody>
          <a:bodyPr>
            <a:normAutofit/>
          </a:bodyPr>
          <a:lstStyle/>
          <a:p>
            <a:r>
              <a:rPr lang="he-IL" dirty="0"/>
              <a:t>תורי תהליכים בלינוקס</a:t>
            </a:r>
            <a:endParaRPr lang="he-IL" altLang="en-US" dirty="0"/>
          </a:p>
          <a:p>
            <a:r>
              <a:rPr lang="he-IL" altLang="en-US" dirty="0"/>
              <a:t>החלפת הקשר (</a:t>
            </a:r>
            <a:r>
              <a:rPr lang="en-US" altLang="en-US" dirty="0"/>
              <a:t>context switch</a:t>
            </a:r>
            <a:r>
              <a:rPr lang="he-IL" altLang="en-US" dirty="0"/>
              <a:t>) בלינוקס</a:t>
            </a:r>
          </a:p>
          <a:p>
            <a:r>
              <a:rPr lang="he-IL" altLang="en-US" dirty="0"/>
              <a:t>החלפת הקשר: צעד אחר צעד</a:t>
            </a:r>
            <a:endParaRPr lang="en-US" altLang="en-US" dirty="0"/>
          </a:p>
          <a:p>
            <a:r>
              <a:rPr lang="he-IL" altLang="en-US" dirty="0"/>
              <a:t>יצירת תהליך חדש בלינוקס</a:t>
            </a:r>
          </a:p>
          <a:p>
            <a:r>
              <a:rPr lang="he-IL" altLang="en-US" dirty="0"/>
              <a:t>סיום תהליך בלינוקס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דוגמת קוד מתוך הגרעין</a:t>
            </a:r>
            <a:endParaRPr lang="en-US" altLang="en-US" dirty="0"/>
          </a:p>
        </p:txBody>
      </p:sp>
      <p:sp>
        <p:nvSpPr>
          <p:cNvPr id="604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/>
              <a:t>פונקציות אחרות בגרעין מאפשרות הכנסת תהליך לתור כשהוא ממתין במצב </a:t>
            </a:r>
            <a:r>
              <a:rPr lang="en-US" altLang="en-US"/>
              <a:t>TASK_INTERRUPTIBLE</a:t>
            </a:r>
            <a:r>
              <a:rPr lang="he-IL" altLang="en-US"/>
              <a:t> ו/או כשהממתין בלעדי.</a:t>
            </a:r>
          </a:p>
          <a:p>
            <a:r>
              <a:rPr lang="he-IL" altLang="en-US"/>
              <a:t>במקביל, יש פונקציות ש"מעירות" תהליכים: </a:t>
            </a:r>
          </a:p>
          <a:p>
            <a:pPr lvl="1"/>
            <a:r>
              <a:rPr lang="en-US" altLang="en-US"/>
              <a:t>wake_up</a:t>
            </a:r>
            <a:r>
              <a:rPr lang="he-IL" altLang="en-US"/>
              <a:t> מעירה את כל הממתינים המשותפים ואחד מהבלעדיים.</a:t>
            </a:r>
          </a:p>
          <a:p>
            <a:pPr lvl="1"/>
            <a:r>
              <a:rPr lang="he-IL" altLang="en-US"/>
              <a:t>גרסאות נוספות של </a:t>
            </a:r>
            <a:r>
              <a:rPr lang="en-US" altLang="en-US"/>
              <a:t>wake_up</a:t>
            </a:r>
            <a:r>
              <a:rPr lang="he-IL" altLang="en-US"/>
              <a:t>: </a:t>
            </a:r>
          </a:p>
          <a:p>
            <a:pPr lvl="2"/>
            <a:r>
              <a:rPr lang="he-IL" altLang="en-US"/>
              <a:t>להעיר מספר מוגבל של תהליכים ממתינים.</a:t>
            </a:r>
          </a:p>
          <a:p>
            <a:pPr lvl="2"/>
            <a:r>
              <a:rPr lang="he-IL" altLang="en-US"/>
              <a:t>להעיר רק ממתינים שהם </a:t>
            </a:r>
            <a:r>
              <a:rPr lang="en-US" altLang="en-US"/>
              <a:t>TASK_INTERRUPTIBLE</a:t>
            </a:r>
            <a:r>
              <a:rPr lang="he-IL" altLang="en-US"/>
              <a:t> .</a:t>
            </a:r>
            <a:endParaRPr lang="en-US" altLang="en-US"/>
          </a:p>
          <a:p>
            <a:pPr lvl="2"/>
            <a:r>
              <a:rPr lang="he-IL" altLang="en-US"/>
              <a:t>לבצע החלפת הקשר אם התהליך המועדף לריצה משתנה לאחר שמעירים תהליכים.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18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החלפת הקשר בלינוקס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1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מהי החלפת הקשר?</a:t>
            </a:r>
            <a:endParaRPr lang="en-US" altLang="en-US"/>
          </a:p>
        </p:txBody>
      </p:sp>
      <p:sp>
        <p:nvSpPr>
          <p:cNvPr id="6150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לינוקס מריצה מספר תהליכים "בו-זמנית".</a:t>
            </a:r>
          </a:p>
          <a:p>
            <a:pPr lvl="1"/>
            <a:r>
              <a:rPr lang="he-IL" altLang="en-US" dirty="0"/>
              <a:t>מערכת ההפעלה "ממתגת" (</a:t>
            </a:r>
            <a:r>
              <a:rPr lang="en-US" altLang="en-US" dirty="0"/>
              <a:t>switches</a:t>
            </a:r>
            <a:r>
              <a:rPr lang="he-IL" altLang="en-US" dirty="0"/>
              <a:t>) בין התהליכים: מריצה תהליך אחד לפרק זמן קצר (מילי-שניות) ואז משהה את ביצועו ועוברת להריץ תהליך אחר, וכן הלאה. המשתמש מקבל אשליה שהתהליכים רצים "בו-זמנית".</a:t>
            </a:r>
            <a:endParaRPr lang="en-US" altLang="en-US" dirty="0"/>
          </a:p>
          <a:p>
            <a:pPr lvl="1"/>
            <a:endParaRPr lang="en-US" altLang="en-US" dirty="0"/>
          </a:p>
          <a:p>
            <a:r>
              <a:rPr lang="he-IL" altLang="en-US" dirty="0"/>
              <a:t>לכל תהליך יש "הקשר ביצוע" (</a:t>
            </a:r>
            <a:r>
              <a:rPr lang="en-US" altLang="en-US" dirty="0"/>
              <a:t>execution context</a:t>
            </a:r>
            <a:r>
              <a:rPr lang="he-IL" altLang="en-US" dirty="0"/>
              <a:t>) המכיל את כל המידע הדרוש לביצוע התהליך.</a:t>
            </a:r>
          </a:p>
          <a:p>
            <a:pPr lvl="1"/>
            <a:r>
              <a:rPr lang="he-IL" altLang="en-US" dirty="0"/>
              <a:t>מחסניות, רגיסטרים, תכולת זיכרון, קבצים פתוחים, ...</a:t>
            </a:r>
            <a:endParaRPr lang="en-US" altLang="en-US" dirty="0"/>
          </a:p>
          <a:p>
            <a:pPr lvl="1"/>
            <a:endParaRPr lang="he-IL" altLang="en-US" dirty="0"/>
          </a:p>
          <a:p>
            <a:r>
              <a:rPr lang="he-IL" altLang="en-US" dirty="0"/>
              <a:t>פעולת המיתוג שומרת את ההקשר של התהליך הנוכחי וטוענת למעבד את הקשר הביצוע של התהליך הבא.</a:t>
            </a:r>
          </a:p>
          <a:p>
            <a:pPr lvl="1"/>
            <a:r>
              <a:rPr lang="he-IL" altLang="en-US" dirty="0"/>
              <a:t>הקשר התהליך הנוכחי מתחלף – מכאן שם הפעולה "החלפת הקשר".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96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איך הגרעין מפעיל החלפת הקשר?</a:t>
            </a:r>
            <a:endParaRPr lang="en-US" altLang="en-US" dirty="0"/>
          </a:p>
        </p:txBody>
      </p:sp>
      <p:sp>
        <p:nvSpPr>
          <p:cNvPr id="922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ע"י קריאה לפונקציה </a:t>
            </a:r>
            <a:r>
              <a:rPr lang="en-US" altLang="en-US" dirty="0"/>
              <a:t>schedule()</a:t>
            </a:r>
            <a:r>
              <a:rPr lang="he-IL" altLang="en-US" dirty="0"/>
              <a:t> אשר:</a:t>
            </a:r>
          </a:p>
          <a:p>
            <a:pPr lvl="1"/>
            <a:r>
              <a:rPr lang="he-IL" altLang="en-US" dirty="0"/>
              <a:t>בוחרת מי יהיה התהליך הבא לזימון למעבד.</a:t>
            </a:r>
          </a:p>
          <a:p>
            <a:pPr lvl="1"/>
            <a:r>
              <a:rPr lang="he-IL" altLang="en-US" dirty="0"/>
              <a:t>מבצעת את החלפת ההקשר ע"י קריאה לפונקציה </a:t>
            </a:r>
            <a:r>
              <a:rPr lang="en-US" altLang="en-US" dirty="0" err="1"/>
              <a:t>context_switch</a:t>
            </a:r>
            <a:r>
              <a:rPr lang="en-US" altLang="en-US" dirty="0"/>
              <a:t>()</a:t>
            </a:r>
            <a:r>
              <a:rPr lang="he-IL" altLang="en-US" dirty="0"/>
              <a:t>.</a:t>
            </a:r>
            <a:endParaRPr lang="he-IL" altLang="en-US" b="1" dirty="0"/>
          </a:p>
          <a:p>
            <a:r>
              <a:rPr lang="en-US" altLang="en-US" b="1" dirty="0"/>
              <a:t>schedule()</a:t>
            </a:r>
            <a:r>
              <a:rPr lang="he-IL" altLang="en-US" b="1" dirty="0"/>
              <a:t> היא שער הכניסה היחיד להחלפת הקשר בלינוקס.</a:t>
            </a:r>
            <a:endParaRPr lang="he-IL" altLang="en-US" dirty="0"/>
          </a:p>
          <a:p>
            <a:endParaRPr lang="he-IL" altLang="en-US" dirty="0"/>
          </a:p>
          <a:p>
            <a:r>
              <a:rPr lang="he-IL" altLang="en-US" dirty="0"/>
              <a:t>הפונקציה </a:t>
            </a:r>
            <a:r>
              <a:rPr lang="en-US" altLang="en-US" dirty="0"/>
              <a:t>schedule()</a:t>
            </a:r>
            <a:r>
              <a:rPr lang="he-IL" altLang="en-US" dirty="0"/>
              <a:t> מתבצעת בפסיקות חסומות על-מנת למנוע הפעלה רקורסיבית של הזמן והחלפת ההקשר, דבר העלול לגרום לשיבוש פעולת מערכת ההפעלה.</a:t>
            </a:r>
          </a:p>
          <a:p>
            <a:pPr lvl="1"/>
            <a:r>
              <a:rPr lang="he-IL" altLang="en-US" dirty="0"/>
              <a:t>חוסמים את הפסיקות לפני הקריאה ל-</a:t>
            </a:r>
            <a:r>
              <a:rPr lang="en-US" altLang="en-US" dirty="0"/>
              <a:t>schedule()</a:t>
            </a:r>
            <a:r>
              <a:rPr lang="he-IL" altLang="en-US" dirty="0"/>
              <a:t>, ומשחררים את הפסיקות לאחר סיום הפונקציה.</a:t>
            </a:r>
          </a:p>
          <a:p>
            <a:pPr lvl="1"/>
            <a:r>
              <a:rPr lang="he-IL" altLang="en-US" dirty="0"/>
              <a:t>למעשה זה מנגנון סנכרון שנועד להגן על מבני הנתונים הנגישים לפונקציה </a:t>
            </a:r>
            <a:r>
              <a:rPr lang="en-US" altLang="en-US" dirty="0"/>
              <a:t>schedule()</a:t>
            </a:r>
            <a:r>
              <a:rPr lang="he-IL" altLang="en-US" dirty="0"/>
              <a:t> – פרטים נוספים בתרגול 6.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4934F617-8724-48C7-AA99-83117807CE93}"/>
              </a:ext>
            </a:extLst>
          </p:cNvPr>
          <p:cNvSpPr/>
          <p:nvPr/>
        </p:nvSpPr>
        <p:spPr>
          <a:xfrm>
            <a:off x="457200" y="1600200"/>
            <a:ext cx="2169885" cy="653142"/>
          </a:xfrm>
          <a:prstGeom prst="wedgeRoundRectCallout">
            <a:avLst>
              <a:gd name="adj1" fmla="val 106117"/>
              <a:gd name="adj2" fmla="val 3805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e-IL" altLang="en-US" dirty="0"/>
              <a:t>איך?</a:t>
            </a:r>
            <a:br>
              <a:rPr lang="en-US" altLang="en-US" dirty="0"/>
            </a:br>
            <a:r>
              <a:rPr lang="he-IL" altLang="en-US" dirty="0"/>
              <a:t>נלמד בתרגול הבא...</a:t>
            </a:r>
            <a:endParaRPr lang="he-IL" altLang="en-US" b="1" dirty="0"/>
          </a:p>
        </p:txBody>
      </p:sp>
    </p:spTree>
    <p:extLst>
      <p:ext uri="{BB962C8B-B14F-4D97-AF65-F5344CB8AC3E}">
        <p14:creationId xmlns:p14="http://schemas.microsoft.com/office/powerpoint/2010/main" val="328276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uiExpand="1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שני סוגים של החלפת הקשר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3134A5B-126F-4EE3-A166-DBAD791376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sz="2400"/>
              <a:t>החלפת הקשר כפויה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e-IL" altLang="en-US" b="1" dirty="0"/>
              <a:t>הגרעין מפקיע (כלומר, לוקח בכוח) את המעבד מהתהליך</a:t>
            </a:r>
            <a:r>
              <a:rPr lang="he-IL" altLang="en-US" dirty="0"/>
              <a:t>, למשל בעקבות:</a:t>
            </a:r>
          </a:p>
          <a:p>
            <a:pPr marL="731520" lvl="1" indent="-457200">
              <a:buFont typeface="+mj-lt"/>
              <a:buAutoNum type="arabicPeriod"/>
            </a:pPr>
            <a:r>
              <a:rPr lang="he-IL" altLang="en-US" dirty="0"/>
              <a:t>פסיקת שעון אשר מגלה כי הזמן שהוקצב לתהליך הנוכחי אזל.</a:t>
            </a:r>
          </a:p>
          <a:p>
            <a:pPr marL="731520" lvl="1" indent="-457200">
              <a:buFont typeface="+mj-lt"/>
              <a:buAutoNum type="arabicPeriod"/>
            </a:pPr>
            <a:r>
              <a:rPr lang="he-IL" altLang="en-US" dirty="0"/>
              <a:t>פסיקת חומרה אשר מעירה תהליך בעל עדיפות טובה יותר מהתהליך הרץ כרגע.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5A242D1-AB78-48F7-BAC0-BF6364851C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he-IL" altLang="en-US" sz="2400"/>
              <a:t>החלפת הקשר מרצון</a:t>
            </a:r>
            <a:endParaRPr lang="he-IL" altLang="en-US" sz="24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FC04531-AA3D-422D-AC4E-89827077413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he-IL" altLang="en-US" b="1" dirty="0"/>
              <a:t>התהליך מוותר מרצונו על המעבד</a:t>
            </a:r>
            <a:r>
              <a:rPr lang="he-IL" altLang="en-US" dirty="0"/>
              <a:t>, למשל באמצעות:</a:t>
            </a:r>
          </a:p>
          <a:p>
            <a:pPr marL="731520" lvl="1" indent="-457200">
              <a:buFont typeface="+mj-lt"/>
              <a:buAutoNum type="arabicPeriod"/>
            </a:pPr>
            <a:r>
              <a:rPr lang="he-IL" altLang="en-US" dirty="0"/>
              <a:t>קריאת מערכת חוסמת כמו </a:t>
            </a:r>
            <a:r>
              <a:rPr lang="en-US" altLang="en-US" dirty="0"/>
              <a:t>read()</a:t>
            </a:r>
            <a:r>
              <a:rPr lang="he-IL" altLang="en-US" dirty="0"/>
              <a:t> אשר תעביר את התהליך לתור המתנה כדי לחכות לנתונים מהדיסק.</a:t>
            </a:r>
          </a:p>
          <a:p>
            <a:pPr marL="731520" lvl="1" indent="-457200">
              <a:buFont typeface="+mj-lt"/>
              <a:buAutoNum type="arabicPeriod"/>
            </a:pPr>
            <a:r>
              <a:rPr lang="he-IL" altLang="en-US" dirty="0"/>
              <a:t>קריאת מערכת </a:t>
            </a:r>
            <a:r>
              <a:rPr lang="en-US" altLang="en-US" dirty="0"/>
              <a:t>exit()</a:t>
            </a:r>
            <a:r>
              <a:rPr lang="he-IL" altLang="en-US" dirty="0"/>
              <a:t> אשר מסיימת את התהליך.</a:t>
            </a:r>
          </a:p>
          <a:p>
            <a:pPr marL="731520" lvl="1" indent="-457200">
              <a:buFont typeface="+mj-lt"/>
              <a:buAutoNum type="arabicPeriod"/>
            </a:pPr>
            <a:r>
              <a:rPr lang="he-IL" altLang="en-US" dirty="0"/>
              <a:t>קריאת מערכת </a:t>
            </a:r>
            <a:r>
              <a:rPr lang="en-US" altLang="en-US" dirty="0" err="1"/>
              <a:t>sched_yield</a:t>
            </a:r>
            <a:r>
              <a:rPr lang="en-US" altLang="en-US" dirty="0"/>
              <a:t>()</a:t>
            </a:r>
            <a:r>
              <a:rPr lang="he-IL" altLang="en-US" dirty="0"/>
              <a:t> – קריאת מערכת ייעודית לוויתור על המעבד.</a:t>
            </a:r>
          </a:p>
          <a:p>
            <a:endParaRPr lang="he-IL" altLang="en-US" dirty="0"/>
          </a:p>
          <a:p>
            <a:endParaRPr lang="he-IL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שתי דרכים להפעיל החלפת הקשר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3134A5B-126F-4EE3-A166-DBAD79137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25562"/>
            <a:ext cx="3931920" cy="990600"/>
          </a:xfrm>
        </p:spPr>
        <p:txBody>
          <a:bodyPr>
            <a:normAutofit/>
          </a:bodyPr>
          <a:lstStyle/>
          <a:p>
            <a:r>
              <a:rPr lang="he-IL" sz="2400" dirty="0"/>
              <a:t>הפעלה דחיינית</a:t>
            </a:r>
            <a:br>
              <a:rPr lang="en-US" sz="2400" dirty="0"/>
            </a:br>
            <a:r>
              <a:rPr lang="en-US" sz="2400" dirty="0"/>
              <a:t>lazy invocation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he-IL" altLang="en-US" dirty="0"/>
              <a:t>כאשר הגרעין מחליט להפקיע את המעבד מהתהליך, הוא לא קורא ישירות לפונקציה </a:t>
            </a:r>
            <a:r>
              <a:rPr lang="en-US" altLang="en-US" dirty="0"/>
              <a:t>schedule()</a:t>
            </a:r>
            <a:r>
              <a:rPr lang="he-IL" altLang="en-US" dirty="0"/>
              <a:t>.</a:t>
            </a:r>
          </a:p>
          <a:p>
            <a:r>
              <a:rPr lang="he-IL" altLang="en-US" dirty="0"/>
              <a:t>במקום זאת, הגרעין מדליק את הדגל </a:t>
            </a:r>
            <a:r>
              <a:rPr lang="en-US" altLang="en-US" dirty="0" err="1"/>
              <a:t>need_resched</a:t>
            </a:r>
            <a:r>
              <a:rPr lang="he-IL" altLang="en-US" dirty="0"/>
              <a:t> במתאר התהליך, אשר מסמן את הצורך  בהחלפת הקשר.</a:t>
            </a:r>
          </a:p>
          <a:p>
            <a:r>
              <a:rPr lang="he-IL" altLang="en-US" dirty="0"/>
              <a:t>הדגל ייבדק לפני שהתהליך יחזור ל-</a:t>
            </a:r>
            <a:r>
              <a:rPr lang="en-US" altLang="en-US" dirty="0"/>
              <a:t>user mode</a:t>
            </a:r>
            <a:r>
              <a:rPr lang="he-IL" altLang="en-US" dirty="0"/>
              <a:t>, ואם הוא דלוק, הפונקציה </a:t>
            </a:r>
            <a:r>
              <a:rPr lang="en-US" altLang="en-US" dirty="0"/>
              <a:t>schedule()</a:t>
            </a:r>
            <a:r>
              <a:rPr lang="he-IL" altLang="en-US" dirty="0"/>
              <a:t> תיקרא.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5A242D1-AB78-48F7-BAC0-BF6364851C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4880" y="1325562"/>
            <a:ext cx="3931920" cy="990600"/>
          </a:xfrm>
        </p:spPr>
        <p:txBody>
          <a:bodyPr>
            <a:normAutofit/>
          </a:bodyPr>
          <a:lstStyle/>
          <a:p>
            <a:r>
              <a:rPr lang="he-IL" sz="2400" dirty="0"/>
              <a:t>הפעלה ישירה</a:t>
            </a:r>
            <a:br>
              <a:rPr lang="en-US" sz="2400" dirty="0"/>
            </a:br>
            <a:r>
              <a:rPr lang="en-US" sz="2400" dirty="0"/>
              <a:t>direct invocation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FC04531-AA3D-422D-AC4E-89827077413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כאשר התהליך מוותר על המעבד, הגרעין מפעיל ישירות את הפונקציה </a:t>
            </a:r>
            <a:r>
              <a:rPr lang="en-US" altLang="en-US" dirty="0"/>
              <a:t>schedule()</a:t>
            </a:r>
            <a:r>
              <a:rPr lang="he-IL" alt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35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למה יש שתי דרכים שונות?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3134A5B-126F-4EE3-A166-DBAD79137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25562"/>
            <a:ext cx="3931920" cy="990600"/>
          </a:xfrm>
        </p:spPr>
        <p:txBody>
          <a:bodyPr>
            <a:normAutofit/>
          </a:bodyPr>
          <a:lstStyle/>
          <a:p>
            <a:r>
              <a:rPr lang="he-IL" sz="2400" dirty="0"/>
              <a:t>הפעלה דחיינית</a:t>
            </a:r>
            <a:br>
              <a:rPr lang="en-US" sz="2400" dirty="0"/>
            </a:br>
            <a:r>
              <a:rPr lang="en-US" sz="2400" dirty="0"/>
              <a:t>lazy invocation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/>
              <a:t>הפעלה דחיינית קורית בדרך-כלל בתגובה לפסיקת חומרה, אשר יכולה להגיע בכל רגע בזמן.</a:t>
            </a:r>
          </a:p>
          <a:p>
            <a:r>
              <a:rPr lang="he-IL" dirty="0"/>
              <a:t>יכול להיות שברגע הגעת הפסיקה, המעבד הריץ קוד גרעין שמחזיק מנעולים.</a:t>
            </a:r>
          </a:p>
          <a:p>
            <a:r>
              <a:rPr lang="he-IL" dirty="0"/>
              <a:t>החלפת הקשר במצב כזה עלולה לגרום ל-</a:t>
            </a:r>
            <a:r>
              <a:rPr lang="en-US" dirty="0"/>
              <a:t>deadlock</a:t>
            </a:r>
            <a:r>
              <a:rPr lang="he-IL" dirty="0"/>
              <a:t>.</a:t>
            </a:r>
          </a:p>
          <a:p>
            <a:r>
              <a:rPr lang="he-IL" dirty="0"/>
              <a:t>לכן לא קוראים בצורה ישירה ודוחים את החלפת הקשר לרגע החזרה ל-</a:t>
            </a:r>
            <a:r>
              <a:rPr lang="en-US" dirty="0"/>
              <a:t>user mode</a:t>
            </a:r>
            <a:r>
              <a:rPr lang="he-IL" dirty="0"/>
              <a:t>, אז יודעים בוודאות שהגרעין שיחרר את כל המנעולים.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5A242D1-AB78-48F7-BAC0-BF6364851C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4880" y="1325562"/>
            <a:ext cx="3931920" cy="990600"/>
          </a:xfrm>
        </p:spPr>
        <p:txBody>
          <a:bodyPr>
            <a:normAutofit/>
          </a:bodyPr>
          <a:lstStyle/>
          <a:p>
            <a:r>
              <a:rPr lang="he-IL" sz="2400" dirty="0"/>
              <a:t>הפעלה ישירה</a:t>
            </a:r>
            <a:br>
              <a:rPr lang="en-US" sz="2400" dirty="0"/>
            </a:br>
            <a:r>
              <a:rPr lang="en-US" sz="2400" dirty="0"/>
              <a:t>direct invocation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FC04531-AA3D-422D-AC4E-89827077413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altLang="en-US" dirty="0"/>
              <a:t>הפעלה ישירה קורית בתגובה לקריאות מערכת.</a:t>
            </a:r>
          </a:p>
          <a:p>
            <a:r>
              <a:rPr lang="he-IL" dirty="0"/>
              <a:t>אם קריאת המערכת מוציאה את התהליך להמתנה (למשל </a:t>
            </a:r>
            <a:r>
              <a:rPr lang="en-US" dirty="0"/>
              <a:t>wait</a:t>
            </a:r>
            <a:r>
              <a:rPr lang="he-IL" dirty="0"/>
              <a:t>) אז היא לא חוזרת ל-</a:t>
            </a:r>
            <a:r>
              <a:rPr lang="en-US" dirty="0"/>
              <a:t>user mode</a:t>
            </a:r>
            <a:r>
              <a:rPr lang="he-IL" dirty="0"/>
              <a:t> באופן מיידי, ולכן יש לקרוא ישירות לזמן התהליכים כדי שיביא תהליך אחר לביצוע.</a:t>
            </a:r>
          </a:p>
          <a:p>
            <a:r>
              <a:rPr lang="he-IL" dirty="0"/>
              <a:t>כמו כן, ייתכן כי קריאת המערכת הורגת את התהליך (למשל </a:t>
            </a:r>
            <a:r>
              <a:rPr lang="en-US" dirty="0"/>
              <a:t>exit</a:t>
            </a:r>
            <a:r>
              <a:rPr lang="he-IL" dirty="0"/>
              <a:t>) ולא חוזרת בכלל. גם במצב זה יש לקרוא ישירות להחלפת הקשר כדי לטעון תהליך אחר לביצוע.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67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הפקעה ב-</a:t>
            </a:r>
            <a:r>
              <a:rPr lang="en-US" altLang="en-US" dirty="0"/>
              <a:t>user mode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לינוקס מאפשרת </a:t>
            </a:r>
            <a:r>
              <a:rPr lang="he-IL" altLang="en-US" b="1" dirty="0"/>
              <a:t>להפקיע (</a:t>
            </a:r>
            <a:r>
              <a:rPr lang="en-US" altLang="en-US" b="1" dirty="0"/>
              <a:t>preempt</a:t>
            </a:r>
            <a:r>
              <a:rPr lang="he-IL" altLang="en-US" b="1" dirty="0"/>
              <a:t>) </a:t>
            </a:r>
            <a:r>
              <a:rPr lang="he-IL" altLang="en-US" dirty="0"/>
              <a:t>את המעבד מתהליך אחד לטובת תהליך אחר, כדי למנוע מצב שבו תהליך יריץ קוד משתמש לנצח (למשל, לולאה אינסופית) וימנע את המעבד משאר התהליכים.</a:t>
            </a:r>
          </a:p>
          <a:p>
            <a:pPr lvl="1"/>
            <a:r>
              <a:rPr lang="he-IL" altLang="en-US" dirty="0"/>
              <a:t>הפקעה הכרחית כדי להשיג הוגנות (</a:t>
            </a:r>
            <a:r>
              <a:rPr lang="en-US" altLang="en-US" dirty="0"/>
              <a:t>fairness</a:t>
            </a:r>
            <a:r>
              <a:rPr lang="he-IL" altLang="en-US" dirty="0"/>
              <a:t>) ותגובתיות (</a:t>
            </a:r>
            <a:r>
              <a:rPr lang="en-US" altLang="en-US" dirty="0"/>
              <a:t>responsiveness</a:t>
            </a:r>
            <a:r>
              <a:rPr lang="he-IL" altLang="en-US" dirty="0"/>
              <a:t>).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כדי להפקיע את המעבד מתהליך שרץ כרגע מערכת ההפעלה נעזרת בהתקן חומרה מיוחד – </a:t>
            </a:r>
            <a:r>
              <a:rPr lang="he-IL" altLang="en-US" b="1" dirty="0"/>
              <a:t>השעון</a:t>
            </a:r>
            <a:r>
              <a:rPr lang="he-IL" altLang="en-US" dirty="0"/>
              <a:t>.</a:t>
            </a:r>
          </a:p>
          <a:p>
            <a:r>
              <a:rPr lang="he-IL" altLang="en-US" dirty="0"/>
              <a:t>מערכת ההפעלה מבקשת מהשעון לשלוח פסיקה במרווחי זמן קבועים כדי להעביר את השליטה למערכת ההפעלה.</a:t>
            </a:r>
          </a:p>
          <a:p>
            <a:pPr lvl="1"/>
            <a:r>
              <a:rPr lang="he-IL" altLang="en-US" dirty="0"/>
              <a:t>כל הפסיקות, בפרט פסיקת שעון, מטופלות ב-</a:t>
            </a:r>
            <a:r>
              <a:rPr lang="en-US" altLang="en-US" dirty="0"/>
              <a:t>kernel mode</a:t>
            </a:r>
            <a:r>
              <a:rPr lang="he-IL" altLang="en-US" dirty="0"/>
              <a:t>, ואז הגרעין מחליף הקשר אם יש צורך.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97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אין הפקעה ב-</a:t>
            </a:r>
            <a:r>
              <a:rPr lang="en-US" altLang="en-US" dirty="0"/>
              <a:t>kernel mode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בגרעין לינוקס </a:t>
            </a:r>
            <a:r>
              <a:rPr lang="en-US" altLang="en-US" dirty="0"/>
              <a:t>2.4</a:t>
            </a:r>
            <a:r>
              <a:rPr lang="he-IL" altLang="en-US" dirty="0"/>
              <a:t> </a:t>
            </a:r>
            <a:r>
              <a:rPr lang="he-IL" altLang="en-US" b="1" dirty="0"/>
              <a:t>לא ניתן להפקיע את המעבד מתהליך שנמצא ב-</a:t>
            </a:r>
            <a:r>
              <a:rPr lang="en-US" altLang="en-US" b="1" dirty="0"/>
              <a:t>kernel mode</a:t>
            </a:r>
            <a:r>
              <a:rPr lang="he-IL" altLang="en-US" dirty="0"/>
              <a:t>.</a:t>
            </a:r>
          </a:p>
          <a:p>
            <a:pPr lvl="1"/>
            <a:r>
              <a:rPr lang="en-US" altLang="en-US" dirty="0"/>
              <a:t>Non-preemptible kernel</a:t>
            </a:r>
            <a:r>
              <a:rPr lang="he-IL" altLang="en-US" dirty="0"/>
              <a:t>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אז מה קורה אם למשל מגיעה פסיקת שעון כאשר תהליך </a:t>
            </a:r>
            <a:r>
              <a:rPr lang="en-US" altLang="en-US" dirty="0"/>
              <a:t>p</a:t>
            </a:r>
            <a:r>
              <a:rPr lang="he-IL" altLang="en-US" dirty="0"/>
              <a:t> כבר נמצא ב-</a:t>
            </a:r>
            <a:r>
              <a:rPr lang="en-US" altLang="en-US" dirty="0"/>
              <a:t>kernel mode</a:t>
            </a:r>
            <a:r>
              <a:rPr lang="he-IL" altLang="en-US" dirty="0"/>
              <a:t>?</a:t>
            </a:r>
          </a:p>
          <a:p>
            <a:pPr lvl="1"/>
            <a:r>
              <a:rPr lang="he-IL" altLang="en-US" dirty="0"/>
              <a:t>הפסיקה תטופל מיד במסגרת חדשה על מחסנית הגרעין של תהליך </a:t>
            </a:r>
            <a:r>
              <a:rPr lang="en-US" altLang="en-US" dirty="0"/>
              <a:t>p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אם בעקבות הפסיקה נוצר צורך לבצע החלפת הקשר, זה יירשם ע"י הדלקת הדגל </a:t>
            </a:r>
            <a:r>
              <a:rPr lang="en-US" altLang="en-US" dirty="0" err="1"/>
              <a:t>need_resched</a:t>
            </a:r>
            <a:r>
              <a:rPr lang="he-IL" altLang="en-US" dirty="0"/>
              <a:t> במתאר התהליך </a:t>
            </a:r>
            <a:r>
              <a:rPr lang="en-US" altLang="en-US" dirty="0"/>
              <a:t>p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בסיום הטיפול בפסיקת השעון, המעבד יחזור להריץ את תהליך </a:t>
            </a:r>
            <a:r>
              <a:rPr lang="en-US" altLang="en-US" dirty="0"/>
              <a:t>p</a:t>
            </a:r>
            <a:r>
              <a:rPr lang="he-IL" altLang="en-US" dirty="0"/>
              <a:t> כדי לסיים את הפעולה שהוא התחיל ב-</a:t>
            </a:r>
            <a:r>
              <a:rPr lang="en-US" altLang="en-US" dirty="0"/>
              <a:t>kernel mode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הדגל </a:t>
            </a:r>
            <a:r>
              <a:rPr lang="en-US" altLang="en-US" dirty="0" err="1"/>
              <a:t>need_resched</a:t>
            </a:r>
            <a:r>
              <a:rPr lang="he-IL" altLang="en-US" dirty="0"/>
              <a:t> של התהליך </a:t>
            </a:r>
            <a:r>
              <a:rPr lang="en-US" altLang="en-US" dirty="0"/>
              <a:t>p</a:t>
            </a:r>
            <a:r>
              <a:rPr lang="he-IL" altLang="en-US" dirty="0"/>
              <a:t> נבדק לפני החזרה ל-</a:t>
            </a:r>
            <a:r>
              <a:rPr lang="en-US" altLang="en-US" dirty="0"/>
              <a:t>user mode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כיוון שהדגל דלוק, תתבצע החלפת הקשר (ממש לפני החזרה ל-</a:t>
            </a:r>
            <a:r>
              <a:rPr lang="en-US" altLang="en-US" dirty="0"/>
              <a:t>user mode</a:t>
            </a:r>
            <a:r>
              <a:rPr lang="he-IL" altLang="en-US" dirty="0"/>
              <a:t>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21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3C1CC-14A2-4B0F-A73E-05B8A858B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החלפת הקשר: צעד אחר צעד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FB9BEC-7DD2-4973-B795-7F9D2D670F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479EB-246C-4A97-8098-03A5E22E7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710F29-5B16-4651-9B76-D6F899BE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32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TL;DR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/>
              <a:t>נתחיל בחוב קטן משיעור שעבר: תורי תהליכים בלינוקס.</a:t>
            </a:r>
          </a:p>
          <a:p>
            <a:pPr lvl="1"/>
            <a:r>
              <a:rPr lang="he-IL" dirty="0"/>
              <a:t>תור ריצה לכל מעבד.</a:t>
            </a:r>
          </a:p>
          <a:p>
            <a:pPr lvl="1"/>
            <a:r>
              <a:rPr lang="he-IL" dirty="0"/>
              <a:t>תור המתנה לכל אירוע המתנה.</a:t>
            </a:r>
          </a:p>
          <a:p>
            <a:endParaRPr lang="he-IL" dirty="0"/>
          </a:p>
          <a:p>
            <a:r>
              <a:rPr lang="he-IL" dirty="0"/>
              <a:t>הנושא המרכזי של היום הוא "החלפת הקשר": עצירת תהליך אחד, שמירת ההקשר שלו, וטעינת תהליך אחר לביצוע.</a:t>
            </a:r>
            <a:endParaRPr lang="en-US" dirty="0"/>
          </a:p>
          <a:p>
            <a:pPr lvl="1"/>
            <a:r>
              <a:rPr lang="he-IL" dirty="0"/>
              <a:t>מתרחש אך ורק ב-</a:t>
            </a:r>
            <a:r>
              <a:rPr lang="en-US" dirty="0"/>
              <a:t>kernel mode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נלמד איך קורה הקסם.</a:t>
            </a:r>
          </a:p>
          <a:p>
            <a:pPr lvl="1"/>
            <a:endParaRPr lang="he-IL" dirty="0"/>
          </a:p>
          <a:p>
            <a:r>
              <a:rPr lang="he-IL" dirty="0"/>
              <a:t>לבסוף נלמד (קצת) על המימוש של קריאות המערכת </a:t>
            </a:r>
            <a:r>
              <a:rPr lang="en-US" dirty="0"/>
              <a:t>fork, exit</a:t>
            </a:r>
            <a:r>
              <a:rPr lang="he-IL" dirty="0"/>
              <a:t>.</a:t>
            </a:r>
          </a:p>
          <a:p>
            <a:pPr lvl="1"/>
            <a:r>
              <a:rPr lang="he-IL" altLang="en-US" dirty="0"/>
              <a:t>כלומר נלמד איך מערכת ההפעלה יוצרת ומסיימת תהליכים.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307223" y="1676524"/>
            <a:ext cx="4130827" cy="4811384"/>
            <a:chOff x="307223" y="1435894"/>
            <a:chExt cx="4130827" cy="4811384"/>
          </a:xfrm>
        </p:grpSpPr>
        <p:sp>
          <p:nvSpPr>
            <p:cNvPr id="8" name="Rectangle 7"/>
            <p:cNvSpPr/>
            <p:nvPr/>
          </p:nvSpPr>
          <p:spPr>
            <a:xfrm>
              <a:off x="583931" y="4347651"/>
              <a:ext cx="1188720" cy="133149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user stack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180347" y="4347651"/>
              <a:ext cx="1188720" cy="133149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user stack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57200" y="5753822"/>
              <a:ext cx="1371600" cy="493456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process A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66450" y="5781735"/>
              <a:ext cx="1371600" cy="46554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process B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83931" y="1435894"/>
              <a:ext cx="1188720" cy="133149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kernel stack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80347" y="1435894"/>
              <a:ext cx="1188720" cy="133149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kernel stack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1772651" y="1705436"/>
              <a:ext cx="1407696" cy="0"/>
            </a:xfrm>
            <a:prstGeom prst="straightConnector1">
              <a:avLst/>
            </a:prstGeom>
            <a:ln w="57150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cxnSpLocks/>
            </p:cNvCxnSpPr>
            <p:nvPr/>
          </p:nvCxnSpPr>
          <p:spPr>
            <a:xfrm flipH="1">
              <a:off x="1772651" y="2531606"/>
              <a:ext cx="1407696" cy="0"/>
            </a:xfrm>
            <a:prstGeom prst="straightConnector1">
              <a:avLst/>
            </a:prstGeom>
            <a:ln w="57150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1772651" y="1772498"/>
              <a:ext cx="14076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context switch</a:t>
              </a:r>
            </a:p>
          </p:txBody>
        </p:sp>
        <p:cxnSp>
          <p:nvCxnSpPr>
            <p:cNvPr id="31" name="Straight Arrow Connector 30"/>
            <p:cNvCxnSpPr>
              <a:cxnSpLocks/>
            </p:cNvCxnSpPr>
            <p:nvPr/>
          </p:nvCxnSpPr>
          <p:spPr>
            <a:xfrm flipV="1">
              <a:off x="992603" y="2767389"/>
              <a:ext cx="0" cy="1580262"/>
            </a:xfrm>
            <a:prstGeom prst="straightConnector1">
              <a:avLst/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cxnSpLocks/>
            </p:cNvCxnSpPr>
            <p:nvPr/>
          </p:nvCxnSpPr>
          <p:spPr>
            <a:xfrm>
              <a:off x="1271017" y="2767389"/>
              <a:ext cx="0" cy="1580262"/>
            </a:xfrm>
            <a:prstGeom prst="straightConnector1">
              <a:avLst/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 rot="5400000">
              <a:off x="328863" y="2937443"/>
              <a:ext cx="128016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/>
                <a:t>iret</a:t>
              </a:r>
              <a:endParaRPr lang="en-US" sz="2000" dirty="0"/>
            </a:p>
            <a:p>
              <a:pPr algn="ctr"/>
              <a:endParaRPr lang="en-US" sz="2000" dirty="0"/>
            </a:p>
            <a:p>
              <a:pPr algn="ctr"/>
              <a:r>
                <a:rPr lang="en-US" sz="2000" dirty="0"/>
                <a:t>interrupt</a:t>
              </a:r>
            </a:p>
          </p:txBody>
        </p:sp>
        <p:cxnSp>
          <p:nvCxnSpPr>
            <p:cNvPr id="37" name="Straight Arrow Connector 36"/>
            <p:cNvCxnSpPr>
              <a:cxnSpLocks/>
            </p:cNvCxnSpPr>
            <p:nvPr/>
          </p:nvCxnSpPr>
          <p:spPr>
            <a:xfrm flipV="1">
              <a:off x="3615490" y="2759369"/>
              <a:ext cx="0" cy="1580262"/>
            </a:xfrm>
            <a:prstGeom prst="straightConnector1">
              <a:avLst/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cxnSpLocks/>
            </p:cNvCxnSpPr>
            <p:nvPr/>
          </p:nvCxnSpPr>
          <p:spPr>
            <a:xfrm>
              <a:off x="3893904" y="2759369"/>
              <a:ext cx="0" cy="1580262"/>
            </a:xfrm>
            <a:prstGeom prst="straightConnector1">
              <a:avLst/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 rot="5400000">
              <a:off x="3112170" y="3083311"/>
              <a:ext cx="128016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/>
                <a:t>iret</a:t>
              </a:r>
              <a:endParaRPr lang="en-US" sz="2000" dirty="0"/>
            </a:p>
            <a:p>
              <a:pPr algn="ctr"/>
              <a:endParaRPr lang="en-US" sz="2000" dirty="0"/>
            </a:p>
            <a:p>
              <a:pPr algn="ctr"/>
              <a:r>
                <a:rPr lang="en-US" sz="2000" dirty="0"/>
                <a:t>interrupt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832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שלבי החלפת הקשר</a:t>
            </a:r>
            <a:endParaRPr lang="en-US" altLang="en-US" dirty="0"/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החלפת הקשר מבצעת (בקירוב) את רצף הפעולות הבא:</a:t>
            </a:r>
          </a:p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שמירת נתוני הקשר של התהליך הנוכחי.</a:t>
            </a:r>
          </a:p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מעבר למחסנית הגרעין של התהליך הבא (שהופך להיות התהליך הנוכחי החדש). </a:t>
            </a:r>
          </a:p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טעינת נתוני הקשר התהליך הנוכחי החדש. </a:t>
            </a:r>
          </a:p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קפיצה לכתובת הבאה לביצוע של התהליך הנוכחי החדש.</a:t>
            </a:r>
          </a:p>
          <a:p>
            <a:pPr marL="457200" indent="-457200">
              <a:buFont typeface="+mj-lt"/>
              <a:buAutoNum type="arabicPeriod"/>
            </a:pPr>
            <a:endParaRPr lang="he-IL" altLang="en-US" dirty="0"/>
          </a:p>
          <a:p>
            <a:r>
              <a:rPr lang="he-IL" altLang="en-US" dirty="0"/>
              <a:t>פעולת החלפת ההקשר כוללת גם החלפת אזורי הזיכרון מאלו של התהליך הנוכחי לאלו של התהליך הבא לביצוע.</a:t>
            </a:r>
          </a:p>
          <a:p>
            <a:pPr lvl="1"/>
            <a:r>
              <a:rPr lang="he-IL" altLang="en-US" dirty="0"/>
              <a:t>למרות שהחלפת ההקשר מתבצעת באזור הזיכרון של הגרעין, שאינו מתחלף.</a:t>
            </a:r>
          </a:p>
          <a:p>
            <a:pPr lvl="1"/>
            <a:r>
              <a:rPr lang="he-IL" altLang="en-US" dirty="0"/>
              <a:t>הסבר נוסף בתרגול על זיכרון הוירטואלי.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28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היכן נשמר הקשר התהליך?</a:t>
            </a:r>
            <a:endParaRPr lang="en-US" altLang="en-US" dirty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מרבית ההקשר של תהליך מאוחסן </a:t>
            </a:r>
            <a:r>
              <a:rPr lang="he-IL" altLang="en-US" b="1" dirty="0"/>
              <a:t>במתאר התהליך </a:t>
            </a:r>
            <a:r>
              <a:rPr lang="he-IL" altLang="en-US" dirty="0"/>
              <a:t>ולכן אין צורך "לשמור" ו"לטעון" אותו מחדש בכל החלפת הקשר.</a:t>
            </a:r>
          </a:p>
          <a:p>
            <a:pPr lvl="1"/>
            <a:r>
              <a:rPr lang="he-IL" altLang="en-US" dirty="0"/>
              <a:t>למשל, הקבצים הפתוחים (</a:t>
            </a:r>
            <a:r>
              <a:rPr lang="en-US" altLang="en-US" dirty="0"/>
              <a:t>file descriptors</a:t>
            </a:r>
            <a:r>
              <a:rPr lang="he-IL" altLang="en-US" dirty="0"/>
              <a:t>) נשמרים במתאר התהליך.</a:t>
            </a:r>
          </a:p>
          <a:p>
            <a:endParaRPr lang="he-IL" altLang="en-US" dirty="0"/>
          </a:p>
          <a:p>
            <a:r>
              <a:rPr lang="he-IL" altLang="en-US" dirty="0"/>
              <a:t>את הרגיסטרים והדגלים (מצב המעבד) יש צורך לשמור ולטעון מחדש לאחר מכן. השמירה והטעינה </a:t>
            </a:r>
            <a:r>
              <a:rPr lang="he-IL" altLang="en-US" b="1" dirty="0"/>
              <a:t>במחסנית הגרעין </a:t>
            </a:r>
            <a:r>
              <a:rPr lang="he-IL" altLang="en-US" dirty="0"/>
              <a:t>של התהליך </a:t>
            </a:r>
            <a:r>
              <a:rPr lang="he-IL" altLang="en-US" b="1" dirty="0"/>
              <a:t>ובשדה</a:t>
            </a:r>
            <a:r>
              <a:rPr lang="en-US" altLang="en-US" b="1" dirty="0"/>
              <a:t>thread </a:t>
            </a:r>
            <a:r>
              <a:rPr lang="he-IL" altLang="en-US" dirty="0"/>
              <a:t> במתאר התהליך.</a:t>
            </a:r>
          </a:p>
          <a:p>
            <a:endParaRPr lang="he-IL" altLang="en-US" dirty="0"/>
          </a:p>
          <a:p>
            <a:r>
              <a:rPr lang="he-IL" altLang="en-US" dirty="0"/>
              <a:t>בנוסף, יש לשמור פריט מידע נוסף שעד עכשיו התעלמנו ממנו...</a:t>
            </a:r>
          </a:p>
          <a:p>
            <a:pPr lvl="1"/>
            <a:r>
              <a:rPr lang="he-IL" altLang="en-US" dirty="0"/>
              <a:t>את בסיס מחסנית הגרעין של התהליך הנוכחי.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529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14" name="Text Box 59"/>
          <p:cNvSpPr txBox="1">
            <a:spLocks noChangeArrowheads="1"/>
          </p:cNvSpPr>
          <p:nvPr/>
        </p:nvSpPr>
        <p:spPr bwMode="auto">
          <a:xfrm>
            <a:off x="5322134" y="2714708"/>
            <a:ext cx="503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en-US" sz="1000"/>
          </a:p>
        </p:txBody>
      </p:sp>
      <p:sp>
        <p:nvSpPr>
          <p:cNvPr id="28715" name="Text Box 60"/>
          <p:cNvSpPr txBox="1">
            <a:spLocks noChangeArrowheads="1"/>
          </p:cNvSpPr>
          <p:nvPr/>
        </p:nvSpPr>
        <p:spPr bwMode="auto">
          <a:xfrm>
            <a:off x="5393572" y="1933658"/>
            <a:ext cx="3365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תזכורת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/>
              <a:t>כאשר תהליך רץ במצב משתמש ואז מתקבלת פסיקה (למשל ע"י קריאת מערכת), מערכת ההפעלה תחליף מחסניות ותשמור את ההקשר על מחסנית הגרעין.</a:t>
            </a:r>
          </a:p>
          <a:p>
            <a:r>
              <a:rPr lang="he-IL" b="1" dirty="0"/>
              <a:t>לכל תהליך יש מחסנית גרעין משלו.</a:t>
            </a:r>
          </a:p>
          <a:p>
            <a:endParaRPr lang="he-IL" dirty="0"/>
          </a:p>
          <a:p>
            <a:r>
              <a:rPr lang="he-IL" dirty="0"/>
              <a:t>שאלה: איך המערכת יודעת איפה נמצאת מחסנית הגרעין של התהליך הנוכחי?</a:t>
            </a:r>
          </a:p>
          <a:p>
            <a:r>
              <a:rPr lang="he-IL" dirty="0"/>
              <a:t>תשובה: המעבד עוזר לנו באמצעות ה-</a:t>
            </a:r>
            <a:r>
              <a:rPr lang="en-US" b="1" dirty="0"/>
              <a:t>TSS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A278-53FB-45E6-A599-1F57D99BDF50}" type="slidenum">
              <a:rPr lang="ar-SA" smtClean="0"/>
              <a:pPr/>
              <a:t>22</a:t>
            </a:fld>
            <a:endParaRPr lang="en-US"/>
          </a:p>
        </p:txBody>
      </p:sp>
      <p:graphicFrame>
        <p:nvGraphicFramePr>
          <p:cNvPr id="27" name="Group 2">
            <a:extLst>
              <a:ext uri="{FF2B5EF4-FFF2-40B4-BE49-F238E27FC236}">
                <a16:creationId xmlns:a16="http://schemas.microsoft.com/office/drawing/2014/main" id="{C58815CF-40DB-4A71-A395-E594632612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830962"/>
              </p:ext>
            </p:extLst>
          </p:nvPr>
        </p:nvGraphicFramePr>
        <p:xfrm>
          <a:off x="2699008" y="718468"/>
          <a:ext cx="1439862" cy="5943600"/>
        </p:xfrm>
        <a:graphic>
          <a:graphicData uri="http://schemas.openxmlformats.org/drawingml/2006/table">
            <a:tbl>
              <a:tblPr rtl="1"/>
              <a:tblGrid>
                <a:gridCol w="1439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eflags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orig_eax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eax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ebp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ebx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8" name="Text Box 36">
            <a:extLst>
              <a:ext uri="{FF2B5EF4-FFF2-40B4-BE49-F238E27FC236}">
                <a16:creationId xmlns:a16="http://schemas.microsoft.com/office/drawing/2014/main" id="{7AFD5422-A449-4178-9A5E-5FDEE88F2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350835"/>
            <a:ext cx="174771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sz="2000" dirty="0"/>
              <a:t>נשמרים על ידי</a:t>
            </a:r>
            <a:br>
              <a:rPr lang="en-US" sz="2000" dirty="0"/>
            </a:br>
            <a:r>
              <a:rPr lang="he-IL" sz="2000" dirty="0"/>
              <a:t>המאקרו</a:t>
            </a:r>
            <a:br>
              <a:rPr lang="en-US" sz="2000" dirty="0"/>
            </a:br>
            <a:r>
              <a:rPr lang="en-US" sz="2000" dirty="0"/>
              <a:t>SAVE_ALL</a:t>
            </a:r>
            <a:endParaRPr lang="en-US" sz="2400" dirty="0"/>
          </a:p>
        </p:txBody>
      </p:sp>
      <p:sp>
        <p:nvSpPr>
          <p:cNvPr id="29" name="Text Box 38">
            <a:extLst>
              <a:ext uri="{FF2B5EF4-FFF2-40B4-BE49-F238E27FC236}">
                <a16:creationId xmlns:a16="http://schemas.microsoft.com/office/drawing/2014/main" id="{AB49E819-AEF8-4BDE-8C26-7016A2E96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27121"/>
            <a:ext cx="2219749" cy="794802"/>
          </a:xfrm>
          <a:prstGeom prst="rightArrow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en-US" sz="2000" dirty="0"/>
              <a:t>TSS.esp0</a:t>
            </a:r>
          </a:p>
        </p:txBody>
      </p:sp>
      <p:sp>
        <p:nvSpPr>
          <p:cNvPr id="30" name="AutoShape 54">
            <a:extLst>
              <a:ext uri="{FF2B5EF4-FFF2-40B4-BE49-F238E27FC236}">
                <a16:creationId xmlns:a16="http://schemas.microsoft.com/office/drawing/2014/main" id="{6641D453-FCC2-4CCF-BDBF-431516BB34D9}"/>
              </a:ext>
            </a:extLst>
          </p:cNvPr>
          <p:cNvSpPr>
            <a:spLocks/>
          </p:cNvSpPr>
          <p:nvPr/>
        </p:nvSpPr>
        <p:spPr bwMode="auto">
          <a:xfrm>
            <a:off x="2233870" y="3094955"/>
            <a:ext cx="457200" cy="3527425"/>
          </a:xfrm>
          <a:prstGeom prst="leftBrace">
            <a:avLst>
              <a:gd name="adj1" fmla="val 8193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1" name="AutoShape 55">
            <a:extLst>
              <a:ext uri="{FF2B5EF4-FFF2-40B4-BE49-F238E27FC236}">
                <a16:creationId xmlns:a16="http://schemas.microsoft.com/office/drawing/2014/main" id="{763A85EA-584D-4F64-B8B4-344783BBEE82}"/>
              </a:ext>
            </a:extLst>
          </p:cNvPr>
          <p:cNvSpPr>
            <a:spLocks/>
          </p:cNvSpPr>
          <p:nvPr/>
        </p:nvSpPr>
        <p:spPr bwMode="auto">
          <a:xfrm>
            <a:off x="2233870" y="717132"/>
            <a:ext cx="457200" cy="1981200"/>
          </a:xfrm>
          <a:prstGeom prst="leftBrace">
            <a:avLst>
              <a:gd name="adj1" fmla="val 63843"/>
              <a:gd name="adj2" fmla="val 5163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2" name="Text Box 38">
            <a:extLst>
              <a:ext uri="{FF2B5EF4-FFF2-40B4-BE49-F238E27FC236}">
                <a16:creationId xmlns:a16="http://schemas.microsoft.com/office/drawing/2014/main" id="{EA9CEB0E-E94B-498F-9E04-485D41D8D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944" y="1395220"/>
            <a:ext cx="20701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he-IL" sz="2000" dirty="0"/>
              <a:t>נשמרים על ידי פקודת המכונה </a:t>
            </a:r>
            <a:r>
              <a:rPr lang="en-US" sz="2000" dirty="0" err="1"/>
              <a:t>int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251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  <p:bldP spid="28" grpId="0"/>
      <p:bldP spid="29" grpId="0" animBg="1"/>
      <p:bldP spid="30" grpId="0" animBg="1"/>
      <p:bldP spid="31" grpId="0" animBg="1"/>
      <p:bldP spid="3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14" name="Text Box 59"/>
          <p:cNvSpPr txBox="1">
            <a:spLocks noChangeArrowheads="1"/>
          </p:cNvSpPr>
          <p:nvPr/>
        </p:nvSpPr>
        <p:spPr bwMode="auto">
          <a:xfrm>
            <a:off x="5322134" y="2714708"/>
            <a:ext cx="503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en-US" sz="1000"/>
          </a:p>
        </p:txBody>
      </p:sp>
      <p:sp>
        <p:nvSpPr>
          <p:cNvPr id="28715" name="Text Box 60"/>
          <p:cNvSpPr txBox="1">
            <a:spLocks noChangeArrowheads="1"/>
          </p:cNvSpPr>
          <p:nvPr/>
        </p:nvSpPr>
        <p:spPr bwMode="auto">
          <a:xfrm>
            <a:off x="5393572" y="1933658"/>
            <a:ext cx="3365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endParaRPr lang="en-US" sz="100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e-IL" altLang="en-US" sz="2400" dirty="0"/>
              <a:t>במעבר בין רמות הרשאה (</a:t>
            </a:r>
            <a:r>
              <a:rPr lang="en-US" altLang="en-US" sz="2400" dirty="0"/>
              <a:t>user </a:t>
            </a:r>
            <a:r>
              <a:rPr lang="en-US" altLang="en-US" sz="2400" dirty="0" err="1"/>
              <a:t>mode</a:t>
            </a:r>
            <a:r>
              <a:rPr lang="en-US" altLang="en-US" sz="2400" dirty="0" err="1">
                <a:sym typeface="Wingdings" pitchFamily="2" charset="2"/>
              </a:rPr>
              <a:t>kernel</a:t>
            </a:r>
            <a:r>
              <a:rPr lang="en-US" altLang="en-US" sz="2400" dirty="0">
                <a:sym typeface="Wingdings" pitchFamily="2" charset="2"/>
              </a:rPr>
              <a:t> mode</a:t>
            </a:r>
            <a:r>
              <a:rPr lang="he-IL" altLang="en-US" sz="2400" dirty="0"/>
              <a:t>) מעבדי </a:t>
            </a:r>
            <a:r>
              <a:rPr lang="en-US" altLang="en-US" sz="2400" dirty="0"/>
              <a:t>IA-32</a:t>
            </a:r>
            <a:r>
              <a:rPr lang="he-IL" altLang="en-US" sz="2400" dirty="0"/>
              <a:t> קוראים את השדה </a:t>
            </a:r>
            <a:r>
              <a:rPr lang="en-US" altLang="en-US" sz="2400" dirty="0"/>
              <a:t>esp0</a:t>
            </a:r>
            <a:r>
              <a:rPr lang="he-IL" altLang="en-US" sz="2400" dirty="0"/>
              <a:t> מתוך </a:t>
            </a:r>
            <a:r>
              <a:rPr lang="en-US" altLang="en-US" sz="2400" dirty="0"/>
              <a:t>TSS</a:t>
            </a:r>
            <a:r>
              <a:rPr lang="he-IL" altLang="en-US" sz="2400" dirty="0"/>
              <a:t> כדי למצוא את בסיס מחסנית הגרעין.</a:t>
            </a:r>
          </a:p>
          <a:p>
            <a:pPr>
              <a:lnSpc>
                <a:spcPct val="80000"/>
              </a:lnSpc>
            </a:pPr>
            <a:endParaRPr lang="he-IL" altLang="en-US" sz="2400" dirty="0"/>
          </a:p>
          <a:p>
            <a:pPr>
              <a:lnSpc>
                <a:spcPct val="80000"/>
              </a:lnSpc>
            </a:pPr>
            <a:r>
              <a:rPr lang="he-IL" altLang="en-US" sz="2400" dirty="0"/>
              <a:t>החלפת הקשר צריכה אם כן לעדכן את השדה </a:t>
            </a:r>
            <a:r>
              <a:rPr lang="en-US" altLang="en-US" sz="2400" dirty="0"/>
              <a:t>TSS.esp0</a:t>
            </a:r>
            <a:r>
              <a:rPr lang="he-IL" altLang="en-US" sz="2400" dirty="0"/>
              <a:t> כך שיצביע למחסנית הגרעין של התהליך הבא לביצוע.</a:t>
            </a:r>
            <a:endParaRPr lang="he-IL" sz="2400" dirty="0"/>
          </a:p>
          <a:p>
            <a:endParaRPr lang="en-US" sz="2400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A278-53FB-45E6-A599-1F57D99BDF50}" type="slidenum">
              <a:rPr lang="ar-SA" smtClean="0"/>
              <a:pPr/>
              <a:t>23</a:t>
            </a:fld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AF52BED-C99D-4CCF-81F9-DEF10E065CEE}"/>
              </a:ext>
            </a:extLst>
          </p:cNvPr>
          <p:cNvGrpSpPr/>
          <p:nvPr/>
        </p:nvGrpSpPr>
        <p:grpSpPr>
          <a:xfrm>
            <a:off x="307223" y="1676524"/>
            <a:ext cx="1521577" cy="4811384"/>
            <a:chOff x="307223" y="1676524"/>
            <a:chExt cx="1521577" cy="4811384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1AC92881-368E-424D-A6C8-F3BEE01528B2}"/>
                </a:ext>
              </a:extLst>
            </p:cNvPr>
            <p:cNvSpPr/>
            <p:nvPr/>
          </p:nvSpPr>
          <p:spPr>
            <a:xfrm>
              <a:off x="583931" y="4588281"/>
              <a:ext cx="1188720" cy="133149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user stack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26C580F3-8935-4BFB-A8CD-4BDAFCFA6E6F}"/>
                </a:ext>
              </a:extLst>
            </p:cNvPr>
            <p:cNvSpPr/>
            <p:nvPr/>
          </p:nvSpPr>
          <p:spPr>
            <a:xfrm>
              <a:off x="457200" y="5994452"/>
              <a:ext cx="1371600" cy="493456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process A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CA15B1C1-239C-4E55-8220-27175BAE498C}"/>
                </a:ext>
              </a:extLst>
            </p:cNvPr>
            <p:cNvSpPr/>
            <p:nvPr/>
          </p:nvSpPr>
          <p:spPr>
            <a:xfrm>
              <a:off x="583931" y="1676524"/>
              <a:ext cx="1188720" cy="133149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kernel stack</a:t>
              </a:r>
            </a:p>
          </p:txBody>
        </p: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F10066F8-B684-49A8-A097-03ECCC2FA63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92603" y="3008019"/>
              <a:ext cx="0" cy="1580262"/>
            </a:xfrm>
            <a:prstGeom prst="straightConnector1">
              <a:avLst/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A3F73B58-6A46-4065-8B45-E3B0973A5F0D}"/>
                </a:ext>
              </a:extLst>
            </p:cNvPr>
            <p:cNvCxnSpPr>
              <a:cxnSpLocks/>
            </p:cNvCxnSpPr>
            <p:nvPr/>
          </p:nvCxnSpPr>
          <p:spPr>
            <a:xfrm>
              <a:off x="1271017" y="3008019"/>
              <a:ext cx="0" cy="1580262"/>
            </a:xfrm>
            <a:prstGeom prst="straightConnector1">
              <a:avLst/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804EEC5-0706-4ED5-831E-08D56068EE8D}"/>
                </a:ext>
              </a:extLst>
            </p:cNvPr>
            <p:cNvSpPr txBox="1"/>
            <p:nvPr/>
          </p:nvSpPr>
          <p:spPr>
            <a:xfrm rot="5400000">
              <a:off x="328863" y="3178073"/>
              <a:ext cx="128016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/>
                <a:t>iret</a:t>
              </a:r>
              <a:endParaRPr lang="en-US" sz="2000" dirty="0"/>
            </a:p>
            <a:p>
              <a:pPr algn="ctr"/>
              <a:endParaRPr lang="en-US" sz="2000" dirty="0"/>
            </a:p>
            <a:p>
              <a:pPr algn="ctr"/>
              <a:r>
                <a:rPr lang="en-US" sz="2000" dirty="0"/>
                <a:t>interrupt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79FF181-AF1A-4402-85C4-72CC5ADA9A26}"/>
              </a:ext>
            </a:extLst>
          </p:cNvPr>
          <p:cNvGrpSpPr/>
          <p:nvPr/>
        </p:nvGrpSpPr>
        <p:grpSpPr>
          <a:xfrm>
            <a:off x="3066450" y="1676524"/>
            <a:ext cx="1371600" cy="4811384"/>
            <a:chOff x="3066450" y="1676524"/>
            <a:chExt cx="1371600" cy="4811384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AE865FF8-4ED5-4E79-8124-6E9654F2F008}"/>
                </a:ext>
              </a:extLst>
            </p:cNvPr>
            <p:cNvSpPr/>
            <p:nvPr/>
          </p:nvSpPr>
          <p:spPr>
            <a:xfrm>
              <a:off x="3180347" y="4588281"/>
              <a:ext cx="1188720" cy="133149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user stack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DEB5AA70-FEB2-4B9B-9C4D-C283E7C121E7}"/>
                </a:ext>
              </a:extLst>
            </p:cNvPr>
            <p:cNvSpPr/>
            <p:nvPr/>
          </p:nvSpPr>
          <p:spPr>
            <a:xfrm>
              <a:off x="3066450" y="6022365"/>
              <a:ext cx="1371600" cy="46554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process B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1413977A-6303-4189-9C96-99400B0247D5}"/>
                </a:ext>
              </a:extLst>
            </p:cNvPr>
            <p:cNvSpPr/>
            <p:nvPr/>
          </p:nvSpPr>
          <p:spPr>
            <a:xfrm>
              <a:off x="3180347" y="1676524"/>
              <a:ext cx="1188720" cy="133149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kernel stack</a:t>
              </a:r>
            </a:p>
          </p:txBody>
        </p: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4EA88867-875E-4636-8B94-54A2B5B71F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15490" y="2999999"/>
              <a:ext cx="0" cy="1580262"/>
            </a:xfrm>
            <a:prstGeom prst="straightConnector1">
              <a:avLst/>
            </a:prstGeom>
            <a:ln w="38100"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75D0C503-5F1B-47CD-AC66-7BDA2F05C1F8}"/>
                </a:ext>
              </a:extLst>
            </p:cNvPr>
            <p:cNvCxnSpPr>
              <a:cxnSpLocks/>
            </p:cNvCxnSpPr>
            <p:nvPr/>
          </p:nvCxnSpPr>
          <p:spPr>
            <a:xfrm>
              <a:off x="3893904" y="2999999"/>
              <a:ext cx="0" cy="1580262"/>
            </a:xfrm>
            <a:prstGeom prst="straightConnector1">
              <a:avLst/>
            </a:prstGeom>
            <a:ln w="38100">
              <a:headEnd type="arrow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7C86619-EA14-42D5-B1B4-D457A53DE93A}"/>
                </a:ext>
              </a:extLst>
            </p:cNvPr>
            <p:cNvSpPr txBox="1"/>
            <p:nvPr/>
          </p:nvSpPr>
          <p:spPr>
            <a:xfrm rot="5400000">
              <a:off x="3112170" y="3323941"/>
              <a:ext cx="128016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/>
                <a:t>iret</a:t>
              </a:r>
              <a:endParaRPr lang="en-US" sz="2000" dirty="0"/>
            </a:p>
            <a:p>
              <a:pPr algn="ctr"/>
              <a:endParaRPr lang="en-US" sz="2000" dirty="0"/>
            </a:p>
            <a:p>
              <a:pPr algn="ctr"/>
              <a:r>
                <a:rPr lang="en-US" sz="2000" dirty="0"/>
                <a:t>interrupt</a:t>
              </a:r>
            </a:p>
          </p:txBody>
        </p:sp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65204D85-892C-49C4-BD51-B7E9F39B9EF4}"/>
              </a:ext>
            </a:extLst>
          </p:cNvPr>
          <p:cNvSpPr/>
          <p:nvPr/>
        </p:nvSpPr>
        <p:spPr>
          <a:xfrm>
            <a:off x="1772651" y="673769"/>
            <a:ext cx="1407696" cy="49730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TSS.esp0</a:t>
            </a: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4AD2430A-3EE4-45DB-BA1F-0717192CB0E8}"/>
              </a:ext>
            </a:extLst>
          </p:cNvPr>
          <p:cNvCxnSpPr>
            <a:stCxn id="70" idx="1"/>
            <a:endCxn id="76" idx="0"/>
          </p:cNvCxnSpPr>
          <p:nvPr/>
        </p:nvCxnSpPr>
        <p:spPr>
          <a:xfrm rot="10800000" flipV="1">
            <a:off x="1178291" y="922422"/>
            <a:ext cx="594360" cy="754102"/>
          </a:xfrm>
          <a:prstGeom prst="curvedConnector2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0" name="Connector: Curved 89">
            <a:extLst>
              <a:ext uri="{FF2B5EF4-FFF2-40B4-BE49-F238E27FC236}">
                <a16:creationId xmlns:a16="http://schemas.microsoft.com/office/drawing/2014/main" id="{6FA37EC4-1420-46EE-BE0B-6B787AB4EFA3}"/>
              </a:ext>
            </a:extLst>
          </p:cNvPr>
          <p:cNvCxnSpPr>
            <a:cxnSpLocks/>
            <a:stCxn id="70" idx="3"/>
            <a:endCxn id="77" idx="0"/>
          </p:cNvCxnSpPr>
          <p:nvPr/>
        </p:nvCxnSpPr>
        <p:spPr>
          <a:xfrm>
            <a:off x="3180347" y="922422"/>
            <a:ext cx="594360" cy="754102"/>
          </a:xfrm>
          <a:prstGeom prst="curvedConnector2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320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TSS (Task State Segment)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dirty="0"/>
              <a:t>TSS (Task State Segment)</a:t>
            </a:r>
            <a:r>
              <a:rPr lang="he-IL" altLang="en-US" dirty="0"/>
              <a:t> </a:t>
            </a:r>
            <a:r>
              <a:rPr lang="he-IL" altLang="en-US" sz="2400" dirty="0"/>
              <a:t>הוא מבנה נתונים הנמצא בזיכרון הגרעין, ומכיל מידע על הקשר התהליך הנוכחי המתבצע במעבד.</a:t>
            </a:r>
            <a:endParaRPr lang="en-US" altLang="en-US" sz="2400" dirty="0"/>
          </a:p>
          <a:p>
            <a:pPr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tss_struct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unsigned long esp0;</a:t>
            </a:r>
          </a:p>
          <a:p>
            <a:pPr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lvl="1">
              <a:lnSpc>
                <a:spcPct val="80000"/>
              </a:lnSpc>
            </a:pPr>
            <a:r>
              <a:rPr lang="he-IL" altLang="en-US" dirty="0"/>
              <a:t>ההגדרות נמצאות בקובץ הגרעין </a:t>
            </a:r>
            <a:r>
              <a:rPr lang="en-US" altLang="en-US" dirty="0"/>
              <a:t>include/</a:t>
            </a:r>
            <a:r>
              <a:rPr lang="en-US" altLang="en-US" dirty="0" err="1"/>
              <a:t>asm</a:t>
            </a:r>
            <a:r>
              <a:rPr lang="en-US" altLang="en-US" dirty="0"/>
              <a:t>/</a:t>
            </a:r>
            <a:r>
              <a:rPr lang="en-US" altLang="en-US" dirty="0" err="1"/>
              <a:t>processor.h</a:t>
            </a:r>
            <a:r>
              <a:rPr lang="he-IL" altLang="en-US" dirty="0"/>
              <a:t>.</a:t>
            </a:r>
          </a:p>
          <a:p>
            <a:pPr lvl="1">
              <a:lnSpc>
                <a:spcPct val="80000"/>
              </a:lnSpc>
            </a:pPr>
            <a:endParaRPr lang="he-IL" altLang="en-US" dirty="0"/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TSS</a:t>
            </a:r>
            <a:r>
              <a:rPr lang="he-IL" altLang="en-US" dirty="0"/>
              <a:t> מוצבע ע"י רגיסטר מיוחד במעבד הנקרא </a:t>
            </a:r>
            <a:r>
              <a:rPr lang="en-US" altLang="en-US" dirty="0"/>
              <a:t>TR</a:t>
            </a:r>
            <a:r>
              <a:rPr lang="he-IL" altLang="en-US" dirty="0"/>
              <a:t>.</a:t>
            </a:r>
          </a:p>
          <a:p>
            <a:pPr lvl="1">
              <a:lnSpc>
                <a:spcPct val="80000"/>
              </a:lnSpc>
            </a:pPr>
            <a:endParaRPr lang="he-IL" altLang="en-US" dirty="0"/>
          </a:p>
          <a:p>
            <a:pPr>
              <a:lnSpc>
                <a:spcPct val="80000"/>
              </a:lnSpc>
            </a:pPr>
            <a:r>
              <a:rPr lang="he-IL" altLang="en-US" dirty="0"/>
              <a:t>לינוקס מקצה לכל מעבד מבנה </a:t>
            </a:r>
            <a:r>
              <a:rPr lang="en-US" altLang="en-US" dirty="0"/>
              <a:t>TSS</a:t>
            </a:r>
            <a:r>
              <a:rPr lang="he-IL" altLang="en-US" dirty="0"/>
              <a:t> משלו.</a:t>
            </a:r>
          </a:p>
          <a:p>
            <a:pPr marL="0" indent="0" algn="l" rtl="0">
              <a:lnSpc>
                <a:spcPct val="80000"/>
              </a:lnSpc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tss_struct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init_tss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[NR_CPUS];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486400" y="2590863"/>
            <a:ext cx="3200400" cy="783193"/>
          </a:xfrm>
          <a:prstGeom prst="wedgeRoundRectCallout">
            <a:avLst>
              <a:gd name="adj1" fmla="val -95578"/>
              <a:gd name="adj2" fmla="val 29337"/>
              <a:gd name="adj3" fmla="val 16667"/>
            </a:avLst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he-IL" altLang="en-US" sz="2000" dirty="0"/>
              <a:t>מצביע לבסיס מחסנית הגרעין של התהליך הנוכחי במעבד </a:t>
            </a:r>
          </a:p>
        </p:txBody>
      </p:sp>
    </p:spTree>
    <p:extLst>
      <p:ext uri="{BB962C8B-B14F-4D97-AF65-F5344CB8AC3E}">
        <p14:creationId xmlns:p14="http://schemas.microsoft.com/office/powerpoint/2010/main" val="18652918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en-US"/>
              <a:t>שדה </a:t>
            </a:r>
            <a:r>
              <a:rPr lang="en-US" altLang="en-US"/>
              <a:t>thread</a:t>
            </a:r>
            <a:r>
              <a:rPr lang="he-IL" altLang="en-US"/>
              <a:t> במתאר התהליך</a:t>
            </a:r>
            <a:endParaRPr lang="en-US" altLang="en-US"/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altLang="en-US" sz="2400" dirty="0"/>
              <a:t>שדה זה משמש לשמירת חלק מהקשר התהליך.</a:t>
            </a:r>
          </a:p>
          <a:p>
            <a:pPr eaLnBrk="1" hangingPunct="1">
              <a:lnSpc>
                <a:spcPct val="90000"/>
              </a:lnSpc>
            </a:pPr>
            <a:r>
              <a:rPr lang="he-IL" altLang="en-US" sz="2400" dirty="0"/>
              <a:t>שדה זה הוא מסוג </a:t>
            </a:r>
            <a:r>
              <a:rPr lang="en-US" altLang="en-US" sz="2400" dirty="0" err="1"/>
              <a:t>thread_struct</a:t>
            </a:r>
            <a:r>
              <a:rPr lang="he-IL" altLang="en-US" sz="2400" dirty="0"/>
              <a:t>.</a:t>
            </a:r>
          </a:p>
          <a:p>
            <a:pPr lvl="1">
              <a:lnSpc>
                <a:spcPct val="90000"/>
              </a:lnSpc>
            </a:pPr>
            <a:r>
              <a:rPr lang="he-IL" altLang="en-US" dirty="0"/>
              <a:t>מוגדר בקובץ הגרעין </a:t>
            </a:r>
            <a:r>
              <a:rPr lang="en-US" altLang="en-US" dirty="0"/>
              <a:t>include/</a:t>
            </a:r>
            <a:r>
              <a:rPr lang="en-US" altLang="en-US" dirty="0" err="1"/>
              <a:t>asm</a:t>
            </a:r>
            <a:r>
              <a:rPr lang="en-US" altLang="en-US" dirty="0"/>
              <a:t>/</a:t>
            </a:r>
            <a:r>
              <a:rPr lang="en-US" altLang="en-US" dirty="0" err="1"/>
              <a:t>processor.h</a:t>
            </a:r>
            <a:endParaRPr lang="he-IL" altLang="en-US" dirty="0"/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thread_struct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unsigned long esp0;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unsigned long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eip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unsigned long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esp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unsigned long fs;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unsigned long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gs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..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union i387_union i387;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..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he-IL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4343" name="Rectangle 4"/>
          <p:cNvSpPr>
            <a:spLocks noChangeArrowheads="1"/>
          </p:cNvSpPr>
          <p:nvPr/>
        </p:nvSpPr>
        <p:spPr bwMode="auto">
          <a:xfrm>
            <a:off x="3779044" y="3046413"/>
            <a:ext cx="49530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dirty="0"/>
              <a:t>מצביע לכתובת הבסיס של מחסנית הגרעין של התהליך</a:t>
            </a:r>
          </a:p>
        </p:txBody>
      </p:sp>
      <p:sp>
        <p:nvSpPr>
          <p:cNvPr id="14344" name="Rectangle 5"/>
          <p:cNvSpPr>
            <a:spLocks noChangeArrowheads="1"/>
          </p:cNvSpPr>
          <p:nvPr/>
        </p:nvSpPr>
        <p:spPr bwMode="auto">
          <a:xfrm>
            <a:off x="3341688" y="3429000"/>
            <a:ext cx="571817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dirty="0"/>
              <a:t>מאחסן את המצביע לכתובת הבאה לביצוע לאחר החלפת הקשר</a:t>
            </a:r>
          </a:p>
        </p:txBody>
      </p:sp>
      <p:sp>
        <p:nvSpPr>
          <p:cNvPr id="14345" name="Rectangle 6"/>
          <p:cNvSpPr>
            <a:spLocks noChangeArrowheads="1"/>
          </p:cNvSpPr>
          <p:nvPr/>
        </p:nvSpPr>
        <p:spPr bwMode="auto">
          <a:xfrm>
            <a:off x="3390106" y="3824161"/>
            <a:ext cx="5621337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dirty="0"/>
              <a:t>מאחסן את המצביע לראש המחסנית (בגרעין) בהחלפת הקשר </a:t>
            </a:r>
          </a:p>
        </p:txBody>
      </p:sp>
      <p:sp>
        <p:nvSpPr>
          <p:cNvPr id="14346" name="AutoShape 7"/>
          <p:cNvSpPr>
            <a:spLocks/>
          </p:cNvSpPr>
          <p:nvPr/>
        </p:nvSpPr>
        <p:spPr bwMode="auto">
          <a:xfrm>
            <a:off x="3635375" y="4365625"/>
            <a:ext cx="287338" cy="503238"/>
          </a:xfrm>
          <a:prstGeom prst="rightBrace">
            <a:avLst>
              <a:gd name="adj1" fmla="val 1459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7" name="Rectangle 8"/>
          <p:cNvSpPr>
            <a:spLocks noChangeArrowheads="1"/>
          </p:cNvSpPr>
          <p:nvPr/>
        </p:nvSpPr>
        <p:spPr bwMode="auto">
          <a:xfrm>
            <a:off x="4067175" y="4437063"/>
            <a:ext cx="353377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dirty="0"/>
              <a:t>מאחסן את רגיסטרי הסגמנטים </a:t>
            </a:r>
            <a:r>
              <a:rPr lang="en-US" altLang="en-US" dirty="0" err="1"/>
              <a:t>fs</a:t>
            </a:r>
            <a:r>
              <a:rPr lang="he-IL" altLang="en-US" dirty="0"/>
              <a:t> ו-</a:t>
            </a:r>
            <a:r>
              <a:rPr lang="en-US" altLang="en-US" dirty="0" err="1"/>
              <a:t>gs</a:t>
            </a:r>
            <a:endParaRPr lang="he-IL" altLang="en-US" dirty="0"/>
          </a:p>
        </p:txBody>
      </p:sp>
      <p:sp>
        <p:nvSpPr>
          <p:cNvPr id="14348" name="Rectangle 9"/>
          <p:cNvSpPr>
            <a:spLocks noChangeArrowheads="1"/>
          </p:cNvSpPr>
          <p:nvPr/>
        </p:nvSpPr>
        <p:spPr bwMode="auto">
          <a:xfrm>
            <a:off x="4148138" y="5107217"/>
            <a:ext cx="4214812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dirty="0"/>
              <a:t>מאחסן את הרגיסטרים של היחידה המתימטית</a:t>
            </a:r>
          </a:p>
        </p:txBody>
      </p:sp>
    </p:spTree>
    <p:extLst>
      <p:ext uri="{BB962C8B-B14F-4D97-AF65-F5344CB8AC3E}">
        <p14:creationId xmlns:p14="http://schemas.microsoft.com/office/powerpoint/2010/main" val="18692572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הפונקציה </a:t>
            </a:r>
            <a:r>
              <a:rPr lang="en-US" altLang="en-US"/>
              <a:t>context_switch()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הפונקציה </a:t>
            </a:r>
            <a:r>
              <a:rPr lang="en-US" altLang="en-US" dirty="0" err="1"/>
              <a:t>context_switch</a:t>
            </a:r>
            <a:r>
              <a:rPr lang="en-US" altLang="en-US" dirty="0"/>
              <a:t>()</a:t>
            </a:r>
            <a:r>
              <a:rPr lang="he-IL" altLang="en-US" dirty="0"/>
              <a:t> מבצעת את החלפת ההקשר.</a:t>
            </a:r>
            <a:endParaRPr lang="en-US" altLang="en-US" dirty="0"/>
          </a:p>
          <a:p>
            <a:pPr lvl="1"/>
            <a:r>
              <a:rPr lang="he-IL" altLang="en-US" dirty="0"/>
              <a:t>מוגדרת בקובץ גרעין </a:t>
            </a:r>
            <a:r>
              <a:rPr lang="en-US" altLang="en-US" dirty="0"/>
              <a:t>kernel/</a:t>
            </a:r>
            <a:r>
              <a:rPr lang="en-US" altLang="en-US" dirty="0" err="1"/>
              <a:t>sched.c</a:t>
            </a:r>
            <a:r>
              <a:rPr lang="he-IL" altLang="en-US" dirty="0"/>
              <a:t>.</a:t>
            </a:r>
            <a:endParaRPr lang="en-US" altLang="en-US" dirty="0"/>
          </a:p>
          <a:p>
            <a:pPr lvl="1"/>
            <a:r>
              <a:rPr lang="he-IL" altLang="en-US" dirty="0"/>
              <a:t>פונקציה זו מחליפה את איזורי הזיכרון ואז קוראת למאקרו </a:t>
            </a:r>
            <a:r>
              <a:rPr lang="en-US" altLang="en-US" dirty="0" err="1"/>
              <a:t>switch_to</a:t>
            </a:r>
            <a:r>
              <a:rPr lang="he-IL" altLang="en-US" dirty="0"/>
              <a:t> המבצע את פעולות הטעינה והשמירה.</a:t>
            </a:r>
            <a:br>
              <a:rPr lang="en-US" altLang="en-US" dirty="0"/>
            </a:br>
            <a:endParaRPr lang="en-US" altLang="en-US" dirty="0"/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inline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task_t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context_switch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task_t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task_t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*next)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switch_mm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....	 // switching memory regions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switch_to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next,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he-IL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993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E9A6-5D97-42AF-B6EE-08CBFAB52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תמונת מצב לפני המאקרו </a:t>
            </a:r>
            <a:r>
              <a:rPr lang="en-US" dirty="0" err="1"/>
              <a:t>switch_to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9DBFF4-15FD-489F-A0C2-FDC8ABD7B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BD8737-2456-427B-9D16-F7F88C57D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4DDF743-99F2-4A45-94F2-792537532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497584"/>
              </p:ext>
            </p:extLst>
          </p:nvPr>
        </p:nvGraphicFramePr>
        <p:xfrm>
          <a:off x="466422" y="1604211"/>
          <a:ext cx="2455421" cy="457200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31576">
                  <a:extLst>
                    <a:ext uri="{9D8B030D-6E8A-4147-A177-3AD203B41FA5}">
                      <a16:colId xmlns:a16="http://schemas.microsoft.com/office/drawing/2014/main" val="4139114738"/>
                    </a:ext>
                  </a:extLst>
                </a:gridCol>
                <a:gridCol w="1923845">
                  <a:extLst>
                    <a:ext uri="{9D8B030D-6E8A-4147-A177-3AD203B41FA5}">
                      <a16:colId xmlns:a16="http://schemas.microsoft.com/office/drawing/2014/main" val="405982671"/>
                    </a:ext>
                  </a:extLst>
                </a:gridCol>
              </a:tblGrid>
              <a:tr h="339811">
                <a:tc rowSpan="8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kernel stack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600"/>
                        <a:t>esp,eflags,eip,…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39833"/>
                  </a:ext>
                </a:extLst>
              </a:tr>
              <a:tr h="5869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eax,ebx,ecx</a:t>
                      </a:r>
                      <a:r>
                        <a:rPr lang="en-US" sz="1600" dirty="0"/>
                        <a:t>,…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(by SAVE_ALL)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352153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633625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schedule()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95130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context_switch</a:t>
                      </a:r>
                      <a:r>
                        <a:rPr lang="en-US" sz="1600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228124"/>
                  </a:ext>
                </a:extLst>
              </a:tr>
              <a:tr h="5869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010786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697794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715"/>
                  </a:ext>
                </a:extLst>
              </a:tr>
              <a:tr h="339811">
                <a:tc gridSpan="2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62634"/>
                  </a:ext>
                </a:extLst>
              </a:tr>
              <a:tr h="339811">
                <a:tc rowSpan="3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PCB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thread.esp0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923690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thread.eip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072563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thread.esp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08645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C95E9084-77AD-468E-AD28-2CB451CEFF05}"/>
              </a:ext>
            </a:extLst>
          </p:cNvPr>
          <p:cNvSpPr/>
          <p:nvPr/>
        </p:nvSpPr>
        <p:spPr>
          <a:xfrm>
            <a:off x="862260" y="6187440"/>
            <a:ext cx="1660358" cy="4934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prev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7EFB3F3-51D7-413C-8903-12D99A70ACCE}"/>
              </a:ext>
            </a:extLst>
          </p:cNvPr>
          <p:cNvGrpSpPr/>
          <p:nvPr/>
        </p:nvGrpSpPr>
        <p:grpSpPr>
          <a:xfrm flipV="1">
            <a:off x="2919667" y="1604211"/>
            <a:ext cx="365760" cy="3749040"/>
            <a:chOff x="4780547" y="2438400"/>
            <a:chExt cx="737937" cy="866274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83E0778-DC3E-44A6-BE03-E48F8C4FB8F4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3FB51CF-049B-46DD-A3BA-7B9BA06BF45F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2834ACF7-C34F-46D6-890C-3678A14A5182}"/>
                </a:ext>
              </a:extLst>
            </p:cNvPr>
            <p:cNvCxnSpPr/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6" name="Rectangle 85">
            <a:extLst>
              <a:ext uri="{FF2B5EF4-FFF2-40B4-BE49-F238E27FC236}">
                <a16:creationId xmlns:a16="http://schemas.microsoft.com/office/drawing/2014/main" id="{4DE03B2D-04D7-44A4-863E-E9D1609417E3}"/>
              </a:ext>
            </a:extLst>
          </p:cNvPr>
          <p:cNvSpPr/>
          <p:nvPr/>
        </p:nvSpPr>
        <p:spPr>
          <a:xfrm>
            <a:off x="5959152" y="6181180"/>
            <a:ext cx="1660358" cy="4934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next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8D84EA9-E411-4F58-BFFF-5F4031FA824E}"/>
              </a:ext>
            </a:extLst>
          </p:cNvPr>
          <p:cNvGrpSpPr/>
          <p:nvPr/>
        </p:nvGrpSpPr>
        <p:grpSpPr>
          <a:xfrm>
            <a:off x="1694132" y="1604211"/>
            <a:ext cx="3321706" cy="1074981"/>
            <a:chOff x="-177455" y="96094"/>
            <a:chExt cx="3321706" cy="1074981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FFA57FD4-19B6-4ECD-AEEA-A8BFE5C8EDA4}"/>
                </a:ext>
              </a:extLst>
            </p:cNvPr>
            <p:cNvSpPr/>
            <p:nvPr/>
          </p:nvSpPr>
          <p:spPr>
            <a:xfrm>
              <a:off x="1772651" y="673769"/>
              <a:ext cx="1371600" cy="4973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b="1" dirty="0"/>
                <a:t>TSS.esp0</a:t>
              </a:r>
            </a:p>
          </p:txBody>
        </p:sp>
        <p:cxnSp>
          <p:nvCxnSpPr>
            <p:cNvPr id="27" name="Connector: Curved 26">
              <a:extLst>
                <a:ext uri="{FF2B5EF4-FFF2-40B4-BE49-F238E27FC236}">
                  <a16:creationId xmlns:a16="http://schemas.microsoft.com/office/drawing/2014/main" id="{6D7A1682-9AF6-4A8D-BE4B-64A7EBC34980}"/>
                </a:ext>
              </a:extLst>
            </p:cNvPr>
            <p:cNvCxnSpPr>
              <a:cxnSpLocks/>
              <a:stCxn id="26" idx="1"/>
              <a:endCxn id="9" idx="0"/>
            </p:cNvCxnSpPr>
            <p:nvPr/>
          </p:nvCxnSpPr>
          <p:spPr>
            <a:xfrm rot="10800000">
              <a:off x="-177455" y="96094"/>
              <a:ext cx="1950106" cy="826328"/>
            </a:xfrm>
            <a:prstGeom prst="curvedConnector4">
              <a:avLst>
                <a:gd name="adj1" fmla="val 18522"/>
                <a:gd name="adj2" fmla="val 99561"/>
              </a:avLst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40FFEB00-5FB2-44EF-A495-03CDCDE817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08999"/>
              </p:ext>
            </p:extLst>
          </p:nvPr>
        </p:nvGraphicFramePr>
        <p:xfrm>
          <a:off x="5554188" y="1597951"/>
          <a:ext cx="2455421" cy="457199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31576">
                  <a:extLst>
                    <a:ext uri="{9D8B030D-6E8A-4147-A177-3AD203B41FA5}">
                      <a16:colId xmlns:a16="http://schemas.microsoft.com/office/drawing/2014/main" val="4139114738"/>
                    </a:ext>
                  </a:extLst>
                </a:gridCol>
                <a:gridCol w="1923845">
                  <a:extLst>
                    <a:ext uri="{9D8B030D-6E8A-4147-A177-3AD203B41FA5}">
                      <a16:colId xmlns:a16="http://schemas.microsoft.com/office/drawing/2014/main" val="405982671"/>
                    </a:ext>
                  </a:extLst>
                </a:gridCol>
              </a:tblGrid>
              <a:tr h="351692">
                <a:tc rowSpan="9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kernel stack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39833"/>
                  </a:ext>
                </a:extLst>
              </a:tr>
              <a:tr h="35169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352153"/>
                  </a:ext>
                </a:extLst>
              </a:tr>
              <a:tr h="351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956228"/>
                  </a:ext>
                </a:extLst>
              </a:tr>
              <a:tr h="351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32453"/>
                  </a:ext>
                </a:extLst>
              </a:tr>
              <a:tr h="351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95130"/>
                  </a:ext>
                </a:extLst>
              </a:tr>
              <a:tr h="351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228124"/>
                  </a:ext>
                </a:extLst>
              </a:tr>
              <a:tr h="351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010786"/>
                  </a:ext>
                </a:extLst>
              </a:tr>
              <a:tr h="351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697794"/>
                  </a:ext>
                </a:extLst>
              </a:tr>
              <a:tr h="351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715"/>
                  </a:ext>
                </a:extLst>
              </a:tr>
              <a:tr h="351692">
                <a:tc gridSpan="2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62634"/>
                  </a:ext>
                </a:extLst>
              </a:tr>
              <a:tr h="351692">
                <a:tc rowSpan="3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PCB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thread.esp0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923690"/>
                  </a:ext>
                </a:extLst>
              </a:tr>
              <a:tr h="35169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thread.eip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072563"/>
                  </a:ext>
                </a:extLst>
              </a:tr>
              <a:tr h="351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thread.esp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08645"/>
                  </a:ext>
                </a:extLst>
              </a:tr>
            </a:tbl>
          </a:graphicData>
        </a:graphic>
      </p:graphicFrame>
      <p:grpSp>
        <p:nvGrpSpPr>
          <p:cNvPr id="40" name="Group 39">
            <a:extLst>
              <a:ext uri="{FF2B5EF4-FFF2-40B4-BE49-F238E27FC236}">
                <a16:creationId xmlns:a16="http://schemas.microsoft.com/office/drawing/2014/main" id="{146BF57F-F928-4459-83A5-1C4371B0BC5C}"/>
              </a:ext>
            </a:extLst>
          </p:cNvPr>
          <p:cNvGrpSpPr/>
          <p:nvPr/>
        </p:nvGrpSpPr>
        <p:grpSpPr>
          <a:xfrm>
            <a:off x="2919668" y="3302991"/>
            <a:ext cx="1868022" cy="497306"/>
            <a:chOff x="2597483" y="3009656"/>
            <a:chExt cx="1868022" cy="497306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2E5D2AFB-CCE1-4FD3-BA47-23DAA41EFFE8}"/>
                </a:ext>
              </a:extLst>
            </p:cNvPr>
            <p:cNvSpPr/>
            <p:nvPr/>
          </p:nvSpPr>
          <p:spPr>
            <a:xfrm>
              <a:off x="3642545" y="3009656"/>
              <a:ext cx="822960" cy="4973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/>
                <a:t>esp</a:t>
              </a:r>
              <a:endParaRPr lang="en-US" sz="2000" b="1" dirty="0"/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16BDADA6-0168-40B0-9A96-8EEEED9F937A}"/>
                </a:ext>
              </a:extLst>
            </p:cNvPr>
            <p:cNvCxnSpPr>
              <a:cxnSpLocks/>
              <a:stCxn id="41" idx="1"/>
            </p:cNvCxnSpPr>
            <p:nvPr/>
          </p:nvCxnSpPr>
          <p:spPr>
            <a:xfrm flipH="1" flipV="1">
              <a:off x="2597483" y="3258307"/>
              <a:ext cx="1045062" cy="2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41DE0D9-26DB-4D42-A900-19675C1669F2}"/>
              </a:ext>
            </a:extLst>
          </p:cNvPr>
          <p:cNvGrpSpPr/>
          <p:nvPr/>
        </p:nvGrpSpPr>
        <p:grpSpPr>
          <a:xfrm flipV="1">
            <a:off x="8003653" y="1589697"/>
            <a:ext cx="365760" cy="3749040"/>
            <a:chOff x="4780547" y="2438400"/>
            <a:chExt cx="737937" cy="866274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4E0670A-EA14-4819-A4CA-24AA722BB02E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C4FDA29-9DEC-4AF9-B443-0725126196DC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8305EA0B-AB54-4C6E-AC37-9F189CD2F3B8}"/>
                </a:ext>
              </a:extLst>
            </p:cNvPr>
            <p:cNvCxnSpPr/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161109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en-US"/>
              <a:t>המאקרו </a:t>
            </a:r>
            <a:r>
              <a:rPr lang="en-US" altLang="en-US"/>
              <a:t>switch_to</a:t>
            </a:r>
            <a:r>
              <a:rPr lang="he-IL" altLang="en-US"/>
              <a:t> (1)</a:t>
            </a:r>
            <a:endParaRPr lang="en-US" altLang="en-US"/>
          </a:p>
        </p:txBody>
      </p:sp>
      <p:sp>
        <p:nvSpPr>
          <p:cNvPr id="1639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he-IL" altLang="en-US" dirty="0"/>
              <a:t>חתימה:</a:t>
            </a:r>
            <a:endParaRPr lang="en-US" altLang="en-US" dirty="0"/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switch_to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next, last) ...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err="1"/>
              <a:t>prev</a:t>
            </a:r>
            <a:r>
              <a:rPr lang="he-IL" altLang="en-US" dirty="0"/>
              <a:t> מצביע למתאר התהליך הנוכחי, שמוותר על המעבד.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next</a:t>
            </a:r>
            <a:r>
              <a:rPr lang="he-IL" altLang="en-US" dirty="0"/>
              <a:t> מצביע למתאר התהליך הבא, שמקבל את המעבד.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last</a:t>
            </a:r>
            <a:r>
              <a:rPr lang="he-IL" altLang="en-US" sz="2000" dirty="0"/>
              <a:t> הוא פרמטר שכבר אינו בשימוש באלגוריתם הזימון החדש.</a:t>
            </a:r>
          </a:p>
          <a:p>
            <a:pPr lvl="1">
              <a:lnSpc>
                <a:spcPct val="90000"/>
              </a:lnSpc>
            </a:pPr>
            <a:r>
              <a:rPr lang="he-IL" altLang="en-US" dirty="0"/>
              <a:t>מוגדר בקובץ הגרעין </a:t>
            </a:r>
            <a:r>
              <a:rPr lang="en-US" altLang="en-US" dirty="0"/>
              <a:t>include/</a:t>
            </a:r>
            <a:r>
              <a:rPr lang="en-US" altLang="en-US" dirty="0" err="1"/>
              <a:t>asm</a:t>
            </a:r>
            <a:r>
              <a:rPr lang="en-US" altLang="en-US" dirty="0"/>
              <a:t>/</a:t>
            </a:r>
            <a:r>
              <a:rPr lang="en-US" altLang="en-US" dirty="0" err="1"/>
              <a:t>system.h</a:t>
            </a:r>
            <a:r>
              <a:rPr lang="he-IL" altLang="en-US" dirty="0"/>
              <a:t>.</a:t>
            </a:r>
            <a:endParaRPr lang="he-IL" altLang="en-US" sz="2000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next, %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pushl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esi</a:t>
            </a: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pushl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</a:t>
            </a: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pushl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ebp</a:t>
            </a: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>
              <a:lnSpc>
                <a:spcPct val="90000"/>
              </a:lnSpc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esp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thread.esp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6391" name="AutoShape 4"/>
          <p:cNvSpPr>
            <a:spLocks/>
          </p:cNvSpPr>
          <p:nvPr/>
        </p:nvSpPr>
        <p:spPr bwMode="auto">
          <a:xfrm>
            <a:off x="2502568" y="4930898"/>
            <a:ext cx="301543" cy="1135063"/>
          </a:xfrm>
          <a:prstGeom prst="rightBrace">
            <a:avLst>
              <a:gd name="adj1" fmla="val 2711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3008822" y="5082930"/>
            <a:ext cx="3681314" cy="830997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sz="2000" dirty="0"/>
              <a:t>שמירת רגיסטרים לפני החלפת הקשר על-פי קונבנציית הקריאה לפונקציה שלמדנו בתרגול 1</a:t>
            </a:r>
            <a:endParaRPr lang="en-US" altLang="en-US" sz="2000" dirty="0"/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792D0090-5D3D-40DF-9E9C-D1C0F8DF57C6}"/>
              </a:ext>
            </a:extLst>
          </p:cNvPr>
          <p:cNvSpPr>
            <a:spLocks/>
          </p:cNvSpPr>
          <p:nvPr/>
        </p:nvSpPr>
        <p:spPr bwMode="auto">
          <a:xfrm>
            <a:off x="3521240" y="4299284"/>
            <a:ext cx="301543" cy="633897"/>
          </a:xfrm>
          <a:prstGeom prst="rightBrace">
            <a:avLst>
              <a:gd name="adj1" fmla="val 2711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9770EF74-BF0C-42DD-807E-0C7287ADE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222" y="4341745"/>
            <a:ext cx="4729578" cy="584775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sz="2000" dirty="0"/>
              <a:t>העברת רגיסטרים לפונקציה </a:t>
            </a:r>
            <a:r>
              <a:rPr lang="en-US" altLang="en-US" sz="2000" dirty="0"/>
              <a:t>__</a:t>
            </a:r>
            <a:r>
              <a:rPr lang="en-US" altLang="en-US" sz="2000" dirty="0" err="1"/>
              <a:t>switch_to</a:t>
            </a:r>
            <a:r>
              <a:rPr lang="en-US" altLang="en-US" sz="2000" dirty="0"/>
              <a:t>()</a:t>
            </a:r>
            <a:r>
              <a:rPr lang="he-IL" altLang="en-US" sz="2000" dirty="0"/>
              <a:t> ע"פ קונבנציית </a:t>
            </a:r>
            <a:r>
              <a:rPr lang="en-US" altLang="en-US" sz="2000" dirty="0"/>
              <a:t>FASTCALL</a:t>
            </a:r>
            <a:r>
              <a:rPr lang="he-IL" altLang="en-US" sz="2000" dirty="0"/>
              <a:t> (נראה מייד)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51694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E9A6-5D97-42AF-B6EE-08CBFAB52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תמונת מצב לפני החלפת המחסניות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9DBFF4-15FD-489F-A0C2-FDC8ABD7B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BD8737-2456-427B-9D16-F7F88C57D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4DDF743-99F2-4A45-94F2-79253753292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6422" y="1604211"/>
          <a:ext cx="2455421" cy="457200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31576">
                  <a:extLst>
                    <a:ext uri="{9D8B030D-6E8A-4147-A177-3AD203B41FA5}">
                      <a16:colId xmlns:a16="http://schemas.microsoft.com/office/drawing/2014/main" val="4139114738"/>
                    </a:ext>
                  </a:extLst>
                </a:gridCol>
                <a:gridCol w="1923845">
                  <a:extLst>
                    <a:ext uri="{9D8B030D-6E8A-4147-A177-3AD203B41FA5}">
                      <a16:colId xmlns:a16="http://schemas.microsoft.com/office/drawing/2014/main" val="405982671"/>
                    </a:ext>
                  </a:extLst>
                </a:gridCol>
              </a:tblGrid>
              <a:tr h="339811">
                <a:tc rowSpan="8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kernel stack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600"/>
                        <a:t>esp,eflags,eip,…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39833"/>
                  </a:ext>
                </a:extLst>
              </a:tr>
              <a:tr h="5869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eax,ebx,ecx</a:t>
                      </a:r>
                      <a:r>
                        <a:rPr lang="en-US" sz="1600" dirty="0"/>
                        <a:t>,…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(by SAVE_ALL)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352153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633625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schedule()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95130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context_switch</a:t>
                      </a:r>
                      <a:r>
                        <a:rPr lang="en-US" sz="1600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228124"/>
                  </a:ext>
                </a:extLst>
              </a:tr>
              <a:tr h="5869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esi,edi,ebp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(by </a:t>
                      </a:r>
                      <a:r>
                        <a:rPr lang="en-US" sz="1600" dirty="0" err="1"/>
                        <a:t>switch_to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010786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697794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715"/>
                  </a:ext>
                </a:extLst>
              </a:tr>
              <a:tr h="339811">
                <a:tc gridSpan="2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62634"/>
                  </a:ext>
                </a:extLst>
              </a:tr>
              <a:tr h="339811">
                <a:tc rowSpan="3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PCB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thread.esp0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923690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thread.eip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072563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thread.esp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08645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C95E9084-77AD-468E-AD28-2CB451CEFF05}"/>
              </a:ext>
            </a:extLst>
          </p:cNvPr>
          <p:cNvSpPr/>
          <p:nvPr/>
        </p:nvSpPr>
        <p:spPr>
          <a:xfrm>
            <a:off x="862260" y="6187440"/>
            <a:ext cx="1660358" cy="4934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prev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7EFB3F3-51D7-413C-8903-12D99A70ACCE}"/>
              </a:ext>
            </a:extLst>
          </p:cNvPr>
          <p:cNvGrpSpPr/>
          <p:nvPr/>
        </p:nvGrpSpPr>
        <p:grpSpPr>
          <a:xfrm flipV="1">
            <a:off x="2919667" y="1604211"/>
            <a:ext cx="365760" cy="3749040"/>
            <a:chOff x="4780547" y="2438400"/>
            <a:chExt cx="737937" cy="866274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83E0778-DC3E-44A6-BE03-E48F8C4FB8F4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3FB51CF-049B-46DD-A3BA-7B9BA06BF45F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2834ACF7-C34F-46D6-890C-3678A14A5182}"/>
                </a:ext>
              </a:extLst>
            </p:cNvPr>
            <p:cNvCxnSpPr/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6" name="Rectangle 85">
            <a:extLst>
              <a:ext uri="{FF2B5EF4-FFF2-40B4-BE49-F238E27FC236}">
                <a16:creationId xmlns:a16="http://schemas.microsoft.com/office/drawing/2014/main" id="{4DE03B2D-04D7-44A4-863E-E9D1609417E3}"/>
              </a:ext>
            </a:extLst>
          </p:cNvPr>
          <p:cNvSpPr/>
          <p:nvPr/>
        </p:nvSpPr>
        <p:spPr>
          <a:xfrm>
            <a:off x="5959152" y="6181180"/>
            <a:ext cx="1660358" cy="4934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next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8D84EA9-E411-4F58-BFFF-5F4031FA824E}"/>
              </a:ext>
            </a:extLst>
          </p:cNvPr>
          <p:cNvGrpSpPr/>
          <p:nvPr/>
        </p:nvGrpSpPr>
        <p:grpSpPr>
          <a:xfrm>
            <a:off x="1694132" y="1604211"/>
            <a:ext cx="3321706" cy="1074981"/>
            <a:chOff x="-177455" y="96094"/>
            <a:chExt cx="3321706" cy="1074981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FFA57FD4-19B6-4ECD-AEEA-A8BFE5C8EDA4}"/>
                </a:ext>
              </a:extLst>
            </p:cNvPr>
            <p:cNvSpPr/>
            <p:nvPr/>
          </p:nvSpPr>
          <p:spPr>
            <a:xfrm>
              <a:off x="1772651" y="673769"/>
              <a:ext cx="1371600" cy="4973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b="1" dirty="0"/>
                <a:t>TSS.esp0</a:t>
              </a:r>
            </a:p>
          </p:txBody>
        </p:sp>
        <p:cxnSp>
          <p:nvCxnSpPr>
            <p:cNvPr id="27" name="Connector: Curved 26">
              <a:extLst>
                <a:ext uri="{FF2B5EF4-FFF2-40B4-BE49-F238E27FC236}">
                  <a16:creationId xmlns:a16="http://schemas.microsoft.com/office/drawing/2014/main" id="{6D7A1682-9AF6-4A8D-BE4B-64A7EBC34980}"/>
                </a:ext>
              </a:extLst>
            </p:cNvPr>
            <p:cNvCxnSpPr>
              <a:cxnSpLocks/>
              <a:stCxn id="26" idx="1"/>
              <a:endCxn id="9" idx="0"/>
            </p:cNvCxnSpPr>
            <p:nvPr/>
          </p:nvCxnSpPr>
          <p:spPr>
            <a:xfrm rot="10800000">
              <a:off x="-177455" y="96094"/>
              <a:ext cx="1950106" cy="826328"/>
            </a:xfrm>
            <a:prstGeom prst="curvedConnector4">
              <a:avLst>
                <a:gd name="adj1" fmla="val 18522"/>
                <a:gd name="adj2" fmla="val 99561"/>
              </a:avLst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11F166E-F2A1-49DD-B3BC-FAADFBBD2E3E}"/>
              </a:ext>
            </a:extLst>
          </p:cNvPr>
          <p:cNvGrpSpPr/>
          <p:nvPr/>
        </p:nvGrpSpPr>
        <p:grpSpPr>
          <a:xfrm flipV="1">
            <a:off x="2919667" y="4132211"/>
            <a:ext cx="731521" cy="1882048"/>
            <a:chOff x="4780547" y="2438400"/>
            <a:chExt cx="737938" cy="866274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BDA6C9C-EA0A-4B91-8C50-1B5372EC4654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1C37131-4DE8-4398-AE6F-356280D9529B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822F07E0-9654-444A-842B-257E2394F75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40FFEB00-5FB2-44EF-A495-03CDCDE817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542576"/>
              </p:ext>
            </p:extLst>
          </p:nvPr>
        </p:nvGraphicFramePr>
        <p:xfrm>
          <a:off x="5554188" y="1597951"/>
          <a:ext cx="2455421" cy="457199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31576">
                  <a:extLst>
                    <a:ext uri="{9D8B030D-6E8A-4147-A177-3AD203B41FA5}">
                      <a16:colId xmlns:a16="http://schemas.microsoft.com/office/drawing/2014/main" val="4139114738"/>
                    </a:ext>
                  </a:extLst>
                </a:gridCol>
                <a:gridCol w="1923845">
                  <a:extLst>
                    <a:ext uri="{9D8B030D-6E8A-4147-A177-3AD203B41FA5}">
                      <a16:colId xmlns:a16="http://schemas.microsoft.com/office/drawing/2014/main" val="405982671"/>
                    </a:ext>
                  </a:extLst>
                </a:gridCol>
              </a:tblGrid>
              <a:tr h="351692">
                <a:tc rowSpan="9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kernel stack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39833"/>
                  </a:ext>
                </a:extLst>
              </a:tr>
              <a:tr h="35169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352153"/>
                  </a:ext>
                </a:extLst>
              </a:tr>
              <a:tr h="351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956228"/>
                  </a:ext>
                </a:extLst>
              </a:tr>
              <a:tr h="351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32453"/>
                  </a:ext>
                </a:extLst>
              </a:tr>
              <a:tr h="351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95130"/>
                  </a:ext>
                </a:extLst>
              </a:tr>
              <a:tr h="351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228124"/>
                  </a:ext>
                </a:extLst>
              </a:tr>
              <a:tr h="351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010786"/>
                  </a:ext>
                </a:extLst>
              </a:tr>
              <a:tr h="351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697794"/>
                  </a:ext>
                </a:extLst>
              </a:tr>
              <a:tr h="351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???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715"/>
                  </a:ext>
                </a:extLst>
              </a:tr>
              <a:tr h="351692">
                <a:tc gridSpan="2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62634"/>
                  </a:ext>
                </a:extLst>
              </a:tr>
              <a:tr h="351692">
                <a:tc rowSpan="3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PCB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thread.esp0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923690"/>
                  </a:ext>
                </a:extLst>
              </a:tr>
              <a:tr h="35169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thread.eip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072563"/>
                  </a:ext>
                </a:extLst>
              </a:tr>
              <a:tr h="351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thread.esp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08645"/>
                  </a:ext>
                </a:extLst>
              </a:tr>
            </a:tbl>
          </a:graphicData>
        </a:graphic>
      </p:graphicFrame>
      <p:grpSp>
        <p:nvGrpSpPr>
          <p:cNvPr id="40" name="Group 39">
            <a:extLst>
              <a:ext uri="{FF2B5EF4-FFF2-40B4-BE49-F238E27FC236}">
                <a16:creationId xmlns:a16="http://schemas.microsoft.com/office/drawing/2014/main" id="{146BF57F-F928-4459-83A5-1C4371B0BC5C}"/>
              </a:ext>
            </a:extLst>
          </p:cNvPr>
          <p:cNvGrpSpPr/>
          <p:nvPr/>
        </p:nvGrpSpPr>
        <p:grpSpPr>
          <a:xfrm>
            <a:off x="2919668" y="3883561"/>
            <a:ext cx="1868022" cy="497306"/>
            <a:chOff x="2597483" y="3009656"/>
            <a:chExt cx="1868022" cy="497306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2E5D2AFB-CCE1-4FD3-BA47-23DAA41EFFE8}"/>
                </a:ext>
              </a:extLst>
            </p:cNvPr>
            <p:cNvSpPr/>
            <p:nvPr/>
          </p:nvSpPr>
          <p:spPr>
            <a:xfrm>
              <a:off x="3642545" y="3009656"/>
              <a:ext cx="822960" cy="4973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/>
                <a:t>esp</a:t>
              </a:r>
              <a:endParaRPr lang="en-US" sz="2000" b="1" dirty="0"/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16BDADA6-0168-40B0-9A96-8EEEED9F937A}"/>
                </a:ext>
              </a:extLst>
            </p:cNvPr>
            <p:cNvCxnSpPr>
              <a:cxnSpLocks/>
              <a:stCxn id="41" idx="1"/>
            </p:cNvCxnSpPr>
            <p:nvPr/>
          </p:nvCxnSpPr>
          <p:spPr>
            <a:xfrm flipH="1" flipV="1">
              <a:off x="2597483" y="3258307"/>
              <a:ext cx="1045062" cy="2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41DE0D9-26DB-4D42-A900-19675C1669F2}"/>
              </a:ext>
            </a:extLst>
          </p:cNvPr>
          <p:cNvGrpSpPr/>
          <p:nvPr/>
        </p:nvGrpSpPr>
        <p:grpSpPr>
          <a:xfrm flipV="1">
            <a:off x="8003653" y="1589697"/>
            <a:ext cx="365760" cy="3749040"/>
            <a:chOff x="4780547" y="2438400"/>
            <a:chExt cx="737937" cy="866274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4E0670A-EA14-4819-A4CA-24AA722BB02E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C4FDA29-9DEC-4AF9-B443-0725126196DC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8305EA0B-AB54-4C6E-AC37-9F189CD2F3B8}"/>
                </a:ext>
              </a:extLst>
            </p:cNvPr>
            <p:cNvCxnSpPr/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19659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תורי תהליכים בלינוקס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536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המאקרו </a:t>
            </a:r>
            <a:r>
              <a:rPr lang="en-US" altLang="en-US"/>
              <a:t>switch_to</a:t>
            </a:r>
            <a:r>
              <a:rPr lang="he-IL" altLang="en-US"/>
              <a:t> (2)</a:t>
            </a:r>
            <a:endParaRPr lang="en-US" altLang="en-US"/>
          </a:p>
        </p:txBody>
      </p:sp>
      <p:sp>
        <p:nvSpPr>
          <p:cNvPr id="1741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השורה הבאה במאקרו מחליפה את מחסניות הגרעין, מזו של </a:t>
            </a:r>
            <a:r>
              <a:rPr lang="en-US" altLang="en-US" dirty="0" err="1"/>
              <a:t>prev</a:t>
            </a:r>
            <a:r>
              <a:rPr lang="he-IL" altLang="en-US" dirty="0"/>
              <a:t> לזו של </a:t>
            </a:r>
            <a:r>
              <a:rPr lang="en-US" altLang="en-US" dirty="0"/>
              <a:t>next</a:t>
            </a:r>
            <a:r>
              <a:rPr lang="he-IL" altLang="en-US" dirty="0"/>
              <a:t> – זו למעשה נקודת החלפת ההקשר:</a:t>
            </a:r>
            <a:endParaRPr lang="en-US" altLang="en-US" dirty="0"/>
          </a:p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next-&gt;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thread.esp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%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esp</a:t>
            </a:r>
            <a:endParaRPr lang="he-IL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he-IL" altLang="en-US" dirty="0"/>
          </a:p>
          <a:p>
            <a:r>
              <a:rPr lang="he-IL" altLang="en-US" dirty="0"/>
              <a:t>שאלה: לאן מצביע </a:t>
            </a:r>
            <a:r>
              <a:rPr lang="en-US" altLang="en-US" dirty="0" err="1"/>
              <a:t>next</a:t>
            </a:r>
            <a:r>
              <a:rPr lang="en-US" altLang="en-US" dirty="0" err="1">
                <a:sym typeface="Wingdings" panose="05000000000000000000" pitchFamily="2" charset="2"/>
              </a:rPr>
              <a:t></a:t>
            </a:r>
            <a:r>
              <a:rPr lang="en-US" altLang="en-US" dirty="0" err="1"/>
              <a:t>thread.esp</a:t>
            </a:r>
            <a:r>
              <a:rPr lang="he-IL" altLang="en-US" dirty="0"/>
              <a:t> ?</a:t>
            </a:r>
          </a:p>
          <a:p>
            <a:r>
              <a:rPr lang="he-IL" altLang="en-US" dirty="0"/>
              <a:t>תשובה: תלוי... נפריד לשני מקרים:</a:t>
            </a:r>
          </a:p>
          <a:p>
            <a:r>
              <a:rPr lang="he-IL" altLang="en-US" u="sng" dirty="0"/>
              <a:t>מקרה 1</a:t>
            </a:r>
            <a:r>
              <a:rPr lang="he-IL" altLang="en-US" dirty="0"/>
              <a:t>: התהליך </a:t>
            </a:r>
            <a:r>
              <a:rPr lang="en-US" altLang="en-US" dirty="0"/>
              <a:t>next</a:t>
            </a:r>
            <a:r>
              <a:rPr lang="he-IL" altLang="en-US" dirty="0"/>
              <a:t> הוא </a:t>
            </a:r>
            <a:r>
              <a:rPr lang="he-IL" altLang="en-US" b="1" dirty="0"/>
              <a:t>תהליך חדש שנוצר ע"י </a:t>
            </a:r>
            <a:r>
              <a:rPr lang="en-US" altLang="en-US" b="1" dirty="0"/>
              <a:t>fork()</a:t>
            </a:r>
            <a:r>
              <a:rPr lang="he-IL" altLang="en-US" b="1" dirty="0"/>
              <a:t> ועדיין לא רץ אף פעם</a:t>
            </a:r>
            <a:r>
              <a:rPr lang="he-IL" altLang="en-US" dirty="0"/>
              <a:t>. נחזור לדון במצב זה בסוף התרגול.</a:t>
            </a:r>
          </a:p>
          <a:p>
            <a:r>
              <a:rPr lang="he-IL" altLang="en-US" u="sng" dirty="0"/>
              <a:t>מקרה 2</a:t>
            </a:r>
            <a:r>
              <a:rPr lang="he-IL" altLang="en-US" dirty="0"/>
              <a:t>: התהליך </a:t>
            </a:r>
            <a:r>
              <a:rPr lang="en-US" altLang="en-US" dirty="0"/>
              <a:t>next</a:t>
            </a:r>
            <a:r>
              <a:rPr lang="he-IL" altLang="en-US" dirty="0"/>
              <a:t> </a:t>
            </a:r>
            <a:r>
              <a:rPr lang="he-IL" altLang="en-US" b="1" dirty="0"/>
              <a:t>כבר רץ בעבר ועבר החלפת הקשר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אבחנה מרכזית: </a:t>
            </a:r>
            <a:r>
              <a:rPr lang="he-IL" altLang="en-US" b="1" dirty="0"/>
              <a:t>במקרה זה המחסנית של </a:t>
            </a:r>
            <a:r>
              <a:rPr lang="en-US" altLang="en-US" b="1" dirty="0"/>
              <a:t>next</a:t>
            </a:r>
            <a:r>
              <a:rPr lang="he-IL" altLang="en-US" b="1" dirty="0"/>
              <a:t> נראית כמו המחסנית של </a:t>
            </a:r>
            <a:r>
              <a:rPr lang="en-US" altLang="en-US" b="1" dirty="0" err="1"/>
              <a:t>prev</a:t>
            </a:r>
            <a:r>
              <a:rPr lang="he-IL" altLang="en-US" b="1" dirty="0"/>
              <a:t>,</a:t>
            </a:r>
            <a:r>
              <a:rPr lang="he-IL" altLang="en-US" dirty="0"/>
              <a:t> כי </a:t>
            </a:r>
            <a:r>
              <a:rPr lang="en-US" altLang="en-US" dirty="0" err="1"/>
              <a:t>prev</a:t>
            </a:r>
            <a:r>
              <a:rPr lang="he-IL" altLang="en-US" dirty="0"/>
              <a:t> הוא תהליך שעובר עכשיו החלפת הקשר!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7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E9A6-5D97-42AF-B6EE-08CBFAB52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תמונת מצב במקרה 2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9DBFF4-15FD-489F-A0C2-FDC8ABD7B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BD8737-2456-427B-9D16-F7F88C57D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4DDF743-99F2-4A45-94F2-792537532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481639"/>
              </p:ext>
            </p:extLst>
          </p:nvPr>
        </p:nvGraphicFramePr>
        <p:xfrm>
          <a:off x="466422" y="1604211"/>
          <a:ext cx="2455421" cy="457200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31576">
                  <a:extLst>
                    <a:ext uri="{9D8B030D-6E8A-4147-A177-3AD203B41FA5}">
                      <a16:colId xmlns:a16="http://schemas.microsoft.com/office/drawing/2014/main" val="4139114738"/>
                    </a:ext>
                  </a:extLst>
                </a:gridCol>
                <a:gridCol w="1923845">
                  <a:extLst>
                    <a:ext uri="{9D8B030D-6E8A-4147-A177-3AD203B41FA5}">
                      <a16:colId xmlns:a16="http://schemas.microsoft.com/office/drawing/2014/main" val="405982671"/>
                    </a:ext>
                  </a:extLst>
                </a:gridCol>
              </a:tblGrid>
              <a:tr h="339811">
                <a:tc rowSpan="8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kernel stack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600"/>
                        <a:t>esp,eflags,eip,…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39833"/>
                  </a:ext>
                </a:extLst>
              </a:tr>
              <a:tr h="5869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eax,ebx,ecx</a:t>
                      </a:r>
                      <a:r>
                        <a:rPr lang="en-US" sz="1600" dirty="0"/>
                        <a:t>,…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(by SAVE_ALL)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352153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633625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schedule()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95130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context_switch</a:t>
                      </a:r>
                      <a:r>
                        <a:rPr lang="en-US" sz="1600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228124"/>
                  </a:ext>
                </a:extLst>
              </a:tr>
              <a:tr h="5869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esi,edi,ebp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(by </a:t>
                      </a:r>
                      <a:r>
                        <a:rPr lang="en-US" sz="1600" dirty="0" err="1"/>
                        <a:t>switch_to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010786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697794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715"/>
                  </a:ext>
                </a:extLst>
              </a:tr>
              <a:tr h="339811">
                <a:tc gridSpan="2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62634"/>
                  </a:ext>
                </a:extLst>
              </a:tr>
              <a:tr h="339811">
                <a:tc rowSpan="3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PCB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thread.esp0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923690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thread.eip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072563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thread.esp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08645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C95E9084-77AD-468E-AD28-2CB451CEFF05}"/>
              </a:ext>
            </a:extLst>
          </p:cNvPr>
          <p:cNvSpPr/>
          <p:nvPr/>
        </p:nvSpPr>
        <p:spPr>
          <a:xfrm>
            <a:off x="862260" y="6187440"/>
            <a:ext cx="1660358" cy="4934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prev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7EFB3F3-51D7-413C-8903-12D99A70ACCE}"/>
              </a:ext>
            </a:extLst>
          </p:cNvPr>
          <p:cNvGrpSpPr/>
          <p:nvPr/>
        </p:nvGrpSpPr>
        <p:grpSpPr>
          <a:xfrm flipV="1">
            <a:off x="2919667" y="1604211"/>
            <a:ext cx="365760" cy="3749040"/>
            <a:chOff x="4780547" y="2438400"/>
            <a:chExt cx="737937" cy="866274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83E0778-DC3E-44A6-BE03-E48F8C4FB8F4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3FB51CF-049B-46DD-A3BA-7B9BA06BF45F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2834ACF7-C34F-46D6-890C-3678A14A5182}"/>
                </a:ext>
              </a:extLst>
            </p:cNvPr>
            <p:cNvCxnSpPr/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6" name="Rectangle 85">
            <a:extLst>
              <a:ext uri="{FF2B5EF4-FFF2-40B4-BE49-F238E27FC236}">
                <a16:creationId xmlns:a16="http://schemas.microsoft.com/office/drawing/2014/main" id="{4DE03B2D-04D7-44A4-863E-E9D1609417E3}"/>
              </a:ext>
            </a:extLst>
          </p:cNvPr>
          <p:cNvSpPr/>
          <p:nvPr/>
        </p:nvSpPr>
        <p:spPr>
          <a:xfrm>
            <a:off x="5959152" y="6181180"/>
            <a:ext cx="1660358" cy="4934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next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8D84EA9-E411-4F58-BFFF-5F4031FA824E}"/>
              </a:ext>
            </a:extLst>
          </p:cNvPr>
          <p:cNvGrpSpPr/>
          <p:nvPr/>
        </p:nvGrpSpPr>
        <p:grpSpPr>
          <a:xfrm>
            <a:off x="1694132" y="1604211"/>
            <a:ext cx="3321706" cy="1074981"/>
            <a:chOff x="-177455" y="96094"/>
            <a:chExt cx="3321706" cy="1074981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FFA57FD4-19B6-4ECD-AEEA-A8BFE5C8EDA4}"/>
                </a:ext>
              </a:extLst>
            </p:cNvPr>
            <p:cNvSpPr/>
            <p:nvPr/>
          </p:nvSpPr>
          <p:spPr>
            <a:xfrm>
              <a:off x="1772651" y="673769"/>
              <a:ext cx="1371600" cy="4973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b="1" dirty="0"/>
                <a:t>TSS.esp0</a:t>
              </a:r>
            </a:p>
          </p:txBody>
        </p:sp>
        <p:cxnSp>
          <p:nvCxnSpPr>
            <p:cNvPr id="27" name="Connector: Curved 26">
              <a:extLst>
                <a:ext uri="{FF2B5EF4-FFF2-40B4-BE49-F238E27FC236}">
                  <a16:creationId xmlns:a16="http://schemas.microsoft.com/office/drawing/2014/main" id="{6D7A1682-9AF6-4A8D-BE4B-64A7EBC34980}"/>
                </a:ext>
              </a:extLst>
            </p:cNvPr>
            <p:cNvCxnSpPr>
              <a:cxnSpLocks/>
              <a:stCxn id="26" idx="1"/>
              <a:endCxn id="9" idx="0"/>
            </p:cNvCxnSpPr>
            <p:nvPr/>
          </p:nvCxnSpPr>
          <p:spPr>
            <a:xfrm rot="10800000">
              <a:off x="-177455" y="96094"/>
              <a:ext cx="1950106" cy="826328"/>
            </a:xfrm>
            <a:prstGeom prst="curvedConnector4">
              <a:avLst>
                <a:gd name="adj1" fmla="val 18522"/>
                <a:gd name="adj2" fmla="val 99561"/>
              </a:avLst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11F166E-F2A1-49DD-B3BC-FAADFBBD2E3E}"/>
              </a:ext>
            </a:extLst>
          </p:cNvPr>
          <p:cNvGrpSpPr/>
          <p:nvPr/>
        </p:nvGrpSpPr>
        <p:grpSpPr>
          <a:xfrm flipV="1">
            <a:off x="2919667" y="4132211"/>
            <a:ext cx="731521" cy="1882048"/>
            <a:chOff x="4780547" y="2438400"/>
            <a:chExt cx="737938" cy="866274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BDA6C9C-EA0A-4B91-8C50-1B5372EC4654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1C37131-4DE8-4398-AE6F-356280D9529B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822F07E0-9654-444A-842B-257E2394F75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40FFEB00-5FB2-44EF-A495-03CDCDE817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343642"/>
              </p:ext>
            </p:extLst>
          </p:nvPr>
        </p:nvGraphicFramePr>
        <p:xfrm>
          <a:off x="5554188" y="1597951"/>
          <a:ext cx="2455421" cy="457200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31576">
                  <a:extLst>
                    <a:ext uri="{9D8B030D-6E8A-4147-A177-3AD203B41FA5}">
                      <a16:colId xmlns:a16="http://schemas.microsoft.com/office/drawing/2014/main" val="4139114738"/>
                    </a:ext>
                  </a:extLst>
                </a:gridCol>
                <a:gridCol w="1923845">
                  <a:extLst>
                    <a:ext uri="{9D8B030D-6E8A-4147-A177-3AD203B41FA5}">
                      <a16:colId xmlns:a16="http://schemas.microsoft.com/office/drawing/2014/main" val="405982671"/>
                    </a:ext>
                  </a:extLst>
                </a:gridCol>
              </a:tblGrid>
              <a:tr h="339811">
                <a:tc rowSpan="8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kernel stack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600" dirty="0" err="1"/>
                        <a:t>esp,eflags,eip</a:t>
                      </a:r>
                      <a:r>
                        <a:rPr lang="en-US" altLang="en-US" sz="1600" dirty="0"/>
                        <a:t>,…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39833"/>
                  </a:ext>
                </a:extLst>
              </a:tr>
              <a:tr h="5869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eax,ebx,ecx</a:t>
                      </a:r>
                      <a:r>
                        <a:rPr lang="en-US" sz="1600" dirty="0"/>
                        <a:t>,…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(by SAVE_ALL)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352153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32453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schedule()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95130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context_switch</a:t>
                      </a:r>
                      <a:r>
                        <a:rPr lang="en-US" sz="1600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228124"/>
                  </a:ext>
                </a:extLst>
              </a:tr>
              <a:tr h="5869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esi,edi,ebp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(by </a:t>
                      </a:r>
                      <a:r>
                        <a:rPr lang="en-US" sz="1600" dirty="0" err="1"/>
                        <a:t>switch_to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010786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697794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715"/>
                  </a:ext>
                </a:extLst>
              </a:tr>
              <a:tr h="339811">
                <a:tc gridSpan="2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62634"/>
                  </a:ext>
                </a:extLst>
              </a:tr>
              <a:tr h="339811">
                <a:tc rowSpan="3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PCB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thread.esp0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923690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thread.eip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072563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thread.esp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08645"/>
                  </a:ext>
                </a:extLst>
              </a:tr>
            </a:tbl>
          </a:graphicData>
        </a:graphic>
      </p:graphicFrame>
      <p:grpSp>
        <p:nvGrpSpPr>
          <p:cNvPr id="40" name="Group 39">
            <a:extLst>
              <a:ext uri="{FF2B5EF4-FFF2-40B4-BE49-F238E27FC236}">
                <a16:creationId xmlns:a16="http://schemas.microsoft.com/office/drawing/2014/main" id="{146BF57F-F928-4459-83A5-1C4371B0BC5C}"/>
              </a:ext>
            </a:extLst>
          </p:cNvPr>
          <p:cNvGrpSpPr/>
          <p:nvPr/>
        </p:nvGrpSpPr>
        <p:grpSpPr>
          <a:xfrm>
            <a:off x="3964730" y="3883561"/>
            <a:ext cx="2318803" cy="497306"/>
            <a:chOff x="3642545" y="3009656"/>
            <a:chExt cx="2318803" cy="497306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2E5D2AFB-CCE1-4FD3-BA47-23DAA41EFFE8}"/>
                </a:ext>
              </a:extLst>
            </p:cNvPr>
            <p:cNvSpPr/>
            <p:nvPr/>
          </p:nvSpPr>
          <p:spPr>
            <a:xfrm>
              <a:off x="3642545" y="3009656"/>
              <a:ext cx="822960" cy="4973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/>
                <a:t>esp</a:t>
              </a:r>
              <a:endParaRPr lang="en-US" sz="2000" b="1" dirty="0"/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16BDADA6-0168-40B0-9A96-8EEEED9F937A}"/>
                </a:ext>
              </a:extLst>
            </p:cNvPr>
            <p:cNvCxnSpPr>
              <a:cxnSpLocks/>
              <a:stCxn id="41" idx="3"/>
            </p:cNvCxnSpPr>
            <p:nvPr/>
          </p:nvCxnSpPr>
          <p:spPr>
            <a:xfrm flipV="1">
              <a:off x="4465505" y="3258308"/>
              <a:ext cx="1495843" cy="1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41DE0D9-26DB-4D42-A900-19675C1669F2}"/>
              </a:ext>
            </a:extLst>
          </p:cNvPr>
          <p:cNvGrpSpPr/>
          <p:nvPr/>
        </p:nvGrpSpPr>
        <p:grpSpPr>
          <a:xfrm flipV="1">
            <a:off x="8003653" y="1589697"/>
            <a:ext cx="365760" cy="3749040"/>
            <a:chOff x="4780547" y="2438400"/>
            <a:chExt cx="737937" cy="866274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4E0670A-EA14-4819-A4CA-24AA722BB02E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C4FDA29-9DEC-4AF9-B443-0725126196DC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8305EA0B-AB54-4C6E-AC37-9F189CD2F3B8}"/>
                </a:ext>
              </a:extLst>
            </p:cNvPr>
            <p:cNvCxnSpPr/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DC0DF3B-2F09-4F1E-AD69-3FE68F7CCD0E}"/>
              </a:ext>
            </a:extLst>
          </p:cNvPr>
          <p:cNvGrpSpPr/>
          <p:nvPr/>
        </p:nvGrpSpPr>
        <p:grpSpPr>
          <a:xfrm flipV="1">
            <a:off x="8003653" y="4132211"/>
            <a:ext cx="731521" cy="1882048"/>
            <a:chOff x="4780547" y="2438400"/>
            <a:chExt cx="737938" cy="866274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CF5D76A-1527-41B9-B658-29EB272256A6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E0E9D0A-4DEA-4943-8D59-CD63CD40B3F7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D57E5B8E-1040-4301-886E-80DA7F209EA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498216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en-US" dirty="0"/>
              <a:t>המאקרו </a:t>
            </a:r>
            <a:r>
              <a:rPr lang="en-US" altLang="en-US" dirty="0" err="1"/>
              <a:t>switch_to</a:t>
            </a:r>
            <a:r>
              <a:rPr lang="he-IL" altLang="en-US" dirty="0"/>
              <a:t> (3)</a:t>
            </a:r>
            <a:endParaRPr lang="en-US" altLang="en-US" dirty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$1f, 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thread.eip</a:t>
            </a: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pushl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next-&gt;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thread.eip</a:t>
            </a: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switch_to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1: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popl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ebp</a:t>
            </a: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popl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</a:t>
            </a: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popl</a:t>
            </a: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esi</a:t>
            </a: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7417" name="Freeform 9"/>
          <p:cNvSpPr>
            <a:spLocks/>
          </p:cNvSpPr>
          <p:nvPr/>
        </p:nvSpPr>
        <p:spPr bwMode="auto">
          <a:xfrm>
            <a:off x="211387" y="2277980"/>
            <a:ext cx="1439863" cy="1957136"/>
          </a:xfrm>
          <a:custGeom>
            <a:avLst/>
            <a:gdLst>
              <a:gd name="T0" fmla="*/ 2147483647 w 907"/>
              <a:gd name="T1" fmla="*/ 27242985 h 695"/>
              <a:gd name="T2" fmla="*/ 1963203194 w 907"/>
              <a:gd name="T3" fmla="*/ 108971939 h 695"/>
              <a:gd name="T4" fmla="*/ 246975398 w 907"/>
              <a:gd name="T5" fmla="*/ 192516194 h 695"/>
              <a:gd name="T6" fmla="*/ 476310490 w 907"/>
              <a:gd name="T7" fmla="*/ 1262253799 h 69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07" h="695">
                <a:moveTo>
                  <a:pt x="869" y="15"/>
                </a:moveTo>
                <a:cubicBezTo>
                  <a:pt x="888" y="30"/>
                  <a:pt x="907" y="45"/>
                  <a:pt x="779" y="60"/>
                </a:cubicBezTo>
                <a:cubicBezTo>
                  <a:pt x="651" y="75"/>
                  <a:pt x="196" y="0"/>
                  <a:pt x="98" y="106"/>
                </a:cubicBezTo>
                <a:cubicBezTo>
                  <a:pt x="0" y="212"/>
                  <a:pt x="94" y="453"/>
                  <a:pt x="189" y="695"/>
                </a:cubicBezTo>
              </a:path>
            </a:pathLst>
          </a:custGeom>
          <a:noFill/>
          <a:ln w="25400" cap="flat" cmpd="sng">
            <a:solidFill>
              <a:srgbClr val="800000"/>
            </a:solidFill>
            <a:prstDash val="solid"/>
            <a:round/>
            <a:headEnd/>
            <a:tailEnd type="stealth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5994065" y="1600200"/>
            <a:ext cx="2614863" cy="830997"/>
          </a:xfrm>
          <a:prstGeom prst="wedgeRectCallout">
            <a:avLst>
              <a:gd name="adj1" fmla="val -74221"/>
              <a:gd name="adj2" fmla="val -5684"/>
            </a:avLst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sz="2000" dirty="0"/>
              <a:t>התהליך </a:t>
            </a:r>
            <a:r>
              <a:rPr lang="en-US" altLang="en-US" sz="2000" dirty="0" err="1"/>
              <a:t>prev</a:t>
            </a:r>
            <a:r>
              <a:rPr lang="he-IL" altLang="en-US" sz="2000" dirty="0"/>
              <a:t> ימשיך מהכתובת של התוית "1" כשיחזור לרוץ</a:t>
            </a:r>
            <a:endParaRPr lang="en-US" altLang="en-US" sz="2000" dirty="0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5744746" y="2714679"/>
            <a:ext cx="2884235" cy="1631216"/>
          </a:xfrm>
          <a:prstGeom prst="wedgeRectCallout">
            <a:avLst>
              <a:gd name="adj1" fmla="val -88021"/>
              <a:gd name="adj2" fmla="val -39754"/>
            </a:avLst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sz="2000" dirty="0"/>
              <a:t>התהליך </a:t>
            </a:r>
            <a:r>
              <a:rPr lang="en-US" altLang="en-US" sz="2000" dirty="0"/>
              <a:t>next</a:t>
            </a:r>
            <a:r>
              <a:rPr lang="he-IL" altLang="en-US" sz="2000" dirty="0"/>
              <a:t> ימשיך לרוץ מכתובת זו בסיום הפונקציה </a:t>
            </a:r>
            <a:r>
              <a:rPr lang="en-US" altLang="en-US" sz="2000" dirty="0"/>
              <a:t>__</a:t>
            </a:r>
            <a:r>
              <a:rPr lang="en-US" altLang="en-US" sz="2000" dirty="0" err="1"/>
              <a:t>switch_to</a:t>
            </a:r>
            <a:r>
              <a:rPr lang="en-US" altLang="en-US" sz="2000" dirty="0"/>
              <a:t>()</a:t>
            </a:r>
          </a:p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sz="2000" dirty="0"/>
              <a:t>במקרה 2 זו הכתובת של התווית "1" (משיקולי סימטריה כמו קודם)</a:t>
            </a:r>
            <a:endParaRPr lang="en-US" altLang="en-US" sz="2000" dirty="0"/>
          </a:p>
        </p:txBody>
      </p:sp>
      <p:sp>
        <p:nvSpPr>
          <p:cNvPr id="17422" name="AutoShape 14"/>
          <p:cNvSpPr>
            <a:spLocks/>
          </p:cNvSpPr>
          <p:nvPr/>
        </p:nvSpPr>
        <p:spPr bwMode="auto">
          <a:xfrm>
            <a:off x="2369011" y="4923183"/>
            <a:ext cx="287337" cy="1081088"/>
          </a:xfrm>
          <a:prstGeom prst="rightBrace">
            <a:avLst>
              <a:gd name="adj1" fmla="val 3135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000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2903622" y="4879595"/>
            <a:ext cx="2349670" cy="1138773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sz="2000" dirty="0"/>
              <a:t>שחזור הרגיסטרים ממחסנית הגרעין</a:t>
            </a:r>
          </a:p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sz="2000" dirty="0"/>
              <a:t>של </a:t>
            </a:r>
            <a:r>
              <a:rPr lang="en-US" altLang="en-US" sz="2000" dirty="0"/>
              <a:t>next</a:t>
            </a:r>
            <a:r>
              <a:rPr lang="he-IL" altLang="en-US" sz="2000" dirty="0"/>
              <a:t> לפני סיום </a:t>
            </a:r>
            <a:r>
              <a:rPr lang="en-US" altLang="en-US" sz="2000" dirty="0" err="1"/>
              <a:t>switch_to</a:t>
            </a:r>
            <a:endParaRPr lang="en-US" altLang="en-US" sz="2000" dirty="0"/>
          </a:p>
        </p:txBody>
      </p:sp>
      <p:sp>
        <p:nvSpPr>
          <p:cNvPr id="17424" name="Rectangle 17"/>
          <p:cNvSpPr>
            <a:spLocks noChangeArrowheads="1"/>
          </p:cNvSpPr>
          <p:nvPr/>
        </p:nvSpPr>
        <p:spPr bwMode="auto">
          <a:xfrm>
            <a:off x="2486526" y="4038600"/>
            <a:ext cx="2766766" cy="584775"/>
          </a:xfrm>
          <a:prstGeom prst="wedgeRectCallout">
            <a:avLst>
              <a:gd name="adj1" fmla="val -109403"/>
              <a:gd name="adj2" fmla="val -90562"/>
            </a:avLst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sz="2000" dirty="0"/>
              <a:t>קפיצה (לא קריאה) לפונקציה </a:t>
            </a:r>
            <a:r>
              <a:rPr lang="en-US" altLang="en-US" sz="2000" dirty="0"/>
              <a:t>__</a:t>
            </a:r>
            <a:r>
              <a:rPr lang="en-US" altLang="en-US" sz="2000" dirty="0" err="1"/>
              <a:t>switch_to</a:t>
            </a:r>
            <a:r>
              <a:rPr lang="en-US" altLang="en-US" sz="2000" dirty="0"/>
              <a:t>()</a:t>
            </a:r>
            <a:endParaRPr lang="he-IL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205339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E9A6-5D97-42AF-B6EE-08CBFAB52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תמונת מצב במהלך המאקרו </a:t>
            </a:r>
            <a:r>
              <a:rPr lang="en-US" dirty="0" err="1"/>
              <a:t>switch_to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9DBFF4-15FD-489F-A0C2-FDC8ABD7B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BD8737-2456-427B-9D16-F7F88C57D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4DDF743-99F2-4A45-94F2-79253753292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6422" y="1604211"/>
          <a:ext cx="2455421" cy="457200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31576">
                  <a:extLst>
                    <a:ext uri="{9D8B030D-6E8A-4147-A177-3AD203B41FA5}">
                      <a16:colId xmlns:a16="http://schemas.microsoft.com/office/drawing/2014/main" val="4139114738"/>
                    </a:ext>
                  </a:extLst>
                </a:gridCol>
                <a:gridCol w="1923845">
                  <a:extLst>
                    <a:ext uri="{9D8B030D-6E8A-4147-A177-3AD203B41FA5}">
                      <a16:colId xmlns:a16="http://schemas.microsoft.com/office/drawing/2014/main" val="405982671"/>
                    </a:ext>
                  </a:extLst>
                </a:gridCol>
              </a:tblGrid>
              <a:tr h="339811">
                <a:tc rowSpan="8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kernel stack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600"/>
                        <a:t>esp,eflags,eip,…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39833"/>
                  </a:ext>
                </a:extLst>
              </a:tr>
              <a:tr h="5869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eax,ebx,ecx</a:t>
                      </a:r>
                      <a:r>
                        <a:rPr lang="en-US" sz="1600" dirty="0"/>
                        <a:t>,…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(by SAVE_ALL)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352153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633625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schedule()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95130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context_switch</a:t>
                      </a:r>
                      <a:r>
                        <a:rPr lang="en-US" sz="1600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228124"/>
                  </a:ext>
                </a:extLst>
              </a:tr>
              <a:tr h="5869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esi,edi,ebp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(by </a:t>
                      </a:r>
                      <a:r>
                        <a:rPr lang="en-US" sz="1600" dirty="0" err="1"/>
                        <a:t>switch_to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010786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697794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715"/>
                  </a:ext>
                </a:extLst>
              </a:tr>
              <a:tr h="339811">
                <a:tc gridSpan="2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62634"/>
                  </a:ext>
                </a:extLst>
              </a:tr>
              <a:tr h="339811">
                <a:tc rowSpan="3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PCB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thread.esp0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923690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thread.eip</a:t>
                      </a:r>
                      <a:r>
                        <a:rPr lang="en-US" sz="1600" dirty="0"/>
                        <a:t> == $1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072563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thread.esp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08645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C95E9084-77AD-468E-AD28-2CB451CEFF05}"/>
              </a:ext>
            </a:extLst>
          </p:cNvPr>
          <p:cNvSpPr/>
          <p:nvPr/>
        </p:nvSpPr>
        <p:spPr>
          <a:xfrm>
            <a:off x="862260" y="6187440"/>
            <a:ext cx="1660358" cy="4934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prev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7EFB3F3-51D7-413C-8903-12D99A70ACCE}"/>
              </a:ext>
            </a:extLst>
          </p:cNvPr>
          <p:cNvGrpSpPr/>
          <p:nvPr/>
        </p:nvGrpSpPr>
        <p:grpSpPr>
          <a:xfrm flipV="1">
            <a:off x="2919667" y="1604211"/>
            <a:ext cx="365760" cy="3749040"/>
            <a:chOff x="4780547" y="2438400"/>
            <a:chExt cx="737937" cy="866274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83E0778-DC3E-44A6-BE03-E48F8C4FB8F4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3FB51CF-049B-46DD-A3BA-7B9BA06BF45F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2834ACF7-C34F-46D6-890C-3678A14A5182}"/>
                </a:ext>
              </a:extLst>
            </p:cNvPr>
            <p:cNvCxnSpPr/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6" name="Rectangle 85">
            <a:extLst>
              <a:ext uri="{FF2B5EF4-FFF2-40B4-BE49-F238E27FC236}">
                <a16:creationId xmlns:a16="http://schemas.microsoft.com/office/drawing/2014/main" id="{4DE03B2D-04D7-44A4-863E-E9D1609417E3}"/>
              </a:ext>
            </a:extLst>
          </p:cNvPr>
          <p:cNvSpPr/>
          <p:nvPr/>
        </p:nvSpPr>
        <p:spPr>
          <a:xfrm>
            <a:off x="5959152" y="6181180"/>
            <a:ext cx="1660358" cy="4934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next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8D84EA9-E411-4F58-BFFF-5F4031FA824E}"/>
              </a:ext>
            </a:extLst>
          </p:cNvPr>
          <p:cNvGrpSpPr/>
          <p:nvPr/>
        </p:nvGrpSpPr>
        <p:grpSpPr>
          <a:xfrm>
            <a:off x="1694132" y="1604211"/>
            <a:ext cx="3321706" cy="1074981"/>
            <a:chOff x="-177455" y="96094"/>
            <a:chExt cx="3321706" cy="1074981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FFA57FD4-19B6-4ECD-AEEA-A8BFE5C8EDA4}"/>
                </a:ext>
              </a:extLst>
            </p:cNvPr>
            <p:cNvSpPr/>
            <p:nvPr/>
          </p:nvSpPr>
          <p:spPr>
            <a:xfrm>
              <a:off x="1772651" y="673769"/>
              <a:ext cx="1371600" cy="4973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b="1" dirty="0"/>
                <a:t>TSS.esp0</a:t>
              </a:r>
            </a:p>
          </p:txBody>
        </p:sp>
        <p:cxnSp>
          <p:nvCxnSpPr>
            <p:cNvPr id="27" name="Connector: Curved 26">
              <a:extLst>
                <a:ext uri="{FF2B5EF4-FFF2-40B4-BE49-F238E27FC236}">
                  <a16:creationId xmlns:a16="http://schemas.microsoft.com/office/drawing/2014/main" id="{6D7A1682-9AF6-4A8D-BE4B-64A7EBC34980}"/>
                </a:ext>
              </a:extLst>
            </p:cNvPr>
            <p:cNvCxnSpPr>
              <a:cxnSpLocks/>
              <a:stCxn id="26" idx="1"/>
              <a:endCxn id="9" idx="0"/>
            </p:cNvCxnSpPr>
            <p:nvPr/>
          </p:nvCxnSpPr>
          <p:spPr>
            <a:xfrm rot="10800000">
              <a:off x="-177455" y="96094"/>
              <a:ext cx="1950106" cy="826328"/>
            </a:xfrm>
            <a:prstGeom prst="curvedConnector4">
              <a:avLst>
                <a:gd name="adj1" fmla="val 18522"/>
                <a:gd name="adj2" fmla="val 99561"/>
              </a:avLst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11F166E-F2A1-49DD-B3BC-FAADFBBD2E3E}"/>
              </a:ext>
            </a:extLst>
          </p:cNvPr>
          <p:cNvGrpSpPr/>
          <p:nvPr/>
        </p:nvGrpSpPr>
        <p:grpSpPr>
          <a:xfrm flipV="1">
            <a:off x="2919667" y="4132211"/>
            <a:ext cx="731521" cy="1882048"/>
            <a:chOff x="4780547" y="2438400"/>
            <a:chExt cx="737938" cy="866274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BDA6C9C-EA0A-4B91-8C50-1B5372EC4654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1C37131-4DE8-4398-AE6F-356280D9529B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822F07E0-9654-444A-842B-257E2394F75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40FFEB00-5FB2-44EF-A495-03CDCDE8174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54188" y="1597951"/>
          <a:ext cx="2455421" cy="457200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31576">
                  <a:extLst>
                    <a:ext uri="{9D8B030D-6E8A-4147-A177-3AD203B41FA5}">
                      <a16:colId xmlns:a16="http://schemas.microsoft.com/office/drawing/2014/main" val="4139114738"/>
                    </a:ext>
                  </a:extLst>
                </a:gridCol>
                <a:gridCol w="1923845">
                  <a:extLst>
                    <a:ext uri="{9D8B030D-6E8A-4147-A177-3AD203B41FA5}">
                      <a16:colId xmlns:a16="http://schemas.microsoft.com/office/drawing/2014/main" val="405982671"/>
                    </a:ext>
                  </a:extLst>
                </a:gridCol>
              </a:tblGrid>
              <a:tr h="339811">
                <a:tc rowSpan="8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kernel stack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600" dirty="0" err="1"/>
                        <a:t>esp,eflags,eip</a:t>
                      </a:r>
                      <a:r>
                        <a:rPr lang="en-US" altLang="en-US" sz="1600" dirty="0"/>
                        <a:t>,…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39833"/>
                  </a:ext>
                </a:extLst>
              </a:tr>
              <a:tr h="5869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eax,ebx,ecx</a:t>
                      </a:r>
                      <a:r>
                        <a:rPr lang="en-US" sz="1600" dirty="0"/>
                        <a:t>,…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(by SAVE_ALL)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352153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32453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schedule()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95130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context_switch</a:t>
                      </a:r>
                      <a:r>
                        <a:rPr lang="en-US" sz="1600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228124"/>
                  </a:ext>
                </a:extLst>
              </a:tr>
              <a:tr h="5869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esi,edi,ebp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(by </a:t>
                      </a:r>
                      <a:r>
                        <a:rPr lang="en-US" sz="1600" dirty="0" err="1"/>
                        <a:t>switch_to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010786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697794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__</a:t>
                      </a:r>
                      <a:r>
                        <a:rPr lang="en-US" sz="1600" dirty="0" err="1"/>
                        <a:t>switch_to</a:t>
                      </a:r>
                      <a:r>
                        <a:rPr lang="en-US" sz="1600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715"/>
                  </a:ext>
                </a:extLst>
              </a:tr>
              <a:tr h="339811">
                <a:tc gridSpan="2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62634"/>
                  </a:ext>
                </a:extLst>
              </a:tr>
              <a:tr h="339811">
                <a:tc rowSpan="3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PCB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thread.esp0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923690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thread.eip</a:t>
                      </a:r>
                      <a:r>
                        <a:rPr lang="en-US" sz="1600" dirty="0"/>
                        <a:t> == $1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072563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thread.esp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08645"/>
                  </a:ext>
                </a:extLst>
              </a:tr>
            </a:tbl>
          </a:graphicData>
        </a:graphic>
      </p:graphicFrame>
      <p:grpSp>
        <p:nvGrpSpPr>
          <p:cNvPr id="40" name="Group 39">
            <a:extLst>
              <a:ext uri="{FF2B5EF4-FFF2-40B4-BE49-F238E27FC236}">
                <a16:creationId xmlns:a16="http://schemas.microsoft.com/office/drawing/2014/main" id="{146BF57F-F928-4459-83A5-1C4371B0BC5C}"/>
              </a:ext>
            </a:extLst>
          </p:cNvPr>
          <p:cNvGrpSpPr/>
          <p:nvPr/>
        </p:nvGrpSpPr>
        <p:grpSpPr>
          <a:xfrm>
            <a:off x="3964730" y="4565729"/>
            <a:ext cx="2318803" cy="497306"/>
            <a:chOff x="3642545" y="3009656"/>
            <a:chExt cx="2318803" cy="497306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2E5D2AFB-CCE1-4FD3-BA47-23DAA41EFFE8}"/>
                </a:ext>
              </a:extLst>
            </p:cNvPr>
            <p:cNvSpPr/>
            <p:nvPr/>
          </p:nvSpPr>
          <p:spPr>
            <a:xfrm>
              <a:off x="3642545" y="3009656"/>
              <a:ext cx="822960" cy="4973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/>
                <a:t>esp</a:t>
              </a:r>
              <a:endParaRPr lang="en-US" sz="2000" b="1" dirty="0"/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16BDADA6-0168-40B0-9A96-8EEEED9F937A}"/>
                </a:ext>
              </a:extLst>
            </p:cNvPr>
            <p:cNvCxnSpPr>
              <a:cxnSpLocks/>
              <a:stCxn id="41" idx="3"/>
            </p:cNvCxnSpPr>
            <p:nvPr/>
          </p:nvCxnSpPr>
          <p:spPr>
            <a:xfrm flipV="1">
              <a:off x="4465505" y="3258308"/>
              <a:ext cx="1495843" cy="1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41DE0D9-26DB-4D42-A900-19675C1669F2}"/>
              </a:ext>
            </a:extLst>
          </p:cNvPr>
          <p:cNvGrpSpPr/>
          <p:nvPr/>
        </p:nvGrpSpPr>
        <p:grpSpPr>
          <a:xfrm flipV="1">
            <a:off x="8003653" y="1589697"/>
            <a:ext cx="365760" cy="3749040"/>
            <a:chOff x="4780547" y="2438400"/>
            <a:chExt cx="737937" cy="866274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4E0670A-EA14-4819-A4CA-24AA722BB02E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C4FDA29-9DEC-4AF9-B443-0725126196DC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8305EA0B-AB54-4C6E-AC37-9F189CD2F3B8}"/>
                </a:ext>
              </a:extLst>
            </p:cNvPr>
            <p:cNvCxnSpPr/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66E8D73-A7C7-42D1-ABC8-4333E1C79152}"/>
              </a:ext>
            </a:extLst>
          </p:cNvPr>
          <p:cNvGrpSpPr/>
          <p:nvPr/>
        </p:nvGrpSpPr>
        <p:grpSpPr>
          <a:xfrm flipV="1">
            <a:off x="8003653" y="4132211"/>
            <a:ext cx="731521" cy="1882048"/>
            <a:chOff x="4780547" y="2438400"/>
            <a:chExt cx="737938" cy="866274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790C99A-C5CB-4EC9-A958-2415FBC2CF6B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7C221B4-CBD6-49CA-A9CE-C0E48E066149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4187A61F-0F8A-4C24-A0CA-AF01763EDFC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116107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en-US"/>
              <a:t>הפונקציה </a:t>
            </a:r>
            <a:r>
              <a:rPr lang="en-US" altLang="en-US"/>
              <a:t>__switch_to()</a:t>
            </a:r>
            <a:r>
              <a:rPr lang="he-IL" altLang="en-US"/>
              <a:t> (1)</a:t>
            </a:r>
            <a:endParaRPr lang="en-US" altLang="en-US"/>
          </a:p>
        </p:txBody>
      </p:sp>
      <p:sp>
        <p:nvSpPr>
          <p:cNvPr id="1843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he-IL" altLang="en-US" sz="2400" dirty="0"/>
              <a:t>פונקציה זו משלימה את רצף הפעולות במסגרת החלפת ההקשר.</a:t>
            </a:r>
          </a:p>
          <a:p>
            <a:pPr lvl="1" eaLnBrk="1" hangingPunct="1">
              <a:lnSpc>
                <a:spcPct val="90000"/>
              </a:lnSpc>
            </a:pPr>
            <a:r>
              <a:rPr lang="he-IL" altLang="en-US" sz="2000" dirty="0"/>
              <a:t>מוגדרת בקובץ גרעין </a:t>
            </a:r>
            <a:r>
              <a:rPr lang="en-US" altLang="en-US" sz="2000" dirty="0"/>
              <a:t>arch/i386/kernel/</a:t>
            </a:r>
            <a:r>
              <a:rPr lang="en-US" altLang="en-US" sz="2000" dirty="0" err="1"/>
              <a:t>process.c</a:t>
            </a:r>
            <a:r>
              <a:rPr lang="he-IL" altLang="en-US" sz="2000" dirty="0"/>
              <a:t> .</a:t>
            </a:r>
          </a:p>
          <a:p>
            <a:pPr eaLnBrk="1" hangingPunct="1">
              <a:lnSpc>
                <a:spcPct val="90000"/>
              </a:lnSpc>
            </a:pPr>
            <a:endParaRPr lang="he-IL" altLang="en-US" sz="2400" dirty="0"/>
          </a:p>
          <a:p>
            <a:pPr eaLnBrk="1" hangingPunct="1">
              <a:lnSpc>
                <a:spcPct val="90000"/>
              </a:lnSpc>
            </a:pPr>
            <a:r>
              <a:rPr lang="he-IL" altLang="en-US" sz="2400" dirty="0"/>
              <a:t>הפונקציה מוגדרת באופן מיוחד: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FASTCALL(__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switch_to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struct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task_struct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prev_p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struct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task_struct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next_p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eaLnBrk="1" hangingPunct="1">
              <a:lnSpc>
                <a:spcPct val="90000"/>
              </a:lnSpc>
            </a:pPr>
            <a:r>
              <a:rPr lang="he-IL" altLang="en-US" sz="2400" dirty="0"/>
              <a:t>ההגדרה </a:t>
            </a:r>
            <a:r>
              <a:rPr lang="en-US" altLang="en-US" sz="2400" dirty="0"/>
              <a:t>FASTCALL</a:t>
            </a:r>
            <a:r>
              <a:rPr lang="he-IL" altLang="en-US" sz="2400" dirty="0"/>
              <a:t> פירושה שהפונקציה מקבלת פרמטרים ברגיסטרים ולא במחסנית:</a:t>
            </a:r>
          </a:p>
          <a:p>
            <a:pPr lvl="1" eaLnBrk="1" hangingPunct="1">
              <a:lnSpc>
                <a:spcPct val="90000"/>
              </a:lnSpc>
            </a:pPr>
            <a:r>
              <a:rPr lang="he-IL" altLang="en-US" sz="2000" dirty="0"/>
              <a:t>הגדרה ייחודית ל-</a:t>
            </a:r>
            <a:r>
              <a:rPr lang="en-US" altLang="en-US" sz="2000" dirty="0"/>
              <a:t> GCC</a:t>
            </a:r>
            <a:r>
              <a:rPr lang="he-IL" altLang="en-US" sz="2000" dirty="0"/>
              <a:t>(לא סטנדרטי ל </a:t>
            </a:r>
            <a:r>
              <a:rPr lang="en-US" altLang="en-US" sz="2000" dirty="0"/>
              <a:t>C</a:t>
            </a:r>
            <a:r>
              <a:rPr lang="he-IL" altLang="en-US" sz="2000" dirty="0"/>
              <a:t>):</a:t>
            </a:r>
          </a:p>
          <a:p>
            <a:pPr lvl="1"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FASTCALL __attribute__(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regparm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(3))</a:t>
            </a:r>
            <a:endParaRPr lang="he-IL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he-IL" altLang="en-US" sz="2000" dirty="0"/>
              <a:t>עד 3 פרמטרים מועברים ברגיסטרים </a:t>
            </a:r>
            <a:r>
              <a:rPr lang="en-US" altLang="en-US" sz="2000" dirty="0" err="1"/>
              <a:t>eax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edx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ecx</a:t>
            </a:r>
            <a:r>
              <a:rPr lang="he-IL" altLang="en-US" sz="2000" dirty="0"/>
              <a:t> (משמאל לימין).</a:t>
            </a:r>
          </a:p>
          <a:p>
            <a:pPr lvl="1" eaLnBrk="1" hangingPunct="1">
              <a:lnSpc>
                <a:spcPct val="90000"/>
              </a:lnSpc>
            </a:pPr>
            <a:r>
              <a:rPr lang="he-IL" altLang="en-US" sz="2000" dirty="0"/>
              <a:t>לכן, </a:t>
            </a:r>
            <a:r>
              <a:rPr lang="en-US" altLang="en-US" sz="2000" dirty="0" err="1"/>
              <a:t>prev_p</a:t>
            </a:r>
            <a:r>
              <a:rPr lang="he-IL" altLang="en-US" sz="2000" dirty="0"/>
              <a:t> מועבר בתוך </a:t>
            </a:r>
            <a:r>
              <a:rPr lang="en-US" altLang="en-US" sz="2000" dirty="0" err="1"/>
              <a:t>eax</a:t>
            </a:r>
            <a:r>
              <a:rPr lang="he-IL" altLang="en-US" sz="2000" dirty="0"/>
              <a:t> ו-</a:t>
            </a:r>
            <a:r>
              <a:rPr lang="en-US" altLang="en-US" sz="2000" dirty="0" err="1"/>
              <a:t>next_p</a:t>
            </a:r>
            <a:r>
              <a:rPr lang="he-IL" altLang="en-US" sz="2000" dirty="0"/>
              <a:t> בתוך </a:t>
            </a:r>
            <a:r>
              <a:rPr lang="en-US" altLang="en-US" sz="2000" dirty="0" err="1"/>
              <a:t>edx</a:t>
            </a:r>
            <a:r>
              <a:rPr lang="he-IL" altLang="en-US" sz="2000" dirty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9902213-B406-453F-832B-88710EF97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765" y="4883229"/>
            <a:ext cx="2839183" cy="374571"/>
          </a:xfrm>
          <a:prstGeom prst="wedgeRoundRectCallout">
            <a:avLst>
              <a:gd name="adj1" fmla="val 116641"/>
              <a:gd name="adj2" fmla="val -54464"/>
              <a:gd name="adj3" fmla="val 16667"/>
            </a:avLst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sz="2000" dirty="0"/>
              <a:t>למה מעבירים ברגיסטרים?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9165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הפונקציה </a:t>
            </a:r>
            <a:r>
              <a:rPr lang="en-US" altLang="en-US" dirty="0"/>
              <a:t>__</a:t>
            </a:r>
            <a:r>
              <a:rPr lang="en-US" altLang="en-US" dirty="0" err="1"/>
              <a:t>switch_to</a:t>
            </a:r>
            <a:r>
              <a:rPr lang="en-US" altLang="en-US" dirty="0"/>
              <a:t>()</a:t>
            </a:r>
            <a:r>
              <a:rPr lang="he-IL" altLang="en-US" dirty="0"/>
              <a:t> (2)</a:t>
            </a:r>
            <a:endParaRPr lang="en-US" altLang="en-US" dirty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thread_struct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prev_p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-&gt;thread,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*next = &amp;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next_p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-&gt;thread;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tss_struct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init_tss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smp_processor_id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 algn="l" rtl="0"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/* save and restore the floating-point unit registers */</a:t>
            </a:r>
          </a:p>
          <a:p>
            <a:pPr marL="0" indent="0" algn="l" rtl="0"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tss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-&gt;esp0 = next-&gt;esp0;</a:t>
            </a:r>
          </a:p>
          <a:p>
            <a:pPr marL="0" indent="0" algn="l" rtl="0"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/* save and restore %fs and %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if needed. */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return;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20490" name="Rectangle 7"/>
          <p:cNvSpPr>
            <a:spLocks noChangeArrowheads="1"/>
          </p:cNvSpPr>
          <p:nvPr/>
        </p:nvSpPr>
        <p:spPr bwMode="auto">
          <a:xfrm>
            <a:off x="5688067" y="4192965"/>
            <a:ext cx="2998733" cy="715089"/>
          </a:xfrm>
          <a:prstGeom prst="wedgeRoundRectCallout">
            <a:avLst>
              <a:gd name="adj1" fmla="val -89426"/>
              <a:gd name="adj2" fmla="val 1789"/>
              <a:gd name="adj3" fmla="val 16667"/>
            </a:avLst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sz="2000" dirty="0"/>
              <a:t>עדכון מצביע מחסנית הגרעין</a:t>
            </a:r>
          </a:p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sz="2000" dirty="0"/>
              <a:t>של התהליך הנוכחי ב-</a:t>
            </a:r>
            <a:r>
              <a:rPr lang="en-US" altLang="en-US" sz="2000" dirty="0"/>
              <a:t>TSS</a:t>
            </a:r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FD8997B9-5AA7-4621-A5B6-22BBE6624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5530" y="5977271"/>
            <a:ext cx="3721270" cy="374571"/>
          </a:xfrm>
          <a:prstGeom prst="wedgeRoundRectCallout">
            <a:avLst>
              <a:gd name="adj1" fmla="val -136787"/>
              <a:gd name="adj2" fmla="val -33050"/>
              <a:gd name="adj3" fmla="val 16667"/>
            </a:avLst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sz="2000" dirty="0"/>
              <a:t>חזרה לקוד של התהליך הבא לביצוע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487307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E9A6-5D97-42AF-B6EE-08CBFAB52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תמונת מצב לפני </a:t>
            </a:r>
            <a:r>
              <a:rPr lang="en-US" dirty="0"/>
              <a:t>__</a:t>
            </a:r>
            <a:r>
              <a:rPr lang="en-US" dirty="0" err="1"/>
              <a:t>switch_to</a:t>
            </a:r>
            <a:r>
              <a:rPr lang="en-US" dirty="0"/>
              <a:t>()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9DBFF4-15FD-489F-A0C2-FDC8ABD7B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BD8737-2456-427B-9D16-F7F88C57D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4DDF743-99F2-4A45-94F2-79253753292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6422" y="1604211"/>
          <a:ext cx="2455421" cy="457200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31576">
                  <a:extLst>
                    <a:ext uri="{9D8B030D-6E8A-4147-A177-3AD203B41FA5}">
                      <a16:colId xmlns:a16="http://schemas.microsoft.com/office/drawing/2014/main" val="4139114738"/>
                    </a:ext>
                  </a:extLst>
                </a:gridCol>
                <a:gridCol w="1923845">
                  <a:extLst>
                    <a:ext uri="{9D8B030D-6E8A-4147-A177-3AD203B41FA5}">
                      <a16:colId xmlns:a16="http://schemas.microsoft.com/office/drawing/2014/main" val="405982671"/>
                    </a:ext>
                  </a:extLst>
                </a:gridCol>
              </a:tblGrid>
              <a:tr h="339811">
                <a:tc rowSpan="8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kernel stack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600"/>
                        <a:t>esp,eflags,eip,…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39833"/>
                  </a:ext>
                </a:extLst>
              </a:tr>
              <a:tr h="5869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eax,ebx,ecx</a:t>
                      </a:r>
                      <a:r>
                        <a:rPr lang="en-US" sz="1600" dirty="0"/>
                        <a:t>,…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(by SAVE_ALL)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352153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633625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schedule()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95130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context_switch</a:t>
                      </a:r>
                      <a:r>
                        <a:rPr lang="en-US" sz="1600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228124"/>
                  </a:ext>
                </a:extLst>
              </a:tr>
              <a:tr h="5869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esi,edi,ebp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(by </a:t>
                      </a:r>
                      <a:r>
                        <a:rPr lang="en-US" sz="1600" dirty="0" err="1"/>
                        <a:t>switch_to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010786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697794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715"/>
                  </a:ext>
                </a:extLst>
              </a:tr>
              <a:tr h="339811">
                <a:tc gridSpan="2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62634"/>
                  </a:ext>
                </a:extLst>
              </a:tr>
              <a:tr h="339811">
                <a:tc rowSpan="3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PCB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thread.esp0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923690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thread.eip</a:t>
                      </a:r>
                      <a:r>
                        <a:rPr lang="en-US" sz="1600" dirty="0"/>
                        <a:t> == $1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072563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thread.esp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08645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C95E9084-77AD-468E-AD28-2CB451CEFF05}"/>
              </a:ext>
            </a:extLst>
          </p:cNvPr>
          <p:cNvSpPr/>
          <p:nvPr/>
        </p:nvSpPr>
        <p:spPr>
          <a:xfrm>
            <a:off x="862260" y="6187440"/>
            <a:ext cx="1660358" cy="4934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prev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7EFB3F3-51D7-413C-8903-12D99A70ACCE}"/>
              </a:ext>
            </a:extLst>
          </p:cNvPr>
          <p:cNvGrpSpPr/>
          <p:nvPr/>
        </p:nvGrpSpPr>
        <p:grpSpPr>
          <a:xfrm flipV="1">
            <a:off x="2919667" y="1604211"/>
            <a:ext cx="365760" cy="3749040"/>
            <a:chOff x="4780547" y="2438400"/>
            <a:chExt cx="737937" cy="866274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83E0778-DC3E-44A6-BE03-E48F8C4FB8F4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3FB51CF-049B-46DD-A3BA-7B9BA06BF45F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2834ACF7-C34F-46D6-890C-3678A14A5182}"/>
                </a:ext>
              </a:extLst>
            </p:cNvPr>
            <p:cNvCxnSpPr/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6" name="Rectangle 85">
            <a:extLst>
              <a:ext uri="{FF2B5EF4-FFF2-40B4-BE49-F238E27FC236}">
                <a16:creationId xmlns:a16="http://schemas.microsoft.com/office/drawing/2014/main" id="{4DE03B2D-04D7-44A4-863E-E9D1609417E3}"/>
              </a:ext>
            </a:extLst>
          </p:cNvPr>
          <p:cNvSpPr/>
          <p:nvPr/>
        </p:nvSpPr>
        <p:spPr>
          <a:xfrm>
            <a:off x="5959152" y="6181180"/>
            <a:ext cx="1660358" cy="4934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next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8D84EA9-E411-4F58-BFFF-5F4031FA824E}"/>
              </a:ext>
            </a:extLst>
          </p:cNvPr>
          <p:cNvGrpSpPr/>
          <p:nvPr/>
        </p:nvGrpSpPr>
        <p:grpSpPr>
          <a:xfrm>
            <a:off x="1694132" y="1604211"/>
            <a:ext cx="3321706" cy="1074981"/>
            <a:chOff x="-177455" y="96094"/>
            <a:chExt cx="3321706" cy="1074981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FFA57FD4-19B6-4ECD-AEEA-A8BFE5C8EDA4}"/>
                </a:ext>
              </a:extLst>
            </p:cNvPr>
            <p:cNvSpPr/>
            <p:nvPr/>
          </p:nvSpPr>
          <p:spPr>
            <a:xfrm>
              <a:off x="1772651" y="673769"/>
              <a:ext cx="1371600" cy="4973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b="1" dirty="0"/>
                <a:t>TSS.esp0</a:t>
              </a:r>
            </a:p>
          </p:txBody>
        </p:sp>
        <p:cxnSp>
          <p:nvCxnSpPr>
            <p:cNvPr id="27" name="Connector: Curved 26">
              <a:extLst>
                <a:ext uri="{FF2B5EF4-FFF2-40B4-BE49-F238E27FC236}">
                  <a16:creationId xmlns:a16="http://schemas.microsoft.com/office/drawing/2014/main" id="{6D7A1682-9AF6-4A8D-BE4B-64A7EBC34980}"/>
                </a:ext>
              </a:extLst>
            </p:cNvPr>
            <p:cNvCxnSpPr>
              <a:cxnSpLocks/>
              <a:stCxn id="26" idx="1"/>
              <a:endCxn id="9" idx="0"/>
            </p:cNvCxnSpPr>
            <p:nvPr/>
          </p:nvCxnSpPr>
          <p:spPr>
            <a:xfrm rot="10800000">
              <a:off x="-177455" y="96094"/>
              <a:ext cx="1950106" cy="826328"/>
            </a:xfrm>
            <a:prstGeom prst="curvedConnector4">
              <a:avLst>
                <a:gd name="adj1" fmla="val 18522"/>
                <a:gd name="adj2" fmla="val 99561"/>
              </a:avLst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11F166E-F2A1-49DD-B3BC-FAADFBBD2E3E}"/>
              </a:ext>
            </a:extLst>
          </p:cNvPr>
          <p:cNvGrpSpPr/>
          <p:nvPr/>
        </p:nvGrpSpPr>
        <p:grpSpPr>
          <a:xfrm flipV="1">
            <a:off x="2919667" y="4132211"/>
            <a:ext cx="731521" cy="1882048"/>
            <a:chOff x="4780547" y="2438400"/>
            <a:chExt cx="737938" cy="866274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BDA6C9C-EA0A-4B91-8C50-1B5372EC4654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1C37131-4DE8-4398-AE6F-356280D9529B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822F07E0-9654-444A-842B-257E2394F75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40FFEB00-5FB2-44EF-A495-03CDCDE817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91965"/>
              </p:ext>
            </p:extLst>
          </p:nvPr>
        </p:nvGraphicFramePr>
        <p:xfrm>
          <a:off x="5554188" y="1597951"/>
          <a:ext cx="2455421" cy="457200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31576">
                  <a:extLst>
                    <a:ext uri="{9D8B030D-6E8A-4147-A177-3AD203B41FA5}">
                      <a16:colId xmlns:a16="http://schemas.microsoft.com/office/drawing/2014/main" val="4139114738"/>
                    </a:ext>
                  </a:extLst>
                </a:gridCol>
                <a:gridCol w="1923845">
                  <a:extLst>
                    <a:ext uri="{9D8B030D-6E8A-4147-A177-3AD203B41FA5}">
                      <a16:colId xmlns:a16="http://schemas.microsoft.com/office/drawing/2014/main" val="405982671"/>
                    </a:ext>
                  </a:extLst>
                </a:gridCol>
              </a:tblGrid>
              <a:tr h="339811">
                <a:tc rowSpan="8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kernel stack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600" dirty="0" err="1"/>
                        <a:t>esp,eflags,eip</a:t>
                      </a:r>
                      <a:r>
                        <a:rPr lang="en-US" altLang="en-US" sz="1600" dirty="0"/>
                        <a:t>,…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39833"/>
                  </a:ext>
                </a:extLst>
              </a:tr>
              <a:tr h="5869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eax,ebx,ecx</a:t>
                      </a:r>
                      <a:r>
                        <a:rPr lang="en-US" sz="1600" dirty="0"/>
                        <a:t>,…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(by SAVE_ALL)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352153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32453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schedule()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95130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context_switch</a:t>
                      </a:r>
                      <a:r>
                        <a:rPr lang="en-US" sz="1600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228124"/>
                  </a:ext>
                </a:extLst>
              </a:tr>
              <a:tr h="5869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esi,edi,ebp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(by </a:t>
                      </a:r>
                      <a:r>
                        <a:rPr lang="en-US" sz="1600" dirty="0" err="1"/>
                        <a:t>switch_to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010786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697794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__</a:t>
                      </a:r>
                      <a:r>
                        <a:rPr lang="en-US" sz="1600" dirty="0" err="1"/>
                        <a:t>switch_to</a:t>
                      </a:r>
                      <a:r>
                        <a:rPr lang="en-US" sz="1600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715"/>
                  </a:ext>
                </a:extLst>
              </a:tr>
              <a:tr h="339811">
                <a:tc gridSpan="2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62634"/>
                  </a:ext>
                </a:extLst>
              </a:tr>
              <a:tr h="339811">
                <a:tc rowSpan="3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PCB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thread.esp0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923690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thread.eip</a:t>
                      </a:r>
                      <a:r>
                        <a:rPr lang="en-US" sz="1600" dirty="0"/>
                        <a:t> == $1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072563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thread.esp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08645"/>
                  </a:ext>
                </a:extLst>
              </a:tr>
            </a:tbl>
          </a:graphicData>
        </a:graphic>
      </p:graphicFrame>
      <p:grpSp>
        <p:nvGrpSpPr>
          <p:cNvPr id="40" name="Group 39">
            <a:extLst>
              <a:ext uri="{FF2B5EF4-FFF2-40B4-BE49-F238E27FC236}">
                <a16:creationId xmlns:a16="http://schemas.microsoft.com/office/drawing/2014/main" id="{146BF57F-F928-4459-83A5-1C4371B0BC5C}"/>
              </a:ext>
            </a:extLst>
          </p:cNvPr>
          <p:cNvGrpSpPr/>
          <p:nvPr/>
        </p:nvGrpSpPr>
        <p:grpSpPr>
          <a:xfrm>
            <a:off x="3964730" y="4565729"/>
            <a:ext cx="2318803" cy="497306"/>
            <a:chOff x="3642545" y="3009656"/>
            <a:chExt cx="2318803" cy="497306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2E5D2AFB-CCE1-4FD3-BA47-23DAA41EFFE8}"/>
                </a:ext>
              </a:extLst>
            </p:cNvPr>
            <p:cNvSpPr/>
            <p:nvPr/>
          </p:nvSpPr>
          <p:spPr>
            <a:xfrm>
              <a:off x="3642545" y="3009656"/>
              <a:ext cx="822960" cy="4973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/>
                <a:t>esp</a:t>
              </a:r>
              <a:endParaRPr lang="en-US" sz="2000" b="1" dirty="0"/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16BDADA6-0168-40B0-9A96-8EEEED9F937A}"/>
                </a:ext>
              </a:extLst>
            </p:cNvPr>
            <p:cNvCxnSpPr>
              <a:cxnSpLocks/>
              <a:stCxn id="41" idx="3"/>
            </p:cNvCxnSpPr>
            <p:nvPr/>
          </p:nvCxnSpPr>
          <p:spPr>
            <a:xfrm flipV="1">
              <a:off x="4465505" y="3258308"/>
              <a:ext cx="1495843" cy="1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41DE0D9-26DB-4D42-A900-19675C1669F2}"/>
              </a:ext>
            </a:extLst>
          </p:cNvPr>
          <p:cNvGrpSpPr/>
          <p:nvPr/>
        </p:nvGrpSpPr>
        <p:grpSpPr>
          <a:xfrm flipV="1">
            <a:off x="8003653" y="1589697"/>
            <a:ext cx="365760" cy="3749040"/>
            <a:chOff x="4780547" y="2438400"/>
            <a:chExt cx="737937" cy="866274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4E0670A-EA14-4819-A4CA-24AA722BB02E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C4FDA29-9DEC-4AF9-B443-0725126196DC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8305EA0B-AB54-4C6E-AC37-9F189CD2F3B8}"/>
                </a:ext>
              </a:extLst>
            </p:cNvPr>
            <p:cNvCxnSpPr/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F8E2CD3-8A2C-4272-BC85-A5EB2838CDEE}"/>
              </a:ext>
            </a:extLst>
          </p:cNvPr>
          <p:cNvGrpSpPr/>
          <p:nvPr/>
        </p:nvGrpSpPr>
        <p:grpSpPr>
          <a:xfrm flipV="1">
            <a:off x="8003653" y="4132211"/>
            <a:ext cx="731521" cy="1882048"/>
            <a:chOff x="4780547" y="2438400"/>
            <a:chExt cx="737938" cy="866274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24463C5D-575B-497A-83D2-EF4BB25F1649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DA72AB7-BE8A-4161-97D5-320E9965A4BF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86DB1EC8-77CF-42E4-B5F7-0566609FF4C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22141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E9A6-5D97-42AF-B6EE-08CBFAB52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תמונת מצב במהלך </a:t>
            </a:r>
            <a:r>
              <a:rPr lang="en-US" dirty="0"/>
              <a:t>__</a:t>
            </a:r>
            <a:r>
              <a:rPr lang="en-US" dirty="0" err="1"/>
              <a:t>switch_to</a:t>
            </a:r>
            <a:r>
              <a:rPr lang="en-US" dirty="0"/>
              <a:t>()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9DBFF4-15FD-489F-A0C2-FDC8ABD7B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BD8737-2456-427B-9D16-F7F88C57D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4DDF743-99F2-4A45-94F2-79253753292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6422" y="1604211"/>
          <a:ext cx="2455421" cy="457200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31576">
                  <a:extLst>
                    <a:ext uri="{9D8B030D-6E8A-4147-A177-3AD203B41FA5}">
                      <a16:colId xmlns:a16="http://schemas.microsoft.com/office/drawing/2014/main" val="4139114738"/>
                    </a:ext>
                  </a:extLst>
                </a:gridCol>
                <a:gridCol w="1923845">
                  <a:extLst>
                    <a:ext uri="{9D8B030D-6E8A-4147-A177-3AD203B41FA5}">
                      <a16:colId xmlns:a16="http://schemas.microsoft.com/office/drawing/2014/main" val="405982671"/>
                    </a:ext>
                  </a:extLst>
                </a:gridCol>
              </a:tblGrid>
              <a:tr h="339811">
                <a:tc rowSpan="8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kernel stack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600"/>
                        <a:t>esp,eflags,eip,…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39833"/>
                  </a:ext>
                </a:extLst>
              </a:tr>
              <a:tr h="5869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eax,ebx,ecx</a:t>
                      </a:r>
                      <a:r>
                        <a:rPr lang="en-US" sz="1600" dirty="0"/>
                        <a:t>,…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(by SAVE_ALL)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352153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633625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schedule()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95130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context_switch</a:t>
                      </a:r>
                      <a:r>
                        <a:rPr lang="en-US" sz="1600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228124"/>
                  </a:ext>
                </a:extLst>
              </a:tr>
              <a:tr h="5869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esi,edi,ebp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(by </a:t>
                      </a:r>
                      <a:r>
                        <a:rPr lang="en-US" sz="1600" dirty="0" err="1"/>
                        <a:t>switch_to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010786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697794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715"/>
                  </a:ext>
                </a:extLst>
              </a:tr>
              <a:tr h="339811">
                <a:tc gridSpan="2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62634"/>
                  </a:ext>
                </a:extLst>
              </a:tr>
              <a:tr h="339811">
                <a:tc rowSpan="3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PCB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thread.esp0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923690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thread.eip</a:t>
                      </a:r>
                      <a:r>
                        <a:rPr lang="en-US" sz="1600" dirty="0"/>
                        <a:t> == $1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072563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thread.esp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08645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C95E9084-77AD-468E-AD28-2CB451CEFF05}"/>
              </a:ext>
            </a:extLst>
          </p:cNvPr>
          <p:cNvSpPr/>
          <p:nvPr/>
        </p:nvSpPr>
        <p:spPr>
          <a:xfrm>
            <a:off x="862260" y="6187440"/>
            <a:ext cx="1660358" cy="4934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prev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7EFB3F3-51D7-413C-8903-12D99A70ACCE}"/>
              </a:ext>
            </a:extLst>
          </p:cNvPr>
          <p:cNvGrpSpPr/>
          <p:nvPr/>
        </p:nvGrpSpPr>
        <p:grpSpPr>
          <a:xfrm flipV="1">
            <a:off x="2919667" y="1604211"/>
            <a:ext cx="365760" cy="3749040"/>
            <a:chOff x="4780547" y="2438400"/>
            <a:chExt cx="737937" cy="866274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83E0778-DC3E-44A6-BE03-E48F8C4FB8F4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3FB51CF-049B-46DD-A3BA-7B9BA06BF45F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2834ACF7-C34F-46D6-890C-3678A14A5182}"/>
                </a:ext>
              </a:extLst>
            </p:cNvPr>
            <p:cNvCxnSpPr/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6" name="Rectangle 85">
            <a:extLst>
              <a:ext uri="{FF2B5EF4-FFF2-40B4-BE49-F238E27FC236}">
                <a16:creationId xmlns:a16="http://schemas.microsoft.com/office/drawing/2014/main" id="{4DE03B2D-04D7-44A4-863E-E9D1609417E3}"/>
              </a:ext>
            </a:extLst>
          </p:cNvPr>
          <p:cNvSpPr/>
          <p:nvPr/>
        </p:nvSpPr>
        <p:spPr>
          <a:xfrm>
            <a:off x="5959152" y="6181180"/>
            <a:ext cx="1660358" cy="4934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next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8D84EA9-E411-4F58-BFFF-5F4031FA824E}"/>
              </a:ext>
            </a:extLst>
          </p:cNvPr>
          <p:cNvGrpSpPr/>
          <p:nvPr/>
        </p:nvGrpSpPr>
        <p:grpSpPr>
          <a:xfrm>
            <a:off x="3644238" y="1597951"/>
            <a:ext cx="3137660" cy="1081241"/>
            <a:chOff x="1772651" y="89834"/>
            <a:chExt cx="3137660" cy="1081241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FFA57FD4-19B6-4ECD-AEEA-A8BFE5C8EDA4}"/>
                </a:ext>
              </a:extLst>
            </p:cNvPr>
            <p:cNvSpPr/>
            <p:nvPr/>
          </p:nvSpPr>
          <p:spPr>
            <a:xfrm>
              <a:off x="1772651" y="673769"/>
              <a:ext cx="1371600" cy="4973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b="1" dirty="0"/>
                <a:t>TSS.esp0</a:t>
              </a:r>
            </a:p>
          </p:txBody>
        </p:sp>
        <p:cxnSp>
          <p:nvCxnSpPr>
            <p:cNvPr id="27" name="Connector: Curved 26">
              <a:extLst>
                <a:ext uri="{FF2B5EF4-FFF2-40B4-BE49-F238E27FC236}">
                  <a16:creationId xmlns:a16="http://schemas.microsoft.com/office/drawing/2014/main" id="{6D7A1682-9AF6-4A8D-BE4B-64A7EBC34980}"/>
                </a:ext>
              </a:extLst>
            </p:cNvPr>
            <p:cNvCxnSpPr>
              <a:cxnSpLocks/>
              <a:stCxn id="26" idx="3"/>
              <a:endCxn id="35" idx="0"/>
            </p:cNvCxnSpPr>
            <p:nvPr/>
          </p:nvCxnSpPr>
          <p:spPr>
            <a:xfrm flipV="1">
              <a:off x="3144251" y="89834"/>
              <a:ext cx="1766060" cy="832588"/>
            </a:xfrm>
            <a:prstGeom prst="curvedConnector4">
              <a:avLst>
                <a:gd name="adj1" fmla="val 15242"/>
                <a:gd name="adj2" fmla="val 100482"/>
              </a:avLst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11F166E-F2A1-49DD-B3BC-FAADFBBD2E3E}"/>
              </a:ext>
            </a:extLst>
          </p:cNvPr>
          <p:cNvGrpSpPr/>
          <p:nvPr/>
        </p:nvGrpSpPr>
        <p:grpSpPr>
          <a:xfrm flipV="1">
            <a:off x="2919667" y="4132211"/>
            <a:ext cx="731521" cy="1882048"/>
            <a:chOff x="4780547" y="2438400"/>
            <a:chExt cx="737938" cy="866274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BDA6C9C-EA0A-4B91-8C50-1B5372EC4654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1C37131-4DE8-4398-AE6F-356280D9529B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822F07E0-9654-444A-842B-257E2394F75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40FFEB00-5FB2-44EF-A495-03CDCDE8174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54188" y="1597951"/>
          <a:ext cx="2455421" cy="457200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31576">
                  <a:extLst>
                    <a:ext uri="{9D8B030D-6E8A-4147-A177-3AD203B41FA5}">
                      <a16:colId xmlns:a16="http://schemas.microsoft.com/office/drawing/2014/main" val="4139114738"/>
                    </a:ext>
                  </a:extLst>
                </a:gridCol>
                <a:gridCol w="1923845">
                  <a:extLst>
                    <a:ext uri="{9D8B030D-6E8A-4147-A177-3AD203B41FA5}">
                      <a16:colId xmlns:a16="http://schemas.microsoft.com/office/drawing/2014/main" val="405982671"/>
                    </a:ext>
                  </a:extLst>
                </a:gridCol>
              </a:tblGrid>
              <a:tr h="339811">
                <a:tc rowSpan="8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kernel stack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600"/>
                        <a:t>esp,eflags,eip,…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39833"/>
                  </a:ext>
                </a:extLst>
              </a:tr>
              <a:tr h="5869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eax,ebx,ecx</a:t>
                      </a:r>
                      <a:r>
                        <a:rPr lang="en-US" sz="1600" dirty="0"/>
                        <a:t>,…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(by SAVE_ALL)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352153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32453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schedule()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95130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context_switch</a:t>
                      </a:r>
                      <a:r>
                        <a:rPr lang="en-US" sz="1600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228124"/>
                  </a:ext>
                </a:extLst>
              </a:tr>
              <a:tr h="5869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esi,edi,ebp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(by </a:t>
                      </a:r>
                      <a:r>
                        <a:rPr lang="en-US" sz="1600" dirty="0" err="1"/>
                        <a:t>switch_to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010786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697794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__</a:t>
                      </a:r>
                      <a:r>
                        <a:rPr lang="en-US" sz="1600" dirty="0" err="1"/>
                        <a:t>switch_to</a:t>
                      </a:r>
                      <a:r>
                        <a:rPr lang="en-US" sz="1600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715"/>
                  </a:ext>
                </a:extLst>
              </a:tr>
              <a:tr h="339811">
                <a:tc gridSpan="2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62634"/>
                  </a:ext>
                </a:extLst>
              </a:tr>
              <a:tr h="339811">
                <a:tc rowSpan="3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PCB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thread.esp0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923690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thread.eip</a:t>
                      </a:r>
                      <a:r>
                        <a:rPr lang="en-US" sz="1600" dirty="0"/>
                        <a:t> == $1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072563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thread.esp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08645"/>
                  </a:ext>
                </a:extLst>
              </a:tr>
            </a:tbl>
          </a:graphicData>
        </a:graphic>
      </p:graphicFrame>
      <p:grpSp>
        <p:nvGrpSpPr>
          <p:cNvPr id="40" name="Group 39">
            <a:extLst>
              <a:ext uri="{FF2B5EF4-FFF2-40B4-BE49-F238E27FC236}">
                <a16:creationId xmlns:a16="http://schemas.microsoft.com/office/drawing/2014/main" id="{146BF57F-F928-4459-83A5-1C4371B0BC5C}"/>
              </a:ext>
            </a:extLst>
          </p:cNvPr>
          <p:cNvGrpSpPr/>
          <p:nvPr/>
        </p:nvGrpSpPr>
        <p:grpSpPr>
          <a:xfrm>
            <a:off x="3964730" y="4565729"/>
            <a:ext cx="2318803" cy="497306"/>
            <a:chOff x="3642545" y="3009656"/>
            <a:chExt cx="2318803" cy="497306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2E5D2AFB-CCE1-4FD3-BA47-23DAA41EFFE8}"/>
                </a:ext>
              </a:extLst>
            </p:cNvPr>
            <p:cNvSpPr/>
            <p:nvPr/>
          </p:nvSpPr>
          <p:spPr>
            <a:xfrm>
              <a:off x="3642545" y="3009656"/>
              <a:ext cx="822960" cy="4973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/>
                <a:t>esp</a:t>
              </a:r>
              <a:endParaRPr lang="en-US" sz="2000" b="1" dirty="0"/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16BDADA6-0168-40B0-9A96-8EEEED9F937A}"/>
                </a:ext>
              </a:extLst>
            </p:cNvPr>
            <p:cNvCxnSpPr>
              <a:cxnSpLocks/>
              <a:stCxn id="41" idx="3"/>
            </p:cNvCxnSpPr>
            <p:nvPr/>
          </p:nvCxnSpPr>
          <p:spPr>
            <a:xfrm flipV="1">
              <a:off x="4465505" y="3258308"/>
              <a:ext cx="1495843" cy="1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41DE0D9-26DB-4D42-A900-19675C1669F2}"/>
              </a:ext>
            </a:extLst>
          </p:cNvPr>
          <p:cNvGrpSpPr/>
          <p:nvPr/>
        </p:nvGrpSpPr>
        <p:grpSpPr>
          <a:xfrm flipV="1">
            <a:off x="8003653" y="1589697"/>
            <a:ext cx="365760" cy="3749040"/>
            <a:chOff x="4780547" y="2438400"/>
            <a:chExt cx="737937" cy="866274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4E0670A-EA14-4819-A4CA-24AA722BB02E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C4FDA29-9DEC-4AF9-B443-0725126196DC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8305EA0B-AB54-4C6E-AC37-9F189CD2F3B8}"/>
                </a:ext>
              </a:extLst>
            </p:cNvPr>
            <p:cNvCxnSpPr/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F8E2CD3-8A2C-4272-BC85-A5EB2838CDEE}"/>
              </a:ext>
            </a:extLst>
          </p:cNvPr>
          <p:cNvGrpSpPr/>
          <p:nvPr/>
        </p:nvGrpSpPr>
        <p:grpSpPr>
          <a:xfrm flipV="1">
            <a:off x="8003653" y="4132211"/>
            <a:ext cx="731521" cy="1882048"/>
            <a:chOff x="4780547" y="2438400"/>
            <a:chExt cx="737938" cy="866274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24463C5D-575B-497A-83D2-EF4BB25F1649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DA72AB7-BE8A-4161-97D5-320E9965A4BF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86DB1EC8-77CF-42E4-B5F7-0566609FF4C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53440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E9A6-5D97-42AF-B6EE-08CBFAB52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תמונת מצב אחרי </a:t>
            </a:r>
            <a:r>
              <a:rPr lang="en-US" dirty="0"/>
              <a:t>__</a:t>
            </a:r>
            <a:r>
              <a:rPr lang="en-US" dirty="0" err="1"/>
              <a:t>switch_to</a:t>
            </a:r>
            <a:r>
              <a:rPr lang="en-US" dirty="0"/>
              <a:t>()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9DBFF4-15FD-489F-A0C2-FDC8ABD7B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BD8737-2456-427B-9D16-F7F88C57D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38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4DDF743-99F2-4A45-94F2-79253753292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6422" y="1604211"/>
          <a:ext cx="2455421" cy="457200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31576">
                  <a:extLst>
                    <a:ext uri="{9D8B030D-6E8A-4147-A177-3AD203B41FA5}">
                      <a16:colId xmlns:a16="http://schemas.microsoft.com/office/drawing/2014/main" val="4139114738"/>
                    </a:ext>
                  </a:extLst>
                </a:gridCol>
                <a:gridCol w="1923845">
                  <a:extLst>
                    <a:ext uri="{9D8B030D-6E8A-4147-A177-3AD203B41FA5}">
                      <a16:colId xmlns:a16="http://schemas.microsoft.com/office/drawing/2014/main" val="405982671"/>
                    </a:ext>
                  </a:extLst>
                </a:gridCol>
              </a:tblGrid>
              <a:tr h="339811">
                <a:tc rowSpan="8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kernel stack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600"/>
                        <a:t>esp,eflags,eip,…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39833"/>
                  </a:ext>
                </a:extLst>
              </a:tr>
              <a:tr h="5869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eax,ebx,ecx</a:t>
                      </a:r>
                      <a:r>
                        <a:rPr lang="en-US" sz="1600" dirty="0"/>
                        <a:t>,…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(by SAVE_ALL)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352153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633625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schedule()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95130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context_switch</a:t>
                      </a:r>
                      <a:r>
                        <a:rPr lang="en-US" sz="1600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228124"/>
                  </a:ext>
                </a:extLst>
              </a:tr>
              <a:tr h="5869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esi,edi,ebp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(by </a:t>
                      </a:r>
                      <a:r>
                        <a:rPr lang="en-US" sz="1600" dirty="0" err="1"/>
                        <a:t>switch_to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010786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697794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715"/>
                  </a:ext>
                </a:extLst>
              </a:tr>
              <a:tr h="339811">
                <a:tc gridSpan="2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62634"/>
                  </a:ext>
                </a:extLst>
              </a:tr>
              <a:tr h="339811">
                <a:tc rowSpan="3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PCB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thread.esp0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923690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thread.eip</a:t>
                      </a:r>
                      <a:r>
                        <a:rPr lang="en-US" sz="1600" dirty="0"/>
                        <a:t> == $1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072563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thread.esp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08645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C95E9084-77AD-468E-AD28-2CB451CEFF05}"/>
              </a:ext>
            </a:extLst>
          </p:cNvPr>
          <p:cNvSpPr/>
          <p:nvPr/>
        </p:nvSpPr>
        <p:spPr>
          <a:xfrm>
            <a:off x="862260" y="6187440"/>
            <a:ext cx="1660358" cy="4934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</a:rPr>
              <a:t>prev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7EFB3F3-51D7-413C-8903-12D99A70ACCE}"/>
              </a:ext>
            </a:extLst>
          </p:cNvPr>
          <p:cNvGrpSpPr/>
          <p:nvPr/>
        </p:nvGrpSpPr>
        <p:grpSpPr>
          <a:xfrm flipV="1">
            <a:off x="2919667" y="1604211"/>
            <a:ext cx="365760" cy="3749040"/>
            <a:chOff x="4780547" y="2438400"/>
            <a:chExt cx="737937" cy="866274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83E0778-DC3E-44A6-BE03-E48F8C4FB8F4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3FB51CF-049B-46DD-A3BA-7B9BA06BF45F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2834ACF7-C34F-46D6-890C-3678A14A5182}"/>
                </a:ext>
              </a:extLst>
            </p:cNvPr>
            <p:cNvCxnSpPr/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6" name="Rectangle 85">
            <a:extLst>
              <a:ext uri="{FF2B5EF4-FFF2-40B4-BE49-F238E27FC236}">
                <a16:creationId xmlns:a16="http://schemas.microsoft.com/office/drawing/2014/main" id="{4DE03B2D-04D7-44A4-863E-E9D1609417E3}"/>
              </a:ext>
            </a:extLst>
          </p:cNvPr>
          <p:cNvSpPr/>
          <p:nvPr/>
        </p:nvSpPr>
        <p:spPr>
          <a:xfrm>
            <a:off x="5959152" y="6181180"/>
            <a:ext cx="1660358" cy="4934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next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8D84EA9-E411-4F58-BFFF-5F4031FA824E}"/>
              </a:ext>
            </a:extLst>
          </p:cNvPr>
          <p:cNvGrpSpPr/>
          <p:nvPr/>
        </p:nvGrpSpPr>
        <p:grpSpPr>
          <a:xfrm>
            <a:off x="3644238" y="1597951"/>
            <a:ext cx="3137660" cy="1081241"/>
            <a:chOff x="1772651" y="89834"/>
            <a:chExt cx="3137660" cy="1081241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FFA57FD4-19B6-4ECD-AEEA-A8BFE5C8EDA4}"/>
                </a:ext>
              </a:extLst>
            </p:cNvPr>
            <p:cNvSpPr/>
            <p:nvPr/>
          </p:nvSpPr>
          <p:spPr>
            <a:xfrm>
              <a:off x="1772651" y="673769"/>
              <a:ext cx="1371600" cy="4973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b="1" dirty="0"/>
                <a:t>TSS.esp0</a:t>
              </a:r>
            </a:p>
          </p:txBody>
        </p:sp>
        <p:cxnSp>
          <p:nvCxnSpPr>
            <p:cNvPr id="27" name="Connector: Curved 26">
              <a:extLst>
                <a:ext uri="{FF2B5EF4-FFF2-40B4-BE49-F238E27FC236}">
                  <a16:creationId xmlns:a16="http://schemas.microsoft.com/office/drawing/2014/main" id="{6D7A1682-9AF6-4A8D-BE4B-64A7EBC34980}"/>
                </a:ext>
              </a:extLst>
            </p:cNvPr>
            <p:cNvCxnSpPr>
              <a:cxnSpLocks/>
              <a:stCxn id="26" idx="3"/>
              <a:endCxn id="35" idx="0"/>
            </p:cNvCxnSpPr>
            <p:nvPr/>
          </p:nvCxnSpPr>
          <p:spPr>
            <a:xfrm flipV="1">
              <a:off x="3144251" y="89834"/>
              <a:ext cx="1766060" cy="832588"/>
            </a:xfrm>
            <a:prstGeom prst="curvedConnector4">
              <a:avLst>
                <a:gd name="adj1" fmla="val 15242"/>
                <a:gd name="adj2" fmla="val 100482"/>
              </a:avLst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11F166E-F2A1-49DD-B3BC-FAADFBBD2E3E}"/>
              </a:ext>
            </a:extLst>
          </p:cNvPr>
          <p:cNvGrpSpPr/>
          <p:nvPr/>
        </p:nvGrpSpPr>
        <p:grpSpPr>
          <a:xfrm flipV="1">
            <a:off x="2919667" y="4132211"/>
            <a:ext cx="731521" cy="1882048"/>
            <a:chOff x="4780547" y="2438400"/>
            <a:chExt cx="737938" cy="866274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BDA6C9C-EA0A-4B91-8C50-1B5372EC4654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1C37131-4DE8-4398-AE6F-356280D9529B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822F07E0-9654-444A-842B-257E2394F75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40FFEB00-5FB2-44EF-A495-03CDCDE817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410947"/>
              </p:ext>
            </p:extLst>
          </p:nvPr>
        </p:nvGraphicFramePr>
        <p:xfrm>
          <a:off x="5554188" y="1597951"/>
          <a:ext cx="2455421" cy="457200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31576">
                  <a:extLst>
                    <a:ext uri="{9D8B030D-6E8A-4147-A177-3AD203B41FA5}">
                      <a16:colId xmlns:a16="http://schemas.microsoft.com/office/drawing/2014/main" val="4139114738"/>
                    </a:ext>
                  </a:extLst>
                </a:gridCol>
                <a:gridCol w="1923845">
                  <a:extLst>
                    <a:ext uri="{9D8B030D-6E8A-4147-A177-3AD203B41FA5}">
                      <a16:colId xmlns:a16="http://schemas.microsoft.com/office/drawing/2014/main" val="405982671"/>
                    </a:ext>
                  </a:extLst>
                </a:gridCol>
              </a:tblGrid>
              <a:tr h="339811">
                <a:tc rowSpan="8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kernel stack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600"/>
                        <a:t>esp,eflags,eip,…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39833"/>
                  </a:ext>
                </a:extLst>
              </a:tr>
              <a:tr h="5869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eax,ebx,ecx</a:t>
                      </a:r>
                      <a:r>
                        <a:rPr lang="en-US" sz="1600" dirty="0"/>
                        <a:t>,…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(by SAVE_ALL)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352153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32453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schedule()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95130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context_switch</a:t>
                      </a:r>
                      <a:r>
                        <a:rPr lang="en-US" sz="1600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228124"/>
                  </a:ext>
                </a:extLst>
              </a:tr>
              <a:tr h="5869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esi,edi,ebp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(by </a:t>
                      </a:r>
                      <a:r>
                        <a:rPr lang="en-US" sz="1600" dirty="0" err="1"/>
                        <a:t>switch_to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010786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697794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715"/>
                  </a:ext>
                </a:extLst>
              </a:tr>
              <a:tr h="339811">
                <a:tc gridSpan="2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62634"/>
                  </a:ext>
                </a:extLst>
              </a:tr>
              <a:tr h="339811">
                <a:tc rowSpan="3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PCB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thread.esp0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923690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thread.eip</a:t>
                      </a:r>
                      <a:r>
                        <a:rPr lang="en-US" sz="1600" dirty="0"/>
                        <a:t> == $1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072563"/>
                  </a:ext>
                </a:extLst>
              </a:tr>
              <a:tr h="3398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thread.esp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08645"/>
                  </a:ext>
                </a:extLst>
              </a:tr>
            </a:tbl>
          </a:graphicData>
        </a:graphic>
      </p:graphicFrame>
      <p:grpSp>
        <p:nvGrpSpPr>
          <p:cNvPr id="40" name="Group 39">
            <a:extLst>
              <a:ext uri="{FF2B5EF4-FFF2-40B4-BE49-F238E27FC236}">
                <a16:creationId xmlns:a16="http://schemas.microsoft.com/office/drawing/2014/main" id="{146BF57F-F928-4459-83A5-1C4371B0BC5C}"/>
              </a:ext>
            </a:extLst>
          </p:cNvPr>
          <p:cNvGrpSpPr/>
          <p:nvPr/>
        </p:nvGrpSpPr>
        <p:grpSpPr>
          <a:xfrm>
            <a:off x="3964730" y="3875923"/>
            <a:ext cx="2318803" cy="497306"/>
            <a:chOff x="3642545" y="3009656"/>
            <a:chExt cx="2318803" cy="497306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2E5D2AFB-CCE1-4FD3-BA47-23DAA41EFFE8}"/>
                </a:ext>
              </a:extLst>
            </p:cNvPr>
            <p:cNvSpPr/>
            <p:nvPr/>
          </p:nvSpPr>
          <p:spPr>
            <a:xfrm>
              <a:off x="3642545" y="3009656"/>
              <a:ext cx="822960" cy="4973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/>
                <a:t>esp</a:t>
              </a:r>
              <a:endParaRPr lang="en-US" sz="2000" b="1" dirty="0"/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16BDADA6-0168-40B0-9A96-8EEEED9F937A}"/>
                </a:ext>
              </a:extLst>
            </p:cNvPr>
            <p:cNvCxnSpPr>
              <a:cxnSpLocks/>
              <a:stCxn id="41" idx="3"/>
            </p:cNvCxnSpPr>
            <p:nvPr/>
          </p:nvCxnSpPr>
          <p:spPr>
            <a:xfrm flipV="1">
              <a:off x="4465505" y="3258308"/>
              <a:ext cx="1495843" cy="1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1F5BCFF-B4DC-4061-9A00-46EF6C799886}"/>
              </a:ext>
            </a:extLst>
          </p:cNvPr>
          <p:cNvGrpSpPr/>
          <p:nvPr/>
        </p:nvGrpSpPr>
        <p:grpSpPr>
          <a:xfrm>
            <a:off x="3834101" y="4309060"/>
            <a:ext cx="2824603" cy="1026701"/>
            <a:chOff x="3642544" y="2480261"/>
            <a:chExt cx="2824603" cy="1026701"/>
          </a:xfrm>
        </p:grpSpPr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96E298B1-87CE-4D23-B7D3-559A2F1733B0}"/>
                </a:ext>
              </a:extLst>
            </p:cNvPr>
            <p:cNvSpPr/>
            <p:nvPr/>
          </p:nvSpPr>
          <p:spPr>
            <a:xfrm>
              <a:off x="3642544" y="3009656"/>
              <a:ext cx="1371591" cy="4973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/>
                <a:t>eip</a:t>
              </a:r>
              <a:r>
                <a:rPr lang="en-US" sz="2000" b="1" dirty="0"/>
                <a:t> == $1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25D9CEAD-79E3-424A-9C8F-A8ED03204117}"/>
                </a:ext>
              </a:extLst>
            </p:cNvPr>
            <p:cNvCxnSpPr>
              <a:cxnSpLocks/>
              <a:endCxn id="43" idx="3"/>
            </p:cNvCxnSpPr>
            <p:nvPr/>
          </p:nvCxnSpPr>
          <p:spPr>
            <a:xfrm flipH="1">
              <a:off x="5014135" y="2480261"/>
              <a:ext cx="1453012" cy="778048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41DE0D9-26DB-4D42-A900-19675C1669F2}"/>
              </a:ext>
            </a:extLst>
          </p:cNvPr>
          <p:cNvGrpSpPr/>
          <p:nvPr/>
        </p:nvGrpSpPr>
        <p:grpSpPr>
          <a:xfrm flipV="1">
            <a:off x="8003653" y="1589697"/>
            <a:ext cx="365760" cy="3749040"/>
            <a:chOff x="4780547" y="2438400"/>
            <a:chExt cx="737937" cy="866274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4E0670A-EA14-4819-A4CA-24AA722BB02E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C4FDA29-9DEC-4AF9-B443-0725126196DC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8305EA0B-AB54-4C6E-AC37-9F189CD2F3B8}"/>
                </a:ext>
              </a:extLst>
            </p:cNvPr>
            <p:cNvCxnSpPr/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F8E2CD3-8A2C-4272-BC85-A5EB2838CDEE}"/>
              </a:ext>
            </a:extLst>
          </p:cNvPr>
          <p:cNvGrpSpPr/>
          <p:nvPr/>
        </p:nvGrpSpPr>
        <p:grpSpPr>
          <a:xfrm flipV="1">
            <a:off x="8003653" y="4132211"/>
            <a:ext cx="731521" cy="1882048"/>
            <a:chOff x="4780547" y="2438400"/>
            <a:chExt cx="737938" cy="866274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24463C5D-575B-497A-83D2-EF4BB25F1649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DA72AB7-BE8A-4161-97D5-320E9965A4BF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86DB1EC8-77CF-42E4-B5F7-0566609FF4C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13168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הפונקציה </a:t>
            </a:r>
            <a:r>
              <a:rPr lang="en-US" altLang="en-US"/>
              <a:t>__switch_to()</a:t>
            </a:r>
            <a:r>
              <a:rPr lang="he-IL" altLang="en-US"/>
              <a:t> (3)</a:t>
            </a:r>
            <a:endParaRPr lang="en-US" altLang="en-US" dirty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altLang="en-US" dirty="0"/>
              <a:t>שאלה: מדוע הפונקציה </a:t>
            </a:r>
            <a:r>
              <a:rPr lang="en-US" altLang="en-US" dirty="0"/>
              <a:t>__</a:t>
            </a:r>
            <a:r>
              <a:rPr lang="en-US" altLang="en-US" dirty="0" err="1"/>
              <a:t>switch_to</a:t>
            </a:r>
            <a:r>
              <a:rPr lang="en-US" altLang="en-US" dirty="0"/>
              <a:t>()</a:t>
            </a:r>
            <a:r>
              <a:rPr lang="he-IL" altLang="en-US" dirty="0"/>
              <a:t> מופעלת באמצעות קפיצה (פקודת </a:t>
            </a:r>
            <a:r>
              <a:rPr lang="en-US" altLang="en-US" dirty="0" err="1"/>
              <a:t>jmp</a:t>
            </a:r>
            <a:r>
              <a:rPr lang="he-IL" altLang="en-US" dirty="0"/>
              <a:t>) ולא באמצעות קריאה רגילה (פקודת </a:t>
            </a:r>
            <a:r>
              <a:rPr lang="en-US" altLang="en-US" dirty="0"/>
              <a:t>call</a:t>
            </a:r>
            <a:r>
              <a:rPr lang="he-IL" altLang="en-US" dirty="0"/>
              <a:t>) ?</a:t>
            </a:r>
          </a:p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switch_to</a:t>
            </a:r>
            <a:r>
              <a:rPr lang="he-IL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endParaRPr lang="he-IL" altLang="en-US" dirty="0"/>
          </a:p>
          <a:p>
            <a:r>
              <a:rPr lang="he-IL" altLang="en-US" dirty="0"/>
              <a:t>תשובה: פקודת </a:t>
            </a:r>
            <a:r>
              <a:rPr lang="en-US" altLang="en-US" dirty="0"/>
              <a:t>call</a:t>
            </a:r>
            <a:r>
              <a:rPr lang="he-IL" altLang="en-US" dirty="0"/>
              <a:t> דוחפת למחסנית את כתובת החזרה של השורה הבאה לביצוע, ואנחנו רוצים כתובת חזרה שונה בהתאם למקרה:</a:t>
            </a:r>
          </a:p>
          <a:p>
            <a:pPr lvl="1"/>
            <a:r>
              <a:rPr lang="he-IL" altLang="en-US" dirty="0"/>
              <a:t>במקרה 1: הכתובת היא </a:t>
            </a:r>
            <a:r>
              <a:rPr lang="en-US" altLang="en-US" dirty="0" err="1"/>
              <a:t>ret_from_fork</a:t>
            </a:r>
            <a:r>
              <a:rPr lang="he-IL" altLang="en-US" dirty="0"/>
              <a:t> כפי שנראה בהמשך.</a:t>
            </a:r>
            <a:endParaRPr lang="en-US" altLang="en-US" dirty="0"/>
          </a:p>
          <a:p>
            <a:pPr lvl="1"/>
            <a:r>
              <a:rPr lang="he-IL" altLang="en-US" dirty="0"/>
              <a:t>במקרה 2: זוהי כתובת התווית '1' של המשך ביצוע המאקרו </a:t>
            </a:r>
            <a:r>
              <a:rPr lang="en-US" altLang="en-US" dirty="0" err="1"/>
              <a:t>switch_to</a:t>
            </a:r>
            <a:r>
              <a:rPr lang="he-IL" altLang="en-US" dirty="0"/>
              <a:t> בתוך הפונקציה </a:t>
            </a:r>
            <a:r>
              <a:rPr lang="en-US" altLang="en-US" dirty="0" err="1"/>
              <a:t>context_switch</a:t>
            </a:r>
            <a:r>
              <a:rPr lang="en-US" altLang="en-US" dirty="0"/>
              <a:t>()</a:t>
            </a:r>
            <a:r>
              <a:rPr lang="he-IL" altLang="en-US" dirty="0"/>
              <a:t>, כפי שהועתקה מתוך </a:t>
            </a:r>
            <a:r>
              <a:rPr lang="en-US" altLang="en-US" dirty="0"/>
              <a:t>next-&gt;</a:t>
            </a:r>
            <a:r>
              <a:rPr lang="en-US" altLang="en-US" dirty="0" err="1"/>
              <a:t>thread.eip</a:t>
            </a:r>
            <a:r>
              <a:rPr lang="he-IL" altLang="en-US" dirty="0"/>
              <a:t>.</a:t>
            </a:r>
            <a:endParaRPr lang="en-US" altLang="en-US" dirty="0"/>
          </a:p>
          <a:p>
            <a:pPr lvl="1"/>
            <a:endParaRPr lang="he-IL" altLang="en-US" dirty="0"/>
          </a:p>
          <a:p>
            <a:r>
              <a:rPr lang="he-IL" altLang="en-US" dirty="0"/>
              <a:t>בשני המקרים, מכיוון ש-</a:t>
            </a:r>
            <a:r>
              <a:rPr lang="en-US" altLang="en-US" dirty="0"/>
              <a:t>__</a:t>
            </a:r>
            <a:r>
              <a:rPr lang="en-US" altLang="en-US" dirty="0" err="1"/>
              <a:t>switch_to</a:t>
            </a:r>
            <a:r>
              <a:rPr lang="en-US" altLang="en-US" dirty="0"/>
              <a:t>()</a:t>
            </a:r>
            <a:r>
              <a:rPr lang="he-IL" altLang="en-US" dirty="0"/>
              <a:t> מוגדרת כפונקציה לכל דבר, הקוד שלה מסתיים בפקודת </a:t>
            </a:r>
            <a:r>
              <a:rPr lang="en-US" altLang="en-US" dirty="0"/>
              <a:t>ret</a:t>
            </a:r>
            <a:r>
              <a:rPr lang="he-IL" altLang="en-US" dirty="0"/>
              <a:t> ששולפת כתובת חזרה מהמחסנית (של התהליך הנוכחי החדש) וקופצת אליה.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6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תור ריצה (</a:t>
            </a:r>
            <a:r>
              <a:rPr lang="en-US" altLang="en-US" dirty="0" err="1"/>
              <a:t>runqueue</a:t>
            </a:r>
            <a:r>
              <a:rPr lang="he-IL" altLang="en-US" dirty="0"/>
              <a:t>)</a:t>
            </a:r>
            <a:endParaRPr lang="en-US" alt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0F12F4E-C03A-4872-8C28-8335ACA03C1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altLang="en-US" dirty="0"/>
              <a:t>התהליכים המוכנים לריצה (מצב </a:t>
            </a:r>
            <a:r>
              <a:rPr lang="en-US" altLang="en-US" dirty="0"/>
              <a:t>TASK_RUNNING</a:t>
            </a:r>
            <a:r>
              <a:rPr lang="he-IL" altLang="en-US" dirty="0"/>
              <a:t>) נשמרים במבנה נתונים הקרוי </a:t>
            </a:r>
            <a:r>
              <a:rPr lang="en-US" altLang="en-US" b="1" dirty="0" err="1"/>
              <a:t>runqueue</a:t>
            </a:r>
            <a:r>
              <a:rPr lang="he-IL" altLang="en-US" dirty="0"/>
              <a:t> (תור הריצה).</a:t>
            </a:r>
          </a:p>
          <a:p>
            <a:endParaRPr lang="he-IL" altLang="en-US" dirty="0"/>
          </a:p>
          <a:p>
            <a:r>
              <a:rPr lang="en-US" altLang="en-US" dirty="0" err="1"/>
              <a:t>runqueue</a:t>
            </a:r>
            <a:r>
              <a:rPr lang="he-IL" altLang="en-US" dirty="0"/>
              <a:t> ממומש כמערך תורים של תהליכים, תור אחד לכל עדיפות אפשרית.</a:t>
            </a:r>
          </a:p>
          <a:p>
            <a:r>
              <a:rPr lang="he-IL" altLang="en-US" dirty="0"/>
              <a:t>כל תור ממומש כרשימה כפולה מעגלית של מתארי תהליכים כפי שתוארה בתרגול הקודם.</a:t>
            </a:r>
          </a:p>
          <a:p>
            <a:pPr lvl="1"/>
            <a:r>
              <a:rPr lang="he-IL" altLang="en-US" dirty="0"/>
              <a:t>השדה </a:t>
            </a:r>
            <a:r>
              <a:rPr lang="en-US" altLang="en-US" dirty="0" err="1"/>
              <a:t>run_list</a:t>
            </a:r>
            <a:r>
              <a:rPr lang="he-IL" altLang="en-US" dirty="0"/>
              <a:t> במתאר התהליך הוא איבר הקישור ברשימה (מטיפוס </a:t>
            </a:r>
            <a:r>
              <a:rPr lang="en-US" altLang="en-US" dirty="0" err="1"/>
              <a:t>list_t</a:t>
            </a:r>
            <a:r>
              <a:rPr lang="he-IL" altLang="en-US" dirty="0"/>
              <a:t>).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899545" y="1673228"/>
            <a:ext cx="3101046" cy="4718428"/>
            <a:chOff x="899545" y="1673228"/>
            <a:chExt cx="3101046" cy="4718428"/>
          </a:xfrm>
        </p:grpSpPr>
        <p:graphicFrame>
          <p:nvGraphicFramePr>
            <p:cNvPr id="7" name="Content Placeholder 20">
              <a:extLst>
                <a:ext uri="{FF2B5EF4-FFF2-40B4-BE49-F238E27FC236}">
                  <a16:creationId xmlns:a16="http://schemas.microsoft.com/office/drawing/2014/main" id="{1D94945C-5545-4DDC-8372-0020C4CC3011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53942592"/>
                </p:ext>
              </p:extLst>
            </p:nvPr>
          </p:nvGraphicFramePr>
          <p:xfrm>
            <a:off x="899545" y="1673228"/>
            <a:ext cx="1463040" cy="4718428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646387">
                    <a:extLst>
                      <a:ext uri="{9D8B030D-6E8A-4147-A177-3AD203B41FA5}">
                        <a16:colId xmlns:a16="http://schemas.microsoft.com/office/drawing/2014/main" val="625692712"/>
                      </a:ext>
                    </a:extLst>
                  </a:gridCol>
                  <a:gridCol w="816653">
                    <a:extLst>
                      <a:ext uri="{9D8B030D-6E8A-4147-A177-3AD203B41FA5}">
                        <a16:colId xmlns:a16="http://schemas.microsoft.com/office/drawing/2014/main" val="2282006468"/>
                      </a:ext>
                    </a:extLst>
                  </a:gridCol>
                </a:tblGrid>
                <a:tr h="428948">
                  <a:tc>
                    <a:txBody>
                      <a:bodyPr/>
                      <a:lstStyle/>
                      <a:p>
                        <a:pPr algn="ctr"/>
                        <a:r>
                          <a:rPr lang="en-US" dirty="0" err="1"/>
                          <a:t>prio</a:t>
                        </a:r>
                        <a:endParaRPr lang="en-US" dirty="0"/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dirty="0" err="1"/>
                          <a:t>list_t</a:t>
                        </a:r>
                        <a:endParaRPr lang="en-US" dirty="0"/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2879285230"/>
                    </a:ext>
                  </a:extLst>
                </a:tr>
                <a:tr h="428948">
                  <a:tc>
                    <a:txBody>
                      <a:bodyPr/>
                      <a:lstStyle/>
                      <a:p>
                        <a:pPr algn="ctr"/>
                        <a:r>
                          <a:rPr lang="en-US" dirty="0"/>
                          <a:t>0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endParaRPr lang="en-US" dirty="0"/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3999218185"/>
                    </a:ext>
                  </a:extLst>
                </a:tr>
                <a:tr h="428948">
                  <a:tc>
                    <a:txBody>
                      <a:bodyPr/>
                      <a:lstStyle/>
                      <a:p>
                        <a:pPr algn="ctr"/>
                        <a:r>
                          <a:rPr lang="en-US" dirty="0"/>
                          <a:t>1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endParaRPr lang="en-US" dirty="0"/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4260920619"/>
                    </a:ext>
                  </a:extLst>
                </a:tr>
                <a:tr h="428948">
                  <a:tc>
                    <a:txBody>
                      <a:bodyPr/>
                      <a:lstStyle/>
                      <a:p>
                        <a:pPr algn="ctr"/>
                        <a:r>
                          <a:rPr lang="en-US" dirty="0"/>
                          <a:t>…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endParaRPr lang="en-US" dirty="0"/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1101259131"/>
                    </a:ext>
                  </a:extLst>
                </a:tr>
                <a:tr h="428948">
                  <a:tc>
                    <a:txBody>
                      <a:bodyPr/>
                      <a:lstStyle/>
                      <a:p>
                        <a:pPr algn="ctr"/>
                        <a:endParaRPr lang="en-US" dirty="0"/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endParaRPr lang="en-US" dirty="0"/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223794527"/>
                    </a:ext>
                  </a:extLst>
                </a:tr>
                <a:tr h="428948">
                  <a:tc>
                    <a:txBody>
                      <a:bodyPr/>
                      <a:lstStyle/>
                      <a:p>
                        <a:pPr algn="ctr"/>
                        <a:endParaRPr lang="en-US" dirty="0"/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endParaRPr lang="en-US" dirty="0"/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2593351706"/>
                    </a:ext>
                  </a:extLst>
                </a:tr>
                <a:tr h="428948">
                  <a:tc>
                    <a:txBody>
                      <a:bodyPr/>
                      <a:lstStyle/>
                      <a:p>
                        <a:pPr algn="ctr"/>
                        <a:endParaRPr lang="en-US" dirty="0"/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endParaRPr lang="en-US" dirty="0"/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3040626500"/>
                    </a:ext>
                  </a:extLst>
                </a:tr>
                <a:tr h="428948">
                  <a:tc>
                    <a:txBody>
                      <a:bodyPr/>
                      <a:lstStyle/>
                      <a:p>
                        <a:pPr algn="ctr"/>
                        <a:endParaRPr lang="en-US" dirty="0"/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endParaRPr lang="en-US" dirty="0"/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3530663202"/>
                    </a:ext>
                  </a:extLst>
                </a:tr>
                <a:tr h="428948">
                  <a:tc>
                    <a:txBody>
                      <a:bodyPr/>
                      <a:lstStyle/>
                      <a:p>
                        <a:pPr algn="ctr"/>
                        <a:r>
                          <a:rPr lang="en-US" dirty="0"/>
                          <a:t>…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endParaRPr lang="en-US" dirty="0"/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1272646217"/>
                    </a:ext>
                  </a:extLst>
                </a:tr>
                <a:tr h="428948">
                  <a:tc>
                    <a:txBody>
                      <a:bodyPr/>
                      <a:lstStyle/>
                      <a:p>
                        <a:pPr algn="ctr"/>
                        <a:r>
                          <a:rPr lang="en-US" dirty="0"/>
                          <a:t>138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endParaRPr lang="en-US" dirty="0"/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470757395"/>
                    </a:ext>
                  </a:extLst>
                </a:tr>
                <a:tr h="428948">
                  <a:tc>
                    <a:txBody>
                      <a:bodyPr/>
                      <a:lstStyle/>
                      <a:p>
                        <a:pPr algn="ctr"/>
                        <a:r>
                          <a:rPr lang="en-US" dirty="0"/>
                          <a:t>139</a:t>
                        </a:r>
                      </a:p>
                    </a:txBody>
                    <a:tcPr anchor="ctr"/>
                  </a:tc>
                  <a:tc>
                    <a:txBody>
                      <a:bodyPr/>
                      <a:lstStyle/>
                      <a:p>
                        <a:pPr algn="ctr"/>
                        <a:endParaRPr lang="en-US" dirty="0"/>
                      </a:p>
                    </a:txBody>
                    <a:tcPr anchor="ctr"/>
                  </a:tc>
                  <a:extLst>
                    <a:ext uri="{0D108BD9-81ED-4DB2-BD59-A6C34878D82A}">
                      <a16:rowId xmlns:a16="http://schemas.microsoft.com/office/drawing/2014/main" val="700733778"/>
                    </a:ext>
                  </a:extLst>
                </a:tr>
              </a:tbl>
            </a:graphicData>
          </a:graphic>
        </p:graphicFrame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071DE66-91DB-43DB-85FE-0F1E62DA0BD7}"/>
                </a:ext>
              </a:extLst>
            </p:cNvPr>
            <p:cNvGrpSpPr/>
            <p:nvPr/>
          </p:nvGrpSpPr>
          <p:grpSpPr>
            <a:xfrm>
              <a:off x="2340386" y="2179610"/>
              <a:ext cx="1660205" cy="2010178"/>
              <a:chOff x="2548932" y="2179610"/>
              <a:chExt cx="1660205" cy="2010178"/>
            </a:xfrm>
          </p:grpSpPr>
          <p:grpSp>
            <p:nvGrpSpPr>
              <p:cNvPr id="11" name="Group 29">
                <a:extLst>
                  <a:ext uri="{FF2B5EF4-FFF2-40B4-BE49-F238E27FC236}">
                    <a16:creationId xmlns:a16="http://schemas.microsoft.com/office/drawing/2014/main" id="{0DCE1A31-E675-457D-A04C-19976F3F00F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2565019" y="3902451"/>
                <a:ext cx="576263" cy="287337"/>
                <a:chOff x="1202" y="2750"/>
                <a:chExt cx="363" cy="181"/>
              </a:xfrm>
            </p:grpSpPr>
            <p:sp>
              <p:nvSpPr>
                <p:cNvPr id="26" name="Line 30">
                  <a:extLst>
                    <a:ext uri="{FF2B5EF4-FFF2-40B4-BE49-F238E27FC236}">
                      <a16:creationId xmlns:a16="http://schemas.microsoft.com/office/drawing/2014/main" id="{1CC7E6B3-929F-4130-AA21-FCA06513FB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247" y="2840"/>
                  <a:ext cx="318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 type="oval" w="med" len="med"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31">
                  <a:extLst>
                    <a:ext uri="{FF2B5EF4-FFF2-40B4-BE49-F238E27FC236}">
                      <a16:creationId xmlns:a16="http://schemas.microsoft.com/office/drawing/2014/main" id="{5E3BDFAF-946B-4AA2-8234-A81D37333B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7" y="2750"/>
                  <a:ext cx="0" cy="181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32">
                  <a:extLst>
                    <a:ext uri="{FF2B5EF4-FFF2-40B4-BE49-F238E27FC236}">
                      <a16:creationId xmlns:a16="http://schemas.microsoft.com/office/drawing/2014/main" id="{7BC4C6B9-D7AD-41D6-9A92-DE99999AA4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02" y="2795"/>
                  <a:ext cx="0" cy="91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" name="Rectangle 38" descr="Light vertical">
                <a:extLst>
                  <a:ext uri="{FF2B5EF4-FFF2-40B4-BE49-F238E27FC236}">
                    <a16:creationId xmlns:a16="http://schemas.microsoft.com/office/drawing/2014/main" id="{C856A664-81CF-48C4-8129-10A79DD670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3056611" y="2541559"/>
                <a:ext cx="360363" cy="431800"/>
              </a:xfrm>
              <a:prstGeom prst="rect">
                <a:avLst/>
              </a:prstGeom>
              <a:pattFill prst="ltVert">
                <a:fgClr>
                  <a:srgbClr val="FFCC00"/>
                </a:fgClr>
                <a:bgClr>
                  <a:srgbClr val="FFFFFF"/>
                </a:bgClr>
              </a:patt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39" descr="Light vertical">
                <a:extLst>
                  <a:ext uri="{FF2B5EF4-FFF2-40B4-BE49-F238E27FC236}">
                    <a16:creationId xmlns:a16="http://schemas.microsoft.com/office/drawing/2014/main" id="{D46BB70A-1478-4AA4-8769-56D831D358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3848774" y="2541559"/>
                <a:ext cx="360363" cy="431800"/>
              </a:xfrm>
              <a:prstGeom prst="rect">
                <a:avLst/>
              </a:prstGeom>
              <a:pattFill prst="ltVert">
                <a:fgClr>
                  <a:srgbClr val="FFCC00"/>
                </a:fgClr>
                <a:bgClr>
                  <a:srgbClr val="FFFFFF"/>
                </a:bgClr>
              </a:patt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" name="Rectangle 46" descr="Light vertical">
                <a:extLst>
                  <a:ext uri="{FF2B5EF4-FFF2-40B4-BE49-F238E27FC236}">
                    <a16:creationId xmlns:a16="http://schemas.microsoft.com/office/drawing/2014/main" id="{4C9E98FE-9E89-44C0-A6D0-678BB6958B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3053757" y="3403599"/>
                <a:ext cx="360363" cy="431800"/>
              </a:xfrm>
              <a:prstGeom prst="rect">
                <a:avLst/>
              </a:prstGeom>
              <a:pattFill prst="ltVert">
                <a:fgClr>
                  <a:srgbClr val="FFCC00"/>
                </a:fgClr>
                <a:bgClr>
                  <a:srgbClr val="FFFFFF"/>
                </a:bgClr>
              </a:patt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" name="Rectangle 47" descr="Light vertical">
                <a:extLst>
                  <a:ext uri="{FF2B5EF4-FFF2-40B4-BE49-F238E27FC236}">
                    <a16:creationId xmlns:a16="http://schemas.microsoft.com/office/drawing/2014/main" id="{901F03CD-76A7-467D-9E77-8FB6680255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3845920" y="3403599"/>
                <a:ext cx="360363" cy="431800"/>
              </a:xfrm>
              <a:prstGeom prst="rect">
                <a:avLst/>
              </a:prstGeom>
              <a:pattFill prst="ltVert">
                <a:fgClr>
                  <a:srgbClr val="FFCC00"/>
                </a:fgClr>
                <a:bgClr>
                  <a:srgbClr val="FFFFFF"/>
                </a:bgClr>
              </a:patt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6" name="Line 55">
                <a:extLst>
                  <a:ext uri="{FF2B5EF4-FFF2-40B4-BE49-F238E27FC236}">
                    <a16:creationId xmlns:a16="http://schemas.microsoft.com/office/drawing/2014/main" id="{E690F230-309F-4C79-9C79-C19C8AADF4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3272512" y="2757459"/>
                <a:ext cx="720725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 type="stealth" w="lg" len="med"/>
                <a:tailEnd type="stealth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56">
                <a:extLst>
                  <a:ext uri="{FF2B5EF4-FFF2-40B4-BE49-F238E27FC236}">
                    <a16:creationId xmlns:a16="http://schemas.microsoft.com/office/drawing/2014/main" id="{81A33D9E-68CF-4B49-BEB1-F2751E8840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3269658" y="3617912"/>
                <a:ext cx="720725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 type="stealth" w="lg" len="med"/>
                <a:tailEnd type="stealth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57">
                <a:extLst>
                  <a:ext uri="{FF2B5EF4-FFF2-40B4-BE49-F238E27FC236}">
                    <a16:creationId xmlns:a16="http://schemas.microsoft.com/office/drawing/2014/main" id="{0F1DEDD3-F86F-4226-809E-FCD0D1633E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551786" y="2757459"/>
                <a:ext cx="649288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 type="stealth" w="lg" len="med"/>
                <a:tailEnd type="stealth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58">
                <a:extLst>
                  <a:ext uri="{FF2B5EF4-FFF2-40B4-BE49-F238E27FC236}">
                    <a16:creationId xmlns:a16="http://schemas.microsoft.com/office/drawing/2014/main" id="{21B5576E-4ECE-4131-856E-86589BD947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0800000" flipH="1">
                <a:off x="2548932" y="3617912"/>
                <a:ext cx="649288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 type="stealth" w="lg" len="med"/>
                <a:tailEnd type="stealth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59">
                <a:extLst>
                  <a:ext uri="{FF2B5EF4-FFF2-40B4-BE49-F238E27FC236}">
                    <a16:creationId xmlns:a16="http://schemas.microsoft.com/office/drawing/2014/main" id="{A9D32D33-E60D-445C-B364-44068F6BE970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>
                <a:off x="2624812" y="2828897"/>
                <a:ext cx="1295400" cy="300037"/>
              </a:xfrm>
              <a:custGeom>
                <a:avLst/>
                <a:gdLst>
                  <a:gd name="T0" fmla="*/ 0 w 816"/>
                  <a:gd name="T1" fmla="*/ 144 h 189"/>
                  <a:gd name="T2" fmla="*/ 272 w 816"/>
                  <a:gd name="T3" fmla="*/ 7 h 189"/>
                  <a:gd name="T4" fmla="*/ 816 w 816"/>
                  <a:gd name="T5" fmla="*/ 189 h 18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16" h="189">
                    <a:moveTo>
                      <a:pt x="0" y="144"/>
                    </a:moveTo>
                    <a:cubicBezTo>
                      <a:pt x="68" y="72"/>
                      <a:pt x="136" y="0"/>
                      <a:pt x="272" y="7"/>
                    </a:cubicBezTo>
                    <a:cubicBezTo>
                      <a:pt x="408" y="14"/>
                      <a:pt x="740" y="166"/>
                      <a:pt x="816" y="189"/>
                    </a:cubicBezTo>
                  </a:path>
                </a:pathLst>
              </a:custGeom>
              <a:noFill/>
              <a:ln w="25400" cap="flat" cmpd="sng">
                <a:solidFill>
                  <a:srgbClr val="0000FF"/>
                </a:solidFill>
                <a:prstDash val="solid"/>
                <a:round/>
                <a:headEnd type="stealth" w="lg" len="med"/>
                <a:tailEnd type="stealth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60">
                <a:extLst>
                  <a:ext uri="{FF2B5EF4-FFF2-40B4-BE49-F238E27FC236}">
                    <a16:creationId xmlns:a16="http://schemas.microsoft.com/office/drawing/2014/main" id="{78D5ED74-5E0C-49C3-8D64-3B94E1CEA120}"/>
                  </a:ext>
                </a:extLst>
              </p:cNvPr>
              <p:cNvSpPr>
                <a:spLocks/>
              </p:cNvSpPr>
              <p:nvPr/>
            </p:nvSpPr>
            <p:spPr bwMode="auto">
              <a:xfrm rot="10800000" flipV="1">
                <a:off x="2621958" y="3244850"/>
                <a:ext cx="1295400" cy="300037"/>
              </a:xfrm>
              <a:custGeom>
                <a:avLst/>
                <a:gdLst>
                  <a:gd name="T0" fmla="*/ 0 w 816"/>
                  <a:gd name="T1" fmla="*/ 144 h 189"/>
                  <a:gd name="T2" fmla="*/ 272 w 816"/>
                  <a:gd name="T3" fmla="*/ 7 h 189"/>
                  <a:gd name="T4" fmla="*/ 816 w 816"/>
                  <a:gd name="T5" fmla="*/ 189 h 18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16" h="189">
                    <a:moveTo>
                      <a:pt x="0" y="144"/>
                    </a:moveTo>
                    <a:cubicBezTo>
                      <a:pt x="68" y="72"/>
                      <a:pt x="136" y="0"/>
                      <a:pt x="272" y="7"/>
                    </a:cubicBezTo>
                    <a:cubicBezTo>
                      <a:pt x="408" y="14"/>
                      <a:pt x="740" y="166"/>
                      <a:pt x="816" y="189"/>
                    </a:cubicBezTo>
                  </a:path>
                </a:pathLst>
              </a:custGeom>
              <a:noFill/>
              <a:ln w="25400" cap="flat" cmpd="sng">
                <a:solidFill>
                  <a:srgbClr val="0000FF"/>
                </a:solidFill>
                <a:prstDash val="solid"/>
                <a:round/>
                <a:headEnd type="stealth" w="lg" len="med"/>
                <a:tailEnd type="stealth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" name="Group 29">
                <a:extLst>
                  <a:ext uri="{FF2B5EF4-FFF2-40B4-BE49-F238E27FC236}">
                    <a16:creationId xmlns:a16="http://schemas.microsoft.com/office/drawing/2014/main" id="{02FFD035-D88A-4E16-B3CE-757477F48CA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2571131" y="2179610"/>
                <a:ext cx="576263" cy="287337"/>
                <a:chOff x="1202" y="2750"/>
                <a:chExt cx="363" cy="181"/>
              </a:xfrm>
            </p:grpSpPr>
            <p:sp>
              <p:nvSpPr>
                <p:cNvPr id="23" name="Line 30">
                  <a:extLst>
                    <a:ext uri="{FF2B5EF4-FFF2-40B4-BE49-F238E27FC236}">
                      <a16:creationId xmlns:a16="http://schemas.microsoft.com/office/drawing/2014/main" id="{50291EEE-74A9-4ECE-B82D-2B9CC30A92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247" y="2840"/>
                  <a:ext cx="318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 type="oval" w="med" len="med"/>
                  <a:tailEnd type="none" w="lg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31">
                  <a:extLst>
                    <a:ext uri="{FF2B5EF4-FFF2-40B4-BE49-F238E27FC236}">
                      <a16:creationId xmlns:a16="http://schemas.microsoft.com/office/drawing/2014/main" id="{B7EF4EEA-738E-4544-9C5E-5387BBE11B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7" y="2750"/>
                  <a:ext cx="0" cy="181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32">
                  <a:extLst>
                    <a:ext uri="{FF2B5EF4-FFF2-40B4-BE49-F238E27FC236}">
                      <a16:creationId xmlns:a16="http://schemas.microsoft.com/office/drawing/2014/main" id="{BA3ADFB1-452E-4EFA-8BF3-715CE18478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02" y="2795"/>
                  <a:ext cx="0" cy="91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8669464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altLang="en-US" dirty="0"/>
              <a:t>למה החלפת הקשר מורכבת</a:t>
            </a:r>
            <a:br>
              <a:rPr lang="en-US" altLang="en-US" dirty="0"/>
            </a:br>
            <a:r>
              <a:rPr lang="he-IL" altLang="en-US" dirty="0"/>
              <a:t>משלושה קטעי קוד נפרדים?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40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35A93C9-C595-4E79-99F3-7B063A76A8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273190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95590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סיכום: שמירת ההקשר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347E3B8-509F-43D4-ABD0-85DCA9C52A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7262104"/>
              </p:ext>
            </p:extLst>
          </p:nvPr>
        </p:nvGraphicFramePr>
        <p:xfrm>
          <a:off x="457200" y="1600200"/>
          <a:ext cx="8229600" cy="4998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9537">
                  <a:extLst>
                    <a:ext uri="{9D8B030D-6E8A-4147-A177-3AD203B41FA5}">
                      <a16:colId xmlns:a16="http://schemas.microsoft.com/office/drawing/2014/main" val="1777899453"/>
                    </a:ext>
                  </a:extLst>
                </a:gridCol>
                <a:gridCol w="2999874">
                  <a:extLst>
                    <a:ext uri="{9D8B030D-6E8A-4147-A177-3AD203B41FA5}">
                      <a16:colId xmlns:a16="http://schemas.microsoft.com/office/drawing/2014/main" val="1154356335"/>
                    </a:ext>
                  </a:extLst>
                </a:gridCol>
                <a:gridCol w="3120189">
                  <a:extLst>
                    <a:ext uri="{9D8B030D-6E8A-4147-A177-3AD203B41FA5}">
                      <a16:colId xmlns:a16="http://schemas.microsoft.com/office/drawing/2014/main" val="865844994"/>
                    </a:ext>
                  </a:extLst>
                </a:gridCol>
              </a:tblGrid>
              <a:tr h="39367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איפה נשמר?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מי שומר?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מידע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extLst>
                  <a:ext uri="{0D108BD9-81ED-4DB2-BD59-A6C34878D82A}">
                    <a16:rowId xmlns:a16="http://schemas.microsoft.com/office/drawing/2014/main" val="1814134561"/>
                  </a:ext>
                </a:extLst>
              </a:tr>
              <a:tr h="69648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e-IL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במחסנית הגרעין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הפונקציה </a:t>
                      </a: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schedule()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e-IL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רגיסטרים </a:t>
                      </a: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eax</a:t>
                      </a: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edx</a:t>
                      </a: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ecx</a:t>
                      </a:r>
                      <a:b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he-IL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(באחריות הקוראת)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extLst>
                  <a:ext uri="{0D108BD9-81ED-4DB2-BD59-A6C34878D82A}">
                    <a16:rowId xmlns:a16="http://schemas.microsoft.com/office/drawing/2014/main" val="2852427528"/>
                  </a:ext>
                </a:extLst>
              </a:tr>
              <a:tr h="69648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e-IL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במחסנית הגרעין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he-IL" altLang="en-US" sz="2000" dirty="0"/>
                        <a:t>המאקרו </a:t>
                      </a:r>
                      <a:r>
                        <a:rPr lang="en-US" altLang="en-US" sz="2000" dirty="0" err="1"/>
                        <a:t>switch_to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he-IL" sz="2000" dirty="0"/>
                        <a:t>רגיסטרים </a:t>
                      </a:r>
                      <a:r>
                        <a:rPr lang="en-US" sz="2000" dirty="0" err="1"/>
                        <a:t>ebp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esi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edi</a:t>
                      </a:r>
                      <a:br>
                        <a:rPr lang="en-US" sz="2000" dirty="0"/>
                      </a:br>
                      <a:r>
                        <a:rPr kumimoji="0" lang="he-IL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(באחריות הנקראת)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extLst>
                  <a:ext uri="{0D108BD9-81ED-4DB2-BD59-A6C34878D82A}">
                    <a16:rowId xmlns:a16="http://schemas.microsoft.com/office/drawing/2014/main" val="3071276145"/>
                  </a:ext>
                </a:extLst>
              </a:tr>
              <a:tr h="69648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e-IL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במחסנית הגרעין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הפונקציה </a:t>
                      </a: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context_switch</a:t>
                      </a: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he-IL" sz="2000" dirty="0"/>
                        <a:t>רגיסטר </a:t>
                      </a:r>
                      <a:r>
                        <a:rPr lang="en-US" sz="2000" dirty="0" err="1"/>
                        <a:t>ebx</a:t>
                      </a:r>
                      <a:br>
                        <a:rPr lang="en-US" sz="2000" dirty="0"/>
                      </a:br>
                      <a:r>
                        <a:rPr kumimoji="0" lang="he-IL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(באחריות הנקראת)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extLst>
                  <a:ext uri="{0D108BD9-81ED-4DB2-BD59-A6C34878D82A}">
                    <a16:rowId xmlns:a16="http://schemas.microsoft.com/office/drawing/2014/main" val="3489756453"/>
                  </a:ext>
                </a:extLst>
              </a:tr>
              <a:tr h="393672"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thread_struct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he-IL" altLang="en-US" sz="2000" dirty="0"/>
                        <a:t>המאקרו </a:t>
                      </a:r>
                      <a:r>
                        <a:rPr lang="en-US" altLang="en-US" sz="2000" dirty="0" err="1"/>
                        <a:t>switch_to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esp</a:t>
                      </a:r>
                      <a:r>
                        <a:rPr kumimoji="0" lang="he-IL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– מצביע לראש המחסנית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extLst>
                  <a:ext uri="{0D108BD9-81ED-4DB2-BD59-A6C34878D82A}">
                    <a16:rowId xmlns:a16="http://schemas.microsoft.com/office/drawing/2014/main" val="2713205346"/>
                  </a:ext>
                </a:extLst>
              </a:tr>
              <a:tr h="393672"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eip</a:t>
                      </a:r>
                      <a:r>
                        <a:rPr kumimoji="0" lang="he-IL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– כתובת החזרה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extLst>
                  <a:ext uri="{0D108BD9-81ED-4DB2-BD59-A6C34878D82A}">
                    <a16:rowId xmlns:a16="http://schemas.microsoft.com/office/drawing/2014/main" val="2910918404"/>
                  </a:ext>
                </a:extLst>
              </a:tr>
              <a:tr h="69648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thread_struct</a:t>
                      </a:r>
                      <a:b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he-I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(ונטען ל-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TSS</a:t>
                      </a:r>
                      <a:r>
                        <a:rPr kumimoji="0" lang="he-I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he-IL" sz="2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e-I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הפונקציה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__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switch_to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()</a:t>
                      </a: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מצביע לבסיס מחסנית הגרעין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extLst>
                  <a:ext uri="{0D108BD9-81ED-4DB2-BD59-A6C34878D82A}">
                    <a16:rowId xmlns:a16="http://schemas.microsoft.com/office/drawing/2014/main" val="2445164068"/>
                  </a:ext>
                </a:extLst>
              </a:tr>
              <a:tr h="69648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thread_struct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e-I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הפונקציה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__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switch_to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()</a:t>
                      </a: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רגיסטרים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fs,gs</a:t>
                      </a:r>
                      <a:b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he-I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(שאר הסגמנטים לא משתנים במצב גרעין ולכן לא נשמרים)</a:t>
                      </a:r>
                    </a:p>
                  </a:txBody>
                  <a:tcPr marT="45727" marB="45727" anchor="ctr" horzOverflow="overflow"/>
                </a:tc>
                <a:extLst>
                  <a:ext uri="{0D108BD9-81ED-4DB2-BD59-A6C34878D82A}">
                    <a16:rowId xmlns:a16="http://schemas.microsoft.com/office/drawing/2014/main" val="97385166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933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יצירת תהליך חדש בלינוקס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או: איך ממומשת קריאת המערכת </a:t>
            </a:r>
            <a:r>
              <a:rPr lang="en-US" dirty="0"/>
              <a:t>fork</a:t>
            </a:r>
            <a:r>
              <a:rPr lang="he-IL" dirty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93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הפונקציה </a:t>
            </a:r>
            <a:r>
              <a:rPr lang="en-US" altLang="en-US" dirty="0" err="1"/>
              <a:t>do_fork</a:t>
            </a:r>
            <a:r>
              <a:rPr lang="en-US" altLang="en-US" dirty="0"/>
              <a:t>()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altLang="en-US" dirty="0"/>
              <a:t>קריאת המערכת </a:t>
            </a:r>
            <a:r>
              <a:rPr lang="en-US" altLang="en-US" dirty="0"/>
              <a:t>fork()</a:t>
            </a:r>
            <a:r>
              <a:rPr lang="he-IL" altLang="en-US" dirty="0"/>
              <a:t> משתמשת בפונקציה פנימית של הגרעין הקרויה </a:t>
            </a:r>
            <a:r>
              <a:rPr lang="en-US" altLang="en-US" dirty="0" err="1"/>
              <a:t>do_fork</a:t>
            </a:r>
            <a:r>
              <a:rPr lang="en-US" altLang="en-US" dirty="0"/>
              <a:t>()</a:t>
            </a:r>
            <a:r>
              <a:rPr lang="he-IL" altLang="en-US" dirty="0"/>
              <a:t> לבניית ההקשר של התהליך החדש.</a:t>
            </a:r>
          </a:p>
          <a:p>
            <a:pPr lvl="1"/>
            <a:r>
              <a:rPr lang="he-IL" altLang="en-US" dirty="0"/>
              <a:t>גם קריאות מערכת אחרות ליצירת תהליכים (למשל </a:t>
            </a:r>
            <a:r>
              <a:rPr lang="en-US" altLang="en-US" dirty="0"/>
              <a:t>clone()</a:t>
            </a:r>
            <a:r>
              <a:rPr lang="he-IL" altLang="en-US" dirty="0"/>
              <a:t> שנראה בתרגול 5) קוראות ל-</a:t>
            </a:r>
            <a:r>
              <a:rPr lang="en-US" altLang="en-US" dirty="0" err="1"/>
              <a:t>do_fork</a:t>
            </a:r>
            <a:r>
              <a:rPr lang="en-US" altLang="en-US" dirty="0"/>
              <a:t>()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ממומשת בקובץ גרעין </a:t>
            </a:r>
            <a:r>
              <a:rPr lang="en-US" altLang="en-US" dirty="0"/>
              <a:t>kernel/</a:t>
            </a:r>
            <a:r>
              <a:rPr lang="en-US" altLang="en-US" dirty="0" err="1"/>
              <a:t>fork.c</a:t>
            </a:r>
            <a:r>
              <a:rPr lang="he-IL" altLang="en-US" dirty="0"/>
              <a:t>.</a:t>
            </a:r>
          </a:p>
          <a:p>
            <a:endParaRPr lang="he-IL" altLang="en-US" dirty="0"/>
          </a:p>
          <a:p>
            <a:r>
              <a:rPr lang="he-IL" altLang="en-US" dirty="0"/>
              <a:t>הפונקציה </a:t>
            </a:r>
            <a:r>
              <a:rPr lang="en-US" altLang="en-US" dirty="0" err="1"/>
              <a:t>do_fork</a:t>
            </a:r>
            <a:r>
              <a:rPr lang="en-US" altLang="en-US" dirty="0"/>
              <a:t>()</a:t>
            </a:r>
            <a:r>
              <a:rPr lang="he-IL" altLang="en-US" dirty="0"/>
              <a:t> מבצעת את השלבים הבאים:</a:t>
            </a:r>
          </a:p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מקצה מתאר תהליך חדש עבור תהליך הבן.</a:t>
            </a:r>
          </a:p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מעתיקה לתהליך הבן את מרבית הנתונים ממתאר תהליך האב.</a:t>
            </a:r>
          </a:p>
          <a:p>
            <a:pPr lvl="1"/>
            <a:r>
              <a:rPr lang="he-IL" altLang="en-US" dirty="0"/>
              <a:t>למשל את טבלת הקבצים הפתוחים (</a:t>
            </a:r>
            <a:r>
              <a:rPr lang="en-US" altLang="en-US" dirty="0"/>
              <a:t>file descriptors</a:t>
            </a:r>
            <a:r>
              <a:rPr lang="he-IL" altLang="en-US" dirty="0"/>
              <a:t>) ואת שגרות הטיפול בסיגנלים – נראה בהמשך הקורס.</a:t>
            </a:r>
          </a:p>
          <a:p>
            <a:pPr lvl="1"/>
            <a:r>
              <a:rPr lang="he-IL" altLang="en-US" dirty="0"/>
              <a:t>העתקת תכולת הזיכרון מתבצעת בשיטה מיוחדת – </a:t>
            </a:r>
            <a:r>
              <a:rPr lang="en-US" altLang="en-US" dirty="0"/>
              <a:t>COW</a:t>
            </a:r>
            <a:r>
              <a:rPr lang="he-IL" altLang="en-US" dirty="0"/>
              <a:t> – נלמד בתרגול על זיכרון וירטואלי.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25607" name="Picture 4" descr="j0282216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43986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64153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הפונקציה </a:t>
            </a:r>
            <a:r>
              <a:rPr lang="en-US" altLang="en-US" dirty="0" err="1"/>
              <a:t>do_fork</a:t>
            </a:r>
            <a:r>
              <a:rPr lang="en-US" altLang="en-US" dirty="0"/>
              <a:t>()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he-IL" altLang="en-US" dirty="0"/>
              <a:t>בונה מחסנית גרעין לתהליך הבן ע"י קריאה לפונקציה </a:t>
            </a:r>
            <a:r>
              <a:rPr lang="en-US" altLang="en-US" dirty="0" err="1"/>
              <a:t>copy_thread</a:t>
            </a:r>
            <a:r>
              <a:rPr lang="en-US" altLang="en-US" dirty="0"/>
              <a:t>()</a:t>
            </a:r>
            <a:r>
              <a:rPr lang="he-IL" altLang="en-US" dirty="0"/>
              <a:t>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he-IL" altLang="en-US" dirty="0"/>
              <a:t>מקשרת את תהליך הבן לרשימת התהליכים ו"בני משפחתו" ע"י המאקרו </a:t>
            </a:r>
            <a:r>
              <a:rPr lang="en-US" altLang="en-US" dirty="0"/>
              <a:t>SET_LINKS</a:t>
            </a:r>
            <a:r>
              <a:rPr lang="he-IL" altLang="en-US" dirty="0"/>
              <a:t>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he-IL" altLang="en-US" dirty="0"/>
              <a:t>מוסיפה את תהליך הבן ל-</a:t>
            </a:r>
            <a:r>
              <a:rPr lang="en-US" altLang="en-US" dirty="0"/>
              <a:t>hash table</a:t>
            </a:r>
            <a:r>
              <a:rPr lang="he-IL" altLang="en-US" dirty="0"/>
              <a:t> של כל התהליכים לפי ה-</a:t>
            </a:r>
            <a:r>
              <a:rPr lang="en-US" altLang="en-US" dirty="0" err="1"/>
              <a:t>pid</a:t>
            </a:r>
            <a:r>
              <a:rPr lang="he-IL" altLang="en-US" dirty="0"/>
              <a:t> שלו ע"י קריאה ל-</a:t>
            </a:r>
            <a:r>
              <a:rPr lang="en-US" altLang="en-US" dirty="0" err="1"/>
              <a:t>hash_pid</a:t>
            </a:r>
            <a:r>
              <a:rPr lang="en-US" altLang="en-US" dirty="0"/>
              <a:t>()</a:t>
            </a:r>
            <a:r>
              <a:rPr lang="he-IL" altLang="en-US" dirty="0"/>
              <a:t>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he-IL" altLang="en-US" dirty="0"/>
              <a:t>מעבירה את תהליך הבן למצב </a:t>
            </a:r>
            <a:r>
              <a:rPr lang="en-US" altLang="en-US" dirty="0"/>
              <a:t>TASK_RUNNING</a:t>
            </a:r>
            <a:r>
              <a:rPr lang="he-IL" altLang="en-US" dirty="0"/>
              <a:t> ומכניסה אותו ל-</a:t>
            </a:r>
            <a:r>
              <a:rPr lang="en-US" altLang="en-US" dirty="0" err="1"/>
              <a:t>runqueue</a:t>
            </a:r>
            <a:r>
              <a:rPr lang="he-IL" altLang="en-US" dirty="0"/>
              <a:t> ע"י קריאה ל-</a:t>
            </a:r>
            <a:r>
              <a:rPr lang="en-US" altLang="en-US" dirty="0" err="1"/>
              <a:t>wake_up_forked_process</a:t>
            </a:r>
            <a:r>
              <a:rPr lang="en-US" altLang="en-US" dirty="0"/>
              <a:t>()</a:t>
            </a:r>
            <a:r>
              <a:rPr lang="he-IL" altLang="en-US" dirty="0"/>
              <a:t>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he-IL" altLang="en-US" dirty="0"/>
              <a:t>לסיום, הפונקציה מחזירה את ה-</a:t>
            </a:r>
            <a:r>
              <a:rPr lang="en-US" altLang="en-US" dirty="0" err="1"/>
              <a:t>pid</a:t>
            </a:r>
            <a:r>
              <a:rPr lang="he-IL" altLang="en-US" dirty="0"/>
              <a:t> של תהליך הבן, וערך זה מוחזר לבסוף לתהליך האב.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26631" name="Picture 4" descr="j0282216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143986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5821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E9A6-5D97-42AF-B6EE-08CBFAB52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הפונקציה </a:t>
            </a:r>
            <a:r>
              <a:rPr lang="en-US" dirty="0" err="1"/>
              <a:t>copy_thread</a:t>
            </a:r>
            <a:r>
              <a:rPr lang="en-US" dirty="0"/>
              <a:t>()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9DBFF4-15FD-489F-A0C2-FDC8ABD7B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BD8737-2456-427B-9D16-F7F88C57D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45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4DDF743-99F2-4A45-94F2-792537532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052518"/>
              </p:ext>
            </p:extLst>
          </p:nvPr>
        </p:nvGraphicFramePr>
        <p:xfrm>
          <a:off x="466422" y="1604211"/>
          <a:ext cx="2455421" cy="46634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31576">
                  <a:extLst>
                    <a:ext uri="{9D8B030D-6E8A-4147-A177-3AD203B41FA5}">
                      <a16:colId xmlns:a16="http://schemas.microsoft.com/office/drawing/2014/main" val="4139114738"/>
                    </a:ext>
                  </a:extLst>
                </a:gridCol>
                <a:gridCol w="1923845">
                  <a:extLst>
                    <a:ext uri="{9D8B030D-6E8A-4147-A177-3AD203B41FA5}">
                      <a16:colId xmlns:a16="http://schemas.microsoft.com/office/drawing/2014/main" val="405982671"/>
                    </a:ext>
                  </a:extLst>
                </a:gridCol>
              </a:tblGrid>
              <a:tr h="352213">
                <a:tc rowSpan="5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kernel stack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/>
                        <a:t>esp,eflags,eip,…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39833"/>
                  </a:ext>
                </a:extLst>
              </a:tr>
              <a:tr h="6163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eax</a:t>
                      </a:r>
                      <a:br>
                        <a:rPr lang="en-US" dirty="0"/>
                      </a:br>
                      <a:r>
                        <a:rPr lang="en-US" dirty="0" err="1"/>
                        <a:t>ebx</a:t>
                      </a:r>
                      <a:br>
                        <a:rPr lang="en-US" dirty="0"/>
                      </a:br>
                      <a:r>
                        <a:rPr lang="en-US" dirty="0" err="1"/>
                        <a:t>ecx</a:t>
                      </a:r>
                      <a:br>
                        <a:rPr lang="en-US" dirty="0"/>
                      </a:br>
                      <a:r>
                        <a:rPr lang="en-US" dirty="0"/>
                        <a:t>…</a:t>
                      </a:r>
                      <a:br>
                        <a:rPr lang="en-US" dirty="0"/>
                      </a:br>
                      <a:r>
                        <a:rPr lang="en-US" dirty="0"/>
                        <a:t>(by SAVE_ALL)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352153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sys_fork</a:t>
                      </a:r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95130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do_fork</a:t>
                      </a:r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228124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copy_thread</a:t>
                      </a:r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715"/>
                  </a:ext>
                </a:extLst>
              </a:tr>
              <a:tr h="352213">
                <a:tc grid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62634"/>
                  </a:ext>
                </a:extLst>
              </a:tr>
              <a:tr h="352213"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PCB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thread.esp0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923690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thread.eip</a:t>
                      </a:r>
                      <a:br>
                        <a:rPr lang="en-US" dirty="0"/>
                      </a:b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072563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thread.esp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08645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C95E9084-77AD-468E-AD28-2CB451CEFF05}"/>
              </a:ext>
            </a:extLst>
          </p:cNvPr>
          <p:cNvSpPr/>
          <p:nvPr/>
        </p:nvSpPr>
        <p:spPr>
          <a:xfrm>
            <a:off x="862260" y="6187440"/>
            <a:ext cx="1660358" cy="4934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father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7EFB3F3-51D7-413C-8903-12D99A70ACCE}"/>
              </a:ext>
            </a:extLst>
          </p:cNvPr>
          <p:cNvGrpSpPr/>
          <p:nvPr/>
        </p:nvGrpSpPr>
        <p:grpSpPr>
          <a:xfrm flipV="1">
            <a:off x="2919666" y="1604211"/>
            <a:ext cx="365760" cy="3474720"/>
            <a:chOff x="4780547" y="2438400"/>
            <a:chExt cx="737937" cy="866274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83E0778-DC3E-44A6-BE03-E48F8C4FB8F4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3FB51CF-049B-46DD-A3BA-7B9BA06BF45F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2834ACF7-C34F-46D6-890C-3678A14A5182}"/>
                </a:ext>
              </a:extLst>
            </p:cNvPr>
            <p:cNvCxnSpPr/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6" name="Rectangle 85">
            <a:extLst>
              <a:ext uri="{FF2B5EF4-FFF2-40B4-BE49-F238E27FC236}">
                <a16:creationId xmlns:a16="http://schemas.microsoft.com/office/drawing/2014/main" id="{4DE03B2D-04D7-44A4-863E-E9D1609417E3}"/>
              </a:ext>
            </a:extLst>
          </p:cNvPr>
          <p:cNvSpPr/>
          <p:nvPr/>
        </p:nvSpPr>
        <p:spPr>
          <a:xfrm>
            <a:off x="5959152" y="6181180"/>
            <a:ext cx="1660358" cy="4934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son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11F166E-F2A1-49DD-B3BC-FAADFBBD2E3E}"/>
              </a:ext>
            </a:extLst>
          </p:cNvPr>
          <p:cNvGrpSpPr/>
          <p:nvPr/>
        </p:nvGrpSpPr>
        <p:grpSpPr>
          <a:xfrm flipV="1">
            <a:off x="2919667" y="4523873"/>
            <a:ext cx="731521" cy="1554480"/>
            <a:chOff x="4780547" y="2438400"/>
            <a:chExt cx="737938" cy="866274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BDA6C9C-EA0A-4B91-8C50-1B5372EC4654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1C37131-4DE8-4398-AE6F-356280D9529B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822F07E0-9654-444A-842B-257E2394F75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04AC338-5555-47C3-9599-DA8B0B7C797D}"/>
              </a:ext>
            </a:extLst>
          </p:cNvPr>
          <p:cNvGrpSpPr/>
          <p:nvPr/>
        </p:nvGrpSpPr>
        <p:grpSpPr>
          <a:xfrm>
            <a:off x="4133342" y="5668630"/>
            <a:ext cx="1420846" cy="592760"/>
            <a:chOff x="3658757" y="3992241"/>
            <a:chExt cx="1420846" cy="592760"/>
          </a:xfrm>
        </p:grpSpPr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6C68B16B-5C5A-4410-AE42-BF04780B1FA3}"/>
                </a:ext>
              </a:extLst>
            </p:cNvPr>
            <p:cNvSpPr/>
            <p:nvPr/>
          </p:nvSpPr>
          <p:spPr>
            <a:xfrm>
              <a:off x="3658757" y="3992241"/>
              <a:ext cx="822960" cy="4973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p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F8208BC5-EE8A-4AE9-A5C5-8FB3A31BE73E}"/>
                </a:ext>
              </a:extLst>
            </p:cNvPr>
            <p:cNvCxnSpPr>
              <a:cxnSpLocks/>
              <a:stCxn id="43" idx="3"/>
            </p:cNvCxnSpPr>
            <p:nvPr/>
          </p:nvCxnSpPr>
          <p:spPr>
            <a:xfrm>
              <a:off x="4481717" y="4240894"/>
              <a:ext cx="597886" cy="344107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953C0A6-5EE1-49F8-AAFF-BAD7935BD5DB}"/>
              </a:ext>
            </a:extLst>
          </p:cNvPr>
          <p:cNvGrpSpPr/>
          <p:nvPr/>
        </p:nvGrpSpPr>
        <p:grpSpPr>
          <a:xfrm>
            <a:off x="2911133" y="2485610"/>
            <a:ext cx="2264611" cy="943390"/>
            <a:chOff x="2758282" y="3992241"/>
            <a:chExt cx="2264611" cy="943390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562B6658-B7DD-4C9D-BFC9-2F93E1AFA7ED}"/>
                </a:ext>
              </a:extLst>
            </p:cNvPr>
            <p:cNvSpPr/>
            <p:nvPr/>
          </p:nvSpPr>
          <p:spPr>
            <a:xfrm>
              <a:off x="3498336" y="3992241"/>
              <a:ext cx="1524557" cy="4973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/>
                <a:t>regs</a:t>
              </a:r>
              <a:endParaRPr lang="en-US" sz="2000" b="1" dirty="0"/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2CD41AEF-309A-4F2B-9558-3FABC931A02D}"/>
                </a:ext>
              </a:extLst>
            </p:cNvPr>
            <p:cNvCxnSpPr>
              <a:cxnSpLocks/>
              <a:stCxn id="46" idx="1"/>
            </p:cNvCxnSpPr>
            <p:nvPr/>
          </p:nvCxnSpPr>
          <p:spPr>
            <a:xfrm flipH="1">
              <a:off x="2758282" y="4240894"/>
              <a:ext cx="740054" cy="694737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CDFE36E9-A34D-4586-9991-00A580723D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10454"/>
              </p:ext>
            </p:extLst>
          </p:nvPr>
        </p:nvGraphicFramePr>
        <p:xfrm>
          <a:off x="5548734" y="1604211"/>
          <a:ext cx="2455421" cy="46634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31576">
                  <a:extLst>
                    <a:ext uri="{9D8B030D-6E8A-4147-A177-3AD203B41FA5}">
                      <a16:colId xmlns:a16="http://schemas.microsoft.com/office/drawing/2014/main" val="4139114738"/>
                    </a:ext>
                  </a:extLst>
                </a:gridCol>
                <a:gridCol w="1923845">
                  <a:extLst>
                    <a:ext uri="{9D8B030D-6E8A-4147-A177-3AD203B41FA5}">
                      <a16:colId xmlns:a16="http://schemas.microsoft.com/office/drawing/2014/main" val="405982671"/>
                    </a:ext>
                  </a:extLst>
                </a:gridCol>
              </a:tblGrid>
              <a:tr h="352213">
                <a:tc rowSpan="5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kernel stack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39833"/>
                  </a:ext>
                </a:extLst>
              </a:tr>
              <a:tr h="6163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US" dirty="0"/>
                      </a:br>
                      <a:br>
                        <a:rPr lang="en-US" dirty="0"/>
                      </a:br>
                      <a:br>
                        <a:rPr lang="en-US" dirty="0"/>
                      </a:br>
                      <a:br>
                        <a:rPr lang="en-US" dirty="0"/>
                      </a:b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352153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95130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228124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715"/>
                  </a:ext>
                </a:extLst>
              </a:tr>
              <a:tr h="352213">
                <a:tc grid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62634"/>
                  </a:ext>
                </a:extLst>
              </a:tr>
              <a:tr h="352213"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PCB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thread.esp0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923690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thread.eip</a:t>
                      </a:r>
                      <a:br>
                        <a:rPr lang="en-US" dirty="0"/>
                      </a:b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072563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thread.esp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08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8583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E9A6-5D97-42AF-B6EE-08CBFAB52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הפונקציה </a:t>
            </a:r>
            <a:r>
              <a:rPr lang="en-US" dirty="0" err="1"/>
              <a:t>copy_thread</a:t>
            </a:r>
            <a:r>
              <a:rPr lang="en-US" dirty="0"/>
              <a:t>()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9DBFF4-15FD-489F-A0C2-FDC8ABD7B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BD8737-2456-427B-9D16-F7F88C57D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46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4DDF743-99F2-4A45-94F2-79253753292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6422" y="1604211"/>
          <a:ext cx="2455421" cy="46634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31576">
                  <a:extLst>
                    <a:ext uri="{9D8B030D-6E8A-4147-A177-3AD203B41FA5}">
                      <a16:colId xmlns:a16="http://schemas.microsoft.com/office/drawing/2014/main" val="4139114738"/>
                    </a:ext>
                  </a:extLst>
                </a:gridCol>
                <a:gridCol w="1923845">
                  <a:extLst>
                    <a:ext uri="{9D8B030D-6E8A-4147-A177-3AD203B41FA5}">
                      <a16:colId xmlns:a16="http://schemas.microsoft.com/office/drawing/2014/main" val="405982671"/>
                    </a:ext>
                  </a:extLst>
                </a:gridCol>
              </a:tblGrid>
              <a:tr h="352213">
                <a:tc rowSpan="5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kernel stack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/>
                        <a:t>esp,eflags,eip,…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39833"/>
                  </a:ext>
                </a:extLst>
              </a:tr>
              <a:tr h="6163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eax</a:t>
                      </a:r>
                      <a:br>
                        <a:rPr lang="en-US" dirty="0"/>
                      </a:br>
                      <a:r>
                        <a:rPr lang="en-US" dirty="0" err="1"/>
                        <a:t>ebx</a:t>
                      </a:r>
                      <a:br>
                        <a:rPr lang="en-US" dirty="0"/>
                      </a:br>
                      <a:r>
                        <a:rPr lang="en-US" dirty="0" err="1"/>
                        <a:t>ecx</a:t>
                      </a:r>
                      <a:br>
                        <a:rPr lang="en-US" dirty="0"/>
                      </a:br>
                      <a:r>
                        <a:rPr lang="en-US" dirty="0"/>
                        <a:t>…</a:t>
                      </a:r>
                      <a:br>
                        <a:rPr lang="en-US" dirty="0"/>
                      </a:br>
                      <a:r>
                        <a:rPr lang="en-US" dirty="0"/>
                        <a:t>(by SAVE_ALL)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352153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sys_fork</a:t>
                      </a:r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95130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do_fork</a:t>
                      </a:r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228124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copy_thread</a:t>
                      </a:r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715"/>
                  </a:ext>
                </a:extLst>
              </a:tr>
              <a:tr h="352213">
                <a:tc grid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62634"/>
                  </a:ext>
                </a:extLst>
              </a:tr>
              <a:tr h="352213"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PCB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thread.esp0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923690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thread.eip</a:t>
                      </a:r>
                      <a:br>
                        <a:rPr lang="en-US" dirty="0"/>
                      </a:b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072563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thread.esp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08645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C95E9084-77AD-468E-AD28-2CB451CEFF05}"/>
              </a:ext>
            </a:extLst>
          </p:cNvPr>
          <p:cNvSpPr/>
          <p:nvPr/>
        </p:nvSpPr>
        <p:spPr>
          <a:xfrm>
            <a:off x="862260" y="6187440"/>
            <a:ext cx="1660358" cy="4934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father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7EFB3F3-51D7-413C-8903-12D99A70ACCE}"/>
              </a:ext>
            </a:extLst>
          </p:cNvPr>
          <p:cNvGrpSpPr/>
          <p:nvPr/>
        </p:nvGrpSpPr>
        <p:grpSpPr>
          <a:xfrm flipV="1">
            <a:off x="2919666" y="1604211"/>
            <a:ext cx="365760" cy="3474720"/>
            <a:chOff x="4780547" y="2438400"/>
            <a:chExt cx="737937" cy="866274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83E0778-DC3E-44A6-BE03-E48F8C4FB8F4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3FB51CF-049B-46DD-A3BA-7B9BA06BF45F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2834ACF7-C34F-46D6-890C-3678A14A5182}"/>
                </a:ext>
              </a:extLst>
            </p:cNvPr>
            <p:cNvCxnSpPr/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6" name="Rectangle 85">
            <a:extLst>
              <a:ext uri="{FF2B5EF4-FFF2-40B4-BE49-F238E27FC236}">
                <a16:creationId xmlns:a16="http://schemas.microsoft.com/office/drawing/2014/main" id="{4DE03B2D-04D7-44A4-863E-E9D1609417E3}"/>
              </a:ext>
            </a:extLst>
          </p:cNvPr>
          <p:cNvSpPr/>
          <p:nvPr/>
        </p:nvSpPr>
        <p:spPr>
          <a:xfrm>
            <a:off x="5959152" y="6181180"/>
            <a:ext cx="1660358" cy="4934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son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11F166E-F2A1-49DD-B3BC-FAADFBBD2E3E}"/>
              </a:ext>
            </a:extLst>
          </p:cNvPr>
          <p:cNvGrpSpPr/>
          <p:nvPr/>
        </p:nvGrpSpPr>
        <p:grpSpPr>
          <a:xfrm flipV="1">
            <a:off x="2919667" y="4523873"/>
            <a:ext cx="731521" cy="1554480"/>
            <a:chOff x="4780547" y="2438400"/>
            <a:chExt cx="737938" cy="866274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BDA6C9C-EA0A-4B91-8C50-1B5372EC4654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1C37131-4DE8-4398-AE6F-356280D9529B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822F07E0-9654-444A-842B-257E2394F75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04AC338-5555-47C3-9599-DA8B0B7C797D}"/>
              </a:ext>
            </a:extLst>
          </p:cNvPr>
          <p:cNvGrpSpPr/>
          <p:nvPr/>
        </p:nvGrpSpPr>
        <p:grpSpPr>
          <a:xfrm>
            <a:off x="4133342" y="5668630"/>
            <a:ext cx="1420846" cy="592760"/>
            <a:chOff x="3658757" y="3992241"/>
            <a:chExt cx="1420846" cy="592760"/>
          </a:xfrm>
        </p:grpSpPr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6C68B16B-5C5A-4410-AE42-BF04780B1FA3}"/>
                </a:ext>
              </a:extLst>
            </p:cNvPr>
            <p:cNvSpPr/>
            <p:nvPr/>
          </p:nvSpPr>
          <p:spPr>
            <a:xfrm>
              <a:off x="3658757" y="3992241"/>
              <a:ext cx="822960" cy="4973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p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F8208BC5-EE8A-4AE9-A5C5-8FB3A31BE73E}"/>
                </a:ext>
              </a:extLst>
            </p:cNvPr>
            <p:cNvCxnSpPr>
              <a:cxnSpLocks/>
              <a:stCxn id="43" idx="3"/>
            </p:cNvCxnSpPr>
            <p:nvPr/>
          </p:nvCxnSpPr>
          <p:spPr>
            <a:xfrm>
              <a:off x="4481717" y="4240894"/>
              <a:ext cx="597886" cy="344107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953C0A6-5EE1-49F8-AAFF-BAD7935BD5DB}"/>
              </a:ext>
            </a:extLst>
          </p:cNvPr>
          <p:cNvGrpSpPr/>
          <p:nvPr/>
        </p:nvGrpSpPr>
        <p:grpSpPr>
          <a:xfrm>
            <a:off x="2911133" y="2485610"/>
            <a:ext cx="2264611" cy="943390"/>
            <a:chOff x="2758282" y="3992241"/>
            <a:chExt cx="2264611" cy="943390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562B6658-B7DD-4C9D-BFC9-2F93E1AFA7ED}"/>
                </a:ext>
              </a:extLst>
            </p:cNvPr>
            <p:cNvSpPr/>
            <p:nvPr/>
          </p:nvSpPr>
          <p:spPr>
            <a:xfrm>
              <a:off x="3498336" y="3992241"/>
              <a:ext cx="1524557" cy="4973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/>
                <a:t>regs</a:t>
              </a:r>
              <a:endParaRPr lang="en-US" sz="2000" b="1" dirty="0"/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2CD41AEF-309A-4F2B-9558-3FABC931A02D}"/>
                </a:ext>
              </a:extLst>
            </p:cNvPr>
            <p:cNvCxnSpPr>
              <a:cxnSpLocks/>
              <a:stCxn id="46" idx="1"/>
            </p:cNvCxnSpPr>
            <p:nvPr/>
          </p:nvCxnSpPr>
          <p:spPr>
            <a:xfrm flipH="1">
              <a:off x="2758282" y="4240894"/>
              <a:ext cx="740054" cy="694737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CDFE36E9-A34D-4586-9991-00A580723D6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48734" y="1604211"/>
          <a:ext cx="2455421" cy="46634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31576">
                  <a:extLst>
                    <a:ext uri="{9D8B030D-6E8A-4147-A177-3AD203B41FA5}">
                      <a16:colId xmlns:a16="http://schemas.microsoft.com/office/drawing/2014/main" val="4139114738"/>
                    </a:ext>
                  </a:extLst>
                </a:gridCol>
                <a:gridCol w="1923845">
                  <a:extLst>
                    <a:ext uri="{9D8B030D-6E8A-4147-A177-3AD203B41FA5}">
                      <a16:colId xmlns:a16="http://schemas.microsoft.com/office/drawing/2014/main" val="405982671"/>
                    </a:ext>
                  </a:extLst>
                </a:gridCol>
              </a:tblGrid>
              <a:tr h="352213">
                <a:tc rowSpan="5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kernel stack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39833"/>
                  </a:ext>
                </a:extLst>
              </a:tr>
              <a:tr h="6163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US" dirty="0"/>
                      </a:br>
                      <a:br>
                        <a:rPr lang="en-US" dirty="0"/>
                      </a:br>
                      <a:br>
                        <a:rPr lang="en-US" dirty="0"/>
                      </a:br>
                      <a:br>
                        <a:rPr lang="en-US" dirty="0"/>
                      </a:b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352153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95130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228124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715"/>
                  </a:ext>
                </a:extLst>
              </a:tr>
              <a:tr h="352213">
                <a:tc grid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62634"/>
                  </a:ext>
                </a:extLst>
              </a:tr>
              <a:tr h="352213"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PCB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thread.esp0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923690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thread.eip</a:t>
                      </a:r>
                      <a:br>
                        <a:rPr lang="en-US" dirty="0"/>
                      </a:b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072563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thread.esp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08645"/>
                  </a:ext>
                </a:extLst>
              </a:tr>
            </a:tbl>
          </a:graphicData>
        </a:graphic>
      </p:graphicFrame>
      <p:grpSp>
        <p:nvGrpSpPr>
          <p:cNvPr id="23" name="Group 22">
            <a:extLst>
              <a:ext uri="{FF2B5EF4-FFF2-40B4-BE49-F238E27FC236}">
                <a16:creationId xmlns:a16="http://schemas.microsoft.com/office/drawing/2014/main" id="{7C03E3CA-40DE-4423-B825-6F2F7F60D90B}"/>
              </a:ext>
            </a:extLst>
          </p:cNvPr>
          <p:cNvGrpSpPr/>
          <p:nvPr/>
        </p:nvGrpSpPr>
        <p:grpSpPr>
          <a:xfrm>
            <a:off x="3658137" y="3430430"/>
            <a:ext cx="2427051" cy="630648"/>
            <a:chOff x="3498336" y="3858899"/>
            <a:chExt cx="2427051" cy="630648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0AE0C78E-DC6F-4C3A-942D-92F3D3D88242}"/>
                </a:ext>
              </a:extLst>
            </p:cNvPr>
            <p:cNvSpPr/>
            <p:nvPr/>
          </p:nvSpPr>
          <p:spPr>
            <a:xfrm>
              <a:off x="3498336" y="3992241"/>
              <a:ext cx="1524557" cy="4973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/>
                <a:t>child_regs</a:t>
              </a:r>
              <a:endParaRPr lang="en-US" sz="2000" b="1" dirty="0"/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DC66087B-AA99-4803-864F-25CA93E884FD}"/>
                </a:ext>
              </a:extLst>
            </p:cNvPr>
            <p:cNvCxnSpPr>
              <a:cxnSpLocks/>
              <a:stCxn id="26" idx="3"/>
            </p:cNvCxnSpPr>
            <p:nvPr/>
          </p:nvCxnSpPr>
          <p:spPr>
            <a:xfrm flipV="1">
              <a:off x="5022893" y="3858899"/>
              <a:ext cx="902494" cy="381995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579235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E9A6-5D97-42AF-B6EE-08CBFAB52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הפונקציה </a:t>
            </a:r>
            <a:r>
              <a:rPr lang="en-US" dirty="0" err="1"/>
              <a:t>copy_thread</a:t>
            </a:r>
            <a:r>
              <a:rPr lang="en-US" dirty="0"/>
              <a:t>()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9DBFF4-15FD-489F-A0C2-FDC8ABD7B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BD8737-2456-427B-9D16-F7F88C57D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47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4DDF743-99F2-4A45-94F2-79253753292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6422" y="1604211"/>
          <a:ext cx="2455421" cy="46634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31576">
                  <a:extLst>
                    <a:ext uri="{9D8B030D-6E8A-4147-A177-3AD203B41FA5}">
                      <a16:colId xmlns:a16="http://schemas.microsoft.com/office/drawing/2014/main" val="4139114738"/>
                    </a:ext>
                  </a:extLst>
                </a:gridCol>
                <a:gridCol w="1923845">
                  <a:extLst>
                    <a:ext uri="{9D8B030D-6E8A-4147-A177-3AD203B41FA5}">
                      <a16:colId xmlns:a16="http://schemas.microsoft.com/office/drawing/2014/main" val="405982671"/>
                    </a:ext>
                  </a:extLst>
                </a:gridCol>
              </a:tblGrid>
              <a:tr h="352213">
                <a:tc rowSpan="5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kernel stack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/>
                        <a:t>esp,eflags,eip,…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39833"/>
                  </a:ext>
                </a:extLst>
              </a:tr>
              <a:tr h="6163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eax</a:t>
                      </a:r>
                      <a:br>
                        <a:rPr lang="en-US" dirty="0"/>
                      </a:br>
                      <a:r>
                        <a:rPr lang="en-US" dirty="0" err="1"/>
                        <a:t>ebx</a:t>
                      </a:r>
                      <a:br>
                        <a:rPr lang="en-US" dirty="0"/>
                      </a:br>
                      <a:r>
                        <a:rPr lang="en-US" dirty="0" err="1"/>
                        <a:t>ecx</a:t>
                      </a:r>
                      <a:br>
                        <a:rPr lang="en-US" dirty="0"/>
                      </a:br>
                      <a:r>
                        <a:rPr lang="en-US" dirty="0"/>
                        <a:t>…</a:t>
                      </a:r>
                      <a:br>
                        <a:rPr lang="en-US" dirty="0"/>
                      </a:br>
                      <a:r>
                        <a:rPr lang="en-US" dirty="0"/>
                        <a:t>(by SAVE_ALL)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352153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sys_fork</a:t>
                      </a:r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95130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do_fork</a:t>
                      </a:r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228124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copy_thread</a:t>
                      </a:r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715"/>
                  </a:ext>
                </a:extLst>
              </a:tr>
              <a:tr h="352213">
                <a:tc grid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62634"/>
                  </a:ext>
                </a:extLst>
              </a:tr>
              <a:tr h="352213"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PCB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thread.esp0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923690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thread.eip</a:t>
                      </a:r>
                      <a:br>
                        <a:rPr lang="en-US" dirty="0"/>
                      </a:b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072563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thread.esp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08645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C95E9084-77AD-468E-AD28-2CB451CEFF05}"/>
              </a:ext>
            </a:extLst>
          </p:cNvPr>
          <p:cNvSpPr/>
          <p:nvPr/>
        </p:nvSpPr>
        <p:spPr>
          <a:xfrm>
            <a:off x="862260" y="6187440"/>
            <a:ext cx="1660358" cy="4934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father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7EFB3F3-51D7-413C-8903-12D99A70ACCE}"/>
              </a:ext>
            </a:extLst>
          </p:cNvPr>
          <p:cNvGrpSpPr/>
          <p:nvPr/>
        </p:nvGrpSpPr>
        <p:grpSpPr>
          <a:xfrm flipV="1">
            <a:off x="2919666" y="1604211"/>
            <a:ext cx="365760" cy="3474720"/>
            <a:chOff x="4780547" y="2438400"/>
            <a:chExt cx="737937" cy="866274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83E0778-DC3E-44A6-BE03-E48F8C4FB8F4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3FB51CF-049B-46DD-A3BA-7B9BA06BF45F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2834ACF7-C34F-46D6-890C-3678A14A5182}"/>
                </a:ext>
              </a:extLst>
            </p:cNvPr>
            <p:cNvCxnSpPr/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6" name="Rectangle 85">
            <a:extLst>
              <a:ext uri="{FF2B5EF4-FFF2-40B4-BE49-F238E27FC236}">
                <a16:creationId xmlns:a16="http://schemas.microsoft.com/office/drawing/2014/main" id="{4DE03B2D-04D7-44A4-863E-E9D1609417E3}"/>
              </a:ext>
            </a:extLst>
          </p:cNvPr>
          <p:cNvSpPr/>
          <p:nvPr/>
        </p:nvSpPr>
        <p:spPr>
          <a:xfrm>
            <a:off x="5959152" y="6181180"/>
            <a:ext cx="1660358" cy="4934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son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11F166E-F2A1-49DD-B3BC-FAADFBBD2E3E}"/>
              </a:ext>
            </a:extLst>
          </p:cNvPr>
          <p:cNvGrpSpPr/>
          <p:nvPr/>
        </p:nvGrpSpPr>
        <p:grpSpPr>
          <a:xfrm flipV="1">
            <a:off x="2919667" y="4523873"/>
            <a:ext cx="731521" cy="1554480"/>
            <a:chOff x="4780547" y="2438400"/>
            <a:chExt cx="737938" cy="866274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BDA6C9C-EA0A-4B91-8C50-1B5372EC4654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1C37131-4DE8-4398-AE6F-356280D9529B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822F07E0-9654-444A-842B-257E2394F75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04AC338-5555-47C3-9599-DA8B0B7C797D}"/>
              </a:ext>
            </a:extLst>
          </p:cNvPr>
          <p:cNvGrpSpPr/>
          <p:nvPr/>
        </p:nvGrpSpPr>
        <p:grpSpPr>
          <a:xfrm>
            <a:off x="4133342" y="5668630"/>
            <a:ext cx="1420846" cy="592760"/>
            <a:chOff x="3658757" y="3992241"/>
            <a:chExt cx="1420846" cy="592760"/>
          </a:xfrm>
        </p:grpSpPr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6C68B16B-5C5A-4410-AE42-BF04780B1FA3}"/>
                </a:ext>
              </a:extLst>
            </p:cNvPr>
            <p:cNvSpPr/>
            <p:nvPr/>
          </p:nvSpPr>
          <p:spPr>
            <a:xfrm>
              <a:off x="3658757" y="3992241"/>
              <a:ext cx="822960" cy="4973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p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F8208BC5-EE8A-4AE9-A5C5-8FB3A31BE73E}"/>
                </a:ext>
              </a:extLst>
            </p:cNvPr>
            <p:cNvCxnSpPr>
              <a:cxnSpLocks/>
              <a:stCxn id="43" idx="3"/>
            </p:cNvCxnSpPr>
            <p:nvPr/>
          </p:nvCxnSpPr>
          <p:spPr>
            <a:xfrm>
              <a:off x="4481717" y="4240894"/>
              <a:ext cx="597886" cy="344107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953C0A6-5EE1-49F8-AAFF-BAD7935BD5DB}"/>
              </a:ext>
            </a:extLst>
          </p:cNvPr>
          <p:cNvGrpSpPr/>
          <p:nvPr/>
        </p:nvGrpSpPr>
        <p:grpSpPr>
          <a:xfrm>
            <a:off x="2911133" y="2485610"/>
            <a:ext cx="2264611" cy="943390"/>
            <a:chOff x="2758282" y="3992241"/>
            <a:chExt cx="2264611" cy="943390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562B6658-B7DD-4C9D-BFC9-2F93E1AFA7ED}"/>
                </a:ext>
              </a:extLst>
            </p:cNvPr>
            <p:cNvSpPr/>
            <p:nvPr/>
          </p:nvSpPr>
          <p:spPr>
            <a:xfrm>
              <a:off x="3498336" y="3992241"/>
              <a:ext cx="1524557" cy="4973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/>
                <a:t>regs</a:t>
              </a:r>
              <a:endParaRPr lang="en-US" sz="2000" b="1" dirty="0"/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2CD41AEF-309A-4F2B-9558-3FABC931A02D}"/>
                </a:ext>
              </a:extLst>
            </p:cNvPr>
            <p:cNvCxnSpPr>
              <a:cxnSpLocks/>
              <a:stCxn id="46" idx="1"/>
            </p:cNvCxnSpPr>
            <p:nvPr/>
          </p:nvCxnSpPr>
          <p:spPr>
            <a:xfrm flipH="1">
              <a:off x="2758282" y="4240894"/>
              <a:ext cx="740054" cy="694737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CDFE36E9-A34D-4586-9991-00A580723D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456254"/>
              </p:ext>
            </p:extLst>
          </p:nvPr>
        </p:nvGraphicFramePr>
        <p:xfrm>
          <a:off x="5548734" y="1604211"/>
          <a:ext cx="2455421" cy="46634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31576">
                  <a:extLst>
                    <a:ext uri="{9D8B030D-6E8A-4147-A177-3AD203B41FA5}">
                      <a16:colId xmlns:a16="http://schemas.microsoft.com/office/drawing/2014/main" val="4139114738"/>
                    </a:ext>
                  </a:extLst>
                </a:gridCol>
                <a:gridCol w="1923845">
                  <a:extLst>
                    <a:ext uri="{9D8B030D-6E8A-4147-A177-3AD203B41FA5}">
                      <a16:colId xmlns:a16="http://schemas.microsoft.com/office/drawing/2014/main" val="405982671"/>
                    </a:ext>
                  </a:extLst>
                </a:gridCol>
              </a:tblGrid>
              <a:tr h="352213">
                <a:tc rowSpan="5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kernel stack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dirty="0" err="1"/>
                        <a:t>esp,eflags,eip</a:t>
                      </a:r>
                      <a:r>
                        <a:rPr lang="en-US" altLang="en-US" dirty="0"/>
                        <a:t>,…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39833"/>
                  </a:ext>
                </a:extLst>
              </a:tr>
              <a:tr h="6163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eax</a:t>
                      </a:r>
                      <a:br>
                        <a:rPr lang="en-US" dirty="0"/>
                      </a:br>
                      <a:r>
                        <a:rPr lang="en-US" dirty="0" err="1"/>
                        <a:t>ebx</a:t>
                      </a:r>
                      <a:br>
                        <a:rPr lang="en-US" dirty="0"/>
                      </a:br>
                      <a:r>
                        <a:rPr lang="en-US" dirty="0" err="1"/>
                        <a:t>ecx</a:t>
                      </a:r>
                      <a:br>
                        <a:rPr lang="en-US" dirty="0"/>
                      </a:br>
                      <a:r>
                        <a:rPr lang="en-US" dirty="0"/>
                        <a:t>…</a:t>
                      </a:r>
                      <a:br>
                        <a:rPr lang="en-US" dirty="0"/>
                      </a:br>
                      <a:r>
                        <a:rPr lang="en-US" dirty="0"/>
                        <a:t>(by SAVE_ALL)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352153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95130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228124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715"/>
                  </a:ext>
                </a:extLst>
              </a:tr>
              <a:tr h="352213">
                <a:tc grid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62634"/>
                  </a:ext>
                </a:extLst>
              </a:tr>
              <a:tr h="352213"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PCB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thread.esp0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923690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thread.eip</a:t>
                      </a:r>
                      <a:br>
                        <a:rPr lang="en-US" dirty="0"/>
                      </a:b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072563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thread.esp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08645"/>
                  </a:ext>
                </a:extLst>
              </a:tr>
            </a:tbl>
          </a:graphicData>
        </a:graphic>
      </p:graphicFrame>
      <p:grpSp>
        <p:nvGrpSpPr>
          <p:cNvPr id="23" name="Group 22">
            <a:extLst>
              <a:ext uri="{FF2B5EF4-FFF2-40B4-BE49-F238E27FC236}">
                <a16:creationId xmlns:a16="http://schemas.microsoft.com/office/drawing/2014/main" id="{7C03E3CA-40DE-4423-B825-6F2F7F60D90B}"/>
              </a:ext>
            </a:extLst>
          </p:cNvPr>
          <p:cNvGrpSpPr/>
          <p:nvPr/>
        </p:nvGrpSpPr>
        <p:grpSpPr>
          <a:xfrm>
            <a:off x="3658137" y="3430430"/>
            <a:ext cx="2427051" cy="630648"/>
            <a:chOff x="3498336" y="3858899"/>
            <a:chExt cx="2427051" cy="630648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0AE0C78E-DC6F-4C3A-942D-92F3D3D88242}"/>
                </a:ext>
              </a:extLst>
            </p:cNvPr>
            <p:cNvSpPr/>
            <p:nvPr/>
          </p:nvSpPr>
          <p:spPr>
            <a:xfrm>
              <a:off x="3498336" y="3992241"/>
              <a:ext cx="1524557" cy="4973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/>
                <a:t>child_regs</a:t>
              </a:r>
              <a:endParaRPr lang="en-US" sz="2000" b="1" dirty="0"/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DC66087B-AA99-4803-864F-25CA93E884FD}"/>
                </a:ext>
              </a:extLst>
            </p:cNvPr>
            <p:cNvCxnSpPr>
              <a:cxnSpLocks/>
              <a:stCxn id="26" idx="3"/>
            </p:cNvCxnSpPr>
            <p:nvPr/>
          </p:nvCxnSpPr>
          <p:spPr>
            <a:xfrm flipV="1">
              <a:off x="5022893" y="3858899"/>
              <a:ext cx="902494" cy="381995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62123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E9A6-5D97-42AF-B6EE-08CBFAB52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הפונקציה </a:t>
            </a:r>
            <a:r>
              <a:rPr lang="en-US" dirty="0" err="1"/>
              <a:t>copy_thread</a:t>
            </a:r>
            <a:r>
              <a:rPr lang="en-US" dirty="0"/>
              <a:t>()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9DBFF4-15FD-489F-A0C2-FDC8ABD7B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BD8737-2456-427B-9D16-F7F88C57D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48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4DDF743-99F2-4A45-94F2-79253753292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6422" y="1604211"/>
          <a:ext cx="2455421" cy="46634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31576">
                  <a:extLst>
                    <a:ext uri="{9D8B030D-6E8A-4147-A177-3AD203B41FA5}">
                      <a16:colId xmlns:a16="http://schemas.microsoft.com/office/drawing/2014/main" val="4139114738"/>
                    </a:ext>
                  </a:extLst>
                </a:gridCol>
                <a:gridCol w="1923845">
                  <a:extLst>
                    <a:ext uri="{9D8B030D-6E8A-4147-A177-3AD203B41FA5}">
                      <a16:colId xmlns:a16="http://schemas.microsoft.com/office/drawing/2014/main" val="405982671"/>
                    </a:ext>
                  </a:extLst>
                </a:gridCol>
              </a:tblGrid>
              <a:tr h="352213">
                <a:tc rowSpan="5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kernel stack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/>
                        <a:t>esp,eflags,eip,…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39833"/>
                  </a:ext>
                </a:extLst>
              </a:tr>
              <a:tr h="6163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eax</a:t>
                      </a:r>
                      <a:br>
                        <a:rPr lang="en-US" dirty="0"/>
                      </a:br>
                      <a:r>
                        <a:rPr lang="en-US" dirty="0" err="1"/>
                        <a:t>ebx</a:t>
                      </a:r>
                      <a:br>
                        <a:rPr lang="en-US" dirty="0"/>
                      </a:br>
                      <a:r>
                        <a:rPr lang="en-US" dirty="0" err="1"/>
                        <a:t>ecx</a:t>
                      </a:r>
                      <a:br>
                        <a:rPr lang="en-US" dirty="0"/>
                      </a:br>
                      <a:r>
                        <a:rPr lang="en-US" dirty="0"/>
                        <a:t>…</a:t>
                      </a:r>
                      <a:br>
                        <a:rPr lang="en-US" dirty="0"/>
                      </a:br>
                      <a:r>
                        <a:rPr lang="en-US" dirty="0"/>
                        <a:t>(by SAVE_ALL)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352153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sys_fork</a:t>
                      </a:r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95130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do_fork</a:t>
                      </a:r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228124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copy_thread</a:t>
                      </a:r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715"/>
                  </a:ext>
                </a:extLst>
              </a:tr>
              <a:tr h="352213">
                <a:tc grid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62634"/>
                  </a:ext>
                </a:extLst>
              </a:tr>
              <a:tr h="352213"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PCB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thread.esp0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923690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thread.eip</a:t>
                      </a:r>
                      <a:br>
                        <a:rPr lang="en-US" dirty="0"/>
                      </a:b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072563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thread.esp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08645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C95E9084-77AD-468E-AD28-2CB451CEFF05}"/>
              </a:ext>
            </a:extLst>
          </p:cNvPr>
          <p:cNvSpPr/>
          <p:nvPr/>
        </p:nvSpPr>
        <p:spPr>
          <a:xfrm>
            <a:off x="862260" y="6187440"/>
            <a:ext cx="1660358" cy="4934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father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7EFB3F3-51D7-413C-8903-12D99A70ACCE}"/>
              </a:ext>
            </a:extLst>
          </p:cNvPr>
          <p:cNvGrpSpPr/>
          <p:nvPr/>
        </p:nvGrpSpPr>
        <p:grpSpPr>
          <a:xfrm flipV="1">
            <a:off x="2919666" y="1604211"/>
            <a:ext cx="365760" cy="3474720"/>
            <a:chOff x="4780547" y="2438400"/>
            <a:chExt cx="737937" cy="866274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83E0778-DC3E-44A6-BE03-E48F8C4FB8F4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3FB51CF-049B-46DD-A3BA-7B9BA06BF45F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2834ACF7-C34F-46D6-890C-3678A14A5182}"/>
                </a:ext>
              </a:extLst>
            </p:cNvPr>
            <p:cNvCxnSpPr/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6" name="Rectangle 85">
            <a:extLst>
              <a:ext uri="{FF2B5EF4-FFF2-40B4-BE49-F238E27FC236}">
                <a16:creationId xmlns:a16="http://schemas.microsoft.com/office/drawing/2014/main" id="{4DE03B2D-04D7-44A4-863E-E9D1609417E3}"/>
              </a:ext>
            </a:extLst>
          </p:cNvPr>
          <p:cNvSpPr/>
          <p:nvPr/>
        </p:nvSpPr>
        <p:spPr>
          <a:xfrm>
            <a:off x="5959152" y="6181180"/>
            <a:ext cx="1660358" cy="4934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son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11F166E-F2A1-49DD-B3BC-FAADFBBD2E3E}"/>
              </a:ext>
            </a:extLst>
          </p:cNvPr>
          <p:cNvGrpSpPr/>
          <p:nvPr/>
        </p:nvGrpSpPr>
        <p:grpSpPr>
          <a:xfrm flipV="1">
            <a:off x="2919667" y="4523873"/>
            <a:ext cx="731521" cy="1554480"/>
            <a:chOff x="4780547" y="2438400"/>
            <a:chExt cx="737938" cy="866274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BDA6C9C-EA0A-4B91-8C50-1B5372EC4654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1C37131-4DE8-4398-AE6F-356280D9529B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822F07E0-9654-444A-842B-257E2394F75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04AC338-5555-47C3-9599-DA8B0B7C797D}"/>
              </a:ext>
            </a:extLst>
          </p:cNvPr>
          <p:cNvGrpSpPr/>
          <p:nvPr/>
        </p:nvGrpSpPr>
        <p:grpSpPr>
          <a:xfrm>
            <a:off x="4133342" y="5668630"/>
            <a:ext cx="1420846" cy="592760"/>
            <a:chOff x="3658757" y="3992241"/>
            <a:chExt cx="1420846" cy="592760"/>
          </a:xfrm>
        </p:grpSpPr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6C68B16B-5C5A-4410-AE42-BF04780B1FA3}"/>
                </a:ext>
              </a:extLst>
            </p:cNvPr>
            <p:cNvSpPr/>
            <p:nvPr/>
          </p:nvSpPr>
          <p:spPr>
            <a:xfrm>
              <a:off x="3658757" y="3992241"/>
              <a:ext cx="822960" cy="4973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p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F8208BC5-EE8A-4AE9-A5C5-8FB3A31BE73E}"/>
                </a:ext>
              </a:extLst>
            </p:cNvPr>
            <p:cNvCxnSpPr>
              <a:cxnSpLocks/>
              <a:stCxn id="43" idx="3"/>
            </p:cNvCxnSpPr>
            <p:nvPr/>
          </p:nvCxnSpPr>
          <p:spPr>
            <a:xfrm>
              <a:off x="4481717" y="4240894"/>
              <a:ext cx="597886" cy="344107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953C0A6-5EE1-49F8-AAFF-BAD7935BD5DB}"/>
              </a:ext>
            </a:extLst>
          </p:cNvPr>
          <p:cNvGrpSpPr/>
          <p:nvPr/>
        </p:nvGrpSpPr>
        <p:grpSpPr>
          <a:xfrm>
            <a:off x="2911133" y="2485610"/>
            <a:ext cx="2264611" cy="943390"/>
            <a:chOff x="2758282" y="3992241"/>
            <a:chExt cx="2264611" cy="943390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562B6658-B7DD-4C9D-BFC9-2F93E1AFA7ED}"/>
                </a:ext>
              </a:extLst>
            </p:cNvPr>
            <p:cNvSpPr/>
            <p:nvPr/>
          </p:nvSpPr>
          <p:spPr>
            <a:xfrm>
              <a:off x="3498336" y="3992241"/>
              <a:ext cx="1524557" cy="4973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/>
                <a:t>regs</a:t>
              </a:r>
              <a:endParaRPr lang="en-US" sz="2000" b="1" dirty="0"/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2CD41AEF-309A-4F2B-9558-3FABC931A02D}"/>
                </a:ext>
              </a:extLst>
            </p:cNvPr>
            <p:cNvCxnSpPr>
              <a:cxnSpLocks/>
              <a:stCxn id="46" idx="1"/>
            </p:cNvCxnSpPr>
            <p:nvPr/>
          </p:nvCxnSpPr>
          <p:spPr>
            <a:xfrm flipH="1">
              <a:off x="2758282" y="4240894"/>
              <a:ext cx="740054" cy="694737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CDFE36E9-A34D-4586-9991-00A580723D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035581"/>
              </p:ext>
            </p:extLst>
          </p:nvPr>
        </p:nvGraphicFramePr>
        <p:xfrm>
          <a:off x="5548734" y="1604211"/>
          <a:ext cx="2455421" cy="46634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31576">
                  <a:extLst>
                    <a:ext uri="{9D8B030D-6E8A-4147-A177-3AD203B41FA5}">
                      <a16:colId xmlns:a16="http://schemas.microsoft.com/office/drawing/2014/main" val="4139114738"/>
                    </a:ext>
                  </a:extLst>
                </a:gridCol>
                <a:gridCol w="1923845">
                  <a:extLst>
                    <a:ext uri="{9D8B030D-6E8A-4147-A177-3AD203B41FA5}">
                      <a16:colId xmlns:a16="http://schemas.microsoft.com/office/drawing/2014/main" val="405982671"/>
                    </a:ext>
                  </a:extLst>
                </a:gridCol>
              </a:tblGrid>
              <a:tr h="352213">
                <a:tc rowSpan="5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kernel stack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dirty="0" err="1"/>
                        <a:t>esp,eflags,eip</a:t>
                      </a:r>
                      <a:r>
                        <a:rPr lang="en-US" altLang="en-US" dirty="0"/>
                        <a:t>,…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39833"/>
                  </a:ext>
                </a:extLst>
              </a:tr>
              <a:tr h="6163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eax</a:t>
                      </a:r>
                      <a:r>
                        <a:rPr lang="en-US" b="1" dirty="0"/>
                        <a:t> == 0</a:t>
                      </a:r>
                      <a:br>
                        <a:rPr lang="en-US" dirty="0"/>
                      </a:br>
                      <a:r>
                        <a:rPr lang="en-US" dirty="0" err="1"/>
                        <a:t>ebx</a:t>
                      </a:r>
                      <a:br>
                        <a:rPr lang="en-US" dirty="0"/>
                      </a:br>
                      <a:r>
                        <a:rPr lang="en-US" dirty="0" err="1"/>
                        <a:t>ecx</a:t>
                      </a:r>
                      <a:br>
                        <a:rPr lang="en-US" dirty="0"/>
                      </a:br>
                      <a:r>
                        <a:rPr lang="en-US" dirty="0"/>
                        <a:t>…</a:t>
                      </a:r>
                      <a:br>
                        <a:rPr lang="en-US" dirty="0"/>
                      </a:br>
                      <a:r>
                        <a:rPr lang="en-US" dirty="0"/>
                        <a:t>(by SAVE_ALL)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352153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95130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228124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715"/>
                  </a:ext>
                </a:extLst>
              </a:tr>
              <a:tr h="352213">
                <a:tc grid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62634"/>
                  </a:ext>
                </a:extLst>
              </a:tr>
              <a:tr h="352213"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PCB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thread.esp0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923690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thread.eip</a:t>
                      </a:r>
                      <a:br>
                        <a:rPr lang="en-US" dirty="0"/>
                      </a:b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072563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thread.esp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08645"/>
                  </a:ext>
                </a:extLst>
              </a:tr>
            </a:tbl>
          </a:graphicData>
        </a:graphic>
      </p:graphicFrame>
      <p:grpSp>
        <p:nvGrpSpPr>
          <p:cNvPr id="23" name="Group 22">
            <a:extLst>
              <a:ext uri="{FF2B5EF4-FFF2-40B4-BE49-F238E27FC236}">
                <a16:creationId xmlns:a16="http://schemas.microsoft.com/office/drawing/2014/main" id="{7C03E3CA-40DE-4423-B825-6F2F7F60D90B}"/>
              </a:ext>
            </a:extLst>
          </p:cNvPr>
          <p:cNvGrpSpPr/>
          <p:nvPr/>
        </p:nvGrpSpPr>
        <p:grpSpPr>
          <a:xfrm>
            <a:off x="3658137" y="3430430"/>
            <a:ext cx="2427051" cy="630648"/>
            <a:chOff x="3498336" y="3858899"/>
            <a:chExt cx="2427051" cy="630648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0AE0C78E-DC6F-4C3A-942D-92F3D3D88242}"/>
                </a:ext>
              </a:extLst>
            </p:cNvPr>
            <p:cNvSpPr/>
            <p:nvPr/>
          </p:nvSpPr>
          <p:spPr>
            <a:xfrm>
              <a:off x="3498336" y="3992241"/>
              <a:ext cx="1524557" cy="4973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/>
                <a:t>child_regs</a:t>
              </a:r>
              <a:endParaRPr lang="en-US" sz="2000" b="1" dirty="0"/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DC66087B-AA99-4803-864F-25CA93E884FD}"/>
                </a:ext>
              </a:extLst>
            </p:cNvPr>
            <p:cNvCxnSpPr>
              <a:cxnSpLocks/>
              <a:stCxn id="26" idx="3"/>
            </p:cNvCxnSpPr>
            <p:nvPr/>
          </p:nvCxnSpPr>
          <p:spPr>
            <a:xfrm flipV="1">
              <a:off x="5022893" y="3858899"/>
              <a:ext cx="902494" cy="381995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19688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E9A6-5D97-42AF-B6EE-08CBFAB52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הפונקציה </a:t>
            </a:r>
            <a:r>
              <a:rPr lang="en-US" dirty="0" err="1"/>
              <a:t>copy_thread</a:t>
            </a:r>
            <a:r>
              <a:rPr lang="en-US" dirty="0"/>
              <a:t>()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9DBFF4-15FD-489F-A0C2-FDC8ABD7B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BD8737-2456-427B-9D16-F7F88C57D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49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4DDF743-99F2-4A45-94F2-79253753292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6422" y="1604211"/>
          <a:ext cx="2455421" cy="46634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31576">
                  <a:extLst>
                    <a:ext uri="{9D8B030D-6E8A-4147-A177-3AD203B41FA5}">
                      <a16:colId xmlns:a16="http://schemas.microsoft.com/office/drawing/2014/main" val="4139114738"/>
                    </a:ext>
                  </a:extLst>
                </a:gridCol>
                <a:gridCol w="1923845">
                  <a:extLst>
                    <a:ext uri="{9D8B030D-6E8A-4147-A177-3AD203B41FA5}">
                      <a16:colId xmlns:a16="http://schemas.microsoft.com/office/drawing/2014/main" val="405982671"/>
                    </a:ext>
                  </a:extLst>
                </a:gridCol>
              </a:tblGrid>
              <a:tr h="352213">
                <a:tc rowSpan="5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kernel stack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/>
                        <a:t>esp,eflags,eip,…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39833"/>
                  </a:ext>
                </a:extLst>
              </a:tr>
              <a:tr h="6163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eax</a:t>
                      </a:r>
                      <a:br>
                        <a:rPr lang="en-US" dirty="0"/>
                      </a:br>
                      <a:r>
                        <a:rPr lang="en-US" dirty="0" err="1"/>
                        <a:t>ebx</a:t>
                      </a:r>
                      <a:br>
                        <a:rPr lang="en-US" dirty="0"/>
                      </a:br>
                      <a:r>
                        <a:rPr lang="en-US" dirty="0" err="1"/>
                        <a:t>ecx</a:t>
                      </a:r>
                      <a:br>
                        <a:rPr lang="en-US" dirty="0"/>
                      </a:br>
                      <a:r>
                        <a:rPr lang="en-US" dirty="0"/>
                        <a:t>…</a:t>
                      </a:r>
                      <a:br>
                        <a:rPr lang="en-US" dirty="0"/>
                      </a:br>
                      <a:r>
                        <a:rPr lang="en-US" dirty="0"/>
                        <a:t>(by SAVE_ALL)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352153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sys_fork</a:t>
                      </a:r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95130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do_fork</a:t>
                      </a:r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228124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copy_thread</a:t>
                      </a:r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715"/>
                  </a:ext>
                </a:extLst>
              </a:tr>
              <a:tr h="352213">
                <a:tc grid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62634"/>
                  </a:ext>
                </a:extLst>
              </a:tr>
              <a:tr h="352213"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PCB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thread.esp0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923690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thread.eip</a:t>
                      </a:r>
                      <a:br>
                        <a:rPr lang="en-US" dirty="0"/>
                      </a:b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072563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thread.esp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08645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C95E9084-77AD-468E-AD28-2CB451CEFF05}"/>
              </a:ext>
            </a:extLst>
          </p:cNvPr>
          <p:cNvSpPr/>
          <p:nvPr/>
        </p:nvSpPr>
        <p:spPr>
          <a:xfrm>
            <a:off x="862260" y="6187440"/>
            <a:ext cx="1660358" cy="4934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father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7EFB3F3-51D7-413C-8903-12D99A70ACCE}"/>
              </a:ext>
            </a:extLst>
          </p:cNvPr>
          <p:cNvGrpSpPr/>
          <p:nvPr/>
        </p:nvGrpSpPr>
        <p:grpSpPr>
          <a:xfrm flipV="1">
            <a:off x="2919666" y="1604211"/>
            <a:ext cx="365760" cy="3474720"/>
            <a:chOff x="4780547" y="2438400"/>
            <a:chExt cx="737937" cy="866274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83E0778-DC3E-44A6-BE03-E48F8C4FB8F4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3FB51CF-049B-46DD-A3BA-7B9BA06BF45F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2834ACF7-C34F-46D6-890C-3678A14A5182}"/>
                </a:ext>
              </a:extLst>
            </p:cNvPr>
            <p:cNvCxnSpPr/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6" name="Rectangle 85">
            <a:extLst>
              <a:ext uri="{FF2B5EF4-FFF2-40B4-BE49-F238E27FC236}">
                <a16:creationId xmlns:a16="http://schemas.microsoft.com/office/drawing/2014/main" id="{4DE03B2D-04D7-44A4-863E-E9D1609417E3}"/>
              </a:ext>
            </a:extLst>
          </p:cNvPr>
          <p:cNvSpPr/>
          <p:nvPr/>
        </p:nvSpPr>
        <p:spPr>
          <a:xfrm>
            <a:off x="5959152" y="6181180"/>
            <a:ext cx="1660358" cy="4934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son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11F166E-F2A1-49DD-B3BC-FAADFBBD2E3E}"/>
              </a:ext>
            </a:extLst>
          </p:cNvPr>
          <p:cNvGrpSpPr/>
          <p:nvPr/>
        </p:nvGrpSpPr>
        <p:grpSpPr>
          <a:xfrm flipV="1">
            <a:off x="2919667" y="4523873"/>
            <a:ext cx="731521" cy="1554480"/>
            <a:chOff x="4780547" y="2438400"/>
            <a:chExt cx="737938" cy="866274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BDA6C9C-EA0A-4B91-8C50-1B5372EC4654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1C37131-4DE8-4398-AE6F-356280D9529B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822F07E0-9654-444A-842B-257E2394F75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04AC338-5555-47C3-9599-DA8B0B7C797D}"/>
              </a:ext>
            </a:extLst>
          </p:cNvPr>
          <p:cNvGrpSpPr/>
          <p:nvPr/>
        </p:nvGrpSpPr>
        <p:grpSpPr>
          <a:xfrm>
            <a:off x="4133342" y="5668630"/>
            <a:ext cx="1420846" cy="592760"/>
            <a:chOff x="3658757" y="3992241"/>
            <a:chExt cx="1420846" cy="592760"/>
          </a:xfrm>
        </p:grpSpPr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6C68B16B-5C5A-4410-AE42-BF04780B1FA3}"/>
                </a:ext>
              </a:extLst>
            </p:cNvPr>
            <p:cNvSpPr/>
            <p:nvPr/>
          </p:nvSpPr>
          <p:spPr>
            <a:xfrm>
              <a:off x="3658757" y="3992241"/>
              <a:ext cx="822960" cy="4973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p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F8208BC5-EE8A-4AE9-A5C5-8FB3A31BE73E}"/>
                </a:ext>
              </a:extLst>
            </p:cNvPr>
            <p:cNvCxnSpPr>
              <a:cxnSpLocks/>
              <a:stCxn id="43" idx="3"/>
            </p:cNvCxnSpPr>
            <p:nvPr/>
          </p:nvCxnSpPr>
          <p:spPr>
            <a:xfrm>
              <a:off x="4481717" y="4240894"/>
              <a:ext cx="597886" cy="344107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953C0A6-5EE1-49F8-AAFF-BAD7935BD5DB}"/>
              </a:ext>
            </a:extLst>
          </p:cNvPr>
          <p:cNvGrpSpPr/>
          <p:nvPr/>
        </p:nvGrpSpPr>
        <p:grpSpPr>
          <a:xfrm>
            <a:off x="2911133" y="2485610"/>
            <a:ext cx="2264611" cy="943390"/>
            <a:chOff x="2758282" y="3992241"/>
            <a:chExt cx="2264611" cy="943390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562B6658-B7DD-4C9D-BFC9-2F93E1AFA7ED}"/>
                </a:ext>
              </a:extLst>
            </p:cNvPr>
            <p:cNvSpPr/>
            <p:nvPr/>
          </p:nvSpPr>
          <p:spPr>
            <a:xfrm>
              <a:off x="3498336" y="3992241"/>
              <a:ext cx="1524557" cy="4973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/>
                <a:t>regs</a:t>
              </a:r>
              <a:endParaRPr lang="en-US" sz="2000" b="1" dirty="0"/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2CD41AEF-309A-4F2B-9558-3FABC931A02D}"/>
                </a:ext>
              </a:extLst>
            </p:cNvPr>
            <p:cNvCxnSpPr>
              <a:cxnSpLocks/>
              <a:stCxn id="46" idx="1"/>
            </p:cNvCxnSpPr>
            <p:nvPr/>
          </p:nvCxnSpPr>
          <p:spPr>
            <a:xfrm flipH="1">
              <a:off x="2758282" y="4240894"/>
              <a:ext cx="740054" cy="694737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CDFE36E9-A34D-4586-9991-00A580723D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670297"/>
              </p:ext>
            </p:extLst>
          </p:nvPr>
        </p:nvGraphicFramePr>
        <p:xfrm>
          <a:off x="5548734" y="1604211"/>
          <a:ext cx="2455421" cy="46634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31576">
                  <a:extLst>
                    <a:ext uri="{9D8B030D-6E8A-4147-A177-3AD203B41FA5}">
                      <a16:colId xmlns:a16="http://schemas.microsoft.com/office/drawing/2014/main" val="4139114738"/>
                    </a:ext>
                  </a:extLst>
                </a:gridCol>
                <a:gridCol w="1923845">
                  <a:extLst>
                    <a:ext uri="{9D8B030D-6E8A-4147-A177-3AD203B41FA5}">
                      <a16:colId xmlns:a16="http://schemas.microsoft.com/office/drawing/2014/main" val="405982671"/>
                    </a:ext>
                  </a:extLst>
                </a:gridCol>
              </a:tblGrid>
              <a:tr h="352213">
                <a:tc rowSpan="5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kernel stack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dirty="0" err="1"/>
                        <a:t>esp,eflags,eip</a:t>
                      </a:r>
                      <a:r>
                        <a:rPr lang="en-US" altLang="en-US" dirty="0"/>
                        <a:t>,…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39833"/>
                  </a:ext>
                </a:extLst>
              </a:tr>
              <a:tr h="6163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eax</a:t>
                      </a:r>
                      <a:r>
                        <a:rPr lang="en-US" b="1" dirty="0"/>
                        <a:t> == 0</a:t>
                      </a:r>
                      <a:br>
                        <a:rPr lang="en-US" dirty="0"/>
                      </a:br>
                      <a:r>
                        <a:rPr lang="en-US" dirty="0" err="1"/>
                        <a:t>ebx</a:t>
                      </a:r>
                      <a:br>
                        <a:rPr lang="en-US" dirty="0"/>
                      </a:br>
                      <a:r>
                        <a:rPr lang="en-US" dirty="0" err="1"/>
                        <a:t>ecx</a:t>
                      </a:r>
                      <a:br>
                        <a:rPr lang="en-US" dirty="0"/>
                      </a:br>
                      <a:r>
                        <a:rPr lang="en-US" dirty="0"/>
                        <a:t>…</a:t>
                      </a:r>
                      <a:br>
                        <a:rPr lang="en-US" dirty="0"/>
                      </a:br>
                      <a:r>
                        <a:rPr lang="en-US" dirty="0"/>
                        <a:t>(by SAVE_ALL)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352153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95130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228124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715"/>
                  </a:ext>
                </a:extLst>
              </a:tr>
              <a:tr h="352213">
                <a:tc grid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62634"/>
                  </a:ext>
                </a:extLst>
              </a:tr>
              <a:tr h="352213"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PCB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thread.esp0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923690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thread.eip</a:t>
                      </a:r>
                      <a:r>
                        <a:rPr lang="en-US" b="1" dirty="0"/>
                        <a:t> == </a:t>
                      </a:r>
                      <a:r>
                        <a:rPr lang="en-US" b="1" dirty="0" err="1"/>
                        <a:t>ret_from_fork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072563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thread.esp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08645"/>
                  </a:ext>
                </a:extLst>
              </a:tr>
            </a:tbl>
          </a:graphicData>
        </a:graphic>
      </p:graphicFrame>
      <p:grpSp>
        <p:nvGrpSpPr>
          <p:cNvPr id="23" name="Group 22">
            <a:extLst>
              <a:ext uri="{FF2B5EF4-FFF2-40B4-BE49-F238E27FC236}">
                <a16:creationId xmlns:a16="http://schemas.microsoft.com/office/drawing/2014/main" id="{7C03E3CA-40DE-4423-B825-6F2F7F60D90B}"/>
              </a:ext>
            </a:extLst>
          </p:cNvPr>
          <p:cNvGrpSpPr/>
          <p:nvPr/>
        </p:nvGrpSpPr>
        <p:grpSpPr>
          <a:xfrm>
            <a:off x="3658137" y="3430430"/>
            <a:ext cx="2427051" cy="630648"/>
            <a:chOff x="3498336" y="3858899"/>
            <a:chExt cx="2427051" cy="630648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0AE0C78E-DC6F-4C3A-942D-92F3D3D88242}"/>
                </a:ext>
              </a:extLst>
            </p:cNvPr>
            <p:cNvSpPr/>
            <p:nvPr/>
          </p:nvSpPr>
          <p:spPr>
            <a:xfrm>
              <a:off x="3498336" y="3992241"/>
              <a:ext cx="1524557" cy="4973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/>
                <a:t>child_regs</a:t>
              </a:r>
              <a:endParaRPr lang="en-US" sz="2000" b="1" dirty="0"/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DC66087B-AA99-4803-864F-25CA93E884FD}"/>
                </a:ext>
              </a:extLst>
            </p:cNvPr>
            <p:cNvCxnSpPr>
              <a:cxnSpLocks/>
              <a:stCxn id="26" idx="3"/>
            </p:cNvCxnSpPr>
            <p:nvPr/>
          </p:nvCxnSpPr>
          <p:spPr>
            <a:xfrm flipV="1">
              <a:off x="5022893" y="3858899"/>
              <a:ext cx="902494" cy="381995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7521DD6-CC0B-45B5-8EEF-3D0B0827D6C1}"/>
              </a:ext>
            </a:extLst>
          </p:cNvPr>
          <p:cNvGrpSpPr/>
          <p:nvPr/>
        </p:nvGrpSpPr>
        <p:grpSpPr>
          <a:xfrm flipV="1">
            <a:off x="8016559" y="1597951"/>
            <a:ext cx="365760" cy="3474720"/>
            <a:chOff x="4780547" y="2438400"/>
            <a:chExt cx="737937" cy="866274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9AF40BC-EE13-4723-972E-39623D6B09EB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A181CB10-5747-4E96-AFA9-E3BC91B49A7F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E1A8BD1F-A392-426B-8F02-806D3A3A112C}"/>
                </a:ext>
              </a:extLst>
            </p:cNvPr>
            <p:cNvCxnSpPr/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550FD68-223B-4C35-B47D-06EAD0589F18}"/>
              </a:ext>
            </a:extLst>
          </p:cNvPr>
          <p:cNvGrpSpPr/>
          <p:nvPr/>
        </p:nvGrpSpPr>
        <p:grpSpPr>
          <a:xfrm flipV="1">
            <a:off x="8009609" y="3428999"/>
            <a:ext cx="731520" cy="2632243"/>
            <a:chOff x="4780547" y="2438400"/>
            <a:chExt cx="737937" cy="866274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69E3BE44-63F1-4651-BB7A-C379E0A45DF6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C2DCE2E-320F-44EE-B103-9C2E3F721C7C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B332472D-D03C-4EC6-B47F-3082141803B5}"/>
                </a:ext>
              </a:extLst>
            </p:cNvPr>
            <p:cNvCxnSpPr/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79949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פעולות על תור הריצה</a:t>
            </a:r>
            <a:endParaRPr lang="en-US" alt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0F12F4E-C03A-4872-8C28-8335ACA03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altLang="en-US" dirty="0"/>
              <a:t>לכל מעבד יש מבנה </a:t>
            </a:r>
            <a:r>
              <a:rPr lang="en-US" altLang="en-US" dirty="0" err="1"/>
              <a:t>runqueue</a:t>
            </a:r>
            <a:r>
              <a:rPr lang="he-IL" altLang="en-US" dirty="0"/>
              <a:t> משלו (בגרסת גרעין 2.6).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runqueue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runqueues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[NR_CPUS];</a:t>
            </a:r>
            <a:endParaRPr lang="he-IL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he-IL" altLang="en-US" dirty="0"/>
              <a:t>קוד המקור: </a:t>
            </a:r>
            <a:r>
              <a:rPr lang="en-US" altLang="en-US" dirty="0"/>
              <a:t>kernel/</a:t>
            </a:r>
            <a:r>
              <a:rPr lang="en-US" altLang="en-US" dirty="0" err="1"/>
              <a:t>sched.c</a:t>
            </a:r>
            <a:r>
              <a:rPr lang="he-IL" altLang="en-US" dirty="0"/>
              <a:t>.</a:t>
            </a:r>
          </a:p>
          <a:p>
            <a:endParaRPr lang="he-IL" altLang="en-US" dirty="0"/>
          </a:p>
          <a:p>
            <a:r>
              <a:rPr lang="he-IL" altLang="en-US" dirty="0"/>
              <a:t>הפונקציות </a:t>
            </a:r>
            <a:r>
              <a:rPr lang="en-US" altLang="en-US" dirty="0" err="1"/>
              <a:t>enqueue_task</a:t>
            </a:r>
            <a:r>
              <a:rPr lang="en-US" altLang="en-US" dirty="0"/>
              <a:t>()</a:t>
            </a:r>
            <a:r>
              <a:rPr lang="he-IL" altLang="en-US" dirty="0"/>
              <a:t> ו-</a:t>
            </a:r>
            <a:r>
              <a:rPr lang="en-US" altLang="en-US" dirty="0" err="1"/>
              <a:t>dequeue_task</a:t>
            </a:r>
            <a:r>
              <a:rPr lang="en-US" altLang="en-US" dirty="0"/>
              <a:t>()</a:t>
            </a:r>
            <a:r>
              <a:rPr lang="he-IL" altLang="en-US" dirty="0"/>
              <a:t> מכניסות ומוציאות תהליך מה-</a:t>
            </a:r>
            <a:r>
              <a:rPr lang="en-US" altLang="en-US" dirty="0" err="1"/>
              <a:t>runqueue</a:t>
            </a:r>
            <a:r>
              <a:rPr lang="he-IL" altLang="en-US" dirty="0"/>
              <a:t>.</a:t>
            </a:r>
          </a:p>
          <a:p>
            <a:r>
              <a:rPr lang="he-IL" altLang="en-US" dirty="0"/>
              <a:t>לדוגמה, הפונקציה </a:t>
            </a:r>
            <a:r>
              <a:rPr lang="en-US" altLang="en-US" dirty="0" err="1"/>
              <a:t>wake_up_process</a:t>
            </a:r>
            <a:r>
              <a:rPr lang="en-US" altLang="en-US" dirty="0"/>
              <a:t>()</a:t>
            </a:r>
            <a:r>
              <a:rPr lang="he-IL" altLang="en-US" dirty="0"/>
              <a:t> הופכת תהליך ממתין (למשל במצב </a:t>
            </a:r>
            <a:r>
              <a:rPr lang="en-US" altLang="en-US" dirty="0"/>
              <a:t>TASK_INTERRUPTIBLE</a:t>
            </a:r>
            <a:r>
              <a:rPr lang="he-IL" altLang="en-US" dirty="0"/>
              <a:t>) למוכן לריצה (מצב </a:t>
            </a:r>
            <a:r>
              <a:rPr lang="en-US" altLang="en-US" dirty="0"/>
              <a:t>TASK_RUNNING</a:t>
            </a:r>
            <a:r>
              <a:rPr lang="he-IL" altLang="en-US" dirty="0"/>
              <a:t>):</a:t>
            </a:r>
          </a:p>
          <a:p>
            <a:pPr lvl="1"/>
            <a:r>
              <a:rPr lang="he-IL" altLang="en-US" dirty="0"/>
              <a:t>מוצאת את ה-</a:t>
            </a:r>
            <a:r>
              <a:rPr lang="en-US" altLang="en-US" dirty="0" err="1"/>
              <a:t>runqueue</a:t>
            </a:r>
            <a:r>
              <a:rPr lang="he-IL" altLang="en-US" dirty="0"/>
              <a:t> של המעבד הנוכחי.</a:t>
            </a:r>
          </a:p>
          <a:p>
            <a:pPr lvl="1"/>
            <a:r>
              <a:rPr lang="he-IL" altLang="en-US" dirty="0"/>
              <a:t>מוסיפה את התהליך ל-</a:t>
            </a:r>
            <a:r>
              <a:rPr lang="en-US" altLang="en-US" dirty="0" err="1"/>
              <a:t>runqueue</a:t>
            </a:r>
            <a:r>
              <a:rPr lang="he-IL" altLang="en-US" dirty="0"/>
              <a:t> באמצעות </a:t>
            </a:r>
            <a:r>
              <a:rPr lang="en-US" altLang="en-US" dirty="0" err="1"/>
              <a:t>enqueue_task</a:t>
            </a:r>
            <a:r>
              <a:rPr lang="en-US" altLang="en-US" dirty="0"/>
              <a:t>()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מסמנת צורך בהחלפת הקשר אם התהליך החדש בעדיפות גבוהה יותר מהתהליך שרץ כרגע על המעבד.</a:t>
            </a:r>
            <a:endParaRPr lang="en-US" altLang="en-US" dirty="0"/>
          </a:p>
          <a:p>
            <a:endParaRPr lang="he-IL" alt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7476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הפונקציה </a:t>
            </a:r>
            <a:r>
              <a:rPr lang="en-US" altLang="en-US" dirty="0" err="1"/>
              <a:t>copy_thread</a:t>
            </a:r>
            <a:r>
              <a:rPr lang="en-US" altLang="en-US" dirty="0"/>
              <a:t>()</a:t>
            </a:r>
            <a:r>
              <a:rPr lang="he-IL" altLang="en-US" dirty="0"/>
              <a:t> (1)</a:t>
            </a:r>
            <a:endParaRPr lang="en-US" altLang="en-US" dirty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פונקציה זו מאתחלת את תכולת מחסנית הגרעין של תהליך הבן ואת שדה </a:t>
            </a:r>
            <a:r>
              <a:rPr lang="en-US" altLang="en-US" dirty="0"/>
              <a:t>thread</a:t>
            </a:r>
            <a:r>
              <a:rPr lang="he-IL" altLang="en-US" dirty="0"/>
              <a:t> במתאר תהליך הבן.</a:t>
            </a:r>
          </a:p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copy_thread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(…, struct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task_struct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 p, struct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pt_regs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he-IL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he-IL" altLang="en-US" dirty="0"/>
          </a:p>
          <a:p>
            <a:pPr lvl="1"/>
            <a:r>
              <a:rPr lang="he-IL" altLang="en-US" dirty="0"/>
              <a:t>מוגדרת בקובץ גרעין </a:t>
            </a:r>
            <a:r>
              <a:rPr lang="en-US" altLang="en-US" dirty="0"/>
              <a:t>arch/i386/kernel/</a:t>
            </a:r>
            <a:r>
              <a:rPr lang="en-US" altLang="en-US" dirty="0" err="1"/>
              <a:t>process.c</a:t>
            </a:r>
            <a:r>
              <a:rPr lang="he-IL" altLang="en-US" dirty="0"/>
              <a:t>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ארגומנטים:</a:t>
            </a:r>
          </a:p>
          <a:p>
            <a:pPr lvl="1"/>
            <a:r>
              <a:rPr lang="en-US" altLang="en-US" dirty="0"/>
              <a:t>p</a:t>
            </a:r>
            <a:r>
              <a:rPr lang="he-IL" altLang="en-US" dirty="0"/>
              <a:t> מצביע למתאר תהליך הבן.</a:t>
            </a:r>
          </a:p>
          <a:p>
            <a:pPr lvl="1"/>
            <a:r>
              <a:rPr lang="en-US" altLang="en-US" dirty="0" err="1"/>
              <a:t>regs</a:t>
            </a:r>
            <a:r>
              <a:rPr lang="he-IL" altLang="en-US" dirty="0"/>
              <a:t> מצביע לרגיסטרים שאוחסנו במחסנית הגרעין של האב באמצעות הקפיצה לפסיקה ו- </a:t>
            </a:r>
            <a:r>
              <a:rPr lang="en-US" altLang="en-US" dirty="0"/>
              <a:t>SAVE_ALL</a:t>
            </a:r>
            <a:r>
              <a:rPr lang="he-IL" altLang="en-US" dirty="0"/>
              <a:t> במהלך המעבר ל-</a:t>
            </a:r>
            <a:r>
              <a:rPr lang="en-US" altLang="en-US" dirty="0"/>
              <a:t>kernel mode</a:t>
            </a:r>
            <a:r>
              <a:rPr lang="he-IL" altLang="en-US" dirty="0"/>
              <a:t>.</a:t>
            </a:r>
            <a:endParaRPr lang="en-US" altLang="en-US" dirty="0"/>
          </a:p>
          <a:p>
            <a:pPr lvl="1"/>
            <a:r>
              <a:rPr lang="en-US" altLang="en-US" dirty="0"/>
              <a:t>struct </a:t>
            </a:r>
            <a:r>
              <a:rPr lang="en-US" altLang="en-US" dirty="0" err="1"/>
              <a:t>pt_regs</a:t>
            </a:r>
            <a:r>
              <a:rPr lang="he-IL" altLang="en-US" dirty="0"/>
              <a:t> הוא טיפוס רשומה המכילה את ערכי הרגיסטרים בדיוק בסדר בו הם מאוחסנים במחסנית באמצעות הקפיצה לפסיקה ו- </a:t>
            </a:r>
            <a:r>
              <a:rPr lang="en-US" altLang="en-US" dirty="0"/>
              <a:t>SAVE_ALL</a:t>
            </a:r>
            <a:r>
              <a:rPr lang="he-IL" altLang="en-US" dirty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26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altLang="en-US" dirty="0"/>
              <a:t>struct </a:t>
            </a:r>
            <a:r>
              <a:rPr lang="en-US" altLang="en-US" dirty="0" err="1"/>
              <a:t>pt_regs</a:t>
            </a:r>
            <a:endParaRPr lang="en-US" altLang="en-US" dirty="0"/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903E4FF5-D44E-4956-82B6-5880DE4967E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pt_regs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long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ebx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long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ecx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long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long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long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long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ebp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long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xds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long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orig_eax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long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eip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xcs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long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eflags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long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 rtl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51</a:t>
            </a:fld>
            <a:endParaRPr lang="en-US"/>
          </a:p>
        </p:txBody>
      </p:sp>
      <p:graphicFrame>
        <p:nvGraphicFramePr>
          <p:cNvPr id="7" name="Group 2">
            <a:extLst>
              <a:ext uri="{FF2B5EF4-FFF2-40B4-BE49-F238E27FC236}">
                <a16:creationId xmlns:a16="http://schemas.microsoft.com/office/drawing/2014/main" id="{A28BF393-A9BD-43A5-87FB-2D54B2461A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627597"/>
              </p:ext>
            </p:extLst>
          </p:nvPr>
        </p:nvGraphicFramePr>
        <p:xfrm>
          <a:off x="7246938" y="581526"/>
          <a:ext cx="1439862" cy="5943600"/>
        </p:xfrm>
        <a:graphic>
          <a:graphicData uri="http://schemas.openxmlformats.org/drawingml/2006/table">
            <a:tbl>
              <a:tblPr rtl="1"/>
              <a:tblGrid>
                <a:gridCol w="1439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eflags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orig_eax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eax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ebp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ebx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6" name="Text Box 58">
            <a:extLst>
              <a:ext uri="{FF2B5EF4-FFF2-40B4-BE49-F238E27FC236}">
                <a16:creationId xmlns:a16="http://schemas.microsoft.com/office/drawing/2014/main" id="{BE48FEFE-CA33-41A7-BD11-73B65C390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725" y="5184648"/>
            <a:ext cx="29839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altLang="en-US" sz="2400" dirty="0"/>
              <a:t>struct </a:t>
            </a:r>
            <a:r>
              <a:rPr lang="en-US" altLang="en-US" sz="2400" dirty="0" err="1"/>
              <a:t>pt_regs</a:t>
            </a:r>
            <a:r>
              <a:rPr lang="en-US" altLang="en-US" sz="2400" dirty="0"/>
              <a:t>* </a:t>
            </a:r>
            <a:r>
              <a:rPr lang="en-US" altLang="en-US" sz="2400" dirty="0" err="1"/>
              <a:t>regs</a:t>
            </a:r>
            <a:endParaRPr lang="en-US" altLang="en-US" sz="2400" dirty="0"/>
          </a:p>
        </p:txBody>
      </p:sp>
      <p:cxnSp>
        <p:nvCxnSpPr>
          <p:cNvPr id="26" name="Connector: Curved 25">
            <a:extLst>
              <a:ext uri="{FF2B5EF4-FFF2-40B4-BE49-F238E27FC236}">
                <a16:creationId xmlns:a16="http://schemas.microsoft.com/office/drawing/2014/main" id="{220352DE-D5E2-482C-A735-6161FE6D8E35}"/>
              </a:ext>
            </a:extLst>
          </p:cNvPr>
          <p:cNvCxnSpPr>
            <a:stCxn id="16" idx="2"/>
          </p:cNvCxnSpPr>
          <p:nvPr/>
        </p:nvCxnSpPr>
        <p:spPr>
          <a:xfrm rot="16200000" flipH="1">
            <a:off x="5790905" y="5069092"/>
            <a:ext cx="878813" cy="2033254"/>
          </a:xfrm>
          <a:prstGeom prst="curvedConnector2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98B068C-E670-481C-9E8C-E1ADC15CCC48}"/>
              </a:ext>
            </a:extLst>
          </p:cNvPr>
          <p:cNvCxnSpPr/>
          <p:nvPr/>
        </p:nvCxnSpPr>
        <p:spPr>
          <a:xfrm flipV="1">
            <a:off x="6352674" y="1203158"/>
            <a:ext cx="0" cy="338488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xt Box 58">
            <a:extLst>
              <a:ext uri="{FF2B5EF4-FFF2-40B4-BE49-F238E27FC236}">
                <a16:creationId xmlns:a16="http://schemas.microsoft.com/office/drawing/2014/main" id="{EB3FB4D5-F749-4C1D-A1FC-3A9CF4EF4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7095" y="2480101"/>
            <a:ext cx="116294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he-IL" altLang="en-US" sz="2400" dirty="0"/>
              <a:t>כתובות גבוהות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820011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שלבי הפונקציה </a:t>
            </a:r>
            <a:r>
              <a:rPr lang="en-US" altLang="en-US" dirty="0" err="1"/>
              <a:t>copy_thread</a:t>
            </a:r>
            <a:r>
              <a:rPr lang="en-US" altLang="en-US" dirty="0"/>
              <a:t>()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altLang="en-US" dirty="0"/>
              <a:t>מגדירה את </a:t>
            </a:r>
            <a:r>
              <a:rPr lang="en-US" altLang="en-US" dirty="0" err="1"/>
              <a:t>childregs</a:t>
            </a:r>
            <a:r>
              <a:rPr lang="he-IL" altLang="en-US" dirty="0"/>
              <a:t> להצביע על תחילת המקום בו מאוחסנים הרגיסטרים במחסנית הבן: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pt_regs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childregs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childregs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((struct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pt_regs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*)(8192 + (unsigned long) p)) – 1;</a:t>
            </a:r>
          </a:p>
          <a:p>
            <a:endParaRPr lang="he-IL" altLang="en-US" dirty="0"/>
          </a:p>
          <a:p>
            <a:r>
              <a:rPr lang="he-IL" altLang="en-US" dirty="0"/>
              <a:t>מעתיקה את הרגיסטרים ממחסנית הגרעין של האב למחסנית הגרעין של הבן:</a:t>
            </a:r>
            <a:endParaRPr lang="en-US" altLang="en-US" dirty="0"/>
          </a:p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struct_cpy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childregs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he-IL" altLang="en-US" dirty="0"/>
          </a:p>
          <a:p>
            <a:r>
              <a:rPr lang="he-IL" altLang="en-US" dirty="0"/>
              <a:t>כזכור מתרגול 2, לתהליך הבן מוחזר ערך 0 מביצוע </a:t>
            </a:r>
            <a:r>
              <a:rPr lang="en-US" altLang="en-US" dirty="0"/>
              <a:t>fork()</a:t>
            </a:r>
            <a:r>
              <a:rPr lang="he-IL" altLang="en-US" dirty="0"/>
              <a:t>:</a:t>
            </a:r>
            <a:endParaRPr lang="en-US" altLang="en-US" dirty="0"/>
          </a:p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childregs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2677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שלבי הפונקציה </a:t>
            </a:r>
            <a:r>
              <a:rPr lang="en-US" altLang="en-US" dirty="0" err="1"/>
              <a:t>copy_thread</a:t>
            </a:r>
            <a:r>
              <a:rPr lang="en-US" altLang="en-US" dirty="0"/>
              <a:t>()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/>
              <a:t>p-&gt;</a:t>
            </a:r>
            <a:r>
              <a:rPr lang="en-US" altLang="en-US" dirty="0" err="1"/>
              <a:t>thread.esp</a:t>
            </a:r>
            <a:r>
              <a:rPr lang="he-IL" altLang="en-US" dirty="0"/>
              <a:t> צריך להצביע על ראש מחסנית הגרעין בתחילת הביצוע:</a:t>
            </a:r>
            <a:endParaRPr lang="en-US" altLang="en-US" dirty="0"/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p-&gt;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thread.esp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(unsigned long)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childregs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 rtl="0"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dirty="0"/>
              <a:t>p-&gt;thread.esp0</a:t>
            </a:r>
            <a:r>
              <a:rPr lang="he-IL" altLang="en-US" dirty="0"/>
              <a:t> צריך להצביע על בסיס מחסנית הגרעין:</a:t>
            </a:r>
            <a:endParaRPr lang="en-US" altLang="en-US" dirty="0"/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p-&gt;thread.esp0 = (unsigned long)(childregs+1);</a:t>
            </a:r>
          </a:p>
          <a:p>
            <a:pPr marL="0" indent="0" algn="l" rtl="0"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e-IL" altLang="en-US" dirty="0"/>
              <a:t>בתחילת הביצוע  תהליך הבן יריץ את </a:t>
            </a:r>
            <a:r>
              <a:rPr lang="en-US" altLang="en-US" dirty="0" err="1"/>
              <a:t>ret_from_fork</a:t>
            </a:r>
            <a:r>
              <a:rPr lang="he-IL" altLang="en-US" dirty="0"/>
              <a:t>:</a:t>
            </a:r>
            <a:endParaRPr lang="en-US" altLang="en-US" dirty="0"/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p-&gt;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thread.eip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(unsigned long)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ret_from_fork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 rtl="0">
              <a:buNone/>
            </a:pPr>
            <a:endParaRPr lang="he-IL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he-IL" altLang="en-US" dirty="0"/>
              <a:t>זו הכתובת ש </a:t>
            </a:r>
            <a:r>
              <a:rPr lang="en-US" altLang="en-US" dirty="0" err="1"/>
              <a:t>switch_to</a:t>
            </a:r>
            <a:r>
              <a:rPr lang="he-IL" altLang="en-US" dirty="0"/>
              <a:t> ידחוף למחסנית בפקודה</a:t>
            </a:r>
            <a:r>
              <a:rPr lang="ru-RU" altLang="en-US" dirty="0"/>
              <a:t> </a:t>
            </a:r>
            <a:r>
              <a:rPr lang="he-IL" altLang="en-US" dirty="0"/>
              <a:t> </a:t>
            </a:r>
            <a:r>
              <a:rPr lang="en-US" altLang="en-US" dirty="0" err="1"/>
              <a:t>pushl</a:t>
            </a:r>
            <a:r>
              <a:rPr lang="en-US" altLang="en-US" dirty="0"/>
              <a:t> next-&gt;</a:t>
            </a:r>
            <a:r>
              <a:rPr lang="en-US" altLang="en-US" dirty="0" err="1"/>
              <a:t>thread.eip</a:t>
            </a:r>
            <a:r>
              <a:rPr lang="he-IL" altLang="en-US" dirty="0"/>
              <a:t> ושאותה יוציא מהמחסנית </a:t>
            </a:r>
            <a:r>
              <a:rPr lang="ru-RU" altLang="en-US" dirty="0"/>
              <a:t>__</a:t>
            </a:r>
            <a:r>
              <a:rPr lang="en-US" altLang="en-US" dirty="0" err="1"/>
              <a:t>switch_to</a:t>
            </a:r>
            <a:r>
              <a:rPr lang="he-IL" altLang="en-US" dirty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188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הפונקציה </a:t>
            </a:r>
            <a:r>
              <a:rPr lang="en-US" altLang="en-US"/>
              <a:t>ret_from_fork()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altLang="en-US" dirty="0"/>
              <a:t>פונקציה זו מופעלת כאשר תהליך הבן מזומן לראשונה למעבד לאחר החלפת הקשר.</a:t>
            </a:r>
          </a:p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ret_from_fork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ret_from_sys_call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he-IL" altLang="en-US" dirty="0"/>
              <a:t>מוגדרת בקובץ הגרעין </a:t>
            </a:r>
            <a:r>
              <a:rPr lang="en-US" altLang="en-US" dirty="0"/>
              <a:t>arch/i386/kernel/</a:t>
            </a:r>
            <a:r>
              <a:rPr lang="en-US" altLang="en-US" dirty="0" err="1"/>
              <a:t>entry.S</a:t>
            </a:r>
            <a:r>
              <a:rPr lang="he-IL" altLang="en-US" dirty="0"/>
              <a:t> .</a:t>
            </a:r>
          </a:p>
          <a:p>
            <a:endParaRPr lang="he-IL" altLang="en-US" dirty="0"/>
          </a:p>
          <a:p>
            <a:r>
              <a:rPr lang="he-IL" altLang="en-US" dirty="0"/>
              <a:t>כפי שראינו בתרגול 1, ביצוע </a:t>
            </a:r>
            <a:r>
              <a:rPr lang="en-US" altLang="en-US" dirty="0" err="1"/>
              <a:t>ret_from_sys_call</a:t>
            </a:r>
            <a:r>
              <a:rPr lang="he-IL" altLang="en-US" dirty="0"/>
              <a:t> מחזיר את התהליך ל-</a:t>
            </a:r>
            <a:r>
              <a:rPr lang="en-US" altLang="en-US" dirty="0"/>
              <a:t>user mode</a:t>
            </a:r>
            <a:r>
              <a:rPr lang="he-IL" altLang="en-US" dirty="0"/>
              <a:t> לאחר שנשלפו כל הרגיסטרים מהמחסנית, ע"י המאקרו </a:t>
            </a:r>
            <a:r>
              <a:rPr lang="en-US" altLang="en-US" dirty="0"/>
              <a:t>RESTORE_ALL</a:t>
            </a:r>
            <a:r>
              <a:rPr lang="he-IL" altLang="en-US" dirty="0"/>
              <a:t> ולאחריו פקודת המכונה </a:t>
            </a:r>
            <a:r>
              <a:rPr lang="en-US" altLang="en-US" dirty="0" err="1"/>
              <a:t>iret</a:t>
            </a:r>
            <a:r>
              <a:rPr lang="he-IL" altLang="en-US" dirty="0"/>
              <a:t>.</a:t>
            </a:r>
          </a:p>
          <a:p>
            <a:r>
              <a:rPr lang="he-IL" altLang="en-US" dirty="0"/>
              <a:t>למעשה, ביצוע הקוד ב-</a:t>
            </a:r>
            <a:r>
              <a:rPr lang="en-US" altLang="en-US" dirty="0" err="1"/>
              <a:t>ret_from_fork</a:t>
            </a:r>
            <a:r>
              <a:rPr lang="he-IL" altLang="en-US" dirty="0"/>
              <a:t> יגרום לסיום הקריאה </a:t>
            </a:r>
            <a:r>
              <a:rPr lang="en-US" altLang="en-US" dirty="0"/>
              <a:t>fork()</a:t>
            </a:r>
            <a:r>
              <a:rPr lang="he-IL" altLang="en-US" dirty="0"/>
              <a:t> בתהליך הבן עם ערך מוחזר 0.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738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E9A6-5D97-42AF-B6EE-08CBFAB52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תמונת המחסנית לפני </a:t>
            </a:r>
            <a:r>
              <a:rPr lang="en-US" dirty="0" err="1"/>
              <a:t>ret_from_fork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9DBFF4-15FD-489F-A0C2-FDC8ABD7B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BD8737-2456-427B-9D16-F7F88C57D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55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4DDF743-99F2-4A45-94F2-79253753292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6422" y="1604211"/>
          <a:ext cx="2455421" cy="46634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31576">
                  <a:extLst>
                    <a:ext uri="{9D8B030D-6E8A-4147-A177-3AD203B41FA5}">
                      <a16:colId xmlns:a16="http://schemas.microsoft.com/office/drawing/2014/main" val="4139114738"/>
                    </a:ext>
                  </a:extLst>
                </a:gridCol>
                <a:gridCol w="1923845">
                  <a:extLst>
                    <a:ext uri="{9D8B030D-6E8A-4147-A177-3AD203B41FA5}">
                      <a16:colId xmlns:a16="http://schemas.microsoft.com/office/drawing/2014/main" val="405982671"/>
                    </a:ext>
                  </a:extLst>
                </a:gridCol>
              </a:tblGrid>
              <a:tr h="352213">
                <a:tc rowSpan="5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kernel stack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/>
                        <a:t>esp,eflags,eip,…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39833"/>
                  </a:ext>
                </a:extLst>
              </a:tr>
              <a:tr h="6163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eax</a:t>
                      </a:r>
                      <a:br>
                        <a:rPr lang="en-US" dirty="0"/>
                      </a:br>
                      <a:r>
                        <a:rPr lang="en-US" dirty="0" err="1"/>
                        <a:t>ebx</a:t>
                      </a:r>
                      <a:br>
                        <a:rPr lang="en-US" dirty="0"/>
                      </a:br>
                      <a:r>
                        <a:rPr lang="en-US" dirty="0" err="1"/>
                        <a:t>ecx</a:t>
                      </a:r>
                      <a:br>
                        <a:rPr lang="en-US" dirty="0"/>
                      </a:br>
                      <a:r>
                        <a:rPr lang="en-US" dirty="0"/>
                        <a:t>…</a:t>
                      </a:r>
                      <a:br>
                        <a:rPr lang="en-US" dirty="0"/>
                      </a:br>
                      <a:r>
                        <a:rPr lang="en-US" dirty="0"/>
                        <a:t>(by SAVE_ALL)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352153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sys_fork</a:t>
                      </a:r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95130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do_fork</a:t>
                      </a:r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228124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copy_thread</a:t>
                      </a:r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715"/>
                  </a:ext>
                </a:extLst>
              </a:tr>
              <a:tr h="352213">
                <a:tc grid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62634"/>
                  </a:ext>
                </a:extLst>
              </a:tr>
              <a:tr h="352213"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PCB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thread.esp0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923690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thread.eip</a:t>
                      </a:r>
                      <a:br>
                        <a:rPr lang="en-US" dirty="0"/>
                      </a:b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072563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thread.esp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08645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C95E9084-77AD-468E-AD28-2CB451CEFF05}"/>
              </a:ext>
            </a:extLst>
          </p:cNvPr>
          <p:cNvSpPr/>
          <p:nvPr/>
        </p:nvSpPr>
        <p:spPr>
          <a:xfrm>
            <a:off x="862260" y="6187440"/>
            <a:ext cx="1660358" cy="4934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father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7EFB3F3-51D7-413C-8903-12D99A70ACCE}"/>
              </a:ext>
            </a:extLst>
          </p:cNvPr>
          <p:cNvGrpSpPr/>
          <p:nvPr/>
        </p:nvGrpSpPr>
        <p:grpSpPr>
          <a:xfrm flipV="1">
            <a:off x="2919666" y="1604211"/>
            <a:ext cx="365760" cy="3474720"/>
            <a:chOff x="4780547" y="2438400"/>
            <a:chExt cx="737937" cy="866274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83E0778-DC3E-44A6-BE03-E48F8C4FB8F4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3FB51CF-049B-46DD-A3BA-7B9BA06BF45F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2834ACF7-C34F-46D6-890C-3678A14A5182}"/>
                </a:ext>
              </a:extLst>
            </p:cNvPr>
            <p:cNvCxnSpPr/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6" name="Rectangle 85">
            <a:extLst>
              <a:ext uri="{FF2B5EF4-FFF2-40B4-BE49-F238E27FC236}">
                <a16:creationId xmlns:a16="http://schemas.microsoft.com/office/drawing/2014/main" id="{4DE03B2D-04D7-44A4-863E-E9D1609417E3}"/>
              </a:ext>
            </a:extLst>
          </p:cNvPr>
          <p:cNvSpPr/>
          <p:nvPr/>
        </p:nvSpPr>
        <p:spPr>
          <a:xfrm>
            <a:off x="5959152" y="6181180"/>
            <a:ext cx="1660358" cy="4934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son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11F166E-F2A1-49DD-B3BC-FAADFBBD2E3E}"/>
              </a:ext>
            </a:extLst>
          </p:cNvPr>
          <p:cNvGrpSpPr/>
          <p:nvPr/>
        </p:nvGrpSpPr>
        <p:grpSpPr>
          <a:xfrm flipV="1">
            <a:off x="2919667" y="4523873"/>
            <a:ext cx="731521" cy="1554480"/>
            <a:chOff x="4780547" y="2438400"/>
            <a:chExt cx="737938" cy="866274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BDA6C9C-EA0A-4B91-8C50-1B5372EC4654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1C37131-4DE8-4398-AE6F-356280D9529B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822F07E0-9654-444A-842B-257E2394F75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04AC338-5555-47C3-9599-DA8B0B7C797D}"/>
              </a:ext>
            </a:extLst>
          </p:cNvPr>
          <p:cNvGrpSpPr/>
          <p:nvPr/>
        </p:nvGrpSpPr>
        <p:grpSpPr>
          <a:xfrm>
            <a:off x="4133342" y="5668630"/>
            <a:ext cx="1420846" cy="592760"/>
            <a:chOff x="3658757" y="3992241"/>
            <a:chExt cx="1420846" cy="592760"/>
          </a:xfrm>
        </p:grpSpPr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6C68B16B-5C5A-4410-AE42-BF04780B1FA3}"/>
                </a:ext>
              </a:extLst>
            </p:cNvPr>
            <p:cNvSpPr/>
            <p:nvPr/>
          </p:nvSpPr>
          <p:spPr>
            <a:xfrm>
              <a:off x="3658757" y="3992241"/>
              <a:ext cx="822960" cy="4973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p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F8208BC5-EE8A-4AE9-A5C5-8FB3A31BE73E}"/>
                </a:ext>
              </a:extLst>
            </p:cNvPr>
            <p:cNvCxnSpPr>
              <a:cxnSpLocks/>
              <a:stCxn id="43" idx="3"/>
            </p:cNvCxnSpPr>
            <p:nvPr/>
          </p:nvCxnSpPr>
          <p:spPr>
            <a:xfrm>
              <a:off x="4481717" y="4240894"/>
              <a:ext cx="597886" cy="344107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953C0A6-5EE1-49F8-AAFF-BAD7935BD5DB}"/>
              </a:ext>
            </a:extLst>
          </p:cNvPr>
          <p:cNvGrpSpPr/>
          <p:nvPr/>
        </p:nvGrpSpPr>
        <p:grpSpPr>
          <a:xfrm>
            <a:off x="2911133" y="2485610"/>
            <a:ext cx="2264611" cy="943390"/>
            <a:chOff x="2758282" y="3992241"/>
            <a:chExt cx="2264611" cy="943390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562B6658-B7DD-4C9D-BFC9-2F93E1AFA7ED}"/>
                </a:ext>
              </a:extLst>
            </p:cNvPr>
            <p:cNvSpPr/>
            <p:nvPr/>
          </p:nvSpPr>
          <p:spPr>
            <a:xfrm>
              <a:off x="3498336" y="3992241"/>
              <a:ext cx="1524557" cy="4973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/>
                <a:t>regs</a:t>
              </a:r>
              <a:endParaRPr lang="en-US" sz="2000" b="1" dirty="0"/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2CD41AEF-309A-4F2B-9558-3FABC931A02D}"/>
                </a:ext>
              </a:extLst>
            </p:cNvPr>
            <p:cNvCxnSpPr>
              <a:cxnSpLocks/>
              <a:stCxn id="46" idx="1"/>
            </p:cNvCxnSpPr>
            <p:nvPr/>
          </p:nvCxnSpPr>
          <p:spPr>
            <a:xfrm flipH="1">
              <a:off x="2758282" y="4240894"/>
              <a:ext cx="740054" cy="694737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CDFE36E9-A34D-4586-9991-00A580723D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323021"/>
              </p:ext>
            </p:extLst>
          </p:nvPr>
        </p:nvGraphicFramePr>
        <p:xfrm>
          <a:off x="5548734" y="1604211"/>
          <a:ext cx="2455421" cy="46634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531576">
                  <a:extLst>
                    <a:ext uri="{9D8B030D-6E8A-4147-A177-3AD203B41FA5}">
                      <a16:colId xmlns:a16="http://schemas.microsoft.com/office/drawing/2014/main" val="4139114738"/>
                    </a:ext>
                  </a:extLst>
                </a:gridCol>
                <a:gridCol w="1923845">
                  <a:extLst>
                    <a:ext uri="{9D8B030D-6E8A-4147-A177-3AD203B41FA5}">
                      <a16:colId xmlns:a16="http://schemas.microsoft.com/office/drawing/2014/main" val="405982671"/>
                    </a:ext>
                  </a:extLst>
                </a:gridCol>
              </a:tblGrid>
              <a:tr h="352213">
                <a:tc rowSpan="5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kernel stack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dirty="0" err="1"/>
                        <a:t>esp,eflags,eip</a:t>
                      </a:r>
                      <a:r>
                        <a:rPr lang="en-US" altLang="en-US" dirty="0"/>
                        <a:t>,…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739833"/>
                  </a:ext>
                </a:extLst>
              </a:tr>
              <a:tr h="6163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eax</a:t>
                      </a:r>
                      <a:r>
                        <a:rPr lang="en-US" b="1" dirty="0"/>
                        <a:t> == 0</a:t>
                      </a:r>
                      <a:br>
                        <a:rPr lang="en-US" dirty="0"/>
                      </a:br>
                      <a:r>
                        <a:rPr lang="en-US" dirty="0" err="1"/>
                        <a:t>ebx</a:t>
                      </a:r>
                      <a:br>
                        <a:rPr lang="en-US" dirty="0"/>
                      </a:br>
                      <a:r>
                        <a:rPr lang="en-US" dirty="0" err="1"/>
                        <a:t>ecx</a:t>
                      </a:r>
                      <a:br>
                        <a:rPr lang="en-US" dirty="0"/>
                      </a:br>
                      <a:r>
                        <a:rPr lang="en-US" dirty="0"/>
                        <a:t>…</a:t>
                      </a:r>
                      <a:br>
                        <a:rPr lang="en-US" dirty="0"/>
                      </a:br>
                      <a:r>
                        <a:rPr lang="en-US" dirty="0"/>
                        <a:t>(by SAVE_ALL)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352153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795130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228124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3715"/>
                  </a:ext>
                </a:extLst>
              </a:tr>
              <a:tr h="352213">
                <a:tc gridSpan="2"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62634"/>
                  </a:ext>
                </a:extLst>
              </a:tr>
              <a:tr h="352213"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PCB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thread.esp0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3923690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thread.eip</a:t>
                      </a:r>
                      <a:r>
                        <a:rPr lang="en-US" b="1" dirty="0"/>
                        <a:t> == </a:t>
                      </a:r>
                      <a:r>
                        <a:rPr lang="en-US" b="1" dirty="0" err="1"/>
                        <a:t>ret_from_fork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072563"/>
                  </a:ext>
                </a:extLst>
              </a:tr>
              <a:tr h="352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thread.esp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08645"/>
                  </a:ext>
                </a:extLst>
              </a:tr>
            </a:tbl>
          </a:graphicData>
        </a:graphic>
      </p:graphicFrame>
      <p:grpSp>
        <p:nvGrpSpPr>
          <p:cNvPr id="23" name="Group 22">
            <a:extLst>
              <a:ext uri="{FF2B5EF4-FFF2-40B4-BE49-F238E27FC236}">
                <a16:creationId xmlns:a16="http://schemas.microsoft.com/office/drawing/2014/main" id="{7C03E3CA-40DE-4423-B825-6F2F7F60D90B}"/>
              </a:ext>
            </a:extLst>
          </p:cNvPr>
          <p:cNvGrpSpPr/>
          <p:nvPr/>
        </p:nvGrpSpPr>
        <p:grpSpPr>
          <a:xfrm>
            <a:off x="3658137" y="3430430"/>
            <a:ext cx="2427051" cy="630648"/>
            <a:chOff x="3498336" y="3858899"/>
            <a:chExt cx="2427051" cy="630648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0AE0C78E-DC6F-4C3A-942D-92F3D3D88242}"/>
                </a:ext>
              </a:extLst>
            </p:cNvPr>
            <p:cNvSpPr/>
            <p:nvPr/>
          </p:nvSpPr>
          <p:spPr>
            <a:xfrm>
              <a:off x="3498336" y="3992241"/>
              <a:ext cx="1524557" cy="49730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/>
                <a:t>child_regs</a:t>
              </a:r>
              <a:endParaRPr lang="en-US" sz="2000" b="1" dirty="0"/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DC66087B-AA99-4803-864F-25CA93E884FD}"/>
                </a:ext>
              </a:extLst>
            </p:cNvPr>
            <p:cNvCxnSpPr>
              <a:cxnSpLocks/>
              <a:stCxn id="26" idx="3"/>
            </p:cNvCxnSpPr>
            <p:nvPr/>
          </p:nvCxnSpPr>
          <p:spPr>
            <a:xfrm flipV="1">
              <a:off x="5022893" y="3858899"/>
              <a:ext cx="902494" cy="381995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7521DD6-CC0B-45B5-8EEF-3D0B0827D6C1}"/>
              </a:ext>
            </a:extLst>
          </p:cNvPr>
          <p:cNvGrpSpPr/>
          <p:nvPr/>
        </p:nvGrpSpPr>
        <p:grpSpPr>
          <a:xfrm flipV="1">
            <a:off x="8016559" y="1597951"/>
            <a:ext cx="365760" cy="3474720"/>
            <a:chOff x="4780547" y="2438400"/>
            <a:chExt cx="737937" cy="866274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9AF40BC-EE13-4723-972E-39623D6B09EB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A181CB10-5747-4E96-AFA9-E3BC91B49A7F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E1A8BD1F-A392-426B-8F02-806D3A3A112C}"/>
                </a:ext>
              </a:extLst>
            </p:cNvPr>
            <p:cNvCxnSpPr/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D146748-7DC4-4843-A766-86FF25CAB147}"/>
              </a:ext>
            </a:extLst>
          </p:cNvPr>
          <p:cNvGrpSpPr/>
          <p:nvPr/>
        </p:nvGrpSpPr>
        <p:grpSpPr>
          <a:xfrm flipV="1">
            <a:off x="8009609" y="3428999"/>
            <a:ext cx="731520" cy="2632243"/>
            <a:chOff x="4780547" y="2438400"/>
            <a:chExt cx="737937" cy="866274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847E121-3376-4611-98F2-79B56A78CB79}"/>
                </a:ext>
              </a:extLst>
            </p:cNvPr>
            <p:cNvCxnSpPr/>
            <p:nvPr/>
          </p:nvCxnSpPr>
          <p:spPr>
            <a:xfrm>
              <a:off x="4780547" y="2438400"/>
              <a:ext cx="737937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CDB1F0C6-7360-4C17-BBDB-D7465307AC24}"/>
                </a:ext>
              </a:extLst>
            </p:cNvPr>
            <p:cNvCxnSpPr>
              <a:cxnSpLocks/>
            </p:cNvCxnSpPr>
            <p:nvPr/>
          </p:nvCxnSpPr>
          <p:spPr>
            <a:xfrm>
              <a:off x="5518484" y="2438400"/>
              <a:ext cx="0" cy="8662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F12C5D82-FB07-4B77-B7C2-568A00A27B36}"/>
                </a:ext>
              </a:extLst>
            </p:cNvPr>
            <p:cNvCxnSpPr/>
            <p:nvPr/>
          </p:nvCxnSpPr>
          <p:spPr>
            <a:xfrm flipH="1">
              <a:off x="4780547" y="3304674"/>
              <a:ext cx="73793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5247675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סיום תהליך בלינוקס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או: איך ממומשת קריאת המערכת </a:t>
            </a:r>
            <a:r>
              <a:rPr lang="en-US" dirty="0"/>
              <a:t>exit</a:t>
            </a:r>
            <a:r>
              <a:rPr lang="he-IL" dirty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8367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סיום ביצוע תהליך</a:t>
            </a:r>
            <a:endParaRPr lang="en-US" altLang="en-US" dirty="0"/>
          </a:p>
        </p:txBody>
      </p:sp>
      <p:sp>
        <p:nvSpPr>
          <p:cNvPr id="3175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altLang="en-US" dirty="0"/>
              <a:t>תהליך מסיים את ביצוע הקוד ע"י קריאת המערכת </a:t>
            </a:r>
            <a:r>
              <a:rPr lang="en-US" altLang="en-US" dirty="0"/>
              <a:t>exit()</a:t>
            </a:r>
            <a:r>
              <a:rPr lang="he-IL" altLang="en-US" dirty="0"/>
              <a:t>.</a:t>
            </a:r>
          </a:p>
          <a:p>
            <a:r>
              <a:rPr lang="he-IL" altLang="en-US" dirty="0"/>
              <a:t>גם אם קוד התהליך לא קורא במפורש ל-</a:t>
            </a:r>
            <a:r>
              <a:rPr lang="en-US" altLang="en-US" dirty="0"/>
              <a:t>exit()</a:t>
            </a:r>
            <a:r>
              <a:rPr lang="he-IL" altLang="en-US" dirty="0"/>
              <a:t>, מתבצעת קריאה אוטומטית ל-</a:t>
            </a:r>
            <a:r>
              <a:rPr lang="en-US" altLang="en-US" dirty="0"/>
              <a:t>exit()</a:t>
            </a:r>
            <a:r>
              <a:rPr lang="he-IL" altLang="en-US" dirty="0"/>
              <a:t> לאחר שהפונקציה </a:t>
            </a:r>
            <a:r>
              <a:rPr lang="en-US" altLang="en-US" dirty="0"/>
              <a:t>main()</a:t>
            </a:r>
            <a:r>
              <a:rPr lang="he-IL" altLang="en-US" dirty="0"/>
              <a:t> חוזרת:</a:t>
            </a:r>
          </a:p>
          <a:p>
            <a:pPr marL="0" indent="0" algn="l" rtl="0">
              <a:buNone/>
            </a:pP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libc_start_main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(…) {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……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exit(main(…));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he-IL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he-IL" altLang="en-US" dirty="0"/>
          </a:p>
          <a:p>
            <a:r>
              <a:rPr lang="he-IL" altLang="en-US" dirty="0"/>
              <a:t>ביצוע קוד תהליך יכול גם להיקטע בעקבות אירועים נוספים.</a:t>
            </a:r>
          </a:p>
          <a:p>
            <a:pPr lvl="1"/>
            <a:r>
              <a:rPr lang="he-IL" altLang="en-US" dirty="0"/>
              <a:t>תקלה לא מטופלת במהלך ביצוע הקוד, כגון גישה לא חוקית לזיכרון או חלוקה ב-0 – פרטים נוספים בתרגול על פסיקות.</a:t>
            </a:r>
          </a:p>
          <a:p>
            <a:pPr lvl="1"/>
            <a:r>
              <a:rPr lang="he-IL" altLang="en-US" dirty="0"/>
              <a:t>הריגת תהליך אחד על-ידי תהליך אחר – פרטים נוספים בתרגול על סיגנלים.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57</a:t>
            </a:fld>
            <a:endParaRPr lang="en-US"/>
          </a:p>
        </p:txBody>
      </p:sp>
      <p:pic>
        <p:nvPicPr>
          <p:cNvPr id="31751" name="Picture 4" descr="j0288978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409575"/>
            <a:ext cx="178435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328420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הפונקציה </a:t>
            </a:r>
            <a:r>
              <a:rPr lang="en-US" altLang="en-US" dirty="0" err="1"/>
              <a:t>do_exit</a:t>
            </a:r>
            <a:r>
              <a:rPr lang="en-US" altLang="en-US" dirty="0"/>
              <a:t>()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altLang="en-US" dirty="0"/>
              <a:t>הפונקציה </a:t>
            </a:r>
            <a:r>
              <a:rPr lang="en-US" altLang="en-US" dirty="0" err="1"/>
              <a:t>do_exit</a:t>
            </a:r>
            <a:r>
              <a:rPr lang="en-US" altLang="en-US" dirty="0"/>
              <a:t>()</a:t>
            </a:r>
            <a:r>
              <a:rPr lang="he-IL" altLang="en-US" dirty="0"/>
              <a:t> מופעלת בכל מקרה של סיום ביצוע התהליך.</a:t>
            </a:r>
          </a:p>
          <a:p>
            <a:pPr lvl="1"/>
            <a:r>
              <a:rPr lang="he-IL" altLang="en-US" dirty="0"/>
              <a:t>קובץ גרעין </a:t>
            </a:r>
            <a:r>
              <a:rPr lang="en-US" altLang="en-US" dirty="0"/>
              <a:t>kernel/</a:t>
            </a:r>
            <a:r>
              <a:rPr lang="en-US" altLang="en-US" dirty="0" err="1"/>
              <a:t>exit.c</a:t>
            </a:r>
            <a:r>
              <a:rPr lang="he-IL" altLang="en-US" dirty="0"/>
              <a:t>.</a:t>
            </a:r>
          </a:p>
          <a:p>
            <a:endParaRPr lang="he-IL" altLang="en-US" dirty="0"/>
          </a:p>
          <a:p>
            <a:r>
              <a:rPr lang="he-IL" altLang="en-US" dirty="0"/>
              <a:t>בין השאר, פונקציה זו מבצעת את הפעולות הבאות:</a:t>
            </a:r>
          </a:p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משחררת את המשאבים שבשימוש התהליך.</a:t>
            </a:r>
          </a:p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מעדכנת את שדה </a:t>
            </a:r>
            <a:r>
              <a:rPr lang="en-US" altLang="en-US" dirty="0" err="1"/>
              <a:t>exit_code</a:t>
            </a:r>
            <a:r>
              <a:rPr lang="he-IL" altLang="en-US" dirty="0"/>
              <a:t> במתאר התהליך להכיל את הערך המוחזר ע"י </a:t>
            </a:r>
            <a:r>
              <a:rPr lang="en-US" altLang="en-US" dirty="0"/>
              <a:t>exit()</a:t>
            </a:r>
            <a:r>
              <a:rPr lang="he-IL" alt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מעדכנת קשרי משפחה: כל בניו של התהליך שסיים הופכים להיות בנים של </a:t>
            </a:r>
            <a:r>
              <a:rPr lang="en-US" altLang="en-US" dirty="0" err="1"/>
              <a:t>init</a:t>
            </a:r>
            <a:r>
              <a:rPr lang="he-IL" alt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משנה את מצב התהליך ל-</a:t>
            </a:r>
            <a:r>
              <a:rPr lang="en-US" altLang="en-US" dirty="0"/>
              <a:t>TASK_ZOMBIE</a:t>
            </a:r>
            <a:r>
              <a:rPr lang="he-IL" alt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e-IL" altLang="en-US" dirty="0"/>
              <a:t>קוראת ל-</a:t>
            </a:r>
            <a:r>
              <a:rPr lang="en-US" altLang="en-US" dirty="0"/>
              <a:t>schedule()</a:t>
            </a:r>
            <a:r>
              <a:rPr lang="he-IL" altLang="en-US" dirty="0"/>
              <a:t>, שמוציאה את התהליך מה-</a:t>
            </a:r>
            <a:r>
              <a:rPr lang="en-US" altLang="en-US" dirty="0" err="1"/>
              <a:t>runqueue</a:t>
            </a:r>
            <a:r>
              <a:rPr lang="he-IL" altLang="en-US" dirty="0"/>
              <a:t> ומזמנת תהליך אחר לביצוע במעבד. ביצוע התהליך מסתיים סופית בביצוע </a:t>
            </a:r>
            <a:r>
              <a:rPr lang="en-US" altLang="en-US" dirty="0" err="1"/>
              <a:t>switch_to</a:t>
            </a:r>
            <a:r>
              <a:rPr lang="he-IL" altLang="en-US" dirty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58</a:t>
            </a:fld>
            <a:endParaRPr lang="en-US"/>
          </a:p>
        </p:txBody>
      </p:sp>
      <p:pic>
        <p:nvPicPr>
          <p:cNvPr id="32775" name="Picture 4" descr="j0288978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409575"/>
            <a:ext cx="178435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606765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פינוי מתאר התהליך</a:t>
            </a:r>
            <a:endParaRPr lang="en-US" altLang="en-US" dirty="0"/>
          </a:p>
        </p:txBody>
      </p:sp>
      <p:sp>
        <p:nvSpPr>
          <p:cNvPr id="337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מתאר התהליך מפונה רק כאשר תהליך האב מקבל חיווי על סיום התהליך, באמצעות קריאה כדוגמת </a:t>
            </a:r>
            <a:r>
              <a:rPr lang="en-US" altLang="en-US" dirty="0"/>
              <a:t>wait()</a:t>
            </a:r>
            <a:r>
              <a:rPr lang="he-IL" altLang="en-US" dirty="0"/>
              <a:t>.</a:t>
            </a:r>
          </a:p>
          <a:p>
            <a:endParaRPr lang="he-IL" altLang="en-US" dirty="0"/>
          </a:p>
          <a:p>
            <a:r>
              <a:rPr lang="he-IL" altLang="en-US" dirty="0"/>
              <a:t>פינוי מתאר התהליך מבוצע ע"י הפונקציה </a:t>
            </a:r>
            <a:r>
              <a:rPr lang="en-US" altLang="en-US" dirty="0" err="1"/>
              <a:t>release_task</a:t>
            </a:r>
            <a:r>
              <a:rPr lang="en-US" altLang="en-US" dirty="0"/>
              <a:t>()</a:t>
            </a:r>
            <a:r>
              <a:rPr lang="he-IL" altLang="en-US" dirty="0"/>
              <a:t> שנקראת מתוך המימוש של </a:t>
            </a:r>
            <a:r>
              <a:rPr lang="en-US" altLang="en-US" dirty="0"/>
              <a:t>wait()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קובץ גרעין </a:t>
            </a:r>
            <a:r>
              <a:rPr lang="en-US" altLang="en-US" dirty="0"/>
              <a:t>kernel/</a:t>
            </a:r>
            <a:r>
              <a:rPr lang="en-US" altLang="en-US" dirty="0" err="1"/>
              <a:t>exit.c</a:t>
            </a:r>
            <a:r>
              <a:rPr lang="he-IL" altLang="en-US" dirty="0"/>
              <a:t>.</a:t>
            </a:r>
          </a:p>
          <a:p>
            <a:r>
              <a:rPr lang="he-IL" altLang="en-US" dirty="0"/>
              <a:t>פונקציה זו, בין השאר, מנתקת את התהליך מרשימת התהליכים (</a:t>
            </a:r>
            <a:r>
              <a:rPr lang="en-US" altLang="en-US" dirty="0"/>
              <a:t>REMOVE_LINKS</a:t>
            </a:r>
            <a:r>
              <a:rPr lang="he-IL" altLang="en-US" dirty="0"/>
              <a:t>) וממנגנון הקישור ל-</a:t>
            </a:r>
            <a:r>
              <a:rPr lang="en-US" altLang="en-US" dirty="0" err="1"/>
              <a:t>pid</a:t>
            </a:r>
            <a:r>
              <a:rPr lang="he-IL" altLang="en-US" dirty="0"/>
              <a:t> (</a:t>
            </a:r>
            <a:r>
              <a:rPr lang="en-US" altLang="en-US" dirty="0" err="1"/>
              <a:t>unhash_pid</a:t>
            </a:r>
            <a:r>
              <a:rPr lang="en-US" altLang="en-US" dirty="0"/>
              <a:t>()</a:t>
            </a:r>
            <a:r>
              <a:rPr lang="he-IL" altLang="en-US" dirty="0"/>
              <a:t>), ומפנה את השטח המוקצה למתאר התהליך ומחסנית הגרעין.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59</a:t>
            </a:fld>
            <a:endParaRPr lang="en-US"/>
          </a:p>
        </p:txBody>
      </p:sp>
      <p:pic>
        <p:nvPicPr>
          <p:cNvPr id="33799" name="Picture 4" descr="j0288978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409575"/>
            <a:ext cx="178435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5414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תור המתנה (</a:t>
            </a:r>
            <a:r>
              <a:rPr lang="en-US" altLang="en-US" dirty="0"/>
              <a:t>wait queue</a:t>
            </a:r>
            <a:r>
              <a:rPr lang="he-IL" altLang="en-US" dirty="0"/>
              <a:t>)</a:t>
            </a:r>
            <a:endParaRPr lang="en-US" altLang="en-US" dirty="0"/>
          </a:p>
        </p:txBody>
      </p:sp>
      <p:sp>
        <p:nvSpPr>
          <p:cNvPr id="5632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תהליך שממתין לאירוע כלשהו (מצבים </a:t>
            </a:r>
            <a:r>
              <a:rPr lang="en-US" altLang="en-US" dirty="0"/>
              <a:t>TASK_INTERRUPTIBLE</a:t>
            </a:r>
            <a:r>
              <a:rPr lang="he-IL" altLang="en-US" dirty="0"/>
              <a:t> או </a:t>
            </a:r>
            <a:r>
              <a:rPr lang="en-US" altLang="en-US" dirty="0"/>
              <a:t>TASK_UNINTERRUPTIBLE</a:t>
            </a:r>
            <a:r>
              <a:rPr lang="he-IL" altLang="en-US" dirty="0"/>
              <a:t>) נמצא בתור המתנה.</a:t>
            </a:r>
          </a:p>
          <a:p>
            <a:pPr lvl="1"/>
            <a:r>
              <a:rPr lang="he-IL" altLang="en-US" dirty="0"/>
              <a:t>תהליך כזה כמובן לא יימצא בתור הריצה.</a:t>
            </a:r>
          </a:p>
          <a:p>
            <a:r>
              <a:rPr lang="he-IL" altLang="en-US" dirty="0"/>
              <a:t>לכל סוג אירוע יש תור המתנה משלו, לדוגמה:</a:t>
            </a:r>
          </a:p>
          <a:p>
            <a:pPr lvl="1"/>
            <a:r>
              <a:rPr lang="he-IL" altLang="en-US" dirty="0"/>
              <a:t>תור המתנה לכל סוג של פסיקת חומרה, למשל דיסק או שעון.</a:t>
            </a:r>
          </a:p>
          <a:p>
            <a:pPr lvl="1"/>
            <a:r>
              <a:rPr lang="he-IL" altLang="en-US" dirty="0"/>
              <a:t>תור המתנה לכל משאב מערכת שיתפנה לשימוש. לדוגמה: ערוץ תקשורת שיתפנה כדי לשלוח דרכו נתונים.</a:t>
            </a:r>
          </a:p>
          <a:p>
            <a:pPr lvl="1"/>
            <a:r>
              <a:rPr lang="he-IL" altLang="en-US" dirty="0"/>
              <a:t>תור המתנה לכל תהליך עבור סיום אחד הבנים שלו.</a:t>
            </a:r>
          </a:p>
          <a:p>
            <a:endParaRPr lang="he-IL" altLang="en-US" dirty="0"/>
          </a:p>
          <a:p>
            <a:r>
              <a:rPr lang="he-IL" altLang="en-US" dirty="0"/>
              <a:t>תהליך יכול לעבור לתור המתנה רק באמצעות קריאת מערכת חוסמת (למשל </a:t>
            </a:r>
            <a:r>
              <a:rPr lang="en-US" altLang="en-US" dirty="0"/>
              <a:t>read, wait, …</a:t>
            </a:r>
            <a:r>
              <a:rPr lang="he-IL" altLang="en-US" dirty="0"/>
              <a:t>) אשר מוותרת (</a:t>
            </a:r>
            <a:r>
              <a:rPr lang="en-US" altLang="en-US" dirty="0"/>
              <a:t>yield</a:t>
            </a:r>
            <a:r>
              <a:rPr lang="he-IL" altLang="en-US" dirty="0"/>
              <a:t>) על המעבד.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98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/>
              <a:t>מצבי המתנה</a:t>
            </a:r>
            <a:endParaRPr lang="en-US" altLang="en-US" dirty="0"/>
          </a:p>
        </p:txBody>
      </p:sp>
      <p:sp>
        <p:nvSpPr>
          <p:cNvPr id="573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altLang="en-US" dirty="0"/>
              <a:t>כאשר קורה האירוע אליו מקושר תור ההמתנה, מערכת ההפעלה "מעירה" תהליכים מתוך התור, כלומר מחזירה אותם למצב ריצה (</a:t>
            </a:r>
            <a:r>
              <a:rPr lang="en-US" altLang="en-US" dirty="0"/>
              <a:t>TASK_RUNNING</a:t>
            </a:r>
            <a:r>
              <a:rPr lang="he-IL" altLang="en-US" dirty="0"/>
              <a:t>).</a:t>
            </a:r>
          </a:p>
          <a:p>
            <a:r>
              <a:rPr lang="he-IL" altLang="en-US" dirty="0"/>
              <a:t>תהליך ממתין בתור יכול להיות באחד משני מצבים:</a:t>
            </a:r>
          </a:p>
          <a:p>
            <a:pPr lvl="1"/>
            <a:r>
              <a:rPr lang="en-US" altLang="en-US" dirty="0"/>
              <a:t>exclusive</a:t>
            </a:r>
            <a:r>
              <a:rPr lang="he-IL" altLang="en-US" dirty="0"/>
              <a:t> (בלעדי) – כאשר האירוע המעורר קורה, מעירים רק אחד מהתהליכים שממתינים עם סימון "בלעדי".</a:t>
            </a:r>
          </a:p>
          <a:p>
            <a:pPr lvl="2"/>
            <a:r>
              <a:rPr lang="he-IL" altLang="en-US" dirty="0"/>
              <a:t>למשל: כאשר האירוע הוא שחרור של משאב שניתן לשימוש רק על-ידי תהליך יחיד בו-זמנית.</a:t>
            </a:r>
          </a:p>
          <a:p>
            <a:pPr lvl="1"/>
            <a:r>
              <a:rPr lang="en-US" altLang="en-US" dirty="0"/>
              <a:t>non-</a:t>
            </a:r>
            <a:r>
              <a:rPr lang="en-US" altLang="en-US" dirty="0" err="1"/>
              <a:t>execlusive</a:t>
            </a:r>
            <a:r>
              <a:rPr lang="he-IL" altLang="en-US" dirty="0"/>
              <a:t> (משותף) – כאשר האירוע המעורר קורה, מעירים את כל התהליכים שממתינים עם סימון "משותף".</a:t>
            </a:r>
          </a:p>
          <a:p>
            <a:pPr lvl="2"/>
            <a:r>
              <a:rPr lang="he-IL" altLang="en-US" dirty="0"/>
              <a:t>למשל: כאשר האירוע הוא פסיקת שעון שיכולה לסמן סוף המתנה עבור תהליכים שונים הממתינים למשך זמן קצוב.</a:t>
            </a:r>
          </a:p>
          <a:p>
            <a:r>
              <a:rPr lang="he-IL" altLang="en-US" dirty="0"/>
              <a:t>בדרך-כלל אין באותו תור המתנה ממתינים בלעדיים ומשותפים יחד.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72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מימוש תורי המתנה</a:t>
            </a:r>
            <a:endParaRPr lang="en-US" altLang="en-US" dirty="0"/>
          </a:p>
        </p:txBody>
      </p:sp>
      <p:sp>
        <p:nvSpPr>
          <p:cNvPr id="5837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he-IL" altLang="en-US" sz="2400" dirty="0"/>
              <a:t>תור המתנה ממומש כרשימה מקושרת כפולה מעגלית שתוארה קודם (קובץ גרעין </a:t>
            </a:r>
            <a:r>
              <a:rPr lang="en-US" altLang="en-US" sz="2400" dirty="0"/>
              <a:t>include/</a:t>
            </a:r>
            <a:r>
              <a:rPr lang="en-US" altLang="en-US" sz="2400" dirty="0" err="1"/>
              <a:t>linux</a:t>
            </a:r>
            <a:r>
              <a:rPr lang="en-US" altLang="en-US" sz="2400" dirty="0"/>
              <a:t>/</a:t>
            </a:r>
            <a:r>
              <a:rPr lang="en-US" altLang="en-US" sz="2400" dirty="0" err="1"/>
              <a:t>wait.h</a:t>
            </a:r>
            <a:r>
              <a:rPr lang="he-IL" altLang="en-US" sz="2400" dirty="0"/>
              <a:t>).</a:t>
            </a:r>
          </a:p>
          <a:p>
            <a:pPr eaLnBrk="1" hangingPunct="1">
              <a:lnSpc>
                <a:spcPct val="80000"/>
              </a:lnSpc>
            </a:pPr>
            <a:endParaRPr lang="he-IL" altLang="en-US" sz="2400" dirty="0"/>
          </a:p>
          <a:p>
            <a:pPr eaLnBrk="1" hangingPunct="1">
              <a:lnSpc>
                <a:spcPct val="80000"/>
              </a:lnSpc>
            </a:pPr>
            <a:r>
              <a:rPr lang="he-IL" altLang="en-US" dirty="0"/>
              <a:t>ראש הרשימה מוגדר כך:</a:t>
            </a:r>
            <a:endParaRPr lang="he-IL" altLang="en-US" sz="2400" dirty="0"/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wait_queue_head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spinlock_t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lock;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list_head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task_list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wait_queue_head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wait_queue_head_t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</a:pPr>
            <a:endParaRPr lang="he-IL" altLang="en-US" sz="2400" dirty="0"/>
          </a:p>
          <a:p>
            <a:pPr eaLnBrk="1" hangingPunct="1">
              <a:lnSpc>
                <a:spcPct val="80000"/>
              </a:lnSpc>
            </a:pPr>
            <a:r>
              <a:rPr lang="he-IL" altLang="en-US" sz="2400" dirty="0"/>
              <a:t>איבר ברשימה מוגדר כך:</a:t>
            </a:r>
            <a:endParaRPr lang="en-US" altLang="en-US" sz="2400" dirty="0"/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wait_queue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unsigned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flags;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task_struct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*task;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list_head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task_list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wait_queue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wait_queue_t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58373" name="Text Box 4"/>
          <p:cNvSpPr txBox="1">
            <a:spLocks noChangeArrowheads="1"/>
          </p:cNvSpPr>
          <p:nvPr/>
        </p:nvSpPr>
        <p:spPr bwMode="auto">
          <a:xfrm>
            <a:off x="5419725" y="2896611"/>
            <a:ext cx="3163166" cy="535531"/>
          </a:xfrm>
          <a:prstGeom prst="wedgeRectCallout">
            <a:avLst>
              <a:gd name="adj1" fmla="val -123281"/>
              <a:gd name="adj2" fmla="val -14497"/>
            </a:avLst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dirty="0"/>
              <a:t>מנעול להגנה על התור מפני גישה במקביל של שני תהליכים או יותר</a:t>
            </a:r>
            <a:endParaRPr lang="en-US" altLang="en-US" dirty="0"/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5143500" y="4729307"/>
            <a:ext cx="3491345" cy="590931"/>
          </a:xfrm>
          <a:prstGeom prst="wedgeRectCallout">
            <a:avLst>
              <a:gd name="adj1" fmla="val -96914"/>
              <a:gd name="adj2" fmla="val -3205"/>
            </a:avLst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dirty="0"/>
              <a:t>0 אם ההמתנה היא </a:t>
            </a:r>
            <a:r>
              <a:rPr lang="en-US" altLang="en-US" dirty="0"/>
              <a:t>non-exclusive</a:t>
            </a:r>
            <a:endParaRPr lang="he-IL" altLang="en-US" dirty="0"/>
          </a:p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dirty="0"/>
              <a:t>1 אם ההמתנה היא </a:t>
            </a:r>
            <a:r>
              <a:rPr lang="en-US" altLang="en-US" dirty="0"/>
              <a:t>exclusive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76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en-US" dirty="0"/>
              <a:t>דוגמת קוד מתוך הגרעין</a:t>
            </a:r>
            <a:endParaRPr lang="en-US" alt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1815509-251D-4062-A7E1-CE053B2CD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altLang="en-US" dirty="0"/>
              <a:t>הפונקציה </a:t>
            </a:r>
            <a:r>
              <a:rPr lang="en-US" altLang="en-US" dirty="0" err="1"/>
              <a:t>sleep_on</a:t>
            </a:r>
            <a:r>
              <a:rPr lang="en-US" altLang="en-US" dirty="0"/>
              <a:t>()</a:t>
            </a:r>
            <a:r>
              <a:rPr lang="he-IL" altLang="en-US" dirty="0"/>
              <a:t> מכניסה את התהליך הנוכחי להמתנה בתור </a:t>
            </a:r>
            <a:r>
              <a:rPr lang="en-US" altLang="en-US" dirty="0"/>
              <a:t>q</a:t>
            </a:r>
            <a:r>
              <a:rPr lang="he-IL" altLang="en-US" dirty="0"/>
              <a:t> במצב </a:t>
            </a:r>
            <a:r>
              <a:rPr lang="en-US" altLang="en-US"/>
              <a:t>TASK_UNINTERRUPTIBLE</a:t>
            </a:r>
            <a:r>
              <a:rPr lang="he-IL" altLang="en-US" dirty="0"/>
              <a:t> עם סימון </a:t>
            </a:r>
            <a:r>
              <a:rPr lang="en-US" altLang="en-US" dirty="0"/>
              <a:t>non-exclusive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תזכורת:</a:t>
            </a:r>
            <a:r>
              <a:rPr lang="en-US" altLang="en-US" dirty="0"/>
              <a:t> </a:t>
            </a:r>
            <a:r>
              <a:rPr lang="he-IL" altLang="en-US" dirty="0"/>
              <a:t>הפונקציות </a:t>
            </a:r>
            <a:r>
              <a:rPr lang="en-US" altLang="en-US" dirty="0" err="1"/>
              <a:t>add_wait_queue</a:t>
            </a:r>
            <a:r>
              <a:rPr lang="en-US" altLang="en-US" dirty="0"/>
              <a:t>()</a:t>
            </a:r>
            <a:r>
              <a:rPr lang="he-IL" altLang="en-US" dirty="0"/>
              <a:t> ו-</a:t>
            </a:r>
            <a:r>
              <a:rPr lang="en-US" altLang="en-US" dirty="0" err="1"/>
              <a:t>remove_wait_queue</a:t>
            </a:r>
            <a:r>
              <a:rPr lang="en-US" altLang="en-US" dirty="0"/>
              <a:t>()</a:t>
            </a:r>
            <a:r>
              <a:rPr lang="he-IL" altLang="en-US" dirty="0"/>
              <a:t> מכניסות ומוציאות תהליך מהתור.</a:t>
            </a:r>
          </a:p>
          <a:p>
            <a:endParaRPr lang="en-US" dirty="0"/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sleep_on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wait_queue_head_t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*q) {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…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wait_queue_t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wait;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wait.flags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wait.task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current;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current-&gt;state = TASK_UNINTERRUPTIBLE;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add_wait_queue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(q, &amp;wait);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schedule();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remove_wait_queue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(q, &amp;wait);</a:t>
            </a:r>
          </a:p>
          <a:p>
            <a:pPr marL="0" indent="0" algn="l" rtl="0">
              <a:buNone/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he-IL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 rtl="0">
              <a:buNone/>
            </a:pP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217722" y="5664489"/>
            <a:ext cx="2213264" cy="535531"/>
          </a:xfrm>
          <a:prstGeom prst="wedgeRectCallout">
            <a:avLst>
              <a:gd name="adj1" fmla="val -122650"/>
              <a:gd name="adj2" fmla="val -101670"/>
            </a:avLst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dirty="0"/>
              <a:t>מדוע מותר להעביר מצביע למשתנה לוקלי?</a:t>
            </a:r>
            <a:endParaRPr lang="en-US" altLang="en-US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152406" y="4096944"/>
            <a:ext cx="1645920" cy="313932"/>
          </a:xfrm>
          <a:prstGeom prst="wedgeRectCallout">
            <a:avLst>
              <a:gd name="adj1" fmla="val -173863"/>
              <a:gd name="adj2" fmla="val -106333"/>
            </a:avLst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he-IL" altLang="en-US" dirty="0"/>
              <a:t>איבר חדש בתור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506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2292</TotalTime>
  <Words>5918</Words>
  <Application>Microsoft Office PowerPoint</Application>
  <PresentationFormat>On-screen Show (4:3)</PresentationFormat>
  <Paragraphs>1053</Paragraphs>
  <Slides>59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4" baseType="lpstr">
      <vt:lpstr>Arial</vt:lpstr>
      <vt:lpstr>Calibri</vt:lpstr>
      <vt:lpstr>Courier New</vt:lpstr>
      <vt:lpstr>Wingdings</vt:lpstr>
      <vt:lpstr>Clarity</vt:lpstr>
      <vt:lpstr>תרגול 3</vt:lpstr>
      <vt:lpstr>TL;DR</vt:lpstr>
      <vt:lpstr>תורי תהליכים בלינוקס</vt:lpstr>
      <vt:lpstr>תור ריצה (runqueue)</vt:lpstr>
      <vt:lpstr>פעולות על תור הריצה</vt:lpstr>
      <vt:lpstr>תור המתנה (wait queue)</vt:lpstr>
      <vt:lpstr>מצבי המתנה</vt:lpstr>
      <vt:lpstr>מימוש תורי המתנה</vt:lpstr>
      <vt:lpstr>דוגמת קוד מתוך הגרעין</vt:lpstr>
      <vt:lpstr>דוגמת קוד מתוך הגרעין</vt:lpstr>
      <vt:lpstr>החלפת הקשר בלינוקס</vt:lpstr>
      <vt:lpstr>מהי החלפת הקשר?</vt:lpstr>
      <vt:lpstr>איך הגרעין מפעיל החלפת הקשר?</vt:lpstr>
      <vt:lpstr>שני סוגים של החלפת הקשר</vt:lpstr>
      <vt:lpstr>שתי דרכים להפעיל החלפת הקשר</vt:lpstr>
      <vt:lpstr>למה יש שתי דרכים שונות?</vt:lpstr>
      <vt:lpstr>הפקעה ב-user mode</vt:lpstr>
      <vt:lpstr>אין הפקעה ב-kernel mode</vt:lpstr>
      <vt:lpstr>החלפת הקשר: צעד אחר צעד</vt:lpstr>
      <vt:lpstr>שלבי החלפת הקשר</vt:lpstr>
      <vt:lpstr>היכן נשמר הקשר התהליך?</vt:lpstr>
      <vt:lpstr>תזכורת</vt:lpstr>
      <vt:lpstr>TSS</vt:lpstr>
      <vt:lpstr>TSS (Task State Segment)</vt:lpstr>
      <vt:lpstr>שדה thread במתאר התהליך</vt:lpstr>
      <vt:lpstr>הפונקציה context_switch()</vt:lpstr>
      <vt:lpstr>תמונת מצב לפני המאקרו switch_to</vt:lpstr>
      <vt:lpstr>המאקרו switch_to (1)</vt:lpstr>
      <vt:lpstr>תמונת מצב לפני החלפת המחסניות</vt:lpstr>
      <vt:lpstr>המאקרו switch_to (2)</vt:lpstr>
      <vt:lpstr>תמונת מצב במקרה 2</vt:lpstr>
      <vt:lpstr>המאקרו switch_to (3)</vt:lpstr>
      <vt:lpstr>תמונת מצב במהלך המאקרו switch_to</vt:lpstr>
      <vt:lpstr>הפונקציה __switch_to() (1)</vt:lpstr>
      <vt:lpstr>הפונקציה __switch_to() (2)</vt:lpstr>
      <vt:lpstr>תמונת מצב לפני __switch_to()</vt:lpstr>
      <vt:lpstr>תמונת מצב במהלך __switch_to()</vt:lpstr>
      <vt:lpstr>תמונת מצב אחרי __switch_to()</vt:lpstr>
      <vt:lpstr>הפונקציה __switch_to() (3)</vt:lpstr>
      <vt:lpstr>למה החלפת הקשר מורכבת משלושה קטעי קוד נפרדים?</vt:lpstr>
      <vt:lpstr>סיכום: שמירת ההקשר</vt:lpstr>
      <vt:lpstr>יצירת תהליך חדש בלינוקס</vt:lpstr>
      <vt:lpstr>הפונקציה do_fork()</vt:lpstr>
      <vt:lpstr>הפונקציה do_fork()</vt:lpstr>
      <vt:lpstr>הפונקציה copy_thread()</vt:lpstr>
      <vt:lpstr>הפונקציה copy_thread()</vt:lpstr>
      <vt:lpstr>הפונקציה copy_thread()</vt:lpstr>
      <vt:lpstr>הפונקציה copy_thread()</vt:lpstr>
      <vt:lpstr>הפונקציה copy_thread()</vt:lpstr>
      <vt:lpstr>הפונקציה copy_thread() (1)</vt:lpstr>
      <vt:lpstr>struct pt_regs</vt:lpstr>
      <vt:lpstr>שלבי הפונקציה copy_thread()</vt:lpstr>
      <vt:lpstr>שלבי הפונקציה copy_thread()</vt:lpstr>
      <vt:lpstr>הפונקציה ret_from_fork()</vt:lpstr>
      <vt:lpstr>תמונת המחסנית לפני ret_from_fork</vt:lpstr>
      <vt:lpstr>סיום תהליך בלינוקס</vt:lpstr>
      <vt:lpstr>סיום ביצוע תהליך</vt:lpstr>
      <vt:lpstr>הפונקציה do_exit()</vt:lpstr>
      <vt:lpstr>פינוי מתאר התהליך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Elad</dc:creator>
  <cp:lastModifiedBy>idanyani</cp:lastModifiedBy>
  <cp:revision>221</cp:revision>
  <dcterms:created xsi:type="dcterms:W3CDTF">2014-09-16T21:32:26Z</dcterms:created>
  <dcterms:modified xsi:type="dcterms:W3CDTF">2018-02-14T10:34:09Z</dcterms:modified>
</cp:coreProperties>
</file>