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7"/>
  </p:notesMasterIdLst>
  <p:sldIdLst>
    <p:sldId id="256" r:id="rId2"/>
    <p:sldId id="300" r:id="rId3"/>
    <p:sldId id="297" r:id="rId4"/>
    <p:sldId id="259" r:id="rId5"/>
    <p:sldId id="260" r:id="rId6"/>
    <p:sldId id="318" r:id="rId7"/>
    <p:sldId id="317" r:id="rId8"/>
    <p:sldId id="262" r:id="rId9"/>
    <p:sldId id="298" r:id="rId10"/>
    <p:sldId id="263" r:id="rId11"/>
    <p:sldId id="265" r:id="rId12"/>
    <p:sldId id="264" r:id="rId13"/>
    <p:sldId id="321" r:id="rId14"/>
    <p:sldId id="266" r:id="rId15"/>
    <p:sldId id="267" r:id="rId16"/>
    <p:sldId id="269" r:id="rId17"/>
    <p:sldId id="270" r:id="rId18"/>
    <p:sldId id="271" r:id="rId19"/>
    <p:sldId id="272" r:id="rId20"/>
    <p:sldId id="273" r:id="rId21"/>
    <p:sldId id="323" r:id="rId22"/>
    <p:sldId id="274" r:id="rId23"/>
    <p:sldId id="315" r:id="rId24"/>
    <p:sldId id="275" r:id="rId25"/>
    <p:sldId id="299" r:id="rId26"/>
    <p:sldId id="316" r:id="rId27"/>
    <p:sldId id="276" r:id="rId28"/>
    <p:sldId id="277" r:id="rId29"/>
    <p:sldId id="278" r:id="rId30"/>
    <p:sldId id="322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319" r:id="rId40"/>
    <p:sldId id="301" r:id="rId41"/>
    <p:sldId id="311" r:id="rId42"/>
    <p:sldId id="288" r:id="rId43"/>
    <p:sldId id="312" r:id="rId44"/>
    <p:sldId id="313" r:id="rId45"/>
    <p:sldId id="314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84416" autoAdjust="0"/>
  </p:normalViewPr>
  <p:slideViewPr>
    <p:cSldViewPr snapToGrid="0">
      <p:cViewPr varScale="1">
        <p:scale>
          <a:sx n="59" d="100"/>
          <a:sy n="59" d="100"/>
        </p:scale>
        <p:origin x="133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9A386-374F-46B8-905A-6C0BF92B68B0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25A9A-2399-4ACF-975E-77FD324B06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89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From: http://www.cs.rpi.edu/~goldsd/docs/fall2014-csci4210/04-fork-diagram.png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5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בקובץ </a:t>
            </a:r>
            <a:r>
              <a:rPr lang="en-US" altLang="en-US" sz="1200" dirty="0"/>
              <a:t>include/asm-i386/</a:t>
            </a:r>
            <a:r>
              <a:rPr lang="en-US" altLang="en-US" sz="1200" dirty="0" err="1"/>
              <a:t>current.h</a:t>
            </a:r>
            <a:r>
              <a:rPr lang="he-IL" dirty="0"/>
              <a:t>:</a:t>
            </a:r>
            <a:r>
              <a:rPr lang="en-US" dirty="0"/>
              <a:t> </a:t>
            </a:r>
            <a:r>
              <a:rPr lang="he-IL" dirty="0"/>
              <a:t>המאקרו </a:t>
            </a:r>
            <a:r>
              <a:rPr lang="en-US" dirty="0"/>
              <a:t>current</a:t>
            </a:r>
            <a:r>
              <a:rPr lang="he-IL" dirty="0"/>
              <a:t> קורא לפונקציה </a:t>
            </a:r>
            <a:r>
              <a:rPr lang="en-US" dirty="0" err="1"/>
              <a:t>get_current</a:t>
            </a:r>
            <a:r>
              <a:rPr lang="en-US" dirty="0"/>
              <a:t>()</a:t>
            </a:r>
            <a:r>
              <a:rPr lang="he-IL" dirty="0"/>
              <a:t> שמחזירה מצביע למתאר התהליך הנוכחי.</a:t>
            </a:r>
          </a:p>
          <a:p>
            <a:pPr algn="l" rtl="0"/>
            <a:r>
              <a:rPr lang="en-US" dirty="0"/>
              <a:t>static inline struct </a:t>
            </a:r>
            <a:r>
              <a:rPr lang="en-US" dirty="0" err="1"/>
              <a:t>task_struct</a:t>
            </a:r>
            <a:r>
              <a:rPr lang="en-US" dirty="0"/>
              <a:t> * </a:t>
            </a:r>
            <a:r>
              <a:rPr lang="en-US" dirty="0" err="1"/>
              <a:t>get_current</a:t>
            </a:r>
            <a:r>
              <a:rPr lang="en-US" dirty="0"/>
              <a:t>(void)</a:t>
            </a:r>
          </a:p>
          <a:p>
            <a:pPr algn="l" rtl="0"/>
            <a:r>
              <a:rPr lang="en-US" dirty="0"/>
              <a:t>{</a:t>
            </a:r>
          </a:p>
          <a:p>
            <a:pPr algn="l" rtl="0"/>
            <a:r>
              <a:rPr lang="en-US" dirty="0"/>
              <a:t>	struct </a:t>
            </a:r>
            <a:r>
              <a:rPr lang="en-US" dirty="0" err="1"/>
              <a:t>task_struct</a:t>
            </a:r>
            <a:r>
              <a:rPr lang="en-US" dirty="0"/>
              <a:t> *current;</a:t>
            </a:r>
          </a:p>
          <a:p>
            <a:pPr algn="l" rtl="0"/>
            <a:r>
              <a:rPr lang="en-US" dirty="0"/>
              <a:t>	__</a:t>
            </a:r>
            <a:r>
              <a:rPr lang="en-US" dirty="0" err="1"/>
              <a:t>asm</a:t>
            </a:r>
            <a:r>
              <a:rPr lang="en-US" dirty="0"/>
              <a:t>__("</a:t>
            </a:r>
            <a:r>
              <a:rPr lang="en-US" dirty="0" err="1"/>
              <a:t>andl</a:t>
            </a:r>
            <a:r>
              <a:rPr lang="en-US" dirty="0"/>
              <a:t> %%esp,%0; ":"=r" (current) : "0" (~8191UL));</a:t>
            </a:r>
          </a:p>
          <a:p>
            <a:pPr algn="l" rtl="0"/>
            <a:r>
              <a:rPr lang="en-US" dirty="0"/>
              <a:t>	return current;</a:t>
            </a:r>
          </a:p>
          <a:p>
            <a:pPr algn="l" rtl="0"/>
            <a:r>
              <a:rPr lang="en-US" dirty="0"/>
              <a:t> }</a:t>
            </a:r>
            <a:endParaRPr lang="he-IL" dirty="0"/>
          </a:p>
          <a:p>
            <a:pPr algn="r" rtl="1"/>
            <a:endParaRPr lang="he-IL" dirty="0"/>
          </a:p>
          <a:p>
            <a:pPr algn="r" rtl="1"/>
            <a:r>
              <a:rPr lang="he-IL" dirty="0"/>
              <a:t>בקובץ </a:t>
            </a:r>
            <a:r>
              <a:rPr lang="da-DK" dirty="0"/>
              <a:t>arch/i386/kernel/entry.S</a:t>
            </a:r>
            <a:r>
              <a:rPr lang="he-IL" dirty="0"/>
              <a:t>: המאקרו </a:t>
            </a:r>
            <a:r>
              <a:rPr lang="en-US" dirty="0"/>
              <a:t>GET_CURRENT(</a:t>
            </a:r>
            <a:r>
              <a:rPr lang="en-US" dirty="0" err="1"/>
              <a:t>reg</a:t>
            </a:r>
            <a:r>
              <a:rPr lang="en-US" dirty="0"/>
              <a:t>)</a:t>
            </a:r>
            <a:r>
              <a:rPr lang="he-IL" dirty="0"/>
              <a:t> מקבל רגיסטר וכותב לתוכו את כתובת מתאר התהליך הנוכחי.</a:t>
            </a:r>
          </a:p>
          <a:p>
            <a:pPr algn="l" rtl="0"/>
            <a:r>
              <a:rPr lang="en-US" dirty="0"/>
              <a:t>#define GET_CURRENT(</a:t>
            </a:r>
            <a:r>
              <a:rPr lang="en-US" dirty="0" err="1"/>
              <a:t>reg</a:t>
            </a:r>
            <a:r>
              <a:rPr lang="en-US" dirty="0"/>
              <a:t>) \</a:t>
            </a:r>
          </a:p>
          <a:p>
            <a:pPr algn="l" rtl="0"/>
            <a:r>
              <a:rPr lang="en-US" dirty="0"/>
              <a:t>	</a:t>
            </a:r>
            <a:r>
              <a:rPr lang="en-US" dirty="0" err="1"/>
              <a:t>movl</a:t>
            </a:r>
            <a:r>
              <a:rPr lang="en-US" dirty="0"/>
              <a:t> $-8192, </a:t>
            </a:r>
            <a:r>
              <a:rPr lang="en-US" dirty="0" err="1"/>
              <a:t>reg</a:t>
            </a:r>
            <a:r>
              <a:rPr lang="en-US" dirty="0"/>
              <a:t>; \</a:t>
            </a:r>
          </a:p>
          <a:p>
            <a:pPr algn="l" rtl="0"/>
            <a:r>
              <a:rPr lang="en-US" dirty="0"/>
              <a:t>	</a:t>
            </a:r>
            <a:r>
              <a:rPr lang="en-US" dirty="0" err="1"/>
              <a:t>andl</a:t>
            </a:r>
            <a:r>
              <a:rPr lang="en-US" dirty="0"/>
              <a:t> %</a:t>
            </a:r>
            <a:r>
              <a:rPr lang="en-US" dirty="0" err="1"/>
              <a:t>esp</a:t>
            </a:r>
            <a:r>
              <a:rPr lang="en-US" dirty="0"/>
              <a:t>, </a:t>
            </a:r>
            <a:r>
              <a:rPr lang="en-US" dirty="0" err="1"/>
              <a:t>reg</a:t>
            </a:r>
            <a:endParaRPr lang="he-IL" dirty="0"/>
          </a:p>
          <a:p>
            <a:pPr algn="l" rtl="0"/>
            <a:endParaRPr lang="he-IL" dirty="0"/>
          </a:p>
          <a:p>
            <a:pPr algn="r" rtl="1"/>
            <a:r>
              <a:rPr lang="he-IL" dirty="0"/>
              <a:t>הסבר קטן לחישובים: יש לבצע </a:t>
            </a:r>
            <a:r>
              <a:rPr lang="en-US" dirty="0"/>
              <a:t>bitwise and</a:t>
            </a:r>
            <a:r>
              <a:rPr lang="he-IL" dirty="0"/>
              <a:t> בין הערך של </a:t>
            </a:r>
            <a:r>
              <a:rPr lang="en-US" dirty="0" err="1"/>
              <a:t>esp</a:t>
            </a:r>
            <a:r>
              <a:rPr lang="he-IL" dirty="0"/>
              <a:t> לבין </a:t>
            </a:r>
            <a:r>
              <a:rPr lang="en-US" altLang="en-US" sz="1200" dirty="0"/>
              <a:t>0xffffe000 = -8192</a:t>
            </a:r>
            <a:r>
              <a:rPr lang="he-IL" altLang="en-US" sz="1200" dirty="0"/>
              <a:t>.</a:t>
            </a:r>
            <a:endParaRPr lang="he-IL" dirty="0"/>
          </a:p>
          <a:p>
            <a:pPr algn="r" rtl="1"/>
            <a:r>
              <a:rPr lang="he-IL" dirty="0"/>
              <a:t>כמו כן, לפי שיטת המשלים ל-2: </a:t>
            </a:r>
            <a:r>
              <a:rPr lang="en-US" dirty="0"/>
              <a:t>(-8191) = (~8191) + 1</a:t>
            </a:r>
            <a:r>
              <a:rPr lang="he-IL" dirty="0"/>
              <a:t> ולכן </a:t>
            </a:r>
            <a:r>
              <a:rPr lang="en-US" dirty="0"/>
              <a:t>(-8192) = (~8191)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03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שאלה של סטודנט: האם כדי לתאר בן יתום </a:t>
            </a:r>
            <a:r>
              <a:rPr lang="en-US" dirty="0" err="1"/>
              <a:t>opptr</a:t>
            </a:r>
            <a:r>
              <a:rPr lang="he-IL" dirty="0"/>
              <a:t> מצביע ל-</a:t>
            </a:r>
            <a:r>
              <a:rPr lang="en-US" dirty="0"/>
              <a:t>NULL</a:t>
            </a:r>
            <a:r>
              <a:rPr lang="he-IL" dirty="0"/>
              <a:t> ו-</a:t>
            </a:r>
            <a:r>
              <a:rPr lang="en-US" dirty="0" err="1"/>
              <a:t>pptr</a:t>
            </a:r>
            <a:r>
              <a:rPr lang="he-IL" dirty="0"/>
              <a:t> מצביע לתהליך </a:t>
            </a:r>
            <a:r>
              <a:rPr lang="en-US" dirty="0" err="1"/>
              <a:t>init</a:t>
            </a:r>
            <a:r>
              <a:rPr lang="he-IL" dirty="0"/>
              <a:t> שיורש בנים יתומים?</a:t>
            </a:r>
          </a:p>
          <a:p>
            <a:pPr algn="r" rtl="1"/>
            <a:r>
              <a:rPr lang="he-IL" dirty="0"/>
              <a:t>תשובה:</a:t>
            </a:r>
            <a:r>
              <a:rPr lang="en-US" dirty="0"/>
              <a:t> </a:t>
            </a:r>
            <a:r>
              <a:rPr lang="he-IL" dirty="0"/>
              <a:t>ע"פ הספר </a:t>
            </a:r>
            <a:r>
              <a:rPr lang="en-US" dirty="0"/>
              <a:t>UTLK3</a:t>
            </a:r>
            <a:r>
              <a:rPr lang="he-IL" dirty="0"/>
              <a:t> התשובה שלילית. </a:t>
            </a:r>
            <a:r>
              <a:rPr lang="en-US" dirty="0" err="1"/>
              <a:t>opptr</a:t>
            </a:r>
            <a:r>
              <a:rPr lang="en-US" dirty="0"/>
              <a:t>, </a:t>
            </a:r>
            <a:r>
              <a:rPr lang="en-US" dirty="0" err="1"/>
              <a:t>pptr</a:t>
            </a:r>
            <a:r>
              <a:rPr lang="he-IL" dirty="0"/>
              <a:t> יצביעו שניהם על </a:t>
            </a:r>
            <a:r>
              <a:rPr lang="en-US" dirty="0" err="1"/>
              <a:t>init</a:t>
            </a:r>
            <a:r>
              <a:rPr lang="he-IL" dirty="0"/>
              <a:t>.</a:t>
            </a: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real_parent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opptr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 - Points to the process descriptor of the process that created P or to the descriptor of process 1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b="0" i="1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if the parent process no longer exists. (Therefore, when a user starts a background process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exits the shell, the background process becomes the child of </a:t>
            </a:r>
            <a:r>
              <a:rPr lang="en-US" sz="1200" b="0" i="1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he-IL" dirty="0"/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64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באופן מפתיע רשימת התהליכים הראשית שהוצגה קודם אינה ממומשת באמצעות המנגנון הזה. לא ברור למה…</a:t>
            </a:r>
          </a:p>
          <a:p>
            <a:pPr algn="r" rtl="1"/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כלומר,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task_struct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מכיל שני שדות:   </a:t>
            </a:r>
            <a:r>
              <a:rPr lang="en-US" dirty="0" err="1"/>
              <a:t>task_t</a:t>
            </a:r>
            <a:r>
              <a:rPr lang="en-US" dirty="0"/>
              <a:t> *</a:t>
            </a:r>
            <a:r>
              <a:rPr lang="en-US" dirty="0" err="1"/>
              <a:t>next_task</a:t>
            </a:r>
            <a:r>
              <a:rPr lang="en-US" dirty="0"/>
              <a:t>, *</a:t>
            </a:r>
            <a:r>
              <a:rPr lang="en-US" dirty="0" err="1"/>
              <a:t>prev_task</a:t>
            </a:r>
            <a:r>
              <a:rPr lang="en-US" dirty="0"/>
              <a:t>;</a:t>
            </a:r>
            <a:r>
              <a:rPr lang="he-IL" dirty="0"/>
              <a:t>   במקום להטמיע שדה יחיד מטיפוס </a:t>
            </a:r>
            <a:r>
              <a:rPr lang="en-US" dirty="0" err="1"/>
              <a:t>list_t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47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altLang="en-US" dirty="0"/>
              <a:t>הצמתים ברשימה מקושרים זה לזה באמצעות השדות מטיפוס </a:t>
            </a:r>
            <a:r>
              <a:rPr lang="en-US" altLang="en-US" dirty="0" err="1"/>
              <a:t>list_t</a:t>
            </a:r>
            <a:r>
              <a:rPr lang="he-IL" altLang="en-US" dirty="0"/>
              <a:t> שהם מכילים.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79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altLang="en-US" dirty="0"/>
              <a:t>שאלה: מדוע לא לשמור את השדה </a:t>
            </a:r>
            <a:r>
              <a:rPr lang="en-US" altLang="en-US" dirty="0" err="1"/>
              <a:t>list_t</a:t>
            </a:r>
            <a:r>
              <a:rPr lang="he-IL" altLang="en-US" dirty="0"/>
              <a:t> בתור השדה הראשון ב-</a:t>
            </a:r>
            <a:r>
              <a:rPr lang="en-US" altLang="en-US" dirty="0"/>
              <a:t>struct</a:t>
            </a:r>
            <a:r>
              <a:rPr lang="he-IL" altLang="en-US" dirty="0"/>
              <a:t> ולחסוך את כל הבעיות (כך שבעצם </a:t>
            </a:r>
            <a:r>
              <a:rPr lang="en-US" altLang="en-US" dirty="0"/>
              <a:t>ret == </a:t>
            </a:r>
            <a:r>
              <a:rPr lang="en-US" altLang="en-US" dirty="0" err="1"/>
              <a:t>ptr</a:t>
            </a:r>
            <a:r>
              <a:rPr lang="he-IL" altLang="en-US" dirty="0"/>
              <a:t>)?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altLang="en-US" dirty="0"/>
              <a:t>תשובה:</a:t>
            </a:r>
            <a:r>
              <a:rPr lang="en-US" altLang="en-US" dirty="0"/>
              <a:t> </a:t>
            </a:r>
            <a:r>
              <a:rPr lang="he-IL" altLang="en-US" dirty="0"/>
              <a:t>כל צומת יכול להשתתף במספר רשימות מקושרות בו-זמנית ולכן יהיו מספר שדות </a:t>
            </a:r>
            <a:r>
              <a:rPr lang="en-US" altLang="en-US" dirty="0" err="1"/>
              <a:t>list_t</a:t>
            </a:r>
            <a:r>
              <a:rPr lang="he-IL" altLang="en-US" dirty="0"/>
              <a:t> ב-</a:t>
            </a:r>
            <a:r>
              <a:rPr lang="en-US" altLang="en-US" dirty="0"/>
              <a:t>struct</a:t>
            </a:r>
            <a:r>
              <a:rPr lang="he-IL" altLang="en-US" dirty="0"/>
              <a:t>, וכמובן לא כולם יכולים להיות ראשונים.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altLang="en-US" dirty="0"/>
              <a:t>למשל ב-</a:t>
            </a:r>
            <a:r>
              <a:rPr lang="en-US" altLang="en-US" dirty="0" err="1"/>
              <a:t>task_struct</a:t>
            </a:r>
            <a:r>
              <a:rPr lang="he-IL" altLang="en-US" dirty="0"/>
              <a:t> יש שני שדות מטיפוס </a:t>
            </a:r>
            <a:r>
              <a:rPr lang="en-US" altLang="en-US" dirty="0" err="1"/>
              <a:t>list_t</a:t>
            </a:r>
            <a:r>
              <a:rPr lang="he-IL" altLang="en-US" dirty="0"/>
              <a:t>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err="1"/>
              <a:t>run_list</a:t>
            </a:r>
            <a:r>
              <a:rPr lang="he-IL" altLang="en-US" dirty="0"/>
              <a:t> שמקשר את התהליך בתור הריצה הגלובאלי ו-</a:t>
            </a:r>
            <a:r>
              <a:rPr lang="en-US" altLang="en-US" dirty="0" err="1"/>
              <a:t>thread_group</a:t>
            </a:r>
            <a:r>
              <a:rPr lang="he-IL" altLang="en-US" dirty="0"/>
              <a:t> שמקשר את התהליך ברשימת החוטים באותה קבוצה (אותו </a:t>
            </a:r>
            <a:r>
              <a:rPr lang="en-US" altLang="en-US" dirty="0" err="1"/>
              <a:t>tgid</a:t>
            </a:r>
            <a:r>
              <a:rPr lang="he-IL" altLang="en-US" dirty="0"/>
              <a:t>).</a:t>
            </a:r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88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about why idle (or “swapper”, </a:t>
            </a:r>
            <a:r>
              <a:rPr lang="en-US" dirty="0" err="1"/>
              <a:t>pid</a:t>
            </a:r>
            <a:r>
              <a:rPr lang="en-US" dirty="0"/>
              <a:t>==0) is not managing memory:</a:t>
            </a:r>
          </a:p>
          <a:p>
            <a:r>
              <a:rPr lang="en-US" dirty="0"/>
              <a:t>https://superuser.com/questions/377572/what-is-the-main-purpose-of-the-swapper-process-in-unix</a:t>
            </a:r>
          </a:p>
          <a:p>
            <a:r>
              <a:rPr lang="en-US" dirty="0"/>
              <a:t>https://stackoverflow.com/questions/464483/why-do-we-need-a-swapper-task-in-linux</a:t>
            </a:r>
          </a:p>
          <a:p>
            <a:r>
              <a:rPr lang="en-US" dirty="0"/>
              <a:t>https://stackoverflow.com/questions/7644551/init-and-swapper-tasks-in-linux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82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headers:</a:t>
            </a:r>
          </a:p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r>
              <a:rPr lang="en-US" dirty="0"/>
              <a:t>#include &lt;sys/</a:t>
            </a:r>
            <a:r>
              <a:rPr lang="en-US" dirty="0" err="1"/>
              <a:t>wait.h</a:t>
            </a:r>
            <a:r>
              <a:rPr lang="en-US" dirty="0"/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34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בהרצאות קוראים למצב זומבי בשם </a:t>
            </a:r>
            <a:r>
              <a:rPr lang="en-US" altLang="en-US" dirty="0"/>
              <a:t>terminated</a:t>
            </a:r>
            <a:r>
              <a:rPr lang="he-IL" alt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68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במקרה של הצלחה תמיד יוחזרו ערכים שונים לאב ולבן, כי ה-</a:t>
            </a:r>
            <a:r>
              <a:rPr lang="en-US" dirty="0"/>
              <a:t>PID</a:t>
            </a:r>
            <a:r>
              <a:rPr lang="he-IL" dirty="0"/>
              <a:t> של הבן שונה מ-0 (המזהה הזה תפוס ע"י </a:t>
            </a:r>
            <a:r>
              <a:rPr lang="en-US" dirty="0"/>
              <a:t>idle</a:t>
            </a:r>
            <a:r>
              <a:rPr lang="he-IL" dirty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C751-40F2-4005-87DC-CB865DCC51F4}" type="slidenum">
              <a:rPr lang="he-IL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841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altLang="en-US" dirty="0" smtClean="0"/>
              <a:t>איך תהליך אב יכול לחכות לסיום כל תהליכי הבן?</a:t>
            </a:r>
          </a:p>
          <a:p>
            <a:pPr algn="r" rtl="1"/>
            <a:r>
              <a:rPr lang="he-IL" dirty="0" smtClean="0"/>
              <a:t>תשובה: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(wait(&amp;status) != -1);</a:t>
            </a:r>
            <a:endParaRPr lang="he-IL" alt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55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5A12F82-3D7C-4572-A93F-573C69EFAEFE}" type="slidenum">
              <a:rPr lang="he-IL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מה קורה אם משתמש לא מאושר להיכנס? תהליך הבן מריץ מחדש את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getty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62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33680DA-75D2-42FC-9F77-DEC1984EC08B}" type="slidenum">
              <a:rPr lang="he-IL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093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המימוש המקורי מחזיר </a:t>
            </a:r>
            <a:r>
              <a:rPr lang="en-US" dirty="0"/>
              <a:t>current-&gt;</a:t>
            </a:r>
            <a:r>
              <a:rPr lang="en-US" dirty="0" err="1"/>
              <a:t>tgid</a:t>
            </a:r>
            <a:r>
              <a:rPr lang="he-IL" dirty="0"/>
              <a:t> , אבל בשלב זה בקורס עוד לא למדנו על חוטים...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6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r" rtl="1"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r" rtl="1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torialspoint.com/unix_terminal_online.ph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תרגול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תהליכים בלינוקס</a:t>
            </a:r>
          </a:p>
          <a:p>
            <a:r>
              <a:rPr lang="he-IL" dirty="0"/>
              <a:t>קריאות מערכת לעבודה עם תהליכים</a:t>
            </a:r>
          </a:p>
          <a:p>
            <a:r>
              <a:rPr lang="he-IL" dirty="0"/>
              <a:t>ניהול תהליכים בגרעין לינוקס</a:t>
            </a:r>
          </a:p>
          <a:p>
            <a:r>
              <a:rPr lang="he-IL" dirty="0"/>
              <a:t>מימוש רשימות מקושרות בגרעין לינוקס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קריאת המערכת </a:t>
            </a:r>
            <a:r>
              <a:rPr lang="en-US" altLang="en-US" dirty="0"/>
              <a:t>fork()</a:t>
            </a:r>
            <a:endParaRPr lang="he-IL" altLang="en-US" dirty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fork();</a:t>
            </a:r>
          </a:p>
          <a:p>
            <a:endParaRPr lang="he-IL" altLang="en-US" dirty="0"/>
          </a:p>
          <a:p>
            <a:r>
              <a:rPr lang="he-IL" altLang="en-US" dirty="0"/>
              <a:t>פעולה: מעתיקה את תהליך האב לתהליך הבן וחוזרת בשני התהליכים.</a:t>
            </a:r>
          </a:p>
          <a:p>
            <a:pPr lvl="1"/>
            <a:r>
              <a:rPr lang="he-IL" altLang="en-US" dirty="0"/>
              <a:t>קוד זהה (ומיקום בקוד).</a:t>
            </a:r>
          </a:p>
          <a:p>
            <a:pPr lvl="1"/>
            <a:r>
              <a:rPr lang="he-IL" altLang="en-US" dirty="0"/>
              <a:t>זיכרון זהה (משתנים וערכיהם, גם במחסנית וגם בערימה).</a:t>
            </a:r>
          </a:p>
          <a:p>
            <a:pPr lvl="1"/>
            <a:r>
              <a:rPr lang="he-IL" altLang="en-US" dirty="0"/>
              <a:t>סביבה זהה (קבצים פתוחים, ספרית עבודה נוכחית).</a:t>
            </a:r>
          </a:p>
          <a:p>
            <a:pPr lvl="1"/>
            <a:r>
              <a:rPr lang="he-IL" altLang="en-US" dirty="0"/>
              <a:t>אבל, תהליך הבן הוא תהליך נפרד מתהליך האב, לכן יש לו </a:t>
            </a:r>
            <a:r>
              <a:rPr lang="en-US" altLang="en-US" dirty="0"/>
              <a:t>PID</a:t>
            </a:r>
            <a:r>
              <a:rPr lang="he-IL" altLang="en-US" dirty="0"/>
              <a:t> משלו.</a:t>
            </a:r>
          </a:p>
          <a:p>
            <a:r>
              <a:rPr lang="he-IL" altLang="en-US" dirty="0"/>
              <a:t>פרמטרים: אין.</a:t>
            </a:r>
          </a:p>
          <a:p>
            <a:r>
              <a:rPr lang="he-IL" altLang="en-US" dirty="0"/>
              <a:t>ערך מוחזר: </a:t>
            </a:r>
          </a:p>
          <a:p>
            <a:pPr lvl="1"/>
            <a:r>
              <a:rPr lang="he-IL" altLang="en-US" dirty="0"/>
              <a:t>במקרה של כישלון: </a:t>
            </a:r>
            <a:r>
              <a:rPr lang="en-US" altLang="en-US" dirty="0"/>
              <a:t>-1</a:t>
            </a:r>
            <a:r>
              <a:rPr lang="he-IL" altLang="en-US" dirty="0"/>
              <a:t> לאב (אין בן).</a:t>
            </a:r>
          </a:p>
          <a:p>
            <a:pPr lvl="1"/>
            <a:r>
              <a:rPr lang="he-IL" altLang="en-US" dirty="0"/>
              <a:t>במקרה של הצלחה: לבן מוחזר 0 ולאב מוחזר ה-</a:t>
            </a:r>
            <a:r>
              <a:rPr lang="en-US" altLang="en-US" dirty="0" err="1"/>
              <a:t>pid</a:t>
            </a:r>
            <a:r>
              <a:rPr lang="he-IL" altLang="en-US" dirty="0"/>
              <a:t> של הבן.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xmlns="" id="{34709024-D9B9-49EB-B844-4BEF377B8881}"/>
              </a:ext>
            </a:extLst>
          </p:cNvPr>
          <p:cNvSpPr/>
          <p:nvPr/>
        </p:nvSpPr>
        <p:spPr>
          <a:xfrm>
            <a:off x="457199" y="4821965"/>
            <a:ext cx="2109019" cy="914400"/>
          </a:xfrm>
          <a:prstGeom prst="wedgeRoundRectCallout">
            <a:avLst>
              <a:gd name="adj1" fmla="val 113082"/>
              <a:gd name="adj2" fmla="val 8136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dirty="0"/>
              <a:t>איך נוכל להבדיל בין אב לבן אם ה-</a:t>
            </a:r>
            <a:r>
              <a:rPr lang="en-US" dirty="0" err="1"/>
              <a:t>pid</a:t>
            </a:r>
            <a:r>
              <a:rPr lang="he-IL" dirty="0"/>
              <a:t> של הבן הוא 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44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קריאת המערכת </a:t>
            </a:r>
            <a:r>
              <a:rPr lang="en-US" altLang="en-US"/>
              <a:t>fork()</a:t>
            </a:r>
            <a:endParaRPr lang="en-US" altLang="en-US" dirty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מבנה תכנית אופייני המשתמש ב-</a:t>
            </a:r>
            <a:r>
              <a:rPr lang="en-US" altLang="en-US" dirty="0"/>
              <a:t>fork()</a:t>
            </a:r>
            <a:r>
              <a:rPr lang="he-IL" altLang="en-US" dirty="0"/>
              <a:t>: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status = fork();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(status &lt; 0)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// fork() failed – handle error (e.g. message &amp; exit)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(status == 0)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// son process – do son code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// father process – do father code</a:t>
            </a:r>
          </a:p>
          <a:p>
            <a:pPr marL="0" indent="0" algn="l" rtl="0"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07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קריאת המערכת </a:t>
            </a:r>
            <a:r>
              <a:rPr lang="en-US" altLang="en-US"/>
              <a:t>fork()</a:t>
            </a:r>
            <a:endParaRPr lang="en-US" altLang="en-US" dirty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l" rtl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= 0;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 {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x++;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(“x=%d\n”, x);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wait(NULL);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x++;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(“x=%d\n”, x);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15CAA26-90AC-4CDC-808F-E73C1631C6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altLang="en-US" dirty="0"/>
              <a:t>לאחר פעולת </a:t>
            </a:r>
            <a:r>
              <a:rPr lang="en-US" altLang="en-US" dirty="0"/>
              <a:t>fork()</a:t>
            </a:r>
            <a:r>
              <a:rPr lang="he-IL" altLang="en-US" dirty="0"/>
              <a:t> מוצלחת, אמנם יש לאב ולבן את אותם משתנים בזיכרון, אך </a:t>
            </a:r>
            <a:r>
              <a:rPr lang="he-IL" altLang="en-US" b="1" dirty="0"/>
              <a:t>בעותקים נפרדים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כלומר, שינוי ערכי המשתנים אצל האב לא ייראה אצל הבן, וההיפך.</a:t>
            </a:r>
            <a:endParaRPr lang="en-US" altLang="en-US" dirty="0"/>
          </a:p>
          <a:p>
            <a:pPr lvl="1"/>
            <a:endParaRPr lang="en-US" altLang="en-US" dirty="0"/>
          </a:p>
          <a:p>
            <a:r>
              <a:rPr lang="he-IL" altLang="en-US" dirty="0"/>
              <a:t>שאלה: מה ידפיס הקוד הבא?</a:t>
            </a:r>
          </a:p>
          <a:p>
            <a:r>
              <a:rPr lang="he-IL" altLang="en-US" dirty="0"/>
              <a:t>תשובה: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x=1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x=1</a:t>
            </a:r>
          </a:p>
          <a:p>
            <a:pPr marL="0" indent="0" algn="l" rtl="0">
              <a:buNone/>
            </a:pPr>
            <a:endParaRPr lang="he-IL" alt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7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/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קריאת המערכת </a:t>
            </a:r>
            <a:r>
              <a:rPr lang="en-US" altLang="en-US"/>
              <a:t>fork()</a:t>
            </a:r>
            <a:endParaRPr lang="en-US" altLang="en-US" dirty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/>
              <a:t>אם </a:t>
            </a:r>
            <a:r>
              <a:rPr lang="en-US" dirty="0"/>
              <a:t>fork()</a:t>
            </a:r>
            <a:r>
              <a:rPr lang="he-IL" dirty="0"/>
              <a:t> נכשלה: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endParaRPr lang="en-US" dirty="0"/>
          </a:p>
          <a:p>
            <a:pPr lvl="1"/>
            <a:endParaRPr lang="en-US" altLang="en-US" dirty="0"/>
          </a:p>
          <a:p>
            <a:r>
              <a:rPr lang="he-IL" altLang="en-US" dirty="0"/>
              <a:t>אם </a:t>
            </a:r>
            <a:r>
              <a:rPr lang="en-US" altLang="en-US" dirty="0"/>
              <a:t>fork()</a:t>
            </a:r>
            <a:r>
              <a:rPr lang="he-IL" altLang="en-US" dirty="0"/>
              <a:t> הצליחה, יש הרבה תשובות אפשריות, למשל:</a:t>
            </a:r>
          </a:p>
          <a:p>
            <a:pPr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hellohello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hheellollo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helhellolo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dirty="0"/>
          </a:p>
          <a:p>
            <a:r>
              <a:rPr lang="he-IL" altLang="en-US" dirty="0"/>
              <a:t>הסיבה: שני התהליכים ניגשים בצורה לא מתואמת למשאב משותף - המסך.</a:t>
            </a:r>
            <a:endParaRPr lang="en-US" altLang="en-US" dirty="0"/>
          </a:p>
          <a:p>
            <a:pPr lvl="1"/>
            <a:r>
              <a:rPr lang="he-IL" altLang="en-US" dirty="0"/>
              <a:t>קריאה ל-</a:t>
            </a:r>
            <a:r>
              <a:rPr lang="en-US" altLang="en-US" dirty="0"/>
              <a:t>wait()</a:t>
            </a:r>
            <a:r>
              <a:rPr lang="he-IL" altLang="en-US" dirty="0"/>
              <a:t> מתהליך האב תפתור את הבעיה.</a:t>
            </a:r>
          </a:p>
          <a:p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FF9341B-5AAA-4E27-8953-BA86C843D9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altLang="en-US" dirty="0"/>
              <a:t>שאלה:</a:t>
            </a:r>
            <a:r>
              <a:rPr lang="en-US" altLang="en-US" dirty="0"/>
              <a:t> </a:t>
            </a:r>
            <a:r>
              <a:rPr lang="he-IL" altLang="en-US" dirty="0"/>
              <a:t>מה מדפיס הקוד הבא?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fork();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(“hello”);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9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/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קריאת המערכת </a:t>
            </a:r>
            <a:r>
              <a:rPr lang="en-US" altLang="en-US" dirty="0" err="1"/>
              <a:t>execv</a:t>
            </a:r>
            <a:r>
              <a:rPr lang="en-US" altLang="en-US" dirty="0"/>
              <a:t>()</a:t>
            </a:r>
            <a:endParaRPr lang="he-IL" altLang="en-US" dirty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execv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char *filename, char *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[]);</a:t>
            </a:r>
          </a:p>
          <a:p>
            <a:endParaRPr lang="he-IL" altLang="en-US" sz="2800" dirty="0"/>
          </a:p>
          <a:p>
            <a:r>
              <a:rPr lang="he-IL" altLang="en-US" sz="2800" dirty="0"/>
              <a:t>פעולה: טוענת תכנית חדשה לביצוע במקום התהליך הקורא.</a:t>
            </a:r>
          </a:p>
          <a:p>
            <a:r>
              <a:rPr lang="he-IL" altLang="en-US" sz="2800" dirty="0"/>
              <a:t>פרמטרים: </a:t>
            </a:r>
          </a:p>
          <a:p>
            <a:pPr lvl="1"/>
            <a:r>
              <a:rPr lang="en-US" altLang="en-US" sz="2200" dirty="0"/>
              <a:t>filename</a:t>
            </a:r>
            <a:r>
              <a:rPr lang="he-IL" altLang="en-US" sz="2200" dirty="0"/>
              <a:t> – מסלול אל הקובץ המכיל את התכנית לטעינה</a:t>
            </a:r>
          </a:p>
          <a:p>
            <a:pPr lvl="1"/>
            <a:r>
              <a:rPr lang="en-US" altLang="en-US" sz="2200" dirty="0" err="1"/>
              <a:t>argv</a:t>
            </a:r>
            <a:r>
              <a:rPr lang="he-IL" altLang="en-US" sz="2200" dirty="0"/>
              <a:t> – מערך מצביעים למחרוזות המכיל את הפרמטרים עבור התכנית. האיבר הראשון מקיים </a:t>
            </a:r>
            <a:r>
              <a:rPr lang="en-US" altLang="en-US" sz="2200" dirty="0" err="1"/>
              <a:t>argv</a:t>
            </a:r>
            <a:r>
              <a:rPr lang="en-US" altLang="en-US" sz="2200" dirty="0"/>
              <a:t>[0] == filename</a:t>
            </a:r>
            <a:r>
              <a:rPr lang="he-IL" altLang="en-US" sz="2200" dirty="0"/>
              <a:t> או רק מכיל את שם קובץ התכנית. האיבר שאחרי הפרמטר האחרון מכיל </a:t>
            </a:r>
            <a:r>
              <a:rPr lang="en-US" altLang="en-US" sz="2200" dirty="0"/>
              <a:t>NULL</a:t>
            </a:r>
            <a:r>
              <a:rPr lang="he-IL" altLang="en-US" sz="2200" dirty="0"/>
              <a:t>.</a:t>
            </a:r>
            <a:endParaRPr lang="en-US" altLang="en-US" sz="2200" dirty="0"/>
          </a:p>
          <a:p>
            <a:r>
              <a:rPr lang="he-IL" altLang="en-US" sz="2800" dirty="0"/>
              <a:t>ערך מוחזר: </a:t>
            </a:r>
          </a:p>
          <a:p>
            <a:pPr lvl="1"/>
            <a:r>
              <a:rPr lang="he-IL" altLang="en-US" sz="2200" dirty="0"/>
              <a:t>במקרה של כישלון: </a:t>
            </a:r>
            <a:r>
              <a:rPr lang="en-US" altLang="en-US" sz="2200" dirty="0"/>
              <a:t>-1</a:t>
            </a:r>
            <a:r>
              <a:rPr lang="he-IL" altLang="en-US" sz="2200" dirty="0"/>
              <a:t> </a:t>
            </a:r>
          </a:p>
          <a:p>
            <a:pPr lvl="1"/>
            <a:r>
              <a:rPr lang="he-IL" altLang="en-US" sz="2200" dirty="0"/>
              <a:t>במקרה של הצלחה: הקריאה אינה חוזרת. איזורי הזיכרון (קוד, מחסנית, ...) של התהליך מאותחלים עבור התכנית החדשה שמתחילה להתבצע מההתחלה.</a:t>
            </a:r>
            <a:endParaRPr lang="en-US" alt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38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קריאת המערכת </a:t>
            </a:r>
            <a:r>
              <a:rPr lang="en-US" altLang="en-US" dirty="0" err="1"/>
              <a:t>execv</a:t>
            </a:r>
            <a:r>
              <a:rPr lang="en-US" altLang="en-US" dirty="0"/>
              <a:t>()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altLang="en-US" sz="2800" dirty="0"/>
              <a:t>מה ידפיס הקוד הבא?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	 char *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[] = {“date”, NULL};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execv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(“/bin/date”,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(“hello”);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he-IL" altLang="en-US" sz="2800" dirty="0"/>
              <a:t>התשובה: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400" dirty="0"/>
              <a:t>אם </a:t>
            </a:r>
            <a:r>
              <a:rPr lang="en-US" altLang="en-US" sz="2400" dirty="0" err="1"/>
              <a:t>execv</a:t>
            </a:r>
            <a:r>
              <a:rPr lang="en-US" altLang="en-US" sz="2400" dirty="0"/>
              <a:t>()</a:t>
            </a:r>
            <a:r>
              <a:rPr lang="he-IL" altLang="en-US" sz="2400" dirty="0"/>
              <a:t> מצליחה: את התאריך והשעה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400" dirty="0"/>
              <a:t>אם </a:t>
            </a:r>
            <a:r>
              <a:rPr lang="en-US" altLang="en-US" sz="2400" dirty="0" err="1"/>
              <a:t>execv</a:t>
            </a:r>
            <a:r>
              <a:rPr lang="en-US" altLang="en-US" sz="2400" dirty="0"/>
              <a:t>()</a:t>
            </a:r>
            <a:r>
              <a:rPr lang="he-IL" altLang="en-US" sz="2400" dirty="0"/>
              <a:t> נכשלת: </a:t>
            </a:r>
            <a:r>
              <a:rPr lang="en-US" altLang="en-US" sz="2400" dirty="0"/>
              <a:t>hello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1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קריאת המערכת </a:t>
            </a:r>
            <a:r>
              <a:rPr lang="en-US" altLang="en-US" dirty="0"/>
              <a:t>exit()</a:t>
            </a:r>
            <a:endParaRPr lang="he-IL" altLang="en-US" dirty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exit(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status);</a:t>
            </a:r>
          </a:p>
          <a:p>
            <a:endParaRPr lang="he-IL" altLang="en-US" dirty="0"/>
          </a:p>
          <a:p>
            <a:r>
              <a:rPr lang="he-IL" altLang="en-US" u="sng" dirty="0"/>
              <a:t>פעולה:</a:t>
            </a:r>
            <a:r>
              <a:rPr lang="he-IL" altLang="en-US" dirty="0"/>
              <a:t> מסיימת את ביצוע התהליך הקורא ומשחררת את כל המשאבים שברשותו. התהליך עובר למצב </a:t>
            </a:r>
            <a:r>
              <a:rPr lang="en-US" altLang="en-US" dirty="0"/>
              <a:t>zombie</a:t>
            </a:r>
            <a:r>
              <a:rPr lang="he-IL" altLang="en-US" dirty="0"/>
              <a:t> עד שתהליך האב יבקש לבדוק את סיומו ואז יפונה לחלוטין.</a:t>
            </a:r>
          </a:p>
          <a:p>
            <a:r>
              <a:rPr lang="he-IL" altLang="en-US" u="sng" dirty="0"/>
              <a:t>פרמטרים:</a:t>
            </a:r>
            <a:r>
              <a:rPr lang="he-IL" altLang="en-US" dirty="0"/>
              <a:t> </a:t>
            </a:r>
          </a:p>
          <a:p>
            <a:pPr lvl="1"/>
            <a:r>
              <a:rPr lang="en-US" altLang="en-US" dirty="0"/>
              <a:t>status</a:t>
            </a:r>
            <a:r>
              <a:rPr lang="he-IL" altLang="en-US" dirty="0"/>
              <a:t> – ערך סיום המוחזר לאב אם יבדוק את סיום התהליך.</a:t>
            </a:r>
          </a:p>
          <a:p>
            <a:pPr lvl="1"/>
            <a:r>
              <a:rPr lang="he-IL" altLang="en-US" dirty="0"/>
              <a:t>בפועל ניתן להעביר להורה רק 8 ביטים בתור ערך סיום, ולכן קריאת המערכת תעביר (</a:t>
            </a:r>
            <a:r>
              <a:rPr lang="en-US" altLang="en-US" dirty="0"/>
              <a:t>status &amp; 0xff</a:t>
            </a:r>
            <a:r>
              <a:rPr lang="he-IL" altLang="en-US" dirty="0"/>
              <a:t>).</a:t>
            </a:r>
          </a:p>
          <a:p>
            <a:pPr lvl="1"/>
            <a:endParaRPr lang="he-IL" altLang="en-US" dirty="0" smtClean="0"/>
          </a:p>
          <a:p>
            <a:r>
              <a:rPr lang="he-IL" altLang="en-US" u="sng" dirty="0" smtClean="0"/>
              <a:t>ערך </a:t>
            </a:r>
            <a:r>
              <a:rPr lang="he-IL" altLang="en-US" u="sng" dirty="0"/>
              <a:t>מוחזר:</a:t>
            </a:r>
            <a:r>
              <a:rPr lang="he-IL" altLang="en-US" dirty="0"/>
              <a:t> הקריאה אינה חוזרת.</a:t>
            </a:r>
          </a:p>
          <a:p>
            <a:pPr lvl="1"/>
            <a:r>
              <a:rPr lang="he-IL" altLang="en-US" dirty="0"/>
              <a:t>לפי ה-</a:t>
            </a:r>
            <a:r>
              <a:rPr lang="en-US" altLang="en-US" dirty="0"/>
              <a:t>man</a:t>
            </a:r>
            <a:r>
              <a:rPr lang="he-IL" altLang="en-US" dirty="0"/>
              <a:t>, קריאת המערכת </a:t>
            </a:r>
            <a:r>
              <a:rPr lang="en-US" altLang="en-US" dirty="0"/>
              <a:t>exit</a:t>
            </a:r>
            <a:r>
              <a:rPr lang="he-IL" altLang="en-US" dirty="0"/>
              <a:t> לא יכולה להיכשל.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xmlns="" id="{2632B9DA-AA06-4527-B64E-5CA430ABF4D9}"/>
              </a:ext>
            </a:extLst>
          </p:cNvPr>
          <p:cNvSpPr/>
          <p:nvPr/>
        </p:nvSpPr>
        <p:spPr>
          <a:xfrm>
            <a:off x="457200" y="5236029"/>
            <a:ext cx="2351314" cy="445151"/>
          </a:xfrm>
          <a:prstGeom prst="wedgeRoundRectCallout">
            <a:avLst>
              <a:gd name="adj1" fmla="val 174081"/>
              <a:gd name="adj2" fmla="val -11504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sz="2000" dirty="0"/>
              <a:t>מבינים את החישוב?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452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קריאת המערכת </a:t>
            </a:r>
            <a:r>
              <a:rPr lang="en-US" altLang="en-US" dirty="0"/>
              <a:t>exit()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he-IL" altLang="en-US" sz="2800" dirty="0"/>
              <a:t>שאלה: למה בכלל לקרוא ל-</a:t>
            </a:r>
            <a:r>
              <a:rPr lang="en-US" altLang="en-US" sz="2800" dirty="0"/>
              <a:t>exit(status)</a:t>
            </a:r>
            <a:r>
              <a:rPr lang="he-IL" altLang="en-US" sz="2800" dirty="0"/>
              <a:t> , אם אפשר פשוט לרשום </a:t>
            </a:r>
            <a:r>
              <a:rPr lang="en-US" altLang="en-US" sz="2800" dirty="0"/>
              <a:t>return status</a:t>
            </a:r>
            <a:r>
              <a:rPr lang="he-IL" altLang="en-US" sz="2800" dirty="0"/>
              <a:t> בסוף פונקציית ה-</a:t>
            </a:r>
            <a:r>
              <a:rPr lang="en-US" altLang="en-US" sz="2800" dirty="0"/>
              <a:t>main</a:t>
            </a:r>
            <a:r>
              <a:rPr lang="he-IL" altLang="en-US" sz="2800" dirty="0"/>
              <a:t>?</a:t>
            </a:r>
          </a:p>
          <a:p>
            <a:pPr eaLnBrk="1" hangingPunct="1"/>
            <a:endParaRPr lang="he-IL" altLang="en-US" sz="2800" dirty="0"/>
          </a:p>
          <a:p>
            <a:pPr eaLnBrk="1" hangingPunct="1"/>
            <a:r>
              <a:rPr lang="he-IL" altLang="en-US" sz="2800" dirty="0"/>
              <a:t>תשובה: </a:t>
            </a:r>
            <a:r>
              <a:rPr lang="en-US" altLang="en-US" sz="2800" dirty="0"/>
              <a:t>main</a:t>
            </a:r>
            <a:r>
              <a:rPr lang="he-IL" altLang="en-US" sz="2800" dirty="0"/>
              <a:t> היא לא באמת הפונקציה הראשית של התכנית...</a:t>
            </a:r>
          </a:p>
          <a:p>
            <a:pPr lvl="1" eaLnBrk="1" hangingPunct="1"/>
            <a:r>
              <a:rPr lang="en-US" altLang="en-US" sz="2400" dirty="0"/>
              <a:t>main()</a:t>
            </a:r>
            <a:r>
              <a:rPr lang="he-IL" altLang="en-US" sz="2400" dirty="0"/>
              <a:t> נקראת ע"י </a:t>
            </a:r>
            <a:r>
              <a:rPr lang="en-US" altLang="en-US" sz="2400" dirty="0"/>
              <a:t>__</a:t>
            </a:r>
            <a:r>
              <a:rPr lang="en-US" altLang="en-US" sz="2400" dirty="0" err="1"/>
              <a:t>libc_start_main</a:t>
            </a:r>
            <a:r>
              <a:rPr lang="en-US" altLang="en-US" sz="2400" dirty="0"/>
              <a:t>()</a:t>
            </a:r>
            <a:r>
              <a:rPr lang="he-IL" altLang="en-US" sz="2400" dirty="0"/>
              <a:t> שאוספת את ערך החזרה של </a:t>
            </a:r>
            <a:r>
              <a:rPr lang="en-US" altLang="en-US" sz="2400" dirty="0"/>
              <a:t>main()</a:t>
            </a:r>
            <a:r>
              <a:rPr lang="he-IL" altLang="en-US" sz="2400" dirty="0"/>
              <a:t> וקוראת ל-</a:t>
            </a:r>
            <a:r>
              <a:rPr lang="en-US" altLang="en-US" sz="2400" dirty="0"/>
              <a:t>exit()</a:t>
            </a:r>
            <a:r>
              <a:rPr lang="he-IL" altLang="en-US" sz="2400" dirty="0"/>
              <a:t>.</a:t>
            </a:r>
            <a:endParaRPr lang="en-US" altLang="en-US" sz="2400" dirty="0"/>
          </a:p>
          <a:p>
            <a:pPr marL="457200" lvl="1" indent="0" algn="l" rtl="0" eaLnBrk="1" hangingPunct="1">
              <a:buNone/>
            </a:pP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(…) {</a:t>
            </a:r>
          </a:p>
          <a:p>
            <a:pPr marL="457200" lvl="1" indent="0" algn="l" rtl="0" eaLnBrk="1" hangingPunct="1"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……</a:t>
            </a:r>
          </a:p>
          <a:p>
            <a:pPr marL="457200" lvl="1" indent="0" algn="l" rtl="0" eaLnBrk="1" hangingPunct="1"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exit(main(…));</a:t>
            </a:r>
          </a:p>
          <a:p>
            <a:pPr marL="457200" lvl="1" indent="0" algn="l" rtl="0" eaLnBrk="1" hangingPunct="1"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9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קריאת המערכת </a:t>
            </a:r>
            <a:r>
              <a:rPr lang="en-US" altLang="en-US"/>
              <a:t>wait()</a:t>
            </a:r>
            <a:endParaRPr lang="he-IL" altLang="en-US" dirty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wait(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*status);</a:t>
            </a:r>
            <a:endParaRPr lang="he-IL" altLang="en-US" dirty="0"/>
          </a:p>
          <a:p>
            <a:r>
              <a:rPr lang="he-IL" altLang="en-US" u="sng" dirty="0"/>
              <a:t>פעולה:</a:t>
            </a:r>
            <a:r>
              <a:rPr lang="he-IL" altLang="en-US" dirty="0"/>
              <a:t> ממתינה עד אשר אחד מתהליכי הבן יסיים.</a:t>
            </a:r>
          </a:p>
          <a:p>
            <a:r>
              <a:rPr lang="he-IL" altLang="en-US" u="sng" dirty="0"/>
              <a:t>פרמטרים:</a:t>
            </a:r>
          </a:p>
          <a:p>
            <a:pPr lvl="1"/>
            <a:r>
              <a:rPr lang="en-US" altLang="en-US" dirty="0"/>
              <a:t>status</a:t>
            </a:r>
            <a:r>
              <a:rPr lang="he-IL" altLang="en-US" dirty="0"/>
              <a:t> – מצביע למשתנה בו יאוחסנו </a:t>
            </a:r>
            <a:r>
              <a:rPr lang="he-IL" dirty="0"/>
              <a:t>פרטים על תהליך הבן שהסתיים</a:t>
            </a:r>
            <a:r>
              <a:rPr lang="he-IL" altLang="en-US" dirty="0"/>
              <a:t>.</a:t>
            </a:r>
          </a:p>
          <a:p>
            <a:pPr lvl="2"/>
            <a:r>
              <a:rPr lang="he-IL" dirty="0"/>
              <a:t>למשל, </a:t>
            </a:r>
            <a:r>
              <a:rPr lang="en-US" dirty="0"/>
              <a:t>status</a:t>
            </a:r>
            <a:r>
              <a:rPr lang="he-IL" dirty="0"/>
              <a:t> יכיל את ערך הסיום של הבן </a:t>
            </a:r>
            <a:r>
              <a:rPr lang="he-IL" altLang="en-US" dirty="0"/>
              <a:t>(הערך שהעביר כארגומנט ל-</a:t>
            </a:r>
            <a:r>
              <a:rPr lang="en-US" altLang="en-US" dirty="0"/>
              <a:t>exit()</a:t>
            </a:r>
            <a:r>
              <a:rPr lang="he-IL" altLang="en-US" dirty="0"/>
              <a:t>).</a:t>
            </a:r>
            <a:r>
              <a:rPr lang="he-IL" dirty="0"/>
              <a:t> ערך הסיום מופיע בבית השני מתוך ארבעת בתי ה-</a:t>
            </a:r>
            <a:r>
              <a:rPr lang="en-US" dirty="0"/>
              <a:t>status</a:t>
            </a:r>
            <a:r>
              <a:rPr lang="he-IL" dirty="0"/>
              <a:t>. כדי לחלץ אותו יש להשתמש במאקרו </a:t>
            </a:r>
            <a:r>
              <a:rPr lang="en-US" dirty="0"/>
              <a:t>WEXITSTATUS(status)</a:t>
            </a:r>
            <a:r>
              <a:rPr lang="he-IL" dirty="0"/>
              <a:t>, המחזיר </a:t>
            </a:r>
            <a:r>
              <a:rPr lang="en-US" dirty="0"/>
              <a:t>(status&gt;&gt;8) &amp; 0xff</a:t>
            </a:r>
            <a:r>
              <a:rPr lang="he-IL" dirty="0"/>
              <a:t>. </a:t>
            </a:r>
          </a:p>
          <a:p>
            <a:pPr lvl="1"/>
            <a:r>
              <a:rPr lang="he-IL" altLang="en-US" dirty="0"/>
              <a:t>במידה ולא מעוניינים בסטטוס הבן שסיים, אפשר להעביר </a:t>
            </a:r>
            <a:r>
              <a:rPr lang="en-US" altLang="en-US" dirty="0"/>
              <a:t>NULL</a:t>
            </a:r>
            <a:r>
              <a:rPr lang="he-IL" altLang="en-US" dirty="0"/>
              <a:t>.</a:t>
            </a:r>
            <a:endParaRPr lang="he-IL" dirty="0"/>
          </a:p>
          <a:p>
            <a:r>
              <a:rPr lang="he-IL" altLang="en-US" u="sng" dirty="0"/>
              <a:t>ערך מוחזר</a:t>
            </a:r>
            <a:r>
              <a:rPr lang="he-IL" altLang="en-US" u="sng" dirty="0" smtClean="0"/>
              <a:t>:</a:t>
            </a:r>
            <a:endParaRPr lang="he-IL" altLang="en-US" u="sng" dirty="0"/>
          </a:p>
          <a:p>
            <a:pPr lvl="1"/>
            <a:r>
              <a:rPr lang="he-IL" altLang="en-US" dirty="0"/>
              <a:t>אם אין </a:t>
            </a:r>
            <a:r>
              <a:rPr lang="he-IL" altLang="en-US" dirty="0" smtClean="0"/>
              <a:t>בנים </a:t>
            </a:r>
            <a:r>
              <a:rPr lang="he-IL" altLang="en-US" dirty="0"/>
              <a:t>או שכל הבנים כבר סיימו ובוצע להם </a:t>
            </a:r>
            <a:r>
              <a:rPr lang="en-US" altLang="en-US" dirty="0"/>
              <a:t>wait()</a:t>
            </a:r>
            <a:r>
              <a:rPr lang="he-IL" altLang="en-US" dirty="0"/>
              <a:t> – </a:t>
            </a:r>
            <a:r>
              <a:rPr lang="he-IL" altLang="en-US" dirty="0" smtClean="0"/>
              <a:t>יוחזר מיד הערך </a:t>
            </a:r>
            <a:r>
              <a:rPr lang="en-US" altLang="en-US" dirty="0"/>
              <a:t>-1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אם יש </a:t>
            </a:r>
            <a:r>
              <a:rPr lang="he-IL" altLang="en-US" dirty="0" smtClean="0"/>
              <a:t>בנים שסיימו </a:t>
            </a:r>
            <a:r>
              <a:rPr lang="he-IL" altLang="en-US" dirty="0"/>
              <a:t>ועדיין לא בוצע </a:t>
            </a:r>
            <a:r>
              <a:rPr lang="he-IL" altLang="en-US" dirty="0" smtClean="0"/>
              <a:t>עבורם</a:t>
            </a:r>
            <a:r>
              <a:rPr lang="he-IL" altLang="en-US" dirty="0" smtClean="0"/>
              <a:t> </a:t>
            </a:r>
            <a:r>
              <a:rPr lang="en-US" altLang="en-US" dirty="0"/>
              <a:t>wait()</a:t>
            </a:r>
            <a:r>
              <a:rPr lang="he-IL" altLang="en-US" dirty="0"/>
              <a:t> (כלומר </a:t>
            </a:r>
            <a:r>
              <a:rPr lang="he-IL" altLang="en-US" dirty="0" smtClean="0"/>
              <a:t>הם </a:t>
            </a:r>
            <a:r>
              <a:rPr lang="he-IL" altLang="en-US" dirty="0"/>
              <a:t>במצב </a:t>
            </a:r>
            <a:r>
              <a:rPr lang="en-US" altLang="en-US" dirty="0"/>
              <a:t>zombie</a:t>
            </a:r>
            <a:r>
              <a:rPr lang="he-IL" altLang="en-US" dirty="0"/>
              <a:t>) – </a:t>
            </a:r>
            <a:r>
              <a:rPr lang="he-IL" altLang="en-US" dirty="0" smtClean="0"/>
              <a:t>יוחזר מיד ה-</a:t>
            </a:r>
            <a:r>
              <a:rPr lang="en-US" altLang="en-US" dirty="0" err="1"/>
              <a:t>pid</a:t>
            </a:r>
            <a:r>
              <a:rPr lang="he-IL" altLang="en-US" dirty="0"/>
              <a:t> של </a:t>
            </a:r>
            <a:r>
              <a:rPr lang="he-IL" altLang="en-US" dirty="0" smtClean="0"/>
              <a:t>אחד הבנים הנ"ל.</a:t>
            </a:r>
            <a:endParaRPr lang="he-IL" altLang="en-US" dirty="0"/>
          </a:p>
          <a:p>
            <a:pPr lvl="1"/>
            <a:r>
              <a:rPr lang="he-IL" altLang="en-US" dirty="0"/>
              <a:t>אחרת – המתנה עד שבן כלשהו יסיים</a:t>
            </a:r>
            <a:r>
              <a:rPr lang="he-IL" altLang="en-US" dirty="0" smtClean="0"/>
              <a:t>.</a:t>
            </a:r>
            <a:endParaRPr lang="he-IL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xmlns="" id="{2632B9DA-AA06-4527-B64E-5CA430ABF4D9}"/>
              </a:ext>
            </a:extLst>
          </p:cNvPr>
          <p:cNvSpPr/>
          <p:nvPr/>
        </p:nvSpPr>
        <p:spPr>
          <a:xfrm>
            <a:off x="457200" y="5780315"/>
            <a:ext cx="2775858" cy="696686"/>
          </a:xfrm>
          <a:prstGeom prst="wedgeRoundRectCallout">
            <a:avLst>
              <a:gd name="adj1" fmla="val 92120"/>
              <a:gd name="adj2" fmla="val -4473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he-IL" altLang="en-US" sz="2000" dirty="0"/>
              <a:t>איך תהליך אב יכול לחכות לסיום כל תהליכי הבן?</a:t>
            </a:r>
          </a:p>
        </p:txBody>
      </p:sp>
    </p:spTree>
    <p:extLst>
      <p:ext uri="{BB962C8B-B14F-4D97-AF65-F5344CB8AC3E}">
        <p14:creationId xmlns:p14="http://schemas.microsoft.com/office/powerpoint/2010/main" val="323571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קריאת המערכת </a:t>
            </a:r>
            <a:r>
              <a:rPr lang="en-US" altLang="en-US" dirty="0" err="1" smtClean="0"/>
              <a:t>waitpid</a:t>
            </a:r>
            <a:r>
              <a:rPr lang="en-US" altLang="en-US" dirty="0" smtClean="0"/>
              <a:t>()</a:t>
            </a:r>
            <a:endParaRPr lang="en-US" altLang="en-US" dirty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*status, 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options);</a:t>
            </a:r>
            <a:endParaRPr lang="he-IL" altLang="en-US" dirty="0"/>
          </a:p>
          <a:p>
            <a:endParaRPr lang="he-IL" altLang="en-US" u="sng" dirty="0" smtClean="0"/>
          </a:p>
          <a:p>
            <a:r>
              <a:rPr lang="he-IL" altLang="en-US" u="sng" dirty="0" smtClean="0"/>
              <a:t>פעולה:</a:t>
            </a:r>
            <a:r>
              <a:rPr lang="he-IL" altLang="en-US" dirty="0" smtClean="0"/>
              <a:t> </a:t>
            </a:r>
            <a:r>
              <a:rPr lang="he-IL" altLang="en-US" dirty="0"/>
              <a:t>המתנה לסיום </a:t>
            </a:r>
            <a:r>
              <a:rPr lang="he-IL" altLang="en-US" dirty="0" smtClean="0"/>
              <a:t>הבן שמספרו </a:t>
            </a:r>
            <a:r>
              <a:rPr lang="en-US" altLang="en-US" dirty="0" err="1" smtClean="0"/>
              <a:t>pid</a:t>
            </a:r>
            <a:r>
              <a:rPr lang="he-IL" altLang="en-US" dirty="0" smtClean="0"/>
              <a:t>.</a:t>
            </a:r>
            <a:endParaRPr lang="he-IL" altLang="en-US" dirty="0"/>
          </a:p>
          <a:p>
            <a:r>
              <a:rPr lang="en-US" altLang="en-US" dirty="0" smtClean="0"/>
              <a:t>wait</a:t>
            </a:r>
            <a:r>
              <a:rPr lang="en-US" altLang="en-US" dirty="0"/>
              <a:t>(), </a:t>
            </a:r>
            <a:r>
              <a:rPr lang="en-US" altLang="en-US" dirty="0" err="1"/>
              <a:t>waitpid</a:t>
            </a:r>
            <a:r>
              <a:rPr lang="en-US" altLang="en-US" dirty="0"/>
              <a:t>()</a:t>
            </a:r>
            <a:r>
              <a:rPr lang="he-IL" altLang="en-US" dirty="0"/>
              <a:t> הן </a:t>
            </a:r>
            <a:r>
              <a:rPr lang="he-IL" altLang="en-US" b="1" dirty="0"/>
              <a:t>קריאות מערכת </a:t>
            </a:r>
            <a:r>
              <a:rPr lang="he-IL" altLang="en-US" b="1" dirty="0" smtClean="0"/>
              <a:t>חוסמות</a:t>
            </a:r>
            <a:r>
              <a:rPr lang="he-IL" altLang="en-US" dirty="0" smtClean="0"/>
              <a:t>.</a:t>
            </a:r>
            <a:endParaRPr lang="he-IL" altLang="en-US" b="1" dirty="0"/>
          </a:p>
          <a:p>
            <a:pPr lvl="1"/>
            <a:r>
              <a:rPr lang="he-IL" altLang="en-US" dirty="0" smtClean="0"/>
              <a:t>כלומר חוסמות את התקדמות התהליך עד להתרחשות תנאי מסוים.</a:t>
            </a:r>
          </a:p>
          <a:p>
            <a:pPr lvl="1"/>
            <a:r>
              <a:rPr lang="he-IL" altLang="en-US" dirty="0" smtClean="0"/>
              <a:t>באנגלית: </a:t>
            </a:r>
            <a:r>
              <a:rPr lang="en-US" altLang="en-US" dirty="0" smtClean="0"/>
              <a:t>blocking </a:t>
            </a:r>
            <a:r>
              <a:rPr lang="en-US" altLang="en-US" smtClean="0"/>
              <a:t>system calls</a:t>
            </a:r>
            <a:r>
              <a:rPr lang="he-IL" altLang="en-US" smtClean="0"/>
              <a:t>.</a:t>
            </a:r>
            <a:endParaRPr lang="he-IL" altLang="en-US" dirty="0"/>
          </a:p>
          <a:p>
            <a:r>
              <a:rPr lang="he-IL" altLang="en-US" dirty="0" smtClean="0"/>
              <a:t>הארגומנט </a:t>
            </a:r>
            <a:r>
              <a:rPr lang="en-US" altLang="en-US" dirty="0"/>
              <a:t>options</a:t>
            </a:r>
            <a:r>
              <a:rPr lang="he-IL" altLang="en-US" dirty="0"/>
              <a:t> מאפשר לשנות את </a:t>
            </a:r>
            <a:r>
              <a:rPr lang="he-IL" altLang="en-US" dirty="0" smtClean="0"/>
              <a:t>ההתנהגות של </a:t>
            </a:r>
            <a:r>
              <a:rPr lang="en-US" altLang="en-US" dirty="0" err="1" smtClean="0"/>
              <a:t>waitpid</a:t>
            </a:r>
            <a:r>
              <a:rPr lang="en-US" altLang="en-US" dirty="0" smtClean="0"/>
              <a:t>()</a:t>
            </a:r>
            <a:r>
              <a:rPr lang="he-IL" altLang="en-US" dirty="0" smtClean="0"/>
              <a:t> </a:t>
            </a:r>
            <a:r>
              <a:rPr lang="he-IL" altLang="en-US" dirty="0"/>
              <a:t>לקריאת מערכת לא חוסמת.</a:t>
            </a:r>
          </a:p>
          <a:p>
            <a:pPr lvl="1"/>
            <a:r>
              <a:rPr lang="he-IL" altLang="en-US" dirty="0"/>
              <a:t>אם </a:t>
            </a:r>
            <a:r>
              <a:rPr lang="en-US" altLang="en-US" dirty="0"/>
              <a:t>options==WNOHANG</a:t>
            </a:r>
            <a:r>
              <a:rPr lang="he-IL" altLang="en-US" dirty="0"/>
              <a:t> קריאת המערכת תחזור </a:t>
            </a:r>
            <a:r>
              <a:rPr lang="he-IL" altLang="en-US" dirty="0" smtClean="0"/>
              <a:t>מיד, כאשר ערך </a:t>
            </a:r>
            <a:r>
              <a:rPr lang="he-IL" altLang="en-US" dirty="0"/>
              <a:t>חזרה 0 משמעותו שאף תהליך בן עוד לא </a:t>
            </a:r>
            <a:r>
              <a:rPr lang="he-IL" altLang="en-US" dirty="0" smtClean="0"/>
              <a:t>סיים, ואילו ערך </a:t>
            </a:r>
            <a:r>
              <a:rPr lang="he-IL" altLang="en-US" dirty="0"/>
              <a:t>חזרה חיובי הוא ה-</a:t>
            </a:r>
            <a:r>
              <a:rPr lang="en-US" altLang="en-US" dirty="0" err="1"/>
              <a:t>pid</a:t>
            </a:r>
            <a:r>
              <a:rPr lang="he-IL" altLang="en-US" dirty="0"/>
              <a:t> של תהליך בן שסיים ונמצא עדיין במצב </a:t>
            </a:r>
            <a:r>
              <a:rPr lang="en-US" altLang="en-US" dirty="0"/>
              <a:t>zombie</a:t>
            </a:r>
            <a:r>
              <a:rPr lang="he-IL" altLang="en-US" dirty="0"/>
              <a:t>.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8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TL;DR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תכנית היא אוסף פקודות; תהליך הוא ביצוע של אותן פקודות.</a:t>
            </a:r>
          </a:p>
          <a:p>
            <a:r>
              <a:rPr lang="he-IL" dirty="0"/>
              <a:t>היום נלמד איך </a:t>
            </a:r>
            <a:r>
              <a:rPr lang="he-IL" b="1" dirty="0"/>
              <a:t>קוד משתמש </a:t>
            </a:r>
            <a:r>
              <a:rPr lang="he-IL" dirty="0"/>
              <a:t>יכול ליצור תהליכים חדשים, לברר מה מצבם, ולהמתין לסיום שלהם.</a:t>
            </a:r>
          </a:p>
          <a:p>
            <a:pPr lvl="1"/>
            <a:r>
              <a:rPr lang="he-IL" dirty="0"/>
              <a:t>באמצעות קריאות המערכת: </a:t>
            </a:r>
            <a:r>
              <a:rPr lang="en-US" dirty="0"/>
              <a:t>fork, </a:t>
            </a:r>
            <a:r>
              <a:rPr lang="en-US" dirty="0" err="1"/>
              <a:t>execv</a:t>
            </a:r>
            <a:r>
              <a:rPr lang="en-US" dirty="0"/>
              <a:t>, exit, wait</a:t>
            </a:r>
            <a:r>
              <a:rPr lang="he-IL" dirty="0"/>
              <a:t>  (ועוד כמה). </a:t>
            </a:r>
          </a:p>
          <a:p>
            <a:pPr lvl="1"/>
            <a:r>
              <a:rPr lang="he-IL" dirty="0"/>
              <a:t>הממשק לא אינטואיטיבי במבט ראשון.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pPr marL="0" indent="0">
              <a:buNone/>
            </a:pPr>
            <a:endParaRPr lang="he-IL" dirty="0"/>
          </a:p>
          <a:p>
            <a:r>
              <a:rPr lang="he-IL" dirty="0"/>
              <a:t>לאחר מכן נלמד איך </a:t>
            </a:r>
            <a:r>
              <a:rPr lang="he-IL" b="1" dirty="0"/>
              <a:t>הגרעין </a:t>
            </a:r>
            <a:r>
              <a:rPr lang="he-IL" dirty="0"/>
              <a:t>מממש את קריאות המערכת הללו.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89" y="3724956"/>
            <a:ext cx="7645222" cy="188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320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קריאת המערכת </a:t>
            </a:r>
            <a:r>
              <a:rPr lang="en-US" altLang="en-US"/>
              <a:t>getpid()</a:t>
            </a:r>
            <a:endParaRPr lang="he-IL" alt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getpid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he-IL" altLang="en-US" dirty="0"/>
          </a:p>
          <a:p>
            <a:r>
              <a:rPr lang="he-IL" altLang="en-US" dirty="0"/>
              <a:t>פעולה: מחזירה לתהליך הקורא את ה-</a:t>
            </a:r>
            <a:r>
              <a:rPr lang="en-US" altLang="en-US" dirty="0" err="1"/>
              <a:t>pid</a:t>
            </a:r>
            <a:r>
              <a:rPr lang="he-IL" altLang="en-US" dirty="0"/>
              <a:t> של עצמו.</a:t>
            </a:r>
          </a:p>
          <a:p>
            <a:r>
              <a:rPr lang="he-IL" altLang="en-US" dirty="0"/>
              <a:t>פרמטרים: אין.</a:t>
            </a:r>
          </a:p>
          <a:p>
            <a:r>
              <a:rPr lang="he-IL" altLang="en-US" dirty="0"/>
              <a:t>ערך מוחזר: ה-</a:t>
            </a:r>
            <a:r>
              <a:rPr lang="en-US" altLang="en-US" dirty="0" err="1"/>
              <a:t>pid</a:t>
            </a:r>
            <a:r>
              <a:rPr lang="he-IL" altLang="en-US" dirty="0"/>
              <a:t> של התהליך הקורא.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קריאה שימושית דומה: </a:t>
            </a:r>
            <a:r>
              <a:rPr lang="en-US" altLang="en-US" dirty="0" err="1"/>
              <a:t>getppid</a:t>
            </a:r>
            <a:r>
              <a:rPr lang="en-US" altLang="en-US" dirty="0"/>
              <a:t>()</a:t>
            </a:r>
            <a:r>
              <a:rPr lang="he-IL" altLang="en-US" dirty="0"/>
              <a:t> מחזירה את ה-</a:t>
            </a:r>
            <a:r>
              <a:rPr lang="en-US" altLang="en-US" dirty="0" err="1"/>
              <a:t>pid</a:t>
            </a:r>
            <a:r>
              <a:rPr lang="he-IL" altLang="en-US" dirty="0"/>
              <a:t> של </a:t>
            </a:r>
            <a:r>
              <a:rPr lang="he-IL" altLang="en-US" u="sng" dirty="0"/>
              <a:t>תהליך האב</a:t>
            </a:r>
            <a:r>
              <a:rPr lang="he-IL" altLang="en-US" dirty="0"/>
              <a:t> של התהליך הקורא.</a:t>
            </a:r>
          </a:p>
          <a:p>
            <a:pPr lvl="1"/>
            <a:r>
              <a:rPr lang="he-IL" altLang="en-US" dirty="0"/>
              <a:t>מה המשמעות של </a:t>
            </a:r>
            <a:r>
              <a:rPr lang="en-US" altLang="en-US" dirty="0" err="1"/>
              <a:t>getppid</a:t>
            </a:r>
            <a:r>
              <a:rPr lang="en-US" altLang="en-US" dirty="0"/>
              <a:t>() == 1</a:t>
            </a:r>
            <a:r>
              <a:rPr lang="he-IL" altLang="en-US" dirty="0"/>
              <a:t> עבור תהליך משתמש טיפוסי?</a:t>
            </a:r>
          </a:p>
          <a:p>
            <a:pPr lvl="2"/>
            <a:r>
              <a:rPr lang="he-IL" altLang="en-US" dirty="0"/>
              <a:t>תשובה: תהליך האב הוא </a:t>
            </a:r>
            <a:r>
              <a:rPr lang="en-US" altLang="en-US" dirty="0" err="1"/>
              <a:t>init</a:t>
            </a:r>
            <a:r>
              <a:rPr lang="he-IL" altLang="en-US" dirty="0"/>
              <a:t>. קורה למשל אם תהליך הבן יתום.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7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הפסקה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14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אתחול תהליכים בלינוקס</a:t>
            </a:r>
            <a:endParaRPr lang="en-US" altLang="en-US" dirty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משתמשים מתחברים לעבודה בלינוקס דרך מסופים.</a:t>
            </a:r>
          </a:p>
          <a:p>
            <a:pPr lvl="1"/>
            <a:r>
              <a:rPr lang="he-IL" altLang="en-US" dirty="0"/>
              <a:t>מסוף = מסך + מקלדת (מקומי או מרוחק).</a:t>
            </a:r>
          </a:p>
          <a:p>
            <a:pPr lvl="1"/>
            <a:r>
              <a:rPr lang="he-IL" altLang="en-US" dirty="0"/>
              <a:t>באנגלית: </a:t>
            </a:r>
            <a:r>
              <a:rPr lang="en-US" altLang="en-US" dirty="0"/>
              <a:t>terminal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התהליך </a:t>
            </a:r>
            <a:r>
              <a:rPr lang="en-US" altLang="en-US" dirty="0" err="1"/>
              <a:t>init</a:t>
            </a:r>
            <a:r>
              <a:rPr lang="he-IL" altLang="en-US" dirty="0"/>
              <a:t> יוצר עבור כל מסוף של </a:t>
            </a:r>
            <a:r>
              <a:rPr lang="en-US" altLang="en-US" dirty="0"/>
              <a:t>Linux</a:t>
            </a:r>
            <a:r>
              <a:rPr lang="he-IL" altLang="en-US" dirty="0"/>
              <a:t> תהליך בן הטוען ומבצע את המשימות הבאות לפי הסדר: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איתחול של המסוף בתכנית </a:t>
            </a:r>
            <a:r>
              <a:rPr lang="en-US" altLang="en-US" dirty="0" err="1"/>
              <a:t>getty</a:t>
            </a:r>
            <a:r>
              <a:rPr lang="he-IL" alt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התחברות של המשתמש עם שם משתמש וסיסמא באמצעות תכנית </a:t>
            </a:r>
            <a:r>
              <a:rPr lang="en-US" altLang="en-US" dirty="0"/>
              <a:t>login</a:t>
            </a:r>
            <a:r>
              <a:rPr lang="he-IL" alt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אם אושרה כניסת המשתמש: קריאה לתכנית </a:t>
            </a:r>
            <a:r>
              <a:rPr lang="en-US" altLang="en-US" dirty="0"/>
              <a:t> shell</a:t>
            </a:r>
            <a:r>
              <a:rPr lang="he-IL" altLang="en-US" dirty="0"/>
              <a:t>(כמו </a:t>
            </a:r>
            <a:r>
              <a:rPr lang="en-US" altLang="en-US" dirty="0" err="1"/>
              <a:t>tcsh</a:t>
            </a:r>
            <a:r>
              <a:rPr lang="he-IL" altLang="en-US" dirty="0"/>
              <a:t> או </a:t>
            </a:r>
            <a:r>
              <a:rPr lang="en-US" altLang="en-US" dirty="0"/>
              <a:t>bash</a:t>
            </a:r>
            <a:r>
              <a:rPr lang="he-IL" altLang="en-US" dirty="0"/>
              <a:t>) המאפשרת למשתמש להעביר פקודות למערכת ההפעלה.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1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זה </a:t>
            </a:r>
            <a:r>
              <a:rPr lang="en-US" dirty="0"/>
              <a:t>shell</a:t>
            </a:r>
            <a:r>
              <a:rPr lang="he-IL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ממשק שורת פקודה (</a:t>
            </a:r>
            <a:r>
              <a:rPr lang="en-US" altLang="en-US" dirty="0"/>
              <a:t>command line</a:t>
            </a:r>
            <a:r>
              <a:rPr lang="he-IL" altLang="en-US" dirty="0"/>
              <a:t>).</a:t>
            </a:r>
          </a:p>
          <a:p>
            <a:r>
              <a:rPr lang="he-IL" altLang="en-US" dirty="0"/>
              <a:t>ייעוד עיקרי: לקבל פקודות ולבצע אותן באופן סדרתי.</a:t>
            </a:r>
          </a:p>
          <a:p>
            <a:pPr lvl="1"/>
            <a:r>
              <a:rPr lang="he-IL" altLang="en-US" dirty="0"/>
              <a:t>ה-</a:t>
            </a:r>
            <a:r>
              <a:rPr lang="en-US" altLang="en-US" dirty="0"/>
              <a:t>shell</a:t>
            </a:r>
            <a:r>
              <a:rPr lang="he-IL" altLang="en-US" dirty="0"/>
              <a:t> מייצר תהליך בן עבור כל פקודה על-מנת לבצע אותה.</a:t>
            </a:r>
          </a:p>
          <a:p>
            <a:r>
              <a:rPr lang="he-IL" altLang="en-US" dirty="0"/>
              <a:t>כל פקודה ניתן להריץ בחזית (</a:t>
            </a:r>
            <a:r>
              <a:rPr lang="en-US" altLang="en-US" dirty="0"/>
              <a:t>foreground</a:t>
            </a:r>
            <a:r>
              <a:rPr lang="he-IL" altLang="en-US" dirty="0"/>
              <a:t>) או ברקע (</a:t>
            </a:r>
            <a:r>
              <a:rPr lang="en-US" altLang="en-US" dirty="0"/>
              <a:t>background</a:t>
            </a:r>
            <a:r>
              <a:rPr lang="he-IL" altLang="en-US" dirty="0"/>
              <a:t>).</a:t>
            </a:r>
          </a:p>
          <a:p>
            <a:pPr lvl="1"/>
            <a:r>
              <a:rPr lang="he-IL" altLang="en-US" dirty="0"/>
              <a:t>הרצה בחזית: האב (</a:t>
            </a:r>
            <a:r>
              <a:rPr lang="en-US" altLang="en-US" dirty="0"/>
              <a:t>shell</a:t>
            </a:r>
            <a:r>
              <a:rPr lang="he-IL" altLang="en-US" dirty="0"/>
              <a:t>) ממתין לסיום הבן לפני קריאת הפקודה הבאה.</a:t>
            </a:r>
          </a:p>
          <a:p>
            <a:pPr lvl="1"/>
            <a:r>
              <a:rPr lang="he-IL" altLang="en-US" dirty="0"/>
              <a:t>הרצה ברקע: האב (</a:t>
            </a:r>
            <a:r>
              <a:rPr lang="en-US" altLang="en-US" dirty="0"/>
              <a:t>shell</a:t>
            </a:r>
            <a:r>
              <a:rPr lang="he-IL" altLang="en-US" dirty="0"/>
              <a:t>) עובר מייד לקריאת הפקודה הבאה.</a:t>
            </a:r>
          </a:p>
          <a:p>
            <a:r>
              <a:rPr lang="he-IL" dirty="0"/>
              <a:t>ייעוד נוסף: להציג קבצים ותיקיות על-מנת לסייר במערכת.</a:t>
            </a:r>
          </a:p>
          <a:p>
            <a:endParaRPr lang="he-IL" dirty="0"/>
          </a:p>
          <a:p>
            <a:r>
              <a:rPr lang="he-IL" dirty="0"/>
              <a:t>דוגמה חיה:</a:t>
            </a:r>
          </a:p>
          <a:p>
            <a:pPr lvl="1"/>
            <a:r>
              <a:rPr lang="en-US" dirty="0">
                <a:hlinkClick r:id="rId2"/>
              </a:rPr>
              <a:t>https://www.tutorialspoint.com/unix_terminal_online.php</a:t>
            </a:r>
            <a:endParaRPr lang="he-IL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06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 dirty="0"/>
              <a:t>אתחול תהליכים בלינוקס (2)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22263" y="1557338"/>
            <a:ext cx="914400" cy="503237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init</a:t>
            </a: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2195513" y="1557338"/>
            <a:ext cx="914400" cy="504825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fork()</a:t>
            </a:r>
          </a:p>
        </p:txBody>
      </p:sp>
      <p:sp>
        <p:nvSpPr>
          <p:cNvPr id="38918" name="Oval 7"/>
          <p:cNvSpPr>
            <a:spLocks noChangeArrowheads="1"/>
          </p:cNvSpPr>
          <p:nvPr/>
        </p:nvSpPr>
        <p:spPr bwMode="auto">
          <a:xfrm>
            <a:off x="3995738" y="1557338"/>
            <a:ext cx="914400" cy="504825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fork()</a:t>
            </a:r>
          </a:p>
        </p:txBody>
      </p:sp>
      <p:sp>
        <p:nvSpPr>
          <p:cNvPr id="38919" name="Oval 8"/>
          <p:cNvSpPr>
            <a:spLocks noChangeArrowheads="1"/>
          </p:cNvSpPr>
          <p:nvPr/>
        </p:nvSpPr>
        <p:spPr bwMode="auto">
          <a:xfrm>
            <a:off x="5651500" y="1557338"/>
            <a:ext cx="914400" cy="504825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fork()</a:t>
            </a:r>
          </a:p>
        </p:txBody>
      </p:sp>
      <p:sp>
        <p:nvSpPr>
          <p:cNvPr id="38920" name="AutoShape 9"/>
          <p:cNvSpPr>
            <a:spLocks noChangeArrowheads="1"/>
          </p:cNvSpPr>
          <p:nvPr/>
        </p:nvSpPr>
        <p:spPr bwMode="auto">
          <a:xfrm>
            <a:off x="7523163" y="1557338"/>
            <a:ext cx="1008062" cy="431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wait()</a:t>
            </a:r>
          </a:p>
        </p:txBody>
      </p:sp>
      <p:sp>
        <p:nvSpPr>
          <p:cNvPr id="38921" name="AutoShape 11"/>
          <p:cNvSpPr>
            <a:spLocks noChangeArrowheads="1"/>
          </p:cNvSpPr>
          <p:nvPr/>
        </p:nvSpPr>
        <p:spPr bwMode="auto">
          <a:xfrm>
            <a:off x="1762125" y="2420938"/>
            <a:ext cx="1582738" cy="431800"/>
          </a:xfrm>
          <a:prstGeom prst="parallelogram">
            <a:avLst>
              <a:gd name="adj" fmla="val 91636"/>
            </a:avLst>
          </a:prstGeom>
          <a:solidFill>
            <a:srgbClr val="4BC38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exec(getty)</a:t>
            </a:r>
          </a:p>
        </p:txBody>
      </p:sp>
      <p:sp>
        <p:nvSpPr>
          <p:cNvPr id="38922" name="AutoShape 12"/>
          <p:cNvSpPr>
            <a:spLocks noChangeArrowheads="1"/>
          </p:cNvSpPr>
          <p:nvPr/>
        </p:nvSpPr>
        <p:spPr bwMode="auto">
          <a:xfrm>
            <a:off x="3633788" y="2420938"/>
            <a:ext cx="1582737" cy="431800"/>
          </a:xfrm>
          <a:prstGeom prst="parallelogram">
            <a:avLst>
              <a:gd name="adj" fmla="val 91636"/>
            </a:avLst>
          </a:prstGeom>
          <a:solidFill>
            <a:srgbClr val="4BC38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exec(getty)</a:t>
            </a:r>
          </a:p>
        </p:txBody>
      </p:sp>
      <p:sp>
        <p:nvSpPr>
          <p:cNvPr id="38923" name="AutoShape 13"/>
          <p:cNvSpPr>
            <a:spLocks noChangeArrowheads="1"/>
          </p:cNvSpPr>
          <p:nvPr/>
        </p:nvSpPr>
        <p:spPr bwMode="auto">
          <a:xfrm>
            <a:off x="5362575" y="2420938"/>
            <a:ext cx="1582738" cy="431800"/>
          </a:xfrm>
          <a:prstGeom prst="parallelogram">
            <a:avLst>
              <a:gd name="adj" fmla="val 91636"/>
            </a:avLst>
          </a:prstGeom>
          <a:solidFill>
            <a:srgbClr val="4BC38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exec(getty)</a:t>
            </a:r>
          </a:p>
        </p:txBody>
      </p:sp>
      <p:sp>
        <p:nvSpPr>
          <p:cNvPr id="38924" name="AutoShape 14"/>
          <p:cNvSpPr>
            <a:spLocks noChangeArrowheads="1"/>
          </p:cNvSpPr>
          <p:nvPr/>
        </p:nvSpPr>
        <p:spPr bwMode="auto">
          <a:xfrm>
            <a:off x="1762125" y="3213100"/>
            <a:ext cx="1582738" cy="431800"/>
          </a:xfrm>
          <a:prstGeom prst="parallelogram">
            <a:avLst>
              <a:gd name="adj" fmla="val 91636"/>
            </a:avLst>
          </a:prstGeom>
          <a:solidFill>
            <a:srgbClr val="4BC38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exec(login)</a:t>
            </a:r>
          </a:p>
        </p:txBody>
      </p:sp>
      <p:sp>
        <p:nvSpPr>
          <p:cNvPr id="38925" name="AutoShape 15"/>
          <p:cNvSpPr>
            <a:spLocks noChangeArrowheads="1"/>
          </p:cNvSpPr>
          <p:nvPr/>
        </p:nvSpPr>
        <p:spPr bwMode="auto">
          <a:xfrm>
            <a:off x="5291138" y="3213100"/>
            <a:ext cx="1582737" cy="431800"/>
          </a:xfrm>
          <a:prstGeom prst="parallelogram">
            <a:avLst>
              <a:gd name="adj" fmla="val 91636"/>
            </a:avLst>
          </a:prstGeom>
          <a:solidFill>
            <a:srgbClr val="4BC38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exec(login)</a:t>
            </a:r>
          </a:p>
        </p:txBody>
      </p:sp>
      <p:sp>
        <p:nvSpPr>
          <p:cNvPr id="38926" name="AutoShape 16"/>
          <p:cNvSpPr>
            <a:spLocks noChangeArrowheads="1"/>
          </p:cNvSpPr>
          <p:nvPr/>
        </p:nvSpPr>
        <p:spPr bwMode="auto">
          <a:xfrm>
            <a:off x="5362575" y="4078288"/>
            <a:ext cx="1582738" cy="431800"/>
          </a:xfrm>
          <a:prstGeom prst="parallelogram">
            <a:avLst>
              <a:gd name="adj" fmla="val 91636"/>
            </a:avLst>
          </a:prstGeom>
          <a:solidFill>
            <a:srgbClr val="4BC38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exec(shell)</a:t>
            </a:r>
          </a:p>
        </p:txBody>
      </p:sp>
      <p:sp>
        <p:nvSpPr>
          <p:cNvPr id="38927" name="AutoShape 17"/>
          <p:cNvSpPr>
            <a:spLocks noChangeArrowheads="1"/>
          </p:cNvSpPr>
          <p:nvPr/>
        </p:nvSpPr>
        <p:spPr bwMode="auto">
          <a:xfrm>
            <a:off x="7523163" y="2349500"/>
            <a:ext cx="1081087" cy="50482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exit()</a:t>
            </a:r>
          </a:p>
        </p:txBody>
      </p:sp>
      <p:sp>
        <p:nvSpPr>
          <p:cNvPr id="38928" name="Line 18"/>
          <p:cNvSpPr>
            <a:spLocks noChangeShapeType="1"/>
          </p:cNvSpPr>
          <p:nvPr/>
        </p:nvSpPr>
        <p:spPr bwMode="auto">
          <a:xfrm>
            <a:off x="1257300" y="17732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Line 19"/>
          <p:cNvSpPr>
            <a:spLocks noChangeShapeType="1"/>
          </p:cNvSpPr>
          <p:nvPr/>
        </p:nvSpPr>
        <p:spPr bwMode="auto">
          <a:xfrm>
            <a:off x="3130550" y="17732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Line 20"/>
          <p:cNvSpPr>
            <a:spLocks noChangeShapeType="1"/>
          </p:cNvSpPr>
          <p:nvPr/>
        </p:nvSpPr>
        <p:spPr bwMode="auto">
          <a:xfrm>
            <a:off x="4930775" y="177323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Line 21"/>
          <p:cNvSpPr>
            <a:spLocks noChangeShapeType="1"/>
          </p:cNvSpPr>
          <p:nvPr/>
        </p:nvSpPr>
        <p:spPr bwMode="auto">
          <a:xfrm>
            <a:off x="6586538" y="17732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Line 23"/>
          <p:cNvSpPr>
            <a:spLocks noChangeShapeType="1"/>
          </p:cNvSpPr>
          <p:nvPr/>
        </p:nvSpPr>
        <p:spPr bwMode="auto">
          <a:xfrm>
            <a:off x="2625725" y="28527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Line 26"/>
          <p:cNvSpPr>
            <a:spLocks noChangeShapeType="1"/>
          </p:cNvSpPr>
          <p:nvPr/>
        </p:nvSpPr>
        <p:spPr bwMode="auto">
          <a:xfrm>
            <a:off x="6083300" y="28527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Line 27"/>
          <p:cNvSpPr>
            <a:spLocks noChangeShapeType="1"/>
          </p:cNvSpPr>
          <p:nvPr/>
        </p:nvSpPr>
        <p:spPr bwMode="auto">
          <a:xfrm>
            <a:off x="6083300" y="364490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Line 30"/>
          <p:cNvSpPr>
            <a:spLocks noChangeShapeType="1"/>
          </p:cNvSpPr>
          <p:nvPr/>
        </p:nvSpPr>
        <p:spPr bwMode="auto">
          <a:xfrm>
            <a:off x="2625725" y="20605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Line 31"/>
          <p:cNvSpPr>
            <a:spLocks noChangeShapeType="1"/>
          </p:cNvSpPr>
          <p:nvPr/>
        </p:nvSpPr>
        <p:spPr bwMode="auto">
          <a:xfrm>
            <a:off x="4498975" y="20605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Line 32"/>
          <p:cNvSpPr>
            <a:spLocks noChangeShapeType="1"/>
          </p:cNvSpPr>
          <p:nvPr/>
        </p:nvSpPr>
        <p:spPr bwMode="auto">
          <a:xfrm>
            <a:off x="6154738" y="20605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Oval 35"/>
          <p:cNvSpPr>
            <a:spLocks noChangeArrowheads="1"/>
          </p:cNvSpPr>
          <p:nvPr/>
        </p:nvSpPr>
        <p:spPr bwMode="auto">
          <a:xfrm>
            <a:off x="2051050" y="5014913"/>
            <a:ext cx="914400" cy="504825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fork()</a:t>
            </a:r>
          </a:p>
        </p:txBody>
      </p:sp>
      <p:sp>
        <p:nvSpPr>
          <p:cNvPr id="38939" name="Rectangle 36"/>
          <p:cNvSpPr>
            <a:spLocks noChangeArrowheads="1"/>
          </p:cNvSpPr>
          <p:nvPr/>
        </p:nvSpPr>
        <p:spPr bwMode="auto">
          <a:xfrm>
            <a:off x="323850" y="5014913"/>
            <a:ext cx="914400" cy="503237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shell</a:t>
            </a:r>
          </a:p>
        </p:txBody>
      </p:sp>
      <p:sp>
        <p:nvSpPr>
          <p:cNvPr id="38940" name="AutoShape 37"/>
          <p:cNvSpPr>
            <a:spLocks noChangeArrowheads="1"/>
          </p:cNvSpPr>
          <p:nvPr/>
        </p:nvSpPr>
        <p:spPr bwMode="auto">
          <a:xfrm>
            <a:off x="3132138" y="5807075"/>
            <a:ext cx="2303462" cy="431800"/>
          </a:xfrm>
          <a:prstGeom prst="parallelogram">
            <a:avLst>
              <a:gd name="adj" fmla="val 133364"/>
            </a:avLst>
          </a:prstGeom>
          <a:solidFill>
            <a:srgbClr val="4BC38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exec(command)</a:t>
            </a:r>
          </a:p>
        </p:txBody>
      </p:sp>
      <p:sp>
        <p:nvSpPr>
          <p:cNvPr id="38941" name="AutoShape 38"/>
          <p:cNvSpPr>
            <a:spLocks noChangeArrowheads="1"/>
          </p:cNvSpPr>
          <p:nvPr/>
        </p:nvSpPr>
        <p:spPr bwMode="auto">
          <a:xfrm>
            <a:off x="6516688" y="5807075"/>
            <a:ext cx="1081087" cy="50482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exit()</a:t>
            </a:r>
          </a:p>
        </p:txBody>
      </p:sp>
      <p:sp>
        <p:nvSpPr>
          <p:cNvPr id="38942" name="AutoShape 39"/>
          <p:cNvSpPr>
            <a:spLocks noChangeArrowheads="1"/>
          </p:cNvSpPr>
          <p:nvPr/>
        </p:nvSpPr>
        <p:spPr bwMode="auto">
          <a:xfrm>
            <a:off x="7308850" y="5086350"/>
            <a:ext cx="1008063" cy="431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wait()</a:t>
            </a:r>
          </a:p>
        </p:txBody>
      </p:sp>
      <p:sp>
        <p:nvSpPr>
          <p:cNvPr id="38943" name="Line 42"/>
          <p:cNvSpPr>
            <a:spLocks noChangeShapeType="1"/>
          </p:cNvSpPr>
          <p:nvPr/>
        </p:nvSpPr>
        <p:spPr bwMode="auto">
          <a:xfrm>
            <a:off x="1403350" y="530225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4" name="Line 43"/>
          <p:cNvSpPr>
            <a:spLocks noChangeShapeType="1"/>
          </p:cNvSpPr>
          <p:nvPr/>
        </p:nvSpPr>
        <p:spPr bwMode="auto">
          <a:xfrm>
            <a:off x="2987675" y="5302250"/>
            <a:ext cx="432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5" name="Line 44"/>
          <p:cNvSpPr>
            <a:spLocks noChangeShapeType="1"/>
          </p:cNvSpPr>
          <p:nvPr/>
        </p:nvSpPr>
        <p:spPr bwMode="auto">
          <a:xfrm>
            <a:off x="2771775" y="5518150"/>
            <a:ext cx="7207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6" name="Line 45"/>
          <p:cNvSpPr>
            <a:spLocks noChangeShapeType="1"/>
          </p:cNvSpPr>
          <p:nvPr/>
        </p:nvSpPr>
        <p:spPr bwMode="auto">
          <a:xfrm>
            <a:off x="5219700" y="602297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7" name="Line 48"/>
          <p:cNvSpPr>
            <a:spLocks noChangeShapeType="1"/>
          </p:cNvSpPr>
          <p:nvPr/>
        </p:nvSpPr>
        <p:spPr bwMode="auto">
          <a:xfrm flipV="1">
            <a:off x="8101013" y="19907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8" name="Line 49"/>
          <p:cNvSpPr>
            <a:spLocks noChangeShapeType="1"/>
          </p:cNvSpPr>
          <p:nvPr/>
        </p:nvSpPr>
        <p:spPr bwMode="auto">
          <a:xfrm flipV="1">
            <a:off x="6948488" y="2854325"/>
            <a:ext cx="1223962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9" name="Line 50"/>
          <p:cNvSpPr>
            <a:spLocks noChangeShapeType="1"/>
          </p:cNvSpPr>
          <p:nvPr/>
        </p:nvSpPr>
        <p:spPr bwMode="auto">
          <a:xfrm flipV="1">
            <a:off x="7308850" y="5518150"/>
            <a:ext cx="5032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50" name="AutoShape 51"/>
          <p:cNvCxnSpPr>
            <a:cxnSpLocks noChangeShapeType="1"/>
            <a:stCxn id="38942" idx="2"/>
            <a:endCxn id="38943" idx="0"/>
          </p:cNvCxnSpPr>
          <p:nvPr/>
        </p:nvCxnSpPr>
        <p:spPr bwMode="auto">
          <a:xfrm rot="-5400000" flipH="1" flipV="1">
            <a:off x="4500563" y="1989137"/>
            <a:ext cx="215900" cy="6410325"/>
          </a:xfrm>
          <a:prstGeom prst="bentConnector3">
            <a:avLst>
              <a:gd name="adj1" fmla="val -10588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51" name="Line 52"/>
          <p:cNvSpPr>
            <a:spLocks noChangeShapeType="1"/>
          </p:cNvSpPr>
          <p:nvPr/>
        </p:nvSpPr>
        <p:spPr bwMode="auto">
          <a:xfrm flipH="1">
            <a:off x="1258888" y="530225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52" name="Rectangle 53"/>
          <p:cNvSpPr>
            <a:spLocks noChangeArrowheads="1"/>
          </p:cNvSpPr>
          <p:nvPr/>
        </p:nvSpPr>
        <p:spPr bwMode="auto">
          <a:xfrm>
            <a:off x="179388" y="4725988"/>
            <a:ext cx="8785225" cy="16573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3" name="AutoShape 54"/>
          <p:cNvSpPr>
            <a:spLocks noChangeArrowheads="1"/>
          </p:cNvSpPr>
          <p:nvPr/>
        </p:nvSpPr>
        <p:spPr bwMode="auto">
          <a:xfrm rot="10800000">
            <a:off x="4427538" y="4221163"/>
            <a:ext cx="936625" cy="433387"/>
          </a:xfrm>
          <a:custGeom>
            <a:avLst/>
            <a:gdLst>
              <a:gd name="T0" fmla="*/ 1257978848 w 21600"/>
              <a:gd name="T1" fmla="*/ 0 h 21600"/>
              <a:gd name="T2" fmla="*/ 754756088 w 21600"/>
              <a:gd name="T3" fmla="*/ 57671730 h 21600"/>
              <a:gd name="T4" fmla="*/ 0 w 21600"/>
              <a:gd name="T5" fmla="*/ 154801647 h 21600"/>
              <a:gd name="T6" fmla="*/ 708933461 w 21600"/>
              <a:gd name="T7" fmla="*/ 174469745 h 21600"/>
              <a:gd name="T8" fmla="*/ 1417784360 w 21600"/>
              <a:gd name="T9" fmla="*/ 123057586 h 21600"/>
              <a:gd name="T10" fmla="*/ 1761122862 w 21600"/>
              <a:gd name="T11" fmla="*/ 5767173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6729 h 21600"/>
              <a:gd name="T20" fmla="*/ 17389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140"/>
                </a:lnTo>
                <a:lnTo>
                  <a:pt x="13468" y="7140"/>
                </a:lnTo>
                <a:lnTo>
                  <a:pt x="13468" y="16729"/>
                </a:lnTo>
                <a:lnTo>
                  <a:pt x="0" y="16729"/>
                </a:lnTo>
                <a:lnTo>
                  <a:pt x="0" y="21600"/>
                </a:lnTo>
                <a:lnTo>
                  <a:pt x="17389" y="21600"/>
                </a:lnTo>
                <a:lnTo>
                  <a:pt x="17389" y="7140"/>
                </a:lnTo>
                <a:lnTo>
                  <a:pt x="21600" y="7140"/>
                </a:lnTo>
                <a:lnTo>
                  <a:pt x="15429" y="0"/>
                </a:lnTo>
                <a:close/>
              </a:path>
            </a:pathLst>
          </a:cu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4" name="Text Box 55"/>
          <p:cNvSpPr txBox="1">
            <a:spLocks noChangeArrowheads="1"/>
          </p:cNvSpPr>
          <p:nvPr/>
        </p:nvSpPr>
        <p:spPr bwMode="auto">
          <a:xfrm>
            <a:off x="1908175" y="2133600"/>
            <a:ext cx="7350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/>
              <a:t>Pid=7223</a:t>
            </a:r>
          </a:p>
        </p:txBody>
      </p:sp>
      <p:sp>
        <p:nvSpPr>
          <p:cNvPr id="38955" name="Text Box 56"/>
          <p:cNvSpPr txBox="1">
            <a:spLocks noChangeArrowheads="1"/>
          </p:cNvSpPr>
          <p:nvPr/>
        </p:nvSpPr>
        <p:spPr bwMode="auto">
          <a:xfrm>
            <a:off x="3708400" y="2133600"/>
            <a:ext cx="804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/>
              <a:t>Pid=30498</a:t>
            </a:r>
          </a:p>
        </p:txBody>
      </p:sp>
      <p:sp>
        <p:nvSpPr>
          <p:cNvPr id="38956" name="Text Box 57"/>
          <p:cNvSpPr txBox="1">
            <a:spLocks noChangeArrowheads="1"/>
          </p:cNvSpPr>
          <p:nvPr/>
        </p:nvSpPr>
        <p:spPr bwMode="auto">
          <a:xfrm>
            <a:off x="1331913" y="1557338"/>
            <a:ext cx="5254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/>
              <a:t>Pid=1</a:t>
            </a:r>
          </a:p>
        </p:txBody>
      </p:sp>
      <p:sp>
        <p:nvSpPr>
          <p:cNvPr id="38957" name="Text Box 58"/>
          <p:cNvSpPr txBox="1">
            <a:spLocks noChangeArrowheads="1"/>
          </p:cNvSpPr>
          <p:nvPr/>
        </p:nvSpPr>
        <p:spPr bwMode="auto">
          <a:xfrm>
            <a:off x="5435600" y="2133600"/>
            <a:ext cx="7350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/>
              <a:t>Pid=8837</a:t>
            </a:r>
          </a:p>
        </p:txBody>
      </p:sp>
      <p:sp>
        <p:nvSpPr>
          <p:cNvPr id="38958" name="Text Box 59"/>
          <p:cNvSpPr txBox="1">
            <a:spLocks noChangeArrowheads="1"/>
          </p:cNvSpPr>
          <p:nvPr/>
        </p:nvSpPr>
        <p:spPr bwMode="auto">
          <a:xfrm>
            <a:off x="2411413" y="5661025"/>
            <a:ext cx="7350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b="1"/>
              <a:t>Pid=5562</a:t>
            </a:r>
          </a:p>
        </p:txBody>
      </p:sp>
    </p:spTree>
    <p:extLst>
      <p:ext uri="{BB962C8B-B14F-4D97-AF65-F5344CB8AC3E}">
        <p14:creationId xmlns:p14="http://schemas.microsoft.com/office/powerpoint/2010/main" val="3246532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ניהול תהליכים בגרעין לינוקס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7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מבני הנתונים לניהול תהליכים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גרעין לינוקס מממש את קריאות המערכת שראינו (</a:t>
            </a:r>
            <a:r>
              <a:rPr lang="en-US" dirty="0"/>
              <a:t>fork, wait, …</a:t>
            </a:r>
            <a:r>
              <a:rPr lang="he-IL" dirty="0"/>
              <a:t>) באמצעות מבני הנתונים הבאים:</a:t>
            </a:r>
          </a:p>
          <a:p>
            <a:pPr lvl="1"/>
            <a:r>
              <a:rPr lang="he-IL" altLang="en-US" dirty="0"/>
              <a:t>מתאר התהליך (</a:t>
            </a:r>
            <a:r>
              <a:rPr lang="en-US" altLang="en-US" dirty="0"/>
              <a:t>process descriptor</a:t>
            </a:r>
            <a:r>
              <a:rPr lang="he-IL" altLang="en-US" dirty="0"/>
              <a:t>)</a:t>
            </a:r>
          </a:p>
          <a:p>
            <a:pPr lvl="2"/>
            <a:r>
              <a:rPr lang="he-IL" altLang="en-US" dirty="0"/>
              <a:t>נקרא גם לפעמים </a:t>
            </a:r>
            <a:r>
              <a:rPr lang="en-US" altLang="en-US" dirty="0"/>
              <a:t>PCB = process control block</a:t>
            </a:r>
            <a:endParaRPr lang="he-IL" altLang="en-US" dirty="0"/>
          </a:p>
          <a:p>
            <a:pPr lvl="1"/>
            <a:r>
              <a:rPr lang="he-IL" altLang="en-US" dirty="0"/>
              <a:t>רשימת התהליכים (</a:t>
            </a:r>
            <a:r>
              <a:rPr lang="en-US" altLang="en-US" dirty="0"/>
              <a:t>process list</a:t>
            </a:r>
            <a:r>
              <a:rPr lang="he-IL" altLang="en-US" dirty="0"/>
              <a:t>)</a:t>
            </a:r>
          </a:p>
          <a:p>
            <a:pPr lvl="1"/>
            <a:r>
              <a:rPr lang="he-IL" altLang="en-US" dirty="0"/>
              <a:t>טבלת גיבוב (</a:t>
            </a:r>
            <a:r>
              <a:rPr lang="en-US" altLang="en-US" dirty="0"/>
              <a:t>hash table</a:t>
            </a:r>
            <a:r>
              <a:rPr lang="he-IL" altLang="en-US" dirty="0"/>
              <a:t>) למיפוי הפוך </a:t>
            </a:r>
            <a:r>
              <a:rPr lang="en-US" altLang="en-US" dirty="0" err="1"/>
              <a:t>PID</a:t>
            </a:r>
            <a:r>
              <a:rPr lang="en-US" altLang="en-US" dirty="0" err="1">
                <a:sym typeface="Wingdings" pitchFamily="2" charset="2"/>
              </a:rPr>
              <a:t>process</a:t>
            </a:r>
            <a:r>
              <a:rPr lang="en-US" altLang="en-US" dirty="0">
                <a:sym typeface="Wingdings" pitchFamily="2" charset="2"/>
              </a:rPr>
              <a:t> descriptor</a:t>
            </a:r>
            <a:endParaRPr lang="he-IL" altLang="en-US" dirty="0">
              <a:sym typeface="Wingdings" pitchFamily="2" charset="2"/>
            </a:endParaRPr>
          </a:p>
          <a:p>
            <a:pPr lvl="1"/>
            <a:r>
              <a:rPr lang="he-IL" altLang="en-US" dirty="0">
                <a:sym typeface="Wingdings" pitchFamily="2" charset="2"/>
              </a:rPr>
              <a:t>ניהול קשרי משפחה</a:t>
            </a:r>
            <a:endParaRPr lang="he-IL" altLang="en-US" dirty="0"/>
          </a:p>
          <a:p>
            <a:pPr lvl="1"/>
            <a:r>
              <a:rPr lang="he-IL" altLang="en-US" dirty="0"/>
              <a:t>מאגר התהליכים המוכנים לריצה ("הטווח הקצר")</a:t>
            </a:r>
          </a:p>
          <a:p>
            <a:pPr lvl="1"/>
            <a:r>
              <a:rPr lang="he-IL" altLang="en-US" dirty="0"/>
              <a:t>תורי המתנה ("הטווח הבינוני / ארוך")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98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מתאר התהליך</a:t>
            </a:r>
            <a:endParaRPr lang="en-US" altLang="en-US" dirty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לכל תהליך בלינוקס קיים בגרעין </a:t>
            </a:r>
            <a:r>
              <a:rPr lang="he-IL" altLang="en-US" b="1" dirty="0"/>
              <a:t>מתאר תהליך </a:t>
            </a:r>
            <a:r>
              <a:rPr lang="he-IL" altLang="en-US" dirty="0"/>
              <a:t>(</a:t>
            </a:r>
            <a:r>
              <a:rPr lang="en-US" altLang="en-US" dirty="0"/>
              <a:t>process descriptor</a:t>
            </a:r>
            <a:r>
              <a:rPr lang="he-IL" altLang="en-US" dirty="0"/>
              <a:t>), שהוא רשומה מסוג </a:t>
            </a:r>
            <a:r>
              <a:rPr lang="en-US" altLang="en-US" dirty="0" err="1"/>
              <a:t>task_struct</a:t>
            </a:r>
            <a:r>
              <a:rPr lang="he-IL" altLang="en-US" dirty="0"/>
              <a:t> (מוגדרת בקובץ גרעין </a:t>
            </a:r>
            <a:r>
              <a:rPr lang="en-US" altLang="en-US" dirty="0"/>
              <a:t>include/</a:t>
            </a:r>
            <a:r>
              <a:rPr lang="en-US" altLang="en-US" dirty="0" err="1"/>
              <a:t>linux</a:t>
            </a:r>
            <a:r>
              <a:rPr lang="en-US" altLang="en-US" dirty="0"/>
              <a:t>/</a:t>
            </a:r>
            <a:r>
              <a:rPr lang="en-US" altLang="en-US" dirty="0" err="1"/>
              <a:t>sched.h</a:t>
            </a:r>
            <a:r>
              <a:rPr lang="he-IL" altLang="en-US" dirty="0"/>
              <a:t>) המכילה את:</a:t>
            </a:r>
          </a:p>
          <a:p>
            <a:pPr lvl="1"/>
            <a:r>
              <a:rPr lang="he-IL" altLang="en-US" dirty="0"/>
              <a:t>מצב התהליך</a:t>
            </a:r>
          </a:p>
          <a:p>
            <a:pPr lvl="1"/>
            <a:r>
              <a:rPr lang="he-IL" altLang="en-US" dirty="0"/>
              <a:t>עדיפות התהליך</a:t>
            </a:r>
          </a:p>
          <a:p>
            <a:pPr lvl="1"/>
            <a:r>
              <a:rPr lang="he-IL" altLang="en-US" dirty="0"/>
              <a:t>מזהה התהליך (</a:t>
            </a:r>
            <a:r>
              <a:rPr lang="en-US" altLang="en-US" dirty="0" err="1"/>
              <a:t>pid</a:t>
            </a:r>
            <a:r>
              <a:rPr lang="he-IL" altLang="en-US" dirty="0"/>
              <a:t>)</a:t>
            </a:r>
          </a:p>
          <a:p>
            <a:pPr lvl="1"/>
            <a:r>
              <a:rPr lang="he-IL" altLang="en-US" dirty="0"/>
              <a:t>מצביעים למתאר תהליך האב ו"קרובי משפחה" נוספים </a:t>
            </a:r>
          </a:p>
          <a:p>
            <a:pPr lvl="1"/>
            <a:r>
              <a:rPr lang="he-IL" altLang="en-US" dirty="0"/>
              <a:t>מצביע לטבלת הקבצים הפתוחים של התהליך</a:t>
            </a:r>
          </a:p>
          <a:p>
            <a:pPr lvl="1"/>
            <a:r>
              <a:rPr lang="he-IL" altLang="en-US" dirty="0"/>
              <a:t>מצביע לטבלת איזורי הזיכרון של התהליך</a:t>
            </a:r>
          </a:p>
          <a:p>
            <a:pPr lvl="1"/>
            <a:r>
              <a:rPr lang="he-IL" altLang="en-US" dirty="0"/>
              <a:t>מצביעים למתארי תהליכים נוספים (רשימה מקושרת)</a:t>
            </a:r>
          </a:p>
          <a:p>
            <a:pPr lvl="1"/>
            <a:r>
              <a:rPr lang="he-IL" altLang="en-US" dirty="0"/>
              <a:t>מסוף איתו התהליך מתקשר</a:t>
            </a:r>
          </a:p>
          <a:p>
            <a:pPr lvl="1"/>
            <a:r>
              <a:rPr lang="he-IL" altLang="en-US" dirty="0"/>
              <a:t>ועוד..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566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מצב התהליך</a:t>
            </a:r>
            <a:endParaRPr lang="en-US" altLang="en-US" dirty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מצב התהליך נשמר בשדה </a:t>
            </a:r>
            <a:r>
              <a:rPr lang="en-US" altLang="en-US" dirty="0"/>
              <a:t>state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משתנה בגודל 32 ביט המתפקד כמערך ביטים: בכל רגע נתון, בדיוק אחד מהביטים ב-</a:t>
            </a:r>
            <a:r>
              <a:rPr lang="en-US" altLang="en-US" dirty="0"/>
              <a:t>state</a:t>
            </a:r>
            <a:r>
              <a:rPr lang="he-IL" altLang="en-US" dirty="0"/>
              <a:t> דלוק בהתאם למצב התהליך באותו זמן.</a:t>
            </a:r>
          </a:p>
          <a:p>
            <a:pPr lvl="1"/>
            <a:r>
              <a:rPr lang="he-IL" altLang="en-US" dirty="0"/>
              <a:t>את ערך השדה </a:t>
            </a:r>
            <a:r>
              <a:rPr lang="en-US" altLang="en-US" dirty="0"/>
              <a:t>state</a:t>
            </a:r>
            <a:r>
              <a:rPr lang="he-IL" altLang="en-US" dirty="0"/>
              <a:t> ניתן לשנות בהצבה ישירה או על-ידי המאקרו </a:t>
            </a:r>
            <a:r>
              <a:rPr lang="en-US" altLang="en-US" dirty="0" err="1"/>
              <a:t>set_task_state</a:t>
            </a:r>
            <a:r>
              <a:rPr lang="he-IL" altLang="en-US" dirty="0"/>
              <a:t> או </a:t>
            </a:r>
            <a:r>
              <a:rPr lang="en-US" altLang="en-US" dirty="0" err="1"/>
              <a:t>set_current_state</a:t>
            </a:r>
            <a:r>
              <a:rPr lang="he-IL" altLang="en-US" dirty="0"/>
              <a:t> (קובץ גרעין </a:t>
            </a:r>
            <a:r>
              <a:rPr lang="en-US" altLang="en-US" dirty="0"/>
              <a:t>include/</a:t>
            </a:r>
            <a:r>
              <a:rPr lang="en-US" altLang="en-US" dirty="0" err="1"/>
              <a:t>linux</a:t>
            </a:r>
            <a:r>
              <a:rPr lang="en-US" altLang="en-US" dirty="0"/>
              <a:t>/</a:t>
            </a:r>
            <a:r>
              <a:rPr lang="en-US" altLang="en-US" dirty="0" err="1"/>
              <a:t>sched.h</a:t>
            </a:r>
            <a:r>
              <a:rPr lang="he-IL" altLang="en-US" dirty="0"/>
              <a:t>)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המצבים האפשריים לתהליך בלינוקס:</a:t>
            </a:r>
          </a:p>
          <a:p>
            <a:pPr lvl="1"/>
            <a:r>
              <a:rPr lang="en-US" altLang="en-US" b="1" dirty="0"/>
              <a:t>TASK_RUNNING</a:t>
            </a:r>
            <a:r>
              <a:rPr lang="he-IL" altLang="en-US" b="1" dirty="0"/>
              <a:t> </a:t>
            </a:r>
            <a:r>
              <a:rPr lang="he-IL" altLang="en-US" dirty="0"/>
              <a:t>– התהליך רץ או מוכן לריצה.</a:t>
            </a:r>
          </a:p>
          <a:p>
            <a:pPr lvl="2"/>
            <a:r>
              <a:rPr lang="he-IL" altLang="en-US" dirty="0"/>
              <a:t>נאמר כי התהליך יזומן לריצה "בטווח הקצר".</a:t>
            </a:r>
          </a:p>
          <a:p>
            <a:pPr lvl="1"/>
            <a:r>
              <a:rPr lang="en-US" altLang="en-US" b="1" dirty="0"/>
              <a:t>TASK_ZOMBIE</a:t>
            </a:r>
            <a:r>
              <a:rPr lang="he-IL" altLang="en-US" b="1" dirty="0"/>
              <a:t> </a:t>
            </a:r>
            <a:r>
              <a:rPr lang="he-IL" altLang="en-US" dirty="0"/>
              <a:t>– ריצת התהליך הסתיימה, אך תהליך האב של התהליך שסיים עדיין לא ביקש מידע על סיום התהליך באמצעות קריאה כדוגמת </a:t>
            </a:r>
            <a:r>
              <a:rPr lang="en-US" altLang="en-US" dirty="0"/>
              <a:t>wait()</a:t>
            </a:r>
            <a:r>
              <a:rPr lang="he-IL" altLang="en-US" dirty="0"/>
              <a:t>.</a:t>
            </a:r>
          </a:p>
          <a:p>
            <a:pPr lvl="2"/>
            <a:r>
              <a:rPr lang="he-IL" altLang="en-US" dirty="0"/>
              <a:t>מתאר התהליך הוא הדבר היחיד שנותר ממנו.</a:t>
            </a:r>
          </a:p>
          <a:p>
            <a:pPr lvl="2"/>
            <a:endParaRPr lang="he-IL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710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מצב התהליך</a:t>
            </a:r>
            <a:endParaRPr lang="en-US" altLang="en-US" dirty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</a:pPr>
            <a:r>
              <a:rPr lang="en-US" altLang="en-US" b="1" dirty="0"/>
              <a:t>TASK_INTERRUPTIBLE</a:t>
            </a:r>
            <a:r>
              <a:rPr lang="he-IL" altLang="en-US" dirty="0"/>
              <a:t> – התהליך ממתין לאירוע כלשהו אך ניתן להפסיק את המתנת התהליך ולהחזירו למצב </a:t>
            </a:r>
            <a:r>
              <a:rPr lang="en-US" altLang="en-US" dirty="0"/>
              <a:t>TASK_RUNNING</a:t>
            </a:r>
            <a:r>
              <a:rPr lang="he-IL" altLang="en-US" dirty="0"/>
              <a:t> באמצעות שליחת אות (</a:t>
            </a:r>
            <a:r>
              <a:rPr lang="en-US" altLang="en-US" dirty="0"/>
              <a:t>Signal</a:t>
            </a:r>
            <a:r>
              <a:rPr lang="he-IL" altLang="en-US" dirty="0"/>
              <a:t>) כלשהו לתהליך.</a:t>
            </a:r>
          </a:p>
          <a:p>
            <a:pPr lvl="2">
              <a:lnSpc>
                <a:spcPct val="90000"/>
              </a:lnSpc>
            </a:pPr>
            <a:r>
              <a:rPr lang="he-IL" altLang="en-US" dirty="0"/>
              <a:t>זהו מצב ההמתנה הנפוץ.</a:t>
            </a:r>
          </a:p>
          <a:p>
            <a:pPr lvl="2">
              <a:lnSpc>
                <a:spcPct val="90000"/>
              </a:lnSpc>
            </a:pPr>
            <a:r>
              <a:rPr lang="he-IL" altLang="en-US" dirty="0">
                <a:latin typeface="Arial" panose="020B0604020202020204" pitchFamily="34" charset="0"/>
              </a:rPr>
              <a:t>דוגמה 1: תהליך אב הממתין לסיום הבן (קריאת מערכת </a:t>
            </a:r>
            <a:r>
              <a:rPr lang="en-US" altLang="en-US" dirty="0">
                <a:latin typeface="Arial" panose="020B0604020202020204" pitchFamily="34" charset="0"/>
              </a:rPr>
              <a:t>wait</a:t>
            </a:r>
            <a:r>
              <a:rPr lang="he-IL" altLang="en-US" dirty="0">
                <a:latin typeface="Arial" panose="020B0604020202020204" pitchFamily="34" charset="0"/>
              </a:rPr>
              <a:t>).</a:t>
            </a:r>
          </a:p>
          <a:p>
            <a:pPr lvl="2">
              <a:lnSpc>
                <a:spcPct val="90000"/>
              </a:lnSpc>
            </a:pPr>
            <a:r>
              <a:rPr lang="he-IL" altLang="en-US" dirty="0">
                <a:latin typeface="Arial" panose="020B0604020202020204" pitchFamily="34" charset="0"/>
              </a:rPr>
              <a:t>דוגמה 2: דפדפן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web browser)</a:t>
            </a:r>
            <a:r>
              <a:rPr lang="he-IL" altLang="en-US" dirty="0">
                <a:latin typeface="Arial" panose="020B0604020202020204" pitchFamily="34" charset="0"/>
              </a:rPr>
              <a:t>) מחכה לקבלת נתונים מהרשת (דף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he-IL" altLang="en-US" dirty="0">
                <a:latin typeface="Arial" panose="020B0604020202020204" pitchFamily="34" charset="0"/>
              </a:rPr>
              <a:t>) אבל אפשר לקטוע את המתנתו על-ידי סגירת חלון היישום, שגורמת לשליחת אות לסיום התהליך.</a:t>
            </a:r>
          </a:p>
          <a:p>
            <a:pPr lvl="2">
              <a:lnSpc>
                <a:spcPct val="90000"/>
              </a:lnSpc>
            </a:pPr>
            <a:r>
              <a:rPr lang="he-IL" altLang="en-US" dirty="0"/>
              <a:t>נאמר כי התהליך יזומן לריצה "בטווח הבינוני/ארוך".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b="1" dirty="0"/>
              <a:t>TASK_UNINTERRUPTIBLE</a:t>
            </a:r>
            <a:r>
              <a:rPr lang="he-IL" altLang="en-US" dirty="0"/>
              <a:t> – התהליך ממתין לאירוע ספציפי (בדומה ל- </a:t>
            </a:r>
            <a:r>
              <a:rPr lang="en-US" altLang="en-US" dirty="0"/>
              <a:t>TASK_INTERRUPTIBLE</a:t>
            </a:r>
            <a:r>
              <a:rPr lang="he-IL" altLang="en-US" dirty="0"/>
              <a:t>) אך פרט לאירוע לו הוא ממתין, לא ניתן "להעיר" את התהליך.</a:t>
            </a:r>
          </a:p>
          <a:p>
            <a:pPr lvl="2">
              <a:lnSpc>
                <a:spcPct val="90000"/>
              </a:lnSpc>
            </a:pPr>
            <a:r>
              <a:rPr lang="he-IL" altLang="en-US" dirty="0"/>
              <a:t>מצב המתנה נדיר.</a:t>
            </a:r>
          </a:p>
          <a:p>
            <a:pPr lvl="2">
              <a:lnSpc>
                <a:spcPct val="90000"/>
              </a:lnSpc>
            </a:pPr>
            <a:r>
              <a:rPr lang="he-IL" altLang="en-US" dirty="0"/>
              <a:t>דוגמה: תהליך המבקש לגשת לחומרה ומערכת ההפעלה צריכה לסרוק אחר החומרה ללא הפרעה.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TASK_STOPPED</a:t>
            </a:r>
            <a:r>
              <a:rPr lang="he-IL" altLang="en-US" dirty="0"/>
              <a:t> – ריצת התהליך נעצרה בצורה מבוקרת על-ידי תהליך אחר (בדרך-כלל </a:t>
            </a:r>
            <a:r>
              <a:rPr lang="en-US" altLang="en-US" dirty="0"/>
              <a:t>debugger</a:t>
            </a:r>
            <a:r>
              <a:rPr lang="he-IL" altLang="en-US" dirty="0"/>
              <a:t> או </a:t>
            </a:r>
            <a:r>
              <a:rPr lang="en-US" altLang="en-US" dirty="0"/>
              <a:t>tracer</a:t>
            </a:r>
            <a:r>
              <a:rPr lang="he-IL" altLang="en-US" dirty="0"/>
              <a:t>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5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תהליכים בלינוקס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527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02B0AA-C5F1-4A61-9CE5-1D059FEB4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מימוש קריאת המערכת </a:t>
            </a:r>
            <a:r>
              <a:rPr lang="en-US" dirty="0" err="1"/>
              <a:t>getpid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6EA269-0059-4F37-807E-DB71FC34F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מוגדרת בקובץ </a:t>
            </a:r>
            <a:r>
              <a:rPr lang="en-US" dirty="0"/>
              <a:t>kernel/</a:t>
            </a:r>
            <a:r>
              <a:rPr lang="en-US" dirty="0" err="1"/>
              <a:t>timer.c</a:t>
            </a:r>
            <a:r>
              <a:rPr lang="he-IL" dirty="0"/>
              <a:t> .</a:t>
            </a:r>
          </a:p>
          <a:p>
            <a:endParaRPr lang="he-IL" dirty="0"/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sys_getpid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 current-&gt;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5FE6AFD-D434-4A64-B755-5E82F068A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DB30E7E-4A84-44BD-BB10-EEDD497E2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xmlns="" id="{ACD61F09-781E-4F07-BF8B-A6B7DF799BF0}"/>
              </a:ext>
            </a:extLst>
          </p:cNvPr>
          <p:cNvSpPr/>
          <p:nvPr/>
        </p:nvSpPr>
        <p:spPr>
          <a:xfrm>
            <a:off x="4573783" y="5044969"/>
            <a:ext cx="3419338" cy="1182414"/>
          </a:xfrm>
          <a:prstGeom prst="wedgeRoundRectCallout">
            <a:avLst>
              <a:gd name="adj1" fmla="val -87703"/>
              <a:gd name="adj2" fmla="val -15993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2400" dirty="0"/>
              <a:t>current</a:t>
            </a:r>
            <a:r>
              <a:rPr lang="he-IL" sz="2400" dirty="0"/>
              <a:t> הוא מצביע למתאר התהליך הנוכחי.</a:t>
            </a:r>
          </a:p>
          <a:p>
            <a:pPr algn="ctr" rtl="1"/>
            <a:r>
              <a:rPr lang="he-IL" sz="2400" dirty="0"/>
              <a:t>איך נגיע אליו?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21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תזכורת: מחסנית הגרעין</a:t>
            </a:r>
            <a:endParaRPr lang="en-US" altLang="en-US" dirty="0"/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לכל תהליך יש מחסנית נוספת הקרויה </a:t>
            </a:r>
            <a:r>
              <a:rPr lang="en-US" altLang="en-US" dirty="0"/>
              <a:t>kernel stack</a:t>
            </a:r>
            <a:r>
              <a:rPr lang="he-IL" altLang="en-US" dirty="0"/>
              <a:t>, כלומר "מחסנית גרעין".</a:t>
            </a:r>
          </a:p>
          <a:p>
            <a:pPr lvl="1"/>
            <a:r>
              <a:rPr lang="he-IL" altLang="en-US" dirty="0"/>
              <a:t>מאוחסנת באיזור הזיכרון של הגרעין כדי למנוע גישה של המשתמש.</a:t>
            </a:r>
          </a:p>
          <a:p>
            <a:r>
              <a:rPr lang="he-IL" altLang="en-US" dirty="0"/>
              <a:t>מחסנית זו משמשת את גרעין מערכת ההפעלה בטיפול באירועים במהלך ריצת התהליך:</a:t>
            </a:r>
          </a:p>
          <a:p>
            <a:pPr lvl="1"/>
            <a:r>
              <a:rPr lang="he-IL" altLang="en-US" dirty="0"/>
              <a:t>פסיקות בכלל,</a:t>
            </a:r>
          </a:p>
          <a:p>
            <a:pPr lvl="1"/>
            <a:r>
              <a:rPr lang="he-IL" altLang="en-US" dirty="0"/>
              <a:t>קריאות מערכת בפרט.</a:t>
            </a:r>
          </a:p>
          <a:p>
            <a:r>
              <a:rPr lang="he-IL" altLang="en-US" dirty="0"/>
              <a:t>כאשר במהלך ריצת התהליך מתבצע מעבר בין </a:t>
            </a:r>
            <a:r>
              <a:rPr lang="en-US" altLang="en-US" dirty="0"/>
              <a:t>user mode</a:t>
            </a:r>
            <a:r>
              <a:rPr lang="he-IL" altLang="en-US" dirty="0"/>
              <a:t> ו-</a:t>
            </a:r>
            <a:r>
              <a:rPr lang="en-US" altLang="en-US" dirty="0"/>
              <a:t>kernel mode</a:t>
            </a:r>
            <a:r>
              <a:rPr lang="he-IL" altLang="en-US" dirty="0"/>
              <a:t>, מתבצעת החלפת מחסניות (שינוי ערכי </a:t>
            </a:r>
            <a:r>
              <a:rPr lang="en-US" altLang="en-US" dirty="0" err="1"/>
              <a:t>ss</a:t>
            </a:r>
            <a:r>
              <a:rPr lang="he-IL" altLang="en-US" dirty="0"/>
              <a:t> ו-</a:t>
            </a:r>
            <a:r>
              <a:rPr lang="en-US" altLang="en-US" dirty="0" err="1"/>
              <a:t>esp</a:t>
            </a:r>
            <a:r>
              <a:rPr lang="he-IL" altLang="en-US" dirty="0"/>
              <a:t>) בין המחסנית הרגילה של התהליך ומחסנית הגרעין.</a:t>
            </a:r>
          </a:p>
          <a:p>
            <a:pPr lvl="1"/>
            <a:r>
              <a:rPr lang="he-IL" altLang="en-US" dirty="0"/>
              <a:t>ערכי </a:t>
            </a:r>
            <a:r>
              <a:rPr lang="en-US" altLang="en-US" dirty="0" err="1"/>
              <a:t>ss:esp</a:t>
            </a:r>
            <a:r>
              <a:rPr lang="he-IL" altLang="en-US" dirty="0"/>
              <a:t> המצביעים למחסנית המשתמש נשמרים על-ידי המעבד במחסנית הגרעין מיד עם המעבר ל-</a:t>
            </a:r>
            <a:r>
              <a:rPr lang="en-US" altLang="en-US" dirty="0"/>
              <a:t>kernel mode</a:t>
            </a:r>
            <a:r>
              <a:rPr lang="he-IL" altLang="en-US" dirty="0"/>
              <a:t> ומשוחזרים במעבר ל-</a:t>
            </a:r>
            <a:r>
              <a:rPr lang="en-US" altLang="en-US" dirty="0"/>
              <a:t>user mode</a:t>
            </a:r>
            <a:r>
              <a:rPr lang="he-IL" altLang="en-US" dirty="0"/>
              <a:t>.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574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היכן נשמר מתאר התהליך?</a:t>
            </a:r>
            <a:endParaRPr lang="en-US" altLang="en-US" dirty="0"/>
          </a:p>
        </p:txBody>
      </p:sp>
      <p:sp>
        <p:nvSpPr>
          <p:cNvPr id="44036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 rtl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task_union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 algn="l" rtl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struct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task_struct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task;</a:t>
            </a:r>
          </a:p>
          <a:p>
            <a:pPr marL="0" indent="0" algn="l" rtl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unsigned long stack[2048];</a:t>
            </a:r>
          </a:p>
          <a:p>
            <a:pPr marL="0" indent="0" algn="l" rtl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altLang="en-US" dirty="0"/>
              <a:t>מתאר התהליך מאוחסן יחד עם מחסנית הגרעין בקטע זיכרון אחד בגודל </a:t>
            </a:r>
            <a:r>
              <a:rPr lang="en-US" altLang="en-US" dirty="0"/>
              <a:t>8KB</a:t>
            </a:r>
            <a:r>
              <a:rPr lang="he-IL" altLang="en-US" dirty="0"/>
              <a:t>, המתחיל בכתובת מיושרת (כפולה של </a:t>
            </a:r>
            <a:r>
              <a:rPr lang="en-US" altLang="en-US" dirty="0"/>
              <a:t>8KB</a:t>
            </a:r>
            <a:r>
              <a:rPr lang="he-IL" altLang="en-US" dirty="0"/>
              <a:t>).</a:t>
            </a:r>
          </a:p>
          <a:p>
            <a:pPr lvl="1"/>
            <a:r>
              <a:rPr lang="he-IL" altLang="en-US" dirty="0"/>
              <a:t>גודל מתאר התהליך הוא בערך </a:t>
            </a:r>
            <a:r>
              <a:rPr lang="en-US" altLang="en-US" dirty="0"/>
              <a:t>1KB</a:t>
            </a:r>
            <a:r>
              <a:rPr lang="he-IL" altLang="en-US" dirty="0"/>
              <a:t>.</a:t>
            </a:r>
          </a:p>
          <a:p>
            <a:endParaRPr lang="he-IL" altLang="en-US" dirty="0"/>
          </a:p>
          <a:p>
            <a:r>
              <a:rPr lang="he-IL" altLang="en-US" dirty="0"/>
              <a:t>מסקנה: אסור לקרוא בצורה רקורסיבית בקוד גרעין, כי המחסנית עלולה לגדול ללא הגבלה ולדרוס את מתאר התהליך.</a:t>
            </a:r>
          </a:p>
          <a:p>
            <a:endParaRPr lang="he-IL" altLang="en-US" dirty="0"/>
          </a:p>
          <a:p>
            <a:r>
              <a:rPr lang="he-IL" altLang="en-US" dirty="0"/>
              <a:t>מסקנה נוספת: המפתחים של קריאות מערכת (לא רקורסיביות) צריכים לוודא (באופן סטטי) שהמחסנית לא תדרוס את מתאר התהליך.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79387" y="3602952"/>
            <a:ext cx="4268788" cy="2668793"/>
            <a:chOff x="539750" y="3617707"/>
            <a:chExt cx="4268788" cy="2668793"/>
          </a:xfrm>
        </p:grpSpPr>
        <p:sp>
          <p:nvSpPr>
            <p:cNvPr id="44037" name="Rectangle 4"/>
            <p:cNvSpPr>
              <a:spLocks noChangeArrowheads="1"/>
            </p:cNvSpPr>
            <p:nvPr/>
          </p:nvSpPr>
          <p:spPr bwMode="auto">
            <a:xfrm>
              <a:off x="1547813" y="3644900"/>
              <a:ext cx="1871662" cy="259238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38" name="AutoShape 5"/>
            <p:cNvSpPr>
              <a:spLocks noChangeArrowheads="1"/>
            </p:cNvSpPr>
            <p:nvPr/>
          </p:nvSpPr>
          <p:spPr bwMode="auto">
            <a:xfrm>
              <a:off x="1619250" y="3716338"/>
              <a:ext cx="1728788" cy="1657350"/>
            </a:xfrm>
            <a:prstGeom prst="roundRect">
              <a:avLst>
                <a:gd name="adj" fmla="val 16667"/>
              </a:avLst>
            </a:prstGeom>
            <a:solidFill>
              <a:srgbClr val="E4C9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Kernel Mode Stack</a:t>
              </a:r>
            </a:p>
          </p:txBody>
        </p:sp>
        <p:sp>
          <p:nvSpPr>
            <p:cNvPr id="44039" name="AutoShape 6"/>
            <p:cNvSpPr>
              <a:spLocks noChangeArrowheads="1"/>
            </p:cNvSpPr>
            <p:nvPr/>
          </p:nvSpPr>
          <p:spPr bwMode="auto">
            <a:xfrm>
              <a:off x="2195513" y="4508500"/>
              <a:ext cx="647700" cy="792163"/>
            </a:xfrm>
            <a:prstGeom prst="downArrow">
              <a:avLst>
                <a:gd name="adj1" fmla="val 50000"/>
                <a:gd name="adj2" fmla="val 30576"/>
              </a:avLst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40" name="Rectangle 7"/>
            <p:cNvSpPr>
              <a:spLocks noChangeArrowheads="1"/>
            </p:cNvSpPr>
            <p:nvPr/>
          </p:nvSpPr>
          <p:spPr bwMode="auto">
            <a:xfrm>
              <a:off x="1619250" y="5734050"/>
              <a:ext cx="1728788" cy="431800"/>
            </a:xfrm>
            <a:prstGeom prst="rect">
              <a:avLst/>
            </a:prstGeom>
            <a:solidFill>
              <a:srgbClr val="33CC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Process Descriptor</a:t>
              </a:r>
            </a:p>
          </p:txBody>
        </p:sp>
        <p:sp>
          <p:nvSpPr>
            <p:cNvPr id="44041" name="Text Box 8"/>
            <p:cNvSpPr txBox="1">
              <a:spLocks noChangeArrowheads="1"/>
            </p:cNvSpPr>
            <p:nvPr/>
          </p:nvSpPr>
          <p:spPr bwMode="auto">
            <a:xfrm>
              <a:off x="539750" y="5181600"/>
              <a:ext cx="5111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dirty="0" err="1"/>
                <a:t>esp</a:t>
              </a:r>
              <a:endParaRPr lang="en-US" altLang="en-US" sz="1600" dirty="0"/>
            </a:p>
          </p:txBody>
        </p:sp>
        <p:sp>
          <p:nvSpPr>
            <p:cNvPr id="44043" name="Line 10"/>
            <p:cNvSpPr>
              <a:spLocks noChangeShapeType="1"/>
            </p:cNvSpPr>
            <p:nvPr/>
          </p:nvSpPr>
          <p:spPr bwMode="auto">
            <a:xfrm>
              <a:off x="1116013" y="5373688"/>
              <a:ext cx="431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4" name="Line 13"/>
            <p:cNvSpPr>
              <a:spLocks noChangeShapeType="1"/>
            </p:cNvSpPr>
            <p:nvPr/>
          </p:nvSpPr>
          <p:spPr bwMode="auto">
            <a:xfrm>
              <a:off x="3419475" y="573405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5" name="Line 14"/>
            <p:cNvSpPr>
              <a:spLocks noChangeShapeType="1"/>
            </p:cNvSpPr>
            <p:nvPr/>
          </p:nvSpPr>
          <p:spPr bwMode="auto">
            <a:xfrm>
              <a:off x="3419475" y="36449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6" name="Line 15"/>
            <p:cNvSpPr>
              <a:spLocks noChangeShapeType="1"/>
            </p:cNvSpPr>
            <p:nvPr/>
          </p:nvSpPr>
          <p:spPr bwMode="auto">
            <a:xfrm>
              <a:off x="3419475" y="5373688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7" name="Text Box 16"/>
            <p:cNvSpPr txBox="1">
              <a:spLocks noChangeArrowheads="1"/>
            </p:cNvSpPr>
            <p:nvPr/>
          </p:nvSpPr>
          <p:spPr bwMode="auto">
            <a:xfrm>
              <a:off x="3563938" y="5949950"/>
              <a:ext cx="12446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/>
                <a:t>0x015fa000</a:t>
              </a:r>
            </a:p>
          </p:txBody>
        </p:sp>
        <p:sp>
          <p:nvSpPr>
            <p:cNvPr id="44048" name="Text Box 17"/>
            <p:cNvSpPr txBox="1">
              <a:spLocks noChangeArrowheads="1"/>
            </p:cNvSpPr>
            <p:nvPr/>
          </p:nvSpPr>
          <p:spPr bwMode="auto">
            <a:xfrm>
              <a:off x="3563938" y="5468938"/>
              <a:ext cx="12334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/>
                <a:t>0x015fa3cb</a:t>
              </a:r>
            </a:p>
          </p:txBody>
        </p:sp>
        <p:sp>
          <p:nvSpPr>
            <p:cNvPr id="44049" name="Text Box 18"/>
            <p:cNvSpPr txBox="1">
              <a:spLocks noChangeArrowheads="1"/>
            </p:cNvSpPr>
            <p:nvPr/>
          </p:nvSpPr>
          <p:spPr bwMode="auto">
            <a:xfrm>
              <a:off x="3563938" y="5108575"/>
              <a:ext cx="12446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/>
                <a:t>0x015fa878</a:t>
              </a:r>
            </a:p>
          </p:txBody>
        </p:sp>
        <p:sp>
          <p:nvSpPr>
            <p:cNvPr id="44050" name="Text Box 19"/>
            <p:cNvSpPr txBox="1">
              <a:spLocks noChangeArrowheads="1"/>
            </p:cNvSpPr>
            <p:nvPr/>
          </p:nvSpPr>
          <p:spPr bwMode="auto">
            <a:xfrm>
              <a:off x="3563938" y="3617707"/>
              <a:ext cx="107791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dirty="0"/>
                <a:t>0x015fbfff</a:t>
              </a:r>
            </a:p>
          </p:txBody>
        </p:sp>
      </p:grpSp>
      <p:sp>
        <p:nvSpPr>
          <p:cNvPr id="24" name="Line 15"/>
          <p:cNvSpPr>
            <a:spLocks noChangeShapeType="1"/>
          </p:cNvSpPr>
          <p:nvPr/>
        </p:nvSpPr>
        <p:spPr bwMode="auto">
          <a:xfrm>
            <a:off x="3061827" y="6217977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031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 dirty="0"/>
              <a:t>חישוב מתאר התהליך הנוכחי</a:t>
            </a:r>
            <a:endParaRPr lang="en-US" altLang="en-US" dirty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altLang="en-US" sz="2400" dirty="0"/>
              <a:t>מצורת האחסון הנ"ל נובעת דרך פשוטה "לשלוף" את כתובת מתאר התהליך הנוכחי מתוך רגיסטר </a:t>
            </a:r>
            <a:r>
              <a:rPr lang="en-US" altLang="en-US" sz="2400" dirty="0" err="1"/>
              <a:t>esp</a:t>
            </a:r>
            <a:r>
              <a:rPr lang="he-IL" altLang="en-US" sz="2400" dirty="0"/>
              <a:t> כאשר המעבד ב-</a:t>
            </a:r>
            <a:r>
              <a:rPr lang="en-US" altLang="en-US" sz="2400" dirty="0"/>
              <a:t>kernel mode</a:t>
            </a:r>
            <a:r>
              <a:rPr lang="he-IL" altLang="en-US" sz="2400" dirty="0"/>
              <a:t>: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he-IL" altLang="en-US" b="1" dirty="0"/>
              <a:t>לאפס את 13 הביטים הנמוכים של </a:t>
            </a:r>
            <a:r>
              <a:rPr lang="en-US" altLang="en-US" b="1" dirty="0" err="1"/>
              <a:t>esp</a:t>
            </a:r>
            <a:r>
              <a:rPr lang="he-IL" altLang="en-US" b="1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בהתאם לדוגמה בשקף הקודם:</a:t>
            </a:r>
          </a:p>
          <a:p>
            <a:pPr lvl="1"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/>
              <a:t>esp</a:t>
            </a:r>
            <a:r>
              <a:rPr lang="en-US" altLang="en-US" sz="2000" dirty="0"/>
              <a:t> = 0x15fa878</a:t>
            </a:r>
          </a:p>
          <a:p>
            <a:pPr lvl="1"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/>
              <a:t>esp</a:t>
            </a:r>
            <a:r>
              <a:rPr lang="en-US" altLang="en-US" sz="2000" dirty="0"/>
              <a:t> &amp; 0xffffe000 = 0x15fa000 – </a:t>
            </a:r>
            <a:r>
              <a:rPr lang="he-IL" altLang="en-US" sz="2000" dirty="0"/>
              <a:t>כתובת מתאר התהליך</a:t>
            </a:r>
          </a:p>
          <a:p>
            <a:pPr eaLnBrk="1" hangingPunct="1">
              <a:lnSpc>
                <a:spcPct val="90000"/>
              </a:lnSpc>
            </a:pPr>
            <a:endParaRPr lang="he-IL" altLang="en-US" sz="2400" dirty="0"/>
          </a:p>
          <a:p>
            <a:pPr eaLnBrk="1" hangingPunct="1">
              <a:lnSpc>
                <a:spcPct val="90000"/>
              </a:lnSpc>
            </a:pPr>
            <a:r>
              <a:rPr lang="he-IL" altLang="en-US" sz="2400" dirty="0"/>
              <a:t>המאקרו </a:t>
            </a:r>
            <a:r>
              <a:rPr lang="en-US" altLang="en-US" sz="2400" dirty="0"/>
              <a:t>current</a:t>
            </a:r>
            <a:r>
              <a:rPr lang="he-IL" altLang="en-US" sz="2400" dirty="0"/>
              <a:t> (קובץ גרעין </a:t>
            </a:r>
            <a:r>
              <a:rPr lang="en-US" altLang="en-US" sz="2400" dirty="0"/>
              <a:t>include/asm-i386/</a:t>
            </a:r>
            <a:r>
              <a:rPr lang="en-US" altLang="en-US" sz="2400" dirty="0" err="1"/>
              <a:t>current.h</a:t>
            </a:r>
            <a:r>
              <a:rPr lang="he-IL" altLang="en-US" sz="2400" dirty="0"/>
              <a:t>) משתמש בשיטה זו על מנת לאחסן את כתובת מתאר התהליך בערך מוחזר </a:t>
            </a:r>
            <a:r>
              <a:rPr lang="en-US" altLang="en-US" sz="2400" dirty="0"/>
              <a:t>p</a:t>
            </a:r>
            <a:r>
              <a:rPr lang="he-IL" altLang="en-US" sz="2400" dirty="0"/>
              <a:t>: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$0xffffe000, %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esp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p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andl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p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673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רשימת התהליכים</a:t>
            </a:r>
            <a:endParaRPr lang="en-US" altLang="en-US" dirty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מתארי כל התהליכים מחוברים ברשימה מקושרת כפולה מעגלית הקרויה </a:t>
            </a:r>
            <a:r>
              <a:rPr lang="he-IL" altLang="en-US" b="1" dirty="0"/>
              <a:t>רשימת התהליכים </a:t>
            </a:r>
            <a:r>
              <a:rPr lang="he-IL" altLang="en-US" dirty="0"/>
              <a:t>(</a:t>
            </a:r>
            <a:r>
              <a:rPr lang="en-US" altLang="en-US" dirty="0"/>
              <a:t>process list</a:t>
            </a:r>
            <a:r>
              <a:rPr lang="he-IL" altLang="en-US" dirty="0"/>
              <a:t>) באמצעות השדות </a:t>
            </a:r>
            <a:r>
              <a:rPr lang="en-US" altLang="en-US" dirty="0" err="1"/>
              <a:t>prev_task</a:t>
            </a:r>
            <a:r>
              <a:rPr lang="he-IL" altLang="en-US" dirty="0"/>
              <a:t> ו-</a:t>
            </a:r>
            <a:r>
              <a:rPr lang="en-US" altLang="en-US" dirty="0" err="1"/>
              <a:t>next_task</a:t>
            </a:r>
            <a:r>
              <a:rPr lang="he-IL" altLang="en-US" dirty="0"/>
              <a:t> .</a:t>
            </a:r>
          </a:p>
          <a:p>
            <a:pPr lvl="1"/>
            <a:r>
              <a:rPr lang="he-IL" altLang="en-US" dirty="0"/>
              <a:t>רשימה זו מקבילה ל"טבלת התהליכים" הקיימת במערכות ההפעלה אחרות.</a:t>
            </a:r>
          </a:p>
          <a:p>
            <a:pPr lvl="1"/>
            <a:r>
              <a:rPr lang="he-IL" altLang="en-US" dirty="0"/>
              <a:t>ראש הרשימה הוא המתאר של התהליך </a:t>
            </a:r>
            <a:r>
              <a:rPr lang="en-US" altLang="en-US" dirty="0"/>
              <a:t>swapper</a:t>
            </a:r>
            <a:r>
              <a:rPr lang="he-IL" altLang="en-US" dirty="0"/>
              <a:t> (מוצבע ע"י </a:t>
            </a:r>
            <a:r>
              <a:rPr lang="en-US" altLang="en-US" dirty="0" err="1"/>
              <a:t>init_task</a:t>
            </a:r>
            <a:r>
              <a:rPr lang="he-IL" altLang="en-US" dirty="0"/>
              <a:t>).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46085" name="Group 15"/>
          <p:cNvGrpSpPr>
            <a:grpSpLocks/>
          </p:cNvGrpSpPr>
          <p:nvPr/>
        </p:nvGrpSpPr>
        <p:grpSpPr bwMode="auto">
          <a:xfrm>
            <a:off x="179388" y="5084763"/>
            <a:ext cx="2305050" cy="719137"/>
            <a:chOff x="567" y="1570"/>
            <a:chExt cx="1723" cy="363"/>
          </a:xfrm>
        </p:grpSpPr>
        <p:grpSp>
          <p:nvGrpSpPr>
            <p:cNvPr id="46122" name="Group 16"/>
            <p:cNvGrpSpPr>
              <a:grpSpLocks/>
            </p:cNvGrpSpPr>
            <p:nvPr/>
          </p:nvGrpSpPr>
          <p:grpSpPr bwMode="auto">
            <a:xfrm>
              <a:off x="567" y="1570"/>
              <a:ext cx="1315" cy="363"/>
              <a:chOff x="567" y="1570"/>
              <a:chExt cx="1315" cy="363"/>
            </a:xfrm>
          </p:grpSpPr>
          <p:sp>
            <p:nvSpPr>
              <p:cNvPr id="46124" name="Rectangle 17"/>
              <p:cNvSpPr>
                <a:spLocks noChangeArrowheads="1"/>
              </p:cNvSpPr>
              <p:nvPr/>
            </p:nvSpPr>
            <p:spPr bwMode="auto">
              <a:xfrm>
                <a:off x="567" y="1570"/>
                <a:ext cx="408" cy="363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125" name="Rectangle 18"/>
              <p:cNvSpPr>
                <a:spLocks noChangeArrowheads="1"/>
              </p:cNvSpPr>
              <p:nvPr/>
            </p:nvSpPr>
            <p:spPr bwMode="auto">
              <a:xfrm>
                <a:off x="975" y="1570"/>
                <a:ext cx="907" cy="363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6123" name="Rectangle 19"/>
            <p:cNvSpPr>
              <a:spLocks noChangeArrowheads="1"/>
            </p:cNvSpPr>
            <p:nvPr/>
          </p:nvSpPr>
          <p:spPr bwMode="auto">
            <a:xfrm>
              <a:off x="1882" y="1570"/>
              <a:ext cx="408" cy="363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6086" name="Group 20"/>
          <p:cNvGrpSpPr>
            <a:grpSpLocks/>
          </p:cNvGrpSpPr>
          <p:nvPr/>
        </p:nvGrpSpPr>
        <p:grpSpPr bwMode="auto">
          <a:xfrm>
            <a:off x="3419475" y="5084763"/>
            <a:ext cx="2305050" cy="792162"/>
            <a:chOff x="567" y="1570"/>
            <a:chExt cx="1723" cy="363"/>
          </a:xfrm>
        </p:grpSpPr>
        <p:grpSp>
          <p:nvGrpSpPr>
            <p:cNvPr id="46118" name="Group 21"/>
            <p:cNvGrpSpPr>
              <a:grpSpLocks/>
            </p:cNvGrpSpPr>
            <p:nvPr/>
          </p:nvGrpSpPr>
          <p:grpSpPr bwMode="auto">
            <a:xfrm>
              <a:off x="567" y="1570"/>
              <a:ext cx="1315" cy="363"/>
              <a:chOff x="567" y="1570"/>
              <a:chExt cx="1315" cy="363"/>
            </a:xfrm>
          </p:grpSpPr>
          <p:sp>
            <p:nvSpPr>
              <p:cNvPr id="46120" name="Rectangle 22"/>
              <p:cNvSpPr>
                <a:spLocks noChangeArrowheads="1"/>
              </p:cNvSpPr>
              <p:nvPr/>
            </p:nvSpPr>
            <p:spPr bwMode="auto">
              <a:xfrm>
                <a:off x="567" y="1570"/>
                <a:ext cx="408" cy="363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121" name="Rectangle 23"/>
              <p:cNvSpPr>
                <a:spLocks noChangeArrowheads="1"/>
              </p:cNvSpPr>
              <p:nvPr/>
            </p:nvSpPr>
            <p:spPr bwMode="auto">
              <a:xfrm>
                <a:off x="975" y="1570"/>
                <a:ext cx="907" cy="363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6119" name="Rectangle 24"/>
            <p:cNvSpPr>
              <a:spLocks noChangeArrowheads="1"/>
            </p:cNvSpPr>
            <p:nvPr/>
          </p:nvSpPr>
          <p:spPr bwMode="auto">
            <a:xfrm>
              <a:off x="1882" y="1570"/>
              <a:ext cx="408" cy="363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6087" name="Group 25"/>
          <p:cNvGrpSpPr>
            <a:grpSpLocks/>
          </p:cNvGrpSpPr>
          <p:nvPr/>
        </p:nvGrpSpPr>
        <p:grpSpPr bwMode="auto">
          <a:xfrm>
            <a:off x="6838950" y="5084763"/>
            <a:ext cx="2054225" cy="792162"/>
            <a:chOff x="567" y="1570"/>
            <a:chExt cx="1723" cy="363"/>
          </a:xfrm>
        </p:grpSpPr>
        <p:grpSp>
          <p:nvGrpSpPr>
            <p:cNvPr id="46114" name="Group 26"/>
            <p:cNvGrpSpPr>
              <a:grpSpLocks/>
            </p:cNvGrpSpPr>
            <p:nvPr/>
          </p:nvGrpSpPr>
          <p:grpSpPr bwMode="auto">
            <a:xfrm>
              <a:off x="567" y="1570"/>
              <a:ext cx="1315" cy="363"/>
              <a:chOff x="567" y="1570"/>
              <a:chExt cx="1315" cy="363"/>
            </a:xfrm>
          </p:grpSpPr>
          <p:sp>
            <p:nvSpPr>
              <p:cNvPr id="46116" name="Rectangle 27"/>
              <p:cNvSpPr>
                <a:spLocks noChangeArrowheads="1"/>
              </p:cNvSpPr>
              <p:nvPr/>
            </p:nvSpPr>
            <p:spPr bwMode="auto">
              <a:xfrm>
                <a:off x="567" y="1570"/>
                <a:ext cx="408" cy="363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117" name="Rectangle 28"/>
              <p:cNvSpPr>
                <a:spLocks noChangeArrowheads="1"/>
              </p:cNvSpPr>
              <p:nvPr/>
            </p:nvSpPr>
            <p:spPr bwMode="auto">
              <a:xfrm>
                <a:off x="975" y="1570"/>
                <a:ext cx="907" cy="363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6115" name="Rectangle 29"/>
            <p:cNvSpPr>
              <a:spLocks noChangeArrowheads="1"/>
            </p:cNvSpPr>
            <p:nvPr/>
          </p:nvSpPr>
          <p:spPr bwMode="auto">
            <a:xfrm>
              <a:off x="1882" y="1570"/>
              <a:ext cx="408" cy="363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6088" name="Line 30"/>
          <p:cNvSpPr>
            <a:spLocks noChangeShapeType="1"/>
          </p:cNvSpPr>
          <p:nvPr/>
        </p:nvSpPr>
        <p:spPr bwMode="auto">
          <a:xfrm>
            <a:off x="2268538" y="5300663"/>
            <a:ext cx="11509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9" name="Line 31"/>
          <p:cNvSpPr>
            <a:spLocks noChangeShapeType="1"/>
          </p:cNvSpPr>
          <p:nvPr/>
        </p:nvSpPr>
        <p:spPr bwMode="auto">
          <a:xfrm flipH="1">
            <a:off x="2484438" y="5732463"/>
            <a:ext cx="11509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0" name="Line 32"/>
          <p:cNvSpPr>
            <a:spLocks noChangeShapeType="1"/>
          </p:cNvSpPr>
          <p:nvPr/>
        </p:nvSpPr>
        <p:spPr bwMode="auto">
          <a:xfrm>
            <a:off x="5724525" y="530066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1" name="Line 33"/>
          <p:cNvSpPr>
            <a:spLocks noChangeShapeType="1"/>
          </p:cNvSpPr>
          <p:nvPr/>
        </p:nvSpPr>
        <p:spPr bwMode="auto">
          <a:xfrm>
            <a:off x="6443663" y="530066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2" name="Line 34"/>
          <p:cNvSpPr>
            <a:spLocks noChangeShapeType="1"/>
          </p:cNvSpPr>
          <p:nvPr/>
        </p:nvSpPr>
        <p:spPr bwMode="auto">
          <a:xfrm flipH="1">
            <a:off x="6372225" y="5732463"/>
            <a:ext cx="5762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3" name="Line 35"/>
          <p:cNvSpPr>
            <a:spLocks noChangeShapeType="1"/>
          </p:cNvSpPr>
          <p:nvPr/>
        </p:nvSpPr>
        <p:spPr bwMode="auto">
          <a:xfrm flipH="1">
            <a:off x="5724525" y="5732463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4" name="Oval 36"/>
          <p:cNvSpPr>
            <a:spLocks noChangeArrowheads="1"/>
          </p:cNvSpPr>
          <p:nvPr/>
        </p:nvSpPr>
        <p:spPr bwMode="auto">
          <a:xfrm>
            <a:off x="6011863" y="5445125"/>
            <a:ext cx="144462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95" name="Oval 37"/>
          <p:cNvSpPr>
            <a:spLocks noChangeArrowheads="1"/>
          </p:cNvSpPr>
          <p:nvPr/>
        </p:nvSpPr>
        <p:spPr bwMode="auto">
          <a:xfrm>
            <a:off x="6227763" y="5445125"/>
            <a:ext cx="144462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96" name="Oval 38"/>
          <p:cNvSpPr>
            <a:spLocks noChangeArrowheads="1"/>
          </p:cNvSpPr>
          <p:nvPr/>
        </p:nvSpPr>
        <p:spPr bwMode="auto">
          <a:xfrm>
            <a:off x="6443663" y="5445125"/>
            <a:ext cx="144462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46097" name="AutoShape 40"/>
          <p:cNvCxnSpPr>
            <a:cxnSpLocks noChangeShapeType="1"/>
            <a:endCxn id="46117" idx="2"/>
          </p:cNvCxnSpPr>
          <p:nvPr/>
        </p:nvCxnSpPr>
        <p:spPr bwMode="auto">
          <a:xfrm>
            <a:off x="395288" y="5805488"/>
            <a:ext cx="7472362" cy="71437"/>
          </a:xfrm>
          <a:prstGeom prst="bentConnector4">
            <a:avLst>
              <a:gd name="adj1" fmla="val 0"/>
              <a:gd name="adj2" fmla="val 846667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8" name="AutoShape 42"/>
          <p:cNvCxnSpPr>
            <a:cxnSpLocks noChangeShapeType="1"/>
          </p:cNvCxnSpPr>
          <p:nvPr/>
        </p:nvCxnSpPr>
        <p:spPr bwMode="auto">
          <a:xfrm rot="-5400000" flipH="1" flipV="1">
            <a:off x="4990307" y="1426369"/>
            <a:ext cx="1587" cy="7318375"/>
          </a:xfrm>
          <a:prstGeom prst="bentConnector3">
            <a:avLst>
              <a:gd name="adj1" fmla="val -32000009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9" name="Text Box 43"/>
          <p:cNvSpPr txBox="1">
            <a:spLocks noChangeArrowheads="1"/>
          </p:cNvSpPr>
          <p:nvPr/>
        </p:nvSpPr>
        <p:spPr bwMode="auto">
          <a:xfrm>
            <a:off x="0" y="4508500"/>
            <a:ext cx="971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6100" name="Text Box 44"/>
          <p:cNvSpPr txBox="1">
            <a:spLocks noChangeArrowheads="1"/>
          </p:cNvSpPr>
          <p:nvPr/>
        </p:nvSpPr>
        <p:spPr bwMode="auto">
          <a:xfrm>
            <a:off x="0" y="4779963"/>
            <a:ext cx="11160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prev_task</a:t>
            </a:r>
          </a:p>
        </p:txBody>
      </p:sp>
      <p:sp>
        <p:nvSpPr>
          <p:cNvPr id="46101" name="Text Box 45"/>
          <p:cNvSpPr txBox="1">
            <a:spLocks noChangeArrowheads="1"/>
          </p:cNvSpPr>
          <p:nvPr/>
        </p:nvSpPr>
        <p:spPr bwMode="auto">
          <a:xfrm>
            <a:off x="900113" y="5300663"/>
            <a:ext cx="10080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6102" name="Text Box 46"/>
          <p:cNvSpPr txBox="1">
            <a:spLocks noChangeArrowheads="1"/>
          </p:cNvSpPr>
          <p:nvPr/>
        </p:nvSpPr>
        <p:spPr bwMode="auto">
          <a:xfrm>
            <a:off x="755650" y="5281613"/>
            <a:ext cx="1152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altLang="en-US" sz="1400"/>
              <a:t>swapper</a:t>
            </a:r>
          </a:p>
        </p:txBody>
      </p:sp>
      <p:sp>
        <p:nvSpPr>
          <p:cNvPr id="46103" name="Text Box 47"/>
          <p:cNvSpPr txBox="1">
            <a:spLocks noChangeArrowheads="1"/>
          </p:cNvSpPr>
          <p:nvPr/>
        </p:nvSpPr>
        <p:spPr bwMode="auto">
          <a:xfrm>
            <a:off x="1763713" y="4779963"/>
            <a:ext cx="1008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next_task</a:t>
            </a:r>
          </a:p>
        </p:txBody>
      </p:sp>
      <p:sp>
        <p:nvSpPr>
          <p:cNvPr id="46104" name="Text Box 48"/>
          <p:cNvSpPr txBox="1">
            <a:spLocks noChangeArrowheads="1"/>
          </p:cNvSpPr>
          <p:nvPr/>
        </p:nvSpPr>
        <p:spPr bwMode="auto">
          <a:xfrm>
            <a:off x="3276600" y="4779963"/>
            <a:ext cx="11160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prev_task</a:t>
            </a:r>
          </a:p>
        </p:txBody>
      </p:sp>
      <p:sp>
        <p:nvSpPr>
          <p:cNvPr id="46105" name="Text Box 49"/>
          <p:cNvSpPr txBox="1">
            <a:spLocks noChangeArrowheads="1"/>
          </p:cNvSpPr>
          <p:nvPr/>
        </p:nvSpPr>
        <p:spPr bwMode="auto">
          <a:xfrm>
            <a:off x="6659563" y="4779963"/>
            <a:ext cx="11160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prev_task</a:t>
            </a:r>
          </a:p>
        </p:txBody>
      </p:sp>
      <p:sp>
        <p:nvSpPr>
          <p:cNvPr id="46106" name="Text Box 50"/>
          <p:cNvSpPr txBox="1">
            <a:spLocks noChangeArrowheads="1"/>
          </p:cNvSpPr>
          <p:nvPr/>
        </p:nvSpPr>
        <p:spPr bwMode="auto">
          <a:xfrm>
            <a:off x="5003800" y="4779963"/>
            <a:ext cx="10080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next_task</a:t>
            </a:r>
          </a:p>
        </p:txBody>
      </p:sp>
      <p:sp>
        <p:nvSpPr>
          <p:cNvPr id="46108" name="Text Box 52"/>
          <p:cNvSpPr txBox="1">
            <a:spLocks noChangeArrowheads="1"/>
          </p:cNvSpPr>
          <p:nvPr/>
        </p:nvSpPr>
        <p:spPr bwMode="auto">
          <a:xfrm>
            <a:off x="8172450" y="4779963"/>
            <a:ext cx="10080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next_task</a:t>
            </a:r>
          </a:p>
        </p:txBody>
      </p:sp>
      <p:sp>
        <p:nvSpPr>
          <p:cNvPr id="46111" name="Text Box 46"/>
          <p:cNvSpPr txBox="1">
            <a:spLocks noChangeArrowheads="1"/>
          </p:cNvSpPr>
          <p:nvPr/>
        </p:nvSpPr>
        <p:spPr bwMode="auto">
          <a:xfrm>
            <a:off x="3995738" y="5300663"/>
            <a:ext cx="1152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/>
              <a:t>init</a:t>
            </a:r>
          </a:p>
        </p:txBody>
      </p:sp>
      <p:sp>
        <p:nvSpPr>
          <p:cNvPr id="46112" name="Text Box 46"/>
          <p:cNvSpPr txBox="1">
            <a:spLocks noChangeArrowheads="1"/>
          </p:cNvSpPr>
          <p:nvPr/>
        </p:nvSpPr>
        <p:spPr bwMode="auto">
          <a:xfrm>
            <a:off x="250825" y="4076700"/>
            <a:ext cx="865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altLang="en-US" sz="1400"/>
              <a:t>init_task</a:t>
            </a:r>
          </a:p>
        </p:txBody>
      </p:sp>
      <p:cxnSp>
        <p:nvCxnSpPr>
          <p:cNvPr id="46113" name="Straight Arrow Connector 45"/>
          <p:cNvCxnSpPr>
            <a:cxnSpLocks noChangeShapeType="1"/>
            <a:stCxn id="46112" idx="2"/>
            <a:endCxn id="46125" idx="0"/>
          </p:cNvCxnSpPr>
          <p:nvPr/>
        </p:nvCxnSpPr>
        <p:spPr bwMode="auto">
          <a:xfrm>
            <a:off x="684213" y="4384675"/>
            <a:ext cx="647700" cy="7000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940778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רשימת התהליכים</a:t>
            </a:r>
            <a:endParaRPr lang="en-US" altLang="en-US" dirty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המאקרו </a:t>
            </a:r>
            <a:r>
              <a:rPr lang="en-US" altLang="en-US" dirty="0"/>
              <a:t>SET_LINKS</a:t>
            </a:r>
            <a:r>
              <a:rPr lang="he-IL" altLang="en-US" dirty="0"/>
              <a:t> ו-</a:t>
            </a:r>
            <a:r>
              <a:rPr lang="en-US" altLang="en-US" dirty="0"/>
              <a:t>REMOVE_LINKS</a:t>
            </a:r>
            <a:r>
              <a:rPr lang="he-IL" altLang="en-US" dirty="0"/>
              <a:t> (קובץ גרעין </a:t>
            </a:r>
            <a:r>
              <a:rPr lang="en-US" altLang="en-US" dirty="0"/>
              <a:t>include/</a:t>
            </a:r>
            <a:r>
              <a:rPr lang="en-US" altLang="en-US" dirty="0" err="1"/>
              <a:t>linux</a:t>
            </a:r>
            <a:r>
              <a:rPr lang="en-US" altLang="en-US" dirty="0"/>
              <a:t>/</a:t>
            </a:r>
            <a:r>
              <a:rPr lang="en-US" altLang="en-US" dirty="0" err="1"/>
              <a:t>sched.h</a:t>
            </a:r>
            <a:r>
              <a:rPr lang="he-IL" altLang="en-US" dirty="0"/>
              <a:t>) משמשים להוספה והסרה של מתאר תהליך ברשימת התהליכים.</a:t>
            </a:r>
          </a:p>
          <a:p>
            <a:pPr lvl="1"/>
            <a:r>
              <a:rPr lang="he-IL" altLang="en-US" dirty="0"/>
              <a:t>מטפלים גם ב"קשרי משפחה" בין תהליכים. פרטים בהמשך.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המאקרו </a:t>
            </a:r>
            <a:r>
              <a:rPr lang="en-US" altLang="en-US" dirty="0" err="1"/>
              <a:t>for_each_task</a:t>
            </a:r>
            <a:r>
              <a:rPr lang="he-IL" altLang="en-US" dirty="0"/>
              <a:t> (אותו קובץ גרעין) מאפשר לעבור על כל התהליכים ברשימה בסריקה דרך השדה </a:t>
            </a:r>
            <a:r>
              <a:rPr lang="en-US" altLang="en-US" dirty="0" err="1"/>
              <a:t>next_task</a:t>
            </a:r>
            <a:r>
              <a:rPr lang="he-IL" altLang="en-US" dirty="0"/>
              <a:t>:</a:t>
            </a:r>
          </a:p>
          <a:p>
            <a:endParaRPr lang="he-IL" altLang="en-US" dirty="0"/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for_each_task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for (p = &amp;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init_task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(p = p-&gt;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next_task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!= &amp;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init_task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		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368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מיפוי </a:t>
            </a:r>
            <a:r>
              <a:rPr lang="en-US" altLang="en-US" dirty="0"/>
              <a:t>PID</a:t>
            </a:r>
            <a:r>
              <a:rPr lang="he-IL" altLang="en-US" dirty="0"/>
              <a:t> למתאר תהליך</a:t>
            </a:r>
            <a:endParaRPr lang="en-US" altLang="en-US" dirty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חלק מקריאות המערכת, למשל </a:t>
            </a:r>
            <a:r>
              <a:rPr lang="en-US" altLang="en-US" dirty="0" err="1"/>
              <a:t>waitpid</a:t>
            </a:r>
            <a:r>
              <a:rPr lang="en-US" altLang="en-US" dirty="0"/>
              <a:t>()</a:t>
            </a:r>
            <a:r>
              <a:rPr lang="he-IL" altLang="en-US" dirty="0"/>
              <a:t>, מתייחסות לתהליכים ע"פ ה-</a:t>
            </a:r>
            <a:r>
              <a:rPr lang="en-US" altLang="en-US" dirty="0" err="1"/>
              <a:t>pid</a:t>
            </a:r>
            <a:r>
              <a:rPr lang="he-IL" altLang="en-US" dirty="0"/>
              <a:t> שלהם.</a:t>
            </a:r>
          </a:p>
          <a:p>
            <a:r>
              <a:rPr lang="he-IL" altLang="en-US" dirty="0"/>
              <a:t>חיפוש תהליך לפי </a:t>
            </a:r>
            <a:r>
              <a:rPr lang="en-US" altLang="en-US" dirty="0" err="1"/>
              <a:t>pid</a:t>
            </a:r>
            <a:r>
              <a:rPr lang="he-IL" altLang="en-US" dirty="0"/>
              <a:t> ברשימה המקושרת של כל התהליכים הוא בסיבוכיות ליניארית.</a:t>
            </a:r>
          </a:p>
          <a:p>
            <a:r>
              <a:rPr lang="he-IL" altLang="en-US" dirty="0"/>
              <a:t>לכן הגרעין שומר מבנה נתונים מסוג </a:t>
            </a:r>
            <a:r>
              <a:rPr lang="en-US" altLang="en-US" dirty="0"/>
              <a:t>hash table</a:t>
            </a:r>
            <a:r>
              <a:rPr lang="he-IL" altLang="en-US" dirty="0"/>
              <a:t> המאפשר לאתר מתאר תהליך לפי ה-</a:t>
            </a:r>
            <a:r>
              <a:rPr lang="en-US" altLang="en-US" dirty="0" err="1"/>
              <a:t>pid</a:t>
            </a:r>
            <a:r>
              <a:rPr lang="he-IL" altLang="en-US" dirty="0"/>
              <a:t> שלו בסיבוכיות </a:t>
            </a:r>
            <a:r>
              <a:rPr lang="en-US" altLang="en-US" dirty="0"/>
              <a:t>O(1)</a:t>
            </a:r>
            <a:r>
              <a:rPr lang="he-IL" altLang="en-US" dirty="0"/>
              <a:t> בממוצע.</a:t>
            </a:r>
          </a:p>
          <a:p>
            <a:pPr lvl="1"/>
            <a:r>
              <a:rPr lang="he-IL" altLang="en-US" dirty="0"/>
              <a:t>גודל הטבלה הוא </a:t>
            </a:r>
            <a:r>
              <a:rPr lang="en-US" altLang="en-US" dirty="0"/>
              <a:t>PIDHASH_SZ</a:t>
            </a:r>
            <a:r>
              <a:rPr lang="he-IL" altLang="en-US" dirty="0"/>
              <a:t> (בד"כ 1024) כניסות.</a:t>
            </a:r>
          </a:p>
          <a:p>
            <a:pPr lvl="2"/>
            <a:r>
              <a:rPr lang="he-IL" altLang="en-US" dirty="0"/>
              <a:t>בדרך-כלל מספר התהליכים במערכת קטן בהרבה מ-</a:t>
            </a:r>
            <a:r>
              <a:rPr lang="en-US" altLang="en-US" dirty="0"/>
              <a:t>32K</a:t>
            </a:r>
            <a:r>
              <a:rPr lang="he-IL" altLang="en-US" dirty="0"/>
              <a:t> ולכן אין צורך להחזיק כניסות עבור כל ה-</a:t>
            </a:r>
            <a:r>
              <a:rPr lang="en-US" altLang="en-US" dirty="0" err="1"/>
              <a:t>pid</a:t>
            </a:r>
            <a:r>
              <a:rPr lang="he-IL" altLang="en-US" dirty="0"/>
              <a:t> האפשריים.</a:t>
            </a:r>
          </a:p>
          <a:p>
            <a:pPr lvl="1"/>
            <a:r>
              <a:rPr lang="he-IL" altLang="en-US" dirty="0"/>
              <a:t>התנגשויות בטבלת הגיבוב נפתרות בשיטת </a:t>
            </a:r>
            <a:r>
              <a:rPr lang="en-US" altLang="en-US" dirty="0"/>
              <a:t>separate chaining</a:t>
            </a:r>
            <a:r>
              <a:rPr lang="he-IL" altLang="en-US" dirty="0"/>
              <a:t>,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he-IL" altLang="en-US" dirty="0"/>
              <a:t>כלומר תהליכים שונים עבורם פונקצית ה-</a:t>
            </a:r>
            <a:r>
              <a:rPr lang="en-US" altLang="en-US" dirty="0"/>
              <a:t>hash</a:t>
            </a:r>
            <a:r>
              <a:rPr lang="he-IL" altLang="en-US" dirty="0"/>
              <a:t> מחזירה ערך זהה נמצאים ברשימה מקושרת השומרת את מתארי התהליך.</a:t>
            </a:r>
          </a:p>
          <a:p>
            <a:pPr lvl="2"/>
            <a:r>
              <a:rPr lang="he-IL" altLang="en-US" dirty="0"/>
              <a:t>זו רשימה מקושרת דו-כיוונית (מכילה שדות </a:t>
            </a:r>
            <a:r>
              <a:rPr lang="en-US" altLang="en-US" dirty="0" err="1"/>
              <a:t>pidhash_next</a:t>
            </a:r>
            <a:r>
              <a:rPr lang="he-IL" altLang="en-US" dirty="0"/>
              <a:t> ו-</a:t>
            </a:r>
            <a:r>
              <a:rPr lang="en-US" altLang="en-US" dirty="0" err="1"/>
              <a:t>pidhash_pprev</a:t>
            </a:r>
            <a:r>
              <a:rPr lang="he-IL" altLang="en-US" dirty="0"/>
              <a:t>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214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מיפוי </a:t>
            </a:r>
            <a:r>
              <a:rPr lang="en-US" altLang="en-US" dirty="0"/>
              <a:t>PID</a:t>
            </a:r>
            <a:r>
              <a:rPr lang="he-IL" altLang="en-US" dirty="0"/>
              <a:t> למתאר התהליך</a:t>
            </a:r>
            <a:endParaRPr lang="en-US" altLang="en-US" dirty="0"/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הפונקציות </a:t>
            </a:r>
            <a:r>
              <a:rPr lang="en-US" altLang="en-US" dirty="0" err="1"/>
              <a:t>hash_pid</a:t>
            </a:r>
            <a:r>
              <a:rPr lang="en-US" altLang="en-US" dirty="0"/>
              <a:t>()</a:t>
            </a:r>
            <a:r>
              <a:rPr lang="he-IL" altLang="en-US" dirty="0"/>
              <a:t>  ו-</a:t>
            </a:r>
            <a:r>
              <a:rPr lang="en-US" altLang="en-US" dirty="0" err="1"/>
              <a:t>unhash_pid</a:t>
            </a:r>
            <a:r>
              <a:rPr lang="en-US" altLang="en-US" dirty="0"/>
              <a:t>()</a:t>
            </a:r>
            <a:r>
              <a:rPr lang="he-IL" altLang="en-US" dirty="0"/>
              <a:t> מאפשרות להוסיף ולהסיר מתאר תהליך לטבלה.</a:t>
            </a:r>
          </a:p>
          <a:p>
            <a:r>
              <a:rPr lang="he-IL" altLang="en-US" dirty="0"/>
              <a:t>הפונקציה </a:t>
            </a:r>
            <a:r>
              <a:rPr lang="en-US" altLang="en-US" dirty="0" err="1"/>
              <a:t>find_task_by_pid</a:t>
            </a:r>
            <a:r>
              <a:rPr lang="en-US" altLang="en-US" dirty="0"/>
              <a:t>()</a:t>
            </a:r>
            <a:r>
              <a:rPr lang="he-IL" altLang="en-US" dirty="0"/>
              <a:t> מבצעת את איתור מתאר התהליך לפי ה-</a:t>
            </a:r>
            <a:r>
              <a:rPr lang="en-US" altLang="en-US" dirty="0" err="1"/>
              <a:t>pid</a:t>
            </a:r>
            <a:r>
              <a:rPr lang="he-IL" altLang="en-US" dirty="0"/>
              <a:t> הנתון.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9158" name="Rectangle 5"/>
          <p:cNvSpPr>
            <a:spLocks noChangeArrowheads="1"/>
          </p:cNvSpPr>
          <p:nvPr/>
        </p:nvSpPr>
        <p:spPr bwMode="auto">
          <a:xfrm>
            <a:off x="1582738" y="3573463"/>
            <a:ext cx="1584325" cy="26638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endParaRPr lang="en-US" altLang="en-US"/>
          </a:p>
        </p:txBody>
      </p:sp>
      <p:sp>
        <p:nvSpPr>
          <p:cNvPr id="49159" name="Line 6"/>
          <p:cNvSpPr>
            <a:spLocks noChangeShapeType="1"/>
          </p:cNvSpPr>
          <p:nvPr/>
        </p:nvSpPr>
        <p:spPr bwMode="auto">
          <a:xfrm>
            <a:off x="1582738" y="407670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" name="Line 7"/>
          <p:cNvSpPr>
            <a:spLocks noChangeShapeType="1"/>
          </p:cNvSpPr>
          <p:nvPr/>
        </p:nvSpPr>
        <p:spPr bwMode="auto">
          <a:xfrm>
            <a:off x="1582738" y="451008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8"/>
          <p:cNvSpPr>
            <a:spLocks noChangeShapeType="1"/>
          </p:cNvSpPr>
          <p:nvPr/>
        </p:nvSpPr>
        <p:spPr bwMode="auto">
          <a:xfrm>
            <a:off x="1582738" y="494188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Line 9"/>
          <p:cNvSpPr>
            <a:spLocks noChangeShapeType="1"/>
          </p:cNvSpPr>
          <p:nvPr/>
        </p:nvSpPr>
        <p:spPr bwMode="auto">
          <a:xfrm>
            <a:off x="1582738" y="530225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Text Box 10"/>
          <p:cNvSpPr txBox="1">
            <a:spLocks noChangeArrowheads="1"/>
          </p:cNvSpPr>
          <p:nvPr/>
        </p:nvSpPr>
        <p:spPr bwMode="auto">
          <a:xfrm>
            <a:off x="1727200" y="3168650"/>
            <a:ext cx="14398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/>
              <a:t>pidhash</a:t>
            </a:r>
            <a:endParaRPr lang="en-US" altLang="en-US" sz="1400" dirty="0"/>
          </a:p>
        </p:txBody>
      </p:sp>
      <p:sp>
        <p:nvSpPr>
          <p:cNvPr id="49164" name="Text Box 11"/>
          <p:cNvSpPr txBox="1">
            <a:spLocks noChangeArrowheads="1"/>
          </p:cNvSpPr>
          <p:nvPr/>
        </p:nvSpPr>
        <p:spPr bwMode="auto">
          <a:xfrm>
            <a:off x="1160899" y="3670627"/>
            <a:ext cx="6400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0</a:t>
            </a:r>
          </a:p>
        </p:txBody>
      </p:sp>
      <p:sp>
        <p:nvSpPr>
          <p:cNvPr id="49165" name="Text Box 12"/>
          <p:cNvSpPr txBox="1">
            <a:spLocks noChangeArrowheads="1"/>
          </p:cNvSpPr>
          <p:nvPr/>
        </p:nvSpPr>
        <p:spPr bwMode="auto">
          <a:xfrm>
            <a:off x="1016436" y="4102427"/>
            <a:ext cx="6400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199</a:t>
            </a:r>
          </a:p>
        </p:txBody>
      </p:sp>
      <p:sp>
        <p:nvSpPr>
          <p:cNvPr id="49166" name="Text Box 13"/>
          <p:cNvSpPr txBox="1">
            <a:spLocks noChangeArrowheads="1"/>
          </p:cNvSpPr>
          <p:nvPr/>
        </p:nvSpPr>
        <p:spPr bwMode="auto">
          <a:xfrm>
            <a:off x="1016436" y="4966027"/>
            <a:ext cx="6400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216</a:t>
            </a:r>
          </a:p>
        </p:txBody>
      </p:sp>
      <p:sp>
        <p:nvSpPr>
          <p:cNvPr id="49167" name="Text Box 14"/>
          <p:cNvSpPr txBox="1">
            <a:spLocks noChangeArrowheads="1"/>
          </p:cNvSpPr>
          <p:nvPr/>
        </p:nvSpPr>
        <p:spPr bwMode="auto">
          <a:xfrm>
            <a:off x="944999" y="5829627"/>
            <a:ext cx="6400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1023</a:t>
            </a:r>
          </a:p>
        </p:txBody>
      </p:sp>
      <p:sp>
        <p:nvSpPr>
          <p:cNvPr id="49168" name="Text Box 15"/>
          <p:cNvSpPr txBox="1">
            <a:spLocks noChangeArrowheads="1"/>
          </p:cNvSpPr>
          <p:nvPr/>
        </p:nvSpPr>
        <p:spPr bwMode="auto">
          <a:xfrm>
            <a:off x="2122488" y="3644900"/>
            <a:ext cx="45878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…</a:t>
            </a:r>
          </a:p>
        </p:txBody>
      </p:sp>
      <p:sp>
        <p:nvSpPr>
          <p:cNvPr id="49169" name="Text Box 16"/>
          <p:cNvSpPr txBox="1">
            <a:spLocks noChangeArrowheads="1"/>
          </p:cNvSpPr>
          <p:nvPr/>
        </p:nvSpPr>
        <p:spPr bwMode="auto">
          <a:xfrm>
            <a:off x="2122488" y="4510088"/>
            <a:ext cx="45878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…</a:t>
            </a:r>
          </a:p>
        </p:txBody>
      </p:sp>
      <p:sp>
        <p:nvSpPr>
          <p:cNvPr id="49170" name="Text Box 17"/>
          <p:cNvSpPr txBox="1">
            <a:spLocks noChangeArrowheads="1"/>
          </p:cNvSpPr>
          <p:nvPr/>
        </p:nvSpPr>
        <p:spPr bwMode="auto">
          <a:xfrm>
            <a:off x="2124075" y="5445125"/>
            <a:ext cx="45878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…</a:t>
            </a:r>
          </a:p>
        </p:txBody>
      </p:sp>
      <p:sp>
        <p:nvSpPr>
          <p:cNvPr id="49171" name="AutoShape 18"/>
          <p:cNvSpPr>
            <a:spLocks noChangeArrowheads="1"/>
          </p:cNvSpPr>
          <p:nvPr/>
        </p:nvSpPr>
        <p:spPr bwMode="auto">
          <a:xfrm>
            <a:off x="4319588" y="4005263"/>
            <a:ext cx="647700" cy="6477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dirty="0"/>
              <a:t>PID</a:t>
            </a:r>
          </a:p>
          <a:p>
            <a:pPr algn="ctr" eaLnBrk="1" hangingPunct="1"/>
            <a:r>
              <a:rPr lang="he-IL" altLang="en-US" sz="1600" dirty="0"/>
              <a:t>57</a:t>
            </a:r>
            <a:endParaRPr lang="en-US" altLang="en-US" sz="1600" dirty="0"/>
          </a:p>
        </p:txBody>
      </p:sp>
      <p:sp>
        <p:nvSpPr>
          <p:cNvPr id="49172" name="AutoShape 20"/>
          <p:cNvSpPr>
            <a:spLocks noChangeArrowheads="1"/>
          </p:cNvSpPr>
          <p:nvPr/>
        </p:nvSpPr>
        <p:spPr bwMode="auto">
          <a:xfrm>
            <a:off x="5940425" y="4005263"/>
            <a:ext cx="647700" cy="6477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dirty="0"/>
              <a:t>PID</a:t>
            </a:r>
          </a:p>
          <a:p>
            <a:pPr algn="ctr" eaLnBrk="1" hangingPunct="1"/>
            <a:r>
              <a:rPr lang="he-IL" altLang="en-US" sz="1600" dirty="0"/>
              <a:t>20777</a:t>
            </a:r>
            <a:endParaRPr lang="en-US" altLang="en-US" sz="1600" dirty="0"/>
          </a:p>
        </p:txBody>
      </p:sp>
      <p:sp>
        <p:nvSpPr>
          <p:cNvPr id="49173" name="AutoShape 21"/>
          <p:cNvSpPr>
            <a:spLocks noChangeArrowheads="1"/>
          </p:cNvSpPr>
          <p:nvPr/>
        </p:nvSpPr>
        <p:spPr bwMode="auto">
          <a:xfrm>
            <a:off x="4319588" y="4797425"/>
            <a:ext cx="647700" cy="6477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PID</a:t>
            </a:r>
          </a:p>
          <a:p>
            <a:pPr algn="ctr" eaLnBrk="1" hangingPunct="1"/>
            <a:r>
              <a:rPr lang="en-US" altLang="en-US" sz="1600"/>
              <a:t>26800</a:t>
            </a:r>
          </a:p>
        </p:txBody>
      </p:sp>
      <p:sp>
        <p:nvSpPr>
          <p:cNvPr id="49174" name="Line 24"/>
          <p:cNvSpPr>
            <a:spLocks noChangeShapeType="1"/>
          </p:cNvSpPr>
          <p:nvPr/>
        </p:nvSpPr>
        <p:spPr bwMode="auto">
          <a:xfrm>
            <a:off x="2735263" y="4221163"/>
            <a:ext cx="154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5" name="Line 25"/>
          <p:cNvSpPr>
            <a:spLocks noChangeShapeType="1"/>
          </p:cNvSpPr>
          <p:nvPr/>
        </p:nvSpPr>
        <p:spPr bwMode="auto">
          <a:xfrm flipH="1">
            <a:off x="3167063" y="4437063"/>
            <a:ext cx="11525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6" name="Line 26"/>
          <p:cNvSpPr>
            <a:spLocks noChangeShapeType="1"/>
          </p:cNvSpPr>
          <p:nvPr/>
        </p:nvSpPr>
        <p:spPr bwMode="auto">
          <a:xfrm>
            <a:off x="4967288" y="42211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7" name="Line 27"/>
          <p:cNvSpPr>
            <a:spLocks noChangeShapeType="1"/>
          </p:cNvSpPr>
          <p:nvPr/>
        </p:nvSpPr>
        <p:spPr bwMode="auto">
          <a:xfrm flipH="1">
            <a:off x="4967288" y="4437063"/>
            <a:ext cx="97313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8" name="Line 28"/>
          <p:cNvSpPr>
            <a:spLocks noChangeShapeType="1"/>
          </p:cNvSpPr>
          <p:nvPr/>
        </p:nvSpPr>
        <p:spPr bwMode="auto">
          <a:xfrm>
            <a:off x="4679950" y="54451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9" name="Line 29"/>
          <p:cNvSpPr>
            <a:spLocks noChangeShapeType="1"/>
          </p:cNvSpPr>
          <p:nvPr/>
        </p:nvSpPr>
        <p:spPr bwMode="auto">
          <a:xfrm>
            <a:off x="2951163" y="5013325"/>
            <a:ext cx="13684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0" name="Line 30"/>
          <p:cNvSpPr>
            <a:spLocks noChangeShapeType="1"/>
          </p:cNvSpPr>
          <p:nvPr/>
        </p:nvSpPr>
        <p:spPr bwMode="auto">
          <a:xfrm flipH="1">
            <a:off x="3167063" y="5229225"/>
            <a:ext cx="11525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1" name="Line 31"/>
          <p:cNvSpPr>
            <a:spLocks noChangeShapeType="1"/>
          </p:cNvSpPr>
          <p:nvPr/>
        </p:nvSpPr>
        <p:spPr bwMode="auto">
          <a:xfrm>
            <a:off x="5975350" y="5229225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2" name="Text Box 32"/>
          <p:cNvSpPr txBox="1">
            <a:spLocks noChangeArrowheads="1"/>
          </p:cNvSpPr>
          <p:nvPr/>
        </p:nvSpPr>
        <p:spPr bwMode="auto">
          <a:xfrm>
            <a:off x="6948488" y="5013325"/>
            <a:ext cx="17373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pidhash_next</a:t>
            </a:r>
          </a:p>
        </p:txBody>
      </p:sp>
      <p:sp>
        <p:nvSpPr>
          <p:cNvPr id="49183" name="Line 33"/>
          <p:cNvSpPr>
            <a:spLocks noChangeShapeType="1"/>
          </p:cNvSpPr>
          <p:nvPr/>
        </p:nvSpPr>
        <p:spPr bwMode="auto">
          <a:xfrm flipV="1">
            <a:off x="5975350" y="558958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4" name="Text Box 34"/>
          <p:cNvSpPr txBox="1">
            <a:spLocks noChangeArrowheads="1"/>
          </p:cNvSpPr>
          <p:nvPr/>
        </p:nvSpPr>
        <p:spPr bwMode="auto">
          <a:xfrm>
            <a:off x="6948488" y="5373688"/>
            <a:ext cx="17373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pidhash_pprev</a:t>
            </a:r>
          </a:p>
        </p:txBody>
      </p:sp>
    </p:spTree>
    <p:extLst>
      <p:ext uri="{BB962C8B-B14F-4D97-AF65-F5344CB8AC3E}">
        <p14:creationId xmlns:p14="http://schemas.microsoft.com/office/powerpoint/2010/main" val="2530921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ניהול קשרי משפחה בגרעין</a:t>
            </a:r>
            <a:endParaRPr lang="en-US" alt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FFE1FC12-3F9A-49B3-A0AC-883787B660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altLang="en-US" dirty="0"/>
              <a:t>"קשרי המשפחה" בין תהליכים נשמרים באמצעות מצביעים בין מתארי תהליכים.</a:t>
            </a:r>
          </a:p>
          <a:p>
            <a:endParaRPr lang="he-IL" altLang="en-US" dirty="0"/>
          </a:p>
          <a:p>
            <a:r>
              <a:rPr lang="he-IL" altLang="en-US" dirty="0"/>
              <a:t>השדה </a:t>
            </a:r>
            <a:r>
              <a:rPr lang="en-US" altLang="en-US" dirty="0" err="1"/>
              <a:t>p_opptr</a:t>
            </a:r>
            <a:r>
              <a:rPr lang="he-IL" altLang="en-US" dirty="0"/>
              <a:t> מצביע לתהליך האב (המקורי).</a:t>
            </a:r>
          </a:p>
          <a:p>
            <a:r>
              <a:rPr lang="he-IL" altLang="en-US" dirty="0"/>
              <a:t>שדה נוסף, הקרוי </a:t>
            </a:r>
            <a:r>
              <a:rPr lang="en-US" altLang="en-US" dirty="0" err="1"/>
              <a:t>p_pptr</a:t>
            </a:r>
            <a:r>
              <a:rPr lang="he-IL" altLang="en-US" dirty="0"/>
              <a:t>, מצביע לאב בפועל.</a:t>
            </a:r>
          </a:p>
          <a:p>
            <a:pPr lvl="1"/>
            <a:r>
              <a:rPr lang="he-IL" altLang="en-US" dirty="0"/>
              <a:t>האב בפועל שונה מהאב המקורי כאשר התהליך נמצא בריצה מבוקרת, למשל תחת </a:t>
            </a:r>
            <a:r>
              <a:rPr lang="en-US" altLang="en-US" dirty="0"/>
              <a:t>debugger</a:t>
            </a:r>
            <a:r>
              <a:rPr lang="he-IL" altLang="en-US" dirty="0"/>
              <a:t>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כך תהליך יכול לאתר את אביו, למשל עבור קריאת המערכת </a:t>
            </a:r>
            <a:r>
              <a:rPr lang="en-US" altLang="en-US" dirty="0" err="1"/>
              <a:t>getppid</a:t>
            </a:r>
            <a:r>
              <a:rPr lang="en-US" altLang="en-US" dirty="0"/>
              <a:t>()</a:t>
            </a:r>
            <a:r>
              <a:rPr lang="he-IL" altLang="en-US" dirty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846609EC-C7F2-45D3-B288-4530337BB08A}"/>
              </a:ext>
            </a:extLst>
          </p:cNvPr>
          <p:cNvGrpSpPr/>
          <p:nvPr/>
        </p:nvGrpSpPr>
        <p:grpSpPr>
          <a:xfrm>
            <a:off x="678683" y="1639778"/>
            <a:ext cx="3095625" cy="4764440"/>
            <a:chOff x="1476375" y="3644900"/>
            <a:chExt cx="3095625" cy="4764440"/>
          </a:xfrm>
        </p:grpSpPr>
        <p:sp>
          <p:nvSpPr>
            <p:cNvPr id="37" name="Oval 4">
              <a:extLst>
                <a:ext uri="{FF2B5EF4-FFF2-40B4-BE49-F238E27FC236}">
                  <a16:creationId xmlns:a16="http://schemas.microsoft.com/office/drawing/2014/main" xmlns="" id="{D9BFE3FF-413E-4E58-9726-0767FD964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0338" y="3644900"/>
              <a:ext cx="574675" cy="5746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dirty="0"/>
                <a:t>P</a:t>
              </a:r>
              <a:r>
                <a:rPr lang="en-US" altLang="en-US" b="1" baseline="-25000" dirty="0"/>
                <a:t>0</a:t>
              </a:r>
            </a:p>
          </p:txBody>
        </p:sp>
        <p:sp>
          <p:nvSpPr>
            <p:cNvPr id="38" name="Oval 5">
              <a:extLst>
                <a:ext uri="{FF2B5EF4-FFF2-40B4-BE49-F238E27FC236}">
                  <a16:creationId xmlns:a16="http://schemas.microsoft.com/office/drawing/2014/main" xmlns="" id="{1F5335D4-1607-42FE-8C3C-A11B9E1F9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1275" y="4581525"/>
              <a:ext cx="576263" cy="5762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dirty="0"/>
                <a:t>P</a:t>
              </a:r>
              <a:r>
                <a:rPr lang="en-US" altLang="en-US" b="1" baseline="-22000" dirty="0"/>
                <a:t>3</a:t>
              </a:r>
            </a:p>
          </p:txBody>
        </p:sp>
        <p:sp>
          <p:nvSpPr>
            <p:cNvPr id="39" name="Oval 6">
              <a:extLst>
                <a:ext uri="{FF2B5EF4-FFF2-40B4-BE49-F238E27FC236}">
                  <a16:creationId xmlns:a16="http://schemas.microsoft.com/office/drawing/2014/main" xmlns="" id="{A1329C08-0156-4E91-AFCE-3170BC530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825" y="4581525"/>
              <a:ext cx="576263" cy="5762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/>
                <a:t>P</a:t>
              </a:r>
              <a:r>
                <a:rPr lang="en-US" altLang="en-US" sz="2000" b="1" baseline="-22000"/>
                <a:t>2</a:t>
              </a:r>
            </a:p>
          </p:txBody>
        </p:sp>
        <p:sp>
          <p:nvSpPr>
            <p:cNvPr id="40" name="Oval 7">
              <a:extLst>
                <a:ext uri="{FF2B5EF4-FFF2-40B4-BE49-F238E27FC236}">
                  <a16:creationId xmlns:a16="http://schemas.microsoft.com/office/drawing/2014/main" xmlns="" id="{1E5AC74C-0553-4622-9AAC-C31A323F5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375" y="4581525"/>
              <a:ext cx="576263" cy="5762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dirty="0"/>
                <a:t>P</a:t>
              </a:r>
              <a:r>
                <a:rPr lang="en-US" altLang="en-US" sz="2000" b="1" baseline="-22000" dirty="0"/>
                <a:t>1</a:t>
              </a:r>
            </a:p>
          </p:txBody>
        </p:sp>
        <p:sp>
          <p:nvSpPr>
            <p:cNvPr id="41" name="Oval 8">
              <a:extLst>
                <a:ext uri="{FF2B5EF4-FFF2-40B4-BE49-F238E27FC236}">
                  <a16:creationId xmlns:a16="http://schemas.microsoft.com/office/drawing/2014/main" xmlns="" id="{5334B8E9-78FF-46D4-A4A7-10102D05D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1275" y="5589588"/>
              <a:ext cx="574675" cy="5746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dirty="0"/>
                <a:t>P</a:t>
              </a:r>
              <a:r>
                <a:rPr lang="en-US" altLang="en-US" sz="2000" b="1" baseline="-22000" dirty="0"/>
                <a:t>4</a:t>
              </a:r>
            </a:p>
          </p:txBody>
        </p:sp>
        <p:sp>
          <p:nvSpPr>
            <p:cNvPr id="42" name="Line 9">
              <a:extLst>
                <a:ext uri="{FF2B5EF4-FFF2-40B4-BE49-F238E27FC236}">
                  <a16:creationId xmlns:a16="http://schemas.microsoft.com/office/drawing/2014/main" xmlns="" id="{4BF7D316-9689-482C-B090-D832CC6B2E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03575" y="4076700"/>
              <a:ext cx="863600" cy="503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43" name="Line 10">
              <a:extLst>
                <a:ext uri="{FF2B5EF4-FFF2-40B4-BE49-F238E27FC236}">
                  <a16:creationId xmlns:a16="http://schemas.microsoft.com/office/drawing/2014/main" xmlns="" id="{DAD3031F-92DD-4F23-8A82-239690645B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87675" y="4221163"/>
              <a:ext cx="0" cy="3619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44" name="Line 11">
              <a:extLst>
                <a:ext uri="{FF2B5EF4-FFF2-40B4-BE49-F238E27FC236}">
                  <a16:creationId xmlns:a16="http://schemas.microsoft.com/office/drawing/2014/main" xmlns="" id="{D973E732-AD08-4589-8C53-0EFF309C45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79613" y="4076700"/>
              <a:ext cx="792162" cy="5762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45" name="Line 12">
              <a:extLst>
                <a:ext uri="{FF2B5EF4-FFF2-40B4-BE49-F238E27FC236}">
                  <a16:creationId xmlns:a16="http://schemas.microsoft.com/office/drawing/2014/main" xmlns="" id="{C6DC78F6-A580-470B-A4B7-035D159CF1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40200" y="5157788"/>
              <a:ext cx="0" cy="431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46" name="Line 13">
              <a:extLst>
                <a:ext uri="{FF2B5EF4-FFF2-40B4-BE49-F238E27FC236}">
                  <a16:creationId xmlns:a16="http://schemas.microsoft.com/office/drawing/2014/main" xmlns="" id="{33F279DB-256E-434A-8E72-5DFE55BF51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03575" y="5013325"/>
              <a:ext cx="6477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47" name="Line 14">
              <a:extLst>
                <a:ext uri="{FF2B5EF4-FFF2-40B4-BE49-F238E27FC236}">
                  <a16:creationId xmlns:a16="http://schemas.microsoft.com/office/drawing/2014/main" xmlns="" id="{75E7D445-524D-4B27-9613-13D0C76D1A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79613" y="5013325"/>
              <a:ext cx="7207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48" name="Line 15">
              <a:extLst>
                <a:ext uri="{FF2B5EF4-FFF2-40B4-BE49-F238E27FC236}">
                  <a16:creationId xmlns:a16="http://schemas.microsoft.com/office/drawing/2014/main" xmlns="" id="{F27FB34F-825E-4C91-BFF1-A00768D9FA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1050" y="4797425"/>
              <a:ext cx="649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49" name="Line 16">
              <a:extLst>
                <a:ext uri="{FF2B5EF4-FFF2-40B4-BE49-F238E27FC236}">
                  <a16:creationId xmlns:a16="http://schemas.microsoft.com/office/drawing/2014/main" xmlns="" id="{5CAF7497-C920-47D2-8F46-5F958A3556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6600" y="4797425"/>
              <a:ext cx="5746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xmlns="" id="{BE64279F-AC90-4482-B112-6535C73014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6600" y="3860800"/>
              <a:ext cx="1008063" cy="792163"/>
            </a:xfrm>
            <a:custGeom>
              <a:avLst/>
              <a:gdLst>
                <a:gd name="T0" fmla="*/ 0 w 1316"/>
                <a:gd name="T1" fmla="*/ 0 h 862"/>
                <a:gd name="T2" fmla="*/ 2147483647 w 1316"/>
                <a:gd name="T3" fmla="*/ 2147483647 h 862"/>
                <a:gd name="T4" fmla="*/ 2147483647 w 1316"/>
                <a:gd name="T5" fmla="*/ 2147483647 h 862"/>
                <a:gd name="T6" fmla="*/ 0 60000 65536"/>
                <a:gd name="T7" fmla="*/ 0 60000 65536"/>
                <a:gd name="T8" fmla="*/ 0 60000 65536"/>
                <a:gd name="T9" fmla="*/ 0 w 1316"/>
                <a:gd name="T10" fmla="*/ 0 h 862"/>
                <a:gd name="T11" fmla="*/ 1316 w 1316"/>
                <a:gd name="T12" fmla="*/ 862 h 8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16" h="862">
                  <a:moveTo>
                    <a:pt x="0" y="0"/>
                  </a:moveTo>
                  <a:cubicBezTo>
                    <a:pt x="276" y="19"/>
                    <a:pt x="552" y="38"/>
                    <a:pt x="771" y="182"/>
                  </a:cubicBezTo>
                  <a:cubicBezTo>
                    <a:pt x="990" y="326"/>
                    <a:pt x="1225" y="749"/>
                    <a:pt x="1316" y="862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lg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xmlns="" id="{AE7FFE90-E324-4E81-9080-B3001A851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6100" y="5013325"/>
              <a:ext cx="215900" cy="647700"/>
            </a:xfrm>
            <a:custGeom>
              <a:avLst/>
              <a:gdLst>
                <a:gd name="T0" fmla="*/ 2147483647 w 514"/>
                <a:gd name="T1" fmla="*/ 0 h 861"/>
                <a:gd name="T2" fmla="*/ 2147483647 w 514"/>
                <a:gd name="T3" fmla="*/ 2147483647 h 861"/>
                <a:gd name="T4" fmla="*/ 0 w 514"/>
                <a:gd name="T5" fmla="*/ 2147483647 h 861"/>
                <a:gd name="T6" fmla="*/ 0 60000 65536"/>
                <a:gd name="T7" fmla="*/ 0 60000 65536"/>
                <a:gd name="T8" fmla="*/ 0 60000 65536"/>
                <a:gd name="T9" fmla="*/ 0 w 514"/>
                <a:gd name="T10" fmla="*/ 0 h 861"/>
                <a:gd name="T11" fmla="*/ 514 w 514"/>
                <a:gd name="T12" fmla="*/ 861 h 8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4" h="861">
                  <a:moveTo>
                    <a:pt x="91" y="0"/>
                  </a:moveTo>
                  <a:cubicBezTo>
                    <a:pt x="302" y="109"/>
                    <a:pt x="514" y="219"/>
                    <a:pt x="499" y="362"/>
                  </a:cubicBezTo>
                  <a:cubicBezTo>
                    <a:pt x="484" y="505"/>
                    <a:pt x="242" y="683"/>
                    <a:pt x="0" y="861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lg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2" name="Text Box 20">
              <a:extLst>
                <a:ext uri="{FF2B5EF4-FFF2-40B4-BE49-F238E27FC236}">
                  <a16:creationId xmlns:a16="http://schemas.microsoft.com/office/drawing/2014/main" xmlns="" id="{0BD973C0-DF24-4819-B0E8-FFAF325D66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6100" y="6624236"/>
              <a:ext cx="1223962" cy="1785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altLang="en-US" sz="2000" dirty="0"/>
                <a:t>p_(o)</a:t>
              </a:r>
              <a:r>
                <a:rPr lang="en-US" altLang="en-US" sz="2000" dirty="0" err="1"/>
                <a:t>pptr</a:t>
              </a:r>
              <a:endParaRPr lang="en-US" altLang="en-US" sz="2000" dirty="0"/>
            </a:p>
            <a:p>
              <a:pPr rtl="0" eaLnBrk="1" hangingPunct="1">
                <a:spcBef>
                  <a:spcPct val="50000"/>
                </a:spcBef>
              </a:pPr>
              <a:r>
                <a:rPr lang="en-US" altLang="en-US" sz="2000" dirty="0" err="1"/>
                <a:t>p_ysptr</a:t>
              </a:r>
              <a:r>
                <a:rPr lang="en-US" altLang="en-US" sz="2000" dirty="0"/>
                <a:t> </a:t>
              </a:r>
            </a:p>
            <a:p>
              <a:pPr rtl="0" eaLnBrk="1" hangingPunct="1">
                <a:spcBef>
                  <a:spcPct val="50000"/>
                </a:spcBef>
              </a:pPr>
              <a:r>
                <a:rPr lang="en-US" altLang="en-US" sz="2000" dirty="0" err="1"/>
                <a:t>p_osptr</a:t>
              </a:r>
              <a:r>
                <a:rPr lang="en-US" altLang="en-US" sz="2000" dirty="0"/>
                <a:t> </a:t>
              </a:r>
            </a:p>
            <a:p>
              <a:pPr rtl="0" eaLnBrk="1" hangingPunct="1">
                <a:spcBef>
                  <a:spcPct val="50000"/>
                </a:spcBef>
              </a:pPr>
              <a:r>
                <a:rPr lang="en-US" altLang="en-US" sz="2000" dirty="0" err="1"/>
                <a:t>p_cptr</a:t>
              </a:r>
              <a:r>
                <a:rPr lang="en-US" altLang="en-US" sz="2000" dirty="0"/>
                <a:t>  </a:t>
              </a:r>
            </a:p>
          </p:txBody>
        </p:sp>
        <p:sp>
          <p:nvSpPr>
            <p:cNvPr id="53" name="Line 21">
              <a:extLst>
                <a:ext uri="{FF2B5EF4-FFF2-40B4-BE49-F238E27FC236}">
                  <a16:creationId xmlns:a16="http://schemas.microsoft.com/office/drawing/2014/main" xmlns="" id="{89A080CE-6FFE-4570-BF5C-1C4A3ECE73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3357" y="6838455"/>
              <a:ext cx="10795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4" name="Line 22">
              <a:extLst>
                <a:ext uri="{FF2B5EF4-FFF2-40B4-BE49-F238E27FC236}">
                  <a16:creationId xmlns:a16="http://schemas.microsoft.com/office/drawing/2014/main" xmlns="" id="{F3B97B1A-DF79-4DA5-B1C6-E911189FF9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3357" y="7293741"/>
              <a:ext cx="10795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5" name="Line 23">
              <a:extLst>
                <a:ext uri="{FF2B5EF4-FFF2-40B4-BE49-F238E27FC236}">
                  <a16:creationId xmlns:a16="http://schemas.microsoft.com/office/drawing/2014/main" xmlns="" id="{F91A0E97-7AD1-498F-863A-D9151E1568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3357" y="7749027"/>
              <a:ext cx="10795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6" name="Line 24">
              <a:extLst>
                <a:ext uri="{FF2B5EF4-FFF2-40B4-BE49-F238E27FC236}">
                  <a16:creationId xmlns:a16="http://schemas.microsoft.com/office/drawing/2014/main" xmlns="" id="{58098C35-9D10-4207-8275-B8C1E79970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3357" y="8204311"/>
              <a:ext cx="107950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37549266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ניהול קשרי משפחה בגרעין</a:t>
            </a:r>
            <a:endParaRPr lang="en-US" alt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FFE1FC12-3F9A-49B3-A0AC-883787B660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altLang="en-US" dirty="0"/>
              <a:t>השדה </a:t>
            </a:r>
            <a:r>
              <a:rPr lang="en-US" altLang="en-US" dirty="0" err="1"/>
              <a:t>p_cptr</a:t>
            </a:r>
            <a:r>
              <a:rPr lang="he-IL" altLang="en-US" dirty="0"/>
              <a:t> מצביע לבן הצעיר ביותר שלו (שנוצר אחרון).</a:t>
            </a:r>
          </a:p>
          <a:p>
            <a:r>
              <a:rPr lang="he-IL" altLang="en-US" dirty="0"/>
              <a:t>השדה </a:t>
            </a:r>
            <a:r>
              <a:rPr lang="en-US" altLang="en-US" dirty="0" err="1"/>
              <a:t>p_osptr</a:t>
            </a:r>
            <a:r>
              <a:rPr lang="he-IL" altLang="en-US" dirty="0"/>
              <a:t> מצביע ל"אח הבוגר" (</a:t>
            </a:r>
            <a:r>
              <a:rPr lang="en-US" altLang="en-US" dirty="0"/>
              <a:t>older sibling</a:t>
            </a:r>
            <a:r>
              <a:rPr lang="he-IL" altLang="en-US" dirty="0"/>
              <a:t>), כלומר התהליך שאביו יצר לפניו.</a:t>
            </a:r>
          </a:p>
          <a:p>
            <a:r>
              <a:rPr lang="he-IL" altLang="en-US" dirty="0"/>
              <a:t>השדה </a:t>
            </a:r>
            <a:r>
              <a:rPr lang="en-US" altLang="en-US" dirty="0" err="1"/>
              <a:t>p_ysptr</a:t>
            </a:r>
            <a:r>
              <a:rPr lang="he-IL" altLang="en-US" dirty="0"/>
              <a:t> מצביע ל"אח הצעיר" (</a:t>
            </a:r>
            <a:r>
              <a:rPr lang="en-US" altLang="en-US" dirty="0"/>
              <a:t>younger sibling</a:t>
            </a:r>
            <a:r>
              <a:rPr lang="he-IL" altLang="en-US" dirty="0"/>
              <a:t>), כלומר התהליך שאביו יצר אחריו.</a:t>
            </a:r>
            <a:endParaRPr lang="en-US" altLang="en-US" dirty="0"/>
          </a:p>
          <a:p>
            <a:r>
              <a:rPr lang="he-IL" altLang="en-US" dirty="0"/>
              <a:t>כך תהליך יכול לאתר את בניו לפי סדר יצירתם למשל, עבור קריאת המערכת </a:t>
            </a:r>
            <a:r>
              <a:rPr lang="en-US" altLang="en-US" dirty="0"/>
              <a:t>wait()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למרות שהתיעוד של </a:t>
            </a:r>
            <a:r>
              <a:rPr lang="en-US" altLang="en-US" dirty="0"/>
              <a:t>wait()</a:t>
            </a:r>
            <a:r>
              <a:rPr lang="he-IL" altLang="en-US" dirty="0"/>
              <a:t> לא מבטיח ערך חזרה לפי סדר היצירה.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39</a:t>
            </a:fld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846609EC-C7F2-45D3-B288-4530337BB08A}"/>
              </a:ext>
            </a:extLst>
          </p:cNvPr>
          <p:cNvGrpSpPr/>
          <p:nvPr/>
        </p:nvGrpSpPr>
        <p:grpSpPr>
          <a:xfrm>
            <a:off x="678683" y="1639778"/>
            <a:ext cx="3095625" cy="4764440"/>
            <a:chOff x="1476375" y="3644900"/>
            <a:chExt cx="3095625" cy="4764440"/>
          </a:xfrm>
        </p:grpSpPr>
        <p:sp>
          <p:nvSpPr>
            <p:cNvPr id="37" name="Oval 4">
              <a:extLst>
                <a:ext uri="{FF2B5EF4-FFF2-40B4-BE49-F238E27FC236}">
                  <a16:creationId xmlns:a16="http://schemas.microsoft.com/office/drawing/2014/main" xmlns="" id="{D9BFE3FF-413E-4E58-9726-0767FD964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0338" y="3644900"/>
              <a:ext cx="574675" cy="5746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dirty="0"/>
                <a:t>P</a:t>
              </a:r>
              <a:r>
                <a:rPr lang="en-US" altLang="en-US" b="1" baseline="-25000" dirty="0"/>
                <a:t>0</a:t>
              </a:r>
            </a:p>
          </p:txBody>
        </p:sp>
        <p:sp>
          <p:nvSpPr>
            <p:cNvPr id="38" name="Oval 5">
              <a:extLst>
                <a:ext uri="{FF2B5EF4-FFF2-40B4-BE49-F238E27FC236}">
                  <a16:creationId xmlns:a16="http://schemas.microsoft.com/office/drawing/2014/main" xmlns="" id="{1F5335D4-1607-42FE-8C3C-A11B9E1F9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1275" y="4581525"/>
              <a:ext cx="576263" cy="5762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dirty="0"/>
                <a:t>P</a:t>
              </a:r>
              <a:r>
                <a:rPr lang="en-US" altLang="en-US" b="1" baseline="-22000" dirty="0"/>
                <a:t>3</a:t>
              </a:r>
            </a:p>
          </p:txBody>
        </p:sp>
        <p:sp>
          <p:nvSpPr>
            <p:cNvPr id="39" name="Oval 6">
              <a:extLst>
                <a:ext uri="{FF2B5EF4-FFF2-40B4-BE49-F238E27FC236}">
                  <a16:creationId xmlns:a16="http://schemas.microsoft.com/office/drawing/2014/main" xmlns="" id="{A1329C08-0156-4E91-AFCE-3170BC530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825" y="4581525"/>
              <a:ext cx="576263" cy="5762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/>
                <a:t>P</a:t>
              </a:r>
              <a:r>
                <a:rPr lang="en-US" altLang="en-US" sz="2000" b="1" baseline="-22000"/>
                <a:t>2</a:t>
              </a:r>
            </a:p>
          </p:txBody>
        </p:sp>
        <p:sp>
          <p:nvSpPr>
            <p:cNvPr id="40" name="Oval 7">
              <a:extLst>
                <a:ext uri="{FF2B5EF4-FFF2-40B4-BE49-F238E27FC236}">
                  <a16:creationId xmlns:a16="http://schemas.microsoft.com/office/drawing/2014/main" xmlns="" id="{1E5AC74C-0553-4622-9AAC-C31A323F5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375" y="4581525"/>
              <a:ext cx="576263" cy="5762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dirty="0"/>
                <a:t>P</a:t>
              </a:r>
              <a:r>
                <a:rPr lang="en-US" altLang="en-US" sz="2000" b="1" baseline="-22000" dirty="0"/>
                <a:t>1</a:t>
              </a:r>
            </a:p>
          </p:txBody>
        </p:sp>
        <p:sp>
          <p:nvSpPr>
            <p:cNvPr id="41" name="Oval 8">
              <a:extLst>
                <a:ext uri="{FF2B5EF4-FFF2-40B4-BE49-F238E27FC236}">
                  <a16:creationId xmlns:a16="http://schemas.microsoft.com/office/drawing/2014/main" xmlns="" id="{5334B8E9-78FF-46D4-A4A7-10102D05D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1275" y="5589588"/>
              <a:ext cx="574675" cy="5746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dirty="0"/>
                <a:t>P</a:t>
              </a:r>
              <a:r>
                <a:rPr lang="en-US" altLang="en-US" sz="2000" b="1" baseline="-22000" dirty="0"/>
                <a:t>4</a:t>
              </a:r>
            </a:p>
          </p:txBody>
        </p:sp>
        <p:sp>
          <p:nvSpPr>
            <p:cNvPr id="42" name="Line 9">
              <a:extLst>
                <a:ext uri="{FF2B5EF4-FFF2-40B4-BE49-F238E27FC236}">
                  <a16:creationId xmlns:a16="http://schemas.microsoft.com/office/drawing/2014/main" xmlns="" id="{4BF7D316-9689-482C-B090-D832CC6B2E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03575" y="4076700"/>
              <a:ext cx="863600" cy="5032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43" name="Line 10">
              <a:extLst>
                <a:ext uri="{FF2B5EF4-FFF2-40B4-BE49-F238E27FC236}">
                  <a16:creationId xmlns:a16="http://schemas.microsoft.com/office/drawing/2014/main" xmlns="" id="{DAD3031F-92DD-4F23-8A82-239690645B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87675" y="4221163"/>
              <a:ext cx="0" cy="3619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44" name="Line 11">
              <a:extLst>
                <a:ext uri="{FF2B5EF4-FFF2-40B4-BE49-F238E27FC236}">
                  <a16:creationId xmlns:a16="http://schemas.microsoft.com/office/drawing/2014/main" xmlns="" id="{D973E732-AD08-4589-8C53-0EFF309C45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79613" y="4076700"/>
              <a:ext cx="792162" cy="5762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45" name="Line 12">
              <a:extLst>
                <a:ext uri="{FF2B5EF4-FFF2-40B4-BE49-F238E27FC236}">
                  <a16:creationId xmlns:a16="http://schemas.microsoft.com/office/drawing/2014/main" xmlns="" id="{C6DC78F6-A580-470B-A4B7-035D159CF1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40200" y="5157788"/>
              <a:ext cx="0" cy="431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46" name="Line 13">
              <a:extLst>
                <a:ext uri="{FF2B5EF4-FFF2-40B4-BE49-F238E27FC236}">
                  <a16:creationId xmlns:a16="http://schemas.microsoft.com/office/drawing/2014/main" xmlns="" id="{33F279DB-256E-434A-8E72-5DFE55BF51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03575" y="5013325"/>
              <a:ext cx="6477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47" name="Line 14">
              <a:extLst>
                <a:ext uri="{FF2B5EF4-FFF2-40B4-BE49-F238E27FC236}">
                  <a16:creationId xmlns:a16="http://schemas.microsoft.com/office/drawing/2014/main" xmlns="" id="{75E7D445-524D-4B27-9613-13D0C76D1A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79613" y="5013325"/>
              <a:ext cx="7207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48" name="Line 15">
              <a:extLst>
                <a:ext uri="{FF2B5EF4-FFF2-40B4-BE49-F238E27FC236}">
                  <a16:creationId xmlns:a16="http://schemas.microsoft.com/office/drawing/2014/main" xmlns="" id="{F27FB34F-825E-4C91-BFF1-A00768D9FA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1050" y="4797425"/>
              <a:ext cx="649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49" name="Line 16">
              <a:extLst>
                <a:ext uri="{FF2B5EF4-FFF2-40B4-BE49-F238E27FC236}">
                  <a16:creationId xmlns:a16="http://schemas.microsoft.com/office/drawing/2014/main" xmlns="" id="{5CAF7497-C920-47D2-8F46-5F958A3556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6600" y="4797425"/>
              <a:ext cx="5746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xmlns="" id="{BE64279F-AC90-4482-B112-6535C73014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6600" y="3860800"/>
              <a:ext cx="1008063" cy="792163"/>
            </a:xfrm>
            <a:custGeom>
              <a:avLst/>
              <a:gdLst>
                <a:gd name="T0" fmla="*/ 0 w 1316"/>
                <a:gd name="T1" fmla="*/ 0 h 862"/>
                <a:gd name="T2" fmla="*/ 2147483647 w 1316"/>
                <a:gd name="T3" fmla="*/ 2147483647 h 862"/>
                <a:gd name="T4" fmla="*/ 2147483647 w 1316"/>
                <a:gd name="T5" fmla="*/ 2147483647 h 862"/>
                <a:gd name="T6" fmla="*/ 0 60000 65536"/>
                <a:gd name="T7" fmla="*/ 0 60000 65536"/>
                <a:gd name="T8" fmla="*/ 0 60000 65536"/>
                <a:gd name="T9" fmla="*/ 0 w 1316"/>
                <a:gd name="T10" fmla="*/ 0 h 862"/>
                <a:gd name="T11" fmla="*/ 1316 w 1316"/>
                <a:gd name="T12" fmla="*/ 862 h 8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16" h="862">
                  <a:moveTo>
                    <a:pt x="0" y="0"/>
                  </a:moveTo>
                  <a:cubicBezTo>
                    <a:pt x="276" y="19"/>
                    <a:pt x="552" y="38"/>
                    <a:pt x="771" y="182"/>
                  </a:cubicBezTo>
                  <a:cubicBezTo>
                    <a:pt x="990" y="326"/>
                    <a:pt x="1225" y="749"/>
                    <a:pt x="1316" y="862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lg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xmlns="" id="{AE7FFE90-E324-4E81-9080-B3001A851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6100" y="5013325"/>
              <a:ext cx="215900" cy="647700"/>
            </a:xfrm>
            <a:custGeom>
              <a:avLst/>
              <a:gdLst>
                <a:gd name="T0" fmla="*/ 2147483647 w 514"/>
                <a:gd name="T1" fmla="*/ 0 h 861"/>
                <a:gd name="T2" fmla="*/ 2147483647 w 514"/>
                <a:gd name="T3" fmla="*/ 2147483647 h 861"/>
                <a:gd name="T4" fmla="*/ 0 w 514"/>
                <a:gd name="T5" fmla="*/ 2147483647 h 861"/>
                <a:gd name="T6" fmla="*/ 0 60000 65536"/>
                <a:gd name="T7" fmla="*/ 0 60000 65536"/>
                <a:gd name="T8" fmla="*/ 0 60000 65536"/>
                <a:gd name="T9" fmla="*/ 0 w 514"/>
                <a:gd name="T10" fmla="*/ 0 h 861"/>
                <a:gd name="T11" fmla="*/ 514 w 514"/>
                <a:gd name="T12" fmla="*/ 861 h 8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4" h="861">
                  <a:moveTo>
                    <a:pt x="91" y="0"/>
                  </a:moveTo>
                  <a:cubicBezTo>
                    <a:pt x="302" y="109"/>
                    <a:pt x="514" y="219"/>
                    <a:pt x="499" y="362"/>
                  </a:cubicBezTo>
                  <a:cubicBezTo>
                    <a:pt x="484" y="505"/>
                    <a:pt x="242" y="683"/>
                    <a:pt x="0" y="861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lg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2" name="Text Box 20">
              <a:extLst>
                <a:ext uri="{FF2B5EF4-FFF2-40B4-BE49-F238E27FC236}">
                  <a16:creationId xmlns:a16="http://schemas.microsoft.com/office/drawing/2014/main" xmlns="" id="{0BD973C0-DF24-4819-B0E8-FFAF325D66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6100" y="6624236"/>
              <a:ext cx="1223962" cy="1785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altLang="en-US" sz="2000" dirty="0"/>
                <a:t>p_(o)</a:t>
              </a:r>
              <a:r>
                <a:rPr lang="en-US" altLang="en-US" sz="2000" dirty="0" err="1"/>
                <a:t>pptr</a:t>
              </a:r>
              <a:endParaRPr lang="en-US" altLang="en-US" sz="2000" dirty="0"/>
            </a:p>
            <a:p>
              <a:pPr rtl="0" eaLnBrk="1" hangingPunct="1">
                <a:spcBef>
                  <a:spcPct val="50000"/>
                </a:spcBef>
              </a:pPr>
              <a:r>
                <a:rPr lang="en-US" altLang="en-US" sz="2000" dirty="0" err="1"/>
                <a:t>p_ysptr</a:t>
              </a:r>
              <a:r>
                <a:rPr lang="en-US" altLang="en-US" sz="2000" dirty="0"/>
                <a:t> </a:t>
              </a:r>
            </a:p>
            <a:p>
              <a:pPr rtl="0" eaLnBrk="1" hangingPunct="1">
                <a:spcBef>
                  <a:spcPct val="50000"/>
                </a:spcBef>
              </a:pPr>
              <a:r>
                <a:rPr lang="en-US" altLang="en-US" sz="2000" dirty="0" err="1"/>
                <a:t>p_osptr</a:t>
              </a:r>
              <a:r>
                <a:rPr lang="en-US" altLang="en-US" sz="2000" dirty="0"/>
                <a:t> </a:t>
              </a:r>
            </a:p>
            <a:p>
              <a:pPr rtl="0" eaLnBrk="1" hangingPunct="1">
                <a:spcBef>
                  <a:spcPct val="50000"/>
                </a:spcBef>
              </a:pPr>
              <a:r>
                <a:rPr lang="en-US" altLang="en-US" sz="2000" dirty="0" err="1"/>
                <a:t>p_cptr</a:t>
              </a:r>
              <a:r>
                <a:rPr lang="en-US" altLang="en-US" sz="2000" dirty="0"/>
                <a:t>  </a:t>
              </a:r>
            </a:p>
          </p:txBody>
        </p:sp>
        <p:sp>
          <p:nvSpPr>
            <p:cNvPr id="53" name="Line 21">
              <a:extLst>
                <a:ext uri="{FF2B5EF4-FFF2-40B4-BE49-F238E27FC236}">
                  <a16:creationId xmlns:a16="http://schemas.microsoft.com/office/drawing/2014/main" xmlns="" id="{89A080CE-6FFE-4570-BF5C-1C4A3ECE73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3357" y="6838455"/>
              <a:ext cx="10795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4" name="Line 22">
              <a:extLst>
                <a:ext uri="{FF2B5EF4-FFF2-40B4-BE49-F238E27FC236}">
                  <a16:creationId xmlns:a16="http://schemas.microsoft.com/office/drawing/2014/main" xmlns="" id="{F3B97B1A-DF79-4DA5-B1C6-E911189FF9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3357" y="7293741"/>
              <a:ext cx="10795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5" name="Line 23">
              <a:extLst>
                <a:ext uri="{FF2B5EF4-FFF2-40B4-BE49-F238E27FC236}">
                  <a16:creationId xmlns:a16="http://schemas.microsoft.com/office/drawing/2014/main" xmlns="" id="{F91A0E97-7AD1-498F-863A-D9151E1568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3357" y="7749027"/>
              <a:ext cx="10795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6" name="Line 24">
              <a:extLst>
                <a:ext uri="{FF2B5EF4-FFF2-40B4-BE49-F238E27FC236}">
                  <a16:creationId xmlns:a16="http://schemas.microsoft.com/office/drawing/2014/main" xmlns="" id="{58098C35-9D10-4207-8275-B8C1E79970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3357" y="8204311"/>
              <a:ext cx="107950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201704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מהו תהליך?</a:t>
            </a:r>
            <a:endParaRPr lang="en-US" altLang="en-US" dirty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altLang="en-US" dirty="0"/>
              <a:t>תהליך (</a:t>
            </a:r>
            <a:r>
              <a:rPr lang="en-US" altLang="en-US" dirty="0"/>
              <a:t>process</a:t>
            </a:r>
            <a:r>
              <a:rPr lang="he-IL" altLang="en-US" dirty="0"/>
              <a:t>) הוא ביצוע סדרתי של משימה, המוגדרת על-ידי תכנית (</a:t>
            </a:r>
            <a:r>
              <a:rPr lang="en-US" altLang="en-US" dirty="0"/>
              <a:t>program</a:t>
            </a:r>
            <a:r>
              <a:rPr lang="he-IL" altLang="en-US" dirty="0"/>
              <a:t>).</a:t>
            </a:r>
          </a:p>
          <a:p>
            <a:pPr lvl="1"/>
            <a:r>
              <a:rPr lang="he-IL" altLang="en-US" dirty="0"/>
              <a:t>תהליך = מופע (</a:t>
            </a:r>
            <a:r>
              <a:rPr lang="en-US" altLang="en-US" dirty="0"/>
              <a:t>instance</a:t>
            </a:r>
            <a:r>
              <a:rPr lang="he-IL" altLang="en-US" dirty="0"/>
              <a:t>) של ביצוע תכנית.</a:t>
            </a:r>
          </a:p>
          <a:p>
            <a:pPr lvl="1"/>
            <a:r>
              <a:rPr lang="he-IL" altLang="en-US" dirty="0"/>
              <a:t>תהליך נקרא גם </a:t>
            </a:r>
            <a:r>
              <a:rPr lang="en-US" altLang="en-US" dirty="0"/>
              <a:t>task</a:t>
            </a:r>
            <a:r>
              <a:rPr lang="he-IL" altLang="en-US" dirty="0"/>
              <a:t> או </a:t>
            </a:r>
            <a:r>
              <a:rPr lang="en-US" altLang="en-US" dirty="0"/>
              <a:t> job</a:t>
            </a:r>
            <a:r>
              <a:rPr lang="he-IL" altLang="en-US" dirty="0"/>
              <a:t>לעיתים.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מספר תהליכים מתבצעים "בו-זמנית" על המעבד במחשב.</a:t>
            </a:r>
          </a:p>
          <a:p>
            <a:pPr lvl="1"/>
            <a:r>
              <a:rPr lang="he-IL" altLang="en-US" dirty="0"/>
              <a:t>למעשה, מערכת ההפעלה "ממתגת" בין התהליכים בתדירות גבוהה ויוצרת אשליה שהם כולם רצים יחד – נראה בתרגול 3.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כל תהליך צורך משאבים, למשל זיכרון וזמן מעבד.</a:t>
            </a:r>
          </a:p>
          <a:p>
            <a:pPr lvl="1"/>
            <a:r>
              <a:rPr lang="he-IL" altLang="en-US" dirty="0"/>
              <a:t>בתרגול 4 נלמד איך מערכת ההפעלה מחלקת את זמן המעבד בין התהליכים.</a:t>
            </a:r>
          </a:p>
          <a:p>
            <a:pPr lvl="1"/>
            <a:endParaRPr lang="he-IL" dirty="0"/>
          </a:p>
          <a:p>
            <a:r>
              <a:rPr lang="he-IL" dirty="0"/>
              <a:t>מערכת ההפעלה נותנת לכל תהליך אשליה שהוא לבד במערכת.</a:t>
            </a:r>
          </a:p>
          <a:p>
            <a:pPr lvl="1"/>
            <a:r>
              <a:rPr lang="he-IL" altLang="en-US" dirty="0"/>
              <a:t>כדי לספק לתהליכים הגנה זה מזה.</a:t>
            </a:r>
          </a:p>
          <a:p>
            <a:pPr lvl="1"/>
            <a:r>
              <a:rPr lang="he-IL" altLang="en-US" dirty="0"/>
              <a:t>אבל תהליכים יכולים גם לתקשר ביניהם – נראה בתרגול 7.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255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מימוש רשימות מקושרות</a:t>
            </a:r>
            <a:r>
              <a:rPr lang="en-US"/>
              <a:t/>
            </a:r>
            <a:br>
              <a:rPr lang="en-US"/>
            </a:br>
            <a:r>
              <a:rPr lang="he-IL"/>
              <a:t>בגרעין </a:t>
            </a:r>
            <a:r>
              <a:rPr lang="he-IL" dirty="0"/>
              <a:t>לינוקס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778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רשימות מקושרות בגרעין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en-US" dirty="0"/>
              <a:t>הגרעין משתמש פעמים רבות ב</a:t>
            </a:r>
            <a:r>
              <a:rPr lang="he-IL" altLang="en-US" b="1" dirty="0"/>
              <a:t>רשימות מקושרות כפולות מעגליות </a:t>
            </a:r>
            <a:r>
              <a:rPr lang="he-IL" altLang="en-US" dirty="0"/>
              <a:t>לצורך ניהול תורים ומבני נתונים אחרים.</a:t>
            </a:r>
          </a:p>
          <a:p>
            <a:r>
              <a:rPr lang="he-IL" altLang="en-US" dirty="0"/>
              <a:t>כדי למנוע שכפול קוד, קיים בגרעין מנגנון למימוש "גנרי" של רשימה כנ"ל עבור טיפוסי נתונים כלליים.</a:t>
            </a:r>
          </a:p>
          <a:p>
            <a:pPr lvl="1"/>
            <a:r>
              <a:rPr lang="he-IL" altLang="en-US" dirty="0"/>
              <a:t>למרבה הצער, מכיוון שגרעין לינוקס נכתב ב-</a:t>
            </a:r>
            <a:r>
              <a:rPr lang="en-US" altLang="en-US" dirty="0"/>
              <a:t>C</a:t>
            </a:r>
            <a:r>
              <a:rPr lang="he-IL" altLang="en-US" dirty="0"/>
              <a:t>, שאינה שפת תכנות מונחית עצמים, המימוש הגנרי מסתמך על כמה "טריקים" של מצביעים והשמות.</a:t>
            </a:r>
          </a:p>
          <a:p>
            <a:pPr lvl="1"/>
            <a:endParaRPr lang="he-IL" altLang="en-US" dirty="0"/>
          </a:p>
          <a:p>
            <a:r>
              <a:rPr lang="he-IL" dirty="0"/>
              <a:t>המנגנון מסתמך על הטיפוס הבא (לייצוג ראש רשימה המקושרת):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list_head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struct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list_head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*next, 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typedef struct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list_head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he-IL" dirty="0"/>
          </a:p>
          <a:p>
            <a:pPr lvl="1"/>
            <a:endParaRPr lang="he-IL" dirty="0"/>
          </a:p>
          <a:p>
            <a:pPr lvl="1"/>
            <a:r>
              <a:rPr lang="he-IL" dirty="0"/>
              <a:t>מוגדר בקובץ </a:t>
            </a:r>
            <a:r>
              <a:rPr lang="he-IL" altLang="en-US" dirty="0"/>
              <a:t>בקובץ </a:t>
            </a:r>
            <a:r>
              <a:rPr lang="en-US" altLang="en-US" dirty="0"/>
              <a:t>include/</a:t>
            </a:r>
            <a:r>
              <a:rPr lang="en-US" altLang="en-US" dirty="0" err="1"/>
              <a:t>linux</a:t>
            </a:r>
            <a:r>
              <a:rPr lang="en-US" altLang="en-US" dirty="0"/>
              <a:t>/</a:t>
            </a:r>
            <a:r>
              <a:rPr lang="en-US" altLang="en-US" dirty="0" err="1"/>
              <a:t>list.h</a:t>
            </a:r>
            <a:r>
              <a:rPr lang="he-IL" altLang="en-US" dirty="0"/>
              <a:t> .</a:t>
            </a:r>
          </a:p>
          <a:p>
            <a:pPr marL="0" indent="0">
              <a:buNone/>
            </a:pPr>
            <a:endParaRPr lang="he-IL" dirty="0"/>
          </a:p>
          <a:p>
            <a:pPr lvl="1"/>
            <a:endParaRPr lang="he-IL" alt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116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רשימה מקושרת "גנרית"</a:t>
            </a:r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200">
                <a:latin typeface="Courier New" panose="02070309020205020404" pitchFamily="49" charset="0"/>
                <a:cs typeface="Courier New" panose="02070309020205020404" pitchFamily="49" charset="0"/>
              </a:rPr>
              <a:t>struct MyNode {</a:t>
            </a:r>
          </a:p>
          <a:p>
            <a:pPr marL="0" indent="0" algn="l" rtl="0">
              <a:buNone/>
            </a:pPr>
            <a:r>
              <a:rPr lang="en-US" sz="2200">
                <a:latin typeface="Courier New" panose="02070309020205020404" pitchFamily="49" charset="0"/>
                <a:cs typeface="Courier New" panose="02070309020205020404" pitchFamily="49" charset="0"/>
              </a:rPr>
              <a:t>   int x, y;</a:t>
            </a:r>
          </a:p>
          <a:p>
            <a:pPr marL="0" indent="0" algn="l" rtl="0">
              <a:buNone/>
            </a:pPr>
            <a:r>
              <a:rPr lang="en-US" sz="2200">
                <a:latin typeface="Courier New" panose="02070309020205020404" pitchFamily="49" charset="0"/>
                <a:cs typeface="Courier New" panose="02070309020205020404" pitchFamily="49" charset="0"/>
              </a:rPr>
              <a:t>   list_t my_ptr;</a:t>
            </a:r>
          </a:p>
          <a:p>
            <a:pPr marL="0" indent="0" algn="l" rtl="0">
              <a:buNone/>
            </a:pPr>
            <a:r>
              <a:rPr lang="en-US" sz="2200">
                <a:latin typeface="Courier New" panose="02070309020205020404" pitchFamily="49" charset="0"/>
                <a:cs typeface="Courier New" panose="02070309020205020404" pitchFamily="49" charset="0"/>
              </a:rPr>
              <a:t>   int z;</a:t>
            </a:r>
          </a:p>
          <a:p>
            <a:pPr marL="0" indent="0" algn="l" rtl="0">
              <a:buNone/>
            </a:pPr>
            <a:r>
              <a:rPr lang="en-US" sz="22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algn="l" rtl="0">
              <a:buNone/>
            </a:pPr>
            <a:endParaRPr lang="en-US" sz="2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e-IL" sz="2400" dirty="0"/>
              <a:t>כדי להגדיר צומת ברשימה הגנרית, מגדירים טיפוס רשומה חדש ומטמיעים בו שדה מטיפוס </a:t>
            </a:r>
            <a:r>
              <a:rPr lang="en-US" sz="2400" dirty="0" err="1"/>
              <a:t>list_t</a:t>
            </a:r>
            <a:r>
              <a:rPr lang="he-IL" sz="2400" dirty="0"/>
              <a:t>, למשל :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42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343264" y="3966820"/>
            <a:ext cx="8497888" cy="2401889"/>
            <a:chOff x="289749" y="3731086"/>
            <a:chExt cx="8497888" cy="2401889"/>
          </a:xfrm>
        </p:grpSpPr>
        <p:grpSp>
          <p:nvGrpSpPr>
            <p:cNvPr id="60" name="Group 50"/>
            <p:cNvGrpSpPr>
              <a:grpSpLocks/>
            </p:cNvGrpSpPr>
            <p:nvPr/>
          </p:nvGrpSpPr>
          <p:grpSpPr bwMode="auto">
            <a:xfrm>
              <a:off x="289749" y="4812173"/>
              <a:ext cx="1152525" cy="863600"/>
              <a:chOff x="158" y="3067"/>
              <a:chExt cx="726" cy="544"/>
            </a:xfrm>
          </p:grpSpPr>
          <p:sp>
            <p:nvSpPr>
              <p:cNvPr id="110" name="Rectangle 51"/>
              <p:cNvSpPr>
                <a:spLocks noChangeArrowheads="1"/>
              </p:cNvSpPr>
              <p:nvPr/>
            </p:nvSpPr>
            <p:spPr bwMode="auto">
              <a:xfrm>
                <a:off x="158" y="3067"/>
                <a:ext cx="726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1" name="Rectangle 52"/>
              <p:cNvSpPr>
                <a:spLocks noChangeArrowheads="1"/>
              </p:cNvSpPr>
              <p:nvPr/>
            </p:nvSpPr>
            <p:spPr bwMode="auto">
              <a:xfrm>
                <a:off x="158" y="3339"/>
                <a:ext cx="726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1" name="Group 53"/>
            <p:cNvGrpSpPr>
              <a:grpSpLocks/>
            </p:cNvGrpSpPr>
            <p:nvPr/>
          </p:nvGrpSpPr>
          <p:grpSpPr bwMode="auto">
            <a:xfrm>
              <a:off x="2666237" y="4162887"/>
              <a:ext cx="1152525" cy="1970088"/>
              <a:chOff x="1474" y="2477"/>
              <a:chExt cx="726" cy="1241"/>
            </a:xfrm>
          </p:grpSpPr>
          <p:grpSp>
            <p:nvGrpSpPr>
              <p:cNvPr id="104" name="Group 54"/>
              <p:cNvGrpSpPr>
                <a:grpSpLocks/>
              </p:cNvGrpSpPr>
              <p:nvPr/>
            </p:nvGrpSpPr>
            <p:grpSpPr bwMode="auto">
              <a:xfrm>
                <a:off x="1474" y="2477"/>
                <a:ext cx="726" cy="953"/>
                <a:chOff x="1474" y="2477"/>
                <a:chExt cx="726" cy="953"/>
              </a:xfrm>
            </p:grpSpPr>
            <p:grpSp>
              <p:nvGrpSpPr>
                <p:cNvPr id="106" name="Group 55"/>
                <p:cNvGrpSpPr>
                  <a:grpSpLocks/>
                </p:cNvGrpSpPr>
                <p:nvPr/>
              </p:nvGrpSpPr>
              <p:grpSpPr bwMode="auto">
                <a:xfrm>
                  <a:off x="1474" y="2886"/>
                  <a:ext cx="726" cy="544"/>
                  <a:chOff x="158" y="3067"/>
                  <a:chExt cx="726" cy="544"/>
                </a:xfrm>
              </p:grpSpPr>
              <p:sp>
                <p:nvSpPr>
                  <p:cNvPr id="108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158" y="3067"/>
                    <a:ext cx="726" cy="27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09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158" y="3339"/>
                    <a:ext cx="726" cy="27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sp>
              <p:nvSpPr>
                <p:cNvPr id="107" name="Rectangle 58"/>
                <p:cNvSpPr>
                  <a:spLocks noChangeArrowheads="1"/>
                </p:cNvSpPr>
                <p:nvPr/>
              </p:nvSpPr>
              <p:spPr bwMode="auto">
                <a:xfrm>
                  <a:off x="1474" y="2477"/>
                  <a:ext cx="726" cy="403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x, y</a:t>
                  </a:r>
                </a:p>
              </p:txBody>
            </p:sp>
          </p:grpSp>
          <p:sp>
            <p:nvSpPr>
              <p:cNvPr id="105" name="Rectangle 59"/>
              <p:cNvSpPr>
                <a:spLocks noChangeArrowheads="1"/>
              </p:cNvSpPr>
              <p:nvPr/>
            </p:nvSpPr>
            <p:spPr bwMode="auto">
              <a:xfrm>
                <a:off x="1474" y="3430"/>
                <a:ext cx="726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dirty="0"/>
                  <a:t>z</a:t>
                </a:r>
              </a:p>
            </p:txBody>
          </p:sp>
        </p:grpSp>
        <p:grpSp>
          <p:nvGrpSpPr>
            <p:cNvPr id="62" name="Group 60"/>
            <p:cNvGrpSpPr>
              <a:grpSpLocks/>
            </p:cNvGrpSpPr>
            <p:nvPr/>
          </p:nvGrpSpPr>
          <p:grpSpPr bwMode="auto">
            <a:xfrm>
              <a:off x="5115749" y="4162887"/>
              <a:ext cx="1152525" cy="1970088"/>
              <a:chOff x="1474" y="2477"/>
              <a:chExt cx="726" cy="1241"/>
            </a:xfrm>
          </p:grpSpPr>
          <p:grpSp>
            <p:nvGrpSpPr>
              <p:cNvPr id="98" name="Group 61"/>
              <p:cNvGrpSpPr>
                <a:grpSpLocks/>
              </p:cNvGrpSpPr>
              <p:nvPr/>
            </p:nvGrpSpPr>
            <p:grpSpPr bwMode="auto">
              <a:xfrm>
                <a:off x="1474" y="2477"/>
                <a:ext cx="726" cy="953"/>
                <a:chOff x="1474" y="2477"/>
                <a:chExt cx="726" cy="953"/>
              </a:xfrm>
            </p:grpSpPr>
            <p:grpSp>
              <p:nvGrpSpPr>
                <p:cNvPr id="100" name="Group 62"/>
                <p:cNvGrpSpPr>
                  <a:grpSpLocks/>
                </p:cNvGrpSpPr>
                <p:nvPr/>
              </p:nvGrpSpPr>
              <p:grpSpPr bwMode="auto">
                <a:xfrm>
                  <a:off x="1474" y="2886"/>
                  <a:ext cx="726" cy="544"/>
                  <a:chOff x="158" y="3067"/>
                  <a:chExt cx="726" cy="544"/>
                </a:xfrm>
              </p:grpSpPr>
              <p:sp>
                <p:nvSpPr>
                  <p:cNvPr id="102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158" y="3067"/>
                    <a:ext cx="726" cy="27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03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158" y="3339"/>
                    <a:ext cx="726" cy="27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sp>
              <p:nvSpPr>
                <p:cNvPr id="101" name="Rectangle 65"/>
                <p:cNvSpPr>
                  <a:spLocks noChangeArrowheads="1"/>
                </p:cNvSpPr>
                <p:nvPr/>
              </p:nvSpPr>
              <p:spPr bwMode="auto">
                <a:xfrm>
                  <a:off x="1474" y="2477"/>
                  <a:ext cx="726" cy="403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x, y</a:t>
                  </a:r>
                </a:p>
              </p:txBody>
            </p:sp>
          </p:grpSp>
          <p:sp>
            <p:nvSpPr>
              <p:cNvPr id="99" name="Rectangle 66"/>
              <p:cNvSpPr>
                <a:spLocks noChangeArrowheads="1"/>
              </p:cNvSpPr>
              <p:nvPr/>
            </p:nvSpPr>
            <p:spPr bwMode="auto">
              <a:xfrm>
                <a:off x="1474" y="3430"/>
                <a:ext cx="726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dirty="0"/>
                  <a:t>z</a:t>
                </a:r>
              </a:p>
            </p:txBody>
          </p:sp>
        </p:grpSp>
        <p:grpSp>
          <p:nvGrpSpPr>
            <p:cNvPr id="63" name="Group 67"/>
            <p:cNvGrpSpPr>
              <a:grpSpLocks/>
            </p:cNvGrpSpPr>
            <p:nvPr/>
          </p:nvGrpSpPr>
          <p:grpSpPr bwMode="auto">
            <a:xfrm>
              <a:off x="7419212" y="4162887"/>
              <a:ext cx="1152525" cy="1970088"/>
              <a:chOff x="1474" y="2477"/>
              <a:chExt cx="726" cy="1241"/>
            </a:xfrm>
          </p:grpSpPr>
          <p:grpSp>
            <p:nvGrpSpPr>
              <p:cNvPr id="92" name="Group 68"/>
              <p:cNvGrpSpPr>
                <a:grpSpLocks/>
              </p:cNvGrpSpPr>
              <p:nvPr/>
            </p:nvGrpSpPr>
            <p:grpSpPr bwMode="auto">
              <a:xfrm>
                <a:off x="1474" y="2477"/>
                <a:ext cx="726" cy="953"/>
                <a:chOff x="1474" y="2477"/>
                <a:chExt cx="726" cy="953"/>
              </a:xfrm>
            </p:grpSpPr>
            <p:grpSp>
              <p:nvGrpSpPr>
                <p:cNvPr id="94" name="Group 69"/>
                <p:cNvGrpSpPr>
                  <a:grpSpLocks/>
                </p:cNvGrpSpPr>
                <p:nvPr/>
              </p:nvGrpSpPr>
              <p:grpSpPr bwMode="auto">
                <a:xfrm>
                  <a:off x="1474" y="2886"/>
                  <a:ext cx="726" cy="544"/>
                  <a:chOff x="158" y="3067"/>
                  <a:chExt cx="726" cy="544"/>
                </a:xfrm>
              </p:grpSpPr>
              <p:sp>
                <p:nvSpPr>
                  <p:cNvPr id="96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158" y="3067"/>
                    <a:ext cx="726" cy="27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97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58" y="3339"/>
                    <a:ext cx="726" cy="27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sp>
              <p:nvSpPr>
                <p:cNvPr id="95" name="Rectangle 72"/>
                <p:cNvSpPr>
                  <a:spLocks noChangeArrowheads="1"/>
                </p:cNvSpPr>
                <p:nvPr/>
              </p:nvSpPr>
              <p:spPr bwMode="auto">
                <a:xfrm>
                  <a:off x="1474" y="2477"/>
                  <a:ext cx="726" cy="403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x, y</a:t>
                  </a:r>
                </a:p>
              </p:txBody>
            </p:sp>
          </p:grpSp>
          <p:sp>
            <p:nvSpPr>
              <p:cNvPr id="93" name="Rectangle 73"/>
              <p:cNvSpPr>
                <a:spLocks noChangeArrowheads="1"/>
              </p:cNvSpPr>
              <p:nvPr/>
            </p:nvSpPr>
            <p:spPr bwMode="auto">
              <a:xfrm>
                <a:off x="1474" y="3430"/>
                <a:ext cx="726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dirty="0"/>
                  <a:t>z</a:t>
                </a:r>
              </a:p>
            </p:txBody>
          </p:sp>
        </p:grpSp>
        <p:sp>
          <p:nvSpPr>
            <p:cNvPr id="64" name="Line 76"/>
            <p:cNvSpPr>
              <a:spLocks noChangeShapeType="1"/>
            </p:cNvSpPr>
            <p:nvPr/>
          </p:nvSpPr>
          <p:spPr bwMode="auto">
            <a:xfrm>
              <a:off x="3674299" y="5028073"/>
              <a:ext cx="14398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78"/>
            <p:cNvSpPr>
              <a:spLocks noChangeShapeType="1"/>
            </p:cNvSpPr>
            <p:nvPr/>
          </p:nvSpPr>
          <p:spPr bwMode="auto">
            <a:xfrm>
              <a:off x="6195249" y="5028073"/>
              <a:ext cx="12239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6" name="AutoShape 80"/>
            <p:cNvCxnSpPr>
              <a:cxnSpLocks noChangeShapeType="1"/>
              <a:stCxn id="111" idx="2"/>
              <a:endCxn id="96" idx="3"/>
            </p:cNvCxnSpPr>
            <p:nvPr/>
          </p:nvCxnSpPr>
          <p:spPr bwMode="auto">
            <a:xfrm rot="5400000" flipH="1" flipV="1">
              <a:off x="4444555" y="1449530"/>
              <a:ext cx="548640" cy="7705725"/>
            </a:xfrm>
            <a:prstGeom prst="bentConnector4">
              <a:avLst>
                <a:gd name="adj1" fmla="val -128190"/>
                <a:gd name="adj2" fmla="val 10296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Line 81"/>
            <p:cNvSpPr>
              <a:spLocks noChangeShapeType="1"/>
            </p:cNvSpPr>
            <p:nvPr/>
          </p:nvSpPr>
          <p:spPr bwMode="auto">
            <a:xfrm flipH="1">
              <a:off x="8498712" y="4883611"/>
              <a:ext cx="2889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8" name="AutoShape 82"/>
            <p:cNvCxnSpPr>
              <a:cxnSpLocks noChangeShapeType="1"/>
              <a:stCxn id="67" idx="0"/>
              <a:endCxn id="110" idx="0"/>
            </p:cNvCxnSpPr>
            <p:nvPr/>
          </p:nvCxnSpPr>
          <p:spPr bwMode="auto">
            <a:xfrm rot="5400000" flipH="1">
              <a:off x="4790248" y="887936"/>
              <a:ext cx="73152" cy="7921625"/>
            </a:xfrm>
            <a:prstGeom prst="bentConnector3">
              <a:avLst>
                <a:gd name="adj1" fmla="val 174871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" name="Text Box 83"/>
            <p:cNvSpPr txBox="1">
              <a:spLocks noChangeArrowheads="1"/>
            </p:cNvSpPr>
            <p:nvPr/>
          </p:nvSpPr>
          <p:spPr bwMode="auto">
            <a:xfrm>
              <a:off x="291337" y="4235911"/>
              <a:ext cx="1152525" cy="3667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altLang="en-US"/>
                <a:t>list_head</a:t>
              </a:r>
            </a:p>
          </p:txBody>
        </p:sp>
        <p:sp>
          <p:nvSpPr>
            <p:cNvPr id="70" name="Text Box 84"/>
            <p:cNvSpPr txBox="1">
              <a:spLocks noChangeArrowheads="1"/>
            </p:cNvSpPr>
            <p:nvPr/>
          </p:nvSpPr>
          <p:spPr bwMode="auto">
            <a:xfrm>
              <a:off x="434212" y="4885198"/>
              <a:ext cx="863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71" name="Text Box 85"/>
            <p:cNvSpPr txBox="1">
              <a:spLocks noChangeArrowheads="1"/>
            </p:cNvSpPr>
            <p:nvPr/>
          </p:nvSpPr>
          <p:spPr bwMode="auto">
            <a:xfrm>
              <a:off x="434212" y="4812173"/>
              <a:ext cx="863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next</a:t>
              </a:r>
            </a:p>
          </p:txBody>
        </p:sp>
        <p:sp>
          <p:nvSpPr>
            <p:cNvPr id="72" name="Text Box 86"/>
            <p:cNvSpPr txBox="1">
              <a:spLocks noChangeArrowheads="1"/>
            </p:cNvSpPr>
            <p:nvPr/>
          </p:nvSpPr>
          <p:spPr bwMode="auto">
            <a:xfrm>
              <a:off x="2739262" y="4848686"/>
              <a:ext cx="8636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next</a:t>
              </a:r>
            </a:p>
          </p:txBody>
        </p:sp>
        <p:sp>
          <p:nvSpPr>
            <p:cNvPr id="73" name="Text Box 87"/>
            <p:cNvSpPr txBox="1">
              <a:spLocks noChangeArrowheads="1"/>
            </p:cNvSpPr>
            <p:nvPr/>
          </p:nvSpPr>
          <p:spPr bwMode="auto">
            <a:xfrm>
              <a:off x="5187187" y="4847098"/>
              <a:ext cx="863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next</a:t>
              </a:r>
            </a:p>
          </p:txBody>
        </p:sp>
        <p:sp>
          <p:nvSpPr>
            <p:cNvPr id="74" name="Text Box 88"/>
            <p:cNvSpPr txBox="1">
              <a:spLocks noChangeArrowheads="1"/>
            </p:cNvSpPr>
            <p:nvPr/>
          </p:nvSpPr>
          <p:spPr bwMode="auto">
            <a:xfrm>
              <a:off x="7635112" y="4847098"/>
              <a:ext cx="863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next</a:t>
              </a:r>
            </a:p>
          </p:txBody>
        </p:sp>
        <p:sp>
          <p:nvSpPr>
            <p:cNvPr id="75" name="Text Box 89"/>
            <p:cNvSpPr txBox="1">
              <a:spLocks noChangeArrowheads="1"/>
            </p:cNvSpPr>
            <p:nvPr/>
          </p:nvSpPr>
          <p:spPr bwMode="auto">
            <a:xfrm>
              <a:off x="434212" y="5316998"/>
              <a:ext cx="863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prev</a:t>
              </a:r>
            </a:p>
          </p:txBody>
        </p:sp>
        <p:sp>
          <p:nvSpPr>
            <p:cNvPr id="76" name="Text Box 90"/>
            <p:cNvSpPr txBox="1">
              <a:spLocks noChangeArrowheads="1"/>
            </p:cNvSpPr>
            <p:nvPr/>
          </p:nvSpPr>
          <p:spPr bwMode="auto">
            <a:xfrm>
              <a:off x="2810699" y="5280486"/>
              <a:ext cx="8636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prev</a:t>
              </a:r>
            </a:p>
          </p:txBody>
        </p:sp>
        <p:sp>
          <p:nvSpPr>
            <p:cNvPr id="77" name="Text Box 91"/>
            <p:cNvSpPr txBox="1">
              <a:spLocks noChangeArrowheads="1"/>
            </p:cNvSpPr>
            <p:nvPr/>
          </p:nvSpPr>
          <p:spPr bwMode="auto">
            <a:xfrm>
              <a:off x="5187187" y="5278898"/>
              <a:ext cx="863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prev</a:t>
              </a:r>
            </a:p>
          </p:txBody>
        </p:sp>
        <p:sp>
          <p:nvSpPr>
            <p:cNvPr id="78" name="Text Box 92"/>
            <p:cNvSpPr txBox="1">
              <a:spLocks noChangeArrowheads="1"/>
            </p:cNvSpPr>
            <p:nvPr/>
          </p:nvSpPr>
          <p:spPr bwMode="auto">
            <a:xfrm>
              <a:off x="7563674" y="5280486"/>
              <a:ext cx="8636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prev</a:t>
              </a:r>
            </a:p>
          </p:txBody>
        </p:sp>
        <p:sp>
          <p:nvSpPr>
            <p:cNvPr id="79" name="Text Box 93"/>
            <p:cNvSpPr txBox="1">
              <a:spLocks noChangeArrowheads="1"/>
            </p:cNvSpPr>
            <p:nvPr/>
          </p:nvSpPr>
          <p:spPr bwMode="auto">
            <a:xfrm>
              <a:off x="2594800" y="3731086"/>
              <a:ext cx="13156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my_node1</a:t>
              </a:r>
            </a:p>
          </p:txBody>
        </p:sp>
        <p:sp>
          <p:nvSpPr>
            <p:cNvPr id="80" name="Text Box 94"/>
            <p:cNvSpPr txBox="1">
              <a:spLocks noChangeArrowheads="1"/>
            </p:cNvSpPr>
            <p:nvPr/>
          </p:nvSpPr>
          <p:spPr bwMode="auto">
            <a:xfrm>
              <a:off x="4898262" y="3731086"/>
              <a:ext cx="12969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my_node2</a:t>
              </a:r>
            </a:p>
          </p:txBody>
        </p:sp>
        <p:sp>
          <p:nvSpPr>
            <p:cNvPr id="81" name="Text Box 95"/>
            <p:cNvSpPr txBox="1">
              <a:spLocks noChangeArrowheads="1"/>
            </p:cNvSpPr>
            <p:nvPr/>
          </p:nvSpPr>
          <p:spPr bwMode="auto">
            <a:xfrm>
              <a:off x="7382700" y="3731086"/>
              <a:ext cx="12505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my_node3</a:t>
              </a:r>
            </a:p>
          </p:txBody>
        </p:sp>
        <p:sp>
          <p:nvSpPr>
            <p:cNvPr id="82" name="Line 97"/>
            <p:cNvSpPr>
              <a:spLocks noChangeShapeType="1"/>
            </p:cNvSpPr>
            <p:nvPr/>
          </p:nvSpPr>
          <p:spPr bwMode="auto">
            <a:xfrm>
              <a:off x="1226374" y="5028073"/>
              <a:ext cx="14398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99"/>
            <p:cNvSpPr>
              <a:spLocks noChangeShapeType="1"/>
            </p:cNvSpPr>
            <p:nvPr/>
          </p:nvSpPr>
          <p:spPr bwMode="auto">
            <a:xfrm flipH="1">
              <a:off x="4610924" y="5459873"/>
              <a:ext cx="6477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100"/>
            <p:cNvSpPr>
              <a:spLocks noChangeShapeType="1"/>
            </p:cNvSpPr>
            <p:nvPr/>
          </p:nvSpPr>
          <p:spPr bwMode="auto">
            <a:xfrm flipV="1">
              <a:off x="4610924" y="4812173"/>
              <a:ext cx="0" cy="6477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101"/>
            <p:cNvSpPr>
              <a:spLocks noChangeShapeType="1"/>
            </p:cNvSpPr>
            <p:nvPr/>
          </p:nvSpPr>
          <p:spPr bwMode="auto">
            <a:xfrm flipH="1">
              <a:off x="3818762" y="4812173"/>
              <a:ext cx="792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105"/>
            <p:cNvSpPr>
              <a:spLocks noChangeShapeType="1"/>
            </p:cNvSpPr>
            <p:nvPr/>
          </p:nvSpPr>
          <p:spPr bwMode="auto">
            <a:xfrm flipH="1">
              <a:off x="7058849" y="5459873"/>
              <a:ext cx="5048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106"/>
            <p:cNvSpPr>
              <a:spLocks noChangeShapeType="1"/>
            </p:cNvSpPr>
            <p:nvPr/>
          </p:nvSpPr>
          <p:spPr bwMode="auto">
            <a:xfrm flipV="1">
              <a:off x="7058849" y="4812173"/>
              <a:ext cx="0" cy="6477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107"/>
            <p:cNvSpPr>
              <a:spLocks noChangeShapeType="1"/>
            </p:cNvSpPr>
            <p:nvPr/>
          </p:nvSpPr>
          <p:spPr bwMode="auto">
            <a:xfrm flipH="1">
              <a:off x="6266687" y="4812173"/>
              <a:ext cx="792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108"/>
            <p:cNvSpPr>
              <a:spLocks noChangeShapeType="1"/>
            </p:cNvSpPr>
            <p:nvPr/>
          </p:nvSpPr>
          <p:spPr bwMode="auto">
            <a:xfrm flipH="1">
              <a:off x="2234437" y="5459873"/>
              <a:ext cx="5762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109"/>
            <p:cNvSpPr>
              <a:spLocks noChangeShapeType="1"/>
            </p:cNvSpPr>
            <p:nvPr/>
          </p:nvSpPr>
          <p:spPr bwMode="auto">
            <a:xfrm flipV="1">
              <a:off x="2234437" y="4812173"/>
              <a:ext cx="0" cy="6477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110"/>
            <p:cNvSpPr>
              <a:spLocks noChangeShapeType="1"/>
            </p:cNvSpPr>
            <p:nvPr/>
          </p:nvSpPr>
          <p:spPr bwMode="auto">
            <a:xfrm flipH="1">
              <a:off x="1442274" y="4812173"/>
              <a:ext cx="7921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08659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פעולות על רשימות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יצירת (ראש) הרשימה: </a:t>
            </a:r>
            <a:r>
              <a:rPr lang="en-US" altLang="en-US" dirty="0"/>
              <a:t>LIST_HEAD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הוספת איבר במקום נתון: </a:t>
            </a:r>
            <a:r>
              <a:rPr lang="en-US" altLang="en-US" dirty="0" err="1"/>
              <a:t>list_add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הוספת איבר בסוף הרשימה: </a:t>
            </a:r>
            <a:r>
              <a:rPr lang="en-US" altLang="en-US" dirty="0" err="1"/>
              <a:t>list_add_tail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הסרת איבר נתון: </a:t>
            </a:r>
            <a:r>
              <a:rPr lang="en-US" altLang="en-US" dirty="0" err="1"/>
              <a:t>list_del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בדיקה האם הרשימה ריקה: </a:t>
            </a:r>
            <a:r>
              <a:rPr lang="en-US" altLang="en-US" dirty="0" err="1"/>
              <a:t>list_empty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לולאת מעבר על איברים ברשימה: </a:t>
            </a:r>
            <a:r>
              <a:rPr lang="en-US" altLang="en-US" dirty="0" err="1"/>
              <a:t>list_for_each</a:t>
            </a:r>
            <a:r>
              <a:rPr lang="he-IL" altLang="en-US" dirty="0"/>
              <a:t>.</a:t>
            </a:r>
          </a:p>
          <a:p>
            <a:endParaRPr lang="he-IL" altLang="en-US" dirty="0"/>
          </a:p>
          <a:p>
            <a:r>
              <a:rPr lang="he-IL" altLang="en-US" dirty="0"/>
              <a:t>גישה לרשומה המכילה איבר נתון: </a:t>
            </a:r>
            <a:r>
              <a:rPr lang="en-US" altLang="en-US" dirty="0" err="1"/>
              <a:t>list_entry</a:t>
            </a:r>
            <a:r>
              <a:rPr lang="he-IL" altLang="en-US" dirty="0"/>
              <a:t>.</a:t>
            </a:r>
          </a:p>
          <a:p>
            <a:pPr marL="0" indent="0" algn="l" rtl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list_entry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type, member) \</a:t>
            </a:r>
          </a:p>
          <a:p>
            <a:pPr marL="0" indent="0" algn="l" rtl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((type *)((char *)(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– \</a:t>
            </a:r>
          </a:p>
          <a:p>
            <a:pPr marL="0" indent="0" algn="l" rtl="0"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(unsigned long)(&amp;((type *)0)-&gt;member)))</a:t>
            </a:r>
            <a:r>
              <a:rPr lang="he-IL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37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הסבר על המאקרו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list_entry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12640077"/>
              </p:ext>
            </p:extLst>
          </p:nvPr>
        </p:nvGraphicFramePr>
        <p:xfrm>
          <a:off x="1312610" y="2922524"/>
          <a:ext cx="1387919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7919">
                  <a:extLst>
                    <a:ext uri="{9D8B030D-6E8A-4147-A177-3AD203B41FA5}">
                      <a16:colId xmlns:a16="http://schemas.microsoft.com/office/drawing/2014/main" xmlns="" val="1505905337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int</a:t>
                      </a:r>
                      <a:r>
                        <a:rPr lang="en-US" sz="2000" dirty="0"/>
                        <a:t> 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9366146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int</a:t>
                      </a:r>
                      <a:r>
                        <a:rPr lang="en-US" sz="2000" dirty="0"/>
                        <a:t> 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52811333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list_t</a:t>
                      </a:r>
                      <a:r>
                        <a:rPr lang="en-US" sz="2000" dirty="0"/>
                        <a:t>* </a:t>
                      </a:r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member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2786290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int</a:t>
                      </a:r>
                      <a:r>
                        <a:rPr lang="en-US" sz="2000" dirty="0"/>
                        <a:t> 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34902664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>
                <a:highlight>
                  <a:srgbClr val="FFFF00"/>
                </a:highlight>
              </a:rPr>
              <a:t>קלט</a:t>
            </a:r>
            <a:r>
              <a:rPr lang="he-IL" dirty="0"/>
              <a:t>:</a:t>
            </a:r>
            <a:endParaRPr lang="en-US" dirty="0"/>
          </a:p>
          <a:p>
            <a:pPr lvl="1"/>
            <a:r>
              <a:rPr lang="en-US" dirty="0"/>
              <a:t>type</a:t>
            </a:r>
            <a:r>
              <a:rPr lang="he-IL" dirty="0"/>
              <a:t> – שם הטיפוס של הצומת ברשימה המקושרת.</a:t>
            </a:r>
          </a:p>
          <a:p>
            <a:pPr lvl="2"/>
            <a:r>
              <a:rPr lang="he-IL" dirty="0"/>
              <a:t>במקרה שלנו: </a:t>
            </a:r>
            <a:r>
              <a:rPr lang="en-US" dirty="0"/>
              <a:t>struct </a:t>
            </a:r>
            <a:r>
              <a:rPr lang="en-US" dirty="0" err="1"/>
              <a:t>MyNode</a:t>
            </a:r>
            <a:r>
              <a:rPr lang="he-IL" dirty="0"/>
              <a:t>.</a:t>
            </a:r>
          </a:p>
          <a:p>
            <a:pPr lvl="1"/>
            <a:r>
              <a:rPr lang="en-US" dirty="0" err="1"/>
              <a:t>ptr</a:t>
            </a:r>
            <a:r>
              <a:rPr lang="he-IL" dirty="0"/>
              <a:t> – מצביע לשדה מסוג </a:t>
            </a:r>
            <a:r>
              <a:rPr lang="en-US" dirty="0" err="1"/>
              <a:t>list_t</a:t>
            </a:r>
            <a:r>
              <a:rPr lang="he-IL" dirty="0"/>
              <a:t> שנמצא בצומת כלשהו ברשימה המקושרת.</a:t>
            </a:r>
          </a:p>
          <a:p>
            <a:pPr lvl="1"/>
            <a:r>
              <a:rPr lang="en-US" dirty="0"/>
              <a:t>member</a:t>
            </a:r>
            <a:r>
              <a:rPr lang="he-IL" dirty="0"/>
              <a:t> – שם השדה מטיפוס </a:t>
            </a:r>
            <a:r>
              <a:rPr lang="en-US" dirty="0" err="1"/>
              <a:t>list_t</a:t>
            </a:r>
            <a:r>
              <a:rPr lang="he-IL" dirty="0"/>
              <a:t> היושב בטיפוס </a:t>
            </a:r>
            <a:r>
              <a:rPr lang="en-US" dirty="0"/>
              <a:t>type</a:t>
            </a:r>
            <a:r>
              <a:rPr lang="he-IL" dirty="0"/>
              <a:t>.</a:t>
            </a:r>
          </a:p>
          <a:p>
            <a:pPr lvl="2"/>
            <a:r>
              <a:rPr lang="he-IL" dirty="0"/>
              <a:t>במקרה שלנו: </a:t>
            </a:r>
            <a:r>
              <a:rPr lang="en-US" dirty="0" err="1"/>
              <a:t>my_ptr</a:t>
            </a:r>
            <a:r>
              <a:rPr lang="he-IL" dirty="0"/>
              <a:t>.</a:t>
            </a:r>
          </a:p>
          <a:p>
            <a:pPr lvl="1"/>
            <a:endParaRPr lang="en-US" dirty="0"/>
          </a:p>
          <a:p>
            <a:r>
              <a:rPr lang="he-IL" dirty="0">
                <a:highlight>
                  <a:srgbClr val="00FF00"/>
                </a:highlight>
              </a:rPr>
              <a:t>פלט</a:t>
            </a:r>
            <a:r>
              <a:rPr lang="he-IL" dirty="0"/>
              <a:t>: </a:t>
            </a:r>
            <a:r>
              <a:rPr lang="en-US" dirty="0"/>
              <a:t>ret</a:t>
            </a:r>
            <a:r>
              <a:rPr lang="he-IL" dirty="0"/>
              <a:t> - מצביע לצומת ברשימה המקושרת המכיל את </a:t>
            </a:r>
            <a:r>
              <a:rPr lang="en-US" dirty="0" err="1"/>
              <a:t>ptr</a:t>
            </a:r>
            <a:r>
              <a:rPr lang="he-IL" dirty="0"/>
              <a:t>.</a:t>
            </a:r>
          </a:p>
          <a:p>
            <a:pPr lvl="1"/>
            <a:r>
              <a:rPr lang="en-US" dirty="0"/>
              <a:t>ret</a:t>
            </a:r>
            <a:r>
              <a:rPr lang="he-IL" dirty="0"/>
              <a:t> מטיפוס </a:t>
            </a:r>
            <a:r>
              <a:rPr lang="en-US" dirty="0" err="1"/>
              <a:t>MyNode</a:t>
            </a:r>
            <a:r>
              <a:rPr lang="en-US" dirty="0"/>
              <a:t>*</a:t>
            </a:r>
            <a:r>
              <a:rPr lang="he-IL" dirty="0"/>
              <a:t>, לעומת </a:t>
            </a:r>
            <a:r>
              <a:rPr lang="en-US" dirty="0" err="1"/>
              <a:t>ptr</a:t>
            </a:r>
            <a:r>
              <a:rPr lang="he-IL" dirty="0"/>
              <a:t> שהיה מטיפוס </a:t>
            </a:r>
            <a:r>
              <a:rPr lang="en-US" dirty="0" err="1"/>
              <a:t>list_t</a:t>
            </a:r>
            <a:r>
              <a:rPr lang="en-US" dirty="0"/>
              <a:t>*</a:t>
            </a:r>
            <a:r>
              <a:rPr lang="he-IL" dirty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0504" y="1858297"/>
            <a:ext cx="13285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highlight>
                  <a:srgbClr val="FFFF00"/>
                </a:highlight>
              </a:rPr>
              <a:t>type</a:t>
            </a:r>
            <a:r>
              <a:rPr lang="en-US" sz="2200" dirty="0"/>
              <a:t>* </a:t>
            </a:r>
            <a:r>
              <a:rPr lang="en-US" sz="2200" dirty="0">
                <a:highlight>
                  <a:srgbClr val="00FF00"/>
                </a:highlight>
              </a:rPr>
              <a:t>ret</a:t>
            </a:r>
          </a:p>
        </p:txBody>
      </p:sp>
      <p:cxnSp>
        <p:nvCxnSpPr>
          <p:cNvPr id="10" name="Connector: Elbow 9"/>
          <p:cNvCxnSpPr>
            <a:cxnSpLocks/>
          </p:cNvCxnSpPr>
          <p:nvPr/>
        </p:nvCxnSpPr>
        <p:spPr>
          <a:xfrm>
            <a:off x="640944" y="2319962"/>
            <a:ext cx="671666" cy="602562"/>
          </a:xfrm>
          <a:prstGeom prst="bentConnector3">
            <a:avLst>
              <a:gd name="adj1" fmla="val 1693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4468" y="5927633"/>
            <a:ext cx="6329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FFFF00"/>
                </a:highlight>
              </a:rPr>
              <a:t>ptr</a:t>
            </a:r>
            <a:endParaRPr lang="en-US" sz="2200" dirty="0">
              <a:highlight>
                <a:srgbClr val="FFFF00"/>
              </a:highlight>
            </a:endParaRPr>
          </a:p>
        </p:txBody>
      </p:sp>
      <p:cxnSp>
        <p:nvCxnSpPr>
          <p:cNvPr id="14" name="Connector: Elbow 13"/>
          <p:cNvCxnSpPr>
            <a:cxnSpLocks/>
            <a:stCxn id="13" idx="0"/>
          </p:cNvCxnSpPr>
          <p:nvPr/>
        </p:nvCxnSpPr>
        <p:spPr>
          <a:xfrm rot="5400000" flipH="1" flipV="1">
            <a:off x="26117" y="4641138"/>
            <a:ext cx="1901322" cy="671669"/>
          </a:xfrm>
          <a:prstGeom prst="bentConnector3">
            <a:avLst>
              <a:gd name="adj1" fmla="val 99644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  <a:stCxn id="34" idx="2"/>
            <a:endCxn id="35" idx="0"/>
          </p:cNvCxnSpPr>
          <p:nvPr/>
        </p:nvCxnSpPr>
        <p:spPr>
          <a:xfrm>
            <a:off x="3853019" y="2814370"/>
            <a:ext cx="6143" cy="298817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086103" y="2168039"/>
            <a:ext cx="1533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lower addresses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92246" y="5802540"/>
            <a:ext cx="1533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higher addresses</a:t>
            </a:r>
          </a:p>
        </p:txBody>
      </p:sp>
    </p:spTree>
    <p:extLst>
      <p:ext uri="{BB962C8B-B14F-4D97-AF65-F5344CB8AC3E}">
        <p14:creationId xmlns:p14="http://schemas.microsoft.com/office/powerpoint/2010/main" val="6733395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הסבר על המאקרו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list_entry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29554805"/>
              </p:ext>
            </p:extLst>
          </p:nvPr>
        </p:nvGraphicFramePr>
        <p:xfrm>
          <a:off x="1312610" y="2922524"/>
          <a:ext cx="1387919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7919">
                  <a:extLst>
                    <a:ext uri="{9D8B030D-6E8A-4147-A177-3AD203B41FA5}">
                      <a16:colId xmlns:a16="http://schemas.microsoft.com/office/drawing/2014/main" xmlns="" val="1505905337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int</a:t>
                      </a:r>
                      <a:r>
                        <a:rPr lang="en-US" sz="2000" dirty="0"/>
                        <a:t> 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9366146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int</a:t>
                      </a:r>
                      <a:r>
                        <a:rPr lang="en-US" sz="2000" dirty="0"/>
                        <a:t> 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52811333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list_t</a:t>
                      </a:r>
                      <a:r>
                        <a:rPr lang="en-US" sz="2000" dirty="0"/>
                        <a:t>* </a:t>
                      </a:r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member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2786290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int</a:t>
                      </a:r>
                      <a:r>
                        <a:rPr lang="en-US" sz="2000" dirty="0"/>
                        <a:t> 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34902664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e-IL" sz="2000" dirty="0"/>
              <a:t>אם נדע את המרחק </a:t>
            </a:r>
            <a:r>
              <a:rPr lang="en-US" sz="2000" dirty="0"/>
              <a:t>d</a:t>
            </a:r>
            <a:r>
              <a:rPr lang="he-IL" sz="2000" dirty="0"/>
              <a:t>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he-IL" sz="2000" dirty="0"/>
              <a:t>נוכל לחשב בקלות:   </a:t>
            </a:r>
            <a:r>
              <a:rPr lang="en-US" sz="2000" dirty="0"/>
              <a:t>ret = </a:t>
            </a:r>
            <a:r>
              <a:rPr lang="en-US" sz="2000" dirty="0" err="1"/>
              <a:t>ptr</a:t>
            </a:r>
            <a:r>
              <a:rPr lang="en-US" sz="2000" dirty="0"/>
              <a:t> - d</a:t>
            </a:r>
            <a:endParaRPr lang="he-IL" sz="2000" dirty="0"/>
          </a:p>
          <a:p>
            <a:endParaRPr lang="he-IL" sz="2000" dirty="0"/>
          </a:p>
          <a:p>
            <a:r>
              <a:rPr lang="he-IL" sz="2000" dirty="0"/>
              <a:t>כדי לחשב את </a:t>
            </a:r>
            <a:r>
              <a:rPr lang="en-US" sz="2000" dirty="0"/>
              <a:t>d</a:t>
            </a:r>
            <a:r>
              <a:rPr lang="he-IL" sz="2000" dirty="0"/>
              <a:t> "נדמיין" אובייקט מטיפוס </a:t>
            </a:r>
            <a:r>
              <a:rPr lang="en-US" sz="2000" dirty="0"/>
              <a:t>type</a:t>
            </a:r>
            <a:r>
              <a:rPr lang="he-IL" sz="2000" dirty="0"/>
              <a:t> בכתובת 0 ע"י: </a:t>
            </a:r>
            <a:r>
              <a:rPr lang="en-US" sz="2000" dirty="0"/>
              <a:t>(type*)0</a:t>
            </a:r>
            <a:endParaRPr lang="he-IL" sz="2000" dirty="0"/>
          </a:p>
          <a:p>
            <a:r>
              <a:rPr lang="he-IL" sz="2000" dirty="0"/>
              <a:t>כתובת השדה ששמו </a:t>
            </a:r>
            <a:r>
              <a:rPr lang="en-US" sz="2000" dirty="0"/>
              <a:t>member</a:t>
            </a:r>
            <a:r>
              <a:rPr lang="he-IL" sz="2000" dirty="0"/>
              <a:t> היא: </a:t>
            </a:r>
            <a:r>
              <a:rPr lang="en-US" sz="2000" dirty="0"/>
              <a:t>&amp;((type*)0)</a:t>
            </a:r>
            <a:r>
              <a:rPr lang="en-US" sz="2000" dirty="0">
                <a:sym typeface="Wingdings" panose="05000000000000000000" pitchFamily="2" charset="2"/>
              </a:rPr>
              <a:t>member</a:t>
            </a:r>
            <a:endParaRPr lang="he-IL" sz="2000" dirty="0"/>
          </a:p>
          <a:p>
            <a:r>
              <a:rPr lang="he-IL" sz="2000" dirty="0"/>
              <a:t>ולכן </a:t>
            </a:r>
            <a:r>
              <a:rPr lang="en-US" sz="2000" dirty="0"/>
              <a:t>d</a:t>
            </a:r>
            <a:r>
              <a:rPr lang="he-IL" sz="2000" dirty="0"/>
              <a:t> שווה: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d = (unsigned </a:t>
            </a:r>
            <a:r>
              <a:rPr lang="en-US" sz="2000" dirty="0" err="1"/>
              <a:t>int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/>
              <a:t>(&amp;((type*)0)</a:t>
            </a:r>
            <a:r>
              <a:rPr lang="en-US" sz="2000" dirty="0">
                <a:sym typeface="Wingdings" panose="05000000000000000000" pitchFamily="2" charset="2"/>
              </a:rPr>
              <a:t>member)</a:t>
            </a:r>
            <a:endParaRPr lang="he-IL" sz="2000" dirty="0">
              <a:sym typeface="Wingdings" panose="05000000000000000000" pitchFamily="2" charset="2"/>
            </a:endParaRPr>
          </a:p>
          <a:p>
            <a:endParaRPr lang="he-IL" sz="2000" dirty="0">
              <a:sym typeface="Wingdings" panose="05000000000000000000" pitchFamily="2" charset="2"/>
            </a:endParaRPr>
          </a:p>
          <a:p>
            <a:r>
              <a:rPr lang="he-IL" sz="2000" dirty="0">
                <a:sym typeface="Wingdings" panose="05000000000000000000" pitchFamily="2" charset="2"/>
              </a:rPr>
              <a:t>ההמרה </a:t>
            </a:r>
            <a:r>
              <a:rPr lang="en-US" sz="2000" dirty="0">
                <a:sym typeface="Wingdings" panose="05000000000000000000" pitchFamily="2" charset="2"/>
              </a:rPr>
              <a:t>(char *)(</a:t>
            </a:r>
            <a:r>
              <a:rPr lang="en-US" sz="2000" dirty="0" err="1">
                <a:sym typeface="Wingdings" panose="05000000000000000000" pitchFamily="2" charset="2"/>
              </a:rPr>
              <a:t>ptr</a:t>
            </a:r>
            <a:r>
              <a:rPr lang="en-US" sz="2000" dirty="0">
                <a:sym typeface="Wingdings" panose="05000000000000000000" pitchFamily="2" charset="2"/>
              </a:rPr>
              <a:t>)</a:t>
            </a:r>
            <a:r>
              <a:rPr lang="he-IL" sz="2000" dirty="0">
                <a:sym typeface="Wingdings" panose="05000000000000000000" pitchFamily="2" charset="2"/>
              </a:rPr>
              <a:t> נועדה כדי לאפשר חיסור מספרים רגיל.</a:t>
            </a:r>
          </a:p>
          <a:p>
            <a:pPr lvl="1"/>
            <a:r>
              <a:rPr lang="he-IL" sz="1600" dirty="0">
                <a:sym typeface="Wingdings" panose="05000000000000000000" pitchFamily="2" charset="2"/>
              </a:rPr>
              <a:t>לפי חוקי אריתמטיקה של מצביעים.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0504" y="1858297"/>
            <a:ext cx="13285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highlight>
                  <a:srgbClr val="FFFF00"/>
                </a:highlight>
              </a:rPr>
              <a:t>type</a:t>
            </a:r>
            <a:r>
              <a:rPr lang="en-US" sz="2200" dirty="0"/>
              <a:t>* </a:t>
            </a:r>
            <a:r>
              <a:rPr lang="en-US" sz="2200" dirty="0">
                <a:highlight>
                  <a:srgbClr val="00FF00"/>
                </a:highlight>
              </a:rPr>
              <a:t>ret</a:t>
            </a:r>
          </a:p>
        </p:txBody>
      </p:sp>
      <p:cxnSp>
        <p:nvCxnSpPr>
          <p:cNvPr id="10" name="Connector: Elbow 9"/>
          <p:cNvCxnSpPr>
            <a:cxnSpLocks/>
          </p:cNvCxnSpPr>
          <p:nvPr/>
        </p:nvCxnSpPr>
        <p:spPr>
          <a:xfrm>
            <a:off x="640944" y="2319962"/>
            <a:ext cx="671666" cy="602562"/>
          </a:xfrm>
          <a:prstGeom prst="bentConnector3">
            <a:avLst>
              <a:gd name="adj1" fmla="val 1693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4468" y="5927633"/>
            <a:ext cx="6329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FFFF00"/>
                </a:highlight>
              </a:rPr>
              <a:t>ptr</a:t>
            </a:r>
            <a:endParaRPr lang="en-US" sz="2200" dirty="0">
              <a:highlight>
                <a:srgbClr val="FFFF00"/>
              </a:highlight>
            </a:endParaRPr>
          </a:p>
        </p:txBody>
      </p:sp>
      <p:cxnSp>
        <p:nvCxnSpPr>
          <p:cNvPr id="14" name="Connector: Elbow 13"/>
          <p:cNvCxnSpPr>
            <a:cxnSpLocks/>
            <a:stCxn id="13" idx="0"/>
          </p:cNvCxnSpPr>
          <p:nvPr/>
        </p:nvCxnSpPr>
        <p:spPr>
          <a:xfrm rot="5400000" flipH="1" flipV="1">
            <a:off x="26117" y="4641138"/>
            <a:ext cx="1901322" cy="671669"/>
          </a:xfrm>
          <a:prstGeom prst="bentConnector3">
            <a:avLst>
              <a:gd name="adj1" fmla="val 99644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  <a:stCxn id="34" idx="2"/>
            <a:endCxn id="35" idx="0"/>
          </p:cNvCxnSpPr>
          <p:nvPr/>
        </p:nvCxnSpPr>
        <p:spPr>
          <a:xfrm>
            <a:off x="3853019" y="2814370"/>
            <a:ext cx="6143" cy="298817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086103" y="2168039"/>
            <a:ext cx="1533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lower addresses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92246" y="5802540"/>
            <a:ext cx="1533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higher addresses</a:t>
            </a:r>
          </a:p>
        </p:txBody>
      </p:sp>
      <p:sp>
        <p:nvSpPr>
          <p:cNvPr id="3" name="Left Brace 2"/>
          <p:cNvSpPr/>
          <p:nvPr/>
        </p:nvSpPr>
        <p:spPr>
          <a:xfrm flipH="1">
            <a:off x="2822816" y="2906515"/>
            <a:ext cx="316476" cy="1103787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248338" y="3279061"/>
            <a:ext cx="3819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highlight>
                  <a:srgbClr val="00FF00"/>
                </a:highlight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774237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תהליכים בלינוקס</a:t>
            </a:r>
            <a:endParaRPr lang="en-US" altLang="en-US" dirty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לכל תהליך בלינוקס יש מזהה הקרוי </a:t>
            </a:r>
            <a:r>
              <a:rPr lang="en-US" altLang="en-US" dirty="0"/>
              <a:t>PID – Process </a:t>
            </a:r>
            <a:r>
              <a:rPr lang="en-US" altLang="en-US" dirty="0" err="1"/>
              <a:t>IDentifier</a:t>
            </a:r>
            <a:r>
              <a:rPr lang="he-IL" altLang="en-US" dirty="0"/>
              <a:t> .</a:t>
            </a:r>
            <a:endParaRPr lang="en-US" altLang="en-US" dirty="0"/>
          </a:p>
          <a:p>
            <a:pPr lvl="1"/>
            <a:r>
              <a:rPr lang="he-IL" altLang="en-US" dirty="0"/>
              <a:t>מספר שלם בן 32 ביט, ייחודי לתהליך.</a:t>
            </a:r>
          </a:p>
          <a:p>
            <a:pPr lvl="1"/>
            <a:r>
              <a:rPr lang="he-IL" altLang="en-US" dirty="0"/>
              <a:t>בפועל משתמשים רק ב-15 הביטים התחתונים, ולכן בלינוקס ניתן ליצור עד </a:t>
            </a:r>
            <a:r>
              <a:rPr lang="en-US" altLang="en-US" dirty="0"/>
              <a:t>32K</a:t>
            </a:r>
            <a:r>
              <a:rPr lang="he-IL" altLang="en-US" dirty="0"/>
              <a:t> תהליכים (מטעמי תאימות היסטורית).</a:t>
            </a:r>
          </a:p>
          <a:p>
            <a:pPr lvl="1"/>
            <a:r>
              <a:rPr lang="he-IL" altLang="en-US" dirty="0"/>
              <a:t>ערכי ה-</a:t>
            </a:r>
            <a:r>
              <a:rPr lang="en-US" altLang="en-US" dirty="0" err="1"/>
              <a:t>pid</a:t>
            </a:r>
            <a:r>
              <a:rPr lang="he-IL" altLang="en-US" dirty="0"/>
              <a:t> ממוחזרים מתהליכים שסיימו לתהליכים חדשים שנוצרים.</a:t>
            </a:r>
          </a:p>
          <a:p>
            <a:pPr lvl="1"/>
            <a:endParaRPr lang="en-US" altLang="en-US" dirty="0"/>
          </a:p>
          <a:p>
            <a:r>
              <a:rPr lang="he-IL" altLang="en-US" dirty="0"/>
              <a:t>עם עליית המערכת, הגרעין יוצר את התהליך </a:t>
            </a:r>
            <a:r>
              <a:rPr lang="en-US" altLang="en-US" dirty="0"/>
              <a:t>idle</a:t>
            </a:r>
            <a:r>
              <a:rPr lang="he-IL" altLang="en-US" dirty="0"/>
              <a:t> שמספרו </a:t>
            </a:r>
            <a:r>
              <a:rPr lang="en-US" altLang="en-US" dirty="0" err="1"/>
              <a:t>pid</a:t>
            </a:r>
            <a:r>
              <a:rPr lang="en-US" altLang="en-US" dirty="0"/>
              <a:t>=0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נקרא לריצה כאשר אין תהליכים מוכנים לריצה ומבצע פקודת מכונה </a:t>
            </a:r>
            <a:r>
              <a:rPr lang="en-US" altLang="en-US"/>
              <a:t>hlt</a:t>
            </a:r>
            <a:r>
              <a:rPr lang="he-IL" altLang="en-US"/>
              <a:t>.</a:t>
            </a:r>
            <a:endParaRPr lang="he-IL" altLang="en-US" dirty="0"/>
          </a:p>
          <a:p>
            <a:pPr lvl="1"/>
            <a:r>
              <a:rPr lang="he-IL" altLang="en-US" dirty="0"/>
              <a:t>לעיתים נקרא גם </a:t>
            </a:r>
            <a:r>
              <a:rPr lang="en-US" altLang="en-US" dirty="0"/>
              <a:t>swapper</a:t>
            </a:r>
            <a:r>
              <a:rPr lang="he-IL" altLang="en-US" dirty="0"/>
              <a:t> (מסיבות היסטוריות, כי הוא שימש לניהול זיכרון).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התהליך </a:t>
            </a:r>
            <a:r>
              <a:rPr lang="en-US" altLang="en-US" dirty="0"/>
              <a:t>idle</a:t>
            </a:r>
            <a:r>
              <a:rPr lang="he-IL" altLang="en-US" dirty="0"/>
              <a:t> יוצר בתורו את התהליך </a:t>
            </a:r>
            <a:r>
              <a:rPr lang="en-US" altLang="en-US" dirty="0" err="1"/>
              <a:t>init</a:t>
            </a:r>
            <a:r>
              <a:rPr lang="he-IL" altLang="en-US" dirty="0"/>
              <a:t> שמספרו </a:t>
            </a:r>
            <a:r>
              <a:rPr lang="en-US" altLang="en-US" dirty="0" err="1"/>
              <a:t>pid</a:t>
            </a:r>
            <a:r>
              <a:rPr lang="en-US" altLang="en-US" dirty="0"/>
              <a:t>=1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התהליך </a:t>
            </a:r>
            <a:r>
              <a:rPr lang="en-US" altLang="en-US" dirty="0" err="1"/>
              <a:t>init</a:t>
            </a:r>
            <a:r>
              <a:rPr lang="he-IL" altLang="en-US" dirty="0"/>
              <a:t> ייצור את כל שאר התהליכים.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1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83ECEA77-A1B8-4AEF-9D5D-AB67BF9DD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דוגמת קוד</a:t>
            </a:r>
            <a:r>
              <a:rPr lang="en-US" dirty="0"/>
              <a:t/>
            </a:r>
            <a:br>
              <a:rPr lang="en-US" dirty="0"/>
            </a:br>
            <a:r>
              <a:rPr lang="he-IL" dirty="0"/>
              <a:t>ליצירת תהליכים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E2A398-66CC-456C-8434-B216B96CA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l" rtl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%d\n",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 {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("child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%d\n", 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 = {"/bin/date", 			NULL};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[0],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("this should never be 			printed\n");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 else {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(NULL);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("parent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%d\n", 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D851079-BEE5-46B3-AC44-8A6BEA5BC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/>
            <a:endParaRPr lang="en-US" sz="2000" dirty="0"/>
          </a:p>
          <a:p>
            <a:pPr algn="r"/>
            <a:endParaRPr lang="en-US" sz="2000" dirty="0"/>
          </a:p>
          <a:p>
            <a:pPr algn="r"/>
            <a:r>
              <a:rPr lang="he-IL" sz="2000" dirty="0"/>
              <a:t>פלט לדוגמה:</a:t>
            </a:r>
            <a:endParaRPr lang="en-US" sz="2000" dirty="0"/>
          </a:p>
          <a:p>
            <a:pPr algn="l" rtl="0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8919</a:t>
            </a:r>
          </a:p>
          <a:p>
            <a:pPr algn="l" rtl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child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8920</a:t>
            </a:r>
          </a:p>
          <a:p>
            <a:pPr algn="l" rtl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Sun Oct 29 00:31:32 IDT 2017</a:t>
            </a:r>
          </a:p>
          <a:p>
            <a:pPr algn="l" rtl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parent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8919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99B615-0430-4355-9E05-E9E13910A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3CA5CB-8169-4A90-A515-0B72E628A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65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יצירת תהליכים חדשים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en-US" dirty="0"/>
              <a:t>תהליך חדש יכול להיווצר אך ורק ע"י העתקה של תהליך קיים, באמצעות קריאת המערכת </a:t>
            </a:r>
            <a:r>
              <a:rPr lang="en-US" altLang="en-US" dirty="0"/>
              <a:t>fork()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התהליך המקורי נקרא תהליך אב (או הורה), התהליך החדש נקרא תהליך בן.</a:t>
            </a:r>
          </a:p>
          <a:p>
            <a:pPr lvl="1"/>
            <a:r>
              <a:rPr lang="he-IL" altLang="en-US" dirty="0"/>
              <a:t>העותק של תהליך הבן זהה לגמרי </a:t>
            </a:r>
            <a:r>
              <a:rPr lang="he-IL" altLang="en-US" u="sng" dirty="0"/>
              <a:t>פרט למזהה התהליך (</a:t>
            </a:r>
            <a:r>
              <a:rPr lang="en-US" altLang="en-US" u="sng" dirty="0"/>
              <a:t>PID</a:t>
            </a:r>
            <a:r>
              <a:rPr lang="he-IL" altLang="en-US" u="sng" dirty="0"/>
              <a:t>)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תהליך אב יכול ליצור יותר מתהליך בן אחד.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לאחר היווצרו, תהליך הבן יכול לבצע משימה שונה מאביו על-ידי הסתעפות בקוד התכנית בהתאם לערך החזרה של </a:t>
            </a:r>
            <a:r>
              <a:rPr lang="en-US" altLang="en-US" dirty="0"/>
              <a:t>fork()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תהליך הבן יכול לטעון תכנית חדשה לביצוע על-ידי קריאת המערכת </a:t>
            </a:r>
            <a:r>
              <a:rPr lang="en-US" altLang="en-US" dirty="0" err="1"/>
              <a:t>execv</a:t>
            </a:r>
            <a:r>
              <a:rPr lang="en-US" altLang="en-US" dirty="0"/>
              <a:t>()</a:t>
            </a:r>
            <a:r>
              <a:rPr lang="he-IL" altLang="en-US" dirty="0"/>
              <a:t>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תהליך אב יכול לבדוק או להמתין לסיום תהליך בן שלו על-ידי קריאת המערכת </a:t>
            </a:r>
            <a:r>
              <a:rPr lang="en-US" altLang="en-US" dirty="0"/>
              <a:t>wait()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אב יכול לבדוק סיום של בנים שלו, אך לא של "נכדים", "אחים" וכדומה.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87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מה קורה כאשר תהליך מסתיים?</a:t>
            </a:r>
            <a:endParaRPr lang="en-US" altLang="en-US" dirty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en-US" dirty="0"/>
              <a:t>כדי לאפשר לאב לקבל מידע על סיום הבן, לאחר שתהליך מסיים את פעולתו הוא עובר למצב מיוחד – </a:t>
            </a:r>
            <a:r>
              <a:rPr lang="en-US" altLang="en-US" dirty="0"/>
              <a:t>zombie</a:t>
            </a:r>
            <a:r>
              <a:rPr lang="he-IL" altLang="en-US" dirty="0"/>
              <a:t> – שבו התהליך קיים כרשומת נתונים בלבד ללא שום ביצוע משימה.</a:t>
            </a:r>
          </a:p>
          <a:p>
            <a:pPr lvl="1"/>
            <a:r>
              <a:rPr lang="he-IL" altLang="en-US" dirty="0"/>
              <a:t>הרשומה נמחקת לאחר שהאב קיבל את המידע על סיום הבן באמצעות </a:t>
            </a:r>
            <a:r>
              <a:rPr lang="en-US" altLang="en-US" dirty="0"/>
              <a:t>wait()</a:t>
            </a:r>
            <a:r>
              <a:rPr lang="he-IL" altLang="en-US" dirty="0"/>
              <a:t>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מה קורה לתהליך "יתום" (</a:t>
            </a:r>
            <a:r>
              <a:rPr lang="en-US" altLang="en-US" dirty="0"/>
              <a:t>orphan</a:t>
            </a:r>
            <a:r>
              <a:rPr lang="he-IL" altLang="en-US" dirty="0"/>
              <a:t>), כלומר תהליך אשר מסיים לאחר שאביו כבר סיים?</a:t>
            </a:r>
          </a:p>
          <a:p>
            <a:pPr lvl="1"/>
            <a:r>
              <a:rPr lang="he-IL" altLang="en-US" dirty="0"/>
              <a:t>התהליך הופך להיות בן של </a:t>
            </a:r>
            <a:r>
              <a:rPr lang="en-US" altLang="en-US" dirty="0" err="1"/>
              <a:t>init</a:t>
            </a:r>
            <a:r>
              <a:rPr lang="he-IL" altLang="en-US" dirty="0"/>
              <a:t>.</a:t>
            </a:r>
          </a:p>
          <a:p>
            <a:pPr lvl="1"/>
            <a:endParaRPr lang="en-US" altLang="en-US" dirty="0"/>
          </a:p>
          <a:p>
            <a:r>
              <a:rPr lang="he-IL" altLang="en-US" dirty="0"/>
              <a:t>התהליך </a:t>
            </a:r>
            <a:r>
              <a:rPr lang="en-US" altLang="en-US" dirty="0" err="1"/>
              <a:t>init</a:t>
            </a:r>
            <a:r>
              <a:rPr lang="he-IL" altLang="en-US" dirty="0"/>
              <a:t> ממשיך להתקיים לאורך כל פעולתה של מערכת ההפעלה.</a:t>
            </a:r>
          </a:p>
          <a:p>
            <a:pPr lvl="1"/>
            <a:r>
              <a:rPr lang="he-IL" altLang="en-US" dirty="0"/>
              <a:t>אחד מתפקידיו העיקריים  - המתנה לכל בניו, כדי לפנות את נתוניהם לאחר סיום.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51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קריאות מערכת</a:t>
            </a:r>
            <a:br>
              <a:rPr lang="he-IL" dirty="0"/>
            </a:br>
            <a:r>
              <a:rPr lang="he-IL" dirty="0"/>
              <a:t>לעבודה עם תהליכים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4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1400</TotalTime>
  <Words>3689</Words>
  <Application>Microsoft Office PowerPoint</Application>
  <PresentationFormat>On-screen Show (4:3)</PresentationFormat>
  <Paragraphs>664</Paragraphs>
  <Slides>45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Courier New</vt:lpstr>
      <vt:lpstr>Wingdings</vt:lpstr>
      <vt:lpstr>Clarity</vt:lpstr>
      <vt:lpstr>תרגול 2</vt:lpstr>
      <vt:lpstr>TL;DR</vt:lpstr>
      <vt:lpstr>תהליכים בלינוקס</vt:lpstr>
      <vt:lpstr>מהו תהליך?</vt:lpstr>
      <vt:lpstr>תהליכים בלינוקס</vt:lpstr>
      <vt:lpstr>דוגמת קוד ליצירת תהליכים</vt:lpstr>
      <vt:lpstr>יצירת תהליכים חדשים</vt:lpstr>
      <vt:lpstr>מה קורה כאשר תהליך מסתיים?</vt:lpstr>
      <vt:lpstr>קריאות מערכת לעבודה עם תהליכים</vt:lpstr>
      <vt:lpstr>קריאת המערכת fork()</vt:lpstr>
      <vt:lpstr>קריאת המערכת fork()</vt:lpstr>
      <vt:lpstr>קריאת המערכת fork()</vt:lpstr>
      <vt:lpstr>קריאת המערכת fork()</vt:lpstr>
      <vt:lpstr>קריאת המערכת execv()</vt:lpstr>
      <vt:lpstr>קריאת המערכת execv()</vt:lpstr>
      <vt:lpstr>קריאת המערכת exit()</vt:lpstr>
      <vt:lpstr>קריאת המערכת exit()</vt:lpstr>
      <vt:lpstr>קריאת המערכת wait()</vt:lpstr>
      <vt:lpstr>קריאת המערכת waitpid()</vt:lpstr>
      <vt:lpstr>קריאת המערכת getpid()</vt:lpstr>
      <vt:lpstr>הפסקה</vt:lpstr>
      <vt:lpstr>אתחול תהליכים בלינוקס</vt:lpstr>
      <vt:lpstr>מה זה shell?</vt:lpstr>
      <vt:lpstr>אתחול תהליכים בלינוקס (2)</vt:lpstr>
      <vt:lpstr>ניהול תהליכים בגרעין לינוקס</vt:lpstr>
      <vt:lpstr>מבני הנתונים לניהול תהליכים</vt:lpstr>
      <vt:lpstr>מתאר התהליך</vt:lpstr>
      <vt:lpstr>מצב התהליך</vt:lpstr>
      <vt:lpstr>מצב התהליך</vt:lpstr>
      <vt:lpstr>מימוש קריאת המערכת getpid()</vt:lpstr>
      <vt:lpstr>תזכורת: מחסנית הגרעין</vt:lpstr>
      <vt:lpstr>היכן נשמר מתאר התהליך?</vt:lpstr>
      <vt:lpstr>חישוב מתאר התהליך הנוכחי</vt:lpstr>
      <vt:lpstr>רשימת התהליכים</vt:lpstr>
      <vt:lpstr>רשימת התהליכים</vt:lpstr>
      <vt:lpstr>מיפוי PID למתאר תהליך</vt:lpstr>
      <vt:lpstr>מיפוי PID למתאר התהליך</vt:lpstr>
      <vt:lpstr>ניהול קשרי משפחה בגרעין</vt:lpstr>
      <vt:lpstr>ניהול קשרי משפחה בגרעין</vt:lpstr>
      <vt:lpstr>מימוש רשימות מקושרות בגרעין לינוקס</vt:lpstr>
      <vt:lpstr>רשימות מקושרות בגרעין</vt:lpstr>
      <vt:lpstr>רשימה מקושרת "גנרית"</vt:lpstr>
      <vt:lpstr>פעולות על רשימות</vt:lpstr>
      <vt:lpstr>הסבר על המאקרו list_entry</vt:lpstr>
      <vt:lpstr>הסבר על המאקרו list_entry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Elad</dc:creator>
  <cp:lastModifiedBy>IdanYaniv</cp:lastModifiedBy>
  <cp:revision>102</cp:revision>
  <dcterms:created xsi:type="dcterms:W3CDTF">2014-09-16T21:32:26Z</dcterms:created>
  <dcterms:modified xsi:type="dcterms:W3CDTF">2018-01-27T15:01:09Z</dcterms:modified>
</cp:coreProperties>
</file>