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0"/>
  </p:notesMasterIdLst>
  <p:sldIdLst>
    <p:sldId id="256" r:id="rId2"/>
    <p:sldId id="257" r:id="rId3"/>
    <p:sldId id="258" r:id="rId4"/>
    <p:sldId id="311" r:id="rId5"/>
    <p:sldId id="307" r:id="rId6"/>
    <p:sldId id="312" r:id="rId7"/>
    <p:sldId id="260" r:id="rId8"/>
    <p:sldId id="306" r:id="rId9"/>
    <p:sldId id="282" r:id="rId10"/>
    <p:sldId id="263" r:id="rId11"/>
    <p:sldId id="261" r:id="rId12"/>
    <p:sldId id="309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87" r:id="rId23"/>
    <p:sldId id="275" r:id="rId24"/>
    <p:sldId id="276" r:id="rId25"/>
    <p:sldId id="277" r:id="rId26"/>
    <p:sldId id="278" r:id="rId27"/>
    <p:sldId id="285" r:id="rId28"/>
    <p:sldId id="284" r:id="rId29"/>
    <p:sldId id="286" r:id="rId30"/>
    <p:sldId id="288" r:id="rId31"/>
    <p:sldId id="308" r:id="rId32"/>
    <p:sldId id="305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1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85055" autoAdjust="0"/>
  </p:normalViewPr>
  <p:slideViewPr>
    <p:cSldViewPr snapToObjects="1">
      <p:cViewPr varScale="1">
        <p:scale>
          <a:sx n="93" d="100"/>
          <a:sy n="93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7E882-962E-414C-8434-1AFA431836C8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72174499-DCF0-45B7-A233-D30307B86314}">
      <dgm:prSet phldrT="[Text]"/>
      <dgm:spPr/>
      <dgm:t>
        <a:bodyPr/>
        <a:lstStyle/>
        <a:p>
          <a:r>
            <a:rPr lang="en-US" dirty="0"/>
            <a:t>CPL=0</a:t>
          </a:r>
        </a:p>
      </dgm:t>
    </dgm:pt>
    <dgm:pt modelId="{78F1C346-3106-4342-B11F-04684B326E03}" type="parTrans" cxnId="{67150A52-1E1D-4BB3-A867-FA9867E4D301}">
      <dgm:prSet/>
      <dgm:spPr/>
      <dgm:t>
        <a:bodyPr/>
        <a:lstStyle/>
        <a:p>
          <a:endParaRPr lang="en-US"/>
        </a:p>
      </dgm:t>
    </dgm:pt>
    <dgm:pt modelId="{EA42E7EB-F384-476D-B0CA-1890D6DABD1C}" type="sibTrans" cxnId="{67150A52-1E1D-4BB3-A867-FA9867E4D301}">
      <dgm:prSet/>
      <dgm:spPr/>
      <dgm:t>
        <a:bodyPr/>
        <a:lstStyle/>
        <a:p>
          <a:endParaRPr lang="en-US"/>
        </a:p>
      </dgm:t>
    </dgm:pt>
    <dgm:pt modelId="{D157B9CC-043D-4878-9044-04E8040576C8}">
      <dgm:prSet phldrT="[Text]"/>
      <dgm:spPr/>
      <dgm:t>
        <a:bodyPr/>
        <a:lstStyle/>
        <a:p>
          <a:pPr rtl="1"/>
          <a:r>
            <a:rPr lang="en-US" dirty="0"/>
            <a:t>kernel mode</a:t>
          </a:r>
        </a:p>
        <a:p>
          <a:pPr rtl="1"/>
          <a:r>
            <a:rPr lang="he-IL" dirty="0"/>
            <a:t>מצב גרעין</a:t>
          </a:r>
          <a:endParaRPr lang="en-US" dirty="0"/>
        </a:p>
      </dgm:t>
    </dgm:pt>
    <dgm:pt modelId="{60D0D677-AC20-41AF-8BBE-914C6D687573}" type="parTrans" cxnId="{41BC0BBD-8EB8-45EF-95A0-64119CA52193}">
      <dgm:prSet/>
      <dgm:spPr/>
      <dgm:t>
        <a:bodyPr/>
        <a:lstStyle/>
        <a:p>
          <a:endParaRPr lang="en-US"/>
        </a:p>
      </dgm:t>
    </dgm:pt>
    <dgm:pt modelId="{5968512B-9625-4152-9E68-CECA56CA20B8}" type="sibTrans" cxnId="{41BC0BBD-8EB8-45EF-95A0-64119CA52193}">
      <dgm:prSet/>
      <dgm:spPr/>
      <dgm:t>
        <a:bodyPr/>
        <a:lstStyle/>
        <a:p>
          <a:endParaRPr lang="en-US"/>
        </a:p>
      </dgm:t>
    </dgm:pt>
    <dgm:pt modelId="{FD016180-9574-418D-AE50-14F133E2F741}">
      <dgm:prSet phldrT="[Text]"/>
      <dgm:spPr/>
      <dgm:t>
        <a:bodyPr/>
        <a:lstStyle/>
        <a:p>
          <a:r>
            <a:rPr lang="en-US" dirty="0"/>
            <a:t>CPL=1</a:t>
          </a:r>
        </a:p>
      </dgm:t>
    </dgm:pt>
    <dgm:pt modelId="{80DE907D-B9F5-4FD6-848C-8DC22EA18552}" type="parTrans" cxnId="{7A5C2A23-C50D-4584-9D8E-DFC191272F04}">
      <dgm:prSet/>
      <dgm:spPr/>
      <dgm:t>
        <a:bodyPr/>
        <a:lstStyle/>
        <a:p>
          <a:endParaRPr lang="en-US"/>
        </a:p>
      </dgm:t>
    </dgm:pt>
    <dgm:pt modelId="{314B091F-20B7-425C-B08A-0A15EA3ABE3F}" type="sibTrans" cxnId="{7A5C2A23-C50D-4584-9D8E-DFC191272F04}">
      <dgm:prSet/>
      <dgm:spPr/>
      <dgm:t>
        <a:bodyPr/>
        <a:lstStyle/>
        <a:p>
          <a:endParaRPr lang="en-US"/>
        </a:p>
      </dgm:t>
    </dgm:pt>
    <dgm:pt modelId="{9E4A5B03-8BE7-4CAE-84F1-ABC31274955B}">
      <dgm:prSet phldrT="[Text]"/>
      <dgm:spPr/>
      <dgm:t>
        <a:bodyPr/>
        <a:lstStyle/>
        <a:p>
          <a:r>
            <a:rPr lang="en-US" dirty="0"/>
            <a:t>CPL=2</a:t>
          </a:r>
        </a:p>
      </dgm:t>
    </dgm:pt>
    <dgm:pt modelId="{7D186207-455D-4492-8D0E-A4D895BA841E}" type="parTrans" cxnId="{5304CCF7-AE15-407F-B1B8-30D2ED7088F2}">
      <dgm:prSet/>
      <dgm:spPr/>
      <dgm:t>
        <a:bodyPr/>
        <a:lstStyle/>
        <a:p>
          <a:endParaRPr lang="en-US"/>
        </a:p>
      </dgm:t>
    </dgm:pt>
    <dgm:pt modelId="{26543C45-433C-4214-AD05-D1B8B639D63C}" type="sibTrans" cxnId="{5304CCF7-AE15-407F-B1B8-30D2ED7088F2}">
      <dgm:prSet/>
      <dgm:spPr/>
      <dgm:t>
        <a:bodyPr/>
        <a:lstStyle/>
        <a:p>
          <a:endParaRPr lang="en-US"/>
        </a:p>
      </dgm:t>
    </dgm:pt>
    <dgm:pt modelId="{EC20A9E5-FB8B-499F-9B62-9C2E2D1F3BBC}">
      <dgm:prSet phldrT="[Text]"/>
      <dgm:spPr/>
      <dgm:t>
        <a:bodyPr/>
        <a:lstStyle/>
        <a:p>
          <a:r>
            <a:rPr lang="en-US" dirty="0"/>
            <a:t>CPL=3</a:t>
          </a:r>
        </a:p>
      </dgm:t>
    </dgm:pt>
    <dgm:pt modelId="{4BDC788B-CF5E-421C-B0B4-C1AD83F18468}" type="parTrans" cxnId="{B1D7926C-A202-4C96-95DA-FE0A8A9A9303}">
      <dgm:prSet/>
      <dgm:spPr/>
      <dgm:t>
        <a:bodyPr/>
        <a:lstStyle/>
        <a:p>
          <a:endParaRPr lang="en-US"/>
        </a:p>
      </dgm:t>
    </dgm:pt>
    <dgm:pt modelId="{976F912A-5FDD-461B-B07D-1E9281E8AA2F}" type="sibTrans" cxnId="{B1D7926C-A202-4C96-95DA-FE0A8A9A9303}">
      <dgm:prSet/>
      <dgm:spPr/>
      <dgm:t>
        <a:bodyPr/>
        <a:lstStyle/>
        <a:p>
          <a:endParaRPr lang="en-US"/>
        </a:p>
      </dgm:t>
    </dgm:pt>
    <dgm:pt modelId="{C5191229-4492-44E9-A5D5-932908DF1DB2}">
      <dgm:prSet phldrT="[Text]"/>
      <dgm:spPr/>
      <dgm:t>
        <a:bodyPr/>
        <a:lstStyle/>
        <a:p>
          <a:pPr rtl="1"/>
          <a:r>
            <a:rPr lang="en-US" dirty="0"/>
            <a:t>user mode</a:t>
          </a:r>
          <a:br>
            <a:rPr lang="en-US" dirty="0"/>
          </a:br>
          <a:r>
            <a:rPr lang="he-IL" dirty="0"/>
            <a:t>מצב משתמש</a:t>
          </a:r>
          <a:endParaRPr lang="en-US" dirty="0"/>
        </a:p>
      </dgm:t>
    </dgm:pt>
    <dgm:pt modelId="{AC8E8B93-0C20-4549-A7BB-864269F8CEEB}" type="parTrans" cxnId="{2C0B36C0-9D45-40CB-B145-AC00AD9EE764}">
      <dgm:prSet/>
      <dgm:spPr/>
      <dgm:t>
        <a:bodyPr/>
        <a:lstStyle/>
        <a:p>
          <a:endParaRPr lang="en-US"/>
        </a:p>
      </dgm:t>
    </dgm:pt>
    <dgm:pt modelId="{8B4827A3-C692-468F-9E6D-3E4A02DD8377}" type="sibTrans" cxnId="{2C0B36C0-9D45-40CB-B145-AC00AD9EE764}">
      <dgm:prSet/>
      <dgm:spPr/>
      <dgm:t>
        <a:bodyPr/>
        <a:lstStyle/>
        <a:p>
          <a:endParaRPr lang="en-US"/>
        </a:p>
      </dgm:t>
    </dgm:pt>
    <dgm:pt modelId="{249D25B7-8557-464D-BE26-9B8D28B2640B}" type="pres">
      <dgm:prSet presAssocID="{3267E882-962E-414C-8434-1AFA431836C8}" presName="Name0" presStyleCnt="0">
        <dgm:presLayoutVars>
          <dgm:dir val="rev"/>
          <dgm:animLvl val="lvl"/>
          <dgm:resizeHandles val="exact"/>
        </dgm:presLayoutVars>
      </dgm:prSet>
      <dgm:spPr/>
    </dgm:pt>
    <dgm:pt modelId="{CD072627-4716-4FA1-8F3A-AFA56DE656FF}" type="pres">
      <dgm:prSet presAssocID="{72174499-DCF0-45B7-A233-D30307B86314}" presName="linNode" presStyleCnt="0"/>
      <dgm:spPr/>
    </dgm:pt>
    <dgm:pt modelId="{3E609511-0FF1-4370-A0B2-627FC9AE8CF3}" type="pres">
      <dgm:prSet presAssocID="{72174499-DCF0-45B7-A233-D30307B86314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0D0E906-CD27-4DD6-A62A-8C35F2F1732B}" type="pres">
      <dgm:prSet presAssocID="{72174499-DCF0-45B7-A233-D30307B86314}" presName="descendantText" presStyleLbl="alignAccFollowNode1" presStyleIdx="0" presStyleCnt="2">
        <dgm:presLayoutVars>
          <dgm:bulletEnabled val="1"/>
        </dgm:presLayoutVars>
      </dgm:prSet>
      <dgm:spPr/>
    </dgm:pt>
    <dgm:pt modelId="{E71E260D-A7B7-45AD-BC5F-8FB6C99742CC}" type="pres">
      <dgm:prSet presAssocID="{EA42E7EB-F384-476D-B0CA-1890D6DABD1C}" presName="sp" presStyleCnt="0"/>
      <dgm:spPr/>
    </dgm:pt>
    <dgm:pt modelId="{8A6777CA-0E92-4DFD-B53F-4D07DF3635FD}" type="pres">
      <dgm:prSet presAssocID="{FD016180-9574-418D-AE50-14F133E2F741}" presName="linNode" presStyleCnt="0"/>
      <dgm:spPr/>
    </dgm:pt>
    <dgm:pt modelId="{F1DC000E-0810-4281-AC59-22DFFCAE2E7E}" type="pres">
      <dgm:prSet presAssocID="{FD016180-9574-418D-AE50-14F133E2F74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AED8247-1DB1-4D69-A3C4-A6D1A8FBD6CC}" type="pres">
      <dgm:prSet presAssocID="{314B091F-20B7-425C-B08A-0A15EA3ABE3F}" presName="sp" presStyleCnt="0"/>
      <dgm:spPr/>
    </dgm:pt>
    <dgm:pt modelId="{DDB310B6-4389-4CA0-8BFA-ECCD653CA4AA}" type="pres">
      <dgm:prSet presAssocID="{9E4A5B03-8BE7-4CAE-84F1-ABC31274955B}" presName="linNode" presStyleCnt="0"/>
      <dgm:spPr/>
    </dgm:pt>
    <dgm:pt modelId="{7354F66B-534C-469C-92FB-676AB9183A61}" type="pres">
      <dgm:prSet presAssocID="{9E4A5B03-8BE7-4CAE-84F1-ABC31274955B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399E00F-F81D-4DFC-B31A-E56A2B485C3D}" type="pres">
      <dgm:prSet presAssocID="{26543C45-433C-4214-AD05-D1B8B639D63C}" presName="sp" presStyleCnt="0"/>
      <dgm:spPr/>
    </dgm:pt>
    <dgm:pt modelId="{23F1F867-F4B3-4C15-AD7F-D6B16F8D301C}" type="pres">
      <dgm:prSet presAssocID="{EC20A9E5-FB8B-499F-9B62-9C2E2D1F3BBC}" presName="linNode" presStyleCnt="0"/>
      <dgm:spPr/>
    </dgm:pt>
    <dgm:pt modelId="{5AF9A874-4B44-49FC-880F-70D4655F8133}" type="pres">
      <dgm:prSet presAssocID="{EC20A9E5-FB8B-499F-9B62-9C2E2D1F3BBC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2C06639-59BB-4B4C-8FD2-C868801FFBAC}" type="pres">
      <dgm:prSet presAssocID="{EC20A9E5-FB8B-499F-9B62-9C2E2D1F3BB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A825F08-05E3-4488-B0E3-B0B2CF027830}" type="presOf" srcId="{9E4A5B03-8BE7-4CAE-84F1-ABC31274955B}" destId="{7354F66B-534C-469C-92FB-676AB9183A61}" srcOrd="0" destOrd="0" presId="urn:microsoft.com/office/officeart/2005/8/layout/vList5"/>
    <dgm:cxn modelId="{7A5C2A23-C50D-4584-9D8E-DFC191272F04}" srcId="{3267E882-962E-414C-8434-1AFA431836C8}" destId="{FD016180-9574-418D-AE50-14F133E2F741}" srcOrd="1" destOrd="0" parTransId="{80DE907D-B9F5-4FD6-848C-8DC22EA18552}" sibTransId="{314B091F-20B7-425C-B08A-0A15EA3ABE3F}"/>
    <dgm:cxn modelId="{5525B938-D67B-43CE-A267-4D430BAB247F}" type="presOf" srcId="{3267E882-962E-414C-8434-1AFA431836C8}" destId="{249D25B7-8557-464D-BE26-9B8D28B2640B}" srcOrd="0" destOrd="0" presId="urn:microsoft.com/office/officeart/2005/8/layout/vList5"/>
    <dgm:cxn modelId="{B1D7926C-A202-4C96-95DA-FE0A8A9A9303}" srcId="{3267E882-962E-414C-8434-1AFA431836C8}" destId="{EC20A9E5-FB8B-499F-9B62-9C2E2D1F3BBC}" srcOrd="3" destOrd="0" parTransId="{4BDC788B-CF5E-421C-B0B4-C1AD83F18468}" sibTransId="{976F912A-5FDD-461B-B07D-1E9281E8AA2F}"/>
    <dgm:cxn modelId="{67150A52-1E1D-4BB3-A867-FA9867E4D301}" srcId="{3267E882-962E-414C-8434-1AFA431836C8}" destId="{72174499-DCF0-45B7-A233-D30307B86314}" srcOrd="0" destOrd="0" parTransId="{78F1C346-3106-4342-B11F-04684B326E03}" sibTransId="{EA42E7EB-F384-476D-B0CA-1890D6DABD1C}"/>
    <dgm:cxn modelId="{A3FE0B78-7350-4222-83F5-2208B9B80461}" type="presOf" srcId="{D157B9CC-043D-4878-9044-04E8040576C8}" destId="{90D0E906-CD27-4DD6-A62A-8C35F2F1732B}" srcOrd="0" destOrd="0" presId="urn:microsoft.com/office/officeart/2005/8/layout/vList5"/>
    <dgm:cxn modelId="{C28593AF-C704-4B3F-AA39-8537835AD0B0}" type="presOf" srcId="{EC20A9E5-FB8B-499F-9B62-9C2E2D1F3BBC}" destId="{5AF9A874-4B44-49FC-880F-70D4655F8133}" srcOrd="0" destOrd="0" presId="urn:microsoft.com/office/officeart/2005/8/layout/vList5"/>
    <dgm:cxn modelId="{5780B9B9-705C-4109-8322-378E14FB1105}" type="presOf" srcId="{FD016180-9574-418D-AE50-14F133E2F741}" destId="{F1DC000E-0810-4281-AC59-22DFFCAE2E7E}" srcOrd="0" destOrd="0" presId="urn:microsoft.com/office/officeart/2005/8/layout/vList5"/>
    <dgm:cxn modelId="{EA2E23BB-78A7-46E2-8794-7DCDD34176EB}" type="presOf" srcId="{72174499-DCF0-45B7-A233-D30307B86314}" destId="{3E609511-0FF1-4370-A0B2-627FC9AE8CF3}" srcOrd="0" destOrd="0" presId="urn:microsoft.com/office/officeart/2005/8/layout/vList5"/>
    <dgm:cxn modelId="{41BC0BBD-8EB8-45EF-95A0-64119CA52193}" srcId="{72174499-DCF0-45B7-A233-D30307B86314}" destId="{D157B9CC-043D-4878-9044-04E8040576C8}" srcOrd="0" destOrd="0" parTransId="{60D0D677-AC20-41AF-8BBE-914C6D687573}" sibTransId="{5968512B-9625-4152-9E68-CECA56CA20B8}"/>
    <dgm:cxn modelId="{2C0B36C0-9D45-40CB-B145-AC00AD9EE764}" srcId="{EC20A9E5-FB8B-499F-9B62-9C2E2D1F3BBC}" destId="{C5191229-4492-44E9-A5D5-932908DF1DB2}" srcOrd="0" destOrd="0" parTransId="{AC8E8B93-0C20-4549-A7BB-864269F8CEEB}" sibTransId="{8B4827A3-C692-468F-9E6D-3E4A02DD8377}"/>
    <dgm:cxn modelId="{495C8AF6-EF02-40E2-A476-3D30CD4D641D}" type="presOf" srcId="{C5191229-4492-44E9-A5D5-932908DF1DB2}" destId="{62C06639-59BB-4B4C-8FD2-C868801FFBAC}" srcOrd="0" destOrd="0" presId="urn:microsoft.com/office/officeart/2005/8/layout/vList5"/>
    <dgm:cxn modelId="{5304CCF7-AE15-407F-B1B8-30D2ED7088F2}" srcId="{3267E882-962E-414C-8434-1AFA431836C8}" destId="{9E4A5B03-8BE7-4CAE-84F1-ABC31274955B}" srcOrd="2" destOrd="0" parTransId="{7D186207-455D-4492-8D0E-A4D895BA841E}" sibTransId="{26543C45-433C-4214-AD05-D1B8B639D63C}"/>
    <dgm:cxn modelId="{8D33DEE5-801F-4873-B47F-3470A1DA1CAC}" type="presParOf" srcId="{249D25B7-8557-464D-BE26-9B8D28B2640B}" destId="{CD072627-4716-4FA1-8F3A-AFA56DE656FF}" srcOrd="0" destOrd="0" presId="urn:microsoft.com/office/officeart/2005/8/layout/vList5"/>
    <dgm:cxn modelId="{C65BD785-74D3-4AC8-A527-E926D7034DF3}" type="presParOf" srcId="{CD072627-4716-4FA1-8F3A-AFA56DE656FF}" destId="{3E609511-0FF1-4370-A0B2-627FC9AE8CF3}" srcOrd="0" destOrd="0" presId="urn:microsoft.com/office/officeart/2005/8/layout/vList5"/>
    <dgm:cxn modelId="{66049E48-D6BE-4CE2-8C85-97ABD74E7686}" type="presParOf" srcId="{CD072627-4716-4FA1-8F3A-AFA56DE656FF}" destId="{90D0E906-CD27-4DD6-A62A-8C35F2F1732B}" srcOrd="1" destOrd="0" presId="urn:microsoft.com/office/officeart/2005/8/layout/vList5"/>
    <dgm:cxn modelId="{A0236D1A-4BE8-47F0-9A22-09297CC014D8}" type="presParOf" srcId="{249D25B7-8557-464D-BE26-9B8D28B2640B}" destId="{E71E260D-A7B7-45AD-BC5F-8FB6C99742CC}" srcOrd="1" destOrd="0" presId="urn:microsoft.com/office/officeart/2005/8/layout/vList5"/>
    <dgm:cxn modelId="{4A1A152C-ECA0-475F-9A33-41631FB3D6A9}" type="presParOf" srcId="{249D25B7-8557-464D-BE26-9B8D28B2640B}" destId="{8A6777CA-0E92-4DFD-B53F-4D07DF3635FD}" srcOrd="2" destOrd="0" presId="urn:microsoft.com/office/officeart/2005/8/layout/vList5"/>
    <dgm:cxn modelId="{8D4B61A9-83AB-42D3-896D-6981FE43153B}" type="presParOf" srcId="{8A6777CA-0E92-4DFD-B53F-4D07DF3635FD}" destId="{F1DC000E-0810-4281-AC59-22DFFCAE2E7E}" srcOrd="0" destOrd="0" presId="urn:microsoft.com/office/officeart/2005/8/layout/vList5"/>
    <dgm:cxn modelId="{FF5C1C2A-8F65-4AC1-BD2B-482A8293BD85}" type="presParOf" srcId="{249D25B7-8557-464D-BE26-9B8D28B2640B}" destId="{9AED8247-1DB1-4D69-A3C4-A6D1A8FBD6CC}" srcOrd="3" destOrd="0" presId="urn:microsoft.com/office/officeart/2005/8/layout/vList5"/>
    <dgm:cxn modelId="{A508F495-1A9D-4778-887B-DBA4B4080296}" type="presParOf" srcId="{249D25B7-8557-464D-BE26-9B8D28B2640B}" destId="{DDB310B6-4389-4CA0-8BFA-ECCD653CA4AA}" srcOrd="4" destOrd="0" presId="urn:microsoft.com/office/officeart/2005/8/layout/vList5"/>
    <dgm:cxn modelId="{98DEC77B-2100-4F71-A426-647C325A3959}" type="presParOf" srcId="{DDB310B6-4389-4CA0-8BFA-ECCD653CA4AA}" destId="{7354F66B-534C-469C-92FB-676AB9183A61}" srcOrd="0" destOrd="0" presId="urn:microsoft.com/office/officeart/2005/8/layout/vList5"/>
    <dgm:cxn modelId="{C322D21A-E8C9-48E3-BADD-B843039229EE}" type="presParOf" srcId="{249D25B7-8557-464D-BE26-9B8D28B2640B}" destId="{4399E00F-F81D-4DFC-B31A-E56A2B485C3D}" srcOrd="5" destOrd="0" presId="urn:microsoft.com/office/officeart/2005/8/layout/vList5"/>
    <dgm:cxn modelId="{E330F2A2-08E7-49DD-8ED9-E7CE1F61E81A}" type="presParOf" srcId="{249D25B7-8557-464D-BE26-9B8D28B2640B}" destId="{23F1F867-F4B3-4C15-AD7F-D6B16F8D301C}" srcOrd="6" destOrd="0" presId="urn:microsoft.com/office/officeart/2005/8/layout/vList5"/>
    <dgm:cxn modelId="{AB666F25-7968-4EE3-8F91-50FAF7885F5F}" type="presParOf" srcId="{23F1F867-F4B3-4C15-AD7F-D6B16F8D301C}" destId="{5AF9A874-4B44-49FC-880F-70D4655F8133}" srcOrd="0" destOrd="0" presId="urn:microsoft.com/office/officeart/2005/8/layout/vList5"/>
    <dgm:cxn modelId="{0207D2CF-2DCE-4D1F-AEA6-4D9D161BFC0F}" type="presParOf" srcId="{23F1F867-F4B3-4C15-AD7F-D6B16F8D301C}" destId="{62C06639-59BB-4B4C-8FD2-C868801FFB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0E906-CD27-4DD6-A62A-8C35F2F1732B}">
      <dsp:nvSpPr>
        <dsp:cNvPr id="0" name=""/>
        <dsp:cNvSpPr/>
      </dsp:nvSpPr>
      <dsp:spPr>
        <a:xfrm rot="16200000">
          <a:off x="838055" y="-722119"/>
          <a:ext cx="908593" cy="258470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kernel mode</a:t>
          </a: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500" kern="1200" dirty="0"/>
            <a:t>מצב גרעין</a:t>
          </a:r>
          <a:endParaRPr lang="en-US" sz="2500" kern="1200" dirty="0"/>
        </a:p>
      </dsp:txBody>
      <dsp:txXfrm rot="5400000">
        <a:off x="44354" y="160290"/>
        <a:ext cx="2540350" cy="819885"/>
      </dsp:txXfrm>
    </dsp:sp>
    <dsp:sp modelId="{3E609511-0FF1-4370-A0B2-627FC9AE8CF3}">
      <dsp:nvSpPr>
        <dsp:cNvPr id="0" name=""/>
        <dsp:cNvSpPr/>
      </dsp:nvSpPr>
      <dsp:spPr>
        <a:xfrm>
          <a:off x="2584704" y="2361"/>
          <a:ext cx="1453896" cy="1135741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CPL=0</a:t>
          </a:r>
        </a:p>
      </dsp:txBody>
      <dsp:txXfrm>
        <a:off x="2640146" y="57803"/>
        <a:ext cx="1343012" cy="1024857"/>
      </dsp:txXfrm>
    </dsp:sp>
    <dsp:sp modelId="{F1DC000E-0810-4281-AC59-22DFFCAE2E7E}">
      <dsp:nvSpPr>
        <dsp:cNvPr id="0" name=""/>
        <dsp:cNvSpPr/>
      </dsp:nvSpPr>
      <dsp:spPr>
        <a:xfrm>
          <a:off x="2584704" y="1194889"/>
          <a:ext cx="1453896" cy="1135741"/>
        </a:xfrm>
        <a:prstGeom prst="roundRect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CPL=1</a:t>
          </a:r>
        </a:p>
      </dsp:txBody>
      <dsp:txXfrm>
        <a:off x="2640146" y="1250331"/>
        <a:ext cx="1343012" cy="1024857"/>
      </dsp:txXfrm>
    </dsp:sp>
    <dsp:sp modelId="{7354F66B-534C-469C-92FB-676AB9183A61}">
      <dsp:nvSpPr>
        <dsp:cNvPr id="0" name=""/>
        <dsp:cNvSpPr/>
      </dsp:nvSpPr>
      <dsp:spPr>
        <a:xfrm>
          <a:off x="2584704" y="2387418"/>
          <a:ext cx="1453896" cy="1135741"/>
        </a:xfrm>
        <a:prstGeom prst="roundRect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CPL=2</a:t>
          </a:r>
        </a:p>
      </dsp:txBody>
      <dsp:txXfrm>
        <a:off x="2640146" y="2442860"/>
        <a:ext cx="1343012" cy="1024857"/>
      </dsp:txXfrm>
    </dsp:sp>
    <dsp:sp modelId="{62C06639-59BB-4B4C-8FD2-C868801FFBAC}">
      <dsp:nvSpPr>
        <dsp:cNvPr id="0" name=""/>
        <dsp:cNvSpPr/>
      </dsp:nvSpPr>
      <dsp:spPr>
        <a:xfrm rot="16200000">
          <a:off x="838055" y="2855465"/>
          <a:ext cx="908593" cy="258470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user mode</a:t>
          </a:r>
          <a:br>
            <a:rPr lang="en-US" sz="2500" kern="1200" dirty="0"/>
          </a:br>
          <a:r>
            <a:rPr lang="he-IL" sz="2500" kern="1200" dirty="0"/>
            <a:t>מצב משתמש</a:t>
          </a:r>
          <a:endParaRPr lang="en-US" sz="2500" kern="1200" dirty="0"/>
        </a:p>
      </dsp:txBody>
      <dsp:txXfrm rot="5400000">
        <a:off x="44354" y="3737874"/>
        <a:ext cx="2540350" cy="819885"/>
      </dsp:txXfrm>
    </dsp:sp>
    <dsp:sp modelId="{5AF9A874-4B44-49FC-880F-70D4655F8133}">
      <dsp:nvSpPr>
        <dsp:cNvPr id="0" name=""/>
        <dsp:cNvSpPr/>
      </dsp:nvSpPr>
      <dsp:spPr>
        <a:xfrm>
          <a:off x="2584704" y="3579947"/>
          <a:ext cx="1453896" cy="1135741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CPL=3</a:t>
          </a:r>
        </a:p>
      </dsp:txBody>
      <dsp:txXfrm>
        <a:off x="2640146" y="3635389"/>
        <a:ext cx="1343012" cy="1024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3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X86_memory_segmentation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51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red arrows</a:t>
            </a:r>
            <a:r>
              <a:rPr lang="en-US" baseline="0" dirty="0"/>
              <a:t> that start from within the stack are pointer values.</a:t>
            </a:r>
          </a:p>
        </p:txBody>
      </p:sp>
    </p:spTree>
    <p:extLst>
      <p:ext uri="{BB962C8B-B14F-4D97-AF65-F5344CB8AC3E}">
        <p14:creationId xmlns:p14="http://schemas.microsoft.com/office/powerpoint/2010/main" val="3177294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r" rtl="1">
              <a:buFont typeface="Arial" panose="020B0604020202020204" pitchFamily="34" charset="0"/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51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1732E3-50FE-4D11-A85D-E96801EAA6AE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17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r" rtl="1">
              <a:buFont typeface="Arial" panose="020B0604020202020204" pitchFamily="34" charset="0"/>
              <a:buNone/>
            </a:pPr>
            <a:r>
              <a:rPr lang="he-IL" sz="1200" dirty="0"/>
              <a:t>הערה למתקדמים: ישנן מספר גרסאות של פקודת המכונה </a:t>
            </a:r>
            <a:r>
              <a:rPr lang="en-US" sz="1200" dirty="0"/>
              <a:t>call</a:t>
            </a:r>
            <a:r>
              <a:rPr lang="he-IL" sz="1200" dirty="0"/>
              <a:t>.</a:t>
            </a:r>
            <a:endParaRPr lang="en-US" sz="1200" dirty="0"/>
          </a:p>
          <a:p>
            <a:pPr marL="0" lvl="0" indent="0" algn="r" rtl="1">
              <a:buFont typeface="Arial" panose="020B0604020202020204" pitchFamily="34" charset="0"/>
              <a:buNone/>
            </a:pPr>
            <a:r>
              <a:rPr lang="he-IL" sz="1200" dirty="0"/>
              <a:t>אנחנו מדברים על הגרסה שנקראת</a:t>
            </a:r>
            <a:r>
              <a:rPr lang="en-US" sz="1200" dirty="0"/>
              <a:t>near call </a:t>
            </a:r>
            <a:r>
              <a:rPr lang="he-IL" sz="1200" dirty="0"/>
              <a:t>, אשר משמשת לקריאה לפונקציה באותו סגמנט. בגרסה זו מוכנס למחסנית ה-</a:t>
            </a:r>
            <a:r>
              <a:rPr lang="en-US" sz="1200" dirty="0"/>
              <a:t>offset</a:t>
            </a:r>
            <a:r>
              <a:rPr lang="he-IL" sz="1200" dirty="0"/>
              <a:t> בתוך הסגמנט </a:t>
            </a:r>
            <a:r>
              <a:rPr lang="en-US" sz="1200" dirty="0" err="1"/>
              <a:t>cs</a:t>
            </a:r>
            <a:r>
              <a:rPr lang="he-IL" sz="1200" dirty="0"/>
              <a:t> בלבד ומעודכן רק ערכו של </a:t>
            </a:r>
            <a:r>
              <a:rPr lang="en-US" sz="1200" dirty="0" err="1"/>
              <a:t>eip</a:t>
            </a:r>
            <a:r>
              <a:rPr lang="he-IL" sz="1200" baseline="0" dirty="0"/>
              <a:t> ולא </a:t>
            </a:r>
            <a:r>
              <a:rPr lang="en-US" sz="1200" baseline="0" dirty="0" err="1"/>
              <a:t>cs</a:t>
            </a:r>
            <a:r>
              <a:rPr lang="he-IL" sz="1200" baseline="0" dirty="0"/>
              <a:t>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2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ניסוי נחמד: לקרוא ל-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פעמיים: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פעם אחת עם 2 ארגומנטים אבל עם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אחד - חוקי.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פעם נוספת עם ארגומנט אחד ועם שני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- לא חוקי כי ינסה בזמן ריצה לגשת לארגומנט השני וזו חריגת זיכרון.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הערה למתקדמים: הציטוט נכון ל-</a:t>
            </a:r>
            <a:r>
              <a:rPr lang="en-US" dirty="0"/>
              <a:t>protected mode</a:t>
            </a:r>
            <a:r>
              <a:rPr lang="he-IL" dirty="0"/>
              <a:t>, כלומר כאשר מופעל זיכרון וירטואלי.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real mode, code may also modify the CS register by making a far jump (or using an undocumented POP CS instruction on the 8086 or 8088)</a:t>
            </a:r>
            <a:r>
              <a:rPr lang="en-US" baseline="30000" dirty="0">
                <a:hlinkClick r:id="rId3"/>
              </a:rPr>
              <a:t>[4]</a:t>
            </a:r>
            <a:r>
              <a:rPr lang="en-US" dirty="0"/>
              <a:t>). Of course, in real mode, there are no privilege levels; all programs have absolute unchecked access to all of memory and all CPU instructions.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09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למה צריך פונקצית מעטפת? פונקצית המעטפת היא תלוית חומרה (ארכיטקטורה) כדי ליצור אבסטרקציה לקוד שיוכל לרוץ על מעבדים שונים.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436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העברת ארגומנטים 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 call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מתבצעת תמיד דרך רגיסטרים (ולא על המחסנית) בגלל שמחליפים מחסנית.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96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CA7CE6-229E-403B-A88E-6BE3DAF4076F}" type="slidenum">
              <a:rPr lang="ar-SA" smtClean="0"/>
              <a:pPr/>
              <a:t>39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dirty="0"/>
              <a:t>המתרגל ידגים על הלוח 4-5 שורות אסמבלר של "דוגמה" לקוד מעטפת: שיבוץ פרמטרים לרגיסטרים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36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9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למה צריך מחסנית נפרדת לגרעין ומחסנית נפרדת למשתמש?</a:t>
            </a:r>
          </a:p>
          <a:p>
            <a:pPr algn="r" rtl="1"/>
            <a:r>
              <a:rPr lang="he-IL" dirty="0"/>
              <a:t>תשובה:</a:t>
            </a:r>
            <a:r>
              <a:rPr lang="en-US" dirty="0"/>
              <a:t> </a:t>
            </a:r>
            <a:r>
              <a:rPr lang="he-IL" dirty="0"/>
              <a:t>שימוש באותה מחסנית היה מאפשר לקוד משתמש זדוני להשתלט על המערכת. (איך? זה כבר מעבר לחומר הקורס...)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949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בהמשך נלמד שאת מזהה התהליך ניתן לקבל בכל רגע ע"י המאקרו </a:t>
            </a:r>
            <a:r>
              <a:rPr lang="en-US" dirty="0"/>
              <a:t>current</a:t>
            </a:r>
            <a:r>
              <a:rPr lang="he-IL" dirty="0"/>
              <a:t>. אז למה שומרים אותו לתוך רגיסטר </a:t>
            </a:r>
            <a:r>
              <a:rPr lang="en-US" dirty="0" err="1"/>
              <a:t>ebx</a:t>
            </a:r>
            <a:r>
              <a:rPr lang="he-IL" dirty="0"/>
              <a:t>?</a:t>
            </a:r>
          </a:p>
          <a:p>
            <a:pPr algn="r" rtl="1"/>
            <a:r>
              <a:rPr lang="he-IL" dirty="0"/>
              <a:t>תשובה: אנחנו בקוד אסמבלי, ולכן שומרים ערכים זמניים לרגיסטרים (אין משתנים כמו בשפת </a:t>
            </a:r>
            <a:r>
              <a:rPr lang="en-US" dirty="0"/>
              <a:t>C</a:t>
            </a:r>
            <a:r>
              <a:rPr lang="he-IL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82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76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  <a:p>
            <a:r>
              <a:rPr lang="en-US" dirty="0"/>
              <a:t>https://en.wikipedia.org/wiki/Intel_8086</a:t>
            </a:r>
          </a:p>
          <a:p>
            <a:r>
              <a:rPr lang="en-US" dirty="0"/>
              <a:t>https://en.wikipedia.org/wiki/IA-32</a:t>
            </a:r>
          </a:p>
          <a:p>
            <a:r>
              <a:rPr lang="en-US" dirty="0"/>
              <a:t>https://en.wikipedia.org/wiki/Market_share_of_personal_computer_vendors</a:t>
            </a:r>
            <a:endParaRPr lang="he-IL" dirty="0"/>
          </a:p>
          <a:p>
            <a:endParaRPr lang="en-US" dirty="0"/>
          </a:p>
          <a:p>
            <a:r>
              <a:rPr lang="en-US" dirty="0"/>
              <a:t>In</a:t>
            </a:r>
            <a:r>
              <a:rPr lang="en-US" baseline="0" dirty="0"/>
              <a:t> practice, the segmentation mechanism allowed 8086 processors to access up to 1MB of physical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9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From: https://en.wikipedia.org/wiki/Intel_80386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19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20F405-CAB5-485E-A750-04D753A1C583}" type="slidenum">
              <a:rPr lang="ar-SA" altLang="he-IL"/>
              <a:pPr/>
              <a:t>7</a:t>
            </a:fld>
            <a:endParaRPr lang="en-US" altLang="he-IL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3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GNU (AT&amp;T) syntax. Intel</a:t>
            </a:r>
            <a:r>
              <a:rPr lang="en-US" baseline="0" dirty="0"/>
              <a:t> has a different syntax.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81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86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https://en.wikipedia.org/wiki/X86_calling_conventions#cdecl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21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1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9403813D-DCAC-4E56-BDF2-37F1AA69BC3D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2217-0E3E-4EA6-9DF4-AE4ECF39B501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0BE-47C7-4525-9005-0E27F436E306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D4168-B19F-4812-8C24-2B04C82707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BFB94-4C1D-4A3F-81ED-F5D04B8FC0A1}" type="datetime2">
              <a:rPr lang="en-US" smtClean="0"/>
              <a:pPr>
                <a:defRPr/>
              </a:pPr>
              <a:t>Wednesday, February 14, 2018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279A-25F3-40F6-938E-97BC8802C52A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9204-2804-4859-9871-FC410D943504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0555-ADE2-439F-B711-54587C536DAA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6316-4C34-4AD9-957E-D95B7697924C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576-2871-43E2-A58F-1EBB33B8362B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39A1-B9F6-46B4-8DD5-7E2BFBD8468F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A97A-8F45-43B8-A7C6-FF8B32E3CD04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9D17-A95F-45DF-B3B3-ADF34ADAEBEE}" type="datetime2">
              <a:rPr lang="en-US" smtClean="0"/>
              <a:pPr/>
              <a:t>Wednesday, February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A70A06B2-710F-4184-8B29-EEE208524D60}" type="datetime2">
              <a:rPr lang="en-US" smtClean="0"/>
              <a:pPr/>
              <a:t>Wednesday, February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X86_memory_segmentatio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nyu.edu/courses/fall10/V22.0201-002/addressing_modes.pdf" TargetMode="External"/><Relationship Id="rId2" Type="http://schemas.openxmlformats.org/officeDocument/2006/relationships/hyperlink" Target="http://www.cs.virginia.edu/~evans/cs216/guides/x8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/>
              <a:t>תרגול 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מבוא לארכיטקטורת </a:t>
            </a:r>
            <a:r>
              <a:rPr lang="en-US" dirty="0"/>
              <a:t>IA-32</a:t>
            </a:r>
            <a:endParaRPr lang="he-IL" dirty="0"/>
          </a:p>
          <a:p>
            <a:r>
              <a:rPr lang="he-IL" dirty="0"/>
              <a:t>קריאות לפונקציות (ע"פ קונבנציית </a:t>
            </a:r>
            <a:r>
              <a:rPr lang="en-US" dirty="0"/>
              <a:t>GCC</a:t>
            </a:r>
            <a:r>
              <a:rPr lang="he-IL" dirty="0"/>
              <a:t>)</a:t>
            </a:r>
          </a:p>
          <a:p>
            <a:r>
              <a:rPr lang="he-IL" dirty="0"/>
              <a:t>קריאות מערכת בלינוקס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המחסנית גדלה למטה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he-IL" dirty="0"/>
          </a:p>
          <a:p>
            <a:endParaRPr lang="en-US" dirty="0"/>
          </a:p>
          <a:p>
            <a:r>
              <a:rPr lang="he-IL" dirty="0"/>
              <a:t>(*) – פקודת מכונה לא חוקית.</a:t>
            </a:r>
            <a:endParaRPr lang="en-US" dirty="0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684797"/>
              </p:ext>
            </p:extLst>
          </p:nvPr>
        </p:nvGraphicFramePr>
        <p:xfrm>
          <a:off x="457200" y="1709928"/>
          <a:ext cx="8229600" cy="3962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8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Instruction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Equivalent to…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914">
                <a:tc>
                  <a:txBody>
                    <a:bodyPr/>
                    <a:lstStyle/>
                    <a:p>
                      <a:r>
                        <a:rPr lang="en-US" sz="2400" dirty="0" err="1"/>
                        <a:t>pushl</a:t>
                      </a:r>
                      <a:r>
                        <a:rPr lang="en-US" sz="2400" dirty="0"/>
                        <a:t> %</a:t>
                      </a:r>
                      <a:r>
                        <a:rPr lang="en-US" sz="2400" dirty="0" err="1"/>
                        <a:t>eax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subl $4, %esp</a:t>
                      </a:r>
                    </a:p>
                    <a:p>
                      <a:r>
                        <a:rPr lang="pt-BR" sz="2400" dirty="0"/>
                        <a:t>movl %eax, (%esp) 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914">
                <a:tc>
                  <a:txBody>
                    <a:bodyPr/>
                    <a:lstStyle/>
                    <a:p>
                      <a:r>
                        <a:rPr lang="en-US" sz="2400" dirty="0" err="1"/>
                        <a:t>popl</a:t>
                      </a:r>
                      <a:r>
                        <a:rPr lang="en-US" sz="2400" dirty="0"/>
                        <a:t> %eax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movl</a:t>
                      </a:r>
                      <a:r>
                        <a:rPr lang="en-US" sz="2400" dirty="0"/>
                        <a:t> (%esp), %eax </a:t>
                      </a:r>
                      <a:br>
                        <a:rPr lang="en-US" sz="2400" dirty="0"/>
                      </a:br>
                      <a:r>
                        <a:rPr lang="en-US" sz="2400" dirty="0" err="1"/>
                        <a:t>addl</a:t>
                      </a:r>
                      <a:r>
                        <a:rPr lang="en-US" sz="2400" dirty="0"/>
                        <a:t> $4, %esp 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914">
                <a:tc>
                  <a:txBody>
                    <a:bodyPr/>
                    <a:lstStyle/>
                    <a:p>
                      <a:r>
                        <a:rPr lang="en-US" sz="2400" dirty="0"/>
                        <a:t>call 0x12345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pushl %eip </a:t>
                      </a:r>
                      <a:r>
                        <a:rPr lang="nn-NO" sz="2400" baseline="30000" dirty="0"/>
                        <a:t>(*)</a:t>
                      </a:r>
                      <a:r>
                        <a:rPr lang="nn-NO" sz="2400" dirty="0"/>
                        <a:t> </a:t>
                      </a:r>
                      <a:br>
                        <a:rPr lang="nn-NO" sz="2400" dirty="0"/>
                      </a:br>
                      <a:r>
                        <a:rPr lang="nn-NO" sz="2400" dirty="0"/>
                        <a:t>movl $0x12345, %eip </a:t>
                      </a:r>
                      <a:r>
                        <a:rPr lang="nn-NO" sz="2400" baseline="30000" dirty="0"/>
                        <a:t>(*)</a:t>
                      </a:r>
                      <a:r>
                        <a:rPr lang="nn-NO" sz="2400" dirty="0"/>
                        <a:t> 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829">
                <a:tc>
                  <a:txBody>
                    <a:bodyPr/>
                    <a:lstStyle/>
                    <a:p>
                      <a:r>
                        <a:rPr lang="en-US" sz="2400" dirty="0"/>
                        <a:t>ret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popl</a:t>
                      </a:r>
                      <a:r>
                        <a:rPr lang="en-US" sz="2400" dirty="0"/>
                        <a:t> %</a:t>
                      </a:r>
                      <a:r>
                        <a:rPr lang="en-US" sz="2400" dirty="0" err="1"/>
                        <a:t>eip</a:t>
                      </a:r>
                      <a:r>
                        <a:rPr lang="en-US" sz="2400" dirty="0"/>
                        <a:t> </a:t>
                      </a:r>
                      <a:r>
                        <a:rPr lang="en-US" sz="2400" baseline="30000" dirty="0"/>
                        <a:t>(*)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94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קריאות לפונקציות ע"פ</a:t>
            </a:r>
            <a:br>
              <a:rPr lang="en-US" dirty="0"/>
            </a:br>
            <a:r>
              <a:rPr lang="he-IL" dirty="0"/>
              <a:t>קונבנציית </a:t>
            </a:r>
            <a:r>
              <a:rPr lang="en-US" dirty="0"/>
              <a:t>GCC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he-IL" dirty="0"/>
              <a:t>(ליתר דיוק, קונבציית </a:t>
            </a:r>
            <a:r>
              <a:rPr lang="en-US" dirty="0" err="1"/>
              <a:t>cdecl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B2175-B52F-4F23-93DA-574D2FE8F366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קונבנציית קריאה לפונקציות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קונבנציית קריאה מגדירה:</a:t>
            </a:r>
          </a:p>
          <a:p>
            <a:pPr lvl="1"/>
            <a:r>
              <a:rPr lang="he-IL" dirty="0"/>
              <a:t>איך הפונקציה הקוראת (</a:t>
            </a:r>
            <a:r>
              <a:rPr lang="en-US" dirty="0"/>
              <a:t>caller</a:t>
            </a:r>
            <a:r>
              <a:rPr lang="he-IL" dirty="0"/>
              <a:t>) מעבירה ארגומנטים לפונקציה הנקראת (</a:t>
            </a:r>
            <a:r>
              <a:rPr lang="en-US" dirty="0" err="1"/>
              <a:t>callee</a:t>
            </a:r>
            <a:r>
              <a:rPr lang="he-IL" dirty="0"/>
              <a:t>)?</a:t>
            </a:r>
          </a:p>
          <a:p>
            <a:pPr lvl="1"/>
            <a:r>
              <a:rPr lang="he-IL" dirty="0"/>
              <a:t>איך הפונקציה הנקראת מחזירה ערכים לפונקציה הקוראת?</a:t>
            </a:r>
          </a:p>
          <a:p>
            <a:pPr lvl="1"/>
            <a:r>
              <a:rPr lang="he-IL" dirty="0"/>
              <a:t>אילו רגיסטרים מותר לפונקציה הנקראת לשנות, ואילו עליה לשמור כדי לשחזר את ערכיהם לפני הקריאה לפונקציה?</a:t>
            </a:r>
          </a:p>
          <a:p>
            <a:pPr lvl="1"/>
            <a:endParaRPr lang="en-US" dirty="0"/>
          </a:p>
          <a:p>
            <a:r>
              <a:rPr lang="he-IL" dirty="0"/>
              <a:t>אנחנו נלמד על קונבנציית הקריאות של המהדר </a:t>
            </a:r>
            <a:r>
              <a:rPr lang="en-US" dirty="0"/>
              <a:t>GCC</a:t>
            </a:r>
            <a:r>
              <a:rPr lang="he-IL" dirty="0"/>
              <a:t> מכיוון שהוא המהדר הסטנדרטי לבניית גרעין מערכת ההפעלה לינוקס.</a:t>
            </a:r>
            <a:endParaRPr lang="en-US" dirty="0"/>
          </a:p>
          <a:p>
            <a:pPr lvl="1"/>
            <a:r>
              <a:rPr lang="he-IL" dirty="0"/>
              <a:t>מהדרים אחרים יכולים להגדיר קונבנציות אחרות.</a:t>
            </a:r>
          </a:p>
          <a:p>
            <a:pPr lvl="1"/>
            <a:endParaRPr lang="he-IL" dirty="0"/>
          </a:p>
          <a:p>
            <a:r>
              <a:rPr lang="he-IL" dirty="0"/>
              <a:t>נתחיל בדוגמה.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1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572000" y="1260056"/>
            <a:ext cx="3429000" cy="340144"/>
            <a:chOff x="5029200" y="1260056"/>
            <a:chExt cx="3429000" cy="340144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5029200" y="1371600"/>
              <a:ext cx="23622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Group 26"/>
          <p:cNvGrpSpPr/>
          <p:nvPr/>
        </p:nvGrpSpPr>
        <p:grpSpPr>
          <a:xfrm>
            <a:off x="8343900" y="879056"/>
            <a:ext cx="800100" cy="187744"/>
            <a:chOff x="8077200" y="1441031"/>
            <a:chExt cx="800100" cy="187744"/>
          </a:xfrm>
        </p:grpSpPr>
        <p:sp>
          <p:nvSpPr>
            <p:cNvPr id="14" name="TextBox 13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11" name="Group 40"/>
          <p:cNvGrpSpPr/>
          <p:nvPr/>
        </p:nvGrpSpPr>
        <p:grpSpPr>
          <a:xfrm>
            <a:off x="6553200" y="914400"/>
            <a:ext cx="1449388" cy="721144"/>
            <a:chOff x="6553200" y="966850"/>
            <a:chExt cx="1449388" cy="721144"/>
          </a:xfrm>
        </p:grpSpPr>
        <p:sp>
          <p:nvSpPr>
            <p:cNvPr id="12" name="TextBox 11"/>
            <p:cNvSpPr txBox="1"/>
            <p:nvPr/>
          </p:nvSpPr>
          <p:spPr>
            <a:xfrm>
              <a:off x="6553200" y="1500250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(main’s ebp)</a:t>
              </a:r>
            </a:p>
          </p:txBody>
        </p:sp>
        <p:cxnSp>
          <p:nvCxnSpPr>
            <p:cNvPr id="40" name="Elbow Connector 39"/>
            <p:cNvCxnSpPr/>
            <p:nvPr/>
          </p:nvCxnSpPr>
          <p:spPr bwMode="auto">
            <a:xfrm flipV="1">
              <a:off x="8001000" y="966850"/>
              <a:ext cx="1588" cy="574256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8" name="Straight Arrow Connector 7"/>
          <p:cNvCxnSpPr/>
          <p:nvPr/>
        </p:nvCxnSpPr>
        <p:spPr bwMode="auto">
          <a:xfrm>
            <a:off x="2872154" y="8382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878015" y="1002323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872154" y="1330567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878015" y="1506413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878015" y="2807676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883877" y="29717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572000" y="1260056"/>
            <a:ext cx="3429000" cy="340144"/>
            <a:chOff x="5029200" y="1260056"/>
            <a:chExt cx="3429000" cy="340144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5029200" y="1371600"/>
              <a:ext cx="23622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26"/>
          <p:cNvGrpSpPr/>
          <p:nvPr/>
        </p:nvGrpSpPr>
        <p:grpSpPr>
          <a:xfrm>
            <a:off x="8343900" y="1488656"/>
            <a:ext cx="800100" cy="187744"/>
            <a:chOff x="8077200" y="1441031"/>
            <a:chExt cx="800100" cy="187744"/>
          </a:xfrm>
        </p:grpSpPr>
        <p:sp>
          <p:nvSpPr>
            <p:cNvPr id="14" name="TextBox 13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6553200" y="1641056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10" name="Group 28"/>
          <p:cNvGrpSpPr/>
          <p:nvPr/>
        </p:nvGrpSpPr>
        <p:grpSpPr>
          <a:xfrm>
            <a:off x="4724400" y="1828800"/>
            <a:ext cx="3276600" cy="1752600"/>
            <a:chOff x="5181600" y="1260056"/>
            <a:chExt cx="3276600" cy="1752600"/>
          </a:xfrm>
        </p:grpSpPr>
        <p:sp>
          <p:nvSpPr>
            <p:cNvPr id="30" name="TextBox 29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rot="10800000" flipV="1">
              <a:off x="5181600" y="1336256"/>
              <a:ext cx="1981200" cy="16764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37"/>
          <p:cNvGrpSpPr/>
          <p:nvPr/>
        </p:nvGrpSpPr>
        <p:grpSpPr>
          <a:xfrm>
            <a:off x="6553200" y="1524000"/>
            <a:ext cx="1449388" cy="685800"/>
            <a:chOff x="6553200" y="1574806"/>
            <a:chExt cx="1449388" cy="685800"/>
          </a:xfrm>
        </p:grpSpPr>
        <p:sp>
          <p:nvSpPr>
            <p:cNvPr id="34" name="TextBox 33"/>
            <p:cNvSpPr txBox="1"/>
            <p:nvPr/>
          </p:nvSpPr>
          <p:spPr>
            <a:xfrm>
              <a:off x="6553200" y="2072862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(f’s ebp)</a:t>
              </a:r>
            </a:p>
          </p:txBody>
        </p:sp>
        <p:cxnSp>
          <p:nvCxnSpPr>
            <p:cNvPr id="37" name="Elbow Connector 36"/>
            <p:cNvCxnSpPr/>
            <p:nvPr/>
          </p:nvCxnSpPr>
          <p:spPr bwMode="auto">
            <a:xfrm flipV="1">
              <a:off x="8001000" y="1574806"/>
              <a:ext cx="1588" cy="615103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13" name="Group 40"/>
          <p:cNvGrpSpPr/>
          <p:nvPr/>
        </p:nvGrpSpPr>
        <p:grpSpPr>
          <a:xfrm>
            <a:off x="6553200" y="914400"/>
            <a:ext cx="1449388" cy="721144"/>
            <a:chOff x="6553200" y="966850"/>
            <a:chExt cx="1449388" cy="721144"/>
          </a:xfrm>
        </p:grpSpPr>
        <p:sp>
          <p:nvSpPr>
            <p:cNvPr id="12" name="TextBox 11"/>
            <p:cNvSpPr txBox="1"/>
            <p:nvPr/>
          </p:nvSpPr>
          <p:spPr>
            <a:xfrm>
              <a:off x="6553200" y="1500250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(main’s ebp)</a:t>
              </a:r>
            </a:p>
          </p:txBody>
        </p:sp>
        <p:cxnSp>
          <p:nvCxnSpPr>
            <p:cNvPr id="40" name="Elbow Connector 39"/>
            <p:cNvCxnSpPr/>
            <p:nvPr/>
          </p:nvCxnSpPr>
          <p:spPr bwMode="auto">
            <a:xfrm flipV="1">
              <a:off x="8001000" y="966850"/>
              <a:ext cx="1588" cy="574256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3" name="Straight Arrow Connector 22"/>
          <p:cNvCxnSpPr/>
          <p:nvPr/>
        </p:nvCxnSpPr>
        <p:spPr bwMode="auto">
          <a:xfrm>
            <a:off x="2883877" y="29717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883877" y="3168161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889738" y="33527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901461" y="4243753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901462" y="44195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572000" y="1260056"/>
            <a:ext cx="3429000" cy="340144"/>
            <a:chOff x="5029200" y="1260056"/>
            <a:chExt cx="3429000" cy="340144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5029200" y="1371600"/>
              <a:ext cx="23622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26"/>
          <p:cNvGrpSpPr/>
          <p:nvPr/>
        </p:nvGrpSpPr>
        <p:grpSpPr>
          <a:xfrm>
            <a:off x="8343900" y="2022056"/>
            <a:ext cx="800100" cy="187744"/>
            <a:chOff x="8077200" y="1441031"/>
            <a:chExt cx="800100" cy="187744"/>
          </a:xfrm>
        </p:grpSpPr>
        <p:sp>
          <p:nvSpPr>
            <p:cNvPr id="14" name="TextBox 13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6553200" y="1641056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10" name="Group 28"/>
          <p:cNvGrpSpPr/>
          <p:nvPr/>
        </p:nvGrpSpPr>
        <p:grpSpPr>
          <a:xfrm>
            <a:off x="4724400" y="1828800"/>
            <a:ext cx="3276600" cy="1752600"/>
            <a:chOff x="5181600" y="1260056"/>
            <a:chExt cx="3276600" cy="1752600"/>
          </a:xfrm>
        </p:grpSpPr>
        <p:sp>
          <p:nvSpPr>
            <p:cNvPr id="30" name="TextBox 29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rot="10800000" flipV="1">
              <a:off x="5181600" y="1336256"/>
              <a:ext cx="1981200" cy="16764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37"/>
          <p:cNvGrpSpPr/>
          <p:nvPr/>
        </p:nvGrpSpPr>
        <p:grpSpPr>
          <a:xfrm>
            <a:off x="6553200" y="1524000"/>
            <a:ext cx="1449388" cy="685800"/>
            <a:chOff x="6553200" y="1574806"/>
            <a:chExt cx="1449388" cy="685800"/>
          </a:xfrm>
        </p:grpSpPr>
        <p:sp>
          <p:nvSpPr>
            <p:cNvPr id="34" name="TextBox 33"/>
            <p:cNvSpPr txBox="1"/>
            <p:nvPr/>
          </p:nvSpPr>
          <p:spPr>
            <a:xfrm>
              <a:off x="6553200" y="2072862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(f’s ebp)</a:t>
              </a:r>
            </a:p>
          </p:txBody>
        </p:sp>
        <p:cxnSp>
          <p:nvCxnSpPr>
            <p:cNvPr id="37" name="Elbow Connector 36"/>
            <p:cNvCxnSpPr/>
            <p:nvPr/>
          </p:nvCxnSpPr>
          <p:spPr bwMode="auto">
            <a:xfrm flipV="1">
              <a:off x="8001000" y="1574806"/>
              <a:ext cx="1588" cy="615103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13" name="Group 40"/>
          <p:cNvGrpSpPr/>
          <p:nvPr/>
        </p:nvGrpSpPr>
        <p:grpSpPr>
          <a:xfrm>
            <a:off x="6553200" y="914400"/>
            <a:ext cx="1449388" cy="721144"/>
            <a:chOff x="6553200" y="966850"/>
            <a:chExt cx="1449388" cy="721144"/>
          </a:xfrm>
        </p:grpSpPr>
        <p:sp>
          <p:nvSpPr>
            <p:cNvPr id="12" name="TextBox 11"/>
            <p:cNvSpPr txBox="1"/>
            <p:nvPr/>
          </p:nvSpPr>
          <p:spPr>
            <a:xfrm>
              <a:off x="6553200" y="1500250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(main’s ebp)</a:t>
              </a:r>
            </a:p>
          </p:txBody>
        </p:sp>
        <p:cxnSp>
          <p:nvCxnSpPr>
            <p:cNvPr id="40" name="Elbow Connector 39"/>
            <p:cNvCxnSpPr/>
            <p:nvPr/>
          </p:nvCxnSpPr>
          <p:spPr bwMode="auto">
            <a:xfrm flipV="1">
              <a:off x="8001000" y="966850"/>
              <a:ext cx="1588" cy="574256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6553200" y="2209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(</a:t>
            </a:r>
            <a:r>
              <a:rPr lang="en-US" sz="1300" dirty="0" err="1">
                <a:latin typeface="+mn-lt"/>
              </a:rPr>
              <a:t>f’s</a:t>
            </a:r>
            <a:r>
              <a:rPr lang="en-US" sz="1300" dirty="0">
                <a:latin typeface="+mn-lt"/>
              </a:rPr>
              <a:t> </a:t>
            </a:r>
            <a:r>
              <a:rPr lang="en-US" sz="1300" dirty="0" err="1">
                <a:latin typeface="+mn-lt"/>
              </a:rPr>
              <a:t>ebx</a:t>
            </a:r>
            <a:r>
              <a:rPr lang="en-US" sz="1300" dirty="0">
                <a:latin typeface="+mn-lt"/>
              </a:rPr>
              <a:t>)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901462" y="44195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895600" y="4601308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895600" y="48006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895600" y="49530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895600" y="51054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2895600" y="53340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572000" y="1260056"/>
            <a:ext cx="3429000" cy="340144"/>
            <a:chOff x="5029200" y="1260056"/>
            <a:chExt cx="3429000" cy="340144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5029200" y="1371600"/>
              <a:ext cx="23622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26"/>
          <p:cNvGrpSpPr/>
          <p:nvPr/>
        </p:nvGrpSpPr>
        <p:grpSpPr>
          <a:xfrm>
            <a:off x="8343900" y="2022056"/>
            <a:ext cx="800100" cy="187744"/>
            <a:chOff x="8077200" y="1441031"/>
            <a:chExt cx="800100" cy="187744"/>
          </a:xfrm>
        </p:grpSpPr>
        <p:sp>
          <p:nvSpPr>
            <p:cNvPr id="14" name="TextBox 13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6553200" y="1641056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10" name="Group 28"/>
          <p:cNvGrpSpPr/>
          <p:nvPr/>
        </p:nvGrpSpPr>
        <p:grpSpPr>
          <a:xfrm>
            <a:off x="4724400" y="1828800"/>
            <a:ext cx="3276600" cy="1752600"/>
            <a:chOff x="5181600" y="1260056"/>
            <a:chExt cx="3276600" cy="1752600"/>
          </a:xfrm>
        </p:grpSpPr>
        <p:sp>
          <p:nvSpPr>
            <p:cNvPr id="30" name="TextBox 29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rot="10800000" flipV="1">
              <a:off x="5181600" y="1336256"/>
              <a:ext cx="1981200" cy="16764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37"/>
          <p:cNvGrpSpPr/>
          <p:nvPr/>
        </p:nvGrpSpPr>
        <p:grpSpPr>
          <a:xfrm>
            <a:off x="6553200" y="1524000"/>
            <a:ext cx="1449388" cy="685800"/>
            <a:chOff x="6553200" y="1574806"/>
            <a:chExt cx="1449388" cy="685800"/>
          </a:xfrm>
        </p:grpSpPr>
        <p:sp>
          <p:nvSpPr>
            <p:cNvPr id="34" name="TextBox 33"/>
            <p:cNvSpPr txBox="1"/>
            <p:nvPr/>
          </p:nvSpPr>
          <p:spPr>
            <a:xfrm>
              <a:off x="6553200" y="2072862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(f’s ebp)</a:t>
              </a:r>
            </a:p>
          </p:txBody>
        </p:sp>
        <p:cxnSp>
          <p:nvCxnSpPr>
            <p:cNvPr id="37" name="Elbow Connector 36"/>
            <p:cNvCxnSpPr/>
            <p:nvPr/>
          </p:nvCxnSpPr>
          <p:spPr bwMode="auto">
            <a:xfrm flipV="1">
              <a:off x="8001000" y="1574806"/>
              <a:ext cx="1588" cy="615103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13" name="Group 40"/>
          <p:cNvGrpSpPr/>
          <p:nvPr/>
        </p:nvGrpSpPr>
        <p:grpSpPr>
          <a:xfrm>
            <a:off x="6553200" y="914400"/>
            <a:ext cx="1449388" cy="721144"/>
            <a:chOff x="6553200" y="966850"/>
            <a:chExt cx="1449388" cy="721144"/>
          </a:xfrm>
        </p:grpSpPr>
        <p:sp>
          <p:nvSpPr>
            <p:cNvPr id="12" name="TextBox 11"/>
            <p:cNvSpPr txBox="1"/>
            <p:nvPr/>
          </p:nvSpPr>
          <p:spPr>
            <a:xfrm>
              <a:off x="6553200" y="1500250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(main’s ebp)</a:t>
              </a:r>
            </a:p>
          </p:txBody>
        </p:sp>
        <p:cxnSp>
          <p:nvCxnSpPr>
            <p:cNvPr id="40" name="Elbow Connector 39"/>
            <p:cNvCxnSpPr/>
            <p:nvPr/>
          </p:nvCxnSpPr>
          <p:spPr bwMode="auto">
            <a:xfrm flipV="1">
              <a:off x="8001000" y="966850"/>
              <a:ext cx="1588" cy="574256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6553200" y="2209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(</a:t>
            </a:r>
            <a:r>
              <a:rPr lang="en-US" sz="1300" dirty="0" err="1">
                <a:latin typeface="+mn-lt"/>
              </a:rPr>
              <a:t>f’s</a:t>
            </a:r>
            <a:r>
              <a:rPr lang="en-US" sz="1300" dirty="0">
                <a:latin typeface="+mn-lt"/>
              </a:rPr>
              <a:t> </a:t>
            </a:r>
            <a:r>
              <a:rPr lang="en-US" sz="1300" dirty="0" err="1">
                <a:latin typeface="+mn-lt"/>
              </a:rPr>
              <a:t>ebx</a:t>
            </a:r>
            <a:r>
              <a:rPr lang="en-US" sz="1300" dirty="0">
                <a:latin typeface="+mn-lt"/>
              </a:rPr>
              <a:t>)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895600" y="53340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895600" y="55625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895600" y="57149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572000" y="1260056"/>
            <a:ext cx="3429000" cy="340144"/>
            <a:chOff x="5029200" y="1260056"/>
            <a:chExt cx="3429000" cy="340144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5029200" y="1371600"/>
              <a:ext cx="23622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26"/>
          <p:cNvGrpSpPr/>
          <p:nvPr/>
        </p:nvGrpSpPr>
        <p:grpSpPr>
          <a:xfrm>
            <a:off x="8343900" y="1447800"/>
            <a:ext cx="800100" cy="187744"/>
            <a:chOff x="8077200" y="1441031"/>
            <a:chExt cx="800100" cy="187744"/>
          </a:xfrm>
        </p:grpSpPr>
        <p:sp>
          <p:nvSpPr>
            <p:cNvPr id="14" name="TextBox 13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6553200" y="1641056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10" name="Group 28"/>
          <p:cNvGrpSpPr/>
          <p:nvPr/>
        </p:nvGrpSpPr>
        <p:grpSpPr>
          <a:xfrm>
            <a:off x="4724400" y="1828800"/>
            <a:ext cx="3276600" cy="1752600"/>
            <a:chOff x="5181600" y="1260056"/>
            <a:chExt cx="3276600" cy="1752600"/>
          </a:xfrm>
        </p:grpSpPr>
        <p:sp>
          <p:nvSpPr>
            <p:cNvPr id="30" name="TextBox 29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rot="10800000" flipV="1">
              <a:off x="5181600" y="1336256"/>
              <a:ext cx="1981200" cy="16764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37"/>
          <p:cNvGrpSpPr/>
          <p:nvPr/>
        </p:nvGrpSpPr>
        <p:grpSpPr>
          <a:xfrm>
            <a:off x="6553200" y="1524000"/>
            <a:ext cx="1449388" cy="685800"/>
            <a:chOff x="6553200" y="1574806"/>
            <a:chExt cx="1449388" cy="685800"/>
          </a:xfrm>
        </p:grpSpPr>
        <p:sp>
          <p:nvSpPr>
            <p:cNvPr id="34" name="TextBox 33"/>
            <p:cNvSpPr txBox="1"/>
            <p:nvPr/>
          </p:nvSpPr>
          <p:spPr>
            <a:xfrm>
              <a:off x="6553200" y="2072862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(f’s ebp)</a:t>
              </a:r>
            </a:p>
          </p:txBody>
        </p:sp>
        <p:cxnSp>
          <p:nvCxnSpPr>
            <p:cNvPr id="37" name="Elbow Connector 36"/>
            <p:cNvCxnSpPr/>
            <p:nvPr/>
          </p:nvCxnSpPr>
          <p:spPr bwMode="auto">
            <a:xfrm flipV="1">
              <a:off x="8001000" y="1574806"/>
              <a:ext cx="1588" cy="615103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13" name="Group 40"/>
          <p:cNvGrpSpPr/>
          <p:nvPr/>
        </p:nvGrpSpPr>
        <p:grpSpPr>
          <a:xfrm>
            <a:off x="6553200" y="914400"/>
            <a:ext cx="1449388" cy="721144"/>
            <a:chOff x="6553200" y="966850"/>
            <a:chExt cx="1449388" cy="721144"/>
          </a:xfrm>
        </p:grpSpPr>
        <p:sp>
          <p:nvSpPr>
            <p:cNvPr id="12" name="TextBox 11"/>
            <p:cNvSpPr txBox="1"/>
            <p:nvPr/>
          </p:nvSpPr>
          <p:spPr>
            <a:xfrm>
              <a:off x="6553200" y="1500250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(main’s ebp)</a:t>
              </a:r>
            </a:p>
          </p:txBody>
        </p:sp>
        <p:cxnSp>
          <p:nvCxnSpPr>
            <p:cNvPr id="40" name="Elbow Connector 39"/>
            <p:cNvCxnSpPr/>
            <p:nvPr/>
          </p:nvCxnSpPr>
          <p:spPr bwMode="auto">
            <a:xfrm flipV="1">
              <a:off x="8001000" y="966850"/>
              <a:ext cx="1588" cy="574256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Group 26"/>
          <p:cNvGrpSpPr/>
          <p:nvPr/>
        </p:nvGrpSpPr>
        <p:grpSpPr>
          <a:xfrm>
            <a:off x="8343900" y="2022056"/>
            <a:ext cx="800100" cy="187744"/>
            <a:chOff x="8077200" y="1441031"/>
            <a:chExt cx="800100" cy="187744"/>
          </a:xfrm>
        </p:grpSpPr>
        <p:sp>
          <p:nvSpPr>
            <p:cNvPr id="29" name="TextBox 28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6" name="Straight Arrow Connector 25"/>
          <p:cNvCxnSpPr/>
          <p:nvPr/>
        </p:nvCxnSpPr>
        <p:spPr bwMode="auto">
          <a:xfrm>
            <a:off x="2904599" y="57149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897504" y="58673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2895600" y="35052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572000" y="1260056"/>
            <a:ext cx="3429000" cy="340144"/>
            <a:chOff x="5029200" y="1260056"/>
            <a:chExt cx="3429000" cy="340144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5029200" y="1371600"/>
              <a:ext cx="23622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26"/>
          <p:cNvGrpSpPr/>
          <p:nvPr/>
        </p:nvGrpSpPr>
        <p:grpSpPr>
          <a:xfrm>
            <a:off x="8343900" y="1447800"/>
            <a:ext cx="800100" cy="187744"/>
            <a:chOff x="8077200" y="1441031"/>
            <a:chExt cx="800100" cy="187744"/>
          </a:xfrm>
        </p:grpSpPr>
        <p:sp>
          <p:nvSpPr>
            <p:cNvPr id="14" name="TextBox 13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10" name="Group 40"/>
          <p:cNvGrpSpPr/>
          <p:nvPr/>
        </p:nvGrpSpPr>
        <p:grpSpPr>
          <a:xfrm>
            <a:off x="6553200" y="914400"/>
            <a:ext cx="1449388" cy="721144"/>
            <a:chOff x="6553200" y="966850"/>
            <a:chExt cx="1449388" cy="721144"/>
          </a:xfrm>
        </p:grpSpPr>
        <p:sp>
          <p:nvSpPr>
            <p:cNvPr id="12" name="TextBox 11"/>
            <p:cNvSpPr txBox="1"/>
            <p:nvPr/>
          </p:nvSpPr>
          <p:spPr>
            <a:xfrm>
              <a:off x="6553200" y="1500250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(main’s ebp)</a:t>
              </a:r>
            </a:p>
          </p:txBody>
        </p:sp>
        <p:cxnSp>
          <p:nvCxnSpPr>
            <p:cNvPr id="40" name="Elbow Connector 39"/>
            <p:cNvCxnSpPr/>
            <p:nvPr/>
          </p:nvCxnSpPr>
          <p:spPr bwMode="auto">
            <a:xfrm flipV="1">
              <a:off x="8001000" y="966850"/>
              <a:ext cx="1588" cy="574256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6553200" y="1641056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895600" y="35052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895600" y="3682644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572000" y="1260056"/>
            <a:ext cx="3429000" cy="340144"/>
            <a:chOff x="5029200" y="1260056"/>
            <a:chExt cx="3429000" cy="340144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5029200" y="1371600"/>
              <a:ext cx="23622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26"/>
          <p:cNvGrpSpPr/>
          <p:nvPr/>
        </p:nvGrpSpPr>
        <p:grpSpPr>
          <a:xfrm>
            <a:off x="8343900" y="1447800"/>
            <a:ext cx="800100" cy="187744"/>
            <a:chOff x="8077200" y="1441031"/>
            <a:chExt cx="800100" cy="187744"/>
          </a:xfrm>
        </p:grpSpPr>
        <p:sp>
          <p:nvSpPr>
            <p:cNvPr id="14" name="TextBox 13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10" name="Group 40"/>
          <p:cNvGrpSpPr/>
          <p:nvPr/>
        </p:nvGrpSpPr>
        <p:grpSpPr>
          <a:xfrm>
            <a:off x="6553200" y="914400"/>
            <a:ext cx="1449388" cy="721144"/>
            <a:chOff x="6553200" y="966850"/>
            <a:chExt cx="1449388" cy="721144"/>
          </a:xfrm>
        </p:grpSpPr>
        <p:sp>
          <p:nvSpPr>
            <p:cNvPr id="12" name="TextBox 11"/>
            <p:cNvSpPr txBox="1"/>
            <p:nvPr/>
          </p:nvSpPr>
          <p:spPr>
            <a:xfrm>
              <a:off x="6553200" y="1500250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(main’s ebp)</a:t>
              </a:r>
            </a:p>
          </p:txBody>
        </p:sp>
        <p:cxnSp>
          <p:nvCxnSpPr>
            <p:cNvPr id="40" name="Elbow Connector 39"/>
            <p:cNvCxnSpPr/>
            <p:nvPr/>
          </p:nvCxnSpPr>
          <p:spPr bwMode="auto">
            <a:xfrm flipV="1">
              <a:off x="8001000" y="966850"/>
              <a:ext cx="1588" cy="574256"/>
            </a:xfrm>
            <a:prstGeom prst="bentConnector3">
              <a:avLst>
                <a:gd name="adj1" fmla="val 14395466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26"/>
          <p:cNvGrpSpPr/>
          <p:nvPr/>
        </p:nvGrpSpPr>
        <p:grpSpPr>
          <a:xfrm>
            <a:off x="8343900" y="914400"/>
            <a:ext cx="800100" cy="187744"/>
            <a:chOff x="8077200" y="1441031"/>
            <a:chExt cx="800100" cy="187744"/>
          </a:xfrm>
        </p:grpSpPr>
        <p:sp>
          <p:nvSpPr>
            <p:cNvPr id="17" name="TextBox 16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9" name="Straight Arrow Connector 18"/>
          <p:cNvCxnSpPr/>
          <p:nvPr/>
        </p:nvCxnSpPr>
        <p:spPr bwMode="auto">
          <a:xfrm>
            <a:off x="2895600" y="36576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895600" y="38418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TL;DR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מערכות הפעלה נעזרות </a:t>
            </a:r>
            <a:r>
              <a:rPr lang="he-IL" b="1" dirty="0"/>
              <a:t>ברמות הרשאה במעבד </a:t>
            </a:r>
            <a:r>
              <a:rPr lang="he-IL" dirty="0"/>
              <a:t>כדי להגן על משאבים משותפים של המערכת (כמו הדיסק).</a:t>
            </a:r>
          </a:p>
          <a:p>
            <a:pPr lvl="1"/>
            <a:r>
              <a:rPr lang="he-IL" dirty="0"/>
              <a:t>תכניות רגילות (קוד משתמש) פועלות ברמת הרשאה נמוכה.</a:t>
            </a:r>
            <a:endParaRPr lang="en-US" dirty="0"/>
          </a:p>
          <a:p>
            <a:pPr lvl="1"/>
            <a:r>
              <a:rPr lang="he-IL" dirty="0"/>
              <a:t>מערכת ההפעלה (קוד גרעין) פועלת ברמת הרשאה גבוהה ולכן יכולה להריץ פקודות מיוחסות כמו קריאה מהדיסק.</a:t>
            </a:r>
          </a:p>
          <a:p>
            <a:pPr lvl="1"/>
            <a:endParaRPr lang="he-IL" dirty="0"/>
          </a:p>
          <a:p>
            <a:r>
              <a:rPr lang="he-IL" dirty="0"/>
              <a:t>אז כיצד קוד משתמש--שרץ ללא הרשאות---יכול לגשת לדיסק?</a:t>
            </a:r>
          </a:p>
          <a:p>
            <a:r>
              <a:rPr lang="he-IL" dirty="0"/>
              <a:t>הוא יבקש את שירותי מערכת ההפעלה באמצעות </a:t>
            </a:r>
            <a:r>
              <a:rPr lang="en-US" b="1" dirty="0"/>
              <a:t>system calls</a:t>
            </a:r>
            <a:r>
              <a:rPr lang="he-IL" dirty="0"/>
              <a:t>.</a:t>
            </a:r>
          </a:p>
          <a:p>
            <a:pPr lvl="1"/>
            <a:endParaRPr lang="he-IL" dirty="0"/>
          </a:p>
          <a:p>
            <a:r>
              <a:rPr lang="he-IL" dirty="0"/>
              <a:t>קריאה ל-</a:t>
            </a:r>
            <a:r>
              <a:rPr lang="en-US" dirty="0"/>
              <a:t>system call</a:t>
            </a:r>
            <a:r>
              <a:rPr lang="he-IL" dirty="0"/>
              <a:t> שונה מקריאה לפונקציה "רגילה".</a:t>
            </a:r>
          </a:p>
          <a:p>
            <a:pPr lvl="1"/>
            <a:r>
              <a:rPr lang="he-IL" dirty="0"/>
              <a:t>פונקציה רגילה פותחת מסגרת חדשה במחסנית (כמו שלמדנו באת"מ).</a:t>
            </a:r>
          </a:p>
          <a:p>
            <a:pPr lvl="1"/>
            <a:r>
              <a:rPr lang="en-US" dirty="0"/>
              <a:t>system call</a:t>
            </a:r>
            <a:r>
              <a:rPr lang="he-IL" dirty="0"/>
              <a:t> פותחת מסגרת חדשה </a:t>
            </a:r>
            <a:r>
              <a:rPr lang="he-IL" b="1" dirty="0"/>
              <a:t>במחסנית נפרדת – מחסנית הגרעין</a:t>
            </a:r>
            <a:r>
              <a:rPr lang="he-IL" dirty="0"/>
              <a:t>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/>
              <a:t>מערכות הפעלה - תרגול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F7232-869B-4430-92C7-74B63B0A3885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572000" y="1260056"/>
            <a:ext cx="3429000" cy="340144"/>
            <a:chOff x="5029200" y="1260056"/>
            <a:chExt cx="3429000" cy="340144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1260056"/>
              <a:ext cx="1447800" cy="187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pPr algn="ctr"/>
              <a:endParaRPr lang="en-US" sz="1300" dirty="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0800000" flipV="1">
              <a:off x="5029200" y="1371600"/>
              <a:ext cx="23622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8" name="Group 26"/>
          <p:cNvGrpSpPr/>
          <p:nvPr/>
        </p:nvGrpSpPr>
        <p:grpSpPr>
          <a:xfrm>
            <a:off x="8343900" y="914400"/>
            <a:ext cx="800100" cy="187744"/>
            <a:chOff x="8077200" y="1441031"/>
            <a:chExt cx="800100" cy="187744"/>
          </a:xfrm>
        </p:grpSpPr>
        <p:sp>
          <p:nvSpPr>
            <p:cNvPr id="17" name="TextBox 16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>
            <a:off x="2895600" y="38100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899138" y="1702877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902676" y="1982873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algn="l" rtl="0"/>
            <a:r>
              <a:rPr lang="en-US" dirty="0"/>
              <a:t>	return f(7)+1;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f(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g(x);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int</a:t>
            </a:r>
            <a:r>
              <a:rPr lang="en-US" dirty="0"/>
              <a:t> g(</a:t>
            </a:r>
            <a:r>
              <a:rPr lang="en-US" dirty="0" err="1"/>
              <a:t>int</a:t>
            </a:r>
            <a:r>
              <a:rPr lang="en-US" dirty="0"/>
              <a:t> x) {</a:t>
            </a:r>
          </a:p>
          <a:p>
            <a:pPr algn="l" rtl="0"/>
            <a:r>
              <a:rPr lang="en-US" dirty="0"/>
              <a:t>	return x+3;</a:t>
            </a:r>
          </a:p>
          <a:p>
            <a:pPr algn="l" rtl="0"/>
            <a:r>
              <a:rPr lang="en-US" dirty="0"/>
              <a:t>}</a:t>
            </a:r>
          </a:p>
          <a:p>
            <a:pPr algn="l" rtl="0"/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95600" y="533400"/>
            <a:ext cx="3505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	      // prologue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movl</a:t>
            </a:r>
            <a:r>
              <a:rPr kumimoji="0" lang="en-US" sz="14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%esp, %ebp</a:t>
            </a:r>
            <a:endParaRPr lang="en-US" sz="1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700" kern="0" baseline="0" dirty="0">
                <a:latin typeface="+mn-lt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baseline="0" dirty="0">
                <a:latin typeface="+mn-lt"/>
                <a:cs typeface="+mn-cs"/>
              </a:rPr>
              <a:t>push</a:t>
            </a:r>
            <a:r>
              <a:rPr lang="en-US" sz="1400" kern="0" dirty="0">
                <a:latin typeface="+mn-lt"/>
                <a:cs typeface="+mn-cs"/>
              </a:rPr>
              <a:t> $7	      // body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baseline="0" dirty="0">
                <a:latin typeface="+mn-lt"/>
                <a:cs typeface="+mn-cs"/>
              </a:rPr>
              <a:t>	call</a:t>
            </a:r>
            <a:r>
              <a:rPr lang="en-US" sz="1400" kern="0" dirty="0">
                <a:latin typeface="+mn-lt"/>
                <a:cs typeface="+mn-cs"/>
              </a:rPr>
              <a:t> f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$1,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	      // epilogue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900" kern="0" dirty="0"/>
              <a:t>	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f</a:t>
            </a:r>
            <a:r>
              <a:rPr lang="en-US" sz="1400" kern="0" dirty="0">
                <a:latin typeface="+mn-lt"/>
                <a:cs typeface="+mn-cs"/>
              </a:rPr>
              <a:t>: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8(%</a:t>
            </a:r>
            <a:r>
              <a:rPr lang="en-US" sz="1400" kern="0" dirty="0" err="1">
                <a:latin typeface="+mn-lt"/>
                <a:cs typeface="+mn-cs"/>
              </a:rPr>
              <a:t>ebp</a:t>
            </a:r>
            <a:r>
              <a:rPr lang="en-US" sz="1400" kern="0" dirty="0">
                <a:latin typeface="+mn-lt"/>
                <a:cs typeface="+mn-cs"/>
              </a:rPr>
              <a:t>) 	  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call g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Monotype Sorts" pitchFamily="2" charset="2"/>
              <a:buNone/>
              <a:tabLst/>
              <a:defRPr/>
            </a:pPr>
            <a:endParaRPr lang="en-US" sz="700" kern="0" dirty="0">
              <a:latin typeface="+mn-lt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1400" kern="0" dirty="0">
                <a:solidFill>
                  <a:srgbClr val="0000CC"/>
                </a:solidFill>
                <a:latin typeface="+mn-lt"/>
                <a:cs typeface="+mn-cs"/>
              </a:rPr>
              <a:t>g</a:t>
            </a:r>
            <a:r>
              <a:rPr lang="en-US" sz="1400" kern="0" dirty="0">
                <a:latin typeface="+mn-lt"/>
                <a:cs typeface="+mn-cs"/>
              </a:rPr>
              <a:t>:	</a:t>
            </a:r>
          </a:p>
          <a:p>
            <a:pPr marL="342900" lvl="0" indent="-342900">
              <a:lnSpc>
                <a:spcPct val="70000"/>
              </a:lnSpc>
              <a:buClr>
                <a:srgbClr val="0066FF"/>
              </a:buClr>
              <a:buSzPct val="70000"/>
              <a:defRPr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%ebp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prologue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%esp,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pushl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save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8(%ebp), %ebx    // body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addl</a:t>
            </a:r>
            <a:r>
              <a:rPr lang="en-US" sz="1400" kern="0" dirty="0">
                <a:latin typeface="+mn-lt"/>
                <a:cs typeface="+mn-cs"/>
              </a:rPr>
              <a:t> $3,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, %</a:t>
            </a:r>
            <a:r>
              <a:rPr lang="en-US" sz="1400" kern="0" dirty="0" err="1">
                <a:latin typeface="+mn-lt"/>
                <a:cs typeface="+mn-cs"/>
              </a:rPr>
              <a:t>eax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r>
              <a:rPr lang="en-US" sz="1400" kern="0" dirty="0">
                <a:latin typeface="+mn-lt"/>
                <a:cs typeface="+mn-cs"/>
              </a:rPr>
              <a:t>	      // restore %</a:t>
            </a:r>
            <a:r>
              <a:rPr lang="en-US" sz="1400" kern="0" dirty="0" err="1">
                <a:latin typeface="+mn-lt"/>
                <a:cs typeface="+mn-cs"/>
              </a:rPr>
              <a:t>ebx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endParaRPr lang="en-US" sz="7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movl</a:t>
            </a:r>
            <a:r>
              <a:rPr lang="en-US" sz="1400" kern="0" dirty="0">
                <a:latin typeface="+mn-lt"/>
                <a:cs typeface="+mn-cs"/>
              </a:rPr>
              <a:t> %ebp, %esp</a:t>
            </a:r>
            <a:r>
              <a:rPr lang="en-US" sz="1400" kern="0" dirty="0">
                <a:solidFill>
                  <a:srgbClr val="000000"/>
                </a:solidFill>
                <a:latin typeface="Tahoma"/>
              </a:rPr>
              <a:t>	      // epilogue</a:t>
            </a:r>
            <a:endParaRPr lang="en-US" sz="1400" kern="0" dirty="0">
              <a:latin typeface="+mn-lt"/>
              <a:cs typeface="+mn-cs"/>
            </a:endParaRP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</a:t>
            </a:r>
            <a:r>
              <a:rPr lang="en-US" sz="1400" kern="0" dirty="0" err="1">
                <a:latin typeface="+mn-lt"/>
                <a:cs typeface="+mn-cs"/>
              </a:rPr>
              <a:t>popl</a:t>
            </a:r>
            <a:r>
              <a:rPr lang="en-US" sz="1400" kern="0" dirty="0">
                <a:latin typeface="+mn-lt"/>
                <a:cs typeface="+mn-cs"/>
              </a:rPr>
              <a:t> %ebp</a:t>
            </a:r>
          </a:p>
          <a:p>
            <a:pPr marL="342900" indent="-342900">
              <a:lnSpc>
                <a:spcPct val="70000"/>
              </a:lnSpc>
              <a:buClr>
                <a:srgbClr val="0066FF"/>
              </a:buClr>
              <a:buSzPct val="70000"/>
            </a:pPr>
            <a:r>
              <a:rPr lang="en-US" sz="1400" kern="0" dirty="0">
                <a:latin typeface="+mn-lt"/>
                <a:cs typeface="+mn-cs"/>
              </a:rPr>
              <a:t>	ret</a:t>
            </a:r>
          </a:p>
          <a:p>
            <a:pPr marL="342900" marR="0" lvl="0" indent="-342900" defTabSz="914400" latinLnBrk="0">
              <a:lnSpc>
                <a:spcPct val="70000"/>
              </a:lnSpc>
              <a:buClr>
                <a:srgbClr val="0066FF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1400" kern="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66800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53200" y="878775"/>
            <a:ext cx="1447800" cy="1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27432" rIns="0" bIns="0" rtlCol="0" anchor="b" anchorCtr="1">
            <a:spAutoFit/>
          </a:bodyPr>
          <a:lstStyle/>
          <a:p>
            <a:r>
              <a:rPr lang="en-US" sz="1300" dirty="0">
                <a:latin typeface="+mn-lt"/>
              </a:rPr>
              <a:t>0 (_start’s ebp)</a:t>
            </a:r>
          </a:p>
        </p:txBody>
      </p:sp>
      <p:grpSp>
        <p:nvGrpSpPr>
          <p:cNvPr id="4" name="Group 26"/>
          <p:cNvGrpSpPr/>
          <p:nvPr/>
        </p:nvGrpSpPr>
        <p:grpSpPr>
          <a:xfrm>
            <a:off x="8343900" y="914400"/>
            <a:ext cx="800100" cy="187744"/>
            <a:chOff x="8077200" y="1441031"/>
            <a:chExt cx="800100" cy="187744"/>
          </a:xfrm>
        </p:grpSpPr>
        <p:sp>
          <p:nvSpPr>
            <p:cNvPr id="17" name="TextBox 16"/>
            <p:cNvSpPr txBox="1"/>
            <p:nvPr/>
          </p:nvSpPr>
          <p:spPr>
            <a:xfrm>
              <a:off x="8267700" y="1441031"/>
              <a:ext cx="609600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27432" rIns="0" bIns="0" rtlCol="0" anchor="b" anchorCtr="1">
              <a:spAutoFit/>
            </a:bodyPr>
            <a:lstStyle/>
            <a:p>
              <a:r>
                <a:rPr lang="en-US" sz="1300" dirty="0">
                  <a:latin typeface="+mn-lt"/>
                </a:rPr>
                <a:t>EBP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10800000">
              <a:off x="8077200" y="1524000"/>
              <a:ext cx="3048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0" name="Straight Arrow Connector 9"/>
          <p:cNvCxnSpPr/>
          <p:nvPr/>
        </p:nvCxnSpPr>
        <p:spPr bwMode="auto">
          <a:xfrm>
            <a:off x="2928101" y="2014867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921006" y="2177900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924544" y="2362199"/>
            <a:ext cx="381000" cy="1"/>
          </a:xfrm>
          <a:prstGeom prst="straightConnector1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העברת ארגומנטים במחסנית</a:t>
            </a:r>
            <a:endParaRPr lang="en-US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r>
              <a:rPr lang="he-IL" dirty="0"/>
              <a:t>הארגומנטים לפונקציה מוכנסים למחסנית בסדר הפוך (הארגומנט הימני ביותר ראשון).</a:t>
            </a:r>
          </a:p>
          <a:p>
            <a:endParaRPr lang="he-IL" dirty="0"/>
          </a:p>
          <a:p>
            <a:r>
              <a:rPr lang="he-IL" dirty="0"/>
              <a:t>לרגיסטר </a:t>
            </a:r>
            <a:r>
              <a:rPr lang="en-US" dirty="0" err="1"/>
              <a:t>ebp</a:t>
            </a:r>
            <a:r>
              <a:rPr lang="he-IL" dirty="0"/>
              <a:t> יש תפקיד מיוחד: הוא מצביע על בסיס מסגרת הפונקציה הנוכחית, כלומר על המקום במחסנית בו מתחילה שמירת הנתונים של הפונקציה.</a:t>
            </a:r>
          </a:p>
          <a:p>
            <a:r>
              <a:rPr lang="he-IL" dirty="0"/>
              <a:t>בהתאם לכך, כל מיקומי הארגומנטים והמשתנים המקומיים של הפונקציה נגישים כערכים יחסיים לערכו של </a:t>
            </a:r>
            <a:r>
              <a:rPr lang="en-US" dirty="0" err="1"/>
              <a:t>ebp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לדוגמה: הארגומנט הראשון (משמאל) של הפונקציה נגיש דרך הכתובת </a:t>
            </a:r>
            <a:r>
              <a:rPr lang="en-US" dirty="0"/>
              <a:t>ebp+8</a:t>
            </a:r>
            <a:r>
              <a:rPr lang="he-IL" dirty="0"/>
              <a:t> 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7232-869B-4430-92C7-74B63B0A3885}" type="slidenum">
              <a:rPr lang="ar-SA" smtClean="0"/>
              <a:pPr/>
              <a:t>22</a:t>
            </a:fld>
            <a:endParaRPr lang="en-US"/>
          </a:p>
        </p:txBody>
      </p:sp>
      <p:pic>
        <p:nvPicPr>
          <p:cNvPr id="9221" name="Picture 4" descr="j010580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547688"/>
            <a:ext cx="188436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שמירת ערכי הרגיסטרים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רגיסטרים באחריות הקוראת: </a:t>
            </a:r>
            <a:r>
              <a:rPr lang="en-US" dirty="0" err="1"/>
              <a:t>eax</a:t>
            </a:r>
            <a:r>
              <a:rPr lang="en-US" dirty="0"/>
              <a:t>, </a:t>
            </a:r>
            <a:r>
              <a:rPr lang="en-US" dirty="0" err="1"/>
              <a:t>ecx</a:t>
            </a:r>
            <a:r>
              <a:rPr lang="en-US" dirty="0"/>
              <a:t>, </a:t>
            </a:r>
            <a:r>
              <a:rPr lang="en-US" dirty="0" err="1"/>
              <a:t>edx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הקוד הקורא צריך לשמור את ערכי הרגיסטרים האלו אם הוא משתמש בהם,</a:t>
            </a:r>
          </a:p>
          <a:p>
            <a:pPr lvl="1"/>
            <a:r>
              <a:rPr lang="he-IL" dirty="0"/>
              <a:t>ולשחזר אותם לאחר החזרה מהפונקציה.</a:t>
            </a:r>
          </a:p>
          <a:p>
            <a:r>
              <a:rPr lang="he-IL" dirty="0"/>
              <a:t>רגיסטרים באחריות הנקראת: </a:t>
            </a:r>
            <a:r>
              <a:rPr lang="en-US" dirty="0" err="1"/>
              <a:t>ebp</a:t>
            </a:r>
            <a:r>
              <a:rPr lang="en-US" dirty="0"/>
              <a:t>, </a:t>
            </a:r>
            <a:r>
              <a:rPr lang="en-US" dirty="0" err="1"/>
              <a:t>esi</a:t>
            </a:r>
            <a:r>
              <a:rPr lang="en-US" dirty="0"/>
              <a:t>, </a:t>
            </a:r>
            <a:r>
              <a:rPr lang="en-US" dirty="0" err="1"/>
              <a:t>edi</a:t>
            </a:r>
            <a:r>
              <a:rPr lang="en-US" dirty="0"/>
              <a:t>, </a:t>
            </a:r>
            <a:r>
              <a:rPr lang="en-US" dirty="0" err="1"/>
              <a:t>ebx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הקוד הנקרא צריך לשמור את ערכי הרגיסטרים האלו אם הוא משתמש בהם,</a:t>
            </a:r>
          </a:p>
          <a:p>
            <a:pPr lvl="1"/>
            <a:r>
              <a:rPr lang="he-IL" dirty="0"/>
              <a:t>ולשחזר אותם בסיום ביצוע הפונקציה.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7232-869B-4430-92C7-74B63B0A3885}" type="slidenum">
              <a:rPr lang="ar-SA" smtClean="0"/>
              <a:pPr/>
              <a:t>23</a:t>
            </a:fld>
            <a:endParaRPr lang="en-US"/>
          </a:p>
        </p:txBody>
      </p:sp>
      <p:pic>
        <p:nvPicPr>
          <p:cNvPr id="10245" name="Picture 4" descr="j01058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558800"/>
            <a:ext cx="188436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ניהול מסגרות במחסנית</a:t>
            </a:r>
            <a:endParaRPr lang="en-US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e-IL" dirty="0"/>
          </a:p>
          <a:p>
            <a:r>
              <a:rPr lang="he-IL" dirty="0"/>
              <a:t>הפונקציה הנקראת שומרת תחילה את </a:t>
            </a:r>
            <a:r>
              <a:rPr lang="en-US" dirty="0" err="1"/>
              <a:t>ebp</a:t>
            </a:r>
            <a:r>
              <a:rPr lang="he-IL" dirty="0"/>
              <a:t> במחסנית ואז מציבה את </a:t>
            </a:r>
            <a:r>
              <a:rPr lang="en-US" dirty="0" err="1"/>
              <a:t>ebp</a:t>
            </a:r>
            <a:r>
              <a:rPr lang="he-IL" dirty="0"/>
              <a:t> להצביע על ראש המחסנית (שמכיל את ערכו הקודם של </a:t>
            </a:r>
            <a:r>
              <a:rPr lang="en-US" dirty="0" err="1"/>
              <a:t>ebp</a:t>
            </a:r>
            <a:r>
              <a:rPr lang="he-IL" dirty="0"/>
              <a:t>). לאחר מכן נשמרים שאר הרגיסטרים לפי הצורך.</a:t>
            </a:r>
          </a:p>
          <a:p>
            <a:pPr lvl="1"/>
            <a:r>
              <a:rPr lang="he-IL" dirty="0"/>
              <a:t>ניתן לראות ריצה של תכנית דרך המחסנית כהרכבה והסרה של מסגרות של פונקציות זו על גבי זו ברשימה מקושרת, מעין "מחסנית של מסגרות". ערכו של רגיסטר </a:t>
            </a:r>
            <a:r>
              <a:rPr lang="en-US" dirty="0" err="1"/>
              <a:t>ebp</a:t>
            </a:r>
            <a:r>
              <a:rPr lang="he-IL" dirty="0"/>
              <a:t> השמור במחסנית בכל מסגרת מצביע על בסיס המסגרת שלפניה.</a:t>
            </a:r>
          </a:p>
          <a:p>
            <a:endParaRPr lang="he-IL" dirty="0"/>
          </a:p>
          <a:p>
            <a:r>
              <a:rPr lang="he-IL" dirty="0"/>
              <a:t>אחרי שמירת הרגיסטרים מוקצה על המחסנית מקום למשתנים המקומיים של הפונקציה הנקראת ע"י הקטנת ערכו של </a:t>
            </a:r>
            <a:r>
              <a:rPr lang="en-US" dirty="0" err="1"/>
              <a:t>esp</a:t>
            </a:r>
            <a:r>
              <a:rPr lang="he-IL" dirty="0"/>
              <a:t> בגודל המקום הנדרש.</a:t>
            </a:r>
          </a:p>
          <a:p>
            <a:r>
              <a:rPr lang="he-IL" dirty="0"/>
              <a:t>בסיום הפונקציה הארגומנטים יפונו ע"י הגדלת </a:t>
            </a:r>
            <a:r>
              <a:rPr lang="en-US" dirty="0" err="1"/>
              <a:t>esp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כך ישוחררו כל המשתנים המקומיים.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7232-869B-4430-92C7-74B63B0A3885}" type="slidenum">
              <a:rPr lang="ar-SA" smtClean="0"/>
              <a:pPr/>
              <a:t>24</a:t>
            </a:fld>
            <a:endParaRPr lang="en-US"/>
          </a:p>
        </p:txBody>
      </p:sp>
      <p:pic>
        <p:nvPicPr>
          <p:cNvPr id="11269" name="Picture 4" descr="j010580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75" y="525463"/>
            <a:ext cx="188436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פקודות המכונה </a:t>
            </a:r>
            <a:r>
              <a:rPr lang="en-US" dirty="0"/>
              <a:t>call, ret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r>
              <a:rPr lang="he-IL" dirty="0"/>
              <a:t>כדי לקרוא לפונקציה מתבצעת הוראת המכונה </a:t>
            </a:r>
            <a:r>
              <a:rPr lang="en-US" dirty="0"/>
              <a:t>call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שדוחפת את כתובת החזרה (ערכו של </a:t>
            </a:r>
            <a:r>
              <a:rPr lang="en-US" dirty="0" err="1"/>
              <a:t>eip</a:t>
            </a:r>
            <a:r>
              <a:rPr lang="he-IL" dirty="0"/>
              <a:t>) למחסנית,</a:t>
            </a:r>
          </a:p>
          <a:p>
            <a:pPr lvl="1"/>
            <a:r>
              <a:rPr lang="he-IL" dirty="0"/>
              <a:t>וקופצת לתחילת הפונקציה הנקראת על-ידי הצבת כתובת תחילת הפונקציה ל-</a:t>
            </a:r>
            <a:r>
              <a:rPr lang="en-US" dirty="0" err="1"/>
              <a:t>eip</a:t>
            </a:r>
            <a:r>
              <a:rPr lang="he-IL" dirty="0"/>
              <a:t>.</a:t>
            </a:r>
          </a:p>
          <a:p>
            <a:endParaRPr lang="he-IL" dirty="0"/>
          </a:p>
          <a:p>
            <a:r>
              <a:rPr lang="he-IL" dirty="0"/>
              <a:t>בסיום ביצוע הפונקציה מתבצעת פקודת </a:t>
            </a:r>
            <a:r>
              <a:rPr lang="en-US" dirty="0"/>
              <a:t>ret</a:t>
            </a:r>
            <a:r>
              <a:rPr lang="he-IL" dirty="0"/>
              <a:t> ששולפת את כתובת החזרה לקוד הקורא מהמחסנית וקופצת לכתובת זו על-ידי הצבתה ל-</a:t>
            </a:r>
            <a:r>
              <a:rPr lang="en-US" dirty="0" err="1"/>
              <a:t>eip</a:t>
            </a:r>
            <a:r>
              <a:rPr lang="he-IL" dirty="0"/>
              <a:t>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7232-869B-4430-92C7-74B63B0A3885}" type="slidenum">
              <a:rPr lang="ar-SA" smtClean="0"/>
              <a:pPr/>
              <a:t>25</a:t>
            </a:fld>
            <a:endParaRPr lang="en-US"/>
          </a:p>
        </p:txBody>
      </p:sp>
      <p:pic>
        <p:nvPicPr>
          <p:cNvPr id="12293" name="Picture 4" descr="j010580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8" y="515938"/>
            <a:ext cx="1884362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/>
              <a:t>החזרת ערכים מפונקציות</a:t>
            </a:r>
            <a:endParaRPr lang="en-US" dirty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הפונקציה מחזירה ערך בסיום (אם יש כזה) לפי הכללים הבאים: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ערך בגודל עד 8 ביט – מוחזר ב-</a:t>
            </a:r>
            <a:r>
              <a:rPr lang="en-US" sz="2000" dirty="0"/>
              <a:t>al</a:t>
            </a:r>
            <a:endParaRPr lang="he-IL" sz="20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ערך בגודל עד 16 ביט – מוחזר ב-</a:t>
            </a:r>
            <a:r>
              <a:rPr lang="en-US" sz="2000" dirty="0"/>
              <a:t>ax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ערך בגודל עד 32 ביט – מוחזר ב-</a:t>
            </a:r>
            <a:r>
              <a:rPr lang="en-US" sz="2000" dirty="0" err="1"/>
              <a:t>eax</a:t>
            </a:r>
            <a:r>
              <a:rPr lang="he-IL" sz="2000" dirty="0"/>
              <a:t> (זהו המקרה הנפוץ)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ערך בגודל עד 64 ביט – מוחזר בצמד </a:t>
            </a:r>
            <a:r>
              <a:rPr lang="en-US" sz="2000" dirty="0" err="1"/>
              <a:t>edx:eax</a:t>
            </a:r>
            <a:endParaRPr lang="he-IL" sz="20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אם הפונקציה אמורה להחזיר ערך שהוא רשומה מורכבת (</a:t>
            </a:r>
            <a:r>
              <a:rPr lang="en-US" sz="2400" dirty="0" err="1"/>
              <a:t>struct</a:t>
            </a:r>
            <a:r>
              <a:rPr lang="he-IL" sz="2400" dirty="0"/>
              <a:t>), אז המקום עבור גודל הערך מוקצה מראש על המחסנית על-ידי הקוד הקורא לפונקציה כפרמטר חבוי, והפונקציה מעדכנת את תוכן הרשומה במחסנית לפני סיום ביצועה.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ערך מוחזר מסוג </a:t>
            </a:r>
            <a:r>
              <a:rPr lang="en-US" sz="2400" dirty="0"/>
              <a:t>floating-point</a:t>
            </a:r>
            <a:r>
              <a:rPr lang="he-IL" sz="2400" dirty="0"/>
              <a:t> מאוחסן ברגיסטרים מיוחדים של היחידה המתימטית (</a:t>
            </a:r>
            <a:r>
              <a:rPr lang="en-US" sz="2400" dirty="0"/>
              <a:t>ALU</a:t>
            </a:r>
            <a:r>
              <a:rPr lang="he-IL" sz="2400" dirty="0"/>
              <a:t>) של המעבד.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F7232-869B-4430-92C7-74B63B0A3885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3317" name="Picture 4" descr="j01058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38" y="515938"/>
            <a:ext cx="1884362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מכניסים ארגומנטים בסדר הפוך?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כדי לאפשר פונקציות עם מספר לא ידוע של פרמטרים.</a:t>
            </a:r>
          </a:p>
          <a:p>
            <a:pPr lvl="1"/>
            <a:r>
              <a:rPr lang="he-IL" dirty="0"/>
              <a:t>כמו </a:t>
            </a:r>
            <a:r>
              <a:rPr lang="en-US" dirty="0" err="1"/>
              <a:t>printf</a:t>
            </a:r>
            <a:r>
              <a:rPr lang="he-IL" dirty="0"/>
              <a:t> שחתימתה היא:     </a:t>
            </a:r>
            <a:r>
              <a:rPr lang="en-US" dirty="0" err="1"/>
              <a:t>printf</a:t>
            </a:r>
            <a:r>
              <a:rPr lang="en-US" dirty="0"/>
              <a:t> (const char *format, ...)</a:t>
            </a:r>
            <a:endParaRPr lang="he-IL" dirty="0"/>
          </a:p>
          <a:p>
            <a:pPr lvl="1"/>
            <a:r>
              <a:rPr lang="he-IL" dirty="0"/>
              <a:t>הארגומנט הראשון מעיד על מספר הארגומנטים שהועברו לפונקציה.</a:t>
            </a:r>
          </a:p>
          <a:p>
            <a:pPr lvl="1"/>
            <a:r>
              <a:rPr lang="he-IL" dirty="0"/>
              <a:t>לכן חייבים למצוא את הארגומנט הראשון בצורה פשוטה.</a:t>
            </a:r>
          </a:p>
          <a:p>
            <a:pPr lvl="1"/>
            <a:r>
              <a:rPr lang="he-IL" dirty="0"/>
              <a:t>בקונבנציית </a:t>
            </a:r>
            <a:r>
              <a:rPr lang="en-US" dirty="0"/>
              <a:t>GCC</a:t>
            </a:r>
            <a:r>
              <a:rPr lang="he-IL" dirty="0"/>
              <a:t>, הארגומנט הראשון נמצא תמיד בכתובת היחסית </a:t>
            </a:r>
            <a:r>
              <a:rPr lang="en-US" dirty="0"/>
              <a:t>ebp+8</a:t>
            </a:r>
            <a:r>
              <a:rPr lang="he-IL" dirty="0"/>
              <a:t>.</a:t>
            </a:r>
          </a:p>
          <a:p>
            <a:pPr lvl="1"/>
            <a:endParaRPr lang="he-IL" dirty="0"/>
          </a:p>
          <a:p>
            <a:r>
              <a:rPr lang="he-IL" dirty="0"/>
              <a:t>בשקף הבא מובא תרשים של המחסנית עבור הקוד: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=“Hello”;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(“%s World!\n”,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/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73352"/>
            <a:ext cx="4038600" cy="4718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7423150" y="31734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7423150" y="35131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7423150" y="4500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779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8283575" y="31734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8283575" y="35131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8283575" y="4500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429" name="Group 189"/>
          <p:cNvGraphicFramePr>
            <a:graphicFrameLocks noGrp="1"/>
          </p:cNvGraphicFramePr>
          <p:nvPr/>
        </p:nvGraphicFramePr>
        <p:xfrm>
          <a:off x="611188" y="476250"/>
          <a:ext cx="8193087" cy="5973765"/>
        </p:xfrm>
        <a:graphic>
          <a:graphicData uri="http://schemas.openxmlformats.org/drawingml/2006/table">
            <a:tbl>
              <a:tblPr rtl="1"/>
              <a:tblGrid>
                <a:gridCol w="172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כתובות גבוהות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התחלת המחסנית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 בתים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str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בתים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מצביע על מחרוזת הפורמט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בתים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כתובת חזרה מ-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printf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גידול המחסנית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ebp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החדש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בתים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ebp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הישן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בתים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esi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הישן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בתים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edi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הישן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בתים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ebx</a:t>
                      </a: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הישן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מסגרת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הפונקציה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משתנים מקומיים של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printf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כתובות נמוכות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636838" algn="ctr"/>
                          <a:tab pos="5273675" algn="r"/>
                        </a:tabLst>
                      </a:pP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636838" algn="ctr"/>
                          <a:tab pos="5273675" algn="r"/>
                        </a:tabLst>
                      </a:pP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272" name="Line 86"/>
          <p:cNvSpPr>
            <a:spLocks noChangeShapeType="1"/>
          </p:cNvSpPr>
          <p:nvPr/>
        </p:nvSpPr>
        <p:spPr bwMode="auto">
          <a:xfrm>
            <a:off x="4716463" y="476250"/>
            <a:ext cx="2303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3" name="AutoShape 88"/>
          <p:cNvSpPr>
            <a:spLocks noChangeArrowheads="1"/>
          </p:cNvSpPr>
          <p:nvPr/>
        </p:nvSpPr>
        <p:spPr bwMode="auto">
          <a:xfrm>
            <a:off x="7380288" y="5300663"/>
            <a:ext cx="1223962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74" name="AutoShape 89"/>
          <p:cNvSpPr>
            <a:spLocks noChangeArrowheads="1"/>
          </p:cNvSpPr>
          <p:nvPr/>
        </p:nvSpPr>
        <p:spPr bwMode="auto">
          <a:xfrm flipV="1">
            <a:off x="7380288" y="836613"/>
            <a:ext cx="1223962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75" name="AutoShape 90"/>
          <p:cNvSpPr>
            <a:spLocks noChangeArrowheads="1"/>
          </p:cNvSpPr>
          <p:nvPr/>
        </p:nvSpPr>
        <p:spPr bwMode="auto">
          <a:xfrm flipV="1">
            <a:off x="7885113" y="2924175"/>
            <a:ext cx="287337" cy="1584325"/>
          </a:xfrm>
          <a:prstGeom prst="upArrow">
            <a:avLst>
              <a:gd name="adj1" fmla="val 50000"/>
              <a:gd name="adj2" fmla="val 13784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76" name="Line 187"/>
          <p:cNvSpPr>
            <a:spLocks noChangeShapeType="1"/>
          </p:cNvSpPr>
          <p:nvPr/>
        </p:nvSpPr>
        <p:spPr bwMode="auto">
          <a:xfrm>
            <a:off x="4716463" y="2852738"/>
            <a:ext cx="2303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7" name="Line 191"/>
          <p:cNvSpPr>
            <a:spLocks noChangeShapeType="1"/>
          </p:cNvSpPr>
          <p:nvPr/>
        </p:nvSpPr>
        <p:spPr bwMode="auto">
          <a:xfrm flipH="1">
            <a:off x="971550" y="2565400"/>
            <a:ext cx="504825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8" name="Line 192"/>
          <p:cNvSpPr>
            <a:spLocks noChangeShapeType="1"/>
          </p:cNvSpPr>
          <p:nvPr/>
        </p:nvSpPr>
        <p:spPr bwMode="auto">
          <a:xfrm>
            <a:off x="971550" y="2565400"/>
            <a:ext cx="0" cy="1584325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79" name="Line 193"/>
          <p:cNvSpPr>
            <a:spLocks noChangeShapeType="1"/>
          </p:cNvSpPr>
          <p:nvPr/>
        </p:nvSpPr>
        <p:spPr bwMode="auto">
          <a:xfrm>
            <a:off x="971550" y="5300663"/>
            <a:ext cx="504825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80" name="Line 200"/>
          <p:cNvSpPr>
            <a:spLocks noChangeShapeType="1"/>
          </p:cNvSpPr>
          <p:nvPr/>
        </p:nvSpPr>
        <p:spPr bwMode="auto">
          <a:xfrm>
            <a:off x="971550" y="4652963"/>
            <a:ext cx="0" cy="64770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D4168-B19F-4812-8C24-2B04C8270799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קריאות מערכת בלינוקס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B2175-B52F-4F23-93DA-574D2FE8F366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מבוא קצרצר</a:t>
            </a:r>
            <a:br>
              <a:rPr lang="en-US" dirty="0"/>
            </a:br>
            <a:r>
              <a:rPr lang="he-IL" dirty="0"/>
              <a:t> לארכיטקטורת </a:t>
            </a:r>
            <a:r>
              <a:rPr lang="en-US" dirty="0"/>
              <a:t>IA-32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B2175-B52F-4F23-93DA-574D2FE8F366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8" name="Picture 4" descr="https://upload.wikimedia.org/wikipedia/commons/thumb/0/04/KL_Intel_i386DX.jpg/242px-KL_Intel_i386D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6072" y="2222499"/>
            <a:ext cx="230505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(1)</a:t>
            </a: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800" dirty="0"/>
              <a:t>תהליך משתמש רץ בהרשאות נמוכות.</a:t>
            </a:r>
          </a:p>
          <a:p>
            <a:pPr>
              <a:lnSpc>
                <a:spcPct val="80000"/>
              </a:lnSpc>
            </a:pPr>
            <a:r>
              <a:rPr lang="he-IL" sz="2800" dirty="0"/>
              <a:t>תהליך משתמש יכול לבקש מגרעין מערכת ההפעלה לבצע עבורו שירות כלשהו באמצעות </a:t>
            </a:r>
            <a:r>
              <a:rPr lang="he-IL" sz="2800" b="1" dirty="0"/>
              <a:t>קריאת מערכת, או באנגלית </a:t>
            </a:r>
            <a:r>
              <a:rPr lang="en-US" sz="2800" b="1" dirty="0"/>
              <a:t>System Call</a:t>
            </a:r>
            <a:r>
              <a:rPr lang="he-IL" sz="2800" b="1" dirty="0"/>
              <a:t> </a:t>
            </a:r>
            <a:r>
              <a:rPr lang="he-IL" sz="2800" dirty="0"/>
              <a:t>(</a:t>
            </a:r>
            <a:r>
              <a:rPr lang="en-US" sz="2800" dirty="0" err="1"/>
              <a:t>syscall</a:t>
            </a:r>
            <a:r>
              <a:rPr lang="he-IL" sz="2800" dirty="0"/>
              <a:t> בקיצור).</a:t>
            </a:r>
          </a:p>
          <a:p>
            <a:pPr eaLnBrk="1" hangingPunct="1">
              <a:lnSpc>
                <a:spcPct val="80000"/>
              </a:lnSpc>
            </a:pPr>
            <a:r>
              <a:rPr lang="he-IL" sz="2800" dirty="0"/>
              <a:t>מדוע שירות כלשהו חייב להתבצע דווקא על-ידי גרעין מערכת ההפעלה?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מצריך גישה לחומרה: קלט / פלט למסוף, דיסק, תקשורת ברשת, גרפיקה. אם משתמש ייגש בעצמו לדיסק הוא יוכל לקרוא ולערוך כל קובץ כרצונו, גם קבצים של משתמשים אחרים...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מצריך גישה למבני נתונים של מערכת ההפעלה או של תהליכים אחרים: יצירת תהליכים חדשים, תקשורת בין תהליכים, גישה לנתוני משתמשים.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4859338" y="1630363"/>
            <a:ext cx="3960812" cy="38163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0825" y="1630363"/>
            <a:ext cx="3960813" cy="38163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/>
              <a:t>קריאת מערכת ב-</a:t>
            </a:r>
            <a:r>
              <a:rPr lang="en-US" dirty="0"/>
              <a:t>Linux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פונקצית המעטפת והפונקציה המבצעת בגרעין הן פונקציות רגילות המופעלות לפי כללי קריאה לפונקציה שראינו בשקפים קודמים.</a:t>
            </a: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1423988" y="4989513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FF00"/>
                </a:solidFill>
              </a:rPr>
              <a:t>User Mode</a:t>
            </a: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5938838" y="5014913"/>
            <a:ext cx="162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FF00"/>
                </a:solidFill>
              </a:rPr>
              <a:t>Kernel Mode</a:t>
            </a:r>
          </a:p>
        </p:txBody>
      </p:sp>
      <p:sp>
        <p:nvSpPr>
          <p:cNvPr id="21514" name="AutoShape 5"/>
          <p:cNvSpPr>
            <a:spLocks noChangeArrowheads="1"/>
          </p:cNvSpPr>
          <p:nvPr/>
        </p:nvSpPr>
        <p:spPr bwMode="auto">
          <a:xfrm>
            <a:off x="2339975" y="2278063"/>
            <a:ext cx="1655763" cy="2736850"/>
          </a:xfrm>
          <a:prstGeom prst="flowChartPunchedTape">
            <a:avLst/>
          </a:prstGeom>
          <a:solidFill>
            <a:schemeClr val="bg1">
              <a:alpha val="4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open() {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int 0x80</a:t>
            </a:r>
          </a:p>
          <a:p>
            <a:r>
              <a:rPr lang="en-US"/>
              <a:t>.</a:t>
            </a:r>
          </a:p>
          <a:p>
            <a:r>
              <a:rPr lang="en-US"/>
              <a:t>}</a:t>
            </a:r>
          </a:p>
        </p:txBody>
      </p:sp>
      <p:sp>
        <p:nvSpPr>
          <p:cNvPr id="21515" name="AutoShape 4"/>
          <p:cNvSpPr>
            <a:spLocks noChangeArrowheads="1"/>
          </p:cNvSpPr>
          <p:nvPr/>
        </p:nvSpPr>
        <p:spPr bwMode="auto">
          <a:xfrm>
            <a:off x="395288" y="2278063"/>
            <a:ext cx="1655762" cy="2736850"/>
          </a:xfrm>
          <a:prstGeom prst="flowChartPunchedTape">
            <a:avLst/>
          </a:prstGeom>
          <a:solidFill>
            <a:schemeClr val="bg1">
              <a:alpha val="9215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open()</a:t>
            </a:r>
          </a:p>
        </p:txBody>
      </p:sp>
      <p:sp>
        <p:nvSpPr>
          <p:cNvPr id="21516" name="AutoShape 7"/>
          <p:cNvSpPr>
            <a:spLocks noChangeArrowheads="1"/>
          </p:cNvSpPr>
          <p:nvPr/>
        </p:nvSpPr>
        <p:spPr bwMode="auto">
          <a:xfrm>
            <a:off x="5003800" y="2278063"/>
            <a:ext cx="1655763" cy="2736850"/>
          </a:xfrm>
          <a:prstGeom prst="flowChartPunchedTape">
            <a:avLst/>
          </a:prstGeom>
          <a:solidFill>
            <a:schemeClr val="bg1">
              <a:alpha val="7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54800" bIns="10800" anchor="ctr"/>
          <a:lstStyle/>
          <a:p>
            <a:r>
              <a:rPr lang="en-US"/>
              <a:t>system_call():</a:t>
            </a:r>
          </a:p>
          <a:p>
            <a:r>
              <a:rPr lang="en-US"/>
              <a:t>.</a:t>
            </a:r>
          </a:p>
          <a:p>
            <a:r>
              <a:rPr lang="en-US"/>
              <a:t>sys_open()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iret</a:t>
            </a:r>
          </a:p>
        </p:txBody>
      </p:sp>
      <p:sp>
        <p:nvSpPr>
          <p:cNvPr id="21517" name="AutoShape 8"/>
          <p:cNvSpPr>
            <a:spLocks noChangeArrowheads="1"/>
          </p:cNvSpPr>
          <p:nvPr/>
        </p:nvSpPr>
        <p:spPr bwMode="auto">
          <a:xfrm>
            <a:off x="7019925" y="2278063"/>
            <a:ext cx="1655763" cy="2736850"/>
          </a:xfrm>
          <a:prstGeom prst="flowChartPunchedTape">
            <a:avLst/>
          </a:prstGeom>
          <a:solidFill>
            <a:schemeClr val="bg1">
              <a:alpha val="4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sys_open() {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}</a:t>
            </a:r>
          </a:p>
        </p:txBody>
      </p:sp>
      <p:sp>
        <p:nvSpPr>
          <p:cNvPr id="21518" name="Freeform 13"/>
          <p:cNvSpPr>
            <a:spLocks/>
          </p:cNvSpPr>
          <p:nvPr/>
        </p:nvSpPr>
        <p:spPr bwMode="auto">
          <a:xfrm>
            <a:off x="1187450" y="2997200"/>
            <a:ext cx="1223963" cy="576263"/>
          </a:xfrm>
          <a:custGeom>
            <a:avLst/>
            <a:gdLst>
              <a:gd name="T0" fmla="*/ 0 w 681"/>
              <a:gd name="T1" fmla="*/ 2147483647 h 454"/>
              <a:gd name="T2" fmla="*/ 2147483647 w 681"/>
              <a:gd name="T3" fmla="*/ 2147483647 h 454"/>
              <a:gd name="T4" fmla="*/ 2147483647 w 681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1" h="454">
                <a:moveTo>
                  <a:pt x="0" y="454"/>
                </a:moveTo>
                <a:cubicBezTo>
                  <a:pt x="102" y="310"/>
                  <a:pt x="204" y="167"/>
                  <a:pt x="318" y="91"/>
                </a:cubicBezTo>
                <a:cubicBezTo>
                  <a:pt x="432" y="15"/>
                  <a:pt x="621" y="15"/>
                  <a:pt x="681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Freeform 14"/>
          <p:cNvSpPr>
            <a:spLocks/>
          </p:cNvSpPr>
          <p:nvPr/>
        </p:nvSpPr>
        <p:spPr bwMode="auto">
          <a:xfrm>
            <a:off x="3275013" y="2997200"/>
            <a:ext cx="1800225" cy="720725"/>
          </a:xfrm>
          <a:custGeom>
            <a:avLst/>
            <a:gdLst>
              <a:gd name="T0" fmla="*/ 0 w 681"/>
              <a:gd name="T1" fmla="*/ 2147483647 h 454"/>
              <a:gd name="T2" fmla="*/ 2147483647 w 681"/>
              <a:gd name="T3" fmla="*/ 2147483647 h 454"/>
              <a:gd name="T4" fmla="*/ 2147483647 w 681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1" h="454">
                <a:moveTo>
                  <a:pt x="0" y="454"/>
                </a:moveTo>
                <a:cubicBezTo>
                  <a:pt x="102" y="310"/>
                  <a:pt x="204" y="167"/>
                  <a:pt x="318" y="91"/>
                </a:cubicBezTo>
                <a:cubicBezTo>
                  <a:pt x="432" y="15"/>
                  <a:pt x="621" y="15"/>
                  <a:pt x="681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Freeform 15"/>
          <p:cNvSpPr>
            <a:spLocks/>
          </p:cNvSpPr>
          <p:nvPr/>
        </p:nvSpPr>
        <p:spPr bwMode="auto">
          <a:xfrm>
            <a:off x="6156325" y="3141663"/>
            <a:ext cx="935038" cy="287337"/>
          </a:xfrm>
          <a:custGeom>
            <a:avLst/>
            <a:gdLst>
              <a:gd name="T0" fmla="*/ 0 w 681"/>
              <a:gd name="T1" fmla="*/ 2147483647 h 454"/>
              <a:gd name="T2" fmla="*/ 2147483647 w 681"/>
              <a:gd name="T3" fmla="*/ 2147483647 h 454"/>
              <a:gd name="T4" fmla="*/ 2147483647 w 681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1" h="454">
                <a:moveTo>
                  <a:pt x="0" y="454"/>
                </a:moveTo>
                <a:cubicBezTo>
                  <a:pt x="102" y="310"/>
                  <a:pt x="204" y="167"/>
                  <a:pt x="318" y="91"/>
                </a:cubicBezTo>
                <a:cubicBezTo>
                  <a:pt x="432" y="15"/>
                  <a:pt x="621" y="15"/>
                  <a:pt x="681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6156325" y="3789363"/>
            <a:ext cx="935038" cy="433387"/>
          </a:xfrm>
          <a:custGeom>
            <a:avLst/>
            <a:gdLst>
              <a:gd name="T0" fmla="*/ 2147483647 w 612"/>
              <a:gd name="T1" fmla="*/ 2147483647 h 188"/>
              <a:gd name="T2" fmla="*/ 2147483647 w 612"/>
              <a:gd name="T3" fmla="*/ 2147483647 h 188"/>
              <a:gd name="T4" fmla="*/ 2147483647 w 612"/>
              <a:gd name="T5" fmla="*/ 2147483647 h 188"/>
              <a:gd name="T6" fmla="*/ 0 w 612"/>
              <a:gd name="T7" fmla="*/ 0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12" h="188">
                <a:moveTo>
                  <a:pt x="590" y="181"/>
                </a:moveTo>
                <a:cubicBezTo>
                  <a:pt x="601" y="184"/>
                  <a:pt x="612" y="188"/>
                  <a:pt x="544" y="181"/>
                </a:cubicBezTo>
                <a:cubicBezTo>
                  <a:pt x="476" y="174"/>
                  <a:pt x="272" y="166"/>
                  <a:pt x="181" y="136"/>
                </a:cubicBezTo>
                <a:cubicBezTo>
                  <a:pt x="90" y="106"/>
                  <a:pt x="30" y="23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Freeform 18"/>
          <p:cNvSpPr>
            <a:spLocks/>
          </p:cNvSpPr>
          <p:nvPr/>
        </p:nvSpPr>
        <p:spPr bwMode="auto">
          <a:xfrm>
            <a:off x="3275013" y="3933825"/>
            <a:ext cx="1800225" cy="431800"/>
          </a:xfrm>
          <a:custGeom>
            <a:avLst/>
            <a:gdLst>
              <a:gd name="T0" fmla="*/ 2147483647 w 612"/>
              <a:gd name="T1" fmla="*/ 2147483647 h 188"/>
              <a:gd name="T2" fmla="*/ 2147483647 w 612"/>
              <a:gd name="T3" fmla="*/ 2147483647 h 188"/>
              <a:gd name="T4" fmla="*/ 2147483647 w 612"/>
              <a:gd name="T5" fmla="*/ 2147483647 h 188"/>
              <a:gd name="T6" fmla="*/ 0 w 612"/>
              <a:gd name="T7" fmla="*/ 0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12" h="188">
                <a:moveTo>
                  <a:pt x="590" y="181"/>
                </a:moveTo>
                <a:cubicBezTo>
                  <a:pt x="601" y="184"/>
                  <a:pt x="612" y="188"/>
                  <a:pt x="544" y="181"/>
                </a:cubicBezTo>
                <a:cubicBezTo>
                  <a:pt x="476" y="174"/>
                  <a:pt x="272" y="166"/>
                  <a:pt x="181" y="136"/>
                </a:cubicBezTo>
                <a:cubicBezTo>
                  <a:pt x="90" y="106"/>
                  <a:pt x="30" y="23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Freeform 19"/>
          <p:cNvSpPr>
            <a:spLocks/>
          </p:cNvSpPr>
          <p:nvPr/>
        </p:nvSpPr>
        <p:spPr bwMode="auto">
          <a:xfrm>
            <a:off x="1114425" y="3862388"/>
            <a:ext cx="1296988" cy="503237"/>
          </a:xfrm>
          <a:custGeom>
            <a:avLst/>
            <a:gdLst>
              <a:gd name="T0" fmla="*/ 2147483647 w 612"/>
              <a:gd name="T1" fmla="*/ 2147483647 h 188"/>
              <a:gd name="T2" fmla="*/ 2147483647 w 612"/>
              <a:gd name="T3" fmla="*/ 2147483647 h 188"/>
              <a:gd name="T4" fmla="*/ 2147483647 w 612"/>
              <a:gd name="T5" fmla="*/ 2147483647 h 188"/>
              <a:gd name="T6" fmla="*/ 0 w 612"/>
              <a:gd name="T7" fmla="*/ 0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12" h="188">
                <a:moveTo>
                  <a:pt x="590" y="181"/>
                </a:moveTo>
                <a:cubicBezTo>
                  <a:pt x="601" y="184"/>
                  <a:pt x="612" y="188"/>
                  <a:pt x="544" y="181"/>
                </a:cubicBezTo>
                <a:cubicBezTo>
                  <a:pt x="476" y="174"/>
                  <a:pt x="272" y="166"/>
                  <a:pt x="181" y="136"/>
                </a:cubicBezTo>
                <a:cubicBezTo>
                  <a:pt x="90" y="106"/>
                  <a:pt x="30" y="23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611188" y="1773238"/>
            <a:ext cx="12969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>
                <a:solidFill>
                  <a:srgbClr val="0000FF"/>
                </a:solidFill>
              </a:rPr>
              <a:t>קוד משתמש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2266950" y="1773238"/>
            <a:ext cx="15128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>
                <a:solidFill>
                  <a:srgbClr val="0000FF"/>
                </a:solidFill>
              </a:rPr>
              <a:t>מעטפת קוד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4787900" y="1773238"/>
            <a:ext cx="20161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>
                <a:solidFill>
                  <a:srgbClr val="0000FF"/>
                </a:solidFill>
              </a:rPr>
              <a:t>שגרת טיפול בפסיקה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7019925" y="1773238"/>
            <a:ext cx="165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>
                <a:solidFill>
                  <a:srgbClr val="0000FF"/>
                </a:solidFill>
              </a:rPr>
              <a:t>פונקציה מבצעת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671638" y="2728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1530" name="Text Box 28"/>
          <p:cNvSpPr txBox="1">
            <a:spLocks noChangeArrowheads="1"/>
          </p:cNvSpPr>
          <p:nvPr/>
        </p:nvSpPr>
        <p:spPr bwMode="auto">
          <a:xfrm>
            <a:off x="4284663" y="27082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31" name="Text Box 29"/>
          <p:cNvSpPr txBox="1">
            <a:spLocks noChangeArrowheads="1"/>
          </p:cNvSpPr>
          <p:nvPr/>
        </p:nvSpPr>
        <p:spPr bwMode="auto">
          <a:xfrm>
            <a:off x="6659563" y="28527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1532" name="Text Box 30"/>
          <p:cNvSpPr txBox="1">
            <a:spLocks noChangeArrowheads="1"/>
          </p:cNvSpPr>
          <p:nvPr/>
        </p:nvSpPr>
        <p:spPr bwMode="auto">
          <a:xfrm>
            <a:off x="6659563" y="38608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4356100" y="4005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1534" name="Text Box 32"/>
          <p:cNvSpPr txBox="1">
            <a:spLocks noChangeArrowheads="1"/>
          </p:cNvSpPr>
          <p:nvPr/>
        </p:nvSpPr>
        <p:spPr bwMode="auto">
          <a:xfrm>
            <a:off x="1692275" y="39338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49661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משנים את </a:t>
            </a:r>
            <a:r>
              <a:rPr lang="en-US" dirty="0"/>
              <a:t>CPL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From </a:t>
            </a:r>
            <a:r>
              <a:rPr lang="en-US" dirty="0">
                <a:hlinkClick r:id="rId3"/>
              </a:rPr>
              <a:t>https://en.wikipedia.org/wiki/X86_memory_segmentation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algn="l" rtl="0"/>
            <a:r>
              <a:rPr lang="en-US" dirty="0"/>
              <a:t>… The only way to raise the processor privilege level is through […]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/>
              <a:t>(interrupt) instructions.</a:t>
            </a:r>
          </a:p>
          <a:p>
            <a:pPr algn="l" rtl="0"/>
            <a:r>
              <a:rPr lang="en-US" dirty="0"/>
              <a:t>Similarly, the only way to lower the privilege level is through […] </a:t>
            </a:r>
            <a:r>
              <a:rPr lang="en-US" b="1" dirty="0" err="1"/>
              <a:t>iret</a:t>
            </a:r>
            <a:r>
              <a:rPr lang="en-US" dirty="0"/>
              <a:t> (interrupt return) instructions.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(2)</a:t>
            </a:r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במה שונה קריאת מערכת ב-</a:t>
            </a:r>
            <a:r>
              <a:rPr lang="en-US" sz="2400" dirty="0"/>
              <a:t>Linux</a:t>
            </a:r>
            <a:r>
              <a:rPr lang="he-IL" sz="2400" dirty="0"/>
              <a:t> מקריאה לפונקציה?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000" dirty="0"/>
              <a:t>קריאה באמצעות פסיקת תוכנה.</a:t>
            </a:r>
          </a:p>
          <a:p>
            <a:pPr lvl="1" eaLnBrk="1" hangingPunct="1">
              <a:lnSpc>
                <a:spcPct val="90000"/>
              </a:lnSpc>
            </a:pPr>
            <a:r>
              <a:rPr lang="he-IL" dirty="0"/>
              <a:t>על-מנת להחליף מחסניות.</a:t>
            </a:r>
            <a:endParaRPr lang="he-IL" sz="20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ועם זאת... קריאת מערכת נראית כמו קריאה רגילה לפונקציה בקוד התוכנית.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000" u="sng" dirty="0"/>
              <a:t>לדוגמה:</a:t>
            </a:r>
            <a:r>
              <a:rPr lang="he-IL" sz="2000" dirty="0"/>
              <a:t> </a:t>
            </a:r>
            <a:r>
              <a:rPr lang="en-US" sz="2000" dirty="0"/>
              <a:t>open()</a:t>
            </a:r>
            <a:r>
              <a:rPr lang="he-IL" sz="2000" dirty="0"/>
              <a:t> ו-</a:t>
            </a:r>
            <a:r>
              <a:rPr lang="en-US" sz="2000" dirty="0" err="1"/>
              <a:t>sprintf</a:t>
            </a:r>
            <a:r>
              <a:rPr lang="en-US" sz="2000" dirty="0"/>
              <a:t>()</a:t>
            </a:r>
            <a:r>
              <a:rPr lang="he-IL" sz="2000" dirty="0"/>
              <a:t> הן שתי פונקציות סטנדרטיות המהוות חלק מה-</a:t>
            </a:r>
            <a:r>
              <a:rPr lang="en-US" sz="2000" dirty="0"/>
              <a:t>API</a:t>
            </a:r>
            <a:r>
              <a:rPr lang="he-IL" sz="2000" dirty="0"/>
              <a:t> (</a:t>
            </a:r>
            <a:r>
              <a:rPr lang="en-US" sz="2000" dirty="0"/>
              <a:t>Application Programming Interface</a:t>
            </a:r>
            <a:r>
              <a:rPr lang="he-IL" sz="2000" dirty="0"/>
              <a:t>) של </a:t>
            </a:r>
            <a:r>
              <a:rPr lang="en-US" sz="2000" dirty="0"/>
              <a:t>Linux</a:t>
            </a:r>
            <a:r>
              <a:rPr lang="he-IL" sz="2000" dirty="0"/>
              <a:t> וכלולות בספריה </a:t>
            </a:r>
            <a:r>
              <a:rPr lang="en-US" sz="2000" dirty="0" err="1"/>
              <a:t>libc</a:t>
            </a:r>
            <a:r>
              <a:rPr lang="he-IL" sz="2000" dirty="0"/>
              <a:t>.</a:t>
            </a:r>
            <a:endParaRPr lang="he-IL" sz="2000" u="sng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sprintf</a:t>
            </a:r>
            <a:r>
              <a:rPr lang="en-US" sz="2000" dirty="0"/>
              <a:t>()</a:t>
            </a:r>
            <a:r>
              <a:rPr lang="he-IL" sz="2000" dirty="0"/>
              <a:t>, המשמשת להדפסת פלט לחוצץ, היא פונקציה רגילה, שאינה פונה לגרעין לצורך עבודתה.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000" u="sng" dirty="0"/>
              <a:t>אבל:</a:t>
            </a:r>
            <a:r>
              <a:rPr lang="he-IL" sz="2000" dirty="0"/>
              <a:t> </a:t>
            </a:r>
            <a:r>
              <a:rPr lang="en-US" sz="2000" dirty="0"/>
              <a:t>open()</a:t>
            </a:r>
            <a:r>
              <a:rPr lang="he-IL" sz="2000" dirty="0"/>
              <a:t>, המשמשת לפתיחת קובץ, היא קריאת מערכת.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000" dirty="0"/>
              <a:t>המתכנת, הכותב יישום שמשתמש בספריות מערכת ההפעלה, אינו מבדיל בין קריאת מערכת לבין קריאה רגילה לפונקציה. ההבדל נעוץ ב</a:t>
            </a:r>
            <a:r>
              <a:rPr lang="he-IL" sz="2000" u="sng" dirty="0"/>
              <a:t>מימוש</a:t>
            </a:r>
            <a:r>
              <a:rPr lang="he-IL" sz="2000" dirty="0"/>
              <a:t> פונקציה לעומת מימוש קריאת מערכת.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(3)</a:t>
            </a:r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800" dirty="0"/>
              <a:t>כיצד ממומשת קריאת מערכת?</a:t>
            </a:r>
          </a:p>
          <a:p>
            <a:pPr eaLnBrk="1" hangingPunct="1"/>
            <a:r>
              <a:rPr lang="he-IL" sz="2800" u="sng" dirty="0"/>
              <a:t>התשובה:</a:t>
            </a:r>
            <a:r>
              <a:rPr lang="he-IL" sz="2800" dirty="0"/>
              <a:t> מעטפת קוד - </a:t>
            </a:r>
            <a:r>
              <a:rPr lang="en-US" sz="2800" dirty="0"/>
              <a:t>code wrapper</a:t>
            </a:r>
            <a:r>
              <a:rPr lang="he-IL" sz="2800"/>
              <a:t>.</a:t>
            </a:r>
            <a:endParaRPr lang="he-IL" sz="2800" dirty="0"/>
          </a:p>
          <a:p>
            <a:pPr lvl="1" eaLnBrk="1" hangingPunct="1"/>
            <a:r>
              <a:rPr lang="he-IL" sz="2400" dirty="0"/>
              <a:t>לדוגמה: הפונקציה </a:t>
            </a:r>
            <a:r>
              <a:rPr lang="en-US" sz="2400" dirty="0"/>
              <a:t>open()</a:t>
            </a:r>
            <a:r>
              <a:rPr lang="he-IL" sz="2400" dirty="0"/>
              <a:t> היא מעטפת קוד, המפעילה באמצעות פסיקת תוכנה את קריאת המערכת שמבצעת את השירות המבוקש של פתיחת הקובץ, ומחזירה את תוצאת ביצוע השירות לקוד שקרא ל-</a:t>
            </a:r>
            <a:r>
              <a:rPr lang="en-US" sz="2400" dirty="0"/>
              <a:t>open()</a:t>
            </a:r>
            <a:r>
              <a:rPr lang="he-IL" sz="2400" dirty="0"/>
              <a:t>.</a:t>
            </a:r>
          </a:p>
          <a:p>
            <a:pPr lvl="1" eaLnBrk="1" hangingPunct="1"/>
            <a:r>
              <a:rPr lang="he-IL" sz="2400" dirty="0"/>
              <a:t>פונקציות המעטפת הן אלו שמקושרות (</a:t>
            </a:r>
            <a:r>
              <a:rPr lang="en-US" sz="2400" dirty="0"/>
              <a:t>linking</a:t>
            </a:r>
            <a:r>
              <a:rPr lang="he-IL" sz="2400" dirty="0"/>
              <a:t>) לתוכנית  המשתמשת בהן.</a:t>
            </a:r>
          </a:p>
          <a:p>
            <a:pPr lvl="1"/>
            <a:r>
              <a:rPr lang="he-IL" sz="2400" dirty="0"/>
              <a:t>בדרך כלל נמצאות בספריה </a:t>
            </a:r>
            <a:r>
              <a:rPr lang="en-US" sz="2400" dirty="0" err="1"/>
              <a:t>libc</a:t>
            </a:r>
            <a:r>
              <a:rPr lang="he-IL" sz="2400" dirty="0"/>
              <a:t> המקושרת לכל תכנית </a:t>
            </a:r>
            <a:r>
              <a:rPr lang="en-US" sz="2400" dirty="0"/>
              <a:t>C</a:t>
            </a:r>
            <a:r>
              <a:rPr lang="he-IL" sz="2400" dirty="0"/>
              <a:t> באופן אוטומטי.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(4)</a:t>
            </a:r>
            <a:endParaRPr 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/>
              <a:t>הערך המוחזר על-ידי פונקצית המעטפת במקרה של הצלחת ביצוע השירות תלוי בסוג השירות המבוקש</a:t>
            </a:r>
          </a:p>
          <a:p>
            <a:pPr lvl="1"/>
            <a:r>
              <a:rPr lang="he-IL"/>
              <a:t>לדוגמה: </a:t>
            </a:r>
            <a:r>
              <a:rPr lang="en-US"/>
              <a:t>open()</a:t>
            </a:r>
            <a:r>
              <a:rPr lang="he-IL"/>
              <a:t> מחזירה מספר מזהה (</a:t>
            </a:r>
            <a:r>
              <a:rPr lang="en-US"/>
              <a:t>descriptor</a:t>
            </a:r>
            <a:r>
              <a:rPr lang="he-IL"/>
              <a:t>) לקובץ שנפתח. דרך מזהה זה ניתן כעת לקרוא ולכתוב לקובץ</a:t>
            </a:r>
          </a:p>
          <a:p>
            <a:r>
              <a:rPr lang="he-IL"/>
              <a:t>במקרה של כישלון, בדרך-כלל מוחזר הערך </a:t>
            </a:r>
            <a:r>
              <a:rPr lang="en-US"/>
              <a:t>-1</a:t>
            </a:r>
            <a:r>
              <a:rPr lang="he-IL"/>
              <a:t>, וסוג השגיאה מוחזר במשתנה גלובלי הקרוי </a:t>
            </a:r>
            <a:r>
              <a:rPr lang="en-US"/>
              <a:t>errno</a:t>
            </a:r>
            <a:endParaRPr lang="he-IL"/>
          </a:p>
          <a:p>
            <a:pPr lvl="1"/>
            <a:r>
              <a:rPr lang="he-IL"/>
              <a:t>לדוגמה: אם הבקשה בקריאה ל-</a:t>
            </a:r>
            <a:r>
              <a:rPr lang="en-US"/>
              <a:t>open()</a:t>
            </a:r>
            <a:r>
              <a:rPr lang="he-IL"/>
              <a:t> היתה לפתוח לקריאה קובץ שאינו קיים, יוכנס הערך </a:t>
            </a:r>
            <a:r>
              <a:rPr lang="en-US"/>
              <a:t>ENOENT</a:t>
            </a:r>
            <a:r>
              <a:rPr lang="he-IL"/>
              <a:t> למשתנה </a:t>
            </a:r>
            <a:r>
              <a:rPr lang="en-US"/>
              <a:t>errno</a:t>
            </a:r>
            <a:r>
              <a:rPr lang="he-IL"/>
              <a:t>, כאשר </a:t>
            </a:r>
            <a:r>
              <a:rPr lang="en-US"/>
              <a:t>ENOENT</a:t>
            </a:r>
            <a:r>
              <a:rPr lang="he-IL"/>
              <a:t> הוא קבוע שערכו 2</a:t>
            </a:r>
          </a:p>
          <a:p>
            <a:pPr lvl="1"/>
            <a:r>
              <a:rPr lang="he-IL"/>
              <a:t>רשימת הקבועים המוחזרים במצבי כישלון עבור קריאת מערכת מסוימת זמינה דרך ה-</a:t>
            </a:r>
            <a:r>
              <a:rPr lang="en-US"/>
              <a:t>man page</a:t>
            </a:r>
            <a:r>
              <a:rPr lang="he-IL"/>
              <a:t> של אותה קריאת מערכת</a:t>
            </a:r>
          </a:p>
          <a:p>
            <a:pPr lvl="1"/>
            <a:r>
              <a:rPr lang="he-IL"/>
              <a:t>רשימת ערכי הקבועים נמצאת בקובץ </a:t>
            </a:r>
            <a:r>
              <a:rPr lang="en-US"/>
              <a:t>/usr/include/errno.h</a:t>
            </a:r>
            <a:r>
              <a:rPr lang="he-IL"/>
              <a:t> ובקבצים הכלולים בו</a:t>
            </a:r>
          </a:p>
          <a:p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35F4-D535-4C40-A666-69A4EC64B20A}" type="slidenum">
              <a:rPr lang="ar-SA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(5)</a:t>
            </a:r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/>
              <a:t>כל קריאות מערכת ההפעלה ב-</a:t>
            </a:r>
            <a:r>
              <a:rPr lang="en-US" sz="2400"/>
              <a:t>Linux</a:t>
            </a:r>
            <a:r>
              <a:rPr lang="he-IL" sz="2400"/>
              <a:t> מטופלות דרך פסיקת תוכנה אחת, מספר 128 (</a:t>
            </a:r>
            <a:r>
              <a:rPr lang="en-US" sz="2400"/>
              <a:t>0x80</a:t>
            </a:r>
            <a:r>
              <a:rPr lang="he-IL" sz="2400"/>
              <a:t>)</a:t>
            </a:r>
            <a:endParaRPr lang="en-US" sz="2400"/>
          </a:p>
          <a:p>
            <a:pPr lvl="1" eaLnBrk="1" hangingPunct="1">
              <a:lnSpc>
                <a:spcPct val="90000"/>
              </a:lnSpc>
            </a:pPr>
            <a:r>
              <a:rPr lang="he-IL" sz="2000"/>
              <a:t>סוג השירות המבוקש נקבע באמצעות מספר שירות המועבר ברגיסטר </a:t>
            </a:r>
            <a:r>
              <a:rPr lang="en-US" sz="2000"/>
              <a:t>eax</a:t>
            </a:r>
            <a:r>
              <a:rPr lang="he-IL" sz="2000"/>
              <a:t> על-ידי פונקצית המעטפת</a:t>
            </a:r>
          </a:p>
          <a:p>
            <a:pPr eaLnBrk="1" hangingPunct="1">
              <a:lnSpc>
                <a:spcPct val="90000"/>
              </a:lnSpc>
            </a:pPr>
            <a:r>
              <a:rPr lang="he-IL" sz="2400"/>
              <a:t>בתגובה לפסיקה המעבד עובר מ-</a:t>
            </a:r>
            <a:r>
              <a:rPr lang="en-US" sz="2400"/>
              <a:t>user mode</a:t>
            </a:r>
            <a:r>
              <a:rPr lang="he-IL" sz="2400"/>
              <a:t> ל-</a:t>
            </a:r>
            <a:r>
              <a:rPr lang="en-US" sz="2400"/>
              <a:t>kernel mode</a:t>
            </a:r>
            <a:r>
              <a:rPr lang="he-IL" sz="2400"/>
              <a:t> ומפעיל בגרעין את שגרת הטיפול בפסיקה הקרויה </a:t>
            </a:r>
            <a:r>
              <a:rPr lang="en-US" sz="2400"/>
              <a:t>system_call()</a:t>
            </a:r>
            <a:r>
              <a:rPr lang="he-IL" sz="2400"/>
              <a:t> (קובץ גרעין: </a:t>
            </a:r>
            <a:r>
              <a:rPr lang="en-US" sz="2400"/>
              <a:t>arch/i386/kernel/entry.S</a:t>
            </a:r>
            <a:r>
              <a:rPr lang="he-IL" sz="2400"/>
              <a:t>)  </a:t>
            </a:r>
          </a:p>
          <a:p>
            <a:pPr eaLnBrk="1" hangingPunct="1">
              <a:lnSpc>
                <a:spcPct val="90000"/>
              </a:lnSpc>
            </a:pPr>
            <a:r>
              <a:rPr lang="he-IL" sz="2400"/>
              <a:t>השיגרה </a:t>
            </a:r>
            <a:r>
              <a:rPr lang="en-US" sz="2400"/>
              <a:t>system_call()</a:t>
            </a:r>
            <a:r>
              <a:rPr lang="he-IL" sz="2400"/>
              <a:t> מנתבת את ביצוע הבקשה לפונקציה המתאימה לפי מספר השירות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000"/>
              <a:t>שם הפונקציה המבצעת את השירות מתאים לשם השירות עם הקידומת "</a:t>
            </a:r>
            <a:r>
              <a:rPr lang="en-US" sz="2000"/>
              <a:t>sys_</a:t>
            </a:r>
            <a:r>
              <a:rPr lang="he-IL" sz="2000"/>
              <a:t>". לדוגמה: </a:t>
            </a:r>
            <a:r>
              <a:rPr lang="en-US" sz="2000"/>
              <a:t>open()</a:t>
            </a:r>
            <a:r>
              <a:rPr lang="he-IL" sz="2000"/>
              <a:t> מבוצעת על-ידי הפונקציה </a:t>
            </a:r>
            <a:r>
              <a:rPr lang="en-US" sz="2000"/>
              <a:t>sys_open()</a:t>
            </a:r>
            <a:r>
              <a:rPr lang="he-IL" sz="2000"/>
              <a:t> (קובץ גרעין: </a:t>
            </a:r>
            <a:r>
              <a:rPr lang="en-US" sz="2000"/>
              <a:t>fs/open.c</a:t>
            </a:r>
            <a:r>
              <a:rPr lang="he-IL" sz="2000"/>
              <a:t>)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4859338" y="1630363"/>
            <a:ext cx="3960812" cy="38163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0825" y="1630363"/>
            <a:ext cx="3960813" cy="38163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(6)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פונקצית המעטפת והפונקציה בגרעין המבצעת את בקשת השירות הן פונקציות רגילות המופעלות לפי כללי קריאה לפונקציה שראינו בשקפים קודמים.</a:t>
            </a:r>
          </a:p>
          <a:p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1423988" y="4989513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FF00"/>
                </a:solidFill>
              </a:rPr>
              <a:t>User Mode</a:t>
            </a: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5938838" y="5014913"/>
            <a:ext cx="162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FF00"/>
                </a:solidFill>
              </a:rPr>
              <a:t>Kernel Mode</a:t>
            </a:r>
          </a:p>
        </p:txBody>
      </p:sp>
      <p:sp>
        <p:nvSpPr>
          <p:cNvPr id="21514" name="AutoShape 5"/>
          <p:cNvSpPr>
            <a:spLocks noChangeArrowheads="1"/>
          </p:cNvSpPr>
          <p:nvPr/>
        </p:nvSpPr>
        <p:spPr bwMode="auto">
          <a:xfrm>
            <a:off x="2339975" y="2278063"/>
            <a:ext cx="1655763" cy="2736850"/>
          </a:xfrm>
          <a:prstGeom prst="flowChartPunchedTape">
            <a:avLst/>
          </a:prstGeom>
          <a:solidFill>
            <a:schemeClr val="bg1">
              <a:alpha val="4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open() {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int 0x80</a:t>
            </a:r>
          </a:p>
          <a:p>
            <a:r>
              <a:rPr lang="en-US"/>
              <a:t>.</a:t>
            </a:r>
          </a:p>
          <a:p>
            <a:r>
              <a:rPr lang="en-US"/>
              <a:t>}</a:t>
            </a:r>
          </a:p>
        </p:txBody>
      </p:sp>
      <p:sp>
        <p:nvSpPr>
          <p:cNvPr id="21515" name="AutoShape 4"/>
          <p:cNvSpPr>
            <a:spLocks noChangeArrowheads="1"/>
          </p:cNvSpPr>
          <p:nvPr/>
        </p:nvSpPr>
        <p:spPr bwMode="auto">
          <a:xfrm>
            <a:off x="395288" y="2278063"/>
            <a:ext cx="1655762" cy="2736850"/>
          </a:xfrm>
          <a:prstGeom prst="flowChartPunchedTape">
            <a:avLst/>
          </a:prstGeom>
          <a:solidFill>
            <a:schemeClr val="bg1">
              <a:alpha val="9215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open()</a:t>
            </a:r>
          </a:p>
        </p:txBody>
      </p:sp>
      <p:sp>
        <p:nvSpPr>
          <p:cNvPr id="21516" name="AutoShape 7"/>
          <p:cNvSpPr>
            <a:spLocks noChangeArrowheads="1"/>
          </p:cNvSpPr>
          <p:nvPr/>
        </p:nvSpPr>
        <p:spPr bwMode="auto">
          <a:xfrm>
            <a:off x="5003800" y="2278063"/>
            <a:ext cx="1655763" cy="2736850"/>
          </a:xfrm>
          <a:prstGeom prst="flowChartPunchedTape">
            <a:avLst/>
          </a:prstGeom>
          <a:solidFill>
            <a:schemeClr val="bg1">
              <a:alpha val="7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54800" bIns="10800" anchor="ctr"/>
          <a:lstStyle/>
          <a:p>
            <a:r>
              <a:rPr lang="en-US"/>
              <a:t>system_call():</a:t>
            </a:r>
          </a:p>
          <a:p>
            <a:r>
              <a:rPr lang="en-US"/>
              <a:t>.</a:t>
            </a:r>
          </a:p>
          <a:p>
            <a:r>
              <a:rPr lang="en-US"/>
              <a:t>sys_open()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iret</a:t>
            </a:r>
          </a:p>
        </p:txBody>
      </p:sp>
      <p:sp>
        <p:nvSpPr>
          <p:cNvPr id="21517" name="AutoShape 8"/>
          <p:cNvSpPr>
            <a:spLocks noChangeArrowheads="1"/>
          </p:cNvSpPr>
          <p:nvPr/>
        </p:nvSpPr>
        <p:spPr bwMode="auto">
          <a:xfrm>
            <a:off x="7019925" y="2278063"/>
            <a:ext cx="1655763" cy="2736850"/>
          </a:xfrm>
          <a:prstGeom prst="flowChartPunchedTape">
            <a:avLst/>
          </a:prstGeom>
          <a:solidFill>
            <a:schemeClr val="bg1">
              <a:alpha val="4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sys_open() {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}</a:t>
            </a:r>
          </a:p>
        </p:txBody>
      </p:sp>
      <p:sp>
        <p:nvSpPr>
          <p:cNvPr id="21518" name="Freeform 13"/>
          <p:cNvSpPr>
            <a:spLocks/>
          </p:cNvSpPr>
          <p:nvPr/>
        </p:nvSpPr>
        <p:spPr bwMode="auto">
          <a:xfrm>
            <a:off x="1187450" y="2997200"/>
            <a:ext cx="1223963" cy="576263"/>
          </a:xfrm>
          <a:custGeom>
            <a:avLst/>
            <a:gdLst>
              <a:gd name="T0" fmla="*/ 0 w 681"/>
              <a:gd name="T1" fmla="*/ 2147483647 h 454"/>
              <a:gd name="T2" fmla="*/ 2147483647 w 681"/>
              <a:gd name="T3" fmla="*/ 2147483647 h 454"/>
              <a:gd name="T4" fmla="*/ 2147483647 w 681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1" h="454">
                <a:moveTo>
                  <a:pt x="0" y="454"/>
                </a:moveTo>
                <a:cubicBezTo>
                  <a:pt x="102" y="310"/>
                  <a:pt x="204" y="167"/>
                  <a:pt x="318" y="91"/>
                </a:cubicBezTo>
                <a:cubicBezTo>
                  <a:pt x="432" y="15"/>
                  <a:pt x="621" y="15"/>
                  <a:pt x="681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Freeform 14"/>
          <p:cNvSpPr>
            <a:spLocks/>
          </p:cNvSpPr>
          <p:nvPr/>
        </p:nvSpPr>
        <p:spPr bwMode="auto">
          <a:xfrm>
            <a:off x="3275013" y="2997200"/>
            <a:ext cx="1800225" cy="720725"/>
          </a:xfrm>
          <a:custGeom>
            <a:avLst/>
            <a:gdLst>
              <a:gd name="T0" fmla="*/ 0 w 681"/>
              <a:gd name="T1" fmla="*/ 2147483647 h 454"/>
              <a:gd name="T2" fmla="*/ 2147483647 w 681"/>
              <a:gd name="T3" fmla="*/ 2147483647 h 454"/>
              <a:gd name="T4" fmla="*/ 2147483647 w 681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1" h="454">
                <a:moveTo>
                  <a:pt x="0" y="454"/>
                </a:moveTo>
                <a:cubicBezTo>
                  <a:pt x="102" y="310"/>
                  <a:pt x="204" y="167"/>
                  <a:pt x="318" y="91"/>
                </a:cubicBezTo>
                <a:cubicBezTo>
                  <a:pt x="432" y="15"/>
                  <a:pt x="621" y="15"/>
                  <a:pt x="681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Freeform 15"/>
          <p:cNvSpPr>
            <a:spLocks/>
          </p:cNvSpPr>
          <p:nvPr/>
        </p:nvSpPr>
        <p:spPr bwMode="auto">
          <a:xfrm>
            <a:off x="6156325" y="3141663"/>
            <a:ext cx="935038" cy="287337"/>
          </a:xfrm>
          <a:custGeom>
            <a:avLst/>
            <a:gdLst>
              <a:gd name="T0" fmla="*/ 0 w 681"/>
              <a:gd name="T1" fmla="*/ 2147483647 h 454"/>
              <a:gd name="T2" fmla="*/ 2147483647 w 681"/>
              <a:gd name="T3" fmla="*/ 2147483647 h 454"/>
              <a:gd name="T4" fmla="*/ 2147483647 w 681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1" h="454">
                <a:moveTo>
                  <a:pt x="0" y="454"/>
                </a:moveTo>
                <a:cubicBezTo>
                  <a:pt x="102" y="310"/>
                  <a:pt x="204" y="167"/>
                  <a:pt x="318" y="91"/>
                </a:cubicBezTo>
                <a:cubicBezTo>
                  <a:pt x="432" y="15"/>
                  <a:pt x="621" y="15"/>
                  <a:pt x="681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6156325" y="3789363"/>
            <a:ext cx="935038" cy="433387"/>
          </a:xfrm>
          <a:custGeom>
            <a:avLst/>
            <a:gdLst>
              <a:gd name="T0" fmla="*/ 2147483647 w 612"/>
              <a:gd name="T1" fmla="*/ 2147483647 h 188"/>
              <a:gd name="T2" fmla="*/ 2147483647 w 612"/>
              <a:gd name="T3" fmla="*/ 2147483647 h 188"/>
              <a:gd name="T4" fmla="*/ 2147483647 w 612"/>
              <a:gd name="T5" fmla="*/ 2147483647 h 188"/>
              <a:gd name="T6" fmla="*/ 0 w 612"/>
              <a:gd name="T7" fmla="*/ 0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12" h="188">
                <a:moveTo>
                  <a:pt x="590" y="181"/>
                </a:moveTo>
                <a:cubicBezTo>
                  <a:pt x="601" y="184"/>
                  <a:pt x="612" y="188"/>
                  <a:pt x="544" y="181"/>
                </a:cubicBezTo>
                <a:cubicBezTo>
                  <a:pt x="476" y="174"/>
                  <a:pt x="272" y="166"/>
                  <a:pt x="181" y="136"/>
                </a:cubicBezTo>
                <a:cubicBezTo>
                  <a:pt x="90" y="106"/>
                  <a:pt x="30" y="23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Freeform 18"/>
          <p:cNvSpPr>
            <a:spLocks/>
          </p:cNvSpPr>
          <p:nvPr/>
        </p:nvSpPr>
        <p:spPr bwMode="auto">
          <a:xfrm>
            <a:off x="3275013" y="3933825"/>
            <a:ext cx="1800225" cy="431800"/>
          </a:xfrm>
          <a:custGeom>
            <a:avLst/>
            <a:gdLst>
              <a:gd name="T0" fmla="*/ 2147483647 w 612"/>
              <a:gd name="T1" fmla="*/ 2147483647 h 188"/>
              <a:gd name="T2" fmla="*/ 2147483647 w 612"/>
              <a:gd name="T3" fmla="*/ 2147483647 h 188"/>
              <a:gd name="T4" fmla="*/ 2147483647 w 612"/>
              <a:gd name="T5" fmla="*/ 2147483647 h 188"/>
              <a:gd name="T6" fmla="*/ 0 w 612"/>
              <a:gd name="T7" fmla="*/ 0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12" h="188">
                <a:moveTo>
                  <a:pt x="590" y="181"/>
                </a:moveTo>
                <a:cubicBezTo>
                  <a:pt x="601" y="184"/>
                  <a:pt x="612" y="188"/>
                  <a:pt x="544" y="181"/>
                </a:cubicBezTo>
                <a:cubicBezTo>
                  <a:pt x="476" y="174"/>
                  <a:pt x="272" y="166"/>
                  <a:pt x="181" y="136"/>
                </a:cubicBezTo>
                <a:cubicBezTo>
                  <a:pt x="90" y="106"/>
                  <a:pt x="30" y="23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Freeform 19"/>
          <p:cNvSpPr>
            <a:spLocks/>
          </p:cNvSpPr>
          <p:nvPr/>
        </p:nvSpPr>
        <p:spPr bwMode="auto">
          <a:xfrm>
            <a:off x="1114425" y="3862388"/>
            <a:ext cx="1296988" cy="503237"/>
          </a:xfrm>
          <a:custGeom>
            <a:avLst/>
            <a:gdLst>
              <a:gd name="T0" fmla="*/ 2147483647 w 612"/>
              <a:gd name="T1" fmla="*/ 2147483647 h 188"/>
              <a:gd name="T2" fmla="*/ 2147483647 w 612"/>
              <a:gd name="T3" fmla="*/ 2147483647 h 188"/>
              <a:gd name="T4" fmla="*/ 2147483647 w 612"/>
              <a:gd name="T5" fmla="*/ 2147483647 h 188"/>
              <a:gd name="T6" fmla="*/ 0 w 612"/>
              <a:gd name="T7" fmla="*/ 0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12" h="188">
                <a:moveTo>
                  <a:pt x="590" y="181"/>
                </a:moveTo>
                <a:cubicBezTo>
                  <a:pt x="601" y="184"/>
                  <a:pt x="612" y="188"/>
                  <a:pt x="544" y="181"/>
                </a:cubicBezTo>
                <a:cubicBezTo>
                  <a:pt x="476" y="174"/>
                  <a:pt x="272" y="166"/>
                  <a:pt x="181" y="136"/>
                </a:cubicBezTo>
                <a:cubicBezTo>
                  <a:pt x="90" y="106"/>
                  <a:pt x="30" y="23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611188" y="1773238"/>
            <a:ext cx="12969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>
                <a:solidFill>
                  <a:srgbClr val="0000FF"/>
                </a:solidFill>
              </a:rPr>
              <a:t>קוד משתמש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2266950" y="1773238"/>
            <a:ext cx="15128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>
                <a:solidFill>
                  <a:srgbClr val="0000FF"/>
                </a:solidFill>
              </a:rPr>
              <a:t>מעטפת קוד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4787900" y="1773238"/>
            <a:ext cx="20161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>
                <a:solidFill>
                  <a:srgbClr val="0000FF"/>
                </a:solidFill>
              </a:rPr>
              <a:t>שגרת טיפול בפסיקה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7019925" y="1773238"/>
            <a:ext cx="165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>
                <a:solidFill>
                  <a:srgbClr val="0000FF"/>
                </a:solidFill>
              </a:rPr>
              <a:t>פונקציה מבצעת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671638" y="27289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1530" name="Text Box 28"/>
          <p:cNvSpPr txBox="1">
            <a:spLocks noChangeArrowheads="1"/>
          </p:cNvSpPr>
          <p:nvPr/>
        </p:nvSpPr>
        <p:spPr bwMode="auto">
          <a:xfrm>
            <a:off x="4284663" y="27082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31" name="Text Box 29"/>
          <p:cNvSpPr txBox="1">
            <a:spLocks noChangeArrowheads="1"/>
          </p:cNvSpPr>
          <p:nvPr/>
        </p:nvSpPr>
        <p:spPr bwMode="auto">
          <a:xfrm>
            <a:off x="6659563" y="28527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1532" name="Text Box 30"/>
          <p:cNvSpPr txBox="1">
            <a:spLocks noChangeArrowheads="1"/>
          </p:cNvSpPr>
          <p:nvPr/>
        </p:nvSpPr>
        <p:spPr bwMode="auto">
          <a:xfrm>
            <a:off x="6659563" y="38608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4356100" y="40052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1534" name="Text Box 32"/>
          <p:cNvSpPr txBox="1">
            <a:spLocks noChangeArrowheads="1"/>
          </p:cNvSpPr>
          <p:nvPr/>
        </p:nvSpPr>
        <p:spPr bwMode="auto">
          <a:xfrm>
            <a:off x="1692275" y="39338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(7)</a:t>
            </a:r>
            <a:endParaRPr lang="en-US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/>
              <a:t>system_call</a:t>
            </a:r>
            <a:r>
              <a:rPr lang="en-US" sz="2800" dirty="0"/>
              <a:t>()</a:t>
            </a:r>
            <a:r>
              <a:rPr lang="he-IL" sz="2800" dirty="0"/>
              <a:t>, בהיותה שגרת טיפול בפסיקה, פועלת תחת כללים שונים מכללי קריאה לפונקציה רגילה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קפיצה לשגרת טיפול בפסיקה </a:t>
            </a:r>
            <a:r>
              <a:rPr lang="he-IL" sz="2400" dirty="0" err="1"/>
              <a:t>באיזור</a:t>
            </a:r>
            <a:r>
              <a:rPr lang="he-IL" sz="2400" dirty="0"/>
              <a:t> זיכרון של הגרעין. פעולת הקפיצה שומרת את </a:t>
            </a:r>
            <a:r>
              <a:rPr lang="en-US" sz="2400" dirty="0" err="1"/>
              <a:t>ss</a:t>
            </a:r>
            <a:r>
              <a:rPr lang="en-US" sz="2400" dirty="0"/>
              <a:t>, </a:t>
            </a:r>
            <a:r>
              <a:rPr lang="en-US" sz="2400" dirty="0" err="1"/>
              <a:t>esp</a:t>
            </a:r>
            <a:r>
              <a:rPr lang="en-US" sz="2400" dirty="0"/>
              <a:t>, </a:t>
            </a:r>
            <a:r>
              <a:rPr lang="en-US" sz="2400" dirty="0" err="1"/>
              <a:t>eflags</a:t>
            </a:r>
            <a:r>
              <a:rPr lang="en-US" sz="2400" dirty="0"/>
              <a:t>, </a:t>
            </a:r>
            <a:r>
              <a:rPr lang="en-US" sz="2400" dirty="0" err="1"/>
              <a:t>cs</a:t>
            </a:r>
            <a:r>
              <a:rPr lang="en-US" sz="2400" dirty="0"/>
              <a:t>, </a:t>
            </a:r>
            <a:r>
              <a:rPr lang="en-US" sz="2400" dirty="0" err="1"/>
              <a:t>eip</a:t>
            </a:r>
            <a:r>
              <a:rPr lang="he-IL" sz="2400" dirty="0"/>
              <a:t> (משמאל לימין) במחסנית. החזרה מהשגרה היא בהוראה מיוחדת – </a:t>
            </a:r>
            <a:r>
              <a:rPr lang="en-US" sz="2400" dirty="0" err="1"/>
              <a:t>iret</a:t>
            </a:r>
            <a:r>
              <a:rPr lang="he-IL" sz="2400" dirty="0"/>
              <a:t> – המשחזרת רגיסטרים אלו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מסגרת הפונקציה איננה מקושרת למסגרות קודמות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העברת הארגומנטים לשגרה היא באמצעות רגיסטרים בלבד</a:t>
            </a:r>
          </a:p>
          <a:p>
            <a:pPr eaLnBrk="1" hangingPunct="1">
              <a:lnSpc>
                <a:spcPct val="80000"/>
              </a:lnSpc>
            </a:pPr>
            <a:r>
              <a:rPr lang="he-IL" sz="2800" dirty="0"/>
              <a:t>מדוע צריך פרוטוקול קריאה מיוחד עבור </a:t>
            </a:r>
            <a:r>
              <a:rPr lang="en-US" sz="2800" dirty="0" err="1"/>
              <a:t>system_call</a:t>
            </a:r>
            <a:r>
              <a:rPr lang="en-US" sz="2800" dirty="0"/>
              <a:t>()</a:t>
            </a:r>
            <a:r>
              <a:rPr lang="he-IL" sz="2800" dirty="0"/>
              <a:t> (ושגרות פסיקה בכלל)?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כי במעברים בין </a:t>
            </a:r>
            <a:r>
              <a:rPr lang="en-US" sz="2400" dirty="0"/>
              <a:t>user mode</a:t>
            </a:r>
            <a:r>
              <a:rPr lang="he-IL" sz="2400" dirty="0"/>
              <a:t> ו-</a:t>
            </a:r>
            <a:r>
              <a:rPr lang="en-US" sz="2400" dirty="0"/>
              <a:t>kernel mode</a:t>
            </a:r>
            <a:r>
              <a:rPr lang="he-IL" sz="2400" dirty="0"/>
              <a:t> מתבצעת החלפת מחסניות. פרטים בתרגולים הבאים </a:t>
            </a:r>
            <a:endParaRPr lang="en-US" sz="2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(8)</a:t>
            </a:r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800" dirty="0"/>
              <a:t>הפרמטרים המועברים ל-</a:t>
            </a:r>
            <a:r>
              <a:rPr lang="en-US" sz="2800" dirty="0" err="1"/>
              <a:t>system_call</a:t>
            </a:r>
            <a:r>
              <a:rPr lang="en-US" sz="2800" dirty="0"/>
              <a:t>()</a:t>
            </a:r>
            <a:r>
              <a:rPr lang="he-IL" sz="2800" dirty="0"/>
              <a:t> כוללים: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מספר השירות המבוקש, ברגיסטר </a:t>
            </a:r>
            <a:r>
              <a:rPr lang="en-US" sz="2400" dirty="0" err="1"/>
              <a:t>eax</a:t>
            </a:r>
            <a:endParaRPr lang="he-IL" sz="2400" dirty="0"/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פרמטרים עבור השירות לפי הצורך, ברגיסטרים הבאים (משמאל לימין): </a:t>
            </a:r>
            <a:r>
              <a:rPr lang="en-US" sz="2400" dirty="0" err="1"/>
              <a:t>ebx</a:t>
            </a:r>
            <a:r>
              <a:rPr lang="en-US" sz="2400" dirty="0"/>
              <a:t>, </a:t>
            </a:r>
            <a:r>
              <a:rPr lang="en-US" sz="2400" dirty="0" err="1"/>
              <a:t>ecx</a:t>
            </a:r>
            <a:r>
              <a:rPr lang="en-US" sz="2400" dirty="0"/>
              <a:t>, </a:t>
            </a:r>
            <a:r>
              <a:rPr lang="en-US" sz="2400" dirty="0" err="1"/>
              <a:t>edx</a:t>
            </a:r>
            <a:r>
              <a:rPr lang="en-US" sz="2400" dirty="0"/>
              <a:t>, </a:t>
            </a:r>
            <a:r>
              <a:rPr lang="en-US" sz="2400" dirty="0" err="1"/>
              <a:t>esi</a:t>
            </a:r>
            <a:r>
              <a:rPr lang="en-US" sz="2400" dirty="0"/>
              <a:t>, </a:t>
            </a:r>
            <a:r>
              <a:rPr lang="en-US" sz="2400" dirty="0" err="1"/>
              <a:t>edi</a:t>
            </a:r>
            <a:r>
              <a:rPr lang="en-US" sz="2400" dirty="0"/>
              <a:t>, </a:t>
            </a:r>
            <a:r>
              <a:rPr lang="en-US" sz="2400" dirty="0" err="1"/>
              <a:t>ebp</a:t>
            </a: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800" dirty="0"/>
              <a:t>פרמטרים הגדולים מ-32 ביט: מועבר מצביע לפרמטר ברגיסטר יחיד</a:t>
            </a:r>
          </a:p>
          <a:p>
            <a:pPr eaLnBrk="1" hangingPunct="1">
              <a:lnSpc>
                <a:spcPct val="80000"/>
              </a:lnSpc>
            </a:pPr>
            <a:r>
              <a:rPr lang="he-IL" sz="2800" dirty="0"/>
              <a:t>אם נדרשים יותר מ-6 פרמטרים עבור השירות: מועבר רגיסטר יחיד המצביע לרשומה בזיכרון של התהליך המכילה את כל הפרמטרים</a:t>
            </a:r>
          </a:p>
          <a:p>
            <a:pPr eaLnBrk="1" hangingPunct="1">
              <a:lnSpc>
                <a:spcPct val="80000"/>
              </a:lnSpc>
            </a:pPr>
            <a:r>
              <a:rPr lang="he-IL" sz="2800" dirty="0"/>
              <a:t>שיטת העברת הפרמטרים מוגדרת </a:t>
            </a:r>
            <a:r>
              <a:rPr lang="he-IL" sz="2800" dirty="0" err="1"/>
              <a:t>בפונקצית</a:t>
            </a:r>
            <a:r>
              <a:rPr lang="he-IL" sz="2800" dirty="0"/>
              <a:t> המעטפת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400" dirty="0"/>
              <a:t>שיבוץ פרמטרים ממחסנית הקריאה לרגיסטרים או העברת מצביע לרשומה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שיעור היסטוריה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בשנת 1978 הוציאה אינטל לשוק את מעבד 8086.</a:t>
            </a:r>
          </a:p>
          <a:p>
            <a:pPr lvl="1"/>
            <a:r>
              <a:rPr lang="he-IL" dirty="0"/>
              <a:t>תדר השעון המקסימלי: </a:t>
            </a:r>
            <a:r>
              <a:rPr lang="en-US" dirty="0"/>
              <a:t>10 MHz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מעבדי 8086 היו מעבדי 16 ביט, כלומר אפשרו לגשת לזיכרון לפי כתובות ברוחב 16 ביט.</a:t>
            </a:r>
          </a:p>
          <a:p>
            <a:endParaRPr lang="he-IL" dirty="0"/>
          </a:p>
          <a:p>
            <a:r>
              <a:rPr lang="he-IL" dirty="0"/>
              <a:t>בשנים הבאות פיתחה אינטל מעבדים נוספים המתבססים על אותה ארכיטקטורה (</a:t>
            </a:r>
            <a:r>
              <a:rPr lang="en-US" dirty="0"/>
              <a:t>80186, 80286, …</a:t>
            </a:r>
            <a:r>
              <a:rPr lang="he-IL" dirty="0"/>
              <a:t>), שזכתה לכן לשם </a:t>
            </a:r>
            <a:r>
              <a:rPr lang="en-US" b="1" dirty="0"/>
              <a:t>x86</a:t>
            </a:r>
            <a:r>
              <a:rPr lang="he-IL" dirty="0"/>
              <a:t>.</a:t>
            </a:r>
          </a:p>
          <a:p>
            <a:pPr lvl="1"/>
            <a:endParaRPr lang="he-IL" dirty="0"/>
          </a:p>
          <a:p>
            <a:r>
              <a:rPr lang="he-IL" dirty="0"/>
              <a:t>בשנת 1985 הציגה אינטל את מעבד 80386, שהרחיב את הארכיטקטורה בסט פקודות חדש בן 32 ביט הנקרא </a:t>
            </a:r>
            <a:r>
              <a:rPr lang="en-US" b="1" dirty="0"/>
              <a:t>IA-32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כיום, </a:t>
            </a:r>
            <a:r>
              <a:rPr lang="en-US" dirty="0"/>
              <a:t>x86</a:t>
            </a:r>
            <a:r>
              <a:rPr lang="he-IL" dirty="0"/>
              <a:t> היא הארכיטקטורה הנפוצה ביותר בשוק המחשבים האישיים (</a:t>
            </a:r>
            <a:r>
              <a:rPr lang="en-US" dirty="0"/>
              <a:t>PC</a:t>
            </a:r>
            <a:r>
              <a:rPr lang="he-IL" dirty="0"/>
              <a:t>) והשרתים (</a:t>
            </a:r>
            <a:r>
              <a:rPr lang="en-US" dirty="0"/>
              <a:t>servers</a:t>
            </a:r>
            <a:r>
              <a:rPr lang="he-IL" dirty="0"/>
              <a:t>), עם נתח שוק של מעל 90% (נכון לשנת 2016).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2209800" y="2895600"/>
            <a:ext cx="3505200" cy="381000"/>
          </a:xfrm>
          <a:prstGeom prst="wedgeRoundRectCallout">
            <a:avLst>
              <a:gd name="adj1" fmla="val 75480"/>
              <a:gd name="adj2" fmla="val -5145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/>
              <a:t>מה גודל מרחב הזיכרון המקסימלי?</a:t>
            </a:r>
          </a:p>
        </p:txBody>
      </p:sp>
    </p:spTree>
    <p:extLst>
      <p:ext uri="{BB962C8B-B14F-4D97-AF65-F5344CB8AC3E}">
        <p14:creationId xmlns:p14="http://schemas.microsoft.com/office/powerpoint/2010/main" val="42599386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(9)</a:t>
            </a:r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800"/>
              <a:t>מספר השירות המועבר ל-</a:t>
            </a:r>
            <a:r>
              <a:rPr lang="en-US" sz="2800"/>
              <a:t>system_call()</a:t>
            </a:r>
            <a:r>
              <a:rPr lang="he-IL" sz="2800"/>
              <a:t> הוא למעשה אינדקס בטבלה של מצביעים לפונקציות ביצוע שירות, הקרויה </a:t>
            </a:r>
            <a:r>
              <a:rPr lang="en-US" sz="2800"/>
              <a:t>sys_call_table</a:t>
            </a:r>
            <a:endParaRPr lang="he-IL" sz="2800"/>
          </a:p>
          <a:p>
            <a:pPr eaLnBrk="1" hangingPunct="1">
              <a:lnSpc>
                <a:spcPct val="80000"/>
              </a:lnSpc>
            </a:pPr>
            <a:r>
              <a:rPr lang="he-IL" sz="2800"/>
              <a:t>מספר הכניסות בטבלה </a:t>
            </a:r>
            <a:r>
              <a:rPr lang="en-US" sz="2800"/>
              <a:t>sys_call_table</a:t>
            </a:r>
            <a:r>
              <a:rPr lang="he-IL" sz="2800"/>
              <a:t> מוגדר בקבוע </a:t>
            </a:r>
            <a:r>
              <a:rPr lang="en-US" sz="2800"/>
              <a:t>NR_syscalls</a:t>
            </a:r>
            <a:r>
              <a:rPr lang="he-IL" sz="2800"/>
              <a:t>, וערכו בד"כ 256</a:t>
            </a:r>
          </a:p>
          <a:p>
            <a:pPr eaLnBrk="1" hangingPunct="1">
              <a:lnSpc>
                <a:spcPct val="80000"/>
              </a:lnSpc>
            </a:pPr>
            <a:r>
              <a:rPr lang="he-IL" sz="2800"/>
              <a:t>לא כל הכניסות בטבלה מצביעות על פונקציות שירות פעילות; אילו שאינן פעילות מצביעות על פונקצית הביצוע </a:t>
            </a:r>
            <a:r>
              <a:rPr lang="en-US" sz="2800"/>
              <a:t>sys_ni_syscall()</a:t>
            </a:r>
            <a:r>
              <a:rPr lang="he-IL" sz="2800"/>
              <a:t> (קובץ גרעין: </a:t>
            </a:r>
            <a:r>
              <a:rPr lang="en-US" sz="2800"/>
              <a:t>linux/kernel/sys.c</a:t>
            </a:r>
            <a:r>
              <a:rPr lang="he-IL" sz="2800"/>
              <a:t>) המחזירה ערך שגיאה </a:t>
            </a:r>
            <a:r>
              <a:rPr lang="en-US" sz="2800"/>
              <a:t>–ENOSYS</a:t>
            </a:r>
            <a:r>
              <a:rPr lang="he-IL" sz="2800"/>
              <a:t> שפירושו "שירות שאינו ממומש" </a:t>
            </a:r>
            <a:endParaRPr lang="en-US" sz="280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(10)</a:t>
            </a:r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/>
              <a:t>פונקצית</a:t>
            </a:r>
            <a:r>
              <a:rPr lang="he-IL" dirty="0"/>
              <a:t> ביצוע השירות כתובה ב-</a:t>
            </a:r>
            <a:r>
              <a:rPr lang="en-US" dirty="0"/>
              <a:t>C</a:t>
            </a:r>
            <a:r>
              <a:rPr lang="he-IL" dirty="0"/>
              <a:t>:</a:t>
            </a:r>
          </a:p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char* pathname,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flags);</a:t>
            </a:r>
          </a:p>
          <a:p>
            <a:r>
              <a:rPr lang="he-IL" dirty="0"/>
              <a:t>בתוך </a:t>
            </a:r>
            <a:r>
              <a:rPr lang="he-IL" dirty="0" err="1"/>
              <a:t>פונקצית</a:t>
            </a:r>
            <a:r>
              <a:rPr lang="he-IL" dirty="0"/>
              <a:t> ביצוע השירות נבדקת התקינות של כל ארגומנט</a:t>
            </a:r>
          </a:p>
          <a:p>
            <a:pPr lvl="1"/>
            <a:r>
              <a:rPr lang="he-IL" dirty="0"/>
              <a:t>בדיקות ייחודיות בהתאם לפונקציה. למשל, בכתיבה לקובץ בודקים שארגומנט מזהה הקובץ אכן מתאים לקובץ שנפתח לכתיבה ע"י תהליך המשתמש</a:t>
            </a:r>
          </a:p>
          <a:p>
            <a:pPr lvl="1"/>
            <a:r>
              <a:rPr lang="he-IL" dirty="0"/>
              <a:t>בדיקות כלליות עבור ארגומנטים מסוג מצביעים: האם הזיכרון </a:t>
            </a:r>
            <a:r>
              <a:rPr lang="he-IL" dirty="0" err="1"/>
              <a:t>המוצבע</a:t>
            </a:r>
            <a:r>
              <a:rPr lang="he-IL" dirty="0"/>
              <a:t> אכן מוכל בזיכרון של תהליך המשתמש. לדוגמה: בפונקציה </a:t>
            </a:r>
            <a:r>
              <a:rPr lang="en-US" dirty="0" err="1"/>
              <a:t>sys_open</a:t>
            </a:r>
            <a:r>
              <a:rPr lang="he-IL" dirty="0"/>
              <a:t> נבדק הארגומנט </a:t>
            </a:r>
            <a:r>
              <a:rPr lang="en-US" dirty="0"/>
              <a:t>pathname</a:t>
            </a:r>
            <a:endParaRPr lang="he-IL" dirty="0"/>
          </a:p>
          <a:p>
            <a:pPr lvl="2"/>
            <a:r>
              <a:rPr lang="he-IL" dirty="0"/>
              <a:t>בדיקות מצביעים נערכות גם בכל פעם </a:t>
            </a:r>
            <a:r>
              <a:rPr lang="he-IL" dirty="0" err="1"/>
              <a:t>שפונקצית</a:t>
            </a:r>
            <a:r>
              <a:rPr lang="he-IL" dirty="0"/>
              <a:t> ביצוע השירות ניגשת לזיכרון תהליך המשתמש</a:t>
            </a:r>
          </a:p>
          <a:p>
            <a:pPr lvl="2"/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35F4-D535-4C40-A666-69A4EC64B20A}" type="slidenum">
              <a:rPr lang="ar-SA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(11)</a:t>
            </a:r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/>
              <a:t>הערך המוחזר על-ידי פונקצית ביצוע השירות נמצא תמיד ברגיסטר </a:t>
            </a:r>
            <a:r>
              <a:rPr lang="en-US" sz="2400"/>
              <a:t>eax</a:t>
            </a:r>
            <a:endParaRPr lang="he-IL" sz="2400"/>
          </a:p>
          <a:p>
            <a:pPr eaLnBrk="1" hangingPunct="1">
              <a:lnSpc>
                <a:spcPct val="90000"/>
              </a:lnSpc>
            </a:pPr>
            <a:r>
              <a:rPr lang="he-IL" sz="2400"/>
              <a:t>ערך מוחזר זה הינו 0 או חיובי במקרה של הצלחת ביצוע השירות</a:t>
            </a:r>
          </a:p>
          <a:p>
            <a:pPr eaLnBrk="1" hangingPunct="1">
              <a:lnSpc>
                <a:spcPct val="90000"/>
              </a:lnSpc>
            </a:pPr>
            <a:r>
              <a:rPr lang="he-IL" sz="2400"/>
              <a:t>ערך מוחזר שלילי מציין שגיאה או תקלה בביצוע השירות. במקרה זה, קוד השגיאה הוא ערכו המוחלט של הערך המוחזר</a:t>
            </a:r>
          </a:p>
          <a:p>
            <a:pPr eaLnBrk="1" hangingPunct="1">
              <a:lnSpc>
                <a:spcPct val="90000"/>
              </a:lnSpc>
            </a:pPr>
            <a:r>
              <a:rPr lang="he-IL" sz="2400"/>
              <a:t>הערך המוחזר ב-</a:t>
            </a:r>
            <a:r>
              <a:rPr lang="en-US" sz="2400"/>
              <a:t>eax</a:t>
            </a:r>
            <a:r>
              <a:rPr lang="he-IL" sz="2400"/>
              <a:t> מועבר דרך </a:t>
            </a:r>
            <a:r>
              <a:rPr lang="en-US" sz="2400"/>
              <a:t>system_call()</a:t>
            </a:r>
            <a:r>
              <a:rPr lang="he-IL" sz="2400"/>
              <a:t> בחזרה לפונקצית המעטפת</a:t>
            </a:r>
          </a:p>
          <a:p>
            <a:pPr eaLnBrk="1" hangingPunct="1">
              <a:lnSpc>
                <a:spcPct val="90000"/>
              </a:lnSpc>
            </a:pPr>
            <a:r>
              <a:rPr lang="he-IL" sz="2400"/>
              <a:t>במקרה של ערך מוחזר שלילי, פונקצית המעטפת מציבה את הערך המוחלט של הערך המוחזר לתוך </a:t>
            </a:r>
            <a:r>
              <a:rPr lang="en-US" sz="2400"/>
              <a:t>errno</a:t>
            </a:r>
            <a:r>
              <a:rPr lang="he-IL" sz="2400"/>
              <a:t> ומחזירה ערך </a:t>
            </a:r>
            <a:r>
              <a:rPr lang="en-US" sz="2400"/>
              <a:t>-1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000"/>
              <a:t>קוד הגרעין עצמו אינו ניגש כלל ל-</a:t>
            </a:r>
            <a:r>
              <a:rPr lang="en-US" sz="2000"/>
              <a:t>errno</a:t>
            </a:r>
            <a:endParaRPr lang="he-IL" sz="200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/>
              <a:t>קריאת מערכת ב-</a:t>
            </a:r>
            <a:r>
              <a:rPr lang="en-US" dirty="0"/>
              <a:t>Linux</a:t>
            </a:r>
            <a:r>
              <a:rPr lang="he-IL" dirty="0"/>
              <a:t> (12)</a:t>
            </a:r>
            <a:endParaRPr lang="en-US" dirty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/>
              <a:t>(הערה: כל הסמלים בשקף זה ובשקפים הבאים נמצאים בקובץ הגרעין </a:t>
            </a:r>
            <a:r>
              <a:rPr lang="en-US" sz="1800" dirty="0"/>
              <a:t>arch/i386/kernel/</a:t>
            </a:r>
            <a:r>
              <a:rPr lang="en-US" sz="1800" dirty="0" err="1"/>
              <a:t>entry.S</a:t>
            </a:r>
            <a:r>
              <a:rPr lang="he-IL" sz="1800" dirty="0"/>
              <a:t> שמכיל קוד אסמבלי בלבד!)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800" dirty="0"/>
              <a:t>שלבי הפעולה של </a:t>
            </a:r>
            <a:r>
              <a:rPr lang="en-US" sz="2800" dirty="0" err="1"/>
              <a:t>system_call</a:t>
            </a:r>
            <a:r>
              <a:rPr lang="en-US" sz="2800" dirty="0"/>
              <a:t>()</a:t>
            </a:r>
            <a:r>
              <a:rPr lang="he-IL" sz="2800" dirty="0"/>
              <a:t>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e-IL" sz="2800" u="sng" dirty="0"/>
              <a:t>שמירת כל הרגיסטרים במחסנית: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800" dirty="0"/>
              <a:t>	</a:t>
            </a:r>
            <a:r>
              <a:rPr lang="en-US" sz="2800" dirty="0" err="1"/>
              <a:t>system_call</a:t>
            </a:r>
            <a:r>
              <a:rPr lang="en-US" sz="2800" dirty="0"/>
              <a:t>: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..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SAVE_ALL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he-IL" sz="2400" dirty="0"/>
              <a:t>מטרת פעולה זו היא להכין את הארגומנטים בתוך המחסנית כפי שפונקצית ביצוע השירות מצפה להם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/>
              <a:t>SAVE_ALL</a:t>
            </a:r>
            <a:r>
              <a:rPr lang="he-IL" sz="2400" dirty="0"/>
              <a:t> הוא מאקרו של אסמבלר שבין שאר פעולותיו, מכניס למחסנית את </a:t>
            </a:r>
            <a:r>
              <a:rPr lang="en-US" sz="2400" dirty="0" err="1"/>
              <a:t>eax</a:t>
            </a:r>
            <a:r>
              <a:rPr lang="he-IL" sz="2400" dirty="0"/>
              <a:t> ואחריו בסדר הפוך את ששת הרגיסטרים המכילים ארגומנטים (</a:t>
            </a:r>
            <a:r>
              <a:rPr lang="en-US" sz="2400" dirty="0" err="1"/>
              <a:t>ebx</a:t>
            </a:r>
            <a:r>
              <a:rPr lang="he-IL" sz="2400" dirty="0"/>
              <a:t> מוכנס אחרון)  </a:t>
            </a:r>
            <a:endParaRPr lang="en-US" sz="2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4" name="Text Box 59"/>
          <p:cNvSpPr txBox="1">
            <a:spLocks noChangeArrowheads="1"/>
          </p:cNvSpPr>
          <p:nvPr/>
        </p:nvSpPr>
        <p:spPr bwMode="auto">
          <a:xfrm>
            <a:off x="6156325" y="2554288"/>
            <a:ext cx="503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000"/>
          </a:p>
        </p:txBody>
      </p:sp>
      <p:sp>
        <p:nvSpPr>
          <p:cNvPr id="28715" name="Text Box 60"/>
          <p:cNvSpPr txBox="1">
            <a:spLocks noChangeArrowheads="1"/>
          </p:cNvSpPr>
          <p:nvPr/>
        </p:nvSpPr>
        <p:spPr bwMode="auto">
          <a:xfrm>
            <a:off x="6227763" y="1773238"/>
            <a:ext cx="3365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0"/>
          </a:p>
        </p:txBody>
      </p:sp>
      <p:sp>
        <p:nvSpPr>
          <p:cNvPr id="28716" name="Rectangle 69"/>
          <p:cNvSpPr>
            <a:spLocks noChangeArrowheads="1"/>
          </p:cNvSpPr>
          <p:nvPr/>
        </p:nvSpPr>
        <p:spPr bwMode="auto">
          <a:xfrm>
            <a:off x="5486400" y="725504"/>
            <a:ext cx="3268662" cy="164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/>
            <a:r>
              <a:rPr lang="he-IL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מחסנית הגרעין</a:t>
            </a:r>
            <a:b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e-IL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בקריאת מערכת</a:t>
            </a:r>
            <a:endParaRPr lang="en-US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AA278-53FB-45E6-A599-1F57D99BDF50}" type="slidenum">
              <a:rPr lang="ar-SA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13" name="Group 2">
            <a:extLst>
              <a:ext uri="{FF2B5EF4-FFF2-40B4-BE49-F238E27FC236}">
                <a16:creationId xmlns:a16="http://schemas.microsoft.com/office/drawing/2014/main" id="{BFFFC9A5-2E17-44EC-AD2F-03B474D62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534829"/>
              </p:ext>
            </p:extLst>
          </p:nvPr>
        </p:nvGraphicFramePr>
        <p:xfrm>
          <a:off x="3741738" y="718468"/>
          <a:ext cx="1439862" cy="5943600"/>
        </p:xfrm>
        <a:graphic>
          <a:graphicData uri="http://schemas.openxmlformats.org/drawingml/2006/table">
            <a:tbl>
              <a:tblPr rtl="1"/>
              <a:tblGrid>
                <a:gridCol w="14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eflags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orig_eax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4" name="Text Box 36">
            <a:extLst>
              <a:ext uri="{FF2B5EF4-FFF2-40B4-BE49-F238E27FC236}">
                <a16:creationId xmlns:a16="http://schemas.microsoft.com/office/drawing/2014/main" id="{CBE5611A-B265-4E89-A37E-85CF8B25F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754" y="4350835"/>
            <a:ext cx="26558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2000" dirty="0"/>
              <a:t>נשמר על ידי קוד</a:t>
            </a:r>
            <a:br>
              <a:rPr lang="en-US" sz="2000" dirty="0"/>
            </a:br>
            <a:r>
              <a:rPr lang="he-IL" sz="2000" dirty="0"/>
              <a:t>הטיפול בפסיקות</a:t>
            </a:r>
            <a:br>
              <a:rPr lang="en-US" sz="2000" dirty="0"/>
            </a:br>
            <a:r>
              <a:rPr lang="he-IL" sz="2000" dirty="0"/>
              <a:t>(המאקרו </a:t>
            </a:r>
            <a:r>
              <a:rPr lang="en-US" sz="2000" dirty="0"/>
              <a:t>SAVE_ALL</a:t>
            </a:r>
            <a:r>
              <a:rPr lang="he-IL" sz="2000" dirty="0"/>
              <a:t>)</a:t>
            </a:r>
            <a:endParaRPr lang="en-US" sz="2400" dirty="0"/>
          </a:p>
        </p:txBody>
      </p:sp>
      <p:sp>
        <p:nvSpPr>
          <p:cNvPr id="17" name="Text Box 37">
            <a:extLst>
              <a:ext uri="{FF2B5EF4-FFF2-40B4-BE49-F238E27FC236}">
                <a16:creationId xmlns:a16="http://schemas.microsoft.com/office/drawing/2014/main" id="{E3CDC4D1-ED1A-4B56-949B-BA37CB540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48" y="2456030"/>
            <a:ext cx="24701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2000" dirty="0"/>
              <a:t>מספר קריאת המערכת,</a:t>
            </a:r>
            <a:br>
              <a:rPr lang="en-US" sz="2000" dirty="0"/>
            </a:br>
            <a:r>
              <a:rPr lang="he-IL" sz="2000" dirty="0"/>
              <a:t>נשמר על ידי קוד</a:t>
            </a:r>
            <a:br>
              <a:rPr lang="en-US" sz="2000" dirty="0"/>
            </a:br>
            <a:r>
              <a:rPr lang="he-IL" sz="2000" dirty="0"/>
              <a:t>הטיפול בפסיקות</a:t>
            </a:r>
          </a:p>
        </p:txBody>
      </p:sp>
      <p:sp>
        <p:nvSpPr>
          <p:cNvPr id="18" name="Text Box 38">
            <a:extLst>
              <a:ext uri="{FF2B5EF4-FFF2-40B4-BE49-F238E27FC236}">
                <a16:creationId xmlns:a16="http://schemas.microsoft.com/office/drawing/2014/main" id="{18844C73-FCC4-4C1F-A78D-CEEBBA051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628" y="327121"/>
            <a:ext cx="2432051" cy="794802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2000" dirty="0"/>
              <a:t>בסיס המחסנית</a:t>
            </a:r>
            <a:endParaRPr lang="en-US" sz="2000" dirty="0"/>
          </a:p>
        </p:txBody>
      </p:sp>
      <p:sp>
        <p:nvSpPr>
          <p:cNvPr id="19" name="AutoShape 54">
            <a:extLst>
              <a:ext uri="{FF2B5EF4-FFF2-40B4-BE49-F238E27FC236}">
                <a16:creationId xmlns:a16="http://schemas.microsoft.com/office/drawing/2014/main" id="{0894D088-0ACF-4F6C-B99F-C8122C804FE9}"/>
              </a:ext>
            </a:extLst>
          </p:cNvPr>
          <p:cNvSpPr>
            <a:spLocks/>
          </p:cNvSpPr>
          <p:nvPr/>
        </p:nvSpPr>
        <p:spPr bwMode="auto">
          <a:xfrm>
            <a:off x="3276600" y="3094955"/>
            <a:ext cx="457200" cy="3527425"/>
          </a:xfrm>
          <a:prstGeom prst="leftBrace">
            <a:avLst>
              <a:gd name="adj1" fmla="val 819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AutoShape 55">
            <a:extLst>
              <a:ext uri="{FF2B5EF4-FFF2-40B4-BE49-F238E27FC236}">
                <a16:creationId xmlns:a16="http://schemas.microsoft.com/office/drawing/2014/main" id="{CBC07FBB-4BE9-4F09-83A3-0CBFB1274C9E}"/>
              </a:ext>
            </a:extLst>
          </p:cNvPr>
          <p:cNvSpPr>
            <a:spLocks/>
          </p:cNvSpPr>
          <p:nvPr/>
        </p:nvSpPr>
        <p:spPr bwMode="auto">
          <a:xfrm>
            <a:off x="3276600" y="717132"/>
            <a:ext cx="457200" cy="1981200"/>
          </a:xfrm>
          <a:prstGeom prst="leftBrace">
            <a:avLst>
              <a:gd name="adj1" fmla="val 63843"/>
              <a:gd name="adj2" fmla="val 516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Text Box 38">
            <a:extLst>
              <a:ext uri="{FF2B5EF4-FFF2-40B4-BE49-F238E27FC236}">
                <a16:creationId xmlns:a16="http://schemas.microsoft.com/office/drawing/2014/main" id="{98C825CB-9106-43DE-867D-C330ECCA1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4" y="1459388"/>
            <a:ext cx="2070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2000" dirty="0"/>
              <a:t>נשמר על ידי פקודת המכונה </a:t>
            </a:r>
            <a:r>
              <a:rPr lang="en-US" sz="2000" dirty="0" err="1"/>
              <a:t>int</a:t>
            </a:r>
            <a:endParaRPr lang="en-US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(13)</a:t>
            </a:r>
            <a:endParaRPr lang="en-US"/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he-IL" sz="2800" u="sng" dirty="0"/>
              <a:t>טעינת מזהה תהליך המשתמש ל-</a:t>
            </a:r>
            <a:r>
              <a:rPr lang="en-US" sz="2800" u="sng" dirty="0" err="1"/>
              <a:t>ebx</a:t>
            </a:r>
            <a:r>
              <a:rPr lang="he-IL" sz="2800" u="sng" dirty="0"/>
              <a:t>:</a:t>
            </a:r>
            <a:r>
              <a:rPr lang="he-IL" sz="2800" dirty="0"/>
              <a:t> לצורך גישה לנתוני התהליך מתוך הגרעין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he-IL" sz="2800" u="sng" dirty="0"/>
              <a:t>בדיקת תקינות מספר השירות:</a:t>
            </a:r>
            <a:endParaRPr lang="he-IL" sz="2800" dirty="0"/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cmpl</a:t>
            </a:r>
            <a:r>
              <a:rPr lang="en-US" sz="2800" dirty="0"/>
              <a:t> $(</a:t>
            </a:r>
            <a:r>
              <a:rPr lang="en-US" sz="2800" dirty="0" err="1"/>
              <a:t>NR_syscalls</a:t>
            </a:r>
            <a:r>
              <a:rPr lang="en-US" sz="2800" dirty="0"/>
              <a:t>), %</a:t>
            </a:r>
            <a:r>
              <a:rPr lang="en-US" sz="2800" dirty="0" err="1"/>
              <a:t>eax</a:t>
            </a:r>
            <a:endParaRPr lang="en-US" sz="2800" dirty="0"/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jb</a:t>
            </a:r>
            <a:r>
              <a:rPr lang="en-US" sz="2800" dirty="0"/>
              <a:t> </a:t>
            </a:r>
            <a:r>
              <a:rPr lang="en-US" sz="2800" dirty="0" err="1"/>
              <a:t>nobadsys</a:t>
            </a:r>
            <a:endParaRPr lang="en-US" sz="2800" dirty="0"/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movl</a:t>
            </a:r>
            <a:r>
              <a:rPr lang="en-US" sz="2800" dirty="0"/>
              <a:t> $(-ENOSYS), 24(%</a:t>
            </a:r>
            <a:r>
              <a:rPr lang="en-US" sz="2800" dirty="0" err="1"/>
              <a:t>esp</a:t>
            </a:r>
            <a:r>
              <a:rPr lang="en-US" sz="2800" dirty="0"/>
              <a:t>)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jmp</a:t>
            </a:r>
            <a:r>
              <a:rPr lang="en-US" sz="2800" dirty="0"/>
              <a:t> </a:t>
            </a:r>
            <a:r>
              <a:rPr lang="en-US" sz="2800" dirty="0" err="1"/>
              <a:t>retfrom_sys_call</a:t>
            </a:r>
            <a:endParaRPr lang="en-US" sz="2800" dirty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he-IL" sz="2400" dirty="0"/>
              <a:t>מספר השירות נבדק כנגד גודל הטבלה, </a:t>
            </a:r>
            <a:r>
              <a:rPr lang="en-US" sz="2400" dirty="0" err="1"/>
              <a:t>NR_syscalls</a:t>
            </a:r>
            <a:r>
              <a:rPr lang="he-IL" sz="2400" dirty="0"/>
              <a:t>. אם מספר השירות חורג מהטבלה, מוחזר ערך </a:t>
            </a:r>
            <a:r>
              <a:rPr lang="en-US" sz="2400" dirty="0"/>
              <a:t>–ENOSYS</a:t>
            </a:r>
            <a:r>
              <a:rPr lang="he-IL" sz="2400" dirty="0"/>
              <a:t> ע"י הכנסתו למקום בו שמור </a:t>
            </a:r>
            <a:r>
              <a:rPr lang="en-US" sz="2400" dirty="0" err="1"/>
              <a:t>eax</a:t>
            </a:r>
            <a:r>
              <a:rPr lang="he-IL" sz="2400" dirty="0"/>
              <a:t> במחסנית וקפיצה לסוף השגרה</a:t>
            </a:r>
            <a:endParaRPr lang="en-US" sz="2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(14)</a:t>
            </a:r>
            <a:endParaRPr lang="en-US"/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he-IL" sz="2800" u="sng" dirty="0"/>
              <a:t>הפעלת פונקצית ביצוע השירות:</a:t>
            </a:r>
            <a:endParaRPr lang="he-IL" sz="2800" dirty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nobadsys</a:t>
            </a:r>
            <a:r>
              <a:rPr lang="en-US" sz="2800" dirty="0"/>
              <a:t>: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call *</a:t>
            </a:r>
            <a:r>
              <a:rPr lang="en-US" sz="2800" dirty="0" err="1"/>
              <a:t>sys_call_table</a:t>
            </a:r>
            <a:r>
              <a:rPr lang="en-US" sz="2800" dirty="0"/>
              <a:t>(0,%eax,4)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movl</a:t>
            </a:r>
            <a:r>
              <a:rPr lang="en-US" sz="2800" dirty="0"/>
              <a:t> %eax,24(%</a:t>
            </a:r>
            <a:r>
              <a:rPr lang="en-US" sz="2800" dirty="0" err="1"/>
              <a:t>esp</a:t>
            </a:r>
            <a:r>
              <a:rPr lang="en-US" sz="2800" dirty="0"/>
              <a:t>)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jmp</a:t>
            </a:r>
            <a:r>
              <a:rPr lang="en-US" sz="2800" dirty="0"/>
              <a:t> </a:t>
            </a:r>
            <a:r>
              <a:rPr lang="en-US" sz="2800" dirty="0" err="1"/>
              <a:t>retfrom_sys_call</a:t>
            </a:r>
            <a:endParaRPr lang="en-US" sz="2800" dirty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he-IL" sz="2400" dirty="0"/>
              <a:t>קריאה לפונקצית שירות המוצבעת ע"י הכניסה בטבלה </a:t>
            </a:r>
            <a:r>
              <a:rPr lang="en-US" sz="2400" dirty="0" err="1"/>
              <a:t>sys_call_table</a:t>
            </a:r>
            <a:r>
              <a:rPr lang="he-IL" sz="2400" dirty="0"/>
              <a:t> שמספרה ב-</a:t>
            </a:r>
            <a:r>
              <a:rPr lang="en-US" sz="2400" dirty="0" err="1"/>
              <a:t>eax</a:t>
            </a:r>
            <a:r>
              <a:rPr lang="he-IL" sz="2400" dirty="0"/>
              <a:t> (כפולה של 4 בתים)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he-IL" sz="2000" dirty="0"/>
              <a:t>כתובת התחלת הפונקציה היא </a:t>
            </a:r>
            <a:r>
              <a:rPr lang="en-US" sz="2000" dirty="0" err="1"/>
              <a:t>sys_call_table</a:t>
            </a:r>
            <a:r>
              <a:rPr lang="en-US" sz="2000" dirty="0"/>
              <a:t> + 4 * </a:t>
            </a:r>
            <a:r>
              <a:rPr lang="en-US" sz="2000" dirty="0" err="1"/>
              <a:t>eax</a:t>
            </a:r>
            <a:endParaRPr lang="he-IL" sz="2000" dirty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he-IL" sz="2400" dirty="0"/>
              <a:t>הערך המוחזר ברגיסטר </a:t>
            </a:r>
            <a:r>
              <a:rPr lang="en-US" sz="2400" dirty="0" err="1"/>
              <a:t>eax</a:t>
            </a:r>
            <a:r>
              <a:rPr lang="he-IL" sz="2400" dirty="0"/>
              <a:t> מפונקצית השירות נשמר במחסנית במקום ממנו ישוחזר ערך </a:t>
            </a:r>
            <a:r>
              <a:rPr lang="en-US" sz="2400" dirty="0" err="1"/>
              <a:t>eax</a:t>
            </a:r>
            <a:r>
              <a:rPr lang="he-IL" sz="2400" dirty="0"/>
              <a:t> בסיום השגרה</a:t>
            </a:r>
            <a:endParaRPr lang="en-US" sz="2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/>
              <a:t>קריאת מערכת ב-</a:t>
            </a:r>
            <a:r>
              <a:rPr lang="en-US"/>
              <a:t>Linux</a:t>
            </a:r>
            <a:r>
              <a:rPr lang="he-IL"/>
              <a:t> (15)</a:t>
            </a:r>
            <a:endParaRPr lang="en-US"/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he-IL" sz="2400" u="sng" dirty="0"/>
              <a:t>סיום השגרה: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/>
              <a:t>retfrom_sys_call</a:t>
            </a:r>
            <a:r>
              <a:rPr lang="en-US" sz="2400" dirty="0"/>
              <a:t>: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..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jmp</a:t>
            </a:r>
            <a:r>
              <a:rPr lang="en-US" sz="2400" dirty="0"/>
              <a:t> </a:t>
            </a:r>
            <a:r>
              <a:rPr lang="en-US" sz="2400" dirty="0" err="1"/>
              <a:t>restore_all</a:t>
            </a:r>
            <a:endParaRPr lang="en-US" sz="2400" dirty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/>
              <a:t>restore_all</a:t>
            </a:r>
            <a:r>
              <a:rPr lang="en-US" sz="2400" dirty="0"/>
              <a:t>: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..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iret</a:t>
            </a:r>
            <a:endParaRPr lang="en-US" sz="2400" dirty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he-IL" sz="2000" dirty="0"/>
              <a:t>בסיום השגרה מופעל קטע הקוד המסומן </a:t>
            </a:r>
            <a:r>
              <a:rPr lang="en-US" sz="2000" dirty="0" err="1"/>
              <a:t>restore_all</a:t>
            </a:r>
            <a:r>
              <a:rPr lang="he-IL" sz="2000" dirty="0"/>
              <a:t> שמבצע שחזור מהמחסנית של כל הרגיסטרים שנשמרו ע"י </a:t>
            </a:r>
            <a:r>
              <a:rPr lang="en-US" sz="2000" dirty="0"/>
              <a:t>SAVE_ALL</a:t>
            </a:r>
            <a:r>
              <a:rPr lang="he-IL" sz="2000" dirty="0"/>
              <a:t> וביניהם </a:t>
            </a:r>
            <a:r>
              <a:rPr lang="en-US" sz="2000" dirty="0" err="1"/>
              <a:t>eax</a:t>
            </a:r>
            <a:endParaRPr lang="en-US" sz="2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35F4-D535-4C40-A666-69A4EC64B20A}" type="slidenum">
              <a:rPr lang="ar-SA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שמירת הרגיסטרים במעבר </a:t>
            </a:r>
            <a:r>
              <a:rPr lang="en-US" altLang="en-US" dirty="0" err="1"/>
              <a:t>user</a:t>
            </a:r>
            <a:r>
              <a:rPr lang="en-US" altLang="en-US" dirty="0" err="1">
                <a:sym typeface="Wingdings" panose="05000000000000000000" pitchFamily="2" charset="2"/>
              </a:rPr>
              <a:t>kernel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347E3B8-509F-43D4-ABD0-85DCA9C52A1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568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08">
                  <a:extLst>
                    <a:ext uri="{9D8B030D-6E8A-4147-A177-3AD203B41FA5}">
                      <a16:colId xmlns:a16="http://schemas.microsoft.com/office/drawing/2014/main" val="1777899453"/>
                    </a:ext>
                  </a:extLst>
                </a:gridCol>
                <a:gridCol w="2098964">
                  <a:extLst>
                    <a:ext uri="{9D8B030D-6E8A-4147-A177-3AD203B41FA5}">
                      <a16:colId xmlns:a16="http://schemas.microsoft.com/office/drawing/2014/main" val="1154356335"/>
                    </a:ext>
                  </a:extLst>
                </a:gridCol>
                <a:gridCol w="2657363">
                  <a:extLst>
                    <a:ext uri="{9D8B030D-6E8A-4147-A177-3AD203B41FA5}">
                      <a16:colId xmlns:a16="http://schemas.microsoft.com/office/drawing/2014/main" val="1459466071"/>
                    </a:ext>
                  </a:extLst>
                </a:gridCol>
                <a:gridCol w="1769165">
                  <a:extLst>
                    <a:ext uri="{9D8B030D-6E8A-4147-A177-3AD203B41FA5}">
                      <a16:colId xmlns:a16="http://schemas.microsoft.com/office/drawing/2014/main" val="865844994"/>
                    </a:ext>
                  </a:extLst>
                </a:gridCol>
              </a:tblGrid>
              <a:tr h="64822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איפה נשמר?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מי שומר?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מה מכיל?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רגיסטר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1814134561"/>
                  </a:ext>
                </a:extLst>
              </a:tr>
              <a:tr h="648224"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במחסנית הגרעין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המעבד, בעקבות פסיקה יזומה (פקודת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int</a:t>
                      </a: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 או פסיקת חומרה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מצביע למחסנית המשתמש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ss:esp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2713205346"/>
                  </a:ext>
                </a:extLst>
              </a:tr>
              <a:tr h="648224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מצב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state</a:t>
                      </a: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המעבד, תוצאות חישובים אחרונים, דגלי בקרה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eflags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1611695982"/>
                  </a:ext>
                </a:extLst>
              </a:tr>
              <a:tr h="648224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כתובת החזרה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cs:eip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2910918404"/>
                  </a:ext>
                </a:extLst>
              </a:tr>
              <a:tr h="64822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בשדה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orig_eax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במחסנית הגרעין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שגרת הטיפול בפסיקה, לפני המאקרו 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SAVE_ALL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מספר קריאת המערכת המבוקשת, או קוד שגיאה במקרה של פסיקה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1509723626"/>
                  </a:ext>
                </a:extLst>
              </a:tr>
              <a:tr h="119391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במחסנית הגרעין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המאקרו 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SAVE_ALL</a:t>
                      </a: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בשגרת הטיפול בפסיקה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רגיסטרים לשימוש כללי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es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ds,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eax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ebp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edi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esi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edx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ecx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ebx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341239345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7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רגיסטרים</a:t>
            </a:r>
            <a:r>
              <a:rPr lang="en-US" dirty="0"/>
              <a:t>	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he-IL" alt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/>
              <a:t>בארכיטקטורת</a:t>
            </a:r>
            <a:r>
              <a:rPr lang="en-US" dirty="0"/>
              <a:t>IA-32 </a:t>
            </a:r>
            <a:r>
              <a:rPr lang="he-IL" dirty="0"/>
              <a:t> יש שמונה רגיסטרים </a:t>
            </a:r>
            <a:r>
              <a:rPr lang="he-IL" altLang="he-IL" dirty="0"/>
              <a:t>לשימוש כללי.</a:t>
            </a:r>
          </a:p>
          <a:p>
            <a:r>
              <a:rPr lang="he-IL" altLang="he-IL" dirty="0"/>
              <a:t>הרגיסטרים ברוחב 32 ביט.</a:t>
            </a:r>
          </a:p>
          <a:p>
            <a:pPr lvl="1"/>
            <a:r>
              <a:rPr lang="he-IL" altLang="he-IL" dirty="0"/>
              <a:t>הרגיסטרים יכולים כמובן להכיל כתובות זיכרון.</a:t>
            </a:r>
          </a:p>
          <a:p>
            <a:endParaRPr lang="he-IL" altLang="he-IL" dirty="0"/>
          </a:p>
          <a:p>
            <a:endParaRPr lang="he-IL" altLang="he-IL" dirty="0"/>
          </a:p>
          <a:p>
            <a:r>
              <a:rPr lang="he-IL" altLang="he-IL" dirty="0"/>
              <a:t>חלק מהרגיסטרים בעלי משמעות מיוחדת.</a:t>
            </a:r>
          </a:p>
          <a:p>
            <a:pPr lvl="1"/>
            <a:r>
              <a:rPr lang="he-IL" altLang="he-IL" dirty="0"/>
              <a:t>למשל, רגיסטר </a:t>
            </a:r>
            <a:r>
              <a:rPr lang="en-US" altLang="he-IL" dirty="0" err="1"/>
              <a:t>esp</a:t>
            </a:r>
            <a:r>
              <a:rPr lang="he-IL" altLang="he-IL" dirty="0"/>
              <a:t> מצביע על ראש המחסנית – נראה בהמשך.</a:t>
            </a:r>
          </a:p>
          <a:p>
            <a:endParaRPr lang="he-IL" altLang="he-IL" dirty="0"/>
          </a:p>
          <a:p>
            <a:r>
              <a:rPr lang="he-IL" altLang="he-IL" dirty="0"/>
              <a:t>רגיסטר נוסף---</a:t>
            </a:r>
            <a:r>
              <a:rPr lang="en-US" altLang="he-IL" dirty="0" err="1"/>
              <a:t>eip</a:t>
            </a:r>
            <a:r>
              <a:rPr lang="he-IL" altLang="he-IL" dirty="0"/>
              <a:t>---מצביע על הפקודה הבאה לביצוע.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F7232-869B-4430-92C7-74B63B0A3885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144" y="533400"/>
            <a:ext cx="4256856" cy="613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4953000" y="3290707"/>
            <a:ext cx="1600200" cy="616144"/>
          </a:xfrm>
          <a:prstGeom prst="wedgeRoundRectCallout">
            <a:avLst>
              <a:gd name="adj1" fmla="val 75480"/>
              <a:gd name="adj2" fmla="val -5145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/>
              <a:t>מה גודל</a:t>
            </a:r>
            <a:br>
              <a:rPr lang="en-US" dirty="0"/>
            </a:br>
            <a:r>
              <a:rPr lang="he-IL" dirty="0"/>
              <a:t>מרחב הזיכרון?</a:t>
            </a:r>
          </a:p>
        </p:txBody>
      </p:sp>
    </p:spTree>
    <p:extLst>
      <p:ext uri="{BB962C8B-B14F-4D97-AF65-F5344CB8AC3E}">
        <p14:creationId xmlns:p14="http://schemas.microsoft.com/office/powerpoint/2010/main" val="740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פקודות לדוגמה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http://www.cs.virginia.edu/~evans/cs216/guides/x86.html</a:t>
            </a:r>
            <a:endParaRPr lang="he-IL" dirty="0"/>
          </a:p>
          <a:p>
            <a:r>
              <a:rPr lang="en-US" dirty="0">
                <a:hlinkClick r:id="rId3"/>
              </a:rPr>
              <a:t>https://cs.nyu.edu/courses/fall10/V22.0201-002/addressing_modes.pdf</a:t>
            </a:r>
            <a:endParaRPr lang="he-IL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5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/>
              <a:t>רמות הרשאה (</a:t>
            </a:r>
            <a:r>
              <a:rPr lang="en-US" altLang="he-IL"/>
              <a:t>privilege levels / rings</a:t>
            </a:r>
            <a:r>
              <a:rPr lang="he-IL" altLang="he-IL"/>
              <a:t>)</a:t>
            </a:r>
            <a:endParaRPr lang="en-US" altLang="he-IL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/>
              <a:t>ארבע רמות הרשאה שונות.</a:t>
            </a:r>
          </a:p>
          <a:p>
            <a:pPr lvl="1"/>
            <a:r>
              <a:rPr lang="he-IL" dirty="0"/>
              <a:t>רמת ההרשאה הנוכחית נקראת </a:t>
            </a:r>
            <a:r>
              <a:rPr lang="en-US" dirty="0"/>
              <a:t>CPL</a:t>
            </a:r>
            <a:r>
              <a:rPr lang="he-IL" dirty="0"/>
              <a:t> (</a:t>
            </a:r>
            <a:r>
              <a:rPr lang="en-US" dirty="0"/>
              <a:t>current privilege level</a:t>
            </a:r>
            <a:r>
              <a:rPr lang="he-IL" dirty="0"/>
              <a:t>) והיא נשמרת ברגיסטר </a:t>
            </a:r>
            <a:r>
              <a:rPr lang="en-US" dirty="0"/>
              <a:t>CS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פקודות מסוימות יכולות להתבצע רק ברמת הרשאה </a:t>
            </a:r>
            <a:r>
              <a:rPr lang="en-US" dirty="0"/>
              <a:t>"</a:t>
            </a:r>
            <a:r>
              <a:rPr lang="he-IL" dirty="0"/>
              <a:t>גבוהה</a:t>
            </a:r>
            <a:r>
              <a:rPr lang="en-US" dirty="0"/>
              <a:t>"</a:t>
            </a:r>
            <a:r>
              <a:rPr lang="he-IL" dirty="0"/>
              <a:t> מספיק.</a:t>
            </a:r>
          </a:p>
          <a:p>
            <a:pPr lvl="1"/>
            <a:r>
              <a:rPr lang="he-IL" dirty="0"/>
              <a:t>למשל פקודות קלט/פלט יכולות להתבצע רק אם </a:t>
            </a:r>
            <a:r>
              <a:rPr lang="en-US" dirty="0"/>
              <a:t>CPL ≤ IOPL</a:t>
            </a:r>
            <a:r>
              <a:rPr lang="he-IL" dirty="0"/>
              <a:t>.</a:t>
            </a:r>
          </a:p>
          <a:p>
            <a:pPr lvl="1"/>
            <a:endParaRPr lang="he-IL" dirty="0"/>
          </a:p>
          <a:p>
            <a:r>
              <a:rPr lang="he-IL" dirty="0"/>
              <a:t>לינוקס משתמשת רק בשתיים.</a:t>
            </a:r>
          </a:p>
          <a:p>
            <a:pPr lvl="1"/>
            <a:r>
              <a:rPr lang="he-IL" dirty="0"/>
              <a:t>רמה 0 </a:t>
            </a:r>
            <a:r>
              <a:rPr lang="en-US" dirty="0"/>
              <a:t>-</a:t>
            </a:r>
            <a:r>
              <a:rPr lang="he-IL" dirty="0"/>
              <a:t> בעלת כל הזכויות – עבור גרעין מערכת ההפעלה.</a:t>
            </a:r>
          </a:p>
          <a:p>
            <a:pPr lvl="1"/>
            <a:r>
              <a:rPr lang="he-IL" dirty="0"/>
              <a:t>רמה 3 - בעלת זכויות בסיסיות בלבד – עבור אפליקציות משתמש.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altLang="he-IL"/>
              <a:t>מערכות הפעלה - תרגול 1</a:t>
            </a:r>
            <a:endParaRPr lang="en-US" altLang="he-IL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84E0-5F59-4D55-B836-C288DDECC038}" type="slidenum">
              <a:rPr lang="ar-SA" altLang="he-IL" smtClean="0"/>
              <a:pPr/>
              <a:t>7</a:t>
            </a:fld>
            <a:endParaRPr lang="en-US" altLang="he-IL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2508609"/>
              </p:ext>
            </p:extLst>
          </p:nvPr>
        </p:nvGraphicFramePr>
        <p:xfrm>
          <a:off x="457200" y="1673225"/>
          <a:ext cx="4038600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62000" y="3886200"/>
            <a:ext cx="1524000" cy="914400"/>
          </a:xfrm>
          <a:prstGeom prst="wedgeRoundRectCallout">
            <a:avLst>
              <a:gd name="adj1" fmla="val 259632"/>
              <a:gd name="adj2" fmla="val -16540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כמה ביטים צריך כדי לייצג את </a:t>
            </a:r>
            <a:r>
              <a:rPr lang="en-US" dirty="0"/>
              <a:t>CPL</a:t>
            </a:r>
            <a:r>
              <a:rPr lang="he-IL" dirty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פקודות גישה לזיכרון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להלן אופני גישה לזיכרון לפי התחביר של .</a:t>
            </a:r>
          </a:p>
          <a:p>
            <a:pPr lvl="1"/>
            <a:r>
              <a:rPr lang="he-IL" dirty="0"/>
              <a:t>באנגלית: </a:t>
            </a:r>
            <a:r>
              <a:rPr lang="en-US" dirty="0"/>
              <a:t>Addressing modes</a:t>
            </a:r>
            <a:r>
              <a:rPr lang="he-IL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66223"/>
              </p:ext>
            </p:extLst>
          </p:nvPr>
        </p:nvGraphicFramePr>
        <p:xfrm>
          <a:off x="457200" y="2895600"/>
          <a:ext cx="8229600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36432392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885676565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4256584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/>
                        <a:t>Mode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Syntax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 equivalent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95472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/>
                        <a:t>register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movl</a:t>
                      </a:r>
                      <a:r>
                        <a:rPr lang="en-US" sz="2000" baseline="0" dirty="0"/>
                        <a:t> %eax, %</a:t>
                      </a:r>
                      <a:r>
                        <a:rPr lang="en-US" sz="2000" baseline="0" dirty="0" err="1"/>
                        <a:t>edx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edx</a:t>
                      </a:r>
                      <a:r>
                        <a:rPr lang="en-US" sz="2000" dirty="0"/>
                        <a:t> = eax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96999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/>
                        <a:t>immediate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movl</a:t>
                      </a:r>
                      <a:r>
                        <a:rPr lang="en-US" sz="2000" dirty="0"/>
                        <a:t> $0x123, %</a:t>
                      </a:r>
                      <a:r>
                        <a:rPr lang="en-US" sz="2000" dirty="0" err="1"/>
                        <a:t>edx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edx</a:t>
                      </a:r>
                      <a:r>
                        <a:rPr lang="en-US" sz="2000" dirty="0"/>
                        <a:t> = 0x123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47262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/>
                        <a:t>direct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movl</a:t>
                      </a:r>
                      <a:r>
                        <a:rPr lang="en-US" sz="2000" dirty="0"/>
                        <a:t> 0x123, %</a:t>
                      </a:r>
                      <a:r>
                        <a:rPr lang="en-US" sz="2000" dirty="0" err="1"/>
                        <a:t>edx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edx</a:t>
                      </a:r>
                      <a:r>
                        <a:rPr lang="en-US" sz="2000" dirty="0"/>
                        <a:t> = *(int32_t*)0x123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4887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/>
                        <a:t>indirect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movl</a:t>
                      </a:r>
                      <a:r>
                        <a:rPr lang="en-US" sz="2000" dirty="0"/>
                        <a:t> (%ebx),</a:t>
                      </a:r>
                      <a:r>
                        <a:rPr lang="en-US" sz="2000" baseline="0" dirty="0"/>
                        <a:t> %</a:t>
                      </a:r>
                      <a:r>
                        <a:rPr lang="en-US" sz="2000" baseline="0" dirty="0" err="1"/>
                        <a:t>edx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edx</a:t>
                      </a:r>
                      <a:r>
                        <a:rPr lang="en-US" sz="2000" dirty="0"/>
                        <a:t> = *(int32_t*)ebx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4922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/>
                        <a:t>displaced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movl</a:t>
                      </a:r>
                      <a:r>
                        <a:rPr lang="en-US" sz="2000" dirty="0"/>
                        <a:t> 4(%ebx), %</a:t>
                      </a:r>
                      <a:r>
                        <a:rPr lang="en-US" sz="2000" dirty="0" err="1"/>
                        <a:t>edx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edx</a:t>
                      </a:r>
                      <a:r>
                        <a:rPr lang="en-US" sz="2000" dirty="0"/>
                        <a:t> = *(int32_t*)(ebx</a:t>
                      </a:r>
                      <a:r>
                        <a:rPr lang="en-US" sz="2000" baseline="0" dirty="0"/>
                        <a:t> +4)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11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16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מחסנית הקריאות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1602D3-F9E8-40E6-A217-D17E3412F3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/>
              <a:t>במהלך ריצת התוכנית, כל קריאה לפונקציה מקצה עבורה מסגרת חדשה בראש מחסנית הקריאות.</a:t>
            </a:r>
          </a:p>
          <a:p>
            <a:endParaRPr lang="he-IL" dirty="0"/>
          </a:p>
          <a:p>
            <a:r>
              <a:rPr lang="he-IL" dirty="0"/>
              <a:t>למה צריך מחסנית?</a:t>
            </a:r>
            <a:endParaRPr lang="en-US" dirty="0"/>
          </a:p>
          <a:p>
            <a:pPr lvl="1"/>
            <a:r>
              <a:rPr lang="he-IL" dirty="0"/>
              <a:t>כדי לדעת לאן לחזור בסיום כל פונקציה, שומרים את כתובת החזרה במחסנית.</a:t>
            </a:r>
          </a:p>
          <a:p>
            <a:pPr lvl="2"/>
            <a:r>
              <a:rPr lang="he-IL" dirty="0"/>
              <a:t>אותה פונקציה יכולה להיקרא ממקומות שונים בקוד.</a:t>
            </a:r>
          </a:p>
          <a:p>
            <a:pPr lvl="1"/>
            <a:r>
              <a:rPr lang="he-IL" dirty="0"/>
              <a:t>שומרים ארגומנטים במחסנית כדי להעביר אותם לפונקציות אחרות.</a:t>
            </a:r>
          </a:p>
          <a:p>
            <a:pPr lvl="1"/>
            <a:r>
              <a:rPr lang="he-IL" dirty="0"/>
              <a:t>כדי להקצות משתנים מקומיים.</a:t>
            </a:r>
          </a:p>
          <a:p>
            <a:pPr lvl="2"/>
            <a:r>
              <a:rPr lang="he-IL" dirty="0"/>
              <a:t>בסיום הפונקציה מפנים את המסגרת ומוחקים את המשתנים.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8" name="Picture 4" descr="https://i.stack.imgur.com/z7F0A.png">
            <a:extLst>
              <a:ext uri="{FF2B5EF4-FFF2-40B4-BE49-F238E27FC236}">
                <a16:creationId xmlns:a16="http://schemas.microsoft.com/office/drawing/2014/main" id="{2974AD37-2A3C-4A8D-BE36-32409597E45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17" y="455834"/>
            <a:ext cx="3845509" cy="621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1040</TotalTime>
  <Words>3599</Words>
  <Application>Microsoft Office PowerPoint</Application>
  <PresentationFormat>On-screen Show (4:3)</PresentationFormat>
  <Paragraphs>1078</Paragraphs>
  <Slides>48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Arial Unicode MS</vt:lpstr>
      <vt:lpstr>Calibri</vt:lpstr>
      <vt:lpstr>Courier New</vt:lpstr>
      <vt:lpstr>Monotype Sorts</vt:lpstr>
      <vt:lpstr>Tahoma</vt:lpstr>
      <vt:lpstr>Wingdings</vt:lpstr>
      <vt:lpstr>Clarity</vt:lpstr>
      <vt:lpstr>תרגול 1</vt:lpstr>
      <vt:lpstr>TL;DR</vt:lpstr>
      <vt:lpstr>מבוא קצרצר  לארכיטקטורת IA-32</vt:lpstr>
      <vt:lpstr>שיעור היסטוריה</vt:lpstr>
      <vt:lpstr>רגיסטרים </vt:lpstr>
      <vt:lpstr>פקודות לדוגמה</vt:lpstr>
      <vt:lpstr>רמות הרשאה (privilege levels / rings)</vt:lpstr>
      <vt:lpstr>פקודות גישה לזיכרון</vt:lpstr>
      <vt:lpstr>מחסנית הקריאות</vt:lpstr>
      <vt:lpstr>המחסנית גדלה למטה</vt:lpstr>
      <vt:lpstr>קריאות לפונקציות ע"פ קונבנציית GCC</vt:lpstr>
      <vt:lpstr>קונבנציית קריאה לפונקציות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העברת ארגומנטים במחסנית</vt:lpstr>
      <vt:lpstr>שמירת ערכי הרגיסטרים</vt:lpstr>
      <vt:lpstr>ניהול מסגרות במחסנית</vt:lpstr>
      <vt:lpstr>פקודות המכונה call, ret</vt:lpstr>
      <vt:lpstr>החזרת ערכים מפונקציות</vt:lpstr>
      <vt:lpstr>למה מכניסים ארגומנטים בסדר הפוך?</vt:lpstr>
      <vt:lpstr>PowerPoint Presentation</vt:lpstr>
      <vt:lpstr>קריאות מערכת בלינוקס</vt:lpstr>
      <vt:lpstr>קריאת מערכת ב-Linux (1)</vt:lpstr>
      <vt:lpstr>קריאת מערכת ב-Linux</vt:lpstr>
      <vt:lpstr>איך משנים את CPL?</vt:lpstr>
      <vt:lpstr>קריאת מערכת ב-Linux (2)</vt:lpstr>
      <vt:lpstr>קריאת מערכת ב-Linux (3)</vt:lpstr>
      <vt:lpstr>קריאת מערכת ב-Linux (4)</vt:lpstr>
      <vt:lpstr>קריאת מערכת ב-Linux (5)</vt:lpstr>
      <vt:lpstr>קריאת מערכת ב-Linux (6)</vt:lpstr>
      <vt:lpstr>קריאת מערכת ב-Linux (7)</vt:lpstr>
      <vt:lpstr>קריאת מערכת ב-Linux (8)</vt:lpstr>
      <vt:lpstr>קריאת מערכת ב-Linux (9)</vt:lpstr>
      <vt:lpstr>קריאת מערכת ב-Linux (10)</vt:lpstr>
      <vt:lpstr>קריאת מערכת ב-Linux (11)</vt:lpstr>
      <vt:lpstr>קריאת מערכת ב-Linux (12)</vt:lpstr>
      <vt:lpstr>PowerPoint Presentation</vt:lpstr>
      <vt:lpstr>קריאת מערכת ב-Linux (13)</vt:lpstr>
      <vt:lpstr>קריאת מערכת ב-Linux (14)</vt:lpstr>
      <vt:lpstr>קריאת מערכת ב-Linux (15)</vt:lpstr>
      <vt:lpstr>שמירת הרגיסטרים במעבר userkernel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idanyani</cp:lastModifiedBy>
  <cp:revision>91</cp:revision>
  <dcterms:created xsi:type="dcterms:W3CDTF">2014-09-16T21:32:26Z</dcterms:created>
  <dcterms:modified xsi:type="dcterms:W3CDTF">2018-02-14T11:07:21Z</dcterms:modified>
</cp:coreProperties>
</file>