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1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5" r:id="rId9"/>
    <p:sldId id="263" r:id="rId10"/>
    <p:sldId id="266" r:id="rId11"/>
    <p:sldId id="269" r:id="rId12"/>
    <p:sldId id="278" r:id="rId13"/>
    <p:sldId id="286" r:id="rId14"/>
    <p:sldId id="267" r:id="rId15"/>
    <p:sldId id="268" r:id="rId16"/>
    <p:sldId id="270" r:id="rId17"/>
    <p:sldId id="279" r:id="rId18"/>
    <p:sldId id="271" r:id="rId19"/>
    <p:sldId id="280" r:id="rId20"/>
    <p:sldId id="272" r:id="rId21"/>
    <p:sldId id="275" r:id="rId22"/>
    <p:sldId id="281" r:id="rId23"/>
    <p:sldId id="284" r:id="rId24"/>
    <p:sldId id="273" r:id="rId25"/>
    <p:sldId id="282" r:id="rId26"/>
    <p:sldId id="274" r:id="rId27"/>
    <p:sldId id="276" r:id="rId28"/>
    <p:sldId id="283" r:id="rId29"/>
    <p:sldId id="28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4" autoAdjust="0"/>
    <p:restoredTop sz="89483" autoAdjust="0"/>
  </p:normalViewPr>
  <p:slideViewPr>
    <p:cSldViewPr snapToGrid="0">
      <p:cViewPr varScale="1">
        <p:scale>
          <a:sx n="99" d="100"/>
          <a:sy n="99" d="100"/>
        </p:scale>
        <p:origin x="11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C61ECF-6D45-4FE4-8779-90DC7DAD7879}" type="doc">
      <dgm:prSet loTypeId="urn:microsoft.com/office/officeart/2005/8/layout/pyramid2" loCatId="pyramid" qsTypeId="urn:microsoft.com/office/officeart/2005/8/quickstyle/simple1" qsCatId="simple" csTypeId="urn:microsoft.com/office/officeart/2005/8/colors/accent2_3" csCatId="accent2" phldr="1"/>
      <dgm:spPr/>
    </dgm:pt>
    <dgm:pt modelId="{DBA048C6-0DE8-418B-8A6E-5C0E0EA47039}">
      <dgm:prSet phldrT="[Text]"/>
      <dgm:spPr/>
      <dgm:t>
        <a:bodyPr/>
        <a:lstStyle/>
        <a:p>
          <a:r>
            <a:rPr lang="en-US" dirty="0" err="1"/>
            <a:t>hardirq</a:t>
          </a:r>
          <a:endParaRPr lang="en-US" dirty="0"/>
        </a:p>
      </dgm:t>
    </dgm:pt>
    <dgm:pt modelId="{574176F1-41CC-4466-A847-1CEC208121B9}" type="parTrans" cxnId="{EFE06F7B-A474-4659-9B75-6499A5759959}">
      <dgm:prSet/>
      <dgm:spPr/>
      <dgm:t>
        <a:bodyPr/>
        <a:lstStyle/>
        <a:p>
          <a:endParaRPr lang="en-US"/>
        </a:p>
      </dgm:t>
    </dgm:pt>
    <dgm:pt modelId="{063BE63A-F2E5-4FC2-8875-494FB3789DCC}" type="sibTrans" cxnId="{EFE06F7B-A474-4659-9B75-6499A5759959}">
      <dgm:prSet/>
      <dgm:spPr/>
      <dgm:t>
        <a:bodyPr/>
        <a:lstStyle/>
        <a:p>
          <a:endParaRPr lang="en-US"/>
        </a:p>
      </dgm:t>
    </dgm:pt>
    <dgm:pt modelId="{858D7816-EA41-496A-826D-70324F830C7B}">
      <dgm:prSet phldrT="[Text]"/>
      <dgm:spPr/>
      <dgm:t>
        <a:bodyPr/>
        <a:lstStyle/>
        <a:p>
          <a:r>
            <a:rPr lang="en-US" dirty="0" err="1"/>
            <a:t>softirq</a:t>
          </a:r>
          <a:endParaRPr lang="en-US" dirty="0"/>
        </a:p>
      </dgm:t>
    </dgm:pt>
    <dgm:pt modelId="{97F97EC1-E2F6-4110-9789-0B32BCB0F17D}" type="parTrans" cxnId="{B505A884-9769-45B3-9DBB-AE17D630A597}">
      <dgm:prSet/>
      <dgm:spPr/>
      <dgm:t>
        <a:bodyPr/>
        <a:lstStyle/>
        <a:p>
          <a:endParaRPr lang="en-US"/>
        </a:p>
      </dgm:t>
    </dgm:pt>
    <dgm:pt modelId="{14DC8D19-470D-47CE-B019-DEA3C289B0C4}" type="sibTrans" cxnId="{B505A884-9769-45B3-9DBB-AE17D630A597}">
      <dgm:prSet/>
      <dgm:spPr/>
      <dgm:t>
        <a:bodyPr/>
        <a:lstStyle/>
        <a:p>
          <a:endParaRPr lang="en-US"/>
        </a:p>
      </dgm:t>
    </dgm:pt>
    <dgm:pt modelId="{A2C178D7-E101-4564-909C-B49266C7AAB6}">
      <dgm:prSet phldrT="[Text]"/>
      <dgm:spPr/>
      <dgm:t>
        <a:bodyPr/>
        <a:lstStyle/>
        <a:p>
          <a:r>
            <a:rPr lang="en-US" dirty="0"/>
            <a:t>system calls</a:t>
          </a:r>
        </a:p>
      </dgm:t>
    </dgm:pt>
    <dgm:pt modelId="{A0A1EDB4-C5EB-4BE6-8097-58D0646791FC}" type="parTrans" cxnId="{915A0E66-C728-4E10-A15A-7F34D5F135FD}">
      <dgm:prSet/>
      <dgm:spPr/>
      <dgm:t>
        <a:bodyPr/>
        <a:lstStyle/>
        <a:p>
          <a:endParaRPr lang="en-US"/>
        </a:p>
      </dgm:t>
    </dgm:pt>
    <dgm:pt modelId="{0143E927-D580-4B38-AC07-993254308444}" type="sibTrans" cxnId="{915A0E66-C728-4E10-A15A-7F34D5F135FD}">
      <dgm:prSet/>
      <dgm:spPr/>
      <dgm:t>
        <a:bodyPr/>
        <a:lstStyle/>
        <a:p>
          <a:endParaRPr lang="en-US"/>
        </a:p>
      </dgm:t>
    </dgm:pt>
    <dgm:pt modelId="{5058F18C-E044-413A-843F-3C826C763824}" type="pres">
      <dgm:prSet presAssocID="{84C61ECF-6D45-4FE4-8779-90DC7DAD7879}" presName="compositeShape" presStyleCnt="0">
        <dgm:presLayoutVars>
          <dgm:dir/>
          <dgm:resizeHandles/>
        </dgm:presLayoutVars>
      </dgm:prSet>
      <dgm:spPr/>
    </dgm:pt>
    <dgm:pt modelId="{C3D7847E-A8E2-4A96-80E8-90C333EF1A44}" type="pres">
      <dgm:prSet presAssocID="{84C61ECF-6D45-4FE4-8779-90DC7DAD7879}" presName="pyramid" presStyleLbl="node1" presStyleIdx="0" presStyleCnt="1"/>
      <dgm:spPr/>
    </dgm:pt>
    <dgm:pt modelId="{CD86B5CD-C3FC-4587-B59D-BEF944227D34}" type="pres">
      <dgm:prSet presAssocID="{84C61ECF-6D45-4FE4-8779-90DC7DAD7879}" presName="theList" presStyleCnt="0"/>
      <dgm:spPr/>
    </dgm:pt>
    <dgm:pt modelId="{56C0E2E9-1C18-4D71-AB22-2FE7594118CB}" type="pres">
      <dgm:prSet presAssocID="{DBA048C6-0DE8-418B-8A6E-5C0E0EA47039}" presName="aNode" presStyleLbl="fgAcc1" presStyleIdx="0" presStyleCnt="3">
        <dgm:presLayoutVars>
          <dgm:bulletEnabled val="1"/>
        </dgm:presLayoutVars>
      </dgm:prSet>
      <dgm:spPr/>
    </dgm:pt>
    <dgm:pt modelId="{36D84C19-10B5-4231-AA66-1C58F11DFFCE}" type="pres">
      <dgm:prSet presAssocID="{DBA048C6-0DE8-418B-8A6E-5C0E0EA47039}" presName="aSpace" presStyleCnt="0"/>
      <dgm:spPr/>
    </dgm:pt>
    <dgm:pt modelId="{47E4B893-549C-4977-B416-84F26070062F}" type="pres">
      <dgm:prSet presAssocID="{858D7816-EA41-496A-826D-70324F830C7B}" presName="aNode" presStyleLbl="fgAcc1" presStyleIdx="1" presStyleCnt="3">
        <dgm:presLayoutVars>
          <dgm:bulletEnabled val="1"/>
        </dgm:presLayoutVars>
      </dgm:prSet>
      <dgm:spPr/>
    </dgm:pt>
    <dgm:pt modelId="{426E4614-CD40-47A7-AC3C-C1B788A6ED65}" type="pres">
      <dgm:prSet presAssocID="{858D7816-EA41-496A-826D-70324F830C7B}" presName="aSpace" presStyleCnt="0"/>
      <dgm:spPr/>
    </dgm:pt>
    <dgm:pt modelId="{899F168A-C9CF-4DD2-A0D8-D11C41F3E561}" type="pres">
      <dgm:prSet presAssocID="{A2C178D7-E101-4564-909C-B49266C7AAB6}" presName="aNode" presStyleLbl="fgAcc1" presStyleIdx="2" presStyleCnt="3">
        <dgm:presLayoutVars>
          <dgm:bulletEnabled val="1"/>
        </dgm:presLayoutVars>
      </dgm:prSet>
      <dgm:spPr/>
    </dgm:pt>
    <dgm:pt modelId="{89446045-ADF0-4322-84D1-1B01F0FBD528}" type="pres">
      <dgm:prSet presAssocID="{A2C178D7-E101-4564-909C-B49266C7AAB6}" presName="aSpace" presStyleCnt="0"/>
      <dgm:spPr/>
    </dgm:pt>
  </dgm:ptLst>
  <dgm:cxnLst>
    <dgm:cxn modelId="{915A0E66-C728-4E10-A15A-7F34D5F135FD}" srcId="{84C61ECF-6D45-4FE4-8779-90DC7DAD7879}" destId="{A2C178D7-E101-4564-909C-B49266C7AAB6}" srcOrd="2" destOrd="0" parTransId="{A0A1EDB4-C5EB-4BE6-8097-58D0646791FC}" sibTransId="{0143E927-D580-4B38-AC07-993254308444}"/>
    <dgm:cxn modelId="{EFE06F7B-A474-4659-9B75-6499A5759959}" srcId="{84C61ECF-6D45-4FE4-8779-90DC7DAD7879}" destId="{DBA048C6-0DE8-418B-8A6E-5C0E0EA47039}" srcOrd="0" destOrd="0" parTransId="{574176F1-41CC-4466-A847-1CEC208121B9}" sibTransId="{063BE63A-F2E5-4FC2-8875-494FB3789DCC}"/>
    <dgm:cxn modelId="{6E967A7B-E863-4C0B-AACC-0F6A848EC2AD}" type="presOf" srcId="{A2C178D7-E101-4564-909C-B49266C7AAB6}" destId="{899F168A-C9CF-4DD2-A0D8-D11C41F3E561}" srcOrd="0" destOrd="0" presId="urn:microsoft.com/office/officeart/2005/8/layout/pyramid2"/>
    <dgm:cxn modelId="{B505A884-9769-45B3-9DBB-AE17D630A597}" srcId="{84C61ECF-6D45-4FE4-8779-90DC7DAD7879}" destId="{858D7816-EA41-496A-826D-70324F830C7B}" srcOrd="1" destOrd="0" parTransId="{97F97EC1-E2F6-4110-9789-0B32BCB0F17D}" sibTransId="{14DC8D19-470D-47CE-B019-DEA3C289B0C4}"/>
    <dgm:cxn modelId="{C4E7E588-04CD-4D99-BE53-368E74F1CB4E}" type="presOf" srcId="{DBA048C6-0DE8-418B-8A6E-5C0E0EA47039}" destId="{56C0E2E9-1C18-4D71-AB22-2FE7594118CB}" srcOrd="0" destOrd="0" presId="urn:microsoft.com/office/officeart/2005/8/layout/pyramid2"/>
    <dgm:cxn modelId="{23EF04A7-BB94-4BC1-8CBC-28AD532EE6C5}" type="presOf" srcId="{84C61ECF-6D45-4FE4-8779-90DC7DAD7879}" destId="{5058F18C-E044-413A-843F-3C826C763824}" srcOrd="0" destOrd="0" presId="urn:microsoft.com/office/officeart/2005/8/layout/pyramid2"/>
    <dgm:cxn modelId="{B21471BA-6E1C-4089-849C-D31BBF2F963E}" type="presOf" srcId="{858D7816-EA41-496A-826D-70324F830C7B}" destId="{47E4B893-549C-4977-B416-84F26070062F}" srcOrd="0" destOrd="0" presId="urn:microsoft.com/office/officeart/2005/8/layout/pyramid2"/>
    <dgm:cxn modelId="{0235D0B7-0875-4076-BED3-DEB12A637FB3}" type="presParOf" srcId="{5058F18C-E044-413A-843F-3C826C763824}" destId="{C3D7847E-A8E2-4A96-80E8-90C333EF1A44}" srcOrd="0" destOrd="0" presId="urn:microsoft.com/office/officeart/2005/8/layout/pyramid2"/>
    <dgm:cxn modelId="{4599AB48-0B93-4FB9-92DC-31973F7E9A8F}" type="presParOf" srcId="{5058F18C-E044-413A-843F-3C826C763824}" destId="{CD86B5CD-C3FC-4587-B59D-BEF944227D34}" srcOrd="1" destOrd="0" presId="urn:microsoft.com/office/officeart/2005/8/layout/pyramid2"/>
    <dgm:cxn modelId="{7E8625E2-C37B-4F53-B054-712C2E379050}" type="presParOf" srcId="{CD86B5CD-C3FC-4587-B59D-BEF944227D34}" destId="{56C0E2E9-1C18-4D71-AB22-2FE7594118CB}" srcOrd="0" destOrd="0" presId="urn:microsoft.com/office/officeart/2005/8/layout/pyramid2"/>
    <dgm:cxn modelId="{71E57ADF-CA48-4C94-9412-473171A5E7AD}" type="presParOf" srcId="{CD86B5CD-C3FC-4587-B59D-BEF944227D34}" destId="{36D84C19-10B5-4231-AA66-1C58F11DFFCE}" srcOrd="1" destOrd="0" presId="urn:microsoft.com/office/officeart/2005/8/layout/pyramid2"/>
    <dgm:cxn modelId="{8E772B00-CBF1-48E5-AC58-A1021246ED64}" type="presParOf" srcId="{CD86B5CD-C3FC-4587-B59D-BEF944227D34}" destId="{47E4B893-549C-4977-B416-84F26070062F}" srcOrd="2" destOrd="0" presId="urn:microsoft.com/office/officeart/2005/8/layout/pyramid2"/>
    <dgm:cxn modelId="{A1C5FC4F-15AF-450C-A66B-D91CEF9C3E9B}" type="presParOf" srcId="{CD86B5CD-C3FC-4587-B59D-BEF944227D34}" destId="{426E4614-CD40-47A7-AC3C-C1B788A6ED65}" srcOrd="3" destOrd="0" presId="urn:microsoft.com/office/officeart/2005/8/layout/pyramid2"/>
    <dgm:cxn modelId="{15B3AF23-9382-41E5-88E9-DCD3F90742D7}" type="presParOf" srcId="{CD86B5CD-C3FC-4587-B59D-BEF944227D34}" destId="{899F168A-C9CF-4DD2-A0D8-D11C41F3E561}" srcOrd="4" destOrd="0" presId="urn:microsoft.com/office/officeart/2005/8/layout/pyramid2"/>
    <dgm:cxn modelId="{D388A165-D87F-450F-AD4A-9AFDB54C7388}" type="presParOf" srcId="{CD86B5CD-C3FC-4587-B59D-BEF944227D34}" destId="{89446045-ADF0-4322-84D1-1B01F0FBD52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D7847E-A8E2-4A96-80E8-90C333EF1A44}">
      <dsp:nvSpPr>
        <dsp:cNvPr id="0" name=""/>
        <dsp:cNvSpPr/>
      </dsp:nvSpPr>
      <dsp:spPr>
        <a:xfrm>
          <a:off x="293480" y="0"/>
          <a:ext cx="2462695" cy="2462695"/>
        </a:xfrm>
        <a:prstGeom prst="triangl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C0E2E9-1C18-4D71-AB22-2FE7594118CB}">
      <dsp:nvSpPr>
        <dsp:cNvPr id="0" name=""/>
        <dsp:cNvSpPr/>
      </dsp:nvSpPr>
      <dsp:spPr>
        <a:xfrm>
          <a:off x="1524828" y="247592"/>
          <a:ext cx="1600751" cy="5829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hardirq</a:t>
          </a:r>
          <a:endParaRPr lang="en-US" sz="2000" kern="1200" dirty="0"/>
        </a:p>
      </dsp:txBody>
      <dsp:txXfrm>
        <a:off x="1553286" y="276050"/>
        <a:ext cx="1543835" cy="526050"/>
      </dsp:txXfrm>
    </dsp:sp>
    <dsp:sp modelId="{47E4B893-549C-4977-B416-84F26070062F}">
      <dsp:nvSpPr>
        <dsp:cNvPr id="0" name=""/>
        <dsp:cNvSpPr/>
      </dsp:nvSpPr>
      <dsp:spPr>
        <a:xfrm>
          <a:off x="1524828" y="903429"/>
          <a:ext cx="1600751" cy="5829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shade val="80000"/>
              <a:hueOff val="-17936"/>
              <a:satOff val="-2012"/>
              <a:lumOff val="128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softirq</a:t>
          </a:r>
          <a:endParaRPr lang="en-US" sz="2000" kern="1200" dirty="0"/>
        </a:p>
      </dsp:txBody>
      <dsp:txXfrm>
        <a:off x="1553286" y="931887"/>
        <a:ext cx="1543835" cy="526050"/>
      </dsp:txXfrm>
    </dsp:sp>
    <dsp:sp modelId="{899F168A-C9CF-4DD2-A0D8-D11C41F3E561}">
      <dsp:nvSpPr>
        <dsp:cNvPr id="0" name=""/>
        <dsp:cNvSpPr/>
      </dsp:nvSpPr>
      <dsp:spPr>
        <a:xfrm>
          <a:off x="1524828" y="1559265"/>
          <a:ext cx="1600751" cy="58296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system calls</a:t>
          </a:r>
        </a:p>
      </dsp:txBody>
      <dsp:txXfrm>
        <a:off x="1553286" y="1587723"/>
        <a:ext cx="1543835" cy="526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9A386-374F-46B8-905A-6C0BF92B68B0}" type="datetimeFigureOut">
              <a:rPr lang="en-US" smtClean="0"/>
              <a:t>2/20/2018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25A9A-2399-4ACF-975E-77FD324B06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5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5988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625416D-0CC9-4EB1-9F32-4D02E3872A24}" type="slidenum">
              <a:rPr lang="ar-SA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altLang="en-US" sz="1200" dirty="0"/>
              <a:t>מדוע מכבים פסיקות חומרה במהלך החלפת ההקשר? התשובה בעוד מספר שקפים.</a:t>
            </a:r>
          </a:p>
          <a:p>
            <a:pPr algn="r" rtl="1"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024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he-IL" dirty="0"/>
              <a:t>תשובה: לא ניתן להפקיע את המעבד, אבל ייתכן כי התהליך מוותר על המעבד מיוזמתו למשל כדי להמתין למידע מהדיסק.</a:t>
            </a:r>
          </a:p>
          <a:p>
            <a:pPr algn="r" rtl="1"/>
            <a:r>
              <a:rPr lang="he-IL" dirty="0"/>
              <a:t>בכל אופן, התרחיש הזה דורש דמיון מפותח מאוד והשלמה של פרטים חסרים שאינם נלמדו בתרגולים – אנחנו לא ניתן שאלות כאלו במבחן.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25A9A-2399-4ACF-975E-77FD324B061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378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 algn="r" rtl="1"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r" rtl="1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80654118-D37C-4242-9700-17E4F571DF69}" type="datetime2">
              <a:rPr lang="en-US" smtClean="0"/>
              <a:t>Tuesday, February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E1DD-0494-4DF7-BCAF-E52764771854}" type="datetime2">
              <a:rPr lang="en-US" smtClean="0"/>
              <a:t>Tuesday, February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E3FE1-420A-4AD7-91F5-1D9D2E295E27}" type="datetime2">
              <a:rPr lang="en-US" smtClean="0"/>
              <a:t>Tuesday, February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261AA-B394-40FC-9578-335F0F2B6618}" type="datetime2">
              <a:rPr lang="en-US" smtClean="0"/>
              <a:t>Tuesday, February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F26BC-D3AC-4824-891F-CA72E06768CF}" type="datetime2">
              <a:rPr lang="en-US" smtClean="0"/>
              <a:t>Tuesday, February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9CF16-E7CA-4BA0-AA1B-98B65F07E6B3}" type="datetime2">
              <a:rPr lang="en-US" smtClean="0"/>
              <a:t>Tuesday, February 20,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Autofit/>
          </a:bodyPr>
          <a:lstStyle>
            <a:lvl1pPr marL="0" indent="0" algn="ctr">
              <a:buNone/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01E62-C4CD-49CB-B561-8332D071F4DF}" type="datetime2">
              <a:rPr lang="en-US" smtClean="0"/>
              <a:t>Tuesday, February 20,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A47D-EAD3-4C5D-BA04-3B6DAEE0BC55}" type="datetime2">
              <a:rPr lang="en-US" smtClean="0"/>
              <a:t>Tuesday, February 20,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2E189-238A-4699-836A-AF900F237306}" type="datetime2">
              <a:rPr lang="en-US" smtClean="0"/>
              <a:t>Tuesday, February 20,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9799-8FEC-4886-9DC3-EB1B2DF24C4A}" type="datetime2">
              <a:rPr lang="en-US" smtClean="0"/>
              <a:t>Tuesday, February 20,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7AB9-C9C5-4A1B-9CA4-20845EC1C9C7}" type="datetime2">
              <a:rPr lang="en-US" smtClean="0"/>
              <a:t>Tuesday, February 20,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>
                <a:solidFill>
                  <a:srgbClr val="FFFFFF"/>
                </a:solidFill>
              </a:defRPr>
            </a:lvl1pPr>
          </a:lstStyle>
          <a:p>
            <a:fld id="{7B8B8F20-BC7C-4973-BC4E-EFCCA4E30A31}" type="datetime2">
              <a:rPr lang="en-US" smtClean="0"/>
              <a:t>Tuesday, February 20,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200">
                <a:solidFill>
                  <a:srgbClr val="FFFFFF"/>
                </a:solidFill>
              </a:defRPr>
            </a:lvl1pPr>
          </a:lstStyle>
          <a:p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1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dt="0"/>
  <p:txStyles>
    <p:titleStyle>
      <a:lvl1pPr algn="r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תרגול 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חזרה לפני הבחינה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39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C9D37-BA95-4852-B8B0-170CB0B35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אביב 2016, מועד א', שאלה 4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F4C81-5C89-4FE3-B8B4-3A40073D94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63B633-C7E3-4D39-9213-6A0DD5437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9AAA32-A51A-4B91-8423-A434BC95D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90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37C0B-4CA3-464B-9794-6FC1EEC1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סעיף א'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43867D6-F880-414E-9352-8027B6487B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7948" y="1600200"/>
            <a:ext cx="7748104" cy="48768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4409C8-9633-4D95-9E5C-BEA95931B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EFC5B6-DF26-4B03-A52C-58F0A018F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49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e-IL" altLang="en-US" dirty="0"/>
              <a:t>סעיף א' – תזכורת</a:t>
            </a:r>
            <a:endParaRPr lang="en-US" altLang="en-US" dirty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altLang="en-US" dirty="0"/>
              <a:t>בגרעין לינוקס </a:t>
            </a:r>
            <a:r>
              <a:rPr lang="en-US" altLang="en-US" dirty="0"/>
              <a:t>2.4</a:t>
            </a:r>
            <a:r>
              <a:rPr lang="he-IL" altLang="en-US" dirty="0"/>
              <a:t> </a:t>
            </a:r>
            <a:r>
              <a:rPr lang="he-IL" altLang="en-US" b="1" dirty="0"/>
              <a:t>לא ניתן להפקיע את המעבד מתהליך שנמצא ב-</a:t>
            </a:r>
            <a:r>
              <a:rPr lang="en-US" altLang="en-US" b="1" dirty="0"/>
              <a:t>kernel mode</a:t>
            </a:r>
            <a:r>
              <a:rPr lang="he-IL" altLang="en-US" dirty="0"/>
              <a:t>.</a:t>
            </a:r>
          </a:p>
          <a:p>
            <a:pPr lvl="1"/>
            <a:r>
              <a:rPr lang="en-US" altLang="en-US" dirty="0"/>
              <a:t>Non-preemptible kernel</a:t>
            </a:r>
            <a:r>
              <a:rPr lang="he-IL" altLang="en-US" dirty="0"/>
              <a:t>.</a:t>
            </a:r>
          </a:p>
          <a:p>
            <a:pPr lvl="1"/>
            <a:endParaRPr lang="he-IL" altLang="en-US" dirty="0"/>
          </a:p>
          <a:p>
            <a:r>
              <a:rPr lang="he-IL" altLang="en-US" dirty="0"/>
              <a:t>אז מה קורה אם למשל מגיעה פסיקת שעון כאשר תהליך </a:t>
            </a:r>
            <a:r>
              <a:rPr lang="en-US" altLang="en-US" dirty="0"/>
              <a:t>p</a:t>
            </a:r>
            <a:r>
              <a:rPr lang="he-IL" altLang="en-US" dirty="0"/>
              <a:t> כבר נמצא ב-</a:t>
            </a:r>
            <a:r>
              <a:rPr lang="en-US" altLang="en-US" dirty="0"/>
              <a:t>kernel mode</a:t>
            </a:r>
            <a:r>
              <a:rPr lang="he-IL" altLang="en-US" dirty="0"/>
              <a:t>?</a:t>
            </a:r>
          </a:p>
          <a:p>
            <a:pPr lvl="1"/>
            <a:r>
              <a:rPr lang="he-IL" altLang="en-US" dirty="0"/>
              <a:t>הפסיקה תטופל מיד במסגרת חדשה על מחסנית הגרעין של תהליך </a:t>
            </a:r>
            <a:r>
              <a:rPr lang="en-US" altLang="en-US" dirty="0"/>
              <a:t>p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אם בעקבות הפסיקה נוצר צורך לבצע החלפת הקשר, זה יירשם ע"י הדלקת הדגל </a:t>
            </a:r>
            <a:r>
              <a:rPr lang="en-US" altLang="en-US" dirty="0" err="1"/>
              <a:t>need_resched</a:t>
            </a:r>
            <a:r>
              <a:rPr lang="he-IL" altLang="en-US" dirty="0"/>
              <a:t> במתאר התהליך </a:t>
            </a:r>
            <a:r>
              <a:rPr lang="en-US" altLang="en-US" dirty="0"/>
              <a:t>p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בסיום הטיפול בפסיקת השעון, המעבד יחזור להריץ את תהליך </a:t>
            </a:r>
            <a:r>
              <a:rPr lang="en-US" altLang="en-US" dirty="0"/>
              <a:t>p</a:t>
            </a:r>
            <a:r>
              <a:rPr lang="he-IL" altLang="en-US" dirty="0"/>
              <a:t> כדי לסיים את הפעולה שהוא התחיל ב-</a:t>
            </a:r>
            <a:r>
              <a:rPr lang="en-US" altLang="en-US" dirty="0"/>
              <a:t>kernel mode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הדגל </a:t>
            </a:r>
            <a:r>
              <a:rPr lang="en-US" altLang="en-US" dirty="0" err="1"/>
              <a:t>need_resched</a:t>
            </a:r>
            <a:r>
              <a:rPr lang="he-IL" altLang="en-US" dirty="0"/>
              <a:t> של התהליך </a:t>
            </a:r>
            <a:r>
              <a:rPr lang="en-US" altLang="en-US" dirty="0"/>
              <a:t>p</a:t>
            </a:r>
            <a:r>
              <a:rPr lang="he-IL" altLang="en-US" dirty="0"/>
              <a:t> נבדק לפני החזרה ל-</a:t>
            </a:r>
            <a:r>
              <a:rPr lang="en-US" altLang="en-US" dirty="0"/>
              <a:t>user mode</a:t>
            </a:r>
            <a:r>
              <a:rPr lang="he-IL" altLang="en-US" dirty="0"/>
              <a:t>.</a:t>
            </a:r>
          </a:p>
          <a:p>
            <a:pPr lvl="1"/>
            <a:r>
              <a:rPr lang="he-IL" altLang="en-US" dirty="0"/>
              <a:t>כיוון שהדגל דלוק, תתבצע החלפת הקשר (ממש לפני החזרה ל-</a:t>
            </a:r>
            <a:r>
              <a:rPr lang="en-US" altLang="en-US" dirty="0"/>
              <a:t>user mode</a:t>
            </a:r>
            <a:r>
              <a:rPr lang="he-IL" altLang="en-US" dirty="0"/>
              <a:t>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2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C2E43-AA30-4885-8760-4B38AE7C8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סעיף א' – פתרון 	</a:t>
            </a:r>
            <a:r>
              <a:rPr lang="he-IL" sz="2400" dirty="0"/>
              <a:t>(שימו לב: הפתרון הרשמי לא מדויק)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B8A53-AF5F-4BB9-A92B-BFC8F8F72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b="1" dirty="0"/>
              <a:t>אסור ללכת לישון (בפרט, בעקבות נסיון לנעול סמפור) כאשר מחזיקים </a:t>
            </a:r>
            <a:r>
              <a:rPr lang="en-US" b="1" dirty="0"/>
              <a:t>spinlock</a:t>
            </a:r>
            <a:r>
              <a:rPr lang="he-IL" b="1" dirty="0"/>
              <a:t>, אחרת עלול להיווצר </a:t>
            </a:r>
            <a:r>
              <a:rPr lang="en-US" b="1" dirty="0"/>
              <a:t>deadlock</a:t>
            </a:r>
            <a:r>
              <a:rPr lang="he-IL" b="1" dirty="0"/>
              <a:t> !</a:t>
            </a:r>
          </a:p>
          <a:p>
            <a:r>
              <a:rPr lang="he-IL" dirty="0"/>
              <a:t>לכן רק דרך 2 היא תקינה.</a:t>
            </a:r>
          </a:p>
          <a:p>
            <a:endParaRPr lang="he-IL" dirty="0"/>
          </a:p>
          <a:p>
            <a:r>
              <a:rPr lang="he-IL" dirty="0"/>
              <a:t>דוגמה לתרחיש בעייתי בשימוש בדרך 1:</a:t>
            </a:r>
          </a:p>
          <a:p>
            <a:pPr lvl="1"/>
            <a:r>
              <a:rPr lang="he-IL" dirty="0"/>
              <a:t>מערכת בעלת </a:t>
            </a:r>
            <a:r>
              <a:rPr lang="en-US" dirty="0"/>
              <a:t>N</a:t>
            </a:r>
            <a:r>
              <a:rPr lang="he-IL" dirty="0"/>
              <a:t> מעבדים.</a:t>
            </a:r>
          </a:p>
          <a:p>
            <a:pPr lvl="1"/>
            <a:r>
              <a:rPr lang="en-US" dirty="0" err="1"/>
              <a:t>B_sem</a:t>
            </a:r>
            <a:r>
              <a:rPr lang="he-IL" dirty="0"/>
              <a:t> נעול ע"י תהליך אחר כלשהו אשר נמצא בהמתנה.</a:t>
            </a:r>
          </a:p>
          <a:p>
            <a:pPr lvl="1"/>
            <a:r>
              <a:rPr lang="en-US" dirty="0"/>
              <a:t>N+1</a:t>
            </a:r>
            <a:r>
              <a:rPr lang="he-IL" dirty="0"/>
              <a:t> תהליכים את הקוד הנתון בדרך 1.</a:t>
            </a:r>
          </a:p>
          <a:p>
            <a:pPr lvl="1"/>
            <a:r>
              <a:rPr lang="he-IL" dirty="0"/>
              <a:t>התהליך הראשון תופס את </a:t>
            </a:r>
            <a:r>
              <a:rPr lang="en-US" dirty="0" err="1"/>
              <a:t>A_lock</a:t>
            </a:r>
            <a:r>
              <a:rPr lang="he-IL" dirty="0"/>
              <a:t>, מנסה לתפוס את </a:t>
            </a:r>
            <a:r>
              <a:rPr lang="en-US" dirty="0" err="1"/>
              <a:t>B_sem</a:t>
            </a:r>
            <a:r>
              <a:rPr lang="he-IL" dirty="0"/>
              <a:t> ולכן יוצא להמתנה.</a:t>
            </a:r>
          </a:p>
          <a:p>
            <a:pPr lvl="1"/>
            <a:r>
              <a:rPr lang="en-US" dirty="0"/>
              <a:t>N</a:t>
            </a:r>
            <a:r>
              <a:rPr lang="he-IL" dirty="0"/>
              <a:t> התהליכים האחרים נקראים לריצה על </a:t>
            </a:r>
            <a:r>
              <a:rPr lang="en-US" dirty="0"/>
              <a:t>N</a:t>
            </a:r>
            <a:r>
              <a:rPr lang="he-IL" dirty="0"/>
              <a:t> המעבדים (כולם פנויים).</a:t>
            </a:r>
          </a:p>
          <a:p>
            <a:pPr lvl="1"/>
            <a:r>
              <a:rPr lang="he-IL" dirty="0"/>
              <a:t>כל התהליכים מנסים לתפוס את </a:t>
            </a:r>
            <a:r>
              <a:rPr lang="en-US" dirty="0" err="1"/>
              <a:t>A_lock</a:t>
            </a:r>
            <a:r>
              <a:rPr lang="he-IL" dirty="0"/>
              <a:t>, ומסתובבים לנצח...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F00234-D896-446B-9692-9047B3B7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3ACDD-3306-4C15-89D0-9E58CA7E0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DCF08C7D-6049-4CE9-85EA-AEDD1DD9D4F5}"/>
              </a:ext>
            </a:extLst>
          </p:cNvPr>
          <p:cNvSpPr/>
          <p:nvPr/>
        </p:nvSpPr>
        <p:spPr>
          <a:xfrm>
            <a:off x="457200" y="2602453"/>
            <a:ext cx="2971800" cy="1033670"/>
          </a:xfrm>
          <a:prstGeom prst="wedgeRoundRectCallout">
            <a:avLst>
              <a:gd name="adj1" fmla="val 30848"/>
              <a:gd name="adj2" fmla="val 102244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dirty="0"/>
              <a:t>איך זה יכול להיות? הרי אמרנו שלא ניתן להפקיע מעבד מתהליך ב-</a:t>
            </a:r>
            <a:r>
              <a:rPr lang="en-US" dirty="0"/>
              <a:t>kernel mode</a:t>
            </a:r>
            <a:r>
              <a:rPr lang="he-IL" dirty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562FE-6DCD-4C71-9D59-63F2AE101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נתונים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711962-B0E4-4A4B-9FAD-0FD6ECCA6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C66FCA-EAED-44DC-9B28-3F707F633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7D18D58E-224F-45F2-AA25-3D4EEC6D0E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04427"/>
            <a:ext cx="8296130" cy="4101235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96A15F2-4E50-4F68-BB5E-9E4252B13776}"/>
              </a:ext>
            </a:extLst>
          </p:cNvPr>
          <p:cNvSpPr/>
          <p:nvPr/>
        </p:nvSpPr>
        <p:spPr>
          <a:xfrm>
            <a:off x="5565914" y="2358887"/>
            <a:ext cx="1097280" cy="344556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EF99452-29A0-4131-B99F-084E36D04204}"/>
              </a:ext>
            </a:extLst>
          </p:cNvPr>
          <p:cNvGrpSpPr/>
          <p:nvPr/>
        </p:nvGrpSpPr>
        <p:grpSpPr>
          <a:xfrm>
            <a:off x="463828" y="3896139"/>
            <a:ext cx="3419061" cy="2462695"/>
            <a:chOff x="622852" y="3896139"/>
            <a:chExt cx="3419061" cy="2462695"/>
          </a:xfrm>
        </p:grpSpPr>
        <p:graphicFrame>
          <p:nvGraphicFramePr>
            <p:cNvPr id="6" name="Diagram 5">
              <a:extLst>
                <a:ext uri="{FF2B5EF4-FFF2-40B4-BE49-F238E27FC236}">
                  <a16:creationId xmlns:a16="http://schemas.microsoft.com/office/drawing/2014/main" id="{9FA9855C-3AC5-4181-8EC7-D7B3872435CE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411631446"/>
                </p:ext>
              </p:extLst>
            </p:nvPr>
          </p:nvGraphicFramePr>
          <p:xfrm>
            <a:off x="622852" y="3896139"/>
            <a:ext cx="3419061" cy="246269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DC6DF333-8F41-464B-B14E-702D9D9C7916}"/>
                </a:ext>
              </a:extLst>
            </p:cNvPr>
            <p:cNvCxnSpPr/>
            <p:nvPr/>
          </p:nvCxnSpPr>
          <p:spPr>
            <a:xfrm flipV="1">
              <a:off x="1987826" y="4174434"/>
              <a:ext cx="0" cy="182880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12F1BE2-C4B3-45AB-8F12-21F1E0063FBA}"/>
                </a:ext>
              </a:extLst>
            </p:cNvPr>
            <p:cNvSpPr txBox="1"/>
            <p:nvPr/>
          </p:nvSpPr>
          <p:spPr>
            <a:xfrm>
              <a:off x="738809" y="5261413"/>
              <a:ext cx="11661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he-IL" sz="2400" dirty="0"/>
                <a:t>עדיפות,</a:t>
              </a:r>
            </a:p>
            <a:p>
              <a:pPr algn="r" rtl="1"/>
              <a:r>
                <a:rPr lang="he-IL" sz="2400" dirty="0"/>
                <a:t>קדימות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518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9E74F-E01C-418B-8074-08263C7B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נתונים: המשך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8FED771-E484-4195-9FE8-888A118D25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1990" y="2525615"/>
            <a:ext cx="8220019" cy="302596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63F2AD-631F-4554-AF47-BB69E1A48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04EE2-CF2D-4FF7-B989-D5A69DB43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69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9808C-814A-49A1-B3E3-AE01C7133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סעיף ב'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4A5DB8E-A2D5-4D0F-ABB9-A29ABBE9DC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389564"/>
            <a:ext cx="8334185" cy="333998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AE386E-156B-49B1-982F-DCF096EE8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29424A-3F9F-4B4F-914E-9158D0E77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24EA5E8-20B9-43CF-B0C9-2CA1A25FC5D9}"/>
              </a:ext>
            </a:extLst>
          </p:cNvPr>
          <p:cNvSpPr/>
          <p:nvPr/>
        </p:nvSpPr>
        <p:spPr>
          <a:xfrm>
            <a:off x="5197208" y="2358887"/>
            <a:ext cx="1554480" cy="344556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922B2B59-959E-4D62-AB0A-E15D7628276B}"/>
              </a:ext>
            </a:extLst>
          </p:cNvPr>
          <p:cNvSpPr/>
          <p:nvPr/>
        </p:nvSpPr>
        <p:spPr>
          <a:xfrm>
            <a:off x="707923" y="4759361"/>
            <a:ext cx="4173793" cy="1139994"/>
          </a:xfrm>
          <a:prstGeom prst="wedgeRoundRectCallout">
            <a:avLst>
              <a:gd name="adj1" fmla="val 71288"/>
              <a:gd name="adj2" fmla="val -36185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he-IL" dirty="0"/>
              <a:t>הכי קל לפתור באמצעות אלימינציה:</a:t>
            </a:r>
            <a:br>
              <a:rPr lang="en-US" dirty="0"/>
            </a:br>
            <a:r>
              <a:rPr lang="he-IL" dirty="0"/>
              <a:t>עוברים על כל האפשרויות מהיעילה ביותר ושוללים אפשרויות שאינן מקיימות אטומיות</a:t>
            </a:r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52FAA0E-E982-4394-8CD7-D01DDCAA0B32}"/>
              </a:ext>
            </a:extLst>
          </p:cNvPr>
          <p:cNvSpPr/>
          <p:nvPr/>
        </p:nvSpPr>
        <p:spPr>
          <a:xfrm>
            <a:off x="8070317" y="4400057"/>
            <a:ext cx="365760" cy="344556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93406-C330-4EB3-90DF-164F3AE72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סעיף ב' – פתרון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5DF12CB-0C0F-4109-ACB0-62910D4504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9352" y="2930029"/>
            <a:ext cx="7725295" cy="221714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433C28-8696-4E78-B8F2-FA6C1DF5F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58B731-EAE5-40F7-884E-B8FD455AF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11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8BB6A-F057-45A2-AFAB-E533DBE70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סעיף ג'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0DA54D6-E02F-47DE-B8E3-9FC9401AC1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57552"/>
            <a:ext cx="8229600" cy="436209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17B6B-F7CE-4AA0-B788-577439B4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AA266D-446B-4112-85B7-04329C50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B63DBA0-C59D-41D3-B031-37ED3E2E66D9}"/>
              </a:ext>
            </a:extLst>
          </p:cNvPr>
          <p:cNvSpPr/>
          <p:nvPr/>
        </p:nvSpPr>
        <p:spPr>
          <a:xfrm>
            <a:off x="8026073" y="3175943"/>
            <a:ext cx="365760" cy="344556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7772430-A2FF-4510-A67D-7018F2AA5307}"/>
              </a:ext>
            </a:extLst>
          </p:cNvPr>
          <p:cNvSpPr/>
          <p:nvPr/>
        </p:nvSpPr>
        <p:spPr>
          <a:xfrm>
            <a:off x="8030990" y="5201384"/>
            <a:ext cx="365760" cy="344556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1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93406-C330-4EB3-90DF-164F3AE72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סעיף ג' – פתרון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433C28-8696-4E78-B8F2-FA6C1DF5F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58B731-EAE5-40F7-884E-B8FD455AF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9189313-D67D-4F54-84C6-BEAB1AD077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5185" y="1650178"/>
            <a:ext cx="7953629" cy="477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001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C9D37-BA95-4852-B8B0-170CB0B35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אביב 2016, מועד א', שאלה 3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7F4C81-5C89-4FE3-B8B4-3A40073D94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63B633-C7E3-4D39-9213-6A0DD5437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9AAA32-A51A-4B91-8423-A434BC95D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93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1FFEA-6CD5-4039-AEC7-9D8F6780E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סעיף ד'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A34167-A358-47CB-8868-216B10D87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23D9E-B013-401C-885A-3C6A5F49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E6EA414A-3F89-4AC9-9C03-B02D640349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8380" y="2663592"/>
            <a:ext cx="7687240" cy="275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0494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1FFEA-6CD5-4039-AEC7-9D8F6780E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סעיף ד'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A34167-A358-47CB-8868-216B10D87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23D9E-B013-401C-885A-3C6A5F49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41F6D1C-4539-43DC-A2EB-C4B1C14EB0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089700"/>
            <a:ext cx="8229600" cy="3897800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C7B9669-710F-420C-86EE-ACB6AAC47DCD}"/>
              </a:ext>
            </a:extLst>
          </p:cNvPr>
          <p:cNvSpPr/>
          <p:nvPr/>
        </p:nvSpPr>
        <p:spPr>
          <a:xfrm>
            <a:off x="8026073" y="4296816"/>
            <a:ext cx="365760" cy="344556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AEF4740-A9A2-44AF-B61B-8CF5F189A8EC}"/>
              </a:ext>
            </a:extLst>
          </p:cNvPr>
          <p:cNvSpPr/>
          <p:nvPr/>
        </p:nvSpPr>
        <p:spPr>
          <a:xfrm>
            <a:off x="5489350" y="4296818"/>
            <a:ext cx="365760" cy="344556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503A60C-396D-48ED-9D32-B5A8048EBD11}"/>
              </a:ext>
            </a:extLst>
          </p:cNvPr>
          <p:cNvSpPr/>
          <p:nvPr/>
        </p:nvSpPr>
        <p:spPr>
          <a:xfrm>
            <a:off x="2687154" y="4901503"/>
            <a:ext cx="365760" cy="344556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4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93406-C330-4EB3-90DF-164F3AE72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סעיף ד' – פתרון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433C28-8696-4E78-B8F2-FA6C1DF5F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58B731-EAE5-40F7-884E-B8FD455AF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4560920-67BA-4B61-8271-163C9662D7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1990" y="1754850"/>
            <a:ext cx="8220019" cy="456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357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93406-C330-4EB3-90DF-164F3AE72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סעיף ד' – פתרון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433C28-8696-4E78-B8F2-FA6C1DF5F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58B731-EAE5-40F7-884E-B8FD455AF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F5F8940-AC00-4D9F-88C6-6C171BADAC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7130" y="2587467"/>
            <a:ext cx="8029740" cy="290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4364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44E2B-1C18-4AFB-9A9E-874D4EEB9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סעיף ה'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D807F47-87C0-4A68-BA19-6CF82D5CD5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1012" y="1524000"/>
            <a:ext cx="8181975" cy="509587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1D4CC1-4A73-4138-BAD8-AC588568F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0C23B0-D62E-4AC1-AF81-E9F29A13E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E2230B9-F730-4C16-80BD-CD52EC493434}"/>
              </a:ext>
            </a:extLst>
          </p:cNvPr>
          <p:cNvSpPr/>
          <p:nvPr/>
        </p:nvSpPr>
        <p:spPr>
          <a:xfrm>
            <a:off x="8011325" y="3588898"/>
            <a:ext cx="365760" cy="344556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3B5CA35-C079-4E61-89F1-784557AC1B2F}"/>
              </a:ext>
            </a:extLst>
          </p:cNvPr>
          <p:cNvSpPr/>
          <p:nvPr/>
        </p:nvSpPr>
        <p:spPr>
          <a:xfrm>
            <a:off x="8001495" y="5968298"/>
            <a:ext cx="365760" cy="344556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2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93406-C330-4EB3-90DF-164F3AE72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סעיף ה' – פתרון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433C28-8696-4E78-B8F2-FA6C1DF5F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58B731-EAE5-40F7-884E-B8FD455AF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7F7F99-EFA7-4B71-BDE4-6631825DBD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269" y="1882460"/>
            <a:ext cx="7839462" cy="17413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7CF2B6C-C467-488C-9BBF-B27A68CFF6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157" y="3666670"/>
            <a:ext cx="7991685" cy="286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1473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298FE-06A2-4075-B1BB-0F3AC3864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סעיף ו'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E9328FA-C31D-43DA-8A5B-FE766DAC32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1018" y="2701654"/>
            <a:ext cx="8181963" cy="267389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22E7D9-8B14-4285-9CAE-343630025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438EE7-2D14-4C41-9B95-2D2B79B1D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126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298FE-06A2-4075-B1BB-0F3AC3864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סעיף ו'</a:t>
            </a:r>
            <a:endParaRPr lang="en-US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9E265087-C299-47F1-979B-FAB797FD17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3182" y="907509"/>
            <a:ext cx="5632235" cy="5347782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CB6120C-5672-4796-A273-035959864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22E7D9-8B14-4285-9CAE-343630025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438EE7-2D14-4C41-9B95-2D2B79B1D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D2BBCD2-360D-4941-88ED-3A329FD7D176}"/>
              </a:ext>
            </a:extLst>
          </p:cNvPr>
          <p:cNvSpPr/>
          <p:nvPr/>
        </p:nvSpPr>
        <p:spPr>
          <a:xfrm>
            <a:off x="7967081" y="1184916"/>
            <a:ext cx="365760" cy="344556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2DE0936-3E75-4317-8925-ADCDBF9E121A}"/>
              </a:ext>
            </a:extLst>
          </p:cNvPr>
          <p:cNvSpPr/>
          <p:nvPr/>
        </p:nvSpPr>
        <p:spPr>
          <a:xfrm>
            <a:off x="7967081" y="5594676"/>
            <a:ext cx="365760" cy="344556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08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93406-C330-4EB3-90DF-164F3AE72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סעיף ו' – פתרון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433C28-8696-4E78-B8F2-FA6C1DF5F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58B731-EAE5-40F7-884E-B8FD455AF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E0A97F9-EE02-49E1-B5CB-8BE2E1C00D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46" y="1616873"/>
            <a:ext cx="8143907" cy="484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2654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93406-C330-4EB3-90DF-164F3AE72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סעיף ו' – פתרון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433C28-8696-4E78-B8F2-FA6C1DF5F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58B731-EAE5-40F7-884E-B8FD455AF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B84A1B4-2DA0-4C10-850C-B852BCC154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8102" y="3248803"/>
            <a:ext cx="8067796" cy="1579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457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4DAAB-1195-4A2F-A268-C63C8EC29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חימום: איך נראה תרגום כתובת וירטואלית לפיזית בארכיטקטורת </a:t>
            </a:r>
            <a:r>
              <a:rPr lang="en-US" dirty="0"/>
              <a:t>x86 32-bit</a:t>
            </a:r>
            <a:r>
              <a:rPr lang="he-IL" dirty="0"/>
              <a:t> ?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DD72591-4559-4795-A5D9-A2660C669F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5604" y="2154506"/>
            <a:ext cx="6012791" cy="376818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A4AC70-5C6F-4549-99CF-B571A9C40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B24B0-F0F5-4877-B943-742FB48B2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2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4DAAB-1195-4A2F-A268-C63C8EC29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/>
              <a:t>א. (4 נק') הסבירו איך עובד מנגנון הסופר-דפים (</a:t>
            </a:r>
            <a:r>
              <a:rPr lang="en-US"/>
              <a:t>superpages</a:t>
            </a:r>
            <a:r>
              <a:rPr lang="he-IL"/>
              <a:t>) בארכיטקטורת </a:t>
            </a:r>
            <a:r>
              <a:rPr lang="en-US"/>
              <a:t>x86 32-bit</a:t>
            </a:r>
            <a:endParaRPr lang="en-US" dirty="0"/>
          </a:p>
        </p:txBody>
      </p:sp>
      <p:pic>
        <p:nvPicPr>
          <p:cNvPr id="9" name="Content Placeholder 7">
            <a:extLst>
              <a:ext uri="{FF2B5EF4-FFF2-40B4-BE49-F238E27FC236}">
                <a16:creationId xmlns:a16="http://schemas.microsoft.com/office/drawing/2014/main" id="{A16D8003-C2B0-4318-9A06-2A0C373E681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13272" r="12942"/>
          <a:stretch/>
        </p:blipFill>
        <p:spPr>
          <a:xfrm>
            <a:off x="468799" y="2376531"/>
            <a:ext cx="4015402" cy="3311438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98C5F8-DD68-4471-8211-EA474EF96A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he-IL" dirty="0"/>
          </a:p>
          <a:p>
            <a:r>
              <a:rPr lang="he-IL" dirty="0"/>
              <a:t>"זורקים" את הרמה התחתונה בטבלת הדפים ההיררכית, ואת שדה האינדקס (10 ביטים) מצרפים לשדה ההיסט (12 ביטים).</a:t>
            </a:r>
          </a:p>
          <a:p>
            <a:endParaRPr lang="he-IL" dirty="0"/>
          </a:p>
          <a:p>
            <a:r>
              <a:rPr lang="he-IL" dirty="0"/>
              <a:t>במקום להצביע לדף בגודל </a:t>
            </a:r>
            <a:r>
              <a:rPr lang="en-US" dirty="0"/>
              <a:t>4KB</a:t>
            </a:r>
            <a:r>
              <a:rPr lang="he-IL" dirty="0"/>
              <a:t> המכיל </a:t>
            </a:r>
            <a:r>
              <a:rPr lang="en-US" dirty="0"/>
              <a:t>PTEs</a:t>
            </a:r>
            <a:r>
              <a:rPr lang="he-IL" dirty="0"/>
              <a:t>,</a:t>
            </a:r>
            <a:br>
              <a:rPr lang="en-US" dirty="0"/>
            </a:br>
            <a:r>
              <a:rPr lang="he-IL" dirty="0"/>
              <a:t>ה-</a:t>
            </a:r>
            <a:r>
              <a:rPr lang="en-US" dirty="0"/>
              <a:t>PDE</a:t>
            </a:r>
            <a:r>
              <a:rPr lang="he-IL" dirty="0"/>
              <a:t> מצביע לכתובת פיזית של דף בגודל </a:t>
            </a:r>
            <a:r>
              <a:rPr lang="en-US" dirty="0"/>
              <a:t>4MB</a:t>
            </a:r>
            <a:r>
              <a:rPr lang="he-IL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A4AC70-5C6F-4549-99CF-B571A9C40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B24B0-F0F5-4877-B943-742FB48B2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09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6ADF1-0909-4B84-9C85-3F934566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ב. (4 נק') מה הגודל של סופר-דף בארכיטקטורה זו? מדוע?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CA35EF-8762-4FBA-82C2-427C26C4A7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he-IL" dirty="0"/>
              </a:p>
              <a:p>
                <a:r>
                  <a:rPr lang="he-IL" dirty="0"/>
                  <a:t>גודל הדף ניתן לחישוב מתוך שדה ה-</a:t>
                </a:r>
                <a:r>
                  <a:rPr lang="en-US" dirty="0"/>
                  <a:t>offset</a:t>
                </a:r>
                <a:r>
                  <a:rPr lang="he-IL" dirty="0"/>
                  <a:t>: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𝑝𝑎𝑔𝑒</m:t>
                    </m:r>
                    <m:r>
                      <m:rPr>
                        <m:lit/>
                      </m:rPr>
                      <a:rPr lang="en-US" b="0" i="1" smtClean="0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𝑠𝑖𝑧𝑒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𝑜𝑓𝑓𝑠𝑒𝑡</m:t>
                        </m:r>
                      </m:sup>
                    </m:sSup>
                  </m:oMath>
                </a14:m>
                <a:endParaRPr lang="he-IL" dirty="0"/>
              </a:p>
              <a:p>
                <a:r>
                  <a:rPr lang="he-IL" dirty="0"/>
                  <a:t>עבור דפים רגילים </a:t>
                </a:r>
                <a:r>
                  <a:rPr lang="en-US" dirty="0"/>
                  <a:t>offset=12</a:t>
                </a:r>
                <a:r>
                  <a:rPr lang="he-IL" dirty="0"/>
                  <a:t>, ולכן גודל הדף הוא </a:t>
                </a:r>
                <a:r>
                  <a:rPr lang="en-US" dirty="0"/>
                  <a:t>4KB</a:t>
                </a:r>
                <a:r>
                  <a:rPr lang="he-IL" dirty="0"/>
                  <a:t>.</a:t>
                </a:r>
              </a:p>
              <a:p>
                <a:r>
                  <a:rPr lang="he-IL" dirty="0"/>
                  <a:t>עבור דפים גדולים </a:t>
                </a:r>
                <a:r>
                  <a:rPr lang="en-US" dirty="0"/>
                  <a:t>offset=22</a:t>
                </a:r>
                <a:r>
                  <a:rPr lang="he-IL" dirty="0"/>
                  <a:t>, ולכן גודל הדף הוא </a:t>
                </a:r>
                <a:r>
                  <a:rPr lang="en-US" dirty="0"/>
                  <a:t>4MB</a:t>
                </a:r>
                <a:r>
                  <a:rPr lang="he-IL" dirty="0"/>
                  <a:t>.</a:t>
                </a:r>
                <a:endParaRPr lang="en-US" dirty="0"/>
              </a:p>
              <a:p>
                <a:endParaRPr lang="he-IL" dirty="0"/>
              </a:p>
              <a:p>
                <a:r>
                  <a:rPr lang="he-IL" dirty="0"/>
                  <a:t>מדוע נבחר גודל דף כזה?</a:t>
                </a:r>
              </a:p>
              <a:p>
                <a:pPr lvl="1"/>
                <a:r>
                  <a:rPr lang="he-IL" dirty="0"/>
                  <a:t>תשובה: זה התכן הכי פשוט לתמיכה </a:t>
                </a:r>
                <a:r>
                  <a:rPr lang="he-IL" b="1" dirty="0"/>
                  <a:t>בדפים גדולים לצד דפים קטנים </a:t>
                </a:r>
                <a:r>
                  <a:rPr lang="he-IL" dirty="0"/>
                  <a:t>באותה מערכת, כי כל המיפויים נשמרים </a:t>
                </a:r>
                <a:r>
                  <a:rPr lang="he-IL" b="1" dirty="0"/>
                  <a:t>באותו מבנה נתונים </a:t>
                </a:r>
                <a:r>
                  <a:rPr lang="he-IL" dirty="0"/>
                  <a:t>היררכי של עץ.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CA35EF-8762-4FBA-82C2-427C26C4A7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645434-DE8C-4FF5-B393-91F07FB5A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CF4310-9C4F-4C51-892C-7F52730C4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45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2B7C1-6995-42FB-B971-E9E2B337B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ג. (4 נק') הסבירו מה היתרונות של השימוש במנגנון זה.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ABFB0-6EA0-405B-A610-8CE7A61AB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e-IL" dirty="0"/>
          </a:p>
          <a:p>
            <a:r>
              <a:rPr lang="he-IL" dirty="0"/>
              <a:t>משפרים ביצועים (מבחינת </a:t>
            </a:r>
            <a:r>
              <a:rPr lang="en-US" dirty="0"/>
              <a:t>throughput</a:t>
            </a:r>
            <a:r>
              <a:rPr lang="he-IL" dirty="0"/>
              <a:t>) כי הם מקטינים את התקורה של תרגום כתובות.</a:t>
            </a:r>
          </a:p>
          <a:p>
            <a:pPr lvl="1"/>
            <a:r>
              <a:rPr lang="he-IL" dirty="0"/>
              <a:t>מגדילים את יעילות ה-</a:t>
            </a:r>
            <a:r>
              <a:rPr lang="en-US" dirty="0"/>
              <a:t>TLB</a:t>
            </a:r>
            <a:r>
              <a:rPr lang="he-IL" dirty="0"/>
              <a:t> (כל כניסה ב-</a:t>
            </a:r>
            <a:r>
              <a:rPr lang="en-US" dirty="0"/>
              <a:t>TLB</a:t>
            </a:r>
            <a:r>
              <a:rPr lang="he-IL" dirty="0"/>
              <a:t> מכסה איזור זיכרון רחב יותר).</a:t>
            </a:r>
            <a:endParaRPr lang="en-US" dirty="0"/>
          </a:p>
          <a:p>
            <a:pPr lvl="1"/>
            <a:r>
              <a:rPr lang="he-IL" dirty="0"/>
              <a:t>מקצרים את ה- </a:t>
            </a:r>
            <a:r>
              <a:rPr lang="en-US" dirty="0"/>
              <a:t>page walk table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בעקיפין, מגדילים את יעילות </a:t>
            </a:r>
            <a:r>
              <a:rPr lang="en-US" dirty="0"/>
              <a:t>L1/L2/L3 caches</a:t>
            </a:r>
            <a:r>
              <a:rPr lang="he-IL" dirty="0"/>
              <a:t> (המטמונים שומרים את ה-</a:t>
            </a:r>
            <a:r>
              <a:rPr lang="en-US" dirty="0"/>
              <a:t>PTEs</a:t>
            </a:r>
            <a:r>
              <a:rPr lang="he-IL" dirty="0"/>
              <a:t>, ועבור דפים גדולים יש פחות </a:t>
            </a:r>
            <a:r>
              <a:rPr lang="en-US" dirty="0"/>
              <a:t>PTEs</a:t>
            </a:r>
            <a:r>
              <a:rPr lang="he-IL" dirty="0"/>
              <a:t>).</a:t>
            </a:r>
          </a:p>
          <a:p>
            <a:endParaRPr lang="he-IL" dirty="0"/>
          </a:p>
          <a:p>
            <a:r>
              <a:rPr lang="he-IL" dirty="0"/>
              <a:t>תשובה לא נכונה: מקטינים את מספר ה-</a:t>
            </a:r>
            <a:r>
              <a:rPr lang="en-US" dirty="0"/>
              <a:t>page faults</a:t>
            </a:r>
            <a:r>
              <a:rPr lang="he-IL" dirty="0"/>
              <a:t>.</a:t>
            </a:r>
          </a:p>
          <a:p>
            <a:pPr lvl="1"/>
            <a:r>
              <a:rPr lang="he-IL" dirty="0"/>
              <a:t>כי דפים גדולים אכן מקטינים את מספר ה-</a:t>
            </a:r>
            <a:r>
              <a:rPr lang="en-US" dirty="0"/>
              <a:t>page faults</a:t>
            </a:r>
            <a:r>
              <a:rPr lang="he-IL" dirty="0"/>
              <a:t>, אבל גם מאריכים את זמן הביצוע של כל </a:t>
            </a:r>
            <a:r>
              <a:rPr lang="en-US" dirty="0"/>
              <a:t>page fault</a:t>
            </a:r>
            <a:r>
              <a:rPr lang="he-IL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3D00EE-0F84-4F97-BA6E-D740E39EC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039214-ACC2-4502-B6B5-23BEA5CDC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0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F1279-9572-46C4-9C9D-0705ED143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ד. (4 נק') הסבירו את הקשיים/חסרונות של שימוש במנגנון זה.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50859-578D-437B-8846-F2321E6DA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he-IL" dirty="0"/>
          </a:p>
          <a:p>
            <a:r>
              <a:rPr lang="he-IL" dirty="0"/>
              <a:t>עלולים ליצור פרגמנטציה פנימית, כלומר לבזבז זיכרון בתוך הדפים.</a:t>
            </a:r>
          </a:p>
          <a:p>
            <a:pPr lvl="1"/>
            <a:r>
              <a:rPr lang="he-IL" dirty="0"/>
              <a:t>לדוגמה: תהליכים קטנים ידרשו </a:t>
            </a:r>
            <a:r>
              <a:rPr lang="en-US" dirty="0"/>
              <a:t>4MB+4MB</a:t>
            </a:r>
            <a:r>
              <a:rPr lang="he-IL" dirty="0"/>
              <a:t> במקום רק </a:t>
            </a:r>
            <a:r>
              <a:rPr lang="en-US" dirty="0"/>
              <a:t>4KB+4KB</a:t>
            </a:r>
            <a:r>
              <a:rPr lang="he-IL" dirty="0"/>
              <a:t> למחסנית ולערימה.</a:t>
            </a:r>
          </a:p>
          <a:p>
            <a:r>
              <a:rPr lang="he-IL" dirty="0"/>
              <a:t>שימוש בדפים גדולים לצד דפים קטנים יוצר פרגמנטציה חיצונית, כלומר מחסור בזיכרון רציף.</a:t>
            </a:r>
          </a:p>
          <a:p>
            <a:pPr lvl="1"/>
            <a:r>
              <a:rPr lang="he-IL" dirty="0"/>
              <a:t>מערכת ההפעלה תתקשה למצוא "חורים" לדפים הגדולים.</a:t>
            </a:r>
          </a:p>
          <a:p>
            <a:r>
              <a:rPr lang="he-IL" dirty="0"/>
              <a:t>פוגעים בביצועים (מבחינת </a:t>
            </a:r>
            <a:r>
              <a:rPr lang="en-US" dirty="0"/>
              <a:t>latency</a:t>
            </a:r>
            <a:r>
              <a:rPr lang="he-IL" dirty="0"/>
              <a:t>).</a:t>
            </a:r>
          </a:p>
          <a:p>
            <a:pPr lvl="1"/>
            <a:r>
              <a:rPr lang="he-IL" dirty="0"/>
              <a:t>לדוגמה: </a:t>
            </a:r>
            <a:r>
              <a:rPr lang="en-US" dirty="0"/>
              <a:t>page fault</a:t>
            </a:r>
            <a:r>
              <a:rPr lang="he-IL" dirty="0"/>
              <a:t> יהיה ארוך יותר (כי צריך להעתיק דף גדול יותר מהדיסק לזיכרון).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83C62-C408-472A-A329-8B98C4239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55F3FA-821C-4B9E-8B91-F135DDD4F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7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89501-BC12-4041-B23E-7A8871E7D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/>
              <a:t>ה. (4 נק') מנגנון ה-</a:t>
            </a:r>
            <a:r>
              <a:rPr lang="en-US" dirty="0"/>
              <a:t>extent</a:t>
            </a:r>
            <a:r>
              <a:rPr lang="he-IL" dirty="0"/>
              <a:t> דומה במידה מסוימת למנגנון הסופר-דפים, אך מטרתו שונה. הסבירו מדוע.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2887B4-0FC5-4342-B61F-D15C12BD18C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he-IL" dirty="0"/>
          </a:p>
          <a:p>
            <a:r>
              <a:rPr lang="en-US" dirty="0"/>
              <a:t>extent</a:t>
            </a:r>
            <a:r>
              <a:rPr lang="he-IL" dirty="0"/>
              <a:t> הוא רצף בלוקים בדיסק באורך כלשהו.</a:t>
            </a:r>
            <a:endParaRPr lang="en-US" dirty="0"/>
          </a:p>
          <a:p>
            <a:pPr lvl="1"/>
            <a:r>
              <a:rPr lang="he-IL" dirty="0"/>
              <a:t>בדומה לדף גדול, שהוא רצף דפים קטנים (באורך קבוע) הנמצאים בזיכרון.</a:t>
            </a:r>
          </a:p>
          <a:p>
            <a:pPr lvl="1"/>
            <a:endParaRPr lang="he-IL" dirty="0"/>
          </a:p>
          <a:p>
            <a:r>
              <a:rPr lang="he-IL" dirty="0"/>
              <a:t>מנגנון ה-</a:t>
            </a:r>
            <a:r>
              <a:rPr lang="en-US" dirty="0"/>
              <a:t>extent</a:t>
            </a:r>
            <a:r>
              <a:rPr lang="he-IL" dirty="0"/>
              <a:t> משפר ביצועים ע"י הקצאה רציפה של בלוקים בדיסק כי גישה סדרתית לדיסק מהירה יותר.</a:t>
            </a:r>
          </a:p>
          <a:p>
            <a:pPr lvl="1"/>
            <a:r>
              <a:rPr lang="he-IL" dirty="0"/>
              <a:t>גם דפים גדולים משפרים ביצועים, אבל לא בגלל שגישה סדרתית לזיכרון מהירה יותר!</a:t>
            </a:r>
          </a:p>
          <a:p>
            <a:pPr lvl="1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36127-CA3F-4832-9663-A347BE853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873FAC-B0A0-43E8-9251-3A4918723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9038772-3378-4572-82D0-E684F02E62A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63580" y="1700921"/>
            <a:ext cx="2625839" cy="466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94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519C0-29EE-477C-B793-79C14463E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/>
              <a:t>ו. בהינתן קובץ בגודל </a:t>
            </a:r>
            <a:r>
              <a:rPr lang="en-US"/>
              <a:t>100MB</a:t>
            </a:r>
            <a:r>
              <a:rPr lang="he-IL"/>
              <a:t> במערכת קבצים </a:t>
            </a:r>
            <a:r>
              <a:rPr lang="en-US"/>
              <a:t>ext4</a:t>
            </a:r>
            <a:r>
              <a:rPr lang="he-IL"/>
              <a:t>, תארו שתי צורות בהן ניתן למפות את הבלוקים של הקובץ בדיסק מתוך ה-</a:t>
            </a:r>
            <a:r>
              <a:rPr lang="en-US"/>
              <a:t>inode</a:t>
            </a:r>
            <a:r>
              <a:rPr lang="he-IL"/>
              <a:t>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>
                <a:extLst>
                  <a:ext uri="{FF2B5EF4-FFF2-40B4-BE49-F238E27FC236}">
                    <a16:creationId xmlns:a16="http://schemas.microsoft.com/office/drawing/2014/main" id="{5AB4C8CF-7919-443C-8498-C417CF3764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he-IL" dirty="0"/>
              </a:p>
              <a:p>
                <a:r>
                  <a:rPr lang="he-IL" dirty="0"/>
                  <a:t>מערכות קבצים המשתמשות במנגנון ה-</a:t>
                </a:r>
                <a:r>
                  <a:rPr lang="en-US" dirty="0"/>
                  <a:t>extent</a:t>
                </a:r>
                <a:r>
                  <a:rPr lang="he-IL" dirty="0"/>
                  <a:t> (כמו </a:t>
                </a:r>
                <a:r>
                  <a:rPr lang="en-US" dirty="0"/>
                  <a:t>ext4</a:t>
                </a:r>
                <a:r>
                  <a:rPr lang="he-IL" dirty="0"/>
                  <a:t> שהיא ברירת המחדל בלינוקס) שומרות רשימה של </a:t>
                </a:r>
                <a:r>
                  <a:rPr lang="en-US" dirty="0"/>
                  <a:t>extents</a:t>
                </a:r>
                <a:r>
                  <a:rPr lang="he-IL" dirty="0"/>
                  <a:t>: זוגות של (</a:t>
                </a:r>
                <a:r>
                  <a:rPr lang="en-US" dirty="0"/>
                  <a:t>start, length</a:t>
                </a:r>
                <a:r>
                  <a:rPr lang="he-IL" dirty="0"/>
                  <a:t>).</a:t>
                </a:r>
                <a:endParaRPr lang="en-US" dirty="0"/>
              </a:p>
              <a:p>
                <a:pPr lvl="1"/>
                <a:r>
                  <a:rPr lang="he-IL" dirty="0"/>
                  <a:t>ב-</a:t>
                </a:r>
                <a:r>
                  <a:rPr lang="en-US" dirty="0"/>
                  <a:t>ext4</a:t>
                </a:r>
                <a:r>
                  <a:rPr lang="he-IL" dirty="0"/>
                  <a:t>, ניתן לשמור עד ארבעה </a:t>
                </a:r>
                <a:r>
                  <a:rPr lang="en-US" dirty="0"/>
                  <a:t>extents</a:t>
                </a:r>
                <a:r>
                  <a:rPr lang="he-IL" dirty="0"/>
                  <a:t> בכל </a:t>
                </a:r>
                <a:r>
                  <a:rPr lang="en-US" dirty="0" err="1"/>
                  <a:t>inode</a:t>
                </a:r>
                <a:r>
                  <a:rPr lang="he-IL" dirty="0"/>
                  <a:t>.</a:t>
                </a:r>
              </a:p>
              <a:p>
                <a:pPr lvl="1"/>
                <a:r>
                  <a:rPr lang="he-IL" dirty="0"/>
                  <a:t>ב-</a:t>
                </a:r>
                <a:r>
                  <a:rPr lang="en-US" dirty="0"/>
                  <a:t>ext4</a:t>
                </a:r>
                <a:r>
                  <a:rPr lang="he-IL" dirty="0"/>
                  <a:t>, </a:t>
                </a:r>
                <a:r>
                  <a:rPr lang="en-US" dirty="0"/>
                  <a:t>length</a:t>
                </a:r>
                <a:r>
                  <a:rPr lang="he-IL" dirty="0"/>
                  <a:t> הוא לכל היותר </a:t>
                </a:r>
                <a:r>
                  <a:rPr lang="en-US" dirty="0"/>
                  <a:t>32K</a:t>
                </a:r>
                <a:r>
                  <a:rPr lang="he-IL" dirty="0"/>
                  <a:t>,</a:t>
                </a:r>
                <a:br>
                  <a:rPr lang="en-US" dirty="0"/>
                </a:br>
                <a:r>
                  <a:rPr lang="he-IL" dirty="0"/>
                  <a:t>ולכן </a:t>
                </a:r>
                <a:r>
                  <a:rPr lang="en-US" dirty="0"/>
                  <a:t>extent</a:t>
                </a:r>
                <a:r>
                  <a:rPr lang="he-IL" dirty="0"/>
                  <a:t> הוא לכל היותר בגודל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𝐾𝐵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128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𝑀𝐵</m:t>
                    </m:r>
                  </m:oMath>
                </a14:m>
                <a:r>
                  <a:rPr lang="he-IL" dirty="0"/>
                  <a:t>.</a:t>
                </a:r>
              </a:p>
              <a:p>
                <a:pPr lvl="1"/>
                <a:endParaRPr lang="he-IL" dirty="0"/>
              </a:p>
              <a:p>
                <a:r>
                  <a:rPr lang="he-IL" dirty="0"/>
                  <a:t>כדי למפות קובץ בגודל </a:t>
                </a:r>
                <a:r>
                  <a:rPr lang="en-US" dirty="0"/>
                  <a:t>100MB</a:t>
                </a:r>
                <a:r>
                  <a:rPr lang="he-IL" dirty="0"/>
                  <a:t> ניתן למשל:</a:t>
                </a:r>
              </a:p>
              <a:p>
                <a:pPr lvl="1"/>
                <a:r>
                  <a:rPr lang="he-IL" dirty="0"/>
                  <a:t>להקצות </a:t>
                </a:r>
                <a:r>
                  <a:rPr lang="en-US" dirty="0"/>
                  <a:t>extent</a:t>
                </a:r>
                <a:r>
                  <a:rPr lang="he-IL" dirty="0"/>
                  <a:t> יחיד בגודל </a:t>
                </a:r>
                <a:r>
                  <a:rPr lang="en-US" dirty="0"/>
                  <a:t>100MB</a:t>
                </a:r>
                <a:r>
                  <a:rPr lang="he-IL" dirty="0"/>
                  <a:t>.</a:t>
                </a:r>
              </a:p>
              <a:p>
                <a:pPr lvl="1"/>
                <a:r>
                  <a:rPr lang="he-IL" dirty="0"/>
                  <a:t>להקצות שני </a:t>
                </a:r>
                <a:r>
                  <a:rPr lang="en-US" dirty="0"/>
                  <a:t>extents</a:t>
                </a:r>
                <a:r>
                  <a:rPr lang="he-IL" dirty="0"/>
                  <a:t>, כל אחד בגודל </a:t>
                </a:r>
                <a:r>
                  <a:rPr lang="en-US" dirty="0"/>
                  <a:t>50MB</a:t>
                </a:r>
                <a:r>
                  <a:rPr lang="he-IL" dirty="0"/>
                  <a:t>.</a:t>
                </a:r>
              </a:p>
            </p:txBody>
          </p:sp>
        </mc:Choice>
        <mc:Fallback xmlns="">
          <p:sp>
            <p:nvSpPr>
              <p:cNvPr id="9" name="Content Placeholder 8">
                <a:extLst>
                  <a:ext uri="{FF2B5EF4-FFF2-40B4-BE49-F238E27FC236}">
                    <a16:creationId xmlns:a16="http://schemas.microsoft.com/office/drawing/2014/main" id="{5AB4C8CF-7919-443C-8498-C417CF3764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6B280C-FFFA-41CF-8146-E7E808EBA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/>
              <a:t>מערכות הפעלה - תרגול 14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C22332-6E4D-47A5-A50E-7D07F675C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4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 rtl="1"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1223</TotalTime>
  <Words>1013</Words>
  <Application>Microsoft Office PowerPoint</Application>
  <PresentationFormat>On-screen Show (4:3)</PresentationFormat>
  <Paragraphs>159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Cambria Math</vt:lpstr>
      <vt:lpstr>Clarity</vt:lpstr>
      <vt:lpstr>תרגול 14</vt:lpstr>
      <vt:lpstr>אביב 2016, מועד א', שאלה 3</vt:lpstr>
      <vt:lpstr>חימום: איך נראה תרגום כתובת וירטואלית לפיזית בארכיטקטורת x86 32-bit ?</vt:lpstr>
      <vt:lpstr>א. (4 נק') הסבירו איך עובד מנגנון הסופר-דפים (superpages) בארכיטקטורת x86 32-bit</vt:lpstr>
      <vt:lpstr>ב. (4 נק') מה הגודל של סופר-דף בארכיטקטורה זו? מדוע?</vt:lpstr>
      <vt:lpstr>ג. (4 נק') הסבירו מה היתרונות של השימוש במנגנון זה.</vt:lpstr>
      <vt:lpstr>ד. (4 נק') הסבירו את הקשיים/חסרונות של שימוש במנגנון זה.</vt:lpstr>
      <vt:lpstr>ה. (4 נק') מנגנון ה-extent דומה במידה מסוימת למנגנון הסופר-דפים, אך מטרתו שונה. הסבירו מדוע.</vt:lpstr>
      <vt:lpstr>ו. בהינתן קובץ בגודל 100MB במערכת קבצים ext4, תארו שתי צורות בהן ניתן למפות את הבלוקים של הקובץ בדיסק מתוך ה-inode.</vt:lpstr>
      <vt:lpstr>אביב 2016, מועד א', שאלה 4</vt:lpstr>
      <vt:lpstr>סעיף א'</vt:lpstr>
      <vt:lpstr>סעיף א' – תזכורת</vt:lpstr>
      <vt:lpstr>סעיף א' – פתרון  (שימו לב: הפתרון הרשמי לא מדויק)</vt:lpstr>
      <vt:lpstr>נתונים</vt:lpstr>
      <vt:lpstr>נתונים: המשך</vt:lpstr>
      <vt:lpstr>סעיף ב'</vt:lpstr>
      <vt:lpstr>סעיף ב' – פתרון</vt:lpstr>
      <vt:lpstr>סעיף ג'</vt:lpstr>
      <vt:lpstr>סעיף ג' – פתרון</vt:lpstr>
      <vt:lpstr>סעיף ד'</vt:lpstr>
      <vt:lpstr>סעיף ד'</vt:lpstr>
      <vt:lpstr>סעיף ד' – פתרון</vt:lpstr>
      <vt:lpstr>סעיף ד' – פתרון</vt:lpstr>
      <vt:lpstr>סעיף ה'</vt:lpstr>
      <vt:lpstr>סעיף ה' – פתרון</vt:lpstr>
      <vt:lpstr>סעיף ו'</vt:lpstr>
      <vt:lpstr>סעיף ו'</vt:lpstr>
      <vt:lpstr>סעיף ו' – פתרון</vt:lpstr>
      <vt:lpstr>סעיף ו' – פתרון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Elad</dc:creator>
  <cp:lastModifiedBy>idanyani</cp:lastModifiedBy>
  <cp:revision>45</cp:revision>
  <dcterms:created xsi:type="dcterms:W3CDTF">2014-09-16T21:32:26Z</dcterms:created>
  <dcterms:modified xsi:type="dcterms:W3CDTF">2018-02-20T17:13:26Z</dcterms:modified>
</cp:coreProperties>
</file>