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1"/>
  </p:notesMasterIdLst>
  <p:sldIdLst>
    <p:sldId id="256" r:id="rId2"/>
    <p:sldId id="284" r:id="rId3"/>
    <p:sldId id="285" r:id="rId4"/>
    <p:sldId id="259" r:id="rId5"/>
    <p:sldId id="260" r:id="rId6"/>
    <p:sldId id="261" r:id="rId7"/>
    <p:sldId id="262" r:id="rId8"/>
    <p:sldId id="263" r:id="rId9"/>
    <p:sldId id="264" r:id="rId10"/>
    <p:sldId id="265" r:id="rId11"/>
    <p:sldId id="267" r:id="rId12"/>
    <p:sldId id="268" r:id="rId13"/>
    <p:sldId id="269" r:id="rId14"/>
    <p:sldId id="270" r:id="rId15"/>
    <p:sldId id="271" r:id="rId16"/>
    <p:sldId id="305" r:id="rId17"/>
    <p:sldId id="306" r:id="rId18"/>
    <p:sldId id="307" r:id="rId19"/>
    <p:sldId id="308" r:id="rId20"/>
    <p:sldId id="286" r:id="rId21"/>
    <p:sldId id="272" r:id="rId22"/>
    <p:sldId id="273" r:id="rId23"/>
    <p:sldId id="274" r:id="rId24"/>
    <p:sldId id="275" r:id="rId25"/>
    <p:sldId id="287" r:id="rId26"/>
    <p:sldId id="276"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277" r:id="rId40"/>
    <p:sldId id="278" r:id="rId41"/>
    <p:sldId id="279" r:id="rId42"/>
    <p:sldId id="280" r:id="rId43"/>
    <p:sldId id="281" r:id="rId44"/>
    <p:sldId id="282" r:id="rId45"/>
    <p:sldId id="309" r:id="rId46"/>
    <p:sldId id="310" r:id="rId47"/>
    <p:sldId id="312" r:id="rId48"/>
    <p:sldId id="311" r:id="rId49"/>
    <p:sldId id="31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5240" autoAdjust="0"/>
  </p:normalViewPr>
  <p:slideViewPr>
    <p:cSldViewPr snapToGrid="0">
      <p:cViewPr varScale="1">
        <p:scale>
          <a:sx n="61" d="100"/>
          <a:sy n="61" d="100"/>
        </p:scale>
        <p:origin x="14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2C02AB-ED53-490C-932D-A7896D39EA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35D441A-908D-4B0F-ABA7-9EE7774BD7AA}">
      <dgm:prSet phldrT="[Text]"/>
      <dgm:spPr/>
      <dgm:t>
        <a:bodyPr/>
        <a:lstStyle/>
        <a:p>
          <a:r>
            <a:rPr lang="en-US" dirty="0"/>
            <a:t>user applications</a:t>
          </a:r>
        </a:p>
      </dgm:t>
    </dgm:pt>
    <dgm:pt modelId="{9577ACC2-3A14-49EC-B6CC-6C3CF87A5594}" type="parTrans" cxnId="{49F38DD1-0679-410E-956B-246FAAA82772}">
      <dgm:prSet/>
      <dgm:spPr/>
      <dgm:t>
        <a:bodyPr/>
        <a:lstStyle/>
        <a:p>
          <a:endParaRPr lang="en-US"/>
        </a:p>
      </dgm:t>
    </dgm:pt>
    <dgm:pt modelId="{973A43BF-DEBF-497C-935A-92B7048B7BF9}" type="sibTrans" cxnId="{49F38DD1-0679-410E-956B-246FAAA82772}">
      <dgm:prSet/>
      <dgm:spPr/>
      <dgm:t>
        <a:bodyPr/>
        <a:lstStyle/>
        <a:p>
          <a:endParaRPr lang="en-US"/>
        </a:p>
      </dgm:t>
    </dgm:pt>
    <dgm:pt modelId="{1A864EA3-DD86-4FF7-9FDB-D4E51D55389F}">
      <dgm:prSet phldrT="[Text]"/>
      <dgm:spPr/>
      <dgm:t>
        <a:bodyPr/>
        <a:lstStyle/>
        <a:p>
          <a:r>
            <a:rPr lang="en-US" dirty="0"/>
            <a:t>concrete file systems</a:t>
          </a:r>
        </a:p>
      </dgm:t>
    </dgm:pt>
    <dgm:pt modelId="{2EB110D7-705A-4EB1-8AE0-74A0C3A848C6}" type="parTrans" cxnId="{45111294-1303-4F05-A051-6FFF9EA4EDEC}">
      <dgm:prSet/>
      <dgm:spPr/>
      <dgm:t>
        <a:bodyPr/>
        <a:lstStyle/>
        <a:p>
          <a:endParaRPr lang="en-US"/>
        </a:p>
      </dgm:t>
    </dgm:pt>
    <dgm:pt modelId="{6B01AAE7-691D-4901-B547-796C2A5CCBCD}" type="sibTrans" cxnId="{45111294-1303-4F05-A051-6FFF9EA4EDEC}">
      <dgm:prSet/>
      <dgm:spPr/>
      <dgm:t>
        <a:bodyPr/>
        <a:lstStyle/>
        <a:p>
          <a:endParaRPr lang="en-US"/>
        </a:p>
      </dgm:t>
    </dgm:pt>
    <dgm:pt modelId="{B16CF08A-A69D-43D5-ACDB-730A3477DDC4}">
      <dgm:prSet phldrT="[Text]"/>
      <dgm:spPr/>
      <dgm:t>
        <a:bodyPr/>
        <a:lstStyle/>
        <a:p>
          <a:r>
            <a:rPr lang="en-US" dirty="0"/>
            <a:t>buffer cache / page cache</a:t>
          </a:r>
        </a:p>
      </dgm:t>
    </dgm:pt>
    <dgm:pt modelId="{27708BEA-6D31-4BBF-8777-A1140F7DBE5F}" type="parTrans" cxnId="{6166561E-6AFC-4663-B9C4-D5BF492682B3}">
      <dgm:prSet/>
      <dgm:spPr/>
      <dgm:t>
        <a:bodyPr/>
        <a:lstStyle/>
        <a:p>
          <a:endParaRPr lang="en-US"/>
        </a:p>
      </dgm:t>
    </dgm:pt>
    <dgm:pt modelId="{42E7CE29-AAF5-41C8-A4B3-59259AE8D746}" type="sibTrans" cxnId="{6166561E-6AFC-4663-B9C4-D5BF492682B3}">
      <dgm:prSet/>
      <dgm:spPr/>
      <dgm:t>
        <a:bodyPr/>
        <a:lstStyle/>
        <a:p>
          <a:endParaRPr lang="en-US"/>
        </a:p>
      </dgm:t>
    </dgm:pt>
    <dgm:pt modelId="{9C4035F8-D587-4DE6-A476-73B7F4C894E3}">
      <dgm:prSet/>
      <dgm:spPr/>
      <dgm:t>
        <a:bodyPr/>
        <a:lstStyle/>
        <a:p>
          <a:r>
            <a:rPr lang="en-US" dirty="0"/>
            <a:t>virtual file system</a:t>
          </a:r>
        </a:p>
      </dgm:t>
    </dgm:pt>
    <dgm:pt modelId="{98D3C3AD-1D04-4056-8DFF-1AC244F524B0}" type="parTrans" cxnId="{B721E053-3AFF-4A6D-BF4E-C495AE6B0038}">
      <dgm:prSet/>
      <dgm:spPr/>
      <dgm:t>
        <a:bodyPr/>
        <a:lstStyle/>
        <a:p>
          <a:endParaRPr lang="en-US"/>
        </a:p>
      </dgm:t>
    </dgm:pt>
    <dgm:pt modelId="{9312B39B-E21D-44E9-BCFA-12C9D4E51D26}" type="sibTrans" cxnId="{B721E053-3AFF-4A6D-BF4E-C495AE6B0038}">
      <dgm:prSet/>
      <dgm:spPr/>
      <dgm:t>
        <a:bodyPr/>
        <a:lstStyle/>
        <a:p>
          <a:endParaRPr lang="en-US"/>
        </a:p>
      </dgm:t>
    </dgm:pt>
    <dgm:pt modelId="{E5FF8656-295B-4C0C-A974-370C11F457F9}">
      <dgm:prSet/>
      <dgm:spPr/>
      <dgm:t>
        <a:bodyPr/>
        <a:lstStyle/>
        <a:p>
          <a:r>
            <a:rPr lang="en-US" dirty="0"/>
            <a:t>system calls (open, read, write, …)</a:t>
          </a:r>
        </a:p>
      </dgm:t>
    </dgm:pt>
    <dgm:pt modelId="{63FD934D-AB5D-42F4-853F-1D6754448C27}" type="parTrans" cxnId="{A830BDE3-E1DC-4FDA-8905-4941B35C8140}">
      <dgm:prSet/>
      <dgm:spPr/>
      <dgm:t>
        <a:bodyPr/>
        <a:lstStyle/>
        <a:p>
          <a:endParaRPr lang="en-US"/>
        </a:p>
      </dgm:t>
    </dgm:pt>
    <dgm:pt modelId="{91363E6B-6D97-4935-B853-2F7B2866005F}" type="sibTrans" cxnId="{A830BDE3-E1DC-4FDA-8905-4941B35C8140}">
      <dgm:prSet/>
      <dgm:spPr/>
      <dgm:t>
        <a:bodyPr/>
        <a:lstStyle/>
        <a:p>
          <a:endParaRPr lang="en-US"/>
        </a:p>
      </dgm:t>
    </dgm:pt>
    <dgm:pt modelId="{568D12FD-2571-498B-8043-8D8A53138334}">
      <dgm:prSet/>
      <dgm:spPr/>
      <dgm:t>
        <a:bodyPr/>
        <a:lstStyle/>
        <a:p>
          <a:r>
            <a:rPr lang="en-US" dirty="0" err="1"/>
            <a:t>inode</a:t>
          </a:r>
          <a:r>
            <a:rPr lang="en-US" dirty="0"/>
            <a:t> cache, directory cache, …</a:t>
          </a:r>
        </a:p>
      </dgm:t>
    </dgm:pt>
    <dgm:pt modelId="{63A35F42-560E-4F36-BFD6-698481C10DDC}" type="parTrans" cxnId="{46D349F0-EB80-4405-8609-AA659CBFDF1A}">
      <dgm:prSet/>
      <dgm:spPr/>
      <dgm:t>
        <a:bodyPr/>
        <a:lstStyle/>
        <a:p>
          <a:endParaRPr lang="en-US"/>
        </a:p>
      </dgm:t>
    </dgm:pt>
    <dgm:pt modelId="{0E01A25D-B0BF-45AA-9C5A-844F4EA542B8}" type="sibTrans" cxnId="{46D349F0-EB80-4405-8609-AA659CBFDF1A}">
      <dgm:prSet/>
      <dgm:spPr/>
      <dgm:t>
        <a:bodyPr/>
        <a:lstStyle/>
        <a:p>
          <a:endParaRPr lang="en-US"/>
        </a:p>
      </dgm:t>
    </dgm:pt>
    <dgm:pt modelId="{398A561F-04E9-4E07-9F97-7D02E9230D90}">
      <dgm:prSet/>
      <dgm:spPr/>
      <dgm:t>
        <a:bodyPr/>
        <a:lstStyle/>
        <a:p>
          <a:r>
            <a:rPr lang="en-US" dirty="0"/>
            <a:t>ext2, ext3, FAT32, NFS, </a:t>
          </a:r>
          <a:r>
            <a:rPr lang="en-US" dirty="0" err="1"/>
            <a:t>btrfs</a:t>
          </a:r>
          <a:r>
            <a:rPr lang="en-US" dirty="0"/>
            <a:t>, …</a:t>
          </a:r>
        </a:p>
      </dgm:t>
    </dgm:pt>
    <dgm:pt modelId="{143276A3-9953-4202-B27C-795BE0DDDF30}" type="parTrans" cxnId="{578FCB8F-E038-44D1-BFFC-893D4F23D28D}">
      <dgm:prSet/>
      <dgm:spPr/>
      <dgm:t>
        <a:bodyPr/>
        <a:lstStyle/>
        <a:p>
          <a:endParaRPr lang="en-US"/>
        </a:p>
      </dgm:t>
    </dgm:pt>
    <dgm:pt modelId="{356FE713-891A-4735-A099-069F02B877D0}" type="sibTrans" cxnId="{578FCB8F-E038-44D1-BFFC-893D4F23D28D}">
      <dgm:prSet/>
      <dgm:spPr/>
      <dgm:t>
        <a:bodyPr/>
        <a:lstStyle/>
        <a:p>
          <a:endParaRPr lang="en-US"/>
        </a:p>
      </dgm:t>
    </dgm:pt>
    <dgm:pt modelId="{15CFCEA0-D2E0-4842-B53B-513F8B7D1BAE}">
      <dgm:prSet/>
      <dgm:spPr/>
      <dgm:t>
        <a:bodyPr/>
        <a:lstStyle/>
        <a:p>
          <a:r>
            <a:rPr lang="en-US" dirty="0"/>
            <a:t>device drivers</a:t>
          </a:r>
        </a:p>
      </dgm:t>
    </dgm:pt>
    <dgm:pt modelId="{A21C5EEF-E921-48D2-B918-55C24CEA98EA}" type="parTrans" cxnId="{082BDF31-4040-41E4-A285-066FA74D7A69}">
      <dgm:prSet/>
      <dgm:spPr/>
      <dgm:t>
        <a:bodyPr/>
        <a:lstStyle/>
        <a:p>
          <a:endParaRPr lang="en-US"/>
        </a:p>
      </dgm:t>
    </dgm:pt>
    <dgm:pt modelId="{29E18577-68F6-42EE-9F59-FF22A7130AB4}" type="sibTrans" cxnId="{082BDF31-4040-41E4-A285-066FA74D7A69}">
      <dgm:prSet/>
      <dgm:spPr/>
      <dgm:t>
        <a:bodyPr/>
        <a:lstStyle/>
        <a:p>
          <a:endParaRPr lang="en-US"/>
        </a:p>
      </dgm:t>
    </dgm:pt>
    <dgm:pt modelId="{AC6D2E93-2268-461B-9BC2-FF9D7C201D0E}" type="pres">
      <dgm:prSet presAssocID="{482C02AB-ED53-490C-932D-A7896D39EABA}" presName="linear" presStyleCnt="0">
        <dgm:presLayoutVars>
          <dgm:dir/>
          <dgm:animLvl val="lvl"/>
          <dgm:resizeHandles val="exact"/>
        </dgm:presLayoutVars>
      </dgm:prSet>
      <dgm:spPr/>
    </dgm:pt>
    <dgm:pt modelId="{260293BF-4024-459A-B82F-3CED917DDB0E}" type="pres">
      <dgm:prSet presAssocID="{D35D441A-908D-4B0F-ABA7-9EE7774BD7AA}" presName="parentLin" presStyleCnt="0"/>
      <dgm:spPr/>
    </dgm:pt>
    <dgm:pt modelId="{30CDFABD-413F-47C2-B331-FCCA053D2734}" type="pres">
      <dgm:prSet presAssocID="{D35D441A-908D-4B0F-ABA7-9EE7774BD7AA}" presName="parentLeftMargin" presStyleLbl="node1" presStyleIdx="0" presStyleCnt="5"/>
      <dgm:spPr/>
    </dgm:pt>
    <dgm:pt modelId="{5329C20C-FA90-43DE-8B35-B1D6703A84FA}" type="pres">
      <dgm:prSet presAssocID="{D35D441A-908D-4B0F-ABA7-9EE7774BD7AA}" presName="parentText" presStyleLbl="node1" presStyleIdx="0" presStyleCnt="5">
        <dgm:presLayoutVars>
          <dgm:chMax val="0"/>
          <dgm:bulletEnabled val="1"/>
        </dgm:presLayoutVars>
      </dgm:prSet>
      <dgm:spPr/>
    </dgm:pt>
    <dgm:pt modelId="{76EBF489-71F4-406E-8724-F01FA4310B02}" type="pres">
      <dgm:prSet presAssocID="{D35D441A-908D-4B0F-ABA7-9EE7774BD7AA}" presName="negativeSpace" presStyleCnt="0"/>
      <dgm:spPr/>
    </dgm:pt>
    <dgm:pt modelId="{390C326F-6D9C-4B72-9E48-988E8AD9FD15}" type="pres">
      <dgm:prSet presAssocID="{D35D441A-908D-4B0F-ABA7-9EE7774BD7AA}" presName="childText" presStyleLbl="conFgAcc1" presStyleIdx="0" presStyleCnt="5">
        <dgm:presLayoutVars>
          <dgm:bulletEnabled val="1"/>
        </dgm:presLayoutVars>
      </dgm:prSet>
      <dgm:spPr/>
    </dgm:pt>
    <dgm:pt modelId="{D199014F-2665-481B-A4DF-0D21F0C5BC9E}" type="pres">
      <dgm:prSet presAssocID="{973A43BF-DEBF-497C-935A-92B7048B7BF9}" presName="spaceBetweenRectangles" presStyleCnt="0"/>
      <dgm:spPr/>
    </dgm:pt>
    <dgm:pt modelId="{943026A9-857B-4FF3-B894-4DAF3008691B}" type="pres">
      <dgm:prSet presAssocID="{9C4035F8-D587-4DE6-A476-73B7F4C894E3}" presName="parentLin" presStyleCnt="0"/>
      <dgm:spPr/>
    </dgm:pt>
    <dgm:pt modelId="{9CC7FA81-DAEE-4AE9-BDF3-C03CCDC907B9}" type="pres">
      <dgm:prSet presAssocID="{9C4035F8-D587-4DE6-A476-73B7F4C894E3}" presName="parentLeftMargin" presStyleLbl="node1" presStyleIdx="0" presStyleCnt="5"/>
      <dgm:spPr/>
    </dgm:pt>
    <dgm:pt modelId="{CB2502DF-1F86-407F-9868-2A7D3C3F48D3}" type="pres">
      <dgm:prSet presAssocID="{9C4035F8-D587-4DE6-A476-73B7F4C894E3}" presName="parentText" presStyleLbl="node1" presStyleIdx="1" presStyleCnt="5">
        <dgm:presLayoutVars>
          <dgm:chMax val="0"/>
          <dgm:bulletEnabled val="1"/>
        </dgm:presLayoutVars>
      </dgm:prSet>
      <dgm:spPr/>
    </dgm:pt>
    <dgm:pt modelId="{C0A0FE06-D8A1-4EC6-9913-1E11A0378D55}" type="pres">
      <dgm:prSet presAssocID="{9C4035F8-D587-4DE6-A476-73B7F4C894E3}" presName="negativeSpace" presStyleCnt="0"/>
      <dgm:spPr/>
    </dgm:pt>
    <dgm:pt modelId="{912CF5A6-9AAE-4177-85B9-C99FBE331BEB}" type="pres">
      <dgm:prSet presAssocID="{9C4035F8-D587-4DE6-A476-73B7F4C894E3}" presName="childText" presStyleLbl="conFgAcc1" presStyleIdx="1" presStyleCnt="5">
        <dgm:presLayoutVars>
          <dgm:bulletEnabled val="1"/>
        </dgm:presLayoutVars>
      </dgm:prSet>
      <dgm:spPr/>
    </dgm:pt>
    <dgm:pt modelId="{7CD80419-5A38-44B4-BA7C-E5BF8F817DB9}" type="pres">
      <dgm:prSet presAssocID="{9312B39B-E21D-44E9-BCFA-12C9D4E51D26}" presName="spaceBetweenRectangles" presStyleCnt="0"/>
      <dgm:spPr/>
    </dgm:pt>
    <dgm:pt modelId="{70866D1D-DFD6-4539-B0EC-582BA1A64A7A}" type="pres">
      <dgm:prSet presAssocID="{1A864EA3-DD86-4FF7-9FDB-D4E51D55389F}" presName="parentLin" presStyleCnt="0"/>
      <dgm:spPr/>
    </dgm:pt>
    <dgm:pt modelId="{DD2E500F-64AE-4B9A-B27F-0097DC652344}" type="pres">
      <dgm:prSet presAssocID="{1A864EA3-DD86-4FF7-9FDB-D4E51D55389F}" presName="parentLeftMargin" presStyleLbl="node1" presStyleIdx="1" presStyleCnt="5"/>
      <dgm:spPr/>
    </dgm:pt>
    <dgm:pt modelId="{BA4510E9-8EA9-497A-ADBF-4F440551F0CE}" type="pres">
      <dgm:prSet presAssocID="{1A864EA3-DD86-4FF7-9FDB-D4E51D55389F}" presName="parentText" presStyleLbl="node1" presStyleIdx="2" presStyleCnt="5">
        <dgm:presLayoutVars>
          <dgm:chMax val="0"/>
          <dgm:bulletEnabled val="1"/>
        </dgm:presLayoutVars>
      </dgm:prSet>
      <dgm:spPr/>
    </dgm:pt>
    <dgm:pt modelId="{6568C89B-4F21-40EB-8229-A6B733E12FA3}" type="pres">
      <dgm:prSet presAssocID="{1A864EA3-DD86-4FF7-9FDB-D4E51D55389F}" presName="negativeSpace" presStyleCnt="0"/>
      <dgm:spPr/>
    </dgm:pt>
    <dgm:pt modelId="{F693939C-F342-4818-AFF9-B40B8D993F73}" type="pres">
      <dgm:prSet presAssocID="{1A864EA3-DD86-4FF7-9FDB-D4E51D55389F}" presName="childText" presStyleLbl="conFgAcc1" presStyleIdx="2" presStyleCnt="5">
        <dgm:presLayoutVars>
          <dgm:bulletEnabled val="1"/>
        </dgm:presLayoutVars>
      </dgm:prSet>
      <dgm:spPr/>
    </dgm:pt>
    <dgm:pt modelId="{C6AA4AEA-802F-48AB-83CC-FE0877C3AC48}" type="pres">
      <dgm:prSet presAssocID="{6B01AAE7-691D-4901-B547-796C2A5CCBCD}" presName="spaceBetweenRectangles" presStyleCnt="0"/>
      <dgm:spPr/>
    </dgm:pt>
    <dgm:pt modelId="{E892E226-D618-41BB-881D-4F10F2A4D3A6}" type="pres">
      <dgm:prSet presAssocID="{B16CF08A-A69D-43D5-ACDB-730A3477DDC4}" presName="parentLin" presStyleCnt="0"/>
      <dgm:spPr/>
    </dgm:pt>
    <dgm:pt modelId="{042F0299-9E2D-407C-A538-C4CF76BDA046}" type="pres">
      <dgm:prSet presAssocID="{B16CF08A-A69D-43D5-ACDB-730A3477DDC4}" presName="parentLeftMargin" presStyleLbl="node1" presStyleIdx="2" presStyleCnt="5"/>
      <dgm:spPr/>
    </dgm:pt>
    <dgm:pt modelId="{F2344B47-722F-44E6-9F0F-17D205593CEB}" type="pres">
      <dgm:prSet presAssocID="{B16CF08A-A69D-43D5-ACDB-730A3477DDC4}" presName="parentText" presStyleLbl="node1" presStyleIdx="3" presStyleCnt="5">
        <dgm:presLayoutVars>
          <dgm:chMax val="0"/>
          <dgm:bulletEnabled val="1"/>
        </dgm:presLayoutVars>
      </dgm:prSet>
      <dgm:spPr/>
    </dgm:pt>
    <dgm:pt modelId="{D0417108-6207-4F77-ABF3-50C1F4FF9E6A}" type="pres">
      <dgm:prSet presAssocID="{B16CF08A-A69D-43D5-ACDB-730A3477DDC4}" presName="negativeSpace" presStyleCnt="0"/>
      <dgm:spPr/>
    </dgm:pt>
    <dgm:pt modelId="{ECD5C31C-0BE0-4476-BD32-A87A8431DF4B}" type="pres">
      <dgm:prSet presAssocID="{B16CF08A-A69D-43D5-ACDB-730A3477DDC4}" presName="childText" presStyleLbl="conFgAcc1" presStyleIdx="3" presStyleCnt="5">
        <dgm:presLayoutVars>
          <dgm:bulletEnabled val="1"/>
        </dgm:presLayoutVars>
      </dgm:prSet>
      <dgm:spPr/>
    </dgm:pt>
    <dgm:pt modelId="{D717C762-1224-4CFF-B09B-064506500EC8}" type="pres">
      <dgm:prSet presAssocID="{42E7CE29-AAF5-41C8-A4B3-59259AE8D746}" presName="spaceBetweenRectangles" presStyleCnt="0"/>
      <dgm:spPr/>
    </dgm:pt>
    <dgm:pt modelId="{EF206BD1-20EF-430F-A7D5-7DBEA301367F}" type="pres">
      <dgm:prSet presAssocID="{15CFCEA0-D2E0-4842-B53B-513F8B7D1BAE}" presName="parentLin" presStyleCnt="0"/>
      <dgm:spPr/>
    </dgm:pt>
    <dgm:pt modelId="{12E9398B-337F-4BCB-BA70-22F9D69B6DF4}" type="pres">
      <dgm:prSet presAssocID="{15CFCEA0-D2E0-4842-B53B-513F8B7D1BAE}" presName="parentLeftMargin" presStyleLbl="node1" presStyleIdx="3" presStyleCnt="5"/>
      <dgm:spPr/>
    </dgm:pt>
    <dgm:pt modelId="{6DF685EC-9CFF-47B5-9F33-7C5D95B9CAE6}" type="pres">
      <dgm:prSet presAssocID="{15CFCEA0-D2E0-4842-B53B-513F8B7D1BAE}" presName="parentText" presStyleLbl="node1" presStyleIdx="4" presStyleCnt="5">
        <dgm:presLayoutVars>
          <dgm:chMax val="0"/>
          <dgm:bulletEnabled val="1"/>
        </dgm:presLayoutVars>
      </dgm:prSet>
      <dgm:spPr/>
    </dgm:pt>
    <dgm:pt modelId="{1F2E268C-EC14-4F4B-B037-7E9BFE132B73}" type="pres">
      <dgm:prSet presAssocID="{15CFCEA0-D2E0-4842-B53B-513F8B7D1BAE}" presName="negativeSpace" presStyleCnt="0"/>
      <dgm:spPr/>
    </dgm:pt>
    <dgm:pt modelId="{80CE888C-DC88-4DB5-83D2-186D420778B5}" type="pres">
      <dgm:prSet presAssocID="{15CFCEA0-D2E0-4842-B53B-513F8B7D1BAE}" presName="childText" presStyleLbl="conFgAcc1" presStyleIdx="4" presStyleCnt="5">
        <dgm:presLayoutVars>
          <dgm:bulletEnabled val="1"/>
        </dgm:presLayoutVars>
      </dgm:prSet>
      <dgm:spPr/>
    </dgm:pt>
  </dgm:ptLst>
  <dgm:cxnLst>
    <dgm:cxn modelId="{CFAD2403-5104-4475-AD9E-599825E62A1C}" type="presOf" srcId="{15CFCEA0-D2E0-4842-B53B-513F8B7D1BAE}" destId="{6DF685EC-9CFF-47B5-9F33-7C5D95B9CAE6}" srcOrd="1" destOrd="0" presId="urn:microsoft.com/office/officeart/2005/8/layout/list1"/>
    <dgm:cxn modelId="{08F0D108-2BDA-46D7-9B68-90B2E5BD5AD5}" type="presOf" srcId="{D35D441A-908D-4B0F-ABA7-9EE7774BD7AA}" destId="{5329C20C-FA90-43DE-8B35-B1D6703A84FA}" srcOrd="1" destOrd="0" presId="urn:microsoft.com/office/officeart/2005/8/layout/list1"/>
    <dgm:cxn modelId="{3D2F1F0A-AB40-43D6-A17A-64F32C6D7EAE}" type="presOf" srcId="{568D12FD-2571-498B-8043-8D8A53138334}" destId="{912CF5A6-9AAE-4177-85B9-C99FBE331BEB}" srcOrd="0" destOrd="0" presId="urn:microsoft.com/office/officeart/2005/8/layout/list1"/>
    <dgm:cxn modelId="{9C396016-E1C7-40F6-AB80-26691BF00B0D}" type="presOf" srcId="{D35D441A-908D-4B0F-ABA7-9EE7774BD7AA}" destId="{30CDFABD-413F-47C2-B331-FCCA053D2734}" srcOrd="0" destOrd="0" presId="urn:microsoft.com/office/officeart/2005/8/layout/list1"/>
    <dgm:cxn modelId="{6166561E-6AFC-4663-B9C4-D5BF492682B3}" srcId="{482C02AB-ED53-490C-932D-A7896D39EABA}" destId="{B16CF08A-A69D-43D5-ACDB-730A3477DDC4}" srcOrd="3" destOrd="0" parTransId="{27708BEA-6D31-4BBF-8777-A1140F7DBE5F}" sibTransId="{42E7CE29-AAF5-41C8-A4B3-59259AE8D746}"/>
    <dgm:cxn modelId="{429DFC20-E641-45FB-B578-C9DE4EC3FDB9}" type="presOf" srcId="{398A561F-04E9-4E07-9F97-7D02E9230D90}" destId="{F693939C-F342-4818-AFF9-B40B8D993F73}" srcOrd="0" destOrd="0" presId="urn:microsoft.com/office/officeart/2005/8/layout/list1"/>
    <dgm:cxn modelId="{082BDF31-4040-41E4-A285-066FA74D7A69}" srcId="{482C02AB-ED53-490C-932D-A7896D39EABA}" destId="{15CFCEA0-D2E0-4842-B53B-513F8B7D1BAE}" srcOrd="4" destOrd="0" parTransId="{A21C5EEF-E921-48D2-B918-55C24CEA98EA}" sibTransId="{29E18577-68F6-42EE-9F59-FF22A7130AB4}"/>
    <dgm:cxn modelId="{B721E053-3AFF-4A6D-BF4E-C495AE6B0038}" srcId="{482C02AB-ED53-490C-932D-A7896D39EABA}" destId="{9C4035F8-D587-4DE6-A476-73B7F4C894E3}" srcOrd="1" destOrd="0" parTransId="{98D3C3AD-1D04-4056-8DFF-1AC244F524B0}" sibTransId="{9312B39B-E21D-44E9-BCFA-12C9D4E51D26}"/>
    <dgm:cxn modelId="{E4024774-B071-4686-A32E-FCF0EFDE0BD6}" type="presOf" srcId="{B16CF08A-A69D-43D5-ACDB-730A3477DDC4}" destId="{F2344B47-722F-44E6-9F0F-17D205593CEB}" srcOrd="1" destOrd="0" presId="urn:microsoft.com/office/officeart/2005/8/layout/list1"/>
    <dgm:cxn modelId="{959F3D75-C4EB-435D-A177-36991750DA55}" type="presOf" srcId="{1A864EA3-DD86-4FF7-9FDB-D4E51D55389F}" destId="{BA4510E9-8EA9-497A-ADBF-4F440551F0CE}" srcOrd="1" destOrd="0" presId="urn:microsoft.com/office/officeart/2005/8/layout/list1"/>
    <dgm:cxn modelId="{6085C47A-B5FF-46C1-813B-D21665198AC1}" type="presOf" srcId="{E5FF8656-295B-4C0C-A974-370C11F457F9}" destId="{390C326F-6D9C-4B72-9E48-988E8AD9FD15}" srcOrd="0" destOrd="0" presId="urn:microsoft.com/office/officeart/2005/8/layout/list1"/>
    <dgm:cxn modelId="{50F26E8F-58C0-47E0-8607-AA19B9A6B79D}" type="presOf" srcId="{1A864EA3-DD86-4FF7-9FDB-D4E51D55389F}" destId="{DD2E500F-64AE-4B9A-B27F-0097DC652344}" srcOrd="0" destOrd="0" presId="urn:microsoft.com/office/officeart/2005/8/layout/list1"/>
    <dgm:cxn modelId="{578FCB8F-E038-44D1-BFFC-893D4F23D28D}" srcId="{1A864EA3-DD86-4FF7-9FDB-D4E51D55389F}" destId="{398A561F-04E9-4E07-9F97-7D02E9230D90}" srcOrd="0" destOrd="0" parTransId="{143276A3-9953-4202-B27C-795BE0DDDF30}" sibTransId="{356FE713-891A-4735-A099-069F02B877D0}"/>
    <dgm:cxn modelId="{45111294-1303-4F05-A051-6FFF9EA4EDEC}" srcId="{482C02AB-ED53-490C-932D-A7896D39EABA}" destId="{1A864EA3-DD86-4FF7-9FDB-D4E51D55389F}" srcOrd="2" destOrd="0" parTransId="{2EB110D7-705A-4EB1-8AE0-74A0C3A848C6}" sibTransId="{6B01AAE7-691D-4901-B547-796C2A5CCBCD}"/>
    <dgm:cxn modelId="{87710C95-BC25-43B5-B373-DD37DD75B419}" type="presOf" srcId="{15CFCEA0-D2E0-4842-B53B-513F8B7D1BAE}" destId="{12E9398B-337F-4BCB-BA70-22F9D69B6DF4}" srcOrd="0" destOrd="0" presId="urn:microsoft.com/office/officeart/2005/8/layout/list1"/>
    <dgm:cxn modelId="{E1D35A96-A0EF-4F94-8320-20EB0FF1A0B2}" type="presOf" srcId="{482C02AB-ED53-490C-932D-A7896D39EABA}" destId="{AC6D2E93-2268-461B-9BC2-FF9D7C201D0E}" srcOrd="0" destOrd="0" presId="urn:microsoft.com/office/officeart/2005/8/layout/list1"/>
    <dgm:cxn modelId="{A66DF9A1-17E9-4549-AC53-3C6A3DC52E5B}" type="presOf" srcId="{B16CF08A-A69D-43D5-ACDB-730A3477DDC4}" destId="{042F0299-9E2D-407C-A538-C4CF76BDA046}" srcOrd="0" destOrd="0" presId="urn:microsoft.com/office/officeart/2005/8/layout/list1"/>
    <dgm:cxn modelId="{49F38DD1-0679-410E-956B-246FAAA82772}" srcId="{482C02AB-ED53-490C-932D-A7896D39EABA}" destId="{D35D441A-908D-4B0F-ABA7-9EE7774BD7AA}" srcOrd="0" destOrd="0" parTransId="{9577ACC2-3A14-49EC-B6CC-6C3CF87A5594}" sibTransId="{973A43BF-DEBF-497C-935A-92B7048B7BF9}"/>
    <dgm:cxn modelId="{A830BDE3-E1DC-4FDA-8905-4941B35C8140}" srcId="{D35D441A-908D-4B0F-ABA7-9EE7774BD7AA}" destId="{E5FF8656-295B-4C0C-A974-370C11F457F9}" srcOrd="0" destOrd="0" parTransId="{63FD934D-AB5D-42F4-853F-1D6754448C27}" sibTransId="{91363E6B-6D97-4935-B853-2F7B2866005F}"/>
    <dgm:cxn modelId="{46D349F0-EB80-4405-8609-AA659CBFDF1A}" srcId="{9C4035F8-D587-4DE6-A476-73B7F4C894E3}" destId="{568D12FD-2571-498B-8043-8D8A53138334}" srcOrd="0" destOrd="0" parTransId="{63A35F42-560E-4F36-BFD6-698481C10DDC}" sibTransId="{0E01A25D-B0BF-45AA-9C5A-844F4EA542B8}"/>
    <dgm:cxn modelId="{4C0363F4-5A19-47E2-85A0-5F751BA5A6B9}" type="presOf" srcId="{9C4035F8-D587-4DE6-A476-73B7F4C894E3}" destId="{CB2502DF-1F86-407F-9868-2A7D3C3F48D3}" srcOrd="1" destOrd="0" presId="urn:microsoft.com/office/officeart/2005/8/layout/list1"/>
    <dgm:cxn modelId="{62584FF8-E3B2-4BBD-A0D0-AE17CDA2FB23}" type="presOf" srcId="{9C4035F8-D587-4DE6-A476-73B7F4C894E3}" destId="{9CC7FA81-DAEE-4AE9-BDF3-C03CCDC907B9}" srcOrd="0" destOrd="0" presId="urn:microsoft.com/office/officeart/2005/8/layout/list1"/>
    <dgm:cxn modelId="{C534EF4D-2947-4958-8336-883735719575}" type="presParOf" srcId="{AC6D2E93-2268-461B-9BC2-FF9D7C201D0E}" destId="{260293BF-4024-459A-B82F-3CED917DDB0E}" srcOrd="0" destOrd="0" presId="urn:microsoft.com/office/officeart/2005/8/layout/list1"/>
    <dgm:cxn modelId="{A22EBE2E-47D7-4320-ACBC-8A51AEE740E0}" type="presParOf" srcId="{260293BF-4024-459A-B82F-3CED917DDB0E}" destId="{30CDFABD-413F-47C2-B331-FCCA053D2734}" srcOrd="0" destOrd="0" presId="urn:microsoft.com/office/officeart/2005/8/layout/list1"/>
    <dgm:cxn modelId="{19DF0B06-1F7E-49C3-ADE3-15A873B923EA}" type="presParOf" srcId="{260293BF-4024-459A-B82F-3CED917DDB0E}" destId="{5329C20C-FA90-43DE-8B35-B1D6703A84FA}" srcOrd="1" destOrd="0" presId="urn:microsoft.com/office/officeart/2005/8/layout/list1"/>
    <dgm:cxn modelId="{4293A60E-A94E-4B9B-A9F0-D9766F0A00B8}" type="presParOf" srcId="{AC6D2E93-2268-461B-9BC2-FF9D7C201D0E}" destId="{76EBF489-71F4-406E-8724-F01FA4310B02}" srcOrd="1" destOrd="0" presId="urn:microsoft.com/office/officeart/2005/8/layout/list1"/>
    <dgm:cxn modelId="{10590E6B-2A7B-497A-AACE-5C4E4367CD20}" type="presParOf" srcId="{AC6D2E93-2268-461B-9BC2-FF9D7C201D0E}" destId="{390C326F-6D9C-4B72-9E48-988E8AD9FD15}" srcOrd="2" destOrd="0" presId="urn:microsoft.com/office/officeart/2005/8/layout/list1"/>
    <dgm:cxn modelId="{CDD3C2FA-1DE5-4E47-B43B-A6DCE593CC51}" type="presParOf" srcId="{AC6D2E93-2268-461B-9BC2-FF9D7C201D0E}" destId="{D199014F-2665-481B-A4DF-0D21F0C5BC9E}" srcOrd="3" destOrd="0" presId="urn:microsoft.com/office/officeart/2005/8/layout/list1"/>
    <dgm:cxn modelId="{98907F05-17C8-4BCD-81F4-15A2F512CFC2}" type="presParOf" srcId="{AC6D2E93-2268-461B-9BC2-FF9D7C201D0E}" destId="{943026A9-857B-4FF3-B894-4DAF3008691B}" srcOrd="4" destOrd="0" presId="urn:microsoft.com/office/officeart/2005/8/layout/list1"/>
    <dgm:cxn modelId="{597DE275-D8BD-4B70-9FBF-FD0F44B478F4}" type="presParOf" srcId="{943026A9-857B-4FF3-B894-4DAF3008691B}" destId="{9CC7FA81-DAEE-4AE9-BDF3-C03CCDC907B9}" srcOrd="0" destOrd="0" presId="urn:microsoft.com/office/officeart/2005/8/layout/list1"/>
    <dgm:cxn modelId="{96EFF036-D005-453A-B7CE-D7589EF3B545}" type="presParOf" srcId="{943026A9-857B-4FF3-B894-4DAF3008691B}" destId="{CB2502DF-1F86-407F-9868-2A7D3C3F48D3}" srcOrd="1" destOrd="0" presId="urn:microsoft.com/office/officeart/2005/8/layout/list1"/>
    <dgm:cxn modelId="{2D66DA62-EA26-40AB-AE36-CE19869AE360}" type="presParOf" srcId="{AC6D2E93-2268-461B-9BC2-FF9D7C201D0E}" destId="{C0A0FE06-D8A1-4EC6-9913-1E11A0378D55}" srcOrd="5" destOrd="0" presId="urn:microsoft.com/office/officeart/2005/8/layout/list1"/>
    <dgm:cxn modelId="{A9962C70-051D-4237-B17A-F28C695A335F}" type="presParOf" srcId="{AC6D2E93-2268-461B-9BC2-FF9D7C201D0E}" destId="{912CF5A6-9AAE-4177-85B9-C99FBE331BEB}" srcOrd="6" destOrd="0" presId="urn:microsoft.com/office/officeart/2005/8/layout/list1"/>
    <dgm:cxn modelId="{F0ABF6E9-E922-4F77-A32F-70AE3CC34069}" type="presParOf" srcId="{AC6D2E93-2268-461B-9BC2-FF9D7C201D0E}" destId="{7CD80419-5A38-44B4-BA7C-E5BF8F817DB9}" srcOrd="7" destOrd="0" presId="urn:microsoft.com/office/officeart/2005/8/layout/list1"/>
    <dgm:cxn modelId="{385E5AF2-909C-4391-A393-BC14060FED1C}" type="presParOf" srcId="{AC6D2E93-2268-461B-9BC2-FF9D7C201D0E}" destId="{70866D1D-DFD6-4539-B0EC-582BA1A64A7A}" srcOrd="8" destOrd="0" presId="urn:microsoft.com/office/officeart/2005/8/layout/list1"/>
    <dgm:cxn modelId="{450E4BC1-AE0C-4095-9F61-089766793A15}" type="presParOf" srcId="{70866D1D-DFD6-4539-B0EC-582BA1A64A7A}" destId="{DD2E500F-64AE-4B9A-B27F-0097DC652344}" srcOrd="0" destOrd="0" presId="urn:microsoft.com/office/officeart/2005/8/layout/list1"/>
    <dgm:cxn modelId="{89E8B0A0-670A-4843-BC69-61C99243A8DE}" type="presParOf" srcId="{70866D1D-DFD6-4539-B0EC-582BA1A64A7A}" destId="{BA4510E9-8EA9-497A-ADBF-4F440551F0CE}" srcOrd="1" destOrd="0" presId="urn:microsoft.com/office/officeart/2005/8/layout/list1"/>
    <dgm:cxn modelId="{989D5247-6D98-4654-9127-062A0A9D23F4}" type="presParOf" srcId="{AC6D2E93-2268-461B-9BC2-FF9D7C201D0E}" destId="{6568C89B-4F21-40EB-8229-A6B733E12FA3}" srcOrd="9" destOrd="0" presId="urn:microsoft.com/office/officeart/2005/8/layout/list1"/>
    <dgm:cxn modelId="{65A246F0-B3EF-48CE-AD5D-6E849970F0D2}" type="presParOf" srcId="{AC6D2E93-2268-461B-9BC2-FF9D7C201D0E}" destId="{F693939C-F342-4818-AFF9-B40B8D993F73}" srcOrd="10" destOrd="0" presId="urn:microsoft.com/office/officeart/2005/8/layout/list1"/>
    <dgm:cxn modelId="{7ECB7B84-C1BA-4098-BDBA-1C9B24F92EC1}" type="presParOf" srcId="{AC6D2E93-2268-461B-9BC2-FF9D7C201D0E}" destId="{C6AA4AEA-802F-48AB-83CC-FE0877C3AC48}" srcOrd="11" destOrd="0" presId="urn:microsoft.com/office/officeart/2005/8/layout/list1"/>
    <dgm:cxn modelId="{8DA2335E-41BB-45F7-9B3B-B64F7AA22FDC}" type="presParOf" srcId="{AC6D2E93-2268-461B-9BC2-FF9D7C201D0E}" destId="{E892E226-D618-41BB-881D-4F10F2A4D3A6}" srcOrd="12" destOrd="0" presId="urn:microsoft.com/office/officeart/2005/8/layout/list1"/>
    <dgm:cxn modelId="{E58B00B2-EE17-4E74-A8FF-9FF8961E7F63}" type="presParOf" srcId="{E892E226-D618-41BB-881D-4F10F2A4D3A6}" destId="{042F0299-9E2D-407C-A538-C4CF76BDA046}" srcOrd="0" destOrd="0" presId="urn:microsoft.com/office/officeart/2005/8/layout/list1"/>
    <dgm:cxn modelId="{212CAD0B-205A-4EF1-827A-B5B44C98FF42}" type="presParOf" srcId="{E892E226-D618-41BB-881D-4F10F2A4D3A6}" destId="{F2344B47-722F-44E6-9F0F-17D205593CEB}" srcOrd="1" destOrd="0" presId="urn:microsoft.com/office/officeart/2005/8/layout/list1"/>
    <dgm:cxn modelId="{E18A8CC8-207F-445F-981E-214A99AB3E9F}" type="presParOf" srcId="{AC6D2E93-2268-461B-9BC2-FF9D7C201D0E}" destId="{D0417108-6207-4F77-ABF3-50C1F4FF9E6A}" srcOrd="13" destOrd="0" presId="urn:microsoft.com/office/officeart/2005/8/layout/list1"/>
    <dgm:cxn modelId="{E183C8BC-F83C-4FC5-93E2-E1069AB755D8}" type="presParOf" srcId="{AC6D2E93-2268-461B-9BC2-FF9D7C201D0E}" destId="{ECD5C31C-0BE0-4476-BD32-A87A8431DF4B}" srcOrd="14" destOrd="0" presId="urn:microsoft.com/office/officeart/2005/8/layout/list1"/>
    <dgm:cxn modelId="{CD6ADC16-5497-4C40-B8D6-3DF1CD2BD046}" type="presParOf" srcId="{AC6D2E93-2268-461B-9BC2-FF9D7C201D0E}" destId="{D717C762-1224-4CFF-B09B-064506500EC8}" srcOrd="15" destOrd="0" presId="urn:microsoft.com/office/officeart/2005/8/layout/list1"/>
    <dgm:cxn modelId="{30CF11ED-C679-4BE2-831E-07A8FF7BDEE0}" type="presParOf" srcId="{AC6D2E93-2268-461B-9BC2-FF9D7C201D0E}" destId="{EF206BD1-20EF-430F-A7D5-7DBEA301367F}" srcOrd="16" destOrd="0" presId="urn:microsoft.com/office/officeart/2005/8/layout/list1"/>
    <dgm:cxn modelId="{65AA9802-AB14-4AC2-9C2A-6B17FB843098}" type="presParOf" srcId="{EF206BD1-20EF-430F-A7D5-7DBEA301367F}" destId="{12E9398B-337F-4BCB-BA70-22F9D69B6DF4}" srcOrd="0" destOrd="0" presId="urn:microsoft.com/office/officeart/2005/8/layout/list1"/>
    <dgm:cxn modelId="{E12098E2-92C5-4CFC-8965-6C273C61C82C}" type="presParOf" srcId="{EF206BD1-20EF-430F-A7D5-7DBEA301367F}" destId="{6DF685EC-9CFF-47B5-9F33-7C5D95B9CAE6}" srcOrd="1" destOrd="0" presId="urn:microsoft.com/office/officeart/2005/8/layout/list1"/>
    <dgm:cxn modelId="{9B607436-7D08-4B5F-8227-866711696236}" type="presParOf" srcId="{AC6D2E93-2268-461B-9BC2-FF9D7C201D0E}" destId="{1F2E268C-EC14-4F4B-B037-7E9BFE132B73}" srcOrd="17" destOrd="0" presId="urn:microsoft.com/office/officeart/2005/8/layout/list1"/>
    <dgm:cxn modelId="{F953E468-17AF-4757-B7F2-67DC33099791}" type="presParOf" srcId="{AC6D2E93-2268-461B-9BC2-FF9D7C201D0E}" destId="{80CE888C-DC88-4DB5-83D2-186D420778B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C326F-6D9C-4B72-9E48-988E8AD9FD15}">
      <dsp:nvSpPr>
        <dsp:cNvPr id="0" name=""/>
        <dsp:cNvSpPr/>
      </dsp:nvSpPr>
      <dsp:spPr>
        <a:xfrm>
          <a:off x="0" y="427084"/>
          <a:ext cx="4038600" cy="6678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3440" tIns="333248" rIns="31344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system calls (open, read, write, …)</a:t>
          </a:r>
        </a:p>
      </dsp:txBody>
      <dsp:txXfrm>
        <a:off x="0" y="427084"/>
        <a:ext cx="4038600" cy="667800"/>
      </dsp:txXfrm>
    </dsp:sp>
    <dsp:sp modelId="{5329C20C-FA90-43DE-8B35-B1D6703A84FA}">
      <dsp:nvSpPr>
        <dsp:cNvPr id="0" name=""/>
        <dsp:cNvSpPr/>
      </dsp:nvSpPr>
      <dsp:spPr>
        <a:xfrm>
          <a:off x="201930" y="190924"/>
          <a:ext cx="2827020" cy="4723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711200">
            <a:lnSpc>
              <a:spcPct val="90000"/>
            </a:lnSpc>
            <a:spcBef>
              <a:spcPct val="0"/>
            </a:spcBef>
            <a:spcAft>
              <a:spcPct val="35000"/>
            </a:spcAft>
            <a:buNone/>
          </a:pPr>
          <a:r>
            <a:rPr lang="en-US" sz="1600" kern="1200" dirty="0"/>
            <a:t>user applications</a:t>
          </a:r>
        </a:p>
      </dsp:txBody>
      <dsp:txXfrm>
        <a:off x="224987" y="213981"/>
        <a:ext cx="2780906" cy="426206"/>
      </dsp:txXfrm>
    </dsp:sp>
    <dsp:sp modelId="{912CF5A6-9AAE-4177-85B9-C99FBE331BEB}">
      <dsp:nvSpPr>
        <dsp:cNvPr id="0" name=""/>
        <dsp:cNvSpPr/>
      </dsp:nvSpPr>
      <dsp:spPr>
        <a:xfrm>
          <a:off x="0" y="1417444"/>
          <a:ext cx="4038600" cy="6678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3440" tIns="333248" rIns="31344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inode</a:t>
          </a:r>
          <a:r>
            <a:rPr lang="en-US" sz="1600" kern="1200" dirty="0"/>
            <a:t> cache, directory cache, …</a:t>
          </a:r>
        </a:p>
      </dsp:txBody>
      <dsp:txXfrm>
        <a:off x="0" y="1417444"/>
        <a:ext cx="4038600" cy="667800"/>
      </dsp:txXfrm>
    </dsp:sp>
    <dsp:sp modelId="{CB2502DF-1F86-407F-9868-2A7D3C3F48D3}">
      <dsp:nvSpPr>
        <dsp:cNvPr id="0" name=""/>
        <dsp:cNvSpPr/>
      </dsp:nvSpPr>
      <dsp:spPr>
        <a:xfrm>
          <a:off x="201930" y="1181284"/>
          <a:ext cx="2827020" cy="4723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711200">
            <a:lnSpc>
              <a:spcPct val="90000"/>
            </a:lnSpc>
            <a:spcBef>
              <a:spcPct val="0"/>
            </a:spcBef>
            <a:spcAft>
              <a:spcPct val="35000"/>
            </a:spcAft>
            <a:buNone/>
          </a:pPr>
          <a:r>
            <a:rPr lang="en-US" sz="1600" kern="1200" dirty="0"/>
            <a:t>virtual file system</a:t>
          </a:r>
        </a:p>
      </dsp:txBody>
      <dsp:txXfrm>
        <a:off x="224987" y="1204341"/>
        <a:ext cx="2780906" cy="426206"/>
      </dsp:txXfrm>
    </dsp:sp>
    <dsp:sp modelId="{F693939C-F342-4818-AFF9-B40B8D993F73}">
      <dsp:nvSpPr>
        <dsp:cNvPr id="0" name=""/>
        <dsp:cNvSpPr/>
      </dsp:nvSpPr>
      <dsp:spPr>
        <a:xfrm>
          <a:off x="0" y="2407804"/>
          <a:ext cx="4038600" cy="6678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3440" tIns="333248" rIns="31344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ext2, ext3, FAT32, NFS, </a:t>
          </a:r>
          <a:r>
            <a:rPr lang="en-US" sz="1600" kern="1200" dirty="0" err="1"/>
            <a:t>btrfs</a:t>
          </a:r>
          <a:r>
            <a:rPr lang="en-US" sz="1600" kern="1200" dirty="0"/>
            <a:t>, …</a:t>
          </a:r>
        </a:p>
      </dsp:txBody>
      <dsp:txXfrm>
        <a:off x="0" y="2407804"/>
        <a:ext cx="4038600" cy="667800"/>
      </dsp:txXfrm>
    </dsp:sp>
    <dsp:sp modelId="{BA4510E9-8EA9-497A-ADBF-4F440551F0CE}">
      <dsp:nvSpPr>
        <dsp:cNvPr id="0" name=""/>
        <dsp:cNvSpPr/>
      </dsp:nvSpPr>
      <dsp:spPr>
        <a:xfrm>
          <a:off x="201930" y="2171644"/>
          <a:ext cx="2827020" cy="4723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711200">
            <a:lnSpc>
              <a:spcPct val="90000"/>
            </a:lnSpc>
            <a:spcBef>
              <a:spcPct val="0"/>
            </a:spcBef>
            <a:spcAft>
              <a:spcPct val="35000"/>
            </a:spcAft>
            <a:buNone/>
          </a:pPr>
          <a:r>
            <a:rPr lang="en-US" sz="1600" kern="1200" dirty="0"/>
            <a:t>concrete file systems</a:t>
          </a:r>
        </a:p>
      </dsp:txBody>
      <dsp:txXfrm>
        <a:off x="224987" y="2194701"/>
        <a:ext cx="2780906" cy="426206"/>
      </dsp:txXfrm>
    </dsp:sp>
    <dsp:sp modelId="{ECD5C31C-0BE0-4476-BD32-A87A8431DF4B}">
      <dsp:nvSpPr>
        <dsp:cNvPr id="0" name=""/>
        <dsp:cNvSpPr/>
      </dsp:nvSpPr>
      <dsp:spPr>
        <a:xfrm>
          <a:off x="0" y="3398165"/>
          <a:ext cx="4038600" cy="4032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344B47-722F-44E6-9F0F-17D205593CEB}">
      <dsp:nvSpPr>
        <dsp:cNvPr id="0" name=""/>
        <dsp:cNvSpPr/>
      </dsp:nvSpPr>
      <dsp:spPr>
        <a:xfrm>
          <a:off x="201930" y="3162004"/>
          <a:ext cx="2827020" cy="4723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711200">
            <a:lnSpc>
              <a:spcPct val="90000"/>
            </a:lnSpc>
            <a:spcBef>
              <a:spcPct val="0"/>
            </a:spcBef>
            <a:spcAft>
              <a:spcPct val="35000"/>
            </a:spcAft>
            <a:buNone/>
          </a:pPr>
          <a:r>
            <a:rPr lang="en-US" sz="1600" kern="1200" dirty="0"/>
            <a:t>buffer cache / page cache</a:t>
          </a:r>
        </a:p>
      </dsp:txBody>
      <dsp:txXfrm>
        <a:off x="224987" y="3185061"/>
        <a:ext cx="2780906" cy="426206"/>
      </dsp:txXfrm>
    </dsp:sp>
    <dsp:sp modelId="{80CE888C-DC88-4DB5-83D2-186D420778B5}">
      <dsp:nvSpPr>
        <dsp:cNvPr id="0" name=""/>
        <dsp:cNvSpPr/>
      </dsp:nvSpPr>
      <dsp:spPr>
        <a:xfrm>
          <a:off x="0" y="4123924"/>
          <a:ext cx="4038600" cy="403200"/>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F685EC-9CFF-47B5-9F33-7C5D95B9CAE6}">
      <dsp:nvSpPr>
        <dsp:cNvPr id="0" name=""/>
        <dsp:cNvSpPr/>
      </dsp:nvSpPr>
      <dsp:spPr>
        <a:xfrm>
          <a:off x="201930" y="3887764"/>
          <a:ext cx="2827020" cy="47232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711200">
            <a:lnSpc>
              <a:spcPct val="90000"/>
            </a:lnSpc>
            <a:spcBef>
              <a:spcPct val="0"/>
            </a:spcBef>
            <a:spcAft>
              <a:spcPct val="35000"/>
            </a:spcAft>
            <a:buNone/>
          </a:pPr>
          <a:r>
            <a:rPr lang="en-US" sz="1600" kern="1200" dirty="0"/>
            <a:t>device drivers</a:t>
          </a:r>
        </a:p>
      </dsp:txBody>
      <dsp:txXfrm>
        <a:off x="224987" y="3910821"/>
        <a:ext cx="27809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9A386-374F-46B8-905A-6C0BF92B68B0}"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25A9A-2399-4ACF-975E-77FD324B061A}" type="slidenum">
              <a:rPr lang="en-US" smtClean="0"/>
              <a:t>‹#›</a:t>
            </a:fld>
            <a:endParaRPr lang="en-US"/>
          </a:p>
        </p:txBody>
      </p:sp>
    </p:spTree>
    <p:extLst>
      <p:ext uri="{BB962C8B-B14F-4D97-AF65-F5344CB8AC3E}">
        <p14:creationId xmlns:p14="http://schemas.microsoft.com/office/powerpoint/2010/main" val="283603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59EBD91-A8AA-42BE-A773-91A17C7D0333}"/>
              </a:ext>
            </a:extLst>
          </p:cNvPr>
          <p:cNvSpPr>
            <a:spLocks noGrp="1" noChangeArrowheads="1"/>
          </p:cNvSpPr>
          <p:nvPr>
            <p:ph type="sldNum" sz="quarter" idx="5"/>
          </p:nvPr>
        </p:nvSpPr>
        <p:spPr>
          <a:ln/>
        </p:spPr>
        <p:txBody>
          <a:bodyPr/>
          <a:lstStyle/>
          <a:p>
            <a:fld id="{735AD766-9B44-4C94-B8EB-BF1E0BD26139}" type="slidenum">
              <a:rPr lang="he-IL" altLang="en-US"/>
              <a:pPr/>
              <a:t>4</a:t>
            </a:fld>
            <a:endParaRPr lang="en-US" altLang="en-US"/>
          </a:p>
        </p:txBody>
      </p:sp>
      <p:sp>
        <p:nvSpPr>
          <p:cNvPr id="476162" name="Rectangle 2">
            <a:extLst>
              <a:ext uri="{FF2B5EF4-FFF2-40B4-BE49-F238E27FC236}">
                <a16:creationId xmlns:a16="http://schemas.microsoft.com/office/drawing/2014/main" id="{67A79005-E721-42AD-8F35-EB917181ED17}"/>
              </a:ext>
            </a:extLst>
          </p:cNvPr>
          <p:cNvSpPr>
            <a:spLocks noGrp="1" noRot="1" noChangeAspect="1" noChangeArrowheads="1" noTextEdit="1"/>
          </p:cNvSpPr>
          <p:nvPr>
            <p:ph type="sldImg"/>
          </p:nvPr>
        </p:nvSpPr>
        <p:spPr>
          <a:ln/>
        </p:spPr>
      </p:sp>
      <p:sp>
        <p:nvSpPr>
          <p:cNvPr id="476163" name="Rectangle 3">
            <a:extLst>
              <a:ext uri="{FF2B5EF4-FFF2-40B4-BE49-F238E27FC236}">
                <a16:creationId xmlns:a16="http://schemas.microsoft.com/office/drawing/2014/main" id="{E2831952-BEF5-45A7-A278-37BF435E6431}"/>
              </a:ext>
            </a:extLst>
          </p:cNvPr>
          <p:cNvSpPr>
            <a:spLocks noGrp="1" noChangeArrowheads="1"/>
          </p:cNvSpPr>
          <p:nvPr>
            <p:ph type="body" idx="1"/>
          </p:nvPr>
        </p:nvSpPr>
        <p:spPr/>
        <p:txBody>
          <a:bodyPr/>
          <a:lstStyle/>
          <a:p>
            <a:r>
              <a:rPr lang="en-US" sz="1200" b="0" i="0" u="none" strike="noStrike" kern="1200" baseline="0">
                <a:solidFill>
                  <a:schemeClr val="tx1"/>
                </a:solidFill>
                <a:latin typeface="+mn-lt"/>
                <a:ea typeface="+mn-ea"/>
                <a:cs typeface="+mn-cs"/>
              </a:rPr>
              <a:t>From UTLK3: “The </a:t>
            </a:r>
            <a:r>
              <a:rPr lang="en-US" sz="1200" b="0" i="1" u="none" strike="noStrike" kern="1200" baseline="0" dirty="0">
                <a:solidFill>
                  <a:schemeClr val="tx1"/>
                </a:solidFill>
                <a:latin typeface="+mn-lt"/>
                <a:ea typeface="+mn-ea"/>
                <a:cs typeface="+mn-cs"/>
              </a:rPr>
              <a:t>Virtual Filesystem </a:t>
            </a:r>
            <a:r>
              <a:rPr lang="en-US" sz="1200" b="0" i="0" u="none" strike="noStrike" kern="1200" baseline="0" dirty="0">
                <a:solidFill>
                  <a:schemeClr val="tx1"/>
                </a:solidFill>
                <a:latin typeface="+mn-lt"/>
                <a:ea typeface="+mn-ea"/>
                <a:cs typeface="+mn-cs"/>
              </a:rPr>
              <a:t>[is] also known as Virtual Filesystem Switch or </a:t>
            </a:r>
            <a:r>
              <a:rPr lang="en-US" sz="1200" b="0" i="1" u="none" strike="noStrike" kern="1200" baseline="0">
                <a:solidFill>
                  <a:schemeClr val="tx1"/>
                </a:solidFill>
                <a:latin typeface="+mn-lt"/>
                <a:ea typeface="+mn-ea"/>
                <a:cs typeface="+mn-cs"/>
              </a:rPr>
              <a:t>VFS</a:t>
            </a:r>
            <a:r>
              <a:rPr lang="en-US" sz="1200" b="0" i="0" u="none" strike="noStrike" kern="1200" baseline="0">
                <a:solidFill>
                  <a:schemeClr val="tx1"/>
                </a:solidFill>
                <a:latin typeface="+mn-lt"/>
                <a:ea typeface="+mn-ea"/>
                <a:cs typeface="+mn-cs"/>
              </a:rPr>
              <a:t>.”</a:t>
            </a:r>
            <a:endParaRPr lang="en-US" altLang="en-US" dirty="0"/>
          </a:p>
        </p:txBody>
      </p:sp>
    </p:spTree>
    <p:extLst>
      <p:ext uri="{BB962C8B-B14F-4D97-AF65-F5344CB8AC3E}">
        <p14:creationId xmlns:p14="http://schemas.microsoft.com/office/powerpoint/2010/main" val="2520159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ACA17D-0444-46D6-93F9-40588C82A33E}"/>
              </a:ext>
            </a:extLst>
          </p:cNvPr>
          <p:cNvSpPr>
            <a:spLocks noGrp="1" noChangeArrowheads="1"/>
          </p:cNvSpPr>
          <p:nvPr>
            <p:ph type="sldNum" sz="quarter" idx="5"/>
          </p:nvPr>
        </p:nvSpPr>
        <p:spPr>
          <a:ln/>
        </p:spPr>
        <p:txBody>
          <a:bodyPr/>
          <a:lstStyle/>
          <a:p>
            <a:fld id="{FD8AA535-46FF-4926-97FF-5ED1A696F73E}" type="slidenum">
              <a:rPr lang="he-IL" altLang="en-US"/>
              <a:pPr/>
              <a:t>13</a:t>
            </a:fld>
            <a:endParaRPr lang="en-US" altLang="en-US"/>
          </a:p>
        </p:txBody>
      </p:sp>
      <p:sp>
        <p:nvSpPr>
          <p:cNvPr id="485378" name="Rectangle 2">
            <a:extLst>
              <a:ext uri="{FF2B5EF4-FFF2-40B4-BE49-F238E27FC236}">
                <a16:creationId xmlns:a16="http://schemas.microsoft.com/office/drawing/2014/main" id="{5222BC1A-051E-4171-937D-5E6A1F47E744}"/>
              </a:ext>
            </a:extLst>
          </p:cNvPr>
          <p:cNvSpPr>
            <a:spLocks noGrp="1" noRot="1" noChangeAspect="1" noChangeArrowheads="1" noTextEdit="1"/>
          </p:cNvSpPr>
          <p:nvPr>
            <p:ph type="sldImg"/>
          </p:nvPr>
        </p:nvSpPr>
        <p:spPr>
          <a:ln/>
        </p:spPr>
      </p:sp>
      <p:sp>
        <p:nvSpPr>
          <p:cNvPr id="485379" name="Rectangle 3">
            <a:extLst>
              <a:ext uri="{FF2B5EF4-FFF2-40B4-BE49-F238E27FC236}">
                <a16:creationId xmlns:a16="http://schemas.microsoft.com/office/drawing/2014/main" id="{509608D3-71D4-4E2B-AA79-8245218F2BB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44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BC3AC5-71FC-4118-873A-5B60AE8E0714}"/>
              </a:ext>
            </a:extLst>
          </p:cNvPr>
          <p:cNvSpPr>
            <a:spLocks noGrp="1" noChangeArrowheads="1"/>
          </p:cNvSpPr>
          <p:nvPr>
            <p:ph type="sldNum" sz="quarter" idx="5"/>
          </p:nvPr>
        </p:nvSpPr>
        <p:spPr>
          <a:ln/>
        </p:spPr>
        <p:txBody>
          <a:bodyPr/>
          <a:lstStyle/>
          <a:p>
            <a:fld id="{6320E3DA-69E1-4346-825B-71D4B0D5BD0C}" type="slidenum">
              <a:rPr lang="he-IL" altLang="en-US"/>
              <a:pPr/>
              <a:t>14</a:t>
            </a:fld>
            <a:endParaRPr lang="en-US" altLang="en-US"/>
          </a:p>
        </p:txBody>
      </p:sp>
      <p:sp>
        <p:nvSpPr>
          <p:cNvPr id="486402" name="Rectangle 2">
            <a:extLst>
              <a:ext uri="{FF2B5EF4-FFF2-40B4-BE49-F238E27FC236}">
                <a16:creationId xmlns:a16="http://schemas.microsoft.com/office/drawing/2014/main" id="{F086824B-597B-4108-8947-2ED0A994B858}"/>
              </a:ext>
            </a:extLst>
          </p:cNvPr>
          <p:cNvSpPr>
            <a:spLocks noGrp="1" noRot="1" noChangeAspect="1" noChangeArrowheads="1" noTextEdit="1"/>
          </p:cNvSpPr>
          <p:nvPr>
            <p:ph type="sldImg"/>
          </p:nvPr>
        </p:nvSpPr>
        <p:spPr>
          <a:ln/>
        </p:spPr>
      </p:sp>
      <p:sp>
        <p:nvSpPr>
          <p:cNvPr id="486403" name="Rectangle 3">
            <a:extLst>
              <a:ext uri="{FF2B5EF4-FFF2-40B4-BE49-F238E27FC236}">
                <a16:creationId xmlns:a16="http://schemas.microsoft.com/office/drawing/2014/main" id="{D38930F7-7273-4F81-94FE-7E22D026E556}"/>
              </a:ext>
            </a:extLst>
          </p:cNvPr>
          <p:cNvSpPr>
            <a:spLocks noGrp="1" noChangeArrowheads="1"/>
          </p:cNvSpPr>
          <p:nvPr>
            <p:ph type="body" idx="1"/>
          </p:nvPr>
        </p:nvSpPr>
        <p:spPr/>
        <p:txBody>
          <a:bodyPr/>
          <a:lstStyle/>
          <a:p>
            <a:pPr algn="r" rtl="1"/>
            <a:r>
              <a:rPr lang="he-IL" altLang="en-US" dirty="0"/>
              <a:t>אחד התפקידים החשובים של </a:t>
            </a:r>
            <a:r>
              <a:rPr lang="en-US" altLang="en-US" dirty="0" err="1"/>
              <a:t>dentry</a:t>
            </a:r>
            <a:r>
              <a:rPr lang="he-IL" altLang="en-US" dirty="0"/>
              <a:t> הוא להסתיר את פרטי המימוש של מערכת הקבצים הקונקרטית,</a:t>
            </a:r>
            <a:br>
              <a:rPr lang="en-US" altLang="en-US"/>
            </a:br>
            <a:r>
              <a:rPr lang="he-IL" altLang="en-US"/>
              <a:t>כי </a:t>
            </a:r>
            <a:r>
              <a:rPr lang="he-IL" altLang="en-US" dirty="0"/>
              <a:t>כאמור מערכות קבצים שונות שומרות תיקיות בצורה שונה על הדיסק.</a:t>
            </a:r>
            <a:endParaRPr lang="en-US" altLang="en-US" dirty="0"/>
          </a:p>
        </p:txBody>
      </p:sp>
    </p:spTree>
    <p:extLst>
      <p:ext uri="{BB962C8B-B14F-4D97-AF65-F5344CB8AC3E}">
        <p14:creationId xmlns:p14="http://schemas.microsoft.com/office/powerpoint/2010/main" val="1805180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2D1BBE-B41E-423B-8ED9-4C75E77FA8C1}"/>
              </a:ext>
            </a:extLst>
          </p:cNvPr>
          <p:cNvSpPr>
            <a:spLocks noGrp="1" noChangeArrowheads="1"/>
          </p:cNvSpPr>
          <p:nvPr>
            <p:ph type="sldNum" sz="quarter" idx="5"/>
          </p:nvPr>
        </p:nvSpPr>
        <p:spPr>
          <a:ln/>
        </p:spPr>
        <p:txBody>
          <a:bodyPr/>
          <a:lstStyle/>
          <a:p>
            <a:fld id="{CA2ED876-9A63-4A94-B875-8591655972F8}" type="slidenum">
              <a:rPr lang="he-IL" altLang="en-US"/>
              <a:pPr/>
              <a:t>15</a:t>
            </a:fld>
            <a:endParaRPr lang="en-US" altLang="en-US"/>
          </a:p>
        </p:txBody>
      </p:sp>
      <p:sp>
        <p:nvSpPr>
          <p:cNvPr id="487426" name="Rectangle 2">
            <a:extLst>
              <a:ext uri="{FF2B5EF4-FFF2-40B4-BE49-F238E27FC236}">
                <a16:creationId xmlns:a16="http://schemas.microsoft.com/office/drawing/2014/main" id="{630C09BD-4720-4588-8074-4E93C65B3E9C}"/>
              </a:ext>
            </a:extLst>
          </p:cNvPr>
          <p:cNvSpPr>
            <a:spLocks noGrp="1" noRot="1" noChangeAspect="1" noChangeArrowheads="1" noTextEdit="1"/>
          </p:cNvSpPr>
          <p:nvPr>
            <p:ph type="sldImg"/>
          </p:nvPr>
        </p:nvSpPr>
        <p:spPr>
          <a:ln/>
        </p:spPr>
      </p:sp>
      <p:sp>
        <p:nvSpPr>
          <p:cNvPr id="487427" name="Rectangle 3">
            <a:extLst>
              <a:ext uri="{FF2B5EF4-FFF2-40B4-BE49-F238E27FC236}">
                <a16:creationId xmlns:a16="http://schemas.microsoft.com/office/drawing/2014/main" id="{AE065D23-3F68-4B2F-B7E0-B1BA5F2C1B95}"/>
              </a:ext>
            </a:extLst>
          </p:cNvPr>
          <p:cNvSpPr>
            <a:spLocks noGrp="1" noChangeArrowheads="1"/>
          </p:cNvSpPr>
          <p:nvPr>
            <p:ph type="body" idx="1"/>
          </p:nvPr>
        </p:nvSpPr>
        <p:spPr/>
        <p:txBody>
          <a:bodyPr>
            <a:normAutofit lnSpcReduction="10000"/>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dirty="0"/>
              <a:t>מכיוון ש-</a:t>
            </a:r>
            <a:r>
              <a:rPr lang="en-US" altLang="en-US" dirty="0"/>
              <a:t>file object</a:t>
            </a:r>
            <a:r>
              <a:rPr lang="he-IL" altLang="en-US" dirty="0"/>
              <a:t> יכול להצביע על </a:t>
            </a:r>
            <a:r>
              <a:rPr lang="en-US" altLang="en-US" dirty="0" err="1"/>
              <a:t>dentry</a:t>
            </a:r>
            <a:r>
              <a:rPr lang="he-IL" altLang="en-US" dirty="0"/>
              <a:t>, הגרעין משחרר אך ורק </a:t>
            </a:r>
            <a:r>
              <a:rPr lang="en-US" altLang="en-US" dirty="0" err="1"/>
              <a:t>dentries</a:t>
            </a:r>
            <a:r>
              <a:rPr lang="he-IL" altLang="en-US" dirty="0"/>
              <a:t> שאינם בשימוש יותר (מונה שימוש == 0).</a:t>
            </a:r>
          </a:p>
          <a:p>
            <a:pPr algn="r" rtl="1"/>
            <a:endParaRPr lang="he-IL" altLang="en-US" dirty="0"/>
          </a:p>
          <a:p>
            <a:pPr algn="r" rtl="1"/>
            <a:r>
              <a:rPr lang="he-IL" altLang="en-US" dirty="0"/>
              <a:t>מתוך </a:t>
            </a:r>
            <a:r>
              <a:rPr lang="en-US" altLang="en-US" dirty="0"/>
              <a:t>ULTK3</a:t>
            </a:r>
            <a:r>
              <a:rPr lang="he-IL" altLang="en-US" dirty="0"/>
              <a:t> :</a:t>
            </a:r>
          </a:p>
          <a:p>
            <a:r>
              <a:rPr lang="en-US" sz="1200" b="0" i="0" u="none" strike="noStrike" kern="1200" baseline="0" dirty="0">
                <a:solidFill>
                  <a:schemeClr val="tx1"/>
                </a:solidFill>
                <a:latin typeface="+mn-lt"/>
                <a:ea typeface="+mn-ea"/>
                <a:cs typeface="+mn-cs"/>
              </a:rPr>
              <a:t>Each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object may be in one of four states:</a:t>
            </a: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Free - </a:t>
            </a:r>
            <a:r>
              <a:rPr lang="en-US" sz="1200" b="0" i="0" u="none" strike="noStrike" kern="1200" baseline="0" dirty="0">
                <a:solidFill>
                  <a:schemeClr val="tx1"/>
                </a:solidFill>
                <a:latin typeface="+mn-lt"/>
                <a:ea typeface="+mn-ea"/>
                <a:cs typeface="+mn-cs"/>
              </a:rPr>
              <a:t>The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object contains no valid information and is not used by the VFS. The</a:t>
            </a:r>
          </a:p>
          <a:p>
            <a:r>
              <a:rPr lang="en-US" sz="1200" b="0" i="0" u="none" strike="noStrike" kern="1200" baseline="0" dirty="0">
                <a:solidFill>
                  <a:schemeClr val="tx1"/>
                </a:solidFill>
                <a:latin typeface="+mn-lt"/>
                <a:ea typeface="+mn-ea"/>
                <a:cs typeface="+mn-cs"/>
              </a:rPr>
              <a:t>corresponding memory area is handled by the slab allocator.</a:t>
            </a: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Unused - </a:t>
            </a:r>
            <a:r>
              <a:rPr lang="en-US" sz="1200" b="0" i="0" u="none" strike="noStrike" kern="1200" baseline="0" dirty="0">
                <a:solidFill>
                  <a:schemeClr val="tx1"/>
                </a:solidFill>
                <a:latin typeface="+mn-lt"/>
                <a:ea typeface="+mn-ea"/>
                <a:cs typeface="+mn-cs"/>
              </a:rPr>
              <a:t>The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object is not currently used by the kernel. The </a:t>
            </a:r>
            <a:r>
              <a:rPr lang="en-US" sz="1200" b="0" i="0" u="none" strike="noStrike" kern="1200" baseline="0" dirty="0" err="1">
                <a:solidFill>
                  <a:schemeClr val="tx1"/>
                </a:solidFill>
                <a:latin typeface="+mn-lt"/>
                <a:ea typeface="+mn-ea"/>
                <a:cs typeface="+mn-cs"/>
              </a:rPr>
              <a:t>d_count</a:t>
            </a:r>
            <a:r>
              <a:rPr lang="en-US" sz="1200" b="0" i="0" u="none" strike="noStrike" kern="1200" baseline="0" dirty="0">
                <a:solidFill>
                  <a:schemeClr val="tx1"/>
                </a:solidFill>
                <a:latin typeface="+mn-lt"/>
                <a:ea typeface="+mn-ea"/>
                <a:cs typeface="+mn-cs"/>
              </a:rPr>
              <a:t> usage counter</a:t>
            </a:r>
          </a:p>
          <a:p>
            <a:r>
              <a:rPr lang="en-US" sz="1200" b="0" i="0" u="none" strike="noStrike" kern="1200" baseline="0" dirty="0">
                <a:solidFill>
                  <a:schemeClr val="tx1"/>
                </a:solidFill>
                <a:latin typeface="+mn-lt"/>
                <a:ea typeface="+mn-ea"/>
                <a:cs typeface="+mn-cs"/>
              </a:rPr>
              <a:t>of the object is 0, but the </a:t>
            </a:r>
            <a:r>
              <a:rPr lang="en-US" sz="1200" b="0" i="0" u="none" strike="noStrike" kern="1200" baseline="0" dirty="0" err="1">
                <a:solidFill>
                  <a:schemeClr val="tx1"/>
                </a:solidFill>
                <a:latin typeface="+mn-lt"/>
                <a:ea typeface="+mn-ea"/>
                <a:cs typeface="+mn-cs"/>
              </a:rPr>
              <a:t>d_inode</a:t>
            </a:r>
            <a:r>
              <a:rPr lang="en-US" sz="1200" b="0" i="0" u="none" strike="noStrike" kern="1200" baseline="0" dirty="0">
                <a:solidFill>
                  <a:schemeClr val="tx1"/>
                </a:solidFill>
                <a:latin typeface="+mn-lt"/>
                <a:ea typeface="+mn-ea"/>
                <a:cs typeface="+mn-cs"/>
              </a:rPr>
              <a:t> field still points to the associated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The</a:t>
            </a:r>
          </a:p>
          <a:p>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object contains valid information, but its contents may be discarded if</a:t>
            </a:r>
          </a:p>
          <a:p>
            <a:r>
              <a:rPr lang="en-US" sz="1200" b="0" i="0" u="none" strike="noStrike" kern="1200" baseline="0" dirty="0">
                <a:solidFill>
                  <a:schemeClr val="tx1"/>
                </a:solidFill>
                <a:latin typeface="+mn-lt"/>
                <a:ea typeface="+mn-ea"/>
                <a:cs typeface="+mn-cs"/>
              </a:rPr>
              <a:t>necessary in order to reclaim memory.</a:t>
            </a: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In use - </a:t>
            </a:r>
            <a:r>
              <a:rPr lang="en-US" sz="1200" b="0" i="0" u="none" strike="noStrike" kern="1200" baseline="0" dirty="0">
                <a:solidFill>
                  <a:schemeClr val="tx1"/>
                </a:solidFill>
                <a:latin typeface="+mn-lt"/>
                <a:ea typeface="+mn-ea"/>
                <a:cs typeface="+mn-cs"/>
              </a:rPr>
              <a:t>The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object is currently used by the kernel. The </a:t>
            </a:r>
            <a:r>
              <a:rPr lang="en-US" sz="1200" b="0" i="0" u="none" strike="noStrike" kern="1200" baseline="0" dirty="0" err="1">
                <a:solidFill>
                  <a:schemeClr val="tx1"/>
                </a:solidFill>
                <a:latin typeface="+mn-lt"/>
                <a:ea typeface="+mn-ea"/>
                <a:cs typeface="+mn-cs"/>
              </a:rPr>
              <a:t>d_count</a:t>
            </a:r>
            <a:r>
              <a:rPr lang="en-US" sz="1200" b="0" i="0" u="none" strike="noStrike" kern="1200" baseline="0" dirty="0">
                <a:solidFill>
                  <a:schemeClr val="tx1"/>
                </a:solidFill>
                <a:latin typeface="+mn-lt"/>
                <a:ea typeface="+mn-ea"/>
                <a:cs typeface="+mn-cs"/>
              </a:rPr>
              <a:t> usage counter is</a:t>
            </a:r>
          </a:p>
          <a:p>
            <a:r>
              <a:rPr lang="en-US" sz="1200" b="0" i="0" u="none" strike="noStrike" kern="1200" baseline="0" dirty="0">
                <a:solidFill>
                  <a:schemeClr val="tx1"/>
                </a:solidFill>
                <a:latin typeface="+mn-lt"/>
                <a:ea typeface="+mn-ea"/>
                <a:cs typeface="+mn-cs"/>
              </a:rPr>
              <a:t>positive, and the </a:t>
            </a:r>
            <a:r>
              <a:rPr lang="en-US" sz="1200" b="0" i="0" u="none" strike="noStrike" kern="1200" baseline="0" dirty="0" err="1">
                <a:solidFill>
                  <a:schemeClr val="tx1"/>
                </a:solidFill>
                <a:latin typeface="+mn-lt"/>
                <a:ea typeface="+mn-ea"/>
                <a:cs typeface="+mn-cs"/>
              </a:rPr>
              <a:t>d_inode</a:t>
            </a:r>
            <a:r>
              <a:rPr lang="en-US" sz="1200" b="0" i="0" u="none" strike="noStrike" kern="1200" baseline="0" dirty="0">
                <a:solidFill>
                  <a:schemeClr val="tx1"/>
                </a:solidFill>
                <a:latin typeface="+mn-lt"/>
                <a:ea typeface="+mn-ea"/>
                <a:cs typeface="+mn-cs"/>
              </a:rPr>
              <a:t> field points to the associated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object. The </a:t>
            </a:r>
            <a:r>
              <a:rPr lang="en-US" sz="1200" b="0" i="0" u="none" strike="noStrike" kern="1200" baseline="0" dirty="0" err="1">
                <a:solidFill>
                  <a:schemeClr val="tx1"/>
                </a:solidFill>
                <a:latin typeface="+mn-lt"/>
                <a:ea typeface="+mn-ea"/>
                <a:cs typeface="+mn-cs"/>
              </a:rPr>
              <a:t>dentry</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object contains valid information and cannot be discarded.</a:t>
            </a:r>
          </a:p>
          <a:p>
            <a:pPr marL="171450" indent="-171450">
              <a:buFont typeface="Arial" panose="020B0604020202020204" pitchFamily="34" charset="0"/>
              <a:buChar char="•"/>
            </a:pPr>
            <a:r>
              <a:rPr lang="en-US" sz="1200" b="0" i="1" u="none" strike="noStrike" kern="1200" baseline="0" dirty="0">
                <a:solidFill>
                  <a:schemeClr val="tx1"/>
                </a:solidFill>
                <a:latin typeface="+mn-lt"/>
                <a:ea typeface="+mn-ea"/>
                <a:cs typeface="+mn-cs"/>
              </a:rPr>
              <a:t>Negative - </a:t>
            </a:r>
            <a:r>
              <a:rPr lang="en-US" sz="1200" b="0" i="0" u="none" strike="noStrike" kern="1200" baseline="0" dirty="0">
                <a:solidFill>
                  <a:schemeClr val="tx1"/>
                </a:solidFill>
                <a:latin typeface="+mn-lt"/>
                <a:ea typeface="+mn-ea"/>
                <a:cs typeface="+mn-cs"/>
              </a:rPr>
              <a:t>The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associated with the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does not exist, either because the corresponding</a:t>
            </a:r>
          </a:p>
          <a:p>
            <a:r>
              <a:rPr lang="en-US" sz="1200" b="0" i="0" u="none" strike="noStrike" kern="1200" baseline="0" dirty="0">
                <a:solidFill>
                  <a:schemeClr val="tx1"/>
                </a:solidFill>
                <a:latin typeface="+mn-lt"/>
                <a:ea typeface="+mn-ea"/>
                <a:cs typeface="+mn-cs"/>
              </a:rPr>
              <a:t>disk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has been deleted or because the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object was created</a:t>
            </a:r>
          </a:p>
          <a:p>
            <a:r>
              <a:rPr lang="en-US" sz="1200" b="0" i="0" u="none" strike="noStrike" kern="1200" baseline="0" dirty="0">
                <a:solidFill>
                  <a:schemeClr val="tx1"/>
                </a:solidFill>
                <a:latin typeface="+mn-lt"/>
                <a:ea typeface="+mn-ea"/>
                <a:cs typeface="+mn-cs"/>
              </a:rPr>
              <a:t>by resolving a pathname of a nonexistent file. The </a:t>
            </a:r>
            <a:r>
              <a:rPr lang="en-US" sz="1200" b="0" i="0" u="none" strike="noStrike" kern="1200" baseline="0" dirty="0" err="1">
                <a:solidFill>
                  <a:schemeClr val="tx1"/>
                </a:solidFill>
                <a:latin typeface="+mn-lt"/>
                <a:ea typeface="+mn-ea"/>
                <a:cs typeface="+mn-cs"/>
              </a:rPr>
              <a:t>d_inode</a:t>
            </a:r>
            <a:r>
              <a:rPr lang="en-US" sz="1200" b="0" i="0" u="none" strike="noStrike" kern="1200" baseline="0" dirty="0">
                <a:solidFill>
                  <a:schemeClr val="tx1"/>
                </a:solidFill>
                <a:latin typeface="+mn-lt"/>
                <a:ea typeface="+mn-ea"/>
                <a:cs typeface="+mn-cs"/>
              </a:rPr>
              <a:t> field of the </a:t>
            </a:r>
            <a:r>
              <a:rPr lang="en-US" sz="1200" b="0" i="0" u="none" strike="noStrike" kern="1200" baseline="0" dirty="0" err="1">
                <a:solidFill>
                  <a:schemeClr val="tx1"/>
                </a:solidFill>
                <a:latin typeface="+mn-lt"/>
                <a:ea typeface="+mn-ea"/>
                <a:cs typeface="+mn-cs"/>
              </a:rPr>
              <a:t>dentry</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object is set to NULL, but the object still remains in the </a:t>
            </a:r>
            <a:r>
              <a:rPr lang="en-US" sz="1200" b="0" i="0" u="none" strike="noStrike" kern="1200" baseline="0" dirty="0" err="1">
                <a:solidFill>
                  <a:schemeClr val="tx1"/>
                </a:solidFill>
                <a:latin typeface="+mn-lt"/>
                <a:ea typeface="+mn-ea"/>
                <a:cs typeface="+mn-cs"/>
              </a:rPr>
              <a:t>dentry</a:t>
            </a:r>
            <a:r>
              <a:rPr lang="en-US" sz="1200" b="0" i="0" u="none" strike="noStrike" kern="1200" baseline="0" dirty="0">
                <a:solidFill>
                  <a:schemeClr val="tx1"/>
                </a:solidFill>
                <a:latin typeface="+mn-lt"/>
                <a:ea typeface="+mn-ea"/>
                <a:cs typeface="+mn-cs"/>
              </a:rPr>
              <a:t> cache, so that further</a:t>
            </a:r>
          </a:p>
          <a:p>
            <a:r>
              <a:rPr lang="en-US" sz="1200" b="0" i="0" u="none" strike="noStrike" kern="1200" baseline="0" dirty="0">
                <a:solidFill>
                  <a:schemeClr val="tx1"/>
                </a:solidFill>
                <a:latin typeface="+mn-lt"/>
                <a:ea typeface="+mn-ea"/>
                <a:cs typeface="+mn-cs"/>
              </a:rPr>
              <a:t>lookup operations to the same file pathname can be quickly resolved. The</a:t>
            </a:r>
          </a:p>
          <a:p>
            <a:r>
              <a:rPr lang="en-US" sz="1200" b="0" i="0" u="none" strike="noStrike" kern="1200" baseline="0" dirty="0">
                <a:solidFill>
                  <a:schemeClr val="tx1"/>
                </a:solidFill>
                <a:latin typeface="+mn-lt"/>
                <a:ea typeface="+mn-ea"/>
                <a:cs typeface="+mn-cs"/>
              </a:rPr>
              <a:t>term “negative” is somewhat misleading, because no negative value is involved.</a:t>
            </a:r>
            <a:endParaRPr lang="en-US" altLang="en-US" dirty="0"/>
          </a:p>
        </p:txBody>
      </p:sp>
    </p:spTree>
    <p:extLst>
      <p:ext uri="{BB962C8B-B14F-4D97-AF65-F5344CB8AC3E}">
        <p14:creationId xmlns:p14="http://schemas.microsoft.com/office/powerpoint/2010/main" val="2631662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510056-E72F-47AC-8AE9-F46F44CD6505}"/>
              </a:ext>
            </a:extLst>
          </p:cNvPr>
          <p:cNvSpPr>
            <a:spLocks noGrp="1" noChangeArrowheads="1"/>
          </p:cNvSpPr>
          <p:nvPr>
            <p:ph type="sldNum" sz="quarter" idx="5"/>
          </p:nvPr>
        </p:nvSpPr>
        <p:spPr>
          <a:ln/>
        </p:spPr>
        <p:txBody>
          <a:bodyPr/>
          <a:lstStyle/>
          <a:p>
            <a:fld id="{E41AE8E4-7B12-4803-8FAB-F9BD4047EBEC}" type="slidenum">
              <a:rPr lang="he-IL" altLang="en-US"/>
              <a:pPr/>
              <a:t>16</a:t>
            </a:fld>
            <a:endParaRPr lang="en-US" altLang="en-US"/>
          </a:p>
        </p:txBody>
      </p:sp>
      <p:sp>
        <p:nvSpPr>
          <p:cNvPr id="502786" name="Rectangle 2">
            <a:extLst>
              <a:ext uri="{FF2B5EF4-FFF2-40B4-BE49-F238E27FC236}">
                <a16:creationId xmlns:a16="http://schemas.microsoft.com/office/drawing/2014/main" id="{DA7CEBC7-6FCF-4BFD-AA99-A589C3BCB117}"/>
              </a:ext>
            </a:extLst>
          </p:cNvPr>
          <p:cNvSpPr>
            <a:spLocks noGrp="1" noRot="1" noChangeAspect="1" noChangeArrowheads="1" noTextEdit="1"/>
          </p:cNvSpPr>
          <p:nvPr>
            <p:ph type="sldImg"/>
          </p:nvPr>
        </p:nvSpPr>
        <p:spPr>
          <a:ln/>
        </p:spPr>
      </p:sp>
      <p:sp>
        <p:nvSpPr>
          <p:cNvPr id="502787" name="Rectangle 3">
            <a:extLst>
              <a:ext uri="{FF2B5EF4-FFF2-40B4-BE49-F238E27FC236}">
                <a16:creationId xmlns:a16="http://schemas.microsoft.com/office/drawing/2014/main" id="{7319DB93-FE13-4F2F-A262-FC8FE295162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15840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D34012-C406-463C-9B4F-8474669BFF22}"/>
              </a:ext>
            </a:extLst>
          </p:cNvPr>
          <p:cNvSpPr>
            <a:spLocks noGrp="1" noChangeArrowheads="1"/>
          </p:cNvSpPr>
          <p:nvPr>
            <p:ph type="sldNum" sz="quarter" idx="5"/>
          </p:nvPr>
        </p:nvSpPr>
        <p:spPr>
          <a:ln/>
        </p:spPr>
        <p:txBody>
          <a:bodyPr/>
          <a:lstStyle/>
          <a:p>
            <a:fld id="{CA7C9724-07C7-4969-96CC-BF46E07949B3}" type="slidenum">
              <a:rPr lang="he-IL" altLang="en-US"/>
              <a:pPr/>
              <a:t>21</a:t>
            </a:fld>
            <a:endParaRPr lang="en-US" altLang="en-US"/>
          </a:p>
        </p:txBody>
      </p:sp>
      <p:sp>
        <p:nvSpPr>
          <p:cNvPr id="488450" name="Rectangle 2">
            <a:extLst>
              <a:ext uri="{FF2B5EF4-FFF2-40B4-BE49-F238E27FC236}">
                <a16:creationId xmlns:a16="http://schemas.microsoft.com/office/drawing/2014/main" id="{DAF6E636-A80C-4755-8CCB-DC026E13FB73}"/>
              </a:ext>
            </a:extLst>
          </p:cNvPr>
          <p:cNvSpPr>
            <a:spLocks noGrp="1" noRot="1" noChangeAspect="1" noChangeArrowheads="1" noTextEdit="1"/>
          </p:cNvSpPr>
          <p:nvPr>
            <p:ph type="sldImg"/>
          </p:nvPr>
        </p:nvSpPr>
        <p:spPr>
          <a:ln/>
        </p:spPr>
      </p:sp>
      <p:sp>
        <p:nvSpPr>
          <p:cNvPr id="488451" name="Rectangle 3">
            <a:extLst>
              <a:ext uri="{FF2B5EF4-FFF2-40B4-BE49-F238E27FC236}">
                <a16:creationId xmlns:a16="http://schemas.microsoft.com/office/drawing/2014/main" id="{2368304C-08FF-4E85-83E5-54FBD97AF9B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4464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C3DE6C-C65F-4306-B0FA-C921FF2122D2}"/>
              </a:ext>
            </a:extLst>
          </p:cNvPr>
          <p:cNvSpPr>
            <a:spLocks noGrp="1" noChangeArrowheads="1"/>
          </p:cNvSpPr>
          <p:nvPr>
            <p:ph type="sldNum" sz="quarter" idx="5"/>
          </p:nvPr>
        </p:nvSpPr>
        <p:spPr>
          <a:ln/>
        </p:spPr>
        <p:txBody>
          <a:bodyPr/>
          <a:lstStyle/>
          <a:p>
            <a:fld id="{AB0D0709-ED2C-478B-8C12-DADD3135CDB7}" type="slidenum">
              <a:rPr lang="he-IL" altLang="en-US"/>
              <a:pPr/>
              <a:t>22</a:t>
            </a:fld>
            <a:endParaRPr lang="en-US" altLang="en-US"/>
          </a:p>
        </p:txBody>
      </p:sp>
      <p:sp>
        <p:nvSpPr>
          <p:cNvPr id="489474" name="Rectangle 2">
            <a:extLst>
              <a:ext uri="{FF2B5EF4-FFF2-40B4-BE49-F238E27FC236}">
                <a16:creationId xmlns:a16="http://schemas.microsoft.com/office/drawing/2014/main" id="{E8C4D2FA-B157-4EAE-9BDD-86EA7FCB95CA}"/>
              </a:ext>
            </a:extLst>
          </p:cNvPr>
          <p:cNvSpPr>
            <a:spLocks noGrp="1" noRot="1" noChangeAspect="1" noChangeArrowheads="1" noTextEdit="1"/>
          </p:cNvSpPr>
          <p:nvPr>
            <p:ph type="sldImg"/>
          </p:nvPr>
        </p:nvSpPr>
        <p:spPr>
          <a:ln/>
        </p:spPr>
      </p:sp>
      <p:sp>
        <p:nvSpPr>
          <p:cNvPr id="489475" name="Rectangle 3">
            <a:extLst>
              <a:ext uri="{FF2B5EF4-FFF2-40B4-BE49-F238E27FC236}">
                <a16:creationId xmlns:a16="http://schemas.microsoft.com/office/drawing/2014/main" id="{63FABAE8-9D18-49F7-AD9D-FF4DAC9CF70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9104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C34833-6EB6-4F60-A04E-8B19299F0D3C}"/>
              </a:ext>
            </a:extLst>
          </p:cNvPr>
          <p:cNvSpPr>
            <a:spLocks noGrp="1" noChangeArrowheads="1"/>
          </p:cNvSpPr>
          <p:nvPr>
            <p:ph type="sldNum" sz="quarter" idx="5"/>
          </p:nvPr>
        </p:nvSpPr>
        <p:spPr>
          <a:ln/>
        </p:spPr>
        <p:txBody>
          <a:bodyPr/>
          <a:lstStyle/>
          <a:p>
            <a:fld id="{EE840586-F84E-4B4A-80E1-08C9821EC8E7}" type="slidenum">
              <a:rPr lang="he-IL" altLang="en-US"/>
              <a:pPr/>
              <a:t>23</a:t>
            </a:fld>
            <a:endParaRPr lang="en-US" altLang="en-US"/>
          </a:p>
        </p:txBody>
      </p:sp>
      <p:sp>
        <p:nvSpPr>
          <p:cNvPr id="490498" name="Rectangle 2">
            <a:extLst>
              <a:ext uri="{FF2B5EF4-FFF2-40B4-BE49-F238E27FC236}">
                <a16:creationId xmlns:a16="http://schemas.microsoft.com/office/drawing/2014/main" id="{0EEE26F4-5065-4C9F-9C87-578FFA91CF70}"/>
              </a:ext>
            </a:extLst>
          </p:cNvPr>
          <p:cNvSpPr>
            <a:spLocks noGrp="1" noRot="1" noChangeAspect="1" noChangeArrowheads="1" noTextEdit="1"/>
          </p:cNvSpPr>
          <p:nvPr>
            <p:ph type="sldImg"/>
          </p:nvPr>
        </p:nvSpPr>
        <p:spPr>
          <a:ln/>
        </p:spPr>
      </p:sp>
      <p:sp>
        <p:nvSpPr>
          <p:cNvPr id="490499" name="Rectangle 3">
            <a:extLst>
              <a:ext uri="{FF2B5EF4-FFF2-40B4-BE49-F238E27FC236}">
                <a16:creationId xmlns:a16="http://schemas.microsoft.com/office/drawing/2014/main" id="{BED54D54-A737-42BC-B956-1C9808DD58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1326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DEFE280-131B-45DF-A2AE-EC4767AE1DBF}"/>
              </a:ext>
            </a:extLst>
          </p:cNvPr>
          <p:cNvSpPr>
            <a:spLocks noGrp="1" noChangeArrowheads="1"/>
          </p:cNvSpPr>
          <p:nvPr>
            <p:ph type="sldNum" sz="quarter" idx="5"/>
          </p:nvPr>
        </p:nvSpPr>
        <p:spPr>
          <a:ln/>
        </p:spPr>
        <p:txBody>
          <a:bodyPr/>
          <a:lstStyle/>
          <a:p>
            <a:fld id="{21261432-5502-4A44-8827-AF302D98FC67}" type="slidenum">
              <a:rPr lang="he-IL" altLang="en-US"/>
              <a:pPr/>
              <a:t>24</a:t>
            </a:fld>
            <a:endParaRPr lang="en-US" altLang="en-US"/>
          </a:p>
        </p:txBody>
      </p:sp>
      <p:sp>
        <p:nvSpPr>
          <p:cNvPr id="491522" name="Rectangle 2">
            <a:extLst>
              <a:ext uri="{FF2B5EF4-FFF2-40B4-BE49-F238E27FC236}">
                <a16:creationId xmlns:a16="http://schemas.microsoft.com/office/drawing/2014/main" id="{6F906BDA-5D0A-4880-B9A1-D4D945A759D1}"/>
              </a:ext>
            </a:extLst>
          </p:cNvPr>
          <p:cNvSpPr>
            <a:spLocks noGrp="1" noRot="1" noChangeAspect="1" noChangeArrowheads="1" noTextEdit="1"/>
          </p:cNvSpPr>
          <p:nvPr>
            <p:ph type="sldImg"/>
          </p:nvPr>
        </p:nvSpPr>
        <p:spPr>
          <a:ln/>
        </p:spPr>
      </p:sp>
      <p:sp>
        <p:nvSpPr>
          <p:cNvPr id="491523" name="Rectangle 3">
            <a:extLst>
              <a:ext uri="{FF2B5EF4-FFF2-40B4-BE49-F238E27FC236}">
                <a16:creationId xmlns:a16="http://schemas.microsoft.com/office/drawing/2014/main" id="{8D963CE0-015D-4BAD-A7ED-FCC9DCE6BF0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3133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328FFAE-7DF6-4CEC-9622-C2C200F2D2A0}"/>
              </a:ext>
            </a:extLst>
          </p:cNvPr>
          <p:cNvSpPr>
            <a:spLocks noGrp="1" noChangeArrowheads="1"/>
          </p:cNvSpPr>
          <p:nvPr>
            <p:ph type="sldNum" sz="quarter" idx="5"/>
          </p:nvPr>
        </p:nvSpPr>
        <p:spPr>
          <a:ln/>
        </p:spPr>
        <p:txBody>
          <a:bodyPr/>
          <a:lstStyle/>
          <a:p>
            <a:fld id="{26EB7B73-5E0A-40EB-9DB6-CBAF35996A2E}" type="slidenum">
              <a:rPr lang="he-IL" altLang="en-US"/>
              <a:pPr/>
              <a:t>26</a:t>
            </a:fld>
            <a:endParaRPr lang="en-US" altLang="en-US"/>
          </a:p>
        </p:txBody>
      </p:sp>
      <p:sp>
        <p:nvSpPr>
          <p:cNvPr id="492546" name="Rectangle 2">
            <a:extLst>
              <a:ext uri="{FF2B5EF4-FFF2-40B4-BE49-F238E27FC236}">
                <a16:creationId xmlns:a16="http://schemas.microsoft.com/office/drawing/2014/main" id="{45A2B9C1-4259-4B8E-9E53-1A2350709F77}"/>
              </a:ext>
            </a:extLst>
          </p:cNvPr>
          <p:cNvSpPr>
            <a:spLocks noGrp="1" noRot="1" noChangeAspect="1" noChangeArrowheads="1" noTextEdit="1"/>
          </p:cNvSpPr>
          <p:nvPr>
            <p:ph type="sldImg"/>
          </p:nvPr>
        </p:nvSpPr>
        <p:spPr>
          <a:ln/>
        </p:spPr>
      </p:sp>
      <p:sp>
        <p:nvSpPr>
          <p:cNvPr id="492547" name="Rectangle 3">
            <a:extLst>
              <a:ext uri="{FF2B5EF4-FFF2-40B4-BE49-F238E27FC236}">
                <a16:creationId xmlns:a16="http://schemas.microsoft.com/office/drawing/2014/main" id="{F5715EE0-7C1C-4B66-A6A8-66415ED3884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88698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1C8B45-EAB0-4BE5-9608-79713B41B3EB}"/>
              </a:ext>
            </a:extLst>
          </p:cNvPr>
          <p:cNvSpPr>
            <a:spLocks noGrp="1" noChangeArrowheads="1"/>
          </p:cNvSpPr>
          <p:nvPr>
            <p:ph type="sldNum" sz="quarter" idx="5"/>
          </p:nvPr>
        </p:nvSpPr>
        <p:spPr>
          <a:ln/>
        </p:spPr>
        <p:txBody>
          <a:bodyPr/>
          <a:lstStyle/>
          <a:p>
            <a:fld id="{E1856B6D-F036-4C38-BEA4-EC4A2CE33144}" type="slidenum">
              <a:rPr lang="he-IL" altLang="en-US"/>
              <a:pPr/>
              <a:t>39</a:t>
            </a:fld>
            <a:endParaRPr lang="en-US" altLang="en-US"/>
          </a:p>
        </p:txBody>
      </p:sp>
      <p:sp>
        <p:nvSpPr>
          <p:cNvPr id="493570" name="Rectangle 2">
            <a:extLst>
              <a:ext uri="{FF2B5EF4-FFF2-40B4-BE49-F238E27FC236}">
                <a16:creationId xmlns:a16="http://schemas.microsoft.com/office/drawing/2014/main" id="{08D31C93-8F49-4FB3-8810-6B960C852F74}"/>
              </a:ext>
            </a:extLst>
          </p:cNvPr>
          <p:cNvSpPr>
            <a:spLocks noGrp="1" noRot="1" noChangeAspect="1" noChangeArrowheads="1" noTextEdit="1"/>
          </p:cNvSpPr>
          <p:nvPr>
            <p:ph type="sldImg"/>
          </p:nvPr>
        </p:nvSpPr>
        <p:spPr>
          <a:ln/>
        </p:spPr>
      </p:sp>
      <p:sp>
        <p:nvSpPr>
          <p:cNvPr id="493571" name="Rectangle 3">
            <a:extLst>
              <a:ext uri="{FF2B5EF4-FFF2-40B4-BE49-F238E27FC236}">
                <a16:creationId xmlns:a16="http://schemas.microsoft.com/office/drawing/2014/main" id="{85E6D8D8-FCFC-4059-916F-6AFAF128DB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7584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BD6509-4156-43CB-B52A-FC3B61B66DE9}"/>
              </a:ext>
            </a:extLst>
          </p:cNvPr>
          <p:cNvSpPr>
            <a:spLocks noGrp="1" noChangeArrowheads="1"/>
          </p:cNvSpPr>
          <p:nvPr>
            <p:ph type="sldNum" sz="quarter" idx="5"/>
          </p:nvPr>
        </p:nvSpPr>
        <p:spPr>
          <a:ln/>
        </p:spPr>
        <p:txBody>
          <a:bodyPr/>
          <a:lstStyle/>
          <a:p>
            <a:fld id="{9C68DF0E-25B0-42DD-9925-8965C45B03CC}" type="slidenum">
              <a:rPr lang="he-IL" altLang="en-US"/>
              <a:pPr/>
              <a:t>5</a:t>
            </a:fld>
            <a:endParaRPr lang="en-US" altLang="en-US"/>
          </a:p>
        </p:txBody>
      </p:sp>
      <p:sp>
        <p:nvSpPr>
          <p:cNvPr id="477186" name="Rectangle 2">
            <a:extLst>
              <a:ext uri="{FF2B5EF4-FFF2-40B4-BE49-F238E27FC236}">
                <a16:creationId xmlns:a16="http://schemas.microsoft.com/office/drawing/2014/main" id="{37C02F41-E16D-4AC1-93E3-559EF0E6250A}"/>
              </a:ext>
            </a:extLst>
          </p:cNvPr>
          <p:cNvSpPr>
            <a:spLocks noGrp="1" noRot="1" noChangeAspect="1" noChangeArrowheads="1" noTextEdit="1"/>
          </p:cNvSpPr>
          <p:nvPr>
            <p:ph type="sldImg"/>
          </p:nvPr>
        </p:nvSpPr>
        <p:spPr>
          <a:ln/>
        </p:spPr>
      </p:sp>
      <p:sp>
        <p:nvSpPr>
          <p:cNvPr id="477187" name="Rectangle 3">
            <a:extLst>
              <a:ext uri="{FF2B5EF4-FFF2-40B4-BE49-F238E27FC236}">
                <a16:creationId xmlns:a16="http://schemas.microsoft.com/office/drawing/2014/main" id="{F16B64B0-A79E-49C7-A036-F67F092AC20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04648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73483E-8FB1-498D-9AE9-B37D4E2DE709}"/>
              </a:ext>
            </a:extLst>
          </p:cNvPr>
          <p:cNvSpPr>
            <a:spLocks noGrp="1" noChangeArrowheads="1"/>
          </p:cNvSpPr>
          <p:nvPr>
            <p:ph type="sldNum" sz="quarter" idx="5"/>
          </p:nvPr>
        </p:nvSpPr>
        <p:spPr>
          <a:ln/>
        </p:spPr>
        <p:txBody>
          <a:bodyPr/>
          <a:lstStyle/>
          <a:p>
            <a:fld id="{4E8C5E44-8D31-4E8F-849C-A7A76E626CC1}" type="slidenum">
              <a:rPr lang="he-IL" altLang="en-US"/>
              <a:pPr/>
              <a:t>40</a:t>
            </a:fld>
            <a:endParaRPr lang="en-US" altLang="en-US"/>
          </a:p>
        </p:txBody>
      </p:sp>
      <p:sp>
        <p:nvSpPr>
          <p:cNvPr id="494594" name="Rectangle 2">
            <a:extLst>
              <a:ext uri="{FF2B5EF4-FFF2-40B4-BE49-F238E27FC236}">
                <a16:creationId xmlns:a16="http://schemas.microsoft.com/office/drawing/2014/main" id="{BBA78A91-94AC-41FF-970D-B5B8F2A1FE64}"/>
              </a:ext>
            </a:extLst>
          </p:cNvPr>
          <p:cNvSpPr>
            <a:spLocks noGrp="1" noRot="1" noChangeAspect="1" noChangeArrowheads="1" noTextEdit="1"/>
          </p:cNvSpPr>
          <p:nvPr>
            <p:ph type="sldImg"/>
          </p:nvPr>
        </p:nvSpPr>
        <p:spPr>
          <a:ln/>
        </p:spPr>
      </p:sp>
      <p:sp>
        <p:nvSpPr>
          <p:cNvPr id="494595" name="Rectangle 3">
            <a:extLst>
              <a:ext uri="{FF2B5EF4-FFF2-40B4-BE49-F238E27FC236}">
                <a16:creationId xmlns:a16="http://schemas.microsoft.com/office/drawing/2014/main" id="{A8DBC32B-DBDD-41D6-AF7C-C4A47EFFFE6B}"/>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25554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81D0EF-508B-4945-9BE6-A3512751A342}"/>
              </a:ext>
            </a:extLst>
          </p:cNvPr>
          <p:cNvSpPr>
            <a:spLocks noGrp="1" noChangeArrowheads="1"/>
          </p:cNvSpPr>
          <p:nvPr>
            <p:ph type="sldNum" sz="quarter" idx="5"/>
          </p:nvPr>
        </p:nvSpPr>
        <p:spPr>
          <a:ln/>
        </p:spPr>
        <p:txBody>
          <a:bodyPr/>
          <a:lstStyle/>
          <a:p>
            <a:fld id="{70596A09-FE90-4D27-879A-3F0920C92B98}" type="slidenum">
              <a:rPr lang="he-IL" altLang="en-US"/>
              <a:pPr/>
              <a:t>41</a:t>
            </a:fld>
            <a:endParaRPr lang="en-US" altLang="en-US"/>
          </a:p>
        </p:txBody>
      </p:sp>
      <p:sp>
        <p:nvSpPr>
          <p:cNvPr id="495618" name="Rectangle 2">
            <a:extLst>
              <a:ext uri="{FF2B5EF4-FFF2-40B4-BE49-F238E27FC236}">
                <a16:creationId xmlns:a16="http://schemas.microsoft.com/office/drawing/2014/main" id="{05C1B026-370C-477C-A4AA-C2312E52B89D}"/>
              </a:ext>
            </a:extLst>
          </p:cNvPr>
          <p:cNvSpPr>
            <a:spLocks noGrp="1" noRot="1" noChangeAspect="1" noChangeArrowheads="1" noTextEdit="1"/>
          </p:cNvSpPr>
          <p:nvPr>
            <p:ph type="sldImg"/>
          </p:nvPr>
        </p:nvSpPr>
        <p:spPr>
          <a:ln/>
        </p:spPr>
      </p:sp>
      <p:sp>
        <p:nvSpPr>
          <p:cNvPr id="495619" name="Rectangle 3">
            <a:extLst>
              <a:ext uri="{FF2B5EF4-FFF2-40B4-BE49-F238E27FC236}">
                <a16:creationId xmlns:a16="http://schemas.microsoft.com/office/drawing/2014/main" id="{46C54AE6-9C0E-4529-B6E5-3A0F1B94376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5258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D6B962-2406-4087-BD9C-7DA51A8A11D1}"/>
              </a:ext>
            </a:extLst>
          </p:cNvPr>
          <p:cNvSpPr>
            <a:spLocks noGrp="1" noChangeArrowheads="1"/>
          </p:cNvSpPr>
          <p:nvPr>
            <p:ph type="sldNum" sz="quarter" idx="5"/>
          </p:nvPr>
        </p:nvSpPr>
        <p:spPr>
          <a:ln/>
        </p:spPr>
        <p:txBody>
          <a:bodyPr/>
          <a:lstStyle/>
          <a:p>
            <a:fld id="{DF1F4F67-3BD1-41D2-B3FE-76752B23030A}" type="slidenum">
              <a:rPr lang="he-IL" altLang="en-US"/>
              <a:pPr/>
              <a:t>42</a:t>
            </a:fld>
            <a:endParaRPr lang="en-US" altLang="en-US"/>
          </a:p>
        </p:txBody>
      </p:sp>
      <p:sp>
        <p:nvSpPr>
          <p:cNvPr id="496642" name="Rectangle 2">
            <a:extLst>
              <a:ext uri="{FF2B5EF4-FFF2-40B4-BE49-F238E27FC236}">
                <a16:creationId xmlns:a16="http://schemas.microsoft.com/office/drawing/2014/main" id="{69B78B90-2825-47A9-B393-06EBC8FF4769}"/>
              </a:ext>
            </a:extLst>
          </p:cNvPr>
          <p:cNvSpPr>
            <a:spLocks noGrp="1" noRot="1" noChangeAspect="1" noChangeArrowheads="1" noTextEdit="1"/>
          </p:cNvSpPr>
          <p:nvPr>
            <p:ph type="sldImg"/>
          </p:nvPr>
        </p:nvSpPr>
        <p:spPr>
          <a:ln/>
        </p:spPr>
      </p:sp>
      <p:sp>
        <p:nvSpPr>
          <p:cNvPr id="496643" name="Rectangle 3">
            <a:extLst>
              <a:ext uri="{FF2B5EF4-FFF2-40B4-BE49-F238E27FC236}">
                <a16:creationId xmlns:a16="http://schemas.microsoft.com/office/drawing/2014/main" id="{7DF93D0D-5BAC-4C54-9A15-0D436FF577F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6144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F9F5BB-912D-4900-A637-52C8B9C5B929}"/>
              </a:ext>
            </a:extLst>
          </p:cNvPr>
          <p:cNvSpPr>
            <a:spLocks noGrp="1" noChangeArrowheads="1"/>
          </p:cNvSpPr>
          <p:nvPr>
            <p:ph type="sldNum" sz="quarter" idx="5"/>
          </p:nvPr>
        </p:nvSpPr>
        <p:spPr>
          <a:ln/>
        </p:spPr>
        <p:txBody>
          <a:bodyPr/>
          <a:lstStyle/>
          <a:p>
            <a:fld id="{2FFF6090-3D3D-4057-BC0C-738D46595A6F}" type="slidenum">
              <a:rPr lang="he-IL" altLang="en-US"/>
              <a:pPr/>
              <a:t>43</a:t>
            </a:fld>
            <a:endParaRPr lang="en-US" altLang="en-US"/>
          </a:p>
        </p:txBody>
      </p:sp>
      <p:sp>
        <p:nvSpPr>
          <p:cNvPr id="497666" name="Rectangle 2">
            <a:extLst>
              <a:ext uri="{FF2B5EF4-FFF2-40B4-BE49-F238E27FC236}">
                <a16:creationId xmlns:a16="http://schemas.microsoft.com/office/drawing/2014/main" id="{F721AD8D-0A55-4884-B206-93C6BD6623C1}"/>
              </a:ext>
            </a:extLst>
          </p:cNvPr>
          <p:cNvSpPr>
            <a:spLocks noGrp="1" noRot="1" noChangeAspect="1" noChangeArrowheads="1" noTextEdit="1"/>
          </p:cNvSpPr>
          <p:nvPr>
            <p:ph type="sldImg"/>
          </p:nvPr>
        </p:nvSpPr>
        <p:spPr>
          <a:ln/>
        </p:spPr>
      </p:sp>
      <p:sp>
        <p:nvSpPr>
          <p:cNvPr id="497667" name="Rectangle 3">
            <a:extLst>
              <a:ext uri="{FF2B5EF4-FFF2-40B4-BE49-F238E27FC236}">
                <a16:creationId xmlns:a16="http://schemas.microsoft.com/office/drawing/2014/main" id="{DF3E9051-3B76-40BA-B332-1F0339461C8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52749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1EB817-364F-46D9-8A7B-EA1C8461B6A0}"/>
              </a:ext>
            </a:extLst>
          </p:cNvPr>
          <p:cNvSpPr>
            <a:spLocks noGrp="1" noChangeArrowheads="1"/>
          </p:cNvSpPr>
          <p:nvPr>
            <p:ph type="sldNum" sz="quarter" idx="5"/>
          </p:nvPr>
        </p:nvSpPr>
        <p:spPr>
          <a:ln/>
        </p:spPr>
        <p:txBody>
          <a:bodyPr/>
          <a:lstStyle/>
          <a:p>
            <a:fld id="{8F23A3F4-2DF9-4E62-A4B9-88B263FDBF1D}" type="slidenum">
              <a:rPr lang="he-IL" altLang="en-US"/>
              <a:pPr/>
              <a:t>44</a:t>
            </a:fld>
            <a:endParaRPr lang="en-US" altLang="en-US"/>
          </a:p>
        </p:txBody>
      </p:sp>
      <p:sp>
        <p:nvSpPr>
          <p:cNvPr id="498690" name="Rectangle 2">
            <a:extLst>
              <a:ext uri="{FF2B5EF4-FFF2-40B4-BE49-F238E27FC236}">
                <a16:creationId xmlns:a16="http://schemas.microsoft.com/office/drawing/2014/main" id="{9E8024E4-6147-49E0-BB0C-607A2654D468}"/>
              </a:ext>
            </a:extLst>
          </p:cNvPr>
          <p:cNvSpPr>
            <a:spLocks noGrp="1" noRot="1" noChangeAspect="1" noChangeArrowheads="1" noTextEdit="1"/>
          </p:cNvSpPr>
          <p:nvPr>
            <p:ph type="sldImg"/>
          </p:nvPr>
        </p:nvSpPr>
        <p:spPr>
          <a:ln/>
        </p:spPr>
      </p:sp>
      <p:sp>
        <p:nvSpPr>
          <p:cNvPr id="498691" name="Rectangle 3">
            <a:extLst>
              <a:ext uri="{FF2B5EF4-FFF2-40B4-BE49-F238E27FC236}">
                <a16:creationId xmlns:a16="http://schemas.microsoft.com/office/drawing/2014/main" id="{0BBD59F8-E5B2-4FB4-B979-56F154F961D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9644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B626E3-7EEC-4034-B75F-4B0454110599}"/>
              </a:ext>
            </a:extLst>
          </p:cNvPr>
          <p:cNvSpPr>
            <a:spLocks noGrp="1" noChangeArrowheads="1"/>
          </p:cNvSpPr>
          <p:nvPr>
            <p:ph type="sldNum" sz="quarter" idx="5"/>
          </p:nvPr>
        </p:nvSpPr>
        <p:spPr>
          <a:ln/>
        </p:spPr>
        <p:txBody>
          <a:bodyPr/>
          <a:lstStyle/>
          <a:p>
            <a:fld id="{639B999B-9A5D-4089-B104-D6C1B9C99DD2}" type="slidenum">
              <a:rPr lang="he-IL" altLang="en-US"/>
              <a:pPr/>
              <a:t>6</a:t>
            </a:fld>
            <a:endParaRPr lang="en-US" altLang="en-US"/>
          </a:p>
        </p:txBody>
      </p:sp>
      <p:sp>
        <p:nvSpPr>
          <p:cNvPr id="478210" name="Rectangle 2">
            <a:extLst>
              <a:ext uri="{FF2B5EF4-FFF2-40B4-BE49-F238E27FC236}">
                <a16:creationId xmlns:a16="http://schemas.microsoft.com/office/drawing/2014/main" id="{BF76FE66-5A7E-4735-BFFD-C712FD4F541D}"/>
              </a:ext>
            </a:extLst>
          </p:cNvPr>
          <p:cNvSpPr>
            <a:spLocks noGrp="1" noRot="1" noChangeAspect="1" noChangeArrowheads="1" noTextEdit="1"/>
          </p:cNvSpPr>
          <p:nvPr>
            <p:ph type="sldImg"/>
          </p:nvPr>
        </p:nvSpPr>
        <p:spPr>
          <a:ln/>
        </p:spPr>
      </p:sp>
      <p:sp>
        <p:nvSpPr>
          <p:cNvPr id="478211" name="Rectangle 3">
            <a:extLst>
              <a:ext uri="{FF2B5EF4-FFF2-40B4-BE49-F238E27FC236}">
                <a16:creationId xmlns:a16="http://schemas.microsoft.com/office/drawing/2014/main" id="{8847AC44-1167-41EE-ACDD-96D1C27DBC7A}"/>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21980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F3AF0D-BA27-401F-BACA-9BC507890091}"/>
              </a:ext>
            </a:extLst>
          </p:cNvPr>
          <p:cNvSpPr>
            <a:spLocks noGrp="1" noChangeArrowheads="1"/>
          </p:cNvSpPr>
          <p:nvPr>
            <p:ph type="sldNum" sz="quarter" idx="5"/>
          </p:nvPr>
        </p:nvSpPr>
        <p:spPr>
          <a:ln/>
        </p:spPr>
        <p:txBody>
          <a:bodyPr/>
          <a:lstStyle/>
          <a:p>
            <a:fld id="{2E39B5AD-9976-4615-AD1B-1D3AAA0E25DD}" type="slidenum">
              <a:rPr lang="he-IL" altLang="en-US"/>
              <a:pPr/>
              <a:t>7</a:t>
            </a:fld>
            <a:endParaRPr lang="en-US" altLang="en-US"/>
          </a:p>
        </p:txBody>
      </p:sp>
      <p:sp>
        <p:nvSpPr>
          <p:cNvPr id="479234" name="Rectangle 2">
            <a:extLst>
              <a:ext uri="{FF2B5EF4-FFF2-40B4-BE49-F238E27FC236}">
                <a16:creationId xmlns:a16="http://schemas.microsoft.com/office/drawing/2014/main" id="{C3DFD2FF-94AC-42E8-BD43-53B0D926E608}"/>
              </a:ext>
            </a:extLst>
          </p:cNvPr>
          <p:cNvSpPr>
            <a:spLocks noGrp="1" noRot="1" noChangeAspect="1" noChangeArrowheads="1" noTextEdit="1"/>
          </p:cNvSpPr>
          <p:nvPr>
            <p:ph type="sldImg"/>
          </p:nvPr>
        </p:nvSpPr>
        <p:spPr>
          <a:ln/>
        </p:spPr>
      </p:sp>
      <p:sp>
        <p:nvSpPr>
          <p:cNvPr id="479235" name="Rectangle 3">
            <a:extLst>
              <a:ext uri="{FF2B5EF4-FFF2-40B4-BE49-F238E27FC236}">
                <a16:creationId xmlns:a16="http://schemas.microsoft.com/office/drawing/2014/main" id="{6FE2A640-D69E-495B-84B3-BD50562EAA4D}"/>
              </a:ext>
            </a:extLst>
          </p:cNvPr>
          <p:cNvSpPr>
            <a:spLocks noGrp="1" noChangeArrowheads="1"/>
          </p:cNvSpPr>
          <p:nvPr>
            <p:ph type="body" idx="1"/>
          </p:nvPr>
        </p:nvSpPr>
        <p:spPr/>
        <p:txBody>
          <a:bodyPr/>
          <a:lstStyle/>
          <a:p>
            <a:pPr algn="r" rtl="1"/>
            <a:r>
              <a:rPr lang="he-IL" altLang="en-US" dirty="0"/>
              <a:t>מערכת הקבצים ברירת המחדל בלינוקס </a:t>
            </a:r>
            <a:r>
              <a:rPr lang="en-US" altLang="en-US" dirty="0"/>
              <a:t>RedHat 8.0</a:t>
            </a:r>
            <a:r>
              <a:rPr lang="he-IL" altLang="en-US" dirty="0"/>
              <a:t> היא </a:t>
            </a:r>
            <a:r>
              <a:rPr lang="en-US" altLang="en-US" dirty="0"/>
              <a:t>ext3</a:t>
            </a:r>
            <a:r>
              <a:rPr lang="he-IL" altLang="en-US" dirty="0"/>
              <a:t>,</a:t>
            </a:r>
          </a:p>
          <a:p>
            <a:pPr algn="r" rtl="1"/>
            <a:r>
              <a:rPr lang="he-IL" altLang="en-US" dirty="0"/>
              <a:t>ואילו ב-</a:t>
            </a:r>
            <a:r>
              <a:rPr lang="en-US" altLang="en-US" dirty="0"/>
              <a:t>ubuntu 16.04</a:t>
            </a:r>
            <a:r>
              <a:rPr lang="he-IL" altLang="en-US" dirty="0"/>
              <a:t> היא </a:t>
            </a:r>
            <a:r>
              <a:rPr lang="en-US" altLang="en-US" dirty="0"/>
              <a:t>ext4</a:t>
            </a:r>
            <a:r>
              <a:rPr lang="he-IL" altLang="en-US" dirty="0"/>
              <a:t>.</a:t>
            </a:r>
            <a:endParaRPr lang="en-US" altLang="en-US" dirty="0"/>
          </a:p>
        </p:txBody>
      </p:sp>
    </p:spTree>
    <p:extLst>
      <p:ext uri="{BB962C8B-B14F-4D97-AF65-F5344CB8AC3E}">
        <p14:creationId xmlns:p14="http://schemas.microsoft.com/office/powerpoint/2010/main" val="2046115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4F0355-FB00-43B7-8034-07888936D21A}"/>
              </a:ext>
            </a:extLst>
          </p:cNvPr>
          <p:cNvSpPr>
            <a:spLocks noGrp="1" noChangeArrowheads="1"/>
          </p:cNvSpPr>
          <p:nvPr>
            <p:ph type="sldNum" sz="quarter" idx="5"/>
          </p:nvPr>
        </p:nvSpPr>
        <p:spPr>
          <a:ln/>
        </p:spPr>
        <p:txBody>
          <a:bodyPr/>
          <a:lstStyle/>
          <a:p>
            <a:fld id="{39A6972A-ED63-4338-B007-E2737334B486}" type="slidenum">
              <a:rPr lang="he-IL" altLang="en-US"/>
              <a:pPr/>
              <a:t>8</a:t>
            </a:fld>
            <a:endParaRPr lang="en-US" altLang="en-US"/>
          </a:p>
        </p:txBody>
      </p:sp>
      <p:sp>
        <p:nvSpPr>
          <p:cNvPr id="480258" name="Rectangle 2">
            <a:extLst>
              <a:ext uri="{FF2B5EF4-FFF2-40B4-BE49-F238E27FC236}">
                <a16:creationId xmlns:a16="http://schemas.microsoft.com/office/drawing/2014/main" id="{45FDB229-99D5-401B-96A1-FDAF67E835B5}"/>
              </a:ext>
            </a:extLst>
          </p:cNvPr>
          <p:cNvSpPr>
            <a:spLocks noGrp="1" noRot="1" noChangeAspect="1" noChangeArrowheads="1" noTextEdit="1"/>
          </p:cNvSpPr>
          <p:nvPr>
            <p:ph type="sldImg"/>
          </p:nvPr>
        </p:nvSpPr>
        <p:spPr>
          <a:ln/>
        </p:spPr>
      </p:sp>
      <p:sp>
        <p:nvSpPr>
          <p:cNvPr id="480259" name="Rectangle 3">
            <a:extLst>
              <a:ext uri="{FF2B5EF4-FFF2-40B4-BE49-F238E27FC236}">
                <a16:creationId xmlns:a16="http://schemas.microsoft.com/office/drawing/2014/main" id="{F88AA246-3575-48E6-B23B-411BCAC3397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3949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048869E-51AC-47C6-BEBD-C8B34171E577}"/>
              </a:ext>
            </a:extLst>
          </p:cNvPr>
          <p:cNvSpPr>
            <a:spLocks noGrp="1" noChangeArrowheads="1"/>
          </p:cNvSpPr>
          <p:nvPr>
            <p:ph type="sldNum" sz="quarter" idx="5"/>
          </p:nvPr>
        </p:nvSpPr>
        <p:spPr>
          <a:ln/>
        </p:spPr>
        <p:txBody>
          <a:bodyPr/>
          <a:lstStyle/>
          <a:p>
            <a:fld id="{D806D797-0275-4F57-AA61-2E64A3F357D3}" type="slidenum">
              <a:rPr lang="he-IL" altLang="en-US"/>
              <a:pPr/>
              <a:t>9</a:t>
            </a:fld>
            <a:endParaRPr lang="en-US" altLang="en-US"/>
          </a:p>
        </p:txBody>
      </p:sp>
      <p:sp>
        <p:nvSpPr>
          <p:cNvPr id="481282" name="Rectangle 2">
            <a:extLst>
              <a:ext uri="{FF2B5EF4-FFF2-40B4-BE49-F238E27FC236}">
                <a16:creationId xmlns:a16="http://schemas.microsoft.com/office/drawing/2014/main" id="{43DF9672-1C6D-43E0-B700-8DA851DE78E5}"/>
              </a:ext>
            </a:extLst>
          </p:cNvPr>
          <p:cNvSpPr>
            <a:spLocks noGrp="1" noRot="1" noChangeAspect="1" noChangeArrowheads="1" noTextEdit="1"/>
          </p:cNvSpPr>
          <p:nvPr>
            <p:ph type="sldImg"/>
          </p:nvPr>
        </p:nvSpPr>
        <p:spPr>
          <a:ln/>
        </p:spPr>
      </p:sp>
      <p:sp>
        <p:nvSpPr>
          <p:cNvPr id="481283" name="Rectangle 3">
            <a:extLst>
              <a:ext uri="{FF2B5EF4-FFF2-40B4-BE49-F238E27FC236}">
                <a16:creationId xmlns:a16="http://schemas.microsoft.com/office/drawing/2014/main" id="{2849CA6F-94A8-4221-BF83-B09C5CD741B1}"/>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1690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D50C8CF-5246-47B3-B8F6-D68C0268A87C}"/>
              </a:ext>
            </a:extLst>
          </p:cNvPr>
          <p:cNvSpPr>
            <a:spLocks noGrp="1" noChangeArrowheads="1"/>
          </p:cNvSpPr>
          <p:nvPr>
            <p:ph type="sldNum" sz="quarter" idx="5"/>
          </p:nvPr>
        </p:nvSpPr>
        <p:spPr>
          <a:ln/>
        </p:spPr>
        <p:txBody>
          <a:bodyPr/>
          <a:lstStyle/>
          <a:p>
            <a:fld id="{E82A4718-064A-4F06-9847-06BFA046A64C}" type="slidenum">
              <a:rPr lang="he-IL" altLang="en-US"/>
              <a:pPr/>
              <a:t>10</a:t>
            </a:fld>
            <a:endParaRPr lang="en-US" altLang="en-US"/>
          </a:p>
        </p:txBody>
      </p:sp>
      <p:sp>
        <p:nvSpPr>
          <p:cNvPr id="482306" name="Rectangle 2">
            <a:extLst>
              <a:ext uri="{FF2B5EF4-FFF2-40B4-BE49-F238E27FC236}">
                <a16:creationId xmlns:a16="http://schemas.microsoft.com/office/drawing/2014/main" id="{4B904709-43D1-4788-B34C-7719BBFBF255}"/>
              </a:ext>
            </a:extLst>
          </p:cNvPr>
          <p:cNvSpPr>
            <a:spLocks noGrp="1" noRot="1" noChangeAspect="1" noChangeArrowheads="1" noTextEdit="1"/>
          </p:cNvSpPr>
          <p:nvPr>
            <p:ph type="sldImg"/>
          </p:nvPr>
        </p:nvSpPr>
        <p:spPr>
          <a:ln/>
        </p:spPr>
      </p:sp>
      <p:sp>
        <p:nvSpPr>
          <p:cNvPr id="482307" name="Rectangle 3">
            <a:extLst>
              <a:ext uri="{FF2B5EF4-FFF2-40B4-BE49-F238E27FC236}">
                <a16:creationId xmlns:a16="http://schemas.microsoft.com/office/drawing/2014/main" id="{D6AD9835-3ABA-4F1D-8F97-6FDFF330CEF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18011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454838-7CD6-4F0C-B9B4-21C6ACA1A817}"/>
              </a:ext>
            </a:extLst>
          </p:cNvPr>
          <p:cNvSpPr>
            <a:spLocks noGrp="1" noChangeArrowheads="1"/>
          </p:cNvSpPr>
          <p:nvPr>
            <p:ph type="sldNum" sz="quarter" idx="5"/>
          </p:nvPr>
        </p:nvSpPr>
        <p:spPr>
          <a:ln/>
        </p:spPr>
        <p:txBody>
          <a:bodyPr/>
          <a:lstStyle/>
          <a:p>
            <a:fld id="{27B1A74C-7FF0-4F64-B425-F53CA81D781F}" type="slidenum">
              <a:rPr lang="he-IL" altLang="en-US"/>
              <a:pPr/>
              <a:t>11</a:t>
            </a:fld>
            <a:endParaRPr lang="en-US" altLang="en-US"/>
          </a:p>
        </p:txBody>
      </p:sp>
      <p:sp>
        <p:nvSpPr>
          <p:cNvPr id="483330" name="Rectangle 2">
            <a:extLst>
              <a:ext uri="{FF2B5EF4-FFF2-40B4-BE49-F238E27FC236}">
                <a16:creationId xmlns:a16="http://schemas.microsoft.com/office/drawing/2014/main" id="{DD3D0231-F8AA-4E7C-8394-31C0A4803253}"/>
              </a:ext>
            </a:extLst>
          </p:cNvPr>
          <p:cNvSpPr>
            <a:spLocks noGrp="1" noRot="1" noChangeAspect="1" noChangeArrowheads="1" noTextEdit="1"/>
          </p:cNvSpPr>
          <p:nvPr>
            <p:ph type="sldImg"/>
          </p:nvPr>
        </p:nvSpPr>
        <p:spPr>
          <a:ln/>
        </p:spPr>
      </p:sp>
      <p:sp>
        <p:nvSpPr>
          <p:cNvPr id="483331" name="Rectangle 3">
            <a:extLst>
              <a:ext uri="{FF2B5EF4-FFF2-40B4-BE49-F238E27FC236}">
                <a16:creationId xmlns:a16="http://schemas.microsoft.com/office/drawing/2014/main" id="{B9516FAF-625D-4EEE-A14C-715A48AFB4EB}"/>
              </a:ext>
            </a:extLst>
          </p:cNvPr>
          <p:cNvSpPr>
            <a:spLocks noGrp="1" noChangeArrowheads="1"/>
          </p:cNvSpPr>
          <p:nvPr>
            <p:ph type="body" idx="1"/>
          </p:nvPr>
        </p:nvSpPr>
        <p:spPr/>
        <p:txBody>
          <a:bodyPr/>
          <a:lstStyle/>
          <a:p>
            <a:pPr algn="r" rtl="1"/>
            <a:r>
              <a:rPr lang="he-IL" altLang="en-US" dirty="0"/>
              <a:t>תשובה: מפני שהוא מגדיר איך להמשיך ולקרוא מידע מהתקן האיחסון.</a:t>
            </a:r>
            <a:endParaRPr lang="en-US" altLang="en-US" dirty="0"/>
          </a:p>
        </p:txBody>
      </p:sp>
    </p:spTree>
    <p:extLst>
      <p:ext uri="{BB962C8B-B14F-4D97-AF65-F5344CB8AC3E}">
        <p14:creationId xmlns:p14="http://schemas.microsoft.com/office/powerpoint/2010/main" val="3459690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53908F-EE06-4DA0-8228-B98C7A400E64}"/>
              </a:ext>
            </a:extLst>
          </p:cNvPr>
          <p:cNvSpPr>
            <a:spLocks noGrp="1" noChangeArrowheads="1"/>
          </p:cNvSpPr>
          <p:nvPr>
            <p:ph type="sldNum" sz="quarter" idx="5"/>
          </p:nvPr>
        </p:nvSpPr>
        <p:spPr>
          <a:ln/>
        </p:spPr>
        <p:txBody>
          <a:bodyPr/>
          <a:lstStyle/>
          <a:p>
            <a:fld id="{C63A5020-D081-4286-AE19-6A0D7CC4D8B8}" type="slidenum">
              <a:rPr lang="he-IL" altLang="en-US"/>
              <a:pPr/>
              <a:t>12</a:t>
            </a:fld>
            <a:endParaRPr lang="en-US" altLang="en-US"/>
          </a:p>
        </p:txBody>
      </p:sp>
      <p:sp>
        <p:nvSpPr>
          <p:cNvPr id="484354" name="Rectangle 2">
            <a:extLst>
              <a:ext uri="{FF2B5EF4-FFF2-40B4-BE49-F238E27FC236}">
                <a16:creationId xmlns:a16="http://schemas.microsoft.com/office/drawing/2014/main" id="{0F9291B5-B3D0-42FA-A30D-DDB1B3ECCB38}"/>
              </a:ext>
            </a:extLst>
          </p:cNvPr>
          <p:cNvSpPr>
            <a:spLocks noGrp="1" noRot="1" noChangeAspect="1" noChangeArrowheads="1" noTextEdit="1"/>
          </p:cNvSpPr>
          <p:nvPr>
            <p:ph type="sldImg"/>
          </p:nvPr>
        </p:nvSpPr>
        <p:spPr>
          <a:ln/>
        </p:spPr>
      </p:sp>
      <p:sp>
        <p:nvSpPr>
          <p:cNvPr id="484355" name="Rectangle 3">
            <a:extLst>
              <a:ext uri="{FF2B5EF4-FFF2-40B4-BE49-F238E27FC236}">
                <a16:creationId xmlns:a16="http://schemas.microsoft.com/office/drawing/2014/main" id="{431915D7-80AC-4E71-9589-7DBD86574B3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4679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lgn="r" rtl="1">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r" rtl="1">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r" rtl="1">
              <a:defRPr/>
            </a:lvl1pPr>
          </a:lstStyle>
          <a:p>
            <a:r>
              <a:rPr lang="en-US"/>
              <a:t>(c) אלינה נאימרק 2004</a:t>
            </a:r>
          </a:p>
        </p:txBody>
      </p:sp>
      <p:sp>
        <p:nvSpPr>
          <p:cNvPr id="5" name="Footer Placeholder 4"/>
          <p:cNvSpPr>
            <a:spLocks noGrp="1"/>
          </p:cNvSpPr>
          <p:nvPr>
            <p:ph type="ftr" sz="quarter" idx="11"/>
          </p:nvPr>
        </p:nvSpPr>
        <p:spPr/>
        <p:txBody>
          <a:bodyPr/>
          <a:lstStyle>
            <a:lvl1pPr algn="r" rtl="1">
              <a:defRPr/>
            </a:lvl1pPr>
          </a:lstStyle>
          <a:p>
            <a:r>
              <a:rPr lang="he-IL"/>
              <a:t>מערכות הפעלה - תרגול 13</a:t>
            </a:r>
            <a:endParaRPr lang="en-US" dirty="0"/>
          </a:p>
        </p:txBody>
      </p:sp>
      <p:sp>
        <p:nvSpPr>
          <p:cNvPr id="6" name="Slide Number Placeholder 5"/>
          <p:cNvSpPr>
            <a:spLocks noGrp="1"/>
          </p:cNvSpPr>
          <p:nvPr>
            <p:ph type="sldNum" sz="quarter" idx="12"/>
          </p:nvPr>
        </p:nvSpPr>
        <p:spPr/>
        <p:txBody>
          <a:bodyPr/>
          <a:lstStyle>
            <a:lvl1pPr algn="r" rtl="1">
              <a:defRPr/>
            </a:lvl1p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 אלינה נאימרק 2004</a:t>
            </a:r>
          </a:p>
        </p:txBody>
      </p:sp>
      <p:sp>
        <p:nvSpPr>
          <p:cNvPr id="5" name="Footer Placeholder 4"/>
          <p:cNvSpPr>
            <a:spLocks noGrp="1"/>
          </p:cNvSpPr>
          <p:nvPr>
            <p:ph type="ftr" sz="quarter" idx="11"/>
          </p:nvPr>
        </p:nvSpPr>
        <p:spPr/>
        <p:txBody>
          <a:bodyPr/>
          <a:lstStyle/>
          <a:p>
            <a:pPr algn="r"/>
            <a:r>
              <a:rPr lang="he-IL"/>
              <a:t>מערכות הפעלה - תרגול 13</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(c) אלינה נאימרק 2004</a:t>
            </a:r>
          </a:p>
        </p:txBody>
      </p:sp>
      <p:sp>
        <p:nvSpPr>
          <p:cNvPr id="5" name="Footer Placeholder 4"/>
          <p:cNvSpPr>
            <a:spLocks noGrp="1"/>
          </p:cNvSpPr>
          <p:nvPr>
            <p:ph type="ftr" sz="quarter" idx="11"/>
          </p:nvPr>
        </p:nvSpPr>
        <p:spPr/>
        <p:txBody>
          <a:bodyPr/>
          <a:lstStyle/>
          <a:p>
            <a:pPr algn="r"/>
            <a:r>
              <a:rPr lang="he-IL"/>
              <a:t>מערכות הפעלה - תרגול 13</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(c) אלינה נאימרק 2004</a:t>
            </a:r>
          </a:p>
        </p:txBody>
      </p:sp>
      <p:sp>
        <p:nvSpPr>
          <p:cNvPr id="5" name="Footer Placeholder 4"/>
          <p:cNvSpPr>
            <a:spLocks noGrp="1"/>
          </p:cNvSpPr>
          <p:nvPr>
            <p:ph type="ftr" sz="quarter" idx="11"/>
          </p:nvPr>
        </p:nvSpPr>
        <p:spPr/>
        <p:txBody>
          <a:bodyPr/>
          <a:lstStyle/>
          <a:p>
            <a:pPr algn="r"/>
            <a:r>
              <a:rPr lang="he-IL"/>
              <a:t>מערכות הפעלה - תרגול 13</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(c) אלינה נאימרק 2004</a:t>
            </a:r>
          </a:p>
        </p:txBody>
      </p:sp>
      <p:sp>
        <p:nvSpPr>
          <p:cNvPr id="5" name="Footer Placeholder 4"/>
          <p:cNvSpPr>
            <a:spLocks noGrp="1"/>
          </p:cNvSpPr>
          <p:nvPr>
            <p:ph type="ftr" sz="quarter" idx="11"/>
          </p:nvPr>
        </p:nvSpPr>
        <p:spPr/>
        <p:txBody>
          <a:bodyPr/>
          <a:lstStyle/>
          <a:p>
            <a:pPr algn="r"/>
            <a:r>
              <a:rPr lang="he-IL"/>
              <a:t>מערכות הפעלה - תרגול 13</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(c) אלינה נאימרק 2004</a:t>
            </a:r>
          </a:p>
        </p:txBody>
      </p:sp>
      <p:sp>
        <p:nvSpPr>
          <p:cNvPr id="6" name="Footer Placeholder 5"/>
          <p:cNvSpPr>
            <a:spLocks noGrp="1"/>
          </p:cNvSpPr>
          <p:nvPr>
            <p:ph type="ftr" sz="quarter" idx="11"/>
          </p:nvPr>
        </p:nvSpPr>
        <p:spPr/>
        <p:txBody>
          <a:bodyPr/>
          <a:lstStyle/>
          <a:p>
            <a:pPr algn="r"/>
            <a:r>
              <a:rPr lang="he-IL"/>
              <a:t>מערכות הפעלה - תרגול 13</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lang="en-US" sz="24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(c) אלינה נאימרק 2004</a:t>
            </a:r>
          </a:p>
        </p:txBody>
      </p:sp>
      <p:sp>
        <p:nvSpPr>
          <p:cNvPr id="8" name="Footer Placeholder 7"/>
          <p:cNvSpPr>
            <a:spLocks noGrp="1"/>
          </p:cNvSpPr>
          <p:nvPr>
            <p:ph type="ftr" sz="quarter" idx="11"/>
          </p:nvPr>
        </p:nvSpPr>
        <p:spPr/>
        <p:txBody>
          <a:bodyPr/>
          <a:lstStyle/>
          <a:p>
            <a:pPr algn="r"/>
            <a:r>
              <a:rPr lang="he-IL"/>
              <a:t>מערכות הפעלה - תרגול 13</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(c) אלינה נאימרק 2004</a:t>
            </a:r>
          </a:p>
        </p:txBody>
      </p:sp>
      <p:sp>
        <p:nvSpPr>
          <p:cNvPr id="4" name="Footer Placeholder 3"/>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(c) אלינה נאימרק 2004</a:t>
            </a:r>
          </a:p>
        </p:txBody>
      </p:sp>
      <p:sp>
        <p:nvSpPr>
          <p:cNvPr id="3" name="Footer Placeholder 2"/>
          <p:cNvSpPr>
            <a:spLocks noGrp="1"/>
          </p:cNvSpPr>
          <p:nvPr>
            <p:ph type="ftr" sz="quarter" idx="11"/>
          </p:nvPr>
        </p:nvSpPr>
        <p:spPr/>
        <p:txBody>
          <a:bodyPr/>
          <a:lstStyle/>
          <a:p>
            <a:pPr algn="r"/>
            <a:r>
              <a:rPr lang="he-IL"/>
              <a:t>מערכות הפעלה - תרגול 13</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(c) אלינה נאימרק 2004</a:t>
            </a:r>
          </a:p>
        </p:txBody>
      </p:sp>
      <p:sp>
        <p:nvSpPr>
          <p:cNvPr id="6" name="Footer Placeholder 5"/>
          <p:cNvSpPr>
            <a:spLocks noGrp="1"/>
          </p:cNvSpPr>
          <p:nvPr>
            <p:ph type="ftr" sz="quarter" idx="11"/>
          </p:nvPr>
        </p:nvSpPr>
        <p:spPr/>
        <p:txBody>
          <a:bodyPr/>
          <a:lstStyle/>
          <a:p>
            <a:pPr algn="r"/>
            <a:r>
              <a:rPr lang="he-IL"/>
              <a:t>מערכות הפעלה - תרגול 13</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(c) אלינה נאימרק 2004</a:t>
            </a:r>
          </a:p>
        </p:txBody>
      </p:sp>
      <p:sp>
        <p:nvSpPr>
          <p:cNvPr id="6" name="Footer Placeholder 5"/>
          <p:cNvSpPr>
            <a:spLocks noGrp="1"/>
          </p:cNvSpPr>
          <p:nvPr>
            <p:ph type="ftr" sz="quarter" idx="11"/>
          </p:nvPr>
        </p:nvSpPr>
        <p:spPr/>
        <p:txBody>
          <a:bodyPr/>
          <a:lstStyle/>
          <a:p>
            <a:pPr algn="r"/>
            <a:r>
              <a:rPr lang="he-IL"/>
              <a:t>מערכות הפעלה - תרגול 13</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r" rtl="1">
              <a:defRPr sz="1200">
                <a:solidFill>
                  <a:srgbClr val="FFFFFF"/>
                </a:solidFill>
              </a:defRPr>
            </a:lvl1pPr>
          </a:lstStyle>
          <a:p>
            <a:r>
              <a:rPr lang="en-US"/>
              <a:t>(c) אלינה נאימרק 2004</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r" rtl="1">
              <a:defRPr sz="1200">
                <a:solidFill>
                  <a:srgbClr val="FFFFFF"/>
                </a:solidFill>
              </a:defRPr>
            </a:lvl1pPr>
          </a:lstStyle>
          <a:p>
            <a:r>
              <a:rPr lang="he-IL"/>
              <a:t>מערכות הפעלה - תרגול 13</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r" rtl="1">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r"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a:t>תרגול 13</a:t>
            </a:r>
            <a:endParaRPr lang="en-US" dirty="0"/>
          </a:p>
        </p:txBody>
      </p:sp>
      <p:sp>
        <p:nvSpPr>
          <p:cNvPr id="3" name="Subtitle 2"/>
          <p:cNvSpPr>
            <a:spLocks noGrp="1"/>
          </p:cNvSpPr>
          <p:nvPr>
            <p:ph type="subTitle" idx="1"/>
          </p:nvPr>
        </p:nvSpPr>
        <p:spPr/>
        <p:txBody>
          <a:bodyPr/>
          <a:lstStyle/>
          <a:p>
            <a:r>
              <a:rPr lang="en-US" dirty="0"/>
              <a:t>virtual file system (VFS)</a:t>
            </a:r>
            <a:endParaRPr lang="he-IL" dirty="0"/>
          </a:p>
          <a:p>
            <a:r>
              <a:rPr lang="he-IL" dirty="0"/>
              <a:t>הרכבה וניתוק מערכות קבצים</a:t>
            </a:r>
          </a:p>
          <a:p>
            <a:r>
              <a:rPr lang="he-IL" dirty="0"/>
              <a:t>פעולות בסיסיות ב-</a:t>
            </a:r>
            <a:r>
              <a:rPr lang="en-US" dirty="0"/>
              <a:t>VFS</a:t>
            </a:r>
          </a:p>
        </p:txBody>
      </p:sp>
      <p:sp>
        <p:nvSpPr>
          <p:cNvPr id="6" name="Footer Placeholder 5">
            <a:extLst>
              <a:ext uri="{FF2B5EF4-FFF2-40B4-BE49-F238E27FC236}">
                <a16:creationId xmlns:a16="http://schemas.microsoft.com/office/drawing/2014/main" id="{7DE50DF6-F910-4AE0-82D5-8EA9A90EB373}"/>
              </a:ext>
            </a:extLst>
          </p:cNvPr>
          <p:cNvSpPr>
            <a:spLocks noGrp="1"/>
          </p:cNvSpPr>
          <p:nvPr>
            <p:ph type="ftr" sz="quarter" idx="11"/>
          </p:nvPr>
        </p:nvSpPr>
        <p:spPr/>
        <p:txBody>
          <a:bodyPr/>
          <a:lstStyle/>
          <a:p>
            <a:r>
              <a:rPr lang="he-IL"/>
              <a:t>מערכות הפעלה - תרגול 13</a:t>
            </a:r>
            <a:endParaRPr lang="en-US" dirty="0"/>
          </a:p>
        </p:txBody>
      </p:sp>
      <p:sp>
        <p:nvSpPr>
          <p:cNvPr id="7" name="Slide Number Placeholder 6">
            <a:extLst>
              <a:ext uri="{FF2B5EF4-FFF2-40B4-BE49-F238E27FC236}">
                <a16:creationId xmlns:a16="http://schemas.microsoft.com/office/drawing/2014/main" id="{C9548F76-B8D9-45DC-B633-00F126F83117}"/>
              </a:ext>
            </a:extLst>
          </p:cNvPr>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8213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AutoShape 2">
            <a:extLst>
              <a:ext uri="{FF2B5EF4-FFF2-40B4-BE49-F238E27FC236}">
                <a16:creationId xmlns:a16="http://schemas.microsoft.com/office/drawing/2014/main" id="{1F70A6B0-A666-4DFE-AFC3-71AD2C6F7D2A}"/>
              </a:ext>
            </a:extLst>
          </p:cNvPr>
          <p:cNvSpPr>
            <a:spLocks noChangeArrowheads="1"/>
          </p:cNvSpPr>
          <p:nvPr/>
        </p:nvSpPr>
        <p:spPr bwMode="auto">
          <a:xfrm>
            <a:off x="1905000" y="609600"/>
            <a:ext cx="1143000" cy="1524000"/>
          </a:xfrm>
          <a:prstGeom prst="can">
            <a:avLst>
              <a:gd name="adj" fmla="val 33333"/>
            </a:avLst>
          </a:prstGeom>
          <a:solidFill>
            <a:srgbClr val="8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75" name="AutoShape 3">
            <a:extLst>
              <a:ext uri="{FF2B5EF4-FFF2-40B4-BE49-F238E27FC236}">
                <a16:creationId xmlns:a16="http://schemas.microsoft.com/office/drawing/2014/main" id="{F1B05126-6FB3-4B03-8AE8-2E9A58D99EEE}"/>
              </a:ext>
            </a:extLst>
          </p:cNvPr>
          <p:cNvSpPr>
            <a:spLocks noChangeArrowheads="1"/>
          </p:cNvSpPr>
          <p:nvPr/>
        </p:nvSpPr>
        <p:spPr bwMode="auto">
          <a:xfrm>
            <a:off x="3962400" y="1371600"/>
            <a:ext cx="1600200" cy="685800"/>
          </a:xfrm>
          <a:prstGeom prst="roundRect">
            <a:avLst>
              <a:gd name="adj" fmla="val 16667"/>
            </a:avLst>
          </a:prstGeom>
          <a:solidFill>
            <a:srgbClr val="CC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76" name="AutoShape 4">
            <a:extLst>
              <a:ext uri="{FF2B5EF4-FFF2-40B4-BE49-F238E27FC236}">
                <a16:creationId xmlns:a16="http://schemas.microsoft.com/office/drawing/2014/main" id="{EA350644-59F1-4621-AEA6-511F34609924}"/>
              </a:ext>
            </a:extLst>
          </p:cNvPr>
          <p:cNvSpPr>
            <a:spLocks noChangeArrowheads="1"/>
          </p:cNvSpPr>
          <p:nvPr/>
        </p:nvSpPr>
        <p:spPr bwMode="auto">
          <a:xfrm>
            <a:off x="6705600" y="1371600"/>
            <a:ext cx="1600200" cy="685800"/>
          </a:xfrm>
          <a:prstGeom prst="roundRect">
            <a:avLst>
              <a:gd name="adj" fmla="val 16667"/>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77" name="Rectangle 5">
            <a:extLst>
              <a:ext uri="{FF2B5EF4-FFF2-40B4-BE49-F238E27FC236}">
                <a16:creationId xmlns:a16="http://schemas.microsoft.com/office/drawing/2014/main" id="{804E4FDC-D9E4-4449-A01E-1EED92D483BE}"/>
              </a:ext>
            </a:extLst>
          </p:cNvPr>
          <p:cNvSpPr>
            <a:spLocks noChangeArrowheads="1"/>
          </p:cNvSpPr>
          <p:nvPr/>
        </p:nvSpPr>
        <p:spPr bwMode="auto">
          <a:xfrm>
            <a:off x="685800" y="2667000"/>
            <a:ext cx="1600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78" name="Rectangle 6">
            <a:extLst>
              <a:ext uri="{FF2B5EF4-FFF2-40B4-BE49-F238E27FC236}">
                <a16:creationId xmlns:a16="http://schemas.microsoft.com/office/drawing/2014/main" id="{7AAF4408-7150-48AF-917D-EA67C8163091}"/>
              </a:ext>
            </a:extLst>
          </p:cNvPr>
          <p:cNvSpPr>
            <a:spLocks noChangeArrowheads="1"/>
          </p:cNvSpPr>
          <p:nvPr/>
        </p:nvSpPr>
        <p:spPr bwMode="auto">
          <a:xfrm>
            <a:off x="685800" y="3352800"/>
            <a:ext cx="1600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79" name="Rectangle 7">
            <a:extLst>
              <a:ext uri="{FF2B5EF4-FFF2-40B4-BE49-F238E27FC236}">
                <a16:creationId xmlns:a16="http://schemas.microsoft.com/office/drawing/2014/main" id="{4184730B-405F-44FF-8118-E14E18C4CD05}"/>
              </a:ext>
            </a:extLst>
          </p:cNvPr>
          <p:cNvSpPr>
            <a:spLocks noChangeArrowheads="1"/>
          </p:cNvSpPr>
          <p:nvPr/>
        </p:nvSpPr>
        <p:spPr bwMode="auto">
          <a:xfrm>
            <a:off x="685800" y="4038600"/>
            <a:ext cx="1600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0" name="AutoShape 8">
            <a:extLst>
              <a:ext uri="{FF2B5EF4-FFF2-40B4-BE49-F238E27FC236}">
                <a16:creationId xmlns:a16="http://schemas.microsoft.com/office/drawing/2014/main" id="{430C4955-337F-464D-A43D-C9CC7B25DAEC}"/>
              </a:ext>
            </a:extLst>
          </p:cNvPr>
          <p:cNvSpPr>
            <a:spLocks noChangeArrowheads="1"/>
          </p:cNvSpPr>
          <p:nvPr/>
        </p:nvSpPr>
        <p:spPr bwMode="auto">
          <a:xfrm>
            <a:off x="3048000" y="2667000"/>
            <a:ext cx="1524000" cy="381000"/>
          </a:xfrm>
          <a:prstGeom prst="roundRect">
            <a:avLst>
              <a:gd name="adj" fmla="val 40417"/>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1" name="AutoShape 9">
            <a:extLst>
              <a:ext uri="{FF2B5EF4-FFF2-40B4-BE49-F238E27FC236}">
                <a16:creationId xmlns:a16="http://schemas.microsoft.com/office/drawing/2014/main" id="{0F07F011-5C5E-4547-AD96-EE5BEE03A8F3}"/>
              </a:ext>
            </a:extLst>
          </p:cNvPr>
          <p:cNvSpPr>
            <a:spLocks noChangeArrowheads="1"/>
          </p:cNvSpPr>
          <p:nvPr/>
        </p:nvSpPr>
        <p:spPr bwMode="auto">
          <a:xfrm>
            <a:off x="3048000" y="3352800"/>
            <a:ext cx="1524000" cy="381000"/>
          </a:xfrm>
          <a:prstGeom prst="roundRect">
            <a:avLst>
              <a:gd name="adj" fmla="val 40417"/>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2" name="AutoShape 10">
            <a:extLst>
              <a:ext uri="{FF2B5EF4-FFF2-40B4-BE49-F238E27FC236}">
                <a16:creationId xmlns:a16="http://schemas.microsoft.com/office/drawing/2014/main" id="{9830061C-C99C-4026-8FC5-B355A7D41239}"/>
              </a:ext>
            </a:extLst>
          </p:cNvPr>
          <p:cNvSpPr>
            <a:spLocks noChangeArrowheads="1"/>
          </p:cNvSpPr>
          <p:nvPr/>
        </p:nvSpPr>
        <p:spPr bwMode="auto">
          <a:xfrm>
            <a:off x="3048000" y="4038600"/>
            <a:ext cx="1524000" cy="381000"/>
          </a:xfrm>
          <a:prstGeom prst="roundRect">
            <a:avLst>
              <a:gd name="adj" fmla="val 50000"/>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3" name="Rectangle 11">
            <a:extLst>
              <a:ext uri="{FF2B5EF4-FFF2-40B4-BE49-F238E27FC236}">
                <a16:creationId xmlns:a16="http://schemas.microsoft.com/office/drawing/2014/main" id="{A012C13B-693B-4190-8FC9-C69636F2CB97}"/>
              </a:ext>
            </a:extLst>
          </p:cNvPr>
          <p:cNvSpPr>
            <a:spLocks noChangeArrowheads="1"/>
          </p:cNvSpPr>
          <p:nvPr/>
        </p:nvSpPr>
        <p:spPr bwMode="auto">
          <a:xfrm>
            <a:off x="5943600" y="2819400"/>
            <a:ext cx="1066800" cy="914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4" name="Rectangle 12">
            <a:extLst>
              <a:ext uri="{FF2B5EF4-FFF2-40B4-BE49-F238E27FC236}">
                <a16:creationId xmlns:a16="http://schemas.microsoft.com/office/drawing/2014/main" id="{48260E17-73AC-46C9-B60A-4C3CEB8354B0}"/>
              </a:ext>
            </a:extLst>
          </p:cNvPr>
          <p:cNvSpPr>
            <a:spLocks noChangeArrowheads="1"/>
          </p:cNvSpPr>
          <p:nvPr/>
        </p:nvSpPr>
        <p:spPr bwMode="auto">
          <a:xfrm>
            <a:off x="7315200" y="2819400"/>
            <a:ext cx="1066800" cy="914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5" name="Line 13">
            <a:extLst>
              <a:ext uri="{FF2B5EF4-FFF2-40B4-BE49-F238E27FC236}">
                <a16:creationId xmlns:a16="http://schemas.microsoft.com/office/drawing/2014/main" id="{8AB4F1E5-AED7-45FA-A1AF-135C4AD86288}"/>
              </a:ext>
            </a:extLst>
          </p:cNvPr>
          <p:cNvSpPr>
            <a:spLocks noChangeShapeType="1"/>
          </p:cNvSpPr>
          <p:nvPr/>
        </p:nvSpPr>
        <p:spPr bwMode="auto">
          <a:xfrm flipH="1">
            <a:off x="3048000" y="1676400"/>
            <a:ext cx="914400" cy="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6" name="Line 14">
            <a:extLst>
              <a:ext uri="{FF2B5EF4-FFF2-40B4-BE49-F238E27FC236}">
                <a16:creationId xmlns:a16="http://schemas.microsoft.com/office/drawing/2014/main" id="{496B8968-CEA1-4E31-A60A-04B9FACC708F}"/>
              </a:ext>
            </a:extLst>
          </p:cNvPr>
          <p:cNvSpPr>
            <a:spLocks noChangeShapeType="1"/>
          </p:cNvSpPr>
          <p:nvPr/>
        </p:nvSpPr>
        <p:spPr bwMode="auto">
          <a:xfrm flipH="1">
            <a:off x="5562600" y="1676400"/>
            <a:ext cx="1143000" cy="0"/>
          </a:xfrm>
          <a:prstGeom prst="line">
            <a:avLst/>
          </a:prstGeom>
          <a:noFill/>
          <a:ln w="9525">
            <a:solidFill>
              <a:schemeClr val="tx1"/>
            </a:solidFill>
            <a:prstDash val="lgDashDot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63887" name="AutoShape 15">
            <a:extLst>
              <a:ext uri="{FF2B5EF4-FFF2-40B4-BE49-F238E27FC236}">
                <a16:creationId xmlns:a16="http://schemas.microsoft.com/office/drawing/2014/main" id="{6622E480-7647-4515-AD3E-22658984C68F}"/>
              </a:ext>
            </a:extLst>
          </p:cNvPr>
          <p:cNvCxnSpPr>
            <a:cxnSpLocks noChangeShapeType="1"/>
            <a:stCxn id="463876" idx="0"/>
          </p:cNvCxnSpPr>
          <p:nvPr/>
        </p:nvCxnSpPr>
        <p:spPr bwMode="auto">
          <a:xfrm rot="5400000" flipH="1">
            <a:off x="5124450" y="-1009650"/>
            <a:ext cx="381000" cy="4381500"/>
          </a:xfrm>
          <a:prstGeom prst="bentConnector2">
            <a:avLst/>
          </a:prstGeom>
          <a:noFill/>
          <a:ln w="9525" cap="rnd">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3888" name="AutoShape 16">
            <a:extLst>
              <a:ext uri="{FF2B5EF4-FFF2-40B4-BE49-F238E27FC236}">
                <a16:creationId xmlns:a16="http://schemas.microsoft.com/office/drawing/2014/main" id="{4350E146-01E4-42CF-AF02-6DAC91926E31}"/>
              </a:ext>
            </a:extLst>
          </p:cNvPr>
          <p:cNvCxnSpPr>
            <a:cxnSpLocks noChangeShapeType="1"/>
            <a:stCxn id="463883" idx="0"/>
            <a:endCxn id="463876" idx="2"/>
          </p:cNvCxnSpPr>
          <p:nvPr/>
        </p:nvCxnSpPr>
        <p:spPr bwMode="auto">
          <a:xfrm rot="16200000">
            <a:off x="6610350" y="1924050"/>
            <a:ext cx="762000" cy="1028700"/>
          </a:xfrm>
          <a:prstGeom prst="bentConnector3">
            <a:avLst>
              <a:gd name="adj1" fmla="val 50000"/>
            </a:avLst>
          </a:prstGeom>
          <a:noFill/>
          <a:ln w="9525">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3889" name="Line 17">
            <a:extLst>
              <a:ext uri="{FF2B5EF4-FFF2-40B4-BE49-F238E27FC236}">
                <a16:creationId xmlns:a16="http://schemas.microsoft.com/office/drawing/2014/main" id="{ED81F9BE-EE8D-4BBA-B18B-1596BECA8461}"/>
              </a:ext>
            </a:extLst>
          </p:cNvPr>
          <p:cNvSpPr>
            <a:spLocks noChangeShapeType="1"/>
          </p:cNvSpPr>
          <p:nvPr/>
        </p:nvSpPr>
        <p:spPr bwMode="auto">
          <a:xfrm flipV="1">
            <a:off x="7848600" y="2057400"/>
            <a:ext cx="0" cy="76200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0" name="Line 18">
            <a:extLst>
              <a:ext uri="{FF2B5EF4-FFF2-40B4-BE49-F238E27FC236}">
                <a16:creationId xmlns:a16="http://schemas.microsoft.com/office/drawing/2014/main" id="{1CCA7EA7-4377-4DEE-9B64-06D3C8BFF3BA}"/>
              </a:ext>
            </a:extLst>
          </p:cNvPr>
          <p:cNvSpPr>
            <a:spLocks noChangeShapeType="1"/>
          </p:cNvSpPr>
          <p:nvPr/>
        </p:nvSpPr>
        <p:spPr bwMode="auto">
          <a:xfrm>
            <a:off x="4572000" y="3505200"/>
            <a:ext cx="609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1" name="Line 19">
            <a:extLst>
              <a:ext uri="{FF2B5EF4-FFF2-40B4-BE49-F238E27FC236}">
                <a16:creationId xmlns:a16="http://schemas.microsoft.com/office/drawing/2014/main" id="{AD8DDF93-4548-4923-B826-4AADB5F5A61C}"/>
              </a:ext>
            </a:extLst>
          </p:cNvPr>
          <p:cNvSpPr>
            <a:spLocks noChangeShapeType="1"/>
          </p:cNvSpPr>
          <p:nvPr/>
        </p:nvSpPr>
        <p:spPr bwMode="auto">
          <a:xfrm>
            <a:off x="5181600" y="3505200"/>
            <a:ext cx="0" cy="533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2" name="Line 20">
            <a:extLst>
              <a:ext uri="{FF2B5EF4-FFF2-40B4-BE49-F238E27FC236}">
                <a16:creationId xmlns:a16="http://schemas.microsoft.com/office/drawing/2014/main" id="{F696D268-B944-4FDC-B395-0A31228BDC5C}"/>
              </a:ext>
            </a:extLst>
          </p:cNvPr>
          <p:cNvSpPr>
            <a:spLocks noChangeShapeType="1"/>
          </p:cNvSpPr>
          <p:nvPr/>
        </p:nvSpPr>
        <p:spPr bwMode="auto">
          <a:xfrm>
            <a:off x="5181600" y="4038600"/>
            <a:ext cx="762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3" name="Line 21">
            <a:extLst>
              <a:ext uri="{FF2B5EF4-FFF2-40B4-BE49-F238E27FC236}">
                <a16:creationId xmlns:a16="http://schemas.microsoft.com/office/drawing/2014/main" id="{60095B9C-8519-4001-AF50-EF7F1638C8FA}"/>
              </a:ext>
            </a:extLst>
          </p:cNvPr>
          <p:cNvSpPr>
            <a:spLocks noChangeShapeType="1"/>
          </p:cNvSpPr>
          <p:nvPr/>
        </p:nvSpPr>
        <p:spPr bwMode="auto">
          <a:xfrm flipV="1">
            <a:off x="5943600" y="3733800"/>
            <a:ext cx="0" cy="304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4" name="Line 22">
            <a:extLst>
              <a:ext uri="{FF2B5EF4-FFF2-40B4-BE49-F238E27FC236}">
                <a16:creationId xmlns:a16="http://schemas.microsoft.com/office/drawing/2014/main" id="{7B4E0D26-CD04-445D-B6CE-265F2153B433}"/>
              </a:ext>
            </a:extLst>
          </p:cNvPr>
          <p:cNvSpPr>
            <a:spLocks noChangeShapeType="1"/>
          </p:cNvSpPr>
          <p:nvPr/>
        </p:nvSpPr>
        <p:spPr bwMode="auto">
          <a:xfrm>
            <a:off x="4572000" y="4191000"/>
            <a:ext cx="457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5" name="Line 23">
            <a:extLst>
              <a:ext uri="{FF2B5EF4-FFF2-40B4-BE49-F238E27FC236}">
                <a16:creationId xmlns:a16="http://schemas.microsoft.com/office/drawing/2014/main" id="{88478286-9F5D-4027-B397-4647F2311078}"/>
              </a:ext>
            </a:extLst>
          </p:cNvPr>
          <p:cNvSpPr>
            <a:spLocks noChangeShapeType="1"/>
          </p:cNvSpPr>
          <p:nvPr/>
        </p:nvSpPr>
        <p:spPr bwMode="auto">
          <a:xfrm>
            <a:off x="5029200" y="4191000"/>
            <a:ext cx="0" cy="381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6" name="Line 24">
            <a:extLst>
              <a:ext uri="{FF2B5EF4-FFF2-40B4-BE49-F238E27FC236}">
                <a16:creationId xmlns:a16="http://schemas.microsoft.com/office/drawing/2014/main" id="{08616C8D-341C-4EB0-93EF-538DFD5C59BE}"/>
              </a:ext>
            </a:extLst>
          </p:cNvPr>
          <p:cNvSpPr>
            <a:spLocks noChangeShapeType="1"/>
          </p:cNvSpPr>
          <p:nvPr/>
        </p:nvSpPr>
        <p:spPr bwMode="auto">
          <a:xfrm>
            <a:off x="5029200" y="4572000"/>
            <a:ext cx="2286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7" name="Line 25">
            <a:extLst>
              <a:ext uri="{FF2B5EF4-FFF2-40B4-BE49-F238E27FC236}">
                <a16:creationId xmlns:a16="http://schemas.microsoft.com/office/drawing/2014/main" id="{C68E28E5-0578-460D-A989-86E5F3091422}"/>
              </a:ext>
            </a:extLst>
          </p:cNvPr>
          <p:cNvSpPr>
            <a:spLocks noChangeShapeType="1"/>
          </p:cNvSpPr>
          <p:nvPr/>
        </p:nvSpPr>
        <p:spPr bwMode="auto">
          <a:xfrm flipV="1">
            <a:off x="7315200" y="3733800"/>
            <a:ext cx="0" cy="8382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8" name="Line 26">
            <a:extLst>
              <a:ext uri="{FF2B5EF4-FFF2-40B4-BE49-F238E27FC236}">
                <a16:creationId xmlns:a16="http://schemas.microsoft.com/office/drawing/2014/main" id="{8A95E2E2-FB2A-4C08-B326-D4FE0ACCD5D8}"/>
              </a:ext>
            </a:extLst>
          </p:cNvPr>
          <p:cNvSpPr>
            <a:spLocks noChangeShapeType="1"/>
          </p:cNvSpPr>
          <p:nvPr/>
        </p:nvSpPr>
        <p:spPr bwMode="auto">
          <a:xfrm>
            <a:off x="2286000" y="28956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99" name="Line 27">
            <a:extLst>
              <a:ext uri="{FF2B5EF4-FFF2-40B4-BE49-F238E27FC236}">
                <a16:creationId xmlns:a16="http://schemas.microsoft.com/office/drawing/2014/main" id="{F7A4CF68-4B87-4A23-B5F3-AA92D3FF9ADA}"/>
              </a:ext>
            </a:extLst>
          </p:cNvPr>
          <p:cNvSpPr>
            <a:spLocks noChangeShapeType="1"/>
          </p:cNvSpPr>
          <p:nvPr/>
        </p:nvSpPr>
        <p:spPr bwMode="auto">
          <a:xfrm>
            <a:off x="2286000" y="35814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00" name="Line 28">
            <a:extLst>
              <a:ext uri="{FF2B5EF4-FFF2-40B4-BE49-F238E27FC236}">
                <a16:creationId xmlns:a16="http://schemas.microsoft.com/office/drawing/2014/main" id="{4557970F-42CB-4CBD-923D-D4AC0E737CFE}"/>
              </a:ext>
            </a:extLst>
          </p:cNvPr>
          <p:cNvSpPr>
            <a:spLocks noChangeShapeType="1"/>
          </p:cNvSpPr>
          <p:nvPr/>
        </p:nvSpPr>
        <p:spPr bwMode="auto">
          <a:xfrm>
            <a:off x="2286000" y="42672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01" name="Text Box 29">
            <a:extLst>
              <a:ext uri="{FF2B5EF4-FFF2-40B4-BE49-F238E27FC236}">
                <a16:creationId xmlns:a16="http://schemas.microsoft.com/office/drawing/2014/main" id="{6D482F36-660C-4F6F-A04D-C35266086568}"/>
              </a:ext>
            </a:extLst>
          </p:cNvPr>
          <p:cNvSpPr txBox="1">
            <a:spLocks noChangeArrowheads="1"/>
          </p:cNvSpPr>
          <p:nvPr/>
        </p:nvSpPr>
        <p:spPr bwMode="auto">
          <a:xfrm>
            <a:off x="838200" y="2667000"/>
            <a:ext cx="11747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process 1</a:t>
            </a:r>
          </a:p>
        </p:txBody>
      </p:sp>
      <p:sp>
        <p:nvSpPr>
          <p:cNvPr id="463902" name="Text Box 30">
            <a:extLst>
              <a:ext uri="{FF2B5EF4-FFF2-40B4-BE49-F238E27FC236}">
                <a16:creationId xmlns:a16="http://schemas.microsoft.com/office/drawing/2014/main" id="{CEBFF7E4-7ABD-42E9-A333-BA105B21DA08}"/>
              </a:ext>
            </a:extLst>
          </p:cNvPr>
          <p:cNvSpPr txBox="1">
            <a:spLocks noChangeArrowheads="1"/>
          </p:cNvSpPr>
          <p:nvPr/>
        </p:nvSpPr>
        <p:spPr bwMode="auto">
          <a:xfrm>
            <a:off x="838200" y="3352800"/>
            <a:ext cx="11747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process 2</a:t>
            </a:r>
          </a:p>
        </p:txBody>
      </p:sp>
      <p:sp>
        <p:nvSpPr>
          <p:cNvPr id="463903" name="Text Box 31">
            <a:extLst>
              <a:ext uri="{FF2B5EF4-FFF2-40B4-BE49-F238E27FC236}">
                <a16:creationId xmlns:a16="http://schemas.microsoft.com/office/drawing/2014/main" id="{DC5DBAB7-0D1D-4E5A-A365-A7518512E3EC}"/>
              </a:ext>
            </a:extLst>
          </p:cNvPr>
          <p:cNvSpPr txBox="1">
            <a:spLocks noChangeArrowheads="1"/>
          </p:cNvSpPr>
          <p:nvPr/>
        </p:nvSpPr>
        <p:spPr bwMode="auto">
          <a:xfrm>
            <a:off x="838200" y="4114800"/>
            <a:ext cx="11747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process 3</a:t>
            </a:r>
          </a:p>
        </p:txBody>
      </p:sp>
      <p:sp>
        <p:nvSpPr>
          <p:cNvPr id="463904" name="Text Box 32">
            <a:extLst>
              <a:ext uri="{FF2B5EF4-FFF2-40B4-BE49-F238E27FC236}">
                <a16:creationId xmlns:a16="http://schemas.microsoft.com/office/drawing/2014/main" id="{D55304A6-4178-424F-AD2F-CA49183B3405}"/>
              </a:ext>
            </a:extLst>
          </p:cNvPr>
          <p:cNvSpPr txBox="1">
            <a:spLocks noChangeArrowheads="1"/>
          </p:cNvSpPr>
          <p:nvPr/>
        </p:nvSpPr>
        <p:spPr bwMode="auto">
          <a:xfrm>
            <a:off x="3200400" y="2667000"/>
            <a:ext cx="11493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file object</a:t>
            </a:r>
          </a:p>
        </p:txBody>
      </p:sp>
      <p:sp>
        <p:nvSpPr>
          <p:cNvPr id="463905" name="Text Box 33">
            <a:extLst>
              <a:ext uri="{FF2B5EF4-FFF2-40B4-BE49-F238E27FC236}">
                <a16:creationId xmlns:a16="http://schemas.microsoft.com/office/drawing/2014/main" id="{2818098B-FEC4-4B95-BCDB-261A76440619}"/>
              </a:ext>
            </a:extLst>
          </p:cNvPr>
          <p:cNvSpPr txBox="1">
            <a:spLocks noChangeArrowheads="1"/>
          </p:cNvSpPr>
          <p:nvPr/>
        </p:nvSpPr>
        <p:spPr bwMode="auto">
          <a:xfrm>
            <a:off x="3200400" y="3352800"/>
            <a:ext cx="11493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file object</a:t>
            </a:r>
          </a:p>
        </p:txBody>
      </p:sp>
      <p:sp>
        <p:nvSpPr>
          <p:cNvPr id="463906" name="Text Box 34">
            <a:extLst>
              <a:ext uri="{FF2B5EF4-FFF2-40B4-BE49-F238E27FC236}">
                <a16:creationId xmlns:a16="http://schemas.microsoft.com/office/drawing/2014/main" id="{B39680EB-3317-4973-890E-FFDAE214B41F}"/>
              </a:ext>
            </a:extLst>
          </p:cNvPr>
          <p:cNvSpPr txBox="1">
            <a:spLocks noChangeArrowheads="1"/>
          </p:cNvSpPr>
          <p:nvPr/>
        </p:nvSpPr>
        <p:spPr bwMode="auto">
          <a:xfrm>
            <a:off x="3200400" y="4038600"/>
            <a:ext cx="11493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file object</a:t>
            </a:r>
          </a:p>
        </p:txBody>
      </p:sp>
      <p:sp>
        <p:nvSpPr>
          <p:cNvPr id="463907" name="Text Box 35">
            <a:extLst>
              <a:ext uri="{FF2B5EF4-FFF2-40B4-BE49-F238E27FC236}">
                <a16:creationId xmlns:a16="http://schemas.microsoft.com/office/drawing/2014/main" id="{C2FF4E60-45D4-4848-9B49-C15D1323225F}"/>
              </a:ext>
            </a:extLst>
          </p:cNvPr>
          <p:cNvSpPr txBox="1">
            <a:spLocks noChangeArrowheads="1"/>
          </p:cNvSpPr>
          <p:nvPr/>
        </p:nvSpPr>
        <p:spPr bwMode="auto">
          <a:xfrm>
            <a:off x="6096000" y="2971800"/>
            <a:ext cx="819150" cy="641350"/>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t>dentry</a:t>
            </a:r>
            <a:endParaRPr lang="en-US" altLang="en-US" dirty="0"/>
          </a:p>
          <a:p>
            <a:r>
              <a:rPr lang="en-US" altLang="en-US" dirty="0"/>
              <a:t>object</a:t>
            </a:r>
          </a:p>
        </p:txBody>
      </p:sp>
      <p:sp>
        <p:nvSpPr>
          <p:cNvPr id="463908" name="Text Box 36">
            <a:extLst>
              <a:ext uri="{FF2B5EF4-FFF2-40B4-BE49-F238E27FC236}">
                <a16:creationId xmlns:a16="http://schemas.microsoft.com/office/drawing/2014/main" id="{FF4B701B-3395-4211-86EE-CDB68B51D7F6}"/>
              </a:ext>
            </a:extLst>
          </p:cNvPr>
          <p:cNvSpPr txBox="1">
            <a:spLocks noChangeArrowheads="1"/>
          </p:cNvSpPr>
          <p:nvPr/>
        </p:nvSpPr>
        <p:spPr bwMode="auto">
          <a:xfrm>
            <a:off x="7391400" y="2971800"/>
            <a:ext cx="819150" cy="641350"/>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t>dentry</a:t>
            </a:r>
            <a:endParaRPr lang="en-US" altLang="en-US" dirty="0"/>
          </a:p>
          <a:p>
            <a:r>
              <a:rPr lang="en-US" altLang="en-US" dirty="0"/>
              <a:t>object</a:t>
            </a:r>
          </a:p>
        </p:txBody>
      </p:sp>
      <p:sp>
        <p:nvSpPr>
          <p:cNvPr id="463909" name="Text Box 37">
            <a:extLst>
              <a:ext uri="{FF2B5EF4-FFF2-40B4-BE49-F238E27FC236}">
                <a16:creationId xmlns:a16="http://schemas.microsoft.com/office/drawing/2014/main" id="{2081160B-07E0-4421-9614-FAAEBABF9A40}"/>
              </a:ext>
            </a:extLst>
          </p:cNvPr>
          <p:cNvSpPr txBox="1">
            <a:spLocks noChangeArrowheads="1"/>
          </p:cNvSpPr>
          <p:nvPr/>
        </p:nvSpPr>
        <p:spPr bwMode="auto">
          <a:xfrm>
            <a:off x="6781800" y="1524000"/>
            <a:ext cx="14160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inode object</a:t>
            </a:r>
          </a:p>
        </p:txBody>
      </p:sp>
      <p:sp>
        <p:nvSpPr>
          <p:cNvPr id="463910" name="Text Box 38">
            <a:extLst>
              <a:ext uri="{FF2B5EF4-FFF2-40B4-BE49-F238E27FC236}">
                <a16:creationId xmlns:a16="http://schemas.microsoft.com/office/drawing/2014/main" id="{E33243D8-BFA9-4A0C-BB6F-DF8C8095575B}"/>
              </a:ext>
            </a:extLst>
          </p:cNvPr>
          <p:cNvSpPr txBox="1">
            <a:spLocks noChangeArrowheads="1"/>
          </p:cNvSpPr>
          <p:nvPr/>
        </p:nvSpPr>
        <p:spPr bwMode="auto">
          <a:xfrm>
            <a:off x="4038600" y="1371600"/>
            <a:ext cx="1327150" cy="641350"/>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superblock</a:t>
            </a:r>
          </a:p>
          <a:p>
            <a:r>
              <a:rPr lang="en-US" altLang="en-US" dirty="0"/>
              <a:t>object</a:t>
            </a:r>
          </a:p>
        </p:txBody>
      </p:sp>
      <p:sp>
        <p:nvSpPr>
          <p:cNvPr id="463911" name="Text Box 39">
            <a:extLst>
              <a:ext uri="{FF2B5EF4-FFF2-40B4-BE49-F238E27FC236}">
                <a16:creationId xmlns:a16="http://schemas.microsoft.com/office/drawing/2014/main" id="{F0674F41-F2E8-4968-8860-19583C9EFE21}"/>
              </a:ext>
            </a:extLst>
          </p:cNvPr>
          <p:cNvSpPr txBox="1">
            <a:spLocks noChangeArrowheads="1"/>
          </p:cNvSpPr>
          <p:nvPr/>
        </p:nvSpPr>
        <p:spPr bwMode="auto">
          <a:xfrm>
            <a:off x="1981200" y="1143000"/>
            <a:ext cx="9461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disk file</a:t>
            </a:r>
          </a:p>
        </p:txBody>
      </p:sp>
      <p:sp>
        <p:nvSpPr>
          <p:cNvPr id="463912" name="Rectangle 40">
            <a:extLst>
              <a:ext uri="{FF2B5EF4-FFF2-40B4-BE49-F238E27FC236}">
                <a16:creationId xmlns:a16="http://schemas.microsoft.com/office/drawing/2014/main" id="{11BD46A2-2044-4C3D-8371-C5C516BA3484}"/>
              </a:ext>
            </a:extLst>
          </p:cNvPr>
          <p:cNvSpPr>
            <a:spLocks noChangeArrowheads="1"/>
          </p:cNvSpPr>
          <p:nvPr/>
        </p:nvSpPr>
        <p:spPr bwMode="auto">
          <a:xfrm>
            <a:off x="5638800" y="2819400"/>
            <a:ext cx="312420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BBA1F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13" name="Line 41">
            <a:extLst>
              <a:ext uri="{FF2B5EF4-FFF2-40B4-BE49-F238E27FC236}">
                <a16:creationId xmlns:a16="http://schemas.microsoft.com/office/drawing/2014/main" id="{AE0157A2-0B19-485C-B0A1-AAE1EFE20C46}"/>
              </a:ext>
            </a:extLst>
          </p:cNvPr>
          <p:cNvSpPr>
            <a:spLocks noChangeShapeType="1"/>
          </p:cNvSpPr>
          <p:nvPr/>
        </p:nvSpPr>
        <p:spPr bwMode="auto">
          <a:xfrm flipV="1">
            <a:off x="4572000" y="2781300"/>
            <a:ext cx="7207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14" name="Text Box 42">
            <a:extLst>
              <a:ext uri="{FF2B5EF4-FFF2-40B4-BE49-F238E27FC236}">
                <a16:creationId xmlns:a16="http://schemas.microsoft.com/office/drawing/2014/main" id="{652FBD74-FB45-4ECB-95ED-8EBE14E4C228}"/>
              </a:ext>
            </a:extLst>
          </p:cNvPr>
          <p:cNvSpPr txBox="1">
            <a:spLocks noChangeArrowheads="1"/>
          </p:cNvSpPr>
          <p:nvPr/>
        </p:nvSpPr>
        <p:spPr bwMode="auto">
          <a:xfrm>
            <a:off x="4483100" y="2251075"/>
            <a:ext cx="14922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t>dentry</a:t>
            </a:r>
            <a:r>
              <a:rPr lang="en-US" altLang="en-US" dirty="0"/>
              <a:t> cache</a:t>
            </a:r>
          </a:p>
        </p:txBody>
      </p:sp>
      <p:sp>
        <p:nvSpPr>
          <p:cNvPr id="463915" name="Line 43">
            <a:extLst>
              <a:ext uri="{FF2B5EF4-FFF2-40B4-BE49-F238E27FC236}">
                <a16:creationId xmlns:a16="http://schemas.microsoft.com/office/drawing/2014/main" id="{5F568CBC-1093-4EF2-A1A1-221401CBFA21}"/>
              </a:ext>
            </a:extLst>
          </p:cNvPr>
          <p:cNvSpPr>
            <a:spLocks noChangeShapeType="1"/>
          </p:cNvSpPr>
          <p:nvPr/>
        </p:nvSpPr>
        <p:spPr bwMode="auto">
          <a:xfrm>
            <a:off x="762000" y="4953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16" name="Text Box 44">
            <a:extLst>
              <a:ext uri="{FF2B5EF4-FFF2-40B4-BE49-F238E27FC236}">
                <a16:creationId xmlns:a16="http://schemas.microsoft.com/office/drawing/2014/main" id="{DED50E63-0FCB-4576-8629-862A16D35210}"/>
              </a:ext>
            </a:extLst>
          </p:cNvPr>
          <p:cNvSpPr txBox="1">
            <a:spLocks noChangeArrowheads="1"/>
          </p:cNvSpPr>
          <p:nvPr/>
        </p:nvSpPr>
        <p:spPr bwMode="auto">
          <a:xfrm>
            <a:off x="1447800" y="4724400"/>
            <a:ext cx="4000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fd</a:t>
            </a:r>
          </a:p>
        </p:txBody>
      </p:sp>
      <p:sp>
        <p:nvSpPr>
          <p:cNvPr id="463917" name="Line 45">
            <a:extLst>
              <a:ext uri="{FF2B5EF4-FFF2-40B4-BE49-F238E27FC236}">
                <a16:creationId xmlns:a16="http://schemas.microsoft.com/office/drawing/2014/main" id="{5AD91E07-940D-4894-BEBE-5B3256AC644E}"/>
              </a:ext>
            </a:extLst>
          </p:cNvPr>
          <p:cNvSpPr>
            <a:spLocks noChangeShapeType="1"/>
          </p:cNvSpPr>
          <p:nvPr/>
        </p:nvSpPr>
        <p:spPr bwMode="auto">
          <a:xfrm flipV="1">
            <a:off x="762000" y="5257800"/>
            <a:ext cx="53340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18" name="Text Box 46">
            <a:extLst>
              <a:ext uri="{FF2B5EF4-FFF2-40B4-BE49-F238E27FC236}">
                <a16:creationId xmlns:a16="http://schemas.microsoft.com/office/drawing/2014/main" id="{6EBC613D-B844-4AD7-ABF4-D9A0E3E741C2}"/>
              </a:ext>
            </a:extLst>
          </p:cNvPr>
          <p:cNvSpPr txBox="1">
            <a:spLocks noChangeArrowheads="1"/>
          </p:cNvSpPr>
          <p:nvPr/>
        </p:nvSpPr>
        <p:spPr bwMode="auto">
          <a:xfrm>
            <a:off x="1447800" y="5029200"/>
            <a:ext cx="10858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err="1"/>
              <a:t>f_dentry</a:t>
            </a:r>
            <a:endParaRPr lang="en-US" altLang="en-US" b="1" dirty="0"/>
          </a:p>
        </p:txBody>
      </p:sp>
      <p:sp>
        <p:nvSpPr>
          <p:cNvPr id="463919" name="Line 47">
            <a:extLst>
              <a:ext uri="{FF2B5EF4-FFF2-40B4-BE49-F238E27FC236}">
                <a16:creationId xmlns:a16="http://schemas.microsoft.com/office/drawing/2014/main" id="{CC0E9009-FC55-4713-A62E-0229661FDD27}"/>
              </a:ext>
            </a:extLst>
          </p:cNvPr>
          <p:cNvSpPr>
            <a:spLocks noChangeShapeType="1"/>
          </p:cNvSpPr>
          <p:nvPr/>
        </p:nvSpPr>
        <p:spPr bwMode="auto">
          <a:xfrm>
            <a:off x="762000" y="5562600"/>
            <a:ext cx="533400" cy="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20" name="Text Box 48">
            <a:extLst>
              <a:ext uri="{FF2B5EF4-FFF2-40B4-BE49-F238E27FC236}">
                <a16:creationId xmlns:a16="http://schemas.microsoft.com/office/drawing/2014/main" id="{D9D55DDD-EF11-4E62-863C-7A87E9B24605}"/>
              </a:ext>
            </a:extLst>
          </p:cNvPr>
          <p:cNvSpPr txBox="1">
            <a:spLocks noChangeArrowheads="1"/>
          </p:cNvSpPr>
          <p:nvPr/>
        </p:nvSpPr>
        <p:spPr bwMode="auto">
          <a:xfrm>
            <a:off x="1447800" y="5334000"/>
            <a:ext cx="10604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d_inode</a:t>
            </a:r>
          </a:p>
        </p:txBody>
      </p:sp>
      <p:sp>
        <p:nvSpPr>
          <p:cNvPr id="463921" name="Line 49">
            <a:extLst>
              <a:ext uri="{FF2B5EF4-FFF2-40B4-BE49-F238E27FC236}">
                <a16:creationId xmlns:a16="http://schemas.microsoft.com/office/drawing/2014/main" id="{3B20B007-583C-48E1-A9EA-9181376D24BB}"/>
              </a:ext>
            </a:extLst>
          </p:cNvPr>
          <p:cNvSpPr>
            <a:spLocks noChangeShapeType="1"/>
          </p:cNvSpPr>
          <p:nvPr/>
        </p:nvSpPr>
        <p:spPr bwMode="auto">
          <a:xfrm>
            <a:off x="762000" y="5867400"/>
            <a:ext cx="533400" cy="0"/>
          </a:xfrm>
          <a:prstGeom prst="line">
            <a:avLst/>
          </a:prstGeom>
          <a:noFill/>
          <a:ln w="9525">
            <a:solidFill>
              <a:schemeClr val="tx1"/>
            </a:solidFill>
            <a:prstDash val="lgDashDot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22" name="Text Box 50">
            <a:extLst>
              <a:ext uri="{FF2B5EF4-FFF2-40B4-BE49-F238E27FC236}">
                <a16:creationId xmlns:a16="http://schemas.microsoft.com/office/drawing/2014/main" id="{6BFF6994-C8DB-4D8E-8327-13F216E73AC9}"/>
              </a:ext>
            </a:extLst>
          </p:cNvPr>
          <p:cNvSpPr txBox="1">
            <a:spLocks noChangeArrowheads="1"/>
          </p:cNvSpPr>
          <p:nvPr/>
        </p:nvSpPr>
        <p:spPr bwMode="auto">
          <a:xfrm>
            <a:off x="1447800" y="5638800"/>
            <a:ext cx="6413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i_sb</a:t>
            </a:r>
          </a:p>
        </p:txBody>
      </p:sp>
      <p:sp>
        <p:nvSpPr>
          <p:cNvPr id="463923" name="Line 51">
            <a:extLst>
              <a:ext uri="{FF2B5EF4-FFF2-40B4-BE49-F238E27FC236}">
                <a16:creationId xmlns:a16="http://schemas.microsoft.com/office/drawing/2014/main" id="{18F90CE9-0891-4B86-B309-FDB2D71D71C4}"/>
              </a:ext>
            </a:extLst>
          </p:cNvPr>
          <p:cNvSpPr>
            <a:spLocks noChangeShapeType="1"/>
          </p:cNvSpPr>
          <p:nvPr/>
        </p:nvSpPr>
        <p:spPr bwMode="auto">
          <a:xfrm>
            <a:off x="5267325" y="2590800"/>
            <a:ext cx="0" cy="1730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24" name="Line 52">
            <a:extLst>
              <a:ext uri="{FF2B5EF4-FFF2-40B4-BE49-F238E27FC236}">
                <a16:creationId xmlns:a16="http://schemas.microsoft.com/office/drawing/2014/main" id="{4FDDB043-247C-487E-8FBC-D23E6E5A39E4}"/>
              </a:ext>
            </a:extLst>
          </p:cNvPr>
          <p:cNvSpPr>
            <a:spLocks noChangeShapeType="1"/>
          </p:cNvSpPr>
          <p:nvPr/>
        </p:nvSpPr>
        <p:spPr bwMode="auto">
          <a:xfrm>
            <a:off x="5940425" y="2565400"/>
            <a:ext cx="0" cy="246063"/>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925" name="Line 53">
            <a:extLst>
              <a:ext uri="{FF2B5EF4-FFF2-40B4-BE49-F238E27FC236}">
                <a16:creationId xmlns:a16="http://schemas.microsoft.com/office/drawing/2014/main" id="{1D2396F9-5C81-4D4B-BD29-AB89A9B730C3}"/>
              </a:ext>
            </a:extLst>
          </p:cNvPr>
          <p:cNvSpPr>
            <a:spLocks noChangeShapeType="1"/>
          </p:cNvSpPr>
          <p:nvPr/>
        </p:nvSpPr>
        <p:spPr bwMode="auto">
          <a:xfrm>
            <a:off x="5267325" y="2565400"/>
            <a:ext cx="68897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a:extLst>
              <a:ext uri="{FF2B5EF4-FFF2-40B4-BE49-F238E27FC236}">
                <a16:creationId xmlns:a16="http://schemas.microsoft.com/office/drawing/2014/main" id="{14C63225-FFBB-4FA5-A74E-193E1319829F}"/>
              </a:ext>
            </a:extLst>
          </p:cNvPr>
          <p:cNvSpPr>
            <a:spLocks noGrp="1"/>
          </p:cNvSpPr>
          <p:nvPr>
            <p:ph type="ftr" sz="quarter" idx="11"/>
          </p:nvPr>
        </p:nvSpPr>
        <p:spPr/>
        <p:txBody>
          <a:bodyPr/>
          <a:lstStyle/>
          <a:p>
            <a:pPr algn="r"/>
            <a:r>
              <a:rPr lang="he-IL"/>
              <a:t>מערכות הפעלה - תרגול 13</a:t>
            </a:r>
            <a:endParaRPr lang="en-US" dirty="0"/>
          </a:p>
        </p:txBody>
      </p:sp>
      <p:sp>
        <p:nvSpPr>
          <p:cNvPr id="3" name="Slide Number Placeholder 2">
            <a:extLst>
              <a:ext uri="{FF2B5EF4-FFF2-40B4-BE49-F238E27FC236}">
                <a16:creationId xmlns:a16="http://schemas.microsoft.com/office/drawing/2014/main" id="{0C482839-D245-4A20-81E8-F707DB1CE0F0}"/>
              </a:ext>
            </a:extLst>
          </p:cNvPr>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338633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a:extLst>
              <a:ext uri="{FF2B5EF4-FFF2-40B4-BE49-F238E27FC236}">
                <a16:creationId xmlns:a16="http://schemas.microsoft.com/office/drawing/2014/main" id="{B25013F2-0BFA-4EC3-AD6D-0912FD01F69F}"/>
              </a:ext>
            </a:extLst>
          </p:cNvPr>
          <p:cNvSpPr>
            <a:spLocks noGrp="1" noChangeArrowheads="1"/>
          </p:cNvSpPr>
          <p:nvPr>
            <p:ph type="title"/>
          </p:nvPr>
        </p:nvSpPr>
        <p:spPr/>
        <p:txBody>
          <a:bodyPr/>
          <a:lstStyle/>
          <a:p>
            <a:r>
              <a:rPr lang="en-US" altLang="en-US"/>
              <a:t>superblock object</a:t>
            </a:r>
            <a:endParaRPr lang="en-US" altLang="en-US" dirty="0"/>
          </a:p>
        </p:txBody>
      </p:sp>
      <p:sp>
        <p:nvSpPr>
          <p:cNvPr id="419843" name="Rectangle 3">
            <a:extLst>
              <a:ext uri="{FF2B5EF4-FFF2-40B4-BE49-F238E27FC236}">
                <a16:creationId xmlns:a16="http://schemas.microsoft.com/office/drawing/2014/main" id="{4E499382-E98F-4FD6-9AC3-5CD2CB95E09B}"/>
              </a:ext>
            </a:extLst>
          </p:cNvPr>
          <p:cNvSpPr>
            <a:spLocks noGrp="1" noChangeArrowheads="1"/>
          </p:cNvSpPr>
          <p:nvPr>
            <p:ph type="body" idx="1"/>
          </p:nvPr>
        </p:nvSpPr>
        <p:spPr/>
        <p:txBody>
          <a:bodyPr>
            <a:normAutofit/>
          </a:bodyPr>
          <a:lstStyle/>
          <a:p>
            <a:r>
              <a:rPr lang="he-IL" altLang="en-US" dirty="0"/>
              <a:t>לכל מערכת קבצים קיים אובייקט מיוחד – </a:t>
            </a:r>
            <a:r>
              <a:rPr lang="en-US" altLang="en-US" dirty="0"/>
              <a:t>superblock</a:t>
            </a:r>
            <a:r>
              <a:rPr lang="he-IL" altLang="en-US" dirty="0"/>
              <a:t> – המכיל מטה-נתונים, למשל מספר הבלוקים במערכת הקבצים.</a:t>
            </a:r>
          </a:p>
          <a:p>
            <a:pPr lvl="1"/>
            <a:r>
              <a:rPr lang="he-IL" altLang="en-US" dirty="0"/>
              <a:t>ה-</a:t>
            </a:r>
            <a:r>
              <a:rPr lang="en-US" altLang="en-US" dirty="0"/>
              <a:t>superblock</a:t>
            </a:r>
            <a:r>
              <a:rPr lang="he-IL" altLang="en-US" dirty="0"/>
              <a:t> הוא הבלוק הראשון בכל התקן איחסון.</a:t>
            </a:r>
          </a:p>
          <a:p>
            <a:r>
              <a:rPr lang="he-IL" altLang="en-US" dirty="0"/>
              <a:t>הגרעין שומר עותק של ה-</a:t>
            </a:r>
            <a:r>
              <a:rPr lang="en-US" altLang="en-US" dirty="0"/>
              <a:t>superblock</a:t>
            </a:r>
            <a:r>
              <a:rPr lang="he-IL" altLang="en-US" dirty="0"/>
              <a:t> בזיכרון, הכולל גם מצביעים לפונקציות טיפול (מתודות) המוגדרות עבור מערכת הקבצים הנתונה.</a:t>
            </a:r>
          </a:p>
          <a:p>
            <a:pPr lvl="1"/>
            <a:r>
              <a:rPr lang="he-IL" altLang="en-US" dirty="0"/>
              <a:t>פונקציות הטיפול מממשות את הממשק המשותף של ה-</a:t>
            </a:r>
            <a:r>
              <a:rPr lang="en-US" altLang="en-US" dirty="0"/>
              <a:t>VFS</a:t>
            </a:r>
            <a:r>
              <a:rPr lang="he-IL" altLang="en-US" dirty="0"/>
              <a:t>, עבור מערכת הקבצים הנתונה. </a:t>
            </a:r>
          </a:p>
          <a:p>
            <a:pPr marL="274320" lvl="1" indent="0" algn="l" rtl="0">
              <a:buNone/>
            </a:pPr>
            <a:r>
              <a:rPr lang="en-US" dirty="0">
                <a:latin typeface="Courier New" panose="02070309020205020404" pitchFamily="49" charset="0"/>
                <a:cs typeface="Courier New" panose="02070309020205020404" pitchFamily="49" charset="0"/>
              </a:rPr>
              <a:t>struct </a:t>
            </a:r>
            <a:r>
              <a:rPr lang="en-US" dirty="0" err="1">
                <a:latin typeface="Courier New" panose="02070309020205020404" pitchFamily="49" charset="0"/>
                <a:cs typeface="Courier New" panose="02070309020205020404" pitchFamily="49" charset="0"/>
              </a:rPr>
              <a:t>super_operations</a:t>
            </a:r>
            <a:r>
              <a:rPr lang="en-US" dirty="0">
                <a:latin typeface="Courier New" panose="02070309020205020404" pitchFamily="49" charset="0"/>
                <a:cs typeface="Courier New" panose="02070309020205020404" pitchFamily="49" charset="0"/>
              </a:rPr>
              <a:t> {</a:t>
            </a:r>
          </a:p>
          <a:p>
            <a:pPr marL="274320" lvl="1" indent="0" algn="l" rtl="0">
              <a:buNone/>
            </a:pPr>
            <a:r>
              <a:rPr lang="en-US" dirty="0">
                <a:latin typeface="Courier New" panose="02070309020205020404" pitchFamily="49" charset="0"/>
                <a:cs typeface="Courier New" panose="02070309020205020404" pitchFamily="49" charset="0"/>
              </a:rPr>
              <a:t>	...</a:t>
            </a:r>
          </a:p>
          <a:p>
            <a:pPr marL="274320" lvl="1" indent="0" algn="l" rtl="0">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read_inode</a:t>
            </a:r>
            <a:r>
              <a:rPr lang="en-US" dirty="0">
                <a:latin typeface="Courier New" panose="02070309020205020404" pitchFamily="49" charset="0"/>
                <a:cs typeface="Courier New" panose="02070309020205020404" pitchFamily="49" charset="0"/>
              </a:rPr>
              <a:t>) (struct </a:t>
            </a:r>
            <a:r>
              <a:rPr lang="en-US" dirty="0" err="1">
                <a:latin typeface="Courier New" panose="02070309020205020404" pitchFamily="49" charset="0"/>
                <a:cs typeface="Courier New" panose="02070309020205020404" pitchFamily="49" charset="0"/>
              </a:rPr>
              <a:t>inode</a:t>
            </a:r>
            <a:r>
              <a:rPr lang="en-US" dirty="0">
                <a:latin typeface="Courier New" panose="02070309020205020404" pitchFamily="49" charset="0"/>
                <a:cs typeface="Courier New" panose="02070309020205020404" pitchFamily="49" charset="0"/>
              </a:rPr>
              <a:t> *);</a:t>
            </a:r>
          </a:p>
          <a:p>
            <a:pPr marL="274320" lvl="1" indent="0" algn="l" rtl="0">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delete_inode</a:t>
            </a:r>
            <a:r>
              <a:rPr lang="en-US" dirty="0">
                <a:latin typeface="Courier New" panose="02070309020205020404" pitchFamily="49" charset="0"/>
                <a:cs typeface="Courier New" panose="02070309020205020404" pitchFamily="49" charset="0"/>
              </a:rPr>
              <a:t>) (struct </a:t>
            </a:r>
            <a:r>
              <a:rPr lang="en-US" dirty="0" err="1">
                <a:latin typeface="Courier New" panose="02070309020205020404" pitchFamily="49" charset="0"/>
                <a:cs typeface="Courier New" panose="02070309020205020404" pitchFamily="49" charset="0"/>
              </a:rPr>
              <a:t>inode</a:t>
            </a:r>
            <a:r>
              <a:rPr lang="en-US" dirty="0">
                <a:latin typeface="Courier New" panose="02070309020205020404" pitchFamily="49" charset="0"/>
                <a:cs typeface="Courier New" panose="02070309020205020404" pitchFamily="49" charset="0"/>
              </a:rPr>
              <a:t> *);</a:t>
            </a:r>
          </a:p>
          <a:p>
            <a:pPr marL="274320" lvl="1" indent="0" algn="l" rtl="0">
              <a:buNone/>
            </a:pPr>
            <a:r>
              <a:rPr lang="en-US" dirty="0">
                <a:latin typeface="Courier New" panose="02070309020205020404" pitchFamily="49" charset="0"/>
                <a:cs typeface="Courier New" panose="02070309020205020404" pitchFamily="49" charset="0"/>
              </a:rPr>
              <a:t>	...</a:t>
            </a:r>
          </a:p>
          <a:p>
            <a:pPr marL="274320" lvl="1" indent="0" algn="l" rtl="0">
              <a:buNone/>
            </a:pPr>
            <a:r>
              <a:rPr lang="en-US" dirty="0">
                <a:latin typeface="Courier New" panose="02070309020205020404" pitchFamily="49" charset="0"/>
                <a:cs typeface="Courier New" panose="02070309020205020404" pitchFamily="49" charset="0"/>
              </a:rPr>
              <a:t>};</a:t>
            </a:r>
          </a:p>
        </p:txBody>
      </p:sp>
      <p:sp>
        <p:nvSpPr>
          <p:cNvPr id="2" name="Footer Placeholder 1">
            <a:extLst>
              <a:ext uri="{FF2B5EF4-FFF2-40B4-BE49-F238E27FC236}">
                <a16:creationId xmlns:a16="http://schemas.microsoft.com/office/drawing/2014/main" id="{38085E6B-B063-44CE-B3B9-472EFE6EFEED}"/>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7724C0A3-3F74-4630-9739-742F08FB837F}"/>
              </a:ext>
            </a:extLst>
          </p:cNvPr>
          <p:cNvSpPr>
            <a:spLocks noGrp="1"/>
          </p:cNvSpPr>
          <p:nvPr>
            <p:ph type="sldNum" sz="quarter" idx="12"/>
          </p:nvPr>
        </p:nvSpPr>
        <p:spPr/>
        <p:txBody>
          <a:bodyPr/>
          <a:lstStyle/>
          <a:p>
            <a:fld id="{0CFEC368-1D7A-4F81-ABF6-AE0E36BAF64C}" type="slidenum">
              <a:rPr lang="en-US" smtClean="0"/>
              <a:pPr/>
              <a:t>11</a:t>
            </a:fld>
            <a:endParaRPr lang="en-US"/>
          </a:p>
        </p:txBody>
      </p:sp>
      <p:sp>
        <p:nvSpPr>
          <p:cNvPr id="8" name="Speech Bubble: Rectangle with Corners Rounded 7">
            <a:extLst>
              <a:ext uri="{FF2B5EF4-FFF2-40B4-BE49-F238E27FC236}">
                <a16:creationId xmlns:a16="http://schemas.microsoft.com/office/drawing/2014/main" id="{CEE17F6C-27DF-4FF8-989D-98203E592B6B}"/>
              </a:ext>
            </a:extLst>
          </p:cNvPr>
          <p:cNvSpPr/>
          <p:nvPr/>
        </p:nvSpPr>
        <p:spPr>
          <a:xfrm>
            <a:off x="725213" y="2257097"/>
            <a:ext cx="945931" cy="378372"/>
          </a:xfrm>
          <a:prstGeom prst="wedgeRoundRectCallout">
            <a:avLst>
              <a:gd name="adj1" fmla="val 175834"/>
              <a:gd name="adj2" fmla="val 3333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e-IL" sz="2000" dirty="0"/>
              <a:t>מדוע?</a:t>
            </a:r>
            <a:endParaRPr lang="en-US" sz="2000" dirty="0"/>
          </a:p>
        </p:txBody>
      </p:sp>
    </p:spTree>
    <p:extLst>
      <p:ext uri="{BB962C8B-B14F-4D97-AF65-F5344CB8AC3E}">
        <p14:creationId xmlns:p14="http://schemas.microsoft.com/office/powerpoint/2010/main" val="105809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84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4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84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984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4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4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84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9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uiExpand="1" build="p"/>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a:extLst>
              <a:ext uri="{FF2B5EF4-FFF2-40B4-BE49-F238E27FC236}">
                <a16:creationId xmlns:a16="http://schemas.microsoft.com/office/drawing/2014/main" id="{E762486B-1512-4425-BCC7-C9FD3D8957A1}"/>
              </a:ext>
            </a:extLst>
          </p:cNvPr>
          <p:cNvSpPr>
            <a:spLocks noGrp="1" noChangeArrowheads="1"/>
          </p:cNvSpPr>
          <p:nvPr>
            <p:ph type="title"/>
          </p:nvPr>
        </p:nvSpPr>
        <p:spPr/>
        <p:txBody>
          <a:bodyPr/>
          <a:lstStyle/>
          <a:p>
            <a:r>
              <a:rPr lang="en-US" altLang="en-US" dirty="0" err="1"/>
              <a:t>inode</a:t>
            </a:r>
            <a:r>
              <a:rPr lang="en-US" altLang="en-US" dirty="0"/>
              <a:t> object</a:t>
            </a:r>
          </a:p>
        </p:txBody>
      </p:sp>
      <p:sp>
        <p:nvSpPr>
          <p:cNvPr id="421891" name="Rectangle 3">
            <a:extLst>
              <a:ext uri="{FF2B5EF4-FFF2-40B4-BE49-F238E27FC236}">
                <a16:creationId xmlns:a16="http://schemas.microsoft.com/office/drawing/2014/main" id="{D09E6EF4-8F7F-4707-9D67-5AC3E9FD2608}"/>
              </a:ext>
            </a:extLst>
          </p:cNvPr>
          <p:cNvSpPr>
            <a:spLocks noGrp="1" noChangeArrowheads="1"/>
          </p:cNvSpPr>
          <p:nvPr>
            <p:ph type="body" idx="1"/>
          </p:nvPr>
        </p:nvSpPr>
        <p:spPr/>
        <p:txBody>
          <a:bodyPr>
            <a:normAutofit/>
          </a:bodyPr>
          <a:lstStyle/>
          <a:p>
            <a:r>
              <a:rPr lang="en-US" altLang="en-US" dirty="0" err="1"/>
              <a:t>inode</a:t>
            </a:r>
            <a:r>
              <a:rPr lang="he-IL" altLang="en-US" dirty="0"/>
              <a:t> – מזהה ייחודי לקובץ.</a:t>
            </a:r>
          </a:p>
          <a:p>
            <a:pPr lvl="1"/>
            <a:r>
              <a:rPr lang="he-IL" altLang="en-US" dirty="0"/>
              <a:t>שם הקובץ אינו מזהה יחודיי מפני שהוא יכול להשתנות (שם == "תווית").</a:t>
            </a:r>
          </a:p>
          <a:p>
            <a:pPr lvl="1"/>
            <a:r>
              <a:rPr lang="he-IL" altLang="en-US" dirty="0"/>
              <a:t>לכל תיקייה יש גם כן </a:t>
            </a:r>
            <a:r>
              <a:rPr lang="en-US" altLang="en-US" dirty="0" err="1"/>
              <a:t>inode</a:t>
            </a:r>
            <a:r>
              <a:rPr lang="he-IL" altLang="en-US" dirty="0"/>
              <a:t> משלה, כי ב-</a:t>
            </a:r>
            <a:r>
              <a:rPr lang="en-US" altLang="en-US" dirty="0"/>
              <a:t>VFS</a:t>
            </a:r>
            <a:r>
              <a:rPr lang="he-IL" altLang="en-US" dirty="0"/>
              <a:t> תיקייה היא קובץ.</a:t>
            </a:r>
          </a:p>
          <a:p>
            <a:r>
              <a:rPr lang="he-IL" altLang="en-US" dirty="0"/>
              <a:t>במערכת קבצים "רגילה", לכל קובץ נשמר </a:t>
            </a:r>
            <a:r>
              <a:rPr lang="en-US" altLang="en-US" dirty="0" err="1"/>
              <a:t>inode</a:t>
            </a:r>
            <a:r>
              <a:rPr lang="he-IL" altLang="en-US" dirty="0"/>
              <a:t> על הדיסק המכיל מידע על הקובץ, למשל גודל, הרשאות גישה, ...</a:t>
            </a:r>
          </a:p>
          <a:p>
            <a:r>
              <a:rPr lang="he-IL" altLang="en-US" dirty="0"/>
              <a:t>בנוסף, הגרעין שומר בזיכרון </a:t>
            </a:r>
            <a:r>
              <a:rPr lang="en-US" altLang="en-US" dirty="0" err="1"/>
              <a:t>inode</a:t>
            </a:r>
            <a:r>
              <a:rPr lang="en-US" altLang="en-US" dirty="0"/>
              <a:t> object</a:t>
            </a:r>
            <a:r>
              <a:rPr lang="he-IL" altLang="en-US" dirty="0"/>
              <a:t> – עותק אשר מאותחל עם המידע הנמצא ב-</a:t>
            </a:r>
            <a:r>
              <a:rPr lang="en-US" altLang="en-US" dirty="0" err="1"/>
              <a:t>inode</a:t>
            </a:r>
            <a:r>
              <a:rPr lang="he-IL" altLang="en-US" dirty="0"/>
              <a:t> התואם על הדיסק.</a:t>
            </a:r>
          </a:p>
          <a:p>
            <a:r>
              <a:rPr lang="he-IL" altLang="en-US" dirty="0"/>
              <a:t>המידע ב-</a:t>
            </a:r>
            <a:r>
              <a:rPr lang="en-US" altLang="en-US" dirty="0" err="1"/>
              <a:t>inode</a:t>
            </a:r>
            <a:r>
              <a:rPr lang="en-US" altLang="en-US" dirty="0"/>
              <a:t> object</a:t>
            </a:r>
            <a:r>
              <a:rPr lang="he-IL" altLang="en-US" dirty="0"/>
              <a:t> כולל, בנוסף לתכונות הקובץ, גם מצביעים לפונקציות המגדירות כיצד לטפל בקובץ (בהתאם למערכת הקבצים בה הקובץ נמצא).</a:t>
            </a:r>
          </a:p>
          <a:p>
            <a:r>
              <a:rPr lang="he-IL" altLang="en-US" dirty="0"/>
              <a:t>אם ערך השדות ב-</a:t>
            </a:r>
            <a:r>
              <a:rPr lang="en-US" altLang="en-US" dirty="0"/>
              <a:t>object</a:t>
            </a:r>
            <a:r>
              <a:rPr lang="he-IL" altLang="en-US" dirty="0"/>
              <a:t> </a:t>
            </a:r>
            <a:r>
              <a:rPr lang="en-US" altLang="en-US" dirty="0" err="1"/>
              <a:t>inode</a:t>
            </a:r>
            <a:r>
              <a:rPr lang="he-IL" altLang="en-US" dirty="0"/>
              <a:t> משתנה, יש צורך לעדכן גם את  ה-</a:t>
            </a:r>
            <a:r>
              <a:rPr lang="en-US" altLang="en-US" dirty="0" err="1"/>
              <a:t>inode</a:t>
            </a:r>
            <a:r>
              <a:rPr lang="he-IL" altLang="en-US" dirty="0"/>
              <a:t> התואם על הדיסק.</a:t>
            </a:r>
          </a:p>
        </p:txBody>
      </p:sp>
      <p:sp>
        <p:nvSpPr>
          <p:cNvPr id="2" name="Footer Placeholder 1">
            <a:extLst>
              <a:ext uri="{FF2B5EF4-FFF2-40B4-BE49-F238E27FC236}">
                <a16:creationId xmlns:a16="http://schemas.microsoft.com/office/drawing/2014/main" id="{71AB7603-D8BC-4B4F-80E2-6CA2B4BBE4C2}"/>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B027F2AE-4758-4BAB-AC43-C03D9781E536}"/>
              </a:ext>
            </a:extLst>
          </p:cNvPr>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2410497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a:extLst>
              <a:ext uri="{FF2B5EF4-FFF2-40B4-BE49-F238E27FC236}">
                <a16:creationId xmlns:a16="http://schemas.microsoft.com/office/drawing/2014/main" id="{F254BD51-796A-43AD-93DB-1EED663B7184}"/>
              </a:ext>
            </a:extLst>
          </p:cNvPr>
          <p:cNvSpPr>
            <a:spLocks noGrp="1" noChangeArrowheads="1"/>
          </p:cNvSpPr>
          <p:nvPr>
            <p:ph type="title"/>
          </p:nvPr>
        </p:nvSpPr>
        <p:spPr/>
        <p:txBody>
          <a:bodyPr/>
          <a:lstStyle/>
          <a:p>
            <a:r>
              <a:rPr lang="en-US" altLang="en-US" dirty="0"/>
              <a:t>file object</a:t>
            </a:r>
          </a:p>
        </p:txBody>
      </p:sp>
      <p:sp>
        <p:nvSpPr>
          <p:cNvPr id="427011" name="Rectangle 3">
            <a:extLst>
              <a:ext uri="{FF2B5EF4-FFF2-40B4-BE49-F238E27FC236}">
                <a16:creationId xmlns:a16="http://schemas.microsoft.com/office/drawing/2014/main" id="{FFA555E8-8485-4558-BBEA-7C83F588D2BA}"/>
              </a:ext>
            </a:extLst>
          </p:cNvPr>
          <p:cNvSpPr>
            <a:spLocks noGrp="1" noChangeArrowheads="1"/>
          </p:cNvSpPr>
          <p:nvPr>
            <p:ph type="body" idx="1"/>
          </p:nvPr>
        </p:nvSpPr>
        <p:spPr/>
        <p:txBody>
          <a:bodyPr>
            <a:normAutofit/>
          </a:bodyPr>
          <a:lstStyle/>
          <a:p>
            <a:r>
              <a:rPr lang="en-US" altLang="en-US" dirty="0"/>
              <a:t>file object</a:t>
            </a:r>
            <a:r>
              <a:rPr lang="he-IL" altLang="en-US" dirty="0"/>
              <a:t> מתאר קובץ שנפתח ע"י תהליך כלשהו, ומשמש לאינטרקציה בין התהליך לקובץ. </a:t>
            </a:r>
          </a:p>
          <a:p>
            <a:pPr lvl="1"/>
            <a:r>
              <a:rPr lang="he-IL" altLang="en-US" dirty="0"/>
              <a:t>לינוקס מחזירה לתהליך </a:t>
            </a:r>
            <a:r>
              <a:rPr lang="en-US" altLang="en-US" dirty="0"/>
              <a:t>file descriptor</a:t>
            </a:r>
            <a:r>
              <a:rPr lang="he-IL" altLang="en-US" dirty="0"/>
              <a:t> שמצביע ל-</a:t>
            </a:r>
            <a:r>
              <a:rPr lang="en-US" altLang="en-US" dirty="0"/>
              <a:t>file object</a:t>
            </a:r>
            <a:r>
              <a:rPr lang="he-IL" altLang="en-US" dirty="0"/>
              <a:t> זה.</a:t>
            </a:r>
          </a:p>
          <a:p>
            <a:r>
              <a:rPr lang="en-US" altLang="en-US" dirty="0"/>
              <a:t>file object</a:t>
            </a:r>
            <a:r>
              <a:rPr lang="he-IL" altLang="en-US" dirty="0"/>
              <a:t> מוגדר רק עבור קובץ פתוח ואין לו מבנה תואם על הדיסק.</a:t>
            </a:r>
          </a:p>
          <a:p>
            <a:pPr lvl="1"/>
            <a:r>
              <a:rPr lang="he-IL" altLang="en-US" dirty="0"/>
              <a:t>בשונה מה-</a:t>
            </a:r>
            <a:r>
              <a:rPr lang="en-US" altLang="en-US" dirty="0" err="1"/>
              <a:t>inode</a:t>
            </a:r>
            <a:r>
              <a:rPr lang="he-IL" altLang="en-US" dirty="0"/>
              <a:t>.</a:t>
            </a:r>
          </a:p>
          <a:p>
            <a:r>
              <a:rPr lang="he-IL" altLang="en-US" dirty="0"/>
              <a:t>ה-</a:t>
            </a:r>
            <a:r>
              <a:rPr lang="en-US" altLang="en-US" dirty="0"/>
              <a:t>file object</a:t>
            </a:r>
            <a:r>
              <a:rPr lang="he-IL" altLang="en-US" dirty="0"/>
              <a:t> מצביע ל-</a:t>
            </a:r>
            <a:r>
              <a:rPr lang="en-US" altLang="en-US" dirty="0" err="1"/>
              <a:t>dentry</a:t>
            </a:r>
            <a:r>
              <a:rPr lang="he-IL" altLang="en-US" dirty="0"/>
              <a:t> המקושר לקובץ, דגלים שהוגדרו בפתיחת הקובץ (קריאה, כתיבה,...), מחוון הקובץ, וכו'.</a:t>
            </a:r>
          </a:p>
          <a:p>
            <a:r>
              <a:rPr lang="he-IL" altLang="en-US" dirty="0"/>
              <a:t>ה-</a:t>
            </a:r>
            <a:r>
              <a:rPr lang="en-US" altLang="en-US" dirty="0"/>
              <a:t>file object</a:t>
            </a:r>
            <a:r>
              <a:rPr lang="he-IL" altLang="en-US" dirty="0"/>
              <a:t> מכיל גם מבנה המצביע לפונקציות הטיפול בקובץ שנפתח.</a:t>
            </a:r>
          </a:p>
          <a:p>
            <a:pPr lvl="1"/>
            <a:r>
              <a:rPr lang="he-IL" altLang="en-US" dirty="0"/>
              <a:t>מבנה זה מאותחל מה-</a:t>
            </a:r>
            <a:r>
              <a:rPr lang="en-US" altLang="en-US" dirty="0" err="1"/>
              <a:t>inode</a:t>
            </a:r>
            <a:r>
              <a:rPr lang="en-US" altLang="en-US" dirty="0"/>
              <a:t> object</a:t>
            </a:r>
            <a:r>
              <a:rPr lang="he-IL" altLang="en-US" dirty="0"/>
              <a:t> של הקובץ.</a:t>
            </a:r>
          </a:p>
          <a:p>
            <a:pPr lvl="1"/>
            <a:r>
              <a:rPr lang="he-IL" altLang="en-US" dirty="0"/>
              <a:t>רשימת הפונקציות כוללת :</a:t>
            </a:r>
            <a:r>
              <a:rPr lang="en-US" altLang="en-US" dirty="0"/>
              <a:t>read()</a:t>
            </a:r>
            <a:r>
              <a:rPr lang="he-IL" altLang="en-US" dirty="0"/>
              <a:t>, </a:t>
            </a:r>
            <a:r>
              <a:rPr lang="en-US" altLang="en-US" dirty="0"/>
              <a:t>write()</a:t>
            </a:r>
            <a:r>
              <a:rPr lang="he-IL" altLang="en-US" dirty="0"/>
              <a:t>, </a:t>
            </a:r>
            <a:r>
              <a:rPr lang="en-US" altLang="en-US" dirty="0" err="1"/>
              <a:t>llseek</a:t>
            </a:r>
            <a:r>
              <a:rPr lang="en-US" altLang="en-US" dirty="0"/>
              <a:t>()</a:t>
            </a:r>
            <a:r>
              <a:rPr lang="he-IL" altLang="en-US" dirty="0"/>
              <a:t> ואחרות.</a:t>
            </a:r>
            <a:endParaRPr lang="en-US" altLang="en-US" dirty="0"/>
          </a:p>
          <a:p>
            <a:endParaRPr lang="he-IL" altLang="en-US" dirty="0"/>
          </a:p>
        </p:txBody>
      </p:sp>
      <p:sp>
        <p:nvSpPr>
          <p:cNvPr id="2" name="Footer Placeholder 1">
            <a:extLst>
              <a:ext uri="{FF2B5EF4-FFF2-40B4-BE49-F238E27FC236}">
                <a16:creationId xmlns:a16="http://schemas.microsoft.com/office/drawing/2014/main" id="{8F7AE14D-6AD1-423E-B96F-4E32A2AEACBC}"/>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E4B802AE-8F56-42C7-B99F-CA68C86233BD}"/>
              </a:ext>
            </a:extLst>
          </p:cNvPr>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190106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a:extLst>
              <a:ext uri="{FF2B5EF4-FFF2-40B4-BE49-F238E27FC236}">
                <a16:creationId xmlns:a16="http://schemas.microsoft.com/office/drawing/2014/main" id="{286625A1-9B52-498D-8FC5-37B210D75EF8}"/>
              </a:ext>
            </a:extLst>
          </p:cNvPr>
          <p:cNvSpPr>
            <a:spLocks noGrp="1" noChangeArrowheads="1"/>
          </p:cNvSpPr>
          <p:nvPr>
            <p:ph type="title"/>
          </p:nvPr>
        </p:nvSpPr>
        <p:spPr/>
        <p:txBody>
          <a:bodyPr/>
          <a:lstStyle/>
          <a:p>
            <a:r>
              <a:rPr lang="en-US" altLang="en-US" dirty="0" err="1"/>
              <a:t>dentry</a:t>
            </a:r>
            <a:r>
              <a:rPr lang="en-US" altLang="en-US" dirty="0"/>
              <a:t> object</a:t>
            </a:r>
          </a:p>
        </p:txBody>
      </p:sp>
      <p:sp>
        <p:nvSpPr>
          <p:cNvPr id="429059" name="Rectangle 3">
            <a:extLst>
              <a:ext uri="{FF2B5EF4-FFF2-40B4-BE49-F238E27FC236}">
                <a16:creationId xmlns:a16="http://schemas.microsoft.com/office/drawing/2014/main" id="{4CFC05E2-B218-4577-9B28-D84E41D24AC6}"/>
              </a:ext>
            </a:extLst>
          </p:cNvPr>
          <p:cNvSpPr>
            <a:spLocks noGrp="1" noChangeArrowheads="1"/>
          </p:cNvSpPr>
          <p:nvPr>
            <p:ph type="body" idx="1"/>
          </p:nvPr>
        </p:nvSpPr>
        <p:spPr/>
        <p:txBody>
          <a:bodyPr>
            <a:normAutofit/>
          </a:bodyPr>
          <a:lstStyle/>
          <a:p>
            <a:r>
              <a:rPr lang="he-IL" altLang="en-US" dirty="0"/>
              <a:t>הגרעין יוצר אובייקט </a:t>
            </a:r>
            <a:r>
              <a:rPr lang="en-US" altLang="en-US" dirty="0" err="1"/>
              <a:t>dentry</a:t>
            </a:r>
            <a:r>
              <a:rPr lang="he-IL" altLang="en-US" dirty="0"/>
              <a:t> עבור כל כניסה בתיקייה המופיעה בתוך מסלול גישה לקובץ או לתת-תיקייה.</a:t>
            </a:r>
          </a:p>
          <a:p>
            <a:r>
              <a:rPr lang="he-IL" altLang="en-US" dirty="0"/>
              <a:t>לדוגמה: אם מסלול הגישה הוא : </a:t>
            </a:r>
            <a:r>
              <a:rPr lang="en-US" altLang="en-US" dirty="0"/>
              <a:t> /</a:t>
            </a:r>
            <a:r>
              <a:rPr lang="en-US" altLang="en-US" dirty="0" err="1"/>
              <a:t>tmp</a:t>
            </a:r>
            <a:r>
              <a:rPr lang="en-US" altLang="en-US" dirty="0"/>
              <a:t>/test</a:t>
            </a:r>
            <a:r>
              <a:rPr lang="he-IL" altLang="en-US" dirty="0"/>
              <a:t>אזי יווצרו </a:t>
            </a:r>
            <a:r>
              <a:rPr lang="en-US" altLang="en-US" dirty="0" err="1"/>
              <a:t>dentries</a:t>
            </a:r>
            <a:r>
              <a:rPr lang="he-IL" altLang="en-US" dirty="0"/>
              <a:t> עבור:</a:t>
            </a:r>
          </a:p>
          <a:p>
            <a:pPr lvl="1"/>
            <a:r>
              <a:rPr lang="he-IL" altLang="en-US" dirty="0"/>
              <a:t> /  - שורש מערכת הקבצים</a:t>
            </a:r>
          </a:p>
          <a:p>
            <a:pPr lvl="1"/>
            <a:r>
              <a:rPr lang="en-US" altLang="en-US" dirty="0" err="1"/>
              <a:t>tmp</a:t>
            </a:r>
            <a:r>
              <a:rPr lang="en-US" altLang="en-US" dirty="0"/>
              <a:t> </a:t>
            </a:r>
            <a:r>
              <a:rPr lang="he-IL" altLang="en-US" dirty="0"/>
              <a:t> -  כניסה ב-"/" </a:t>
            </a:r>
          </a:p>
          <a:p>
            <a:pPr lvl="1"/>
            <a:r>
              <a:rPr lang="he-IL" altLang="en-US" dirty="0"/>
              <a:t> </a:t>
            </a:r>
            <a:r>
              <a:rPr lang="en-US" altLang="en-US" dirty="0"/>
              <a:t>test</a:t>
            </a:r>
            <a:r>
              <a:rPr lang="he-IL" altLang="en-US" dirty="0"/>
              <a:t> -   כניסה ב-"</a:t>
            </a:r>
            <a:r>
              <a:rPr lang="en-US" altLang="en-US" dirty="0"/>
              <a:t>/</a:t>
            </a:r>
            <a:r>
              <a:rPr lang="en-US" altLang="en-US" dirty="0" err="1"/>
              <a:t>tmp</a:t>
            </a:r>
            <a:r>
              <a:rPr lang="he-IL" altLang="en-US" dirty="0"/>
              <a:t>"</a:t>
            </a:r>
          </a:p>
          <a:p>
            <a:r>
              <a:rPr lang="he-IL" altLang="en-US" dirty="0"/>
              <a:t>ה-</a:t>
            </a:r>
            <a:r>
              <a:rPr lang="en-US" altLang="en-US" dirty="0" err="1"/>
              <a:t>dentry</a:t>
            </a:r>
            <a:r>
              <a:rPr lang="he-IL" altLang="en-US" dirty="0"/>
              <a:t> מכיל מצביע ל-</a:t>
            </a:r>
            <a:r>
              <a:rPr lang="en-US" altLang="en-US" dirty="0" err="1"/>
              <a:t>inode</a:t>
            </a:r>
            <a:r>
              <a:rPr lang="he-IL" altLang="en-US" dirty="0"/>
              <a:t> של הקובץ או התיקייה אליו הכניסה מתייחסת.</a:t>
            </a:r>
          </a:p>
          <a:p>
            <a:r>
              <a:rPr lang="he-IL" altLang="en-US" dirty="0"/>
              <a:t>שימו לב! אובייקט </a:t>
            </a:r>
            <a:r>
              <a:rPr lang="en-US" altLang="en-US" dirty="0" err="1"/>
              <a:t>dentry</a:t>
            </a:r>
            <a:r>
              <a:rPr lang="he-IL" altLang="en-US" dirty="0"/>
              <a:t> קיים רק בזיכרון הראשי, אין לו מבנה תואם על הדיסק. </a:t>
            </a:r>
          </a:p>
        </p:txBody>
      </p:sp>
      <p:sp>
        <p:nvSpPr>
          <p:cNvPr id="2" name="Footer Placeholder 1">
            <a:extLst>
              <a:ext uri="{FF2B5EF4-FFF2-40B4-BE49-F238E27FC236}">
                <a16:creationId xmlns:a16="http://schemas.microsoft.com/office/drawing/2014/main" id="{1A7C1C51-13AC-4656-8259-C64247F8B7DA}"/>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5C7CF97B-727D-4C36-AAAB-C82A44C2BB97}"/>
              </a:ext>
            </a:extLst>
          </p:cNvPr>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39692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a:extLst>
              <a:ext uri="{FF2B5EF4-FFF2-40B4-BE49-F238E27FC236}">
                <a16:creationId xmlns:a16="http://schemas.microsoft.com/office/drawing/2014/main" id="{EF59FC0D-8E14-4BC2-AF1B-0979BE55339F}"/>
              </a:ext>
            </a:extLst>
          </p:cNvPr>
          <p:cNvSpPr>
            <a:spLocks noGrp="1" noChangeArrowheads="1"/>
          </p:cNvSpPr>
          <p:nvPr>
            <p:ph type="title"/>
          </p:nvPr>
        </p:nvSpPr>
        <p:spPr/>
        <p:txBody>
          <a:bodyPr/>
          <a:lstStyle/>
          <a:p>
            <a:r>
              <a:rPr lang="he-IL" altLang="en-US"/>
              <a:t>מטמון ה-</a:t>
            </a:r>
            <a:r>
              <a:rPr lang="en-US" altLang="en-US"/>
              <a:t>dentries</a:t>
            </a:r>
          </a:p>
        </p:txBody>
      </p:sp>
      <p:sp>
        <p:nvSpPr>
          <p:cNvPr id="446467" name="Rectangle 3">
            <a:extLst>
              <a:ext uri="{FF2B5EF4-FFF2-40B4-BE49-F238E27FC236}">
                <a16:creationId xmlns:a16="http://schemas.microsoft.com/office/drawing/2014/main" id="{CE1F1A00-5CFC-47FF-A2B8-C8BD16CB9B70}"/>
              </a:ext>
            </a:extLst>
          </p:cNvPr>
          <p:cNvSpPr>
            <a:spLocks noGrp="1" noChangeArrowheads="1"/>
          </p:cNvSpPr>
          <p:nvPr>
            <p:ph type="body" idx="1"/>
          </p:nvPr>
        </p:nvSpPr>
        <p:spPr/>
        <p:txBody>
          <a:bodyPr/>
          <a:lstStyle/>
          <a:p>
            <a:r>
              <a:rPr lang="en-US" altLang="en-US" dirty="0" err="1"/>
              <a:t>dentries</a:t>
            </a:r>
            <a:r>
              <a:rPr lang="he-IL" altLang="en-US" dirty="0"/>
              <a:t> שהיו בשימוש לאחרונה נשמרים במטמון מיוחד בזיכרון הממומש כטבלת </a:t>
            </a:r>
            <a:r>
              <a:rPr lang="en-US" altLang="en-US" dirty="0"/>
              <a:t>hash</a:t>
            </a:r>
            <a:r>
              <a:rPr lang="he-IL" altLang="en-US" dirty="0"/>
              <a:t>.</a:t>
            </a:r>
          </a:p>
          <a:p>
            <a:r>
              <a:rPr lang="he-IL" altLang="en-US" dirty="0"/>
              <a:t>מטמון ה-</a:t>
            </a:r>
            <a:r>
              <a:rPr lang="en-US" altLang="en-US" dirty="0" err="1"/>
              <a:t>dentries</a:t>
            </a:r>
            <a:r>
              <a:rPr lang="he-IL" altLang="en-US" dirty="0"/>
              <a:t> (</a:t>
            </a:r>
            <a:r>
              <a:rPr lang="en-US" altLang="en-US" dirty="0" err="1"/>
              <a:t>dentries</a:t>
            </a:r>
            <a:r>
              <a:rPr lang="en-US" altLang="en-US" dirty="0"/>
              <a:t> cache</a:t>
            </a:r>
            <a:r>
              <a:rPr lang="he-IL" altLang="en-US" dirty="0"/>
              <a:t>) מקשר במהירות בין שם תיקייה ל-</a:t>
            </a:r>
            <a:r>
              <a:rPr lang="en-US" altLang="en-US" dirty="0" err="1"/>
              <a:t>inode</a:t>
            </a:r>
            <a:r>
              <a:rPr lang="en-US" altLang="en-US" dirty="0"/>
              <a:t> object</a:t>
            </a:r>
            <a:r>
              <a:rPr lang="he-IL" altLang="en-US" dirty="0"/>
              <a:t> המתאים וכך מאיץ חיפוש נתיבים במערכת הקבצים.</a:t>
            </a:r>
            <a:endParaRPr lang="en-US" altLang="en-US" dirty="0"/>
          </a:p>
          <a:p>
            <a:pPr lvl="1"/>
            <a:r>
              <a:rPr lang="he-IL" altLang="en-US" dirty="0"/>
              <a:t>בהרבה מקרים תהליכים ניגשים מספר פעמים לאותו קובץ/תיקייה בפרק זמן קצר. לדוגמה תהליך שמעדכן קובץ ומיד אחריו תהליך שמהדר אותו.</a:t>
            </a:r>
          </a:p>
          <a:p>
            <a:pPr lvl="1"/>
            <a:r>
              <a:rPr lang="he-IL" altLang="en-US" dirty="0"/>
              <a:t>קריאת ה-</a:t>
            </a:r>
            <a:r>
              <a:rPr lang="en-US" altLang="en-US" dirty="0" err="1"/>
              <a:t>inode</a:t>
            </a:r>
            <a:r>
              <a:rPr lang="he-IL" altLang="en-US" dirty="0"/>
              <a:t> המתאר את התיקייה מהדיסק ובניית</a:t>
            </a:r>
            <a:r>
              <a:rPr lang="en-US" altLang="en-US" dirty="0" err="1"/>
              <a:t>dentry</a:t>
            </a:r>
            <a:r>
              <a:rPr lang="en-US" altLang="en-US" dirty="0"/>
              <a:t> </a:t>
            </a:r>
            <a:r>
              <a:rPr lang="he-IL" altLang="en-US" dirty="0"/>
              <a:t> מתאים הן פעולות יקרות המצריכות זמן רב.</a:t>
            </a:r>
          </a:p>
        </p:txBody>
      </p:sp>
      <p:sp>
        <p:nvSpPr>
          <p:cNvPr id="2" name="Footer Placeholder 1">
            <a:extLst>
              <a:ext uri="{FF2B5EF4-FFF2-40B4-BE49-F238E27FC236}">
                <a16:creationId xmlns:a16="http://schemas.microsoft.com/office/drawing/2014/main" id="{BC57B4B6-C8C1-4A3A-807C-77E7630DB4B6}"/>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743432F2-8EA4-4D65-B2B3-29C82ACAED5E}"/>
              </a:ext>
            </a:extLst>
          </p:cNvPr>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303156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a:extLst>
              <a:ext uri="{FF2B5EF4-FFF2-40B4-BE49-F238E27FC236}">
                <a16:creationId xmlns:a16="http://schemas.microsoft.com/office/drawing/2014/main" id="{2FA047CF-7608-4F8D-98F7-772A47F3CF6D}"/>
              </a:ext>
            </a:extLst>
          </p:cNvPr>
          <p:cNvSpPr>
            <a:spLocks noGrp="1" noChangeArrowheads="1"/>
          </p:cNvSpPr>
          <p:nvPr>
            <p:ph type="title"/>
          </p:nvPr>
        </p:nvSpPr>
        <p:spPr/>
        <p:txBody>
          <a:bodyPr/>
          <a:lstStyle/>
          <a:p>
            <a:r>
              <a:rPr lang="he-IL" altLang="en-US" dirty="0"/>
              <a:t>דוגמה: לינקים (</a:t>
            </a:r>
            <a:r>
              <a:rPr lang="en-US" altLang="en-US" dirty="0"/>
              <a:t>links</a:t>
            </a:r>
            <a:r>
              <a:rPr lang="he-IL" altLang="en-US" dirty="0"/>
              <a:t>)</a:t>
            </a:r>
            <a:endParaRPr lang="en-US" altLang="en-US" dirty="0"/>
          </a:p>
        </p:txBody>
      </p:sp>
      <p:sp>
        <p:nvSpPr>
          <p:cNvPr id="501763" name="Rectangle 3">
            <a:extLst>
              <a:ext uri="{FF2B5EF4-FFF2-40B4-BE49-F238E27FC236}">
                <a16:creationId xmlns:a16="http://schemas.microsoft.com/office/drawing/2014/main" id="{BB5FFAD7-0D3F-42CE-84B4-027DDA6CF251}"/>
              </a:ext>
            </a:extLst>
          </p:cNvPr>
          <p:cNvSpPr>
            <a:spLocks noGrp="1" noChangeArrowheads="1"/>
          </p:cNvSpPr>
          <p:nvPr>
            <p:ph type="body" idx="1"/>
          </p:nvPr>
        </p:nvSpPr>
        <p:spPr/>
        <p:txBody>
          <a:bodyPr>
            <a:normAutofit fontScale="92500" lnSpcReduction="10000"/>
          </a:bodyPr>
          <a:lstStyle/>
          <a:p>
            <a:r>
              <a:rPr lang="he-IL" altLang="en-US" dirty="0"/>
              <a:t>בלינוקס (בדומה ל-</a:t>
            </a:r>
            <a:r>
              <a:rPr lang="en-US" altLang="en-US" dirty="0"/>
              <a:t>UNIX</a:t>
            </a:r>
            <a:r>
              <a:rPr lang="he-IL" altLang="en-US" dirty="0"/>
              <a:t>) יש 2 סוגים של לינקים:</a:t>
            </a:r>
            <a:endParaRPr lang="en-US" altLang="en-US" dirty="0"/>
          </a:p>
          <a:p>
            <a:r>
              <a:rPr lang="en-US" altLang="en-US" dirty="0"/>
              <a:t>hard link</a:t>
            </a:r>
            <a:r>
              <a:rPr lang="he-IL" altLang="en-US" dirty="0"/>
              <a:t> – שם נרדף. נוצר ע"י </a:t>
            </a:r>
            <a:r>
              <a:rPr lang="en-US" altLang="en-US" dirty="0"/>
              <a:t>ln </a:t>
            </a:r>
            <a:r>
              <a:rPr lang="en-US" altLang="en-US" dirty="0" err="1"/>
              <a:t>src</a:t>
            </a:r>
            <a:r>
              <a:rPr lang="en-US" altLang="en-US" dirty="0"/>
              <a:t> </a:t>
            </a:r>
            <a:r>
              <a:rPr lang="en-US" altLang="en-US" dirty="0" err="1"/>
              <a:t>dst</a:t>
            </a:r>
            <a:endParaRPr lang="en-US" altLang="en-US" dirty="0"/>
          </a:p>
          <a:p>
            <a:pPr lvl="1"/>
            <a:r>
              <a:rPr lang="he-IL" altLang="en-US" dirty="0"/>
              <a:t>יוצר לינק נוסף ל-</a:t>
            </a:r>
            <a:r>
              <a:rPr lang="en-US" altLang="en-US" dirty="0" err="1"/>
              <a:t>inode</a:t>
            </a:r>
            <a:r>
              <a:rPr lang="he-IL" altLang="en-US" dirty="0"/>
              <a:t> של קובץ </a:t>
            </a:r>
            <a:r>
              <a:rPr lang="en-US" altLang="en-US" dirty="0" err="1"/>
              <a:t>src</a:t>
            </a:r>
            <a:r>
              <a:rPr lang="he-IL" altLang="en-US" dirty="0"/>
              <a:t>.</a:t>
            </a:r>
          </a:p>
          <a:p>
            <a:pPr lvl="1"/>
            <a:r>
              <a:rPr lang="he-IL" altLang="en-US" dirty="0"/>
              <a:t>כתיבה דרך </a:t>
            </a:r>
            <a:r>
              <a:rPr lang="en-US" altLang="en-US" dirty="0"/>
              <a:t>hard link</a:t>
            </a:r>
            <a:r>
              <a:rPr lang="he-IL" altLang="en-US" dirty="0"/>
              <a:t> כותבת לקובץ.</a:t>
            </a:r>
            <a:endParaRPr lang="en-US" altLang="en-US" dirty="0"/>
          </a:p>
          <a:p>
            <a:pPr lvl="1"/>
            <a:r>
              <a:rPr lang="en-US" altLang="en-US" dirty="0" err="1"/>
              <a:t>rm</a:t>
            </a:r>
            <a:r>
              <a:rPr lang="en-US" altLang="en-US" dirty="0"/>
              <a:t> f1</a:t>
            </a:r>
            <a:r>
              <a:rPr lang="he-IL" altLang="en-US" dirty="0"/>
              <a:t> - מקטינה את מונה ה-</a:t>
            </a:r>
            <a:r>
              <a:rPr lang="en-US" altLang="en-US" dirty="0"/>
              <a:t>hard links</a:t>
            </a:r>
            <a:r>
              <a:rPr lang="he-IL" altLang="en-US" dirty="0"/>
              <a:t> של ה-</a:t>
            </a:r>
            <a:r>
              <a:rPr lang="en-US" altLang="en-US" dirty="0" err="1"/>
              <a:t>inode</a:t>
            </a:r>
            <a:r>
              <a:rPr lang="he-IL" altLang="en-US" dirty="0"/>
              <a:t>.</a:t>
            </a:r>
            <a:endParaRPr lang="en-US" altLang="en-US" dirty="0"/>
          </a:p>
          <a:p>
            <a:pPr lvl="1"/>
            <a:r>
              <a:rPr lang="he-IL" altLang="en-US" dirty="0"/>
              <a:t>הקובץ ימחק מהדיסק רק כאשר כל ה </a:t>
            </a:r>
            <a:r>
              <a:rPr lang="en-US" altLang="en-US" dirty="0"/>
              <a:t>hard links</a:t>
            </a:r>
            <a:r>
              <a:rPr lang="he-IL" altLang="en-US" dirty="0"/>
              <a:t> אליו יבוטלו.</a:t>
            </a:r>
          </a:p>
          <a:p>
            <a:r>
              <a:rPr lang="en-US" altLang="en-US" dirty="0"/>
              <a:t>soft (symbolic) link</a:t>
            </a:r>
            <a:r>
              <a:rPr lang="he-IL" altLang="en-US" dirty="0"/>
              <a:t> – נוצר ע"י </a:t>
            </a:r>
            <a:r>
              <a:rPr lang="en-US" altLang="en-US" dirty="0"/>
              <a:t>ln –s </a:t>
            </a:r>
            <a:r>
              <a:rPr lang="en-US" altLang="en-US" dirty="0" err="1"/>
              <a:t>src</a:t>
            </a:r>
            <a:r>
              <a:rPr lang="en-US" altLang="en-US" dirty="0"/>
              <a:t> </a:t>
            </a:r>
            <a:r>
              <a:rPr lang="en-US" altLang="en-US" dirty="0" err="1"/>
              <a:t>dst</a:t>
            </a:r>
            <a:endParaRPr lang="en-US" altLang="en-US" dirty="0"/>
          </a:p>
          <a:p>
            <a:pPr lvl="1"/>
            <a:r>
              <a:rPr lang="he-IL" altLang="en-US" dirty="0"/>
              <a:t>יוצר הצבעה בלבד, בדומה ל-</a:t>
            </a:r>
            <a:r>
              <a:rPr lang="en-US" altLang="en-US" dirty="0"/>
              <a:t>alias</a:t>
            </a:r>
            <a:r>
              <a:rPr lang="he-IL" altLang="en-US" dirty="0"/>
              <a:t>.</a:t>
            </a:r>
          </a:p>
          <a:p>
            <a:pPr lvl="1"/>
            <a:r>
              <a:rPr lang="he-IL" altLang="en-US" dirty="0"/>
              <a:t>אפשר ליצור </a:t>
            </a:r>
            <a:r>
              <a:rPr lang="en-US" altLang="en-US" dirty="0"/>
              <a:t>symbolic link</a:t>
            </a:r>
            <a:r>
              <a:rPr lang="he-IL" altLang="en-US" dirty="0"/>
              <a:t> גם לקובץ שלא קיים.</a:t>
            </a:r>
            <a:endParaRPr lang="en-US" altLang="en-US" dirty="0"/>
          </a:p>
          <a:p>
            <a:pPr lvl="1"/>
            <a:r>
              <a:rPr lang="he-IL" altLang="en-US" dirty="0"/>
              <a:t>כתיבה ל-</a:t>
            </a:r>
            <a:r>
              <a:rPr lang="en-US" altLang="en-US" dirty="0"/>
              <a:t>symbolic link</a:t>
            </a:r>
            <a:r>
              <a:rPr lang="he-IL" altLang="en-US" dirty="0"/>
              <a:t> כותבת לקובץ.</a:t>
            </a:r>
            <a:endParaRPr lang="en-US" altLang="en-US" dirty="0"/>
          </a:p>
          <a:p>
            <a:pPr lvl="1"/>
            <a:r>
              <a:rPr lang="en-US" altLang="en-US" dirty="0" err="1"/>
              <a:t>rm</a:t>
            </a:r>
            <a:r>
              <a:rPr lang="en-US" altLang="en-US" dirty="0"/>
              <a:t> f1</a:t>
            </a:r>
            <a:r>
              <a:rPr lang="he-IL" altLang="en-US" dirty="0"/>
              <a:t> (כאשר </a:t>
            </a:r>
            <a:r>
              <a:rPr lang="en-US" altLang="en-US" dirty="0"/>
              <a:t>f1</a:t>
            </a:r>
            <a:r>
              <a:rPr lang="he-IL" altLang="en-US" dirty="0"/>
              <a:t> הוא </a:t>
            </a:r>
            <a:r>
              <a:rPr lang="en-US" altLang="en-US" dirty="0"/>
              <a:t>soft link</a:t>
            </a:r>
            <a:r>
              <a:rPr lang="he-IL" altLang="en-US" dirty="0"/>
              <a:t>) תמחוק את הלינק ולא את הקובץ המוצבע.</a:t>
            </a:r>
          </a:p>
          <a:p>
            <a:r>
              <a:rPr lang="he-IL" altLang="en-US" dirty="0"/>
              <a:t>ב </a:t>
            </a:r>
            <a:r>
              <a:rPr lang="en-US" altLang="en-US" dirty="0"/>
              <a:t>Windows</a:t>
            </a:r>
            <a:r>
              <a:rPr lang="he-IL" altLang="en-US" dirty="0"/>
              <a:t> קובץ </a:t>
            </a:r>
            <a:r>
              <a:rPr lang="en-US" altLang="en-US" dirty="0"/>
              <a:t>.</a:t>
            </a:r>
            <a:r>
              <a:rPr lang="en-US" altLang="en-US" dirty="0" err="1"/>
              <a:t>lnk</a:t>
            </a:r>
            <a:r>
              <a:rPr lang="he-IL" altLang="en-US" dirty="0"/>
              <a:t> פשוט מכיל את המסלול אל הקובץ המוצבע.</a:t>
            </a:r>
          </a:p>
          <a:p>
            <a:pPr lvl="1"/>
            <a:r>
              <a:rPr lang="he-IL" altLang="en-US" dirty="0"/>
              <a:t>כתיבה ל </a:t>
            </a:r>
            <a:r>
              <a:rPr lang="en-US" altLang="en-US" dirty="0"/>
              <a:t>.</a:t>
            </a:r>
            <a:r>
              <a:rPr lang="en-US" altLang="en-US" dirty="0" err="1"/>
              <a:t>lnk</a:t>
            </a:r>
            <a:r>
              <a:rPr lang="he-IL" altLang="en-US" dirty="0"/>
              <a:t> משנה את קובץ </a:t>
            </a:r>
            <a:r>
              <a:rPr lang="en-US" altLang="en-US" dirty="0"/>
              <a:t>.</a:t>
            </a:r>
            <a:r>
              <a:rPr lang="en-US" altLang="en-US" dirty="0" err="1"/>
              <a:t>lnk</a:t>
            </a:r>
            <a:r>
              <a:rPr lang="he-IL" altLang="en-US" dirty="0"/>
              <a:t> ולא נוגעת כלל בקובץ המוצבע.</a:t>
            </a:r>
          </a:p>
          <a:p>
            <a:pPr lvl="1"/>
            <a:r>
              <a:rPr lang="he-IL" altLang="en-US" dirty="0"/>
              <a:t>רק הקשה על העכבר מתורגמת ע"י </a:t>
            </a:r>
            <a:r>
              <a:rPr lang="en-US" altLang="en-US" dirty="0"/>
              <a:t>windows</a:t>
            </a:r>
            <a:r>
              <a:rPr lang="he-IL" altLang="en-US" dirty="0"/>
              <a:t> לגישה </a:t>
            </a:r>
            <a:r>
              <a:rPr lang="he-IL" altLang="en-US"/>
              <a:t>לקובץ המוצבע.</a:t>
            </a:r>
            <a:endParaRPr lang="he-IL" altLang="en-US" dirty="0"/>
          </a:p>
        </p:txBody>
      </p:sp>
      <p:sp>
        <p:nvSpPr>
          <p:cNvPr id="2" name="Footer Placeholder 1">
            <a:extLst>
              <a:ext uri="{FF2B5EF4-FFF2-40B4-BE49-F238E27FC236}">
                <a16:creationId xmlns:a16="http://schemas.microsoft.com/office/drawing/2014/main" id="{4B1BD839-F4FF-47BF-BD0F-38E483BAF040}"/>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FFC45309-C472-41CE-B89B-958BFD468A02}"/>
              </a:ext>
            </a:extLst>
          </p:cNvPr>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2303890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5428" y="1663334"/>
            <a:ext cx="862151" cy="141078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7" name="Straight Arrow Connector 6"/>
          <p:cNvCxnSpPr>
            <a:stCxn id="5" idx="3"/>
          </p:cNvCxnSpPr>
          <p:nvPr/>
        </p:nvCxnSpPr>
        <p:spPr>
          <a:xfrm flipV="1">
            <a:off x="1297579" y="2368728"/>
            <a:ext cx="48768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3352808" y="1676005"/>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9" name="TextBox 8"/>
          <p:cNvSpPr txBox="1"/>
          <p:nvPr/>
        </p:nvSpPr>
        <p:spPr>
          <a:xfrm>
            <a:off x="296507" y="1027497"/>
            <a:ext cx="1139992" cy="646331"/>
          </a:xfrm>
          <a:prstGeom prst="rect">
            <a:avLst/>
          </a:prstGeom>
          <a:noFill/>
        </p:spPr>
        <p:txBody>
          <a:bodyPr wrap="none" rtlCol="1">
            <a:spAutoFit/>
          </a:bodyPr>
          <a:lstStyle/>
          <a:p>
            <a:pPr algn="ctr"/>
            <a:r>
              <a:rPr lang="en-US" dirty="0"/>
              <a:t>Process </a:t>
            </a:r>
          </a:p>
          <a:p>
            <a:pPr algn="ctr"/>
            <a:r>
              <a:rPr lang="en-US" dirty="0"/>
              <a:t>descriptor</a:t>
            </a:r>
            <a:endParaRPr lang="he-IL" dirty="0"/>
          </a:p>
        </p:txBody>
      </p:sp>
      <p:sp>
        <p:nvSpPr>
          <p:cNvPr id="10" name="TextBox 9"/>
          <p:cNvSpPr txBox="1"/>
          <p:nvPr/>
        </p:nvSpPr>
        <p:spPr>
          <a:xfrm>
            <a:off x="3171312" y="1297463"/>
            <a:ext cx="1364476" cy="369332"/>
          </a:xfrm>
          <a:prstGeom prst="rect">
            <a:avLst/>
          </a:prstGeom>
          <a:noFill/>
        </p:spPr>
        <p:txBody>
          <a:bodyPr wrap="none" rtlCol="1">
            <a:spAutoFit/>
          </a:bodyPr>
          <a:lstStyle/>
          <a:p>
            <a:pPr algn="ctr"/>
            <a:r>
              <a:rPr lang="en-US" dirty="0" err="1"/>
              <a:t>Inode</a:t>
            </a:r>
            <a:r>
              <a:rPr lang="en-US" dirty="0"/>
              <a:t> object</a:t>
            </a:r>
          </a:p>
        </p:txBody>
      </p:sp>
      <p:sp>
        <p:nvSpPr>
          <p:cNvPr id="11" name="Rectangle 10"/>
          <p:cNvSpPr/>
          <p:nvPr/>
        </p:nvSpPr>
        <p:spPr>
          <a:xfrm>
            <a:off x="3352806" y="178897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12" name="Rectangle 11"/>
          <p:cNvSpPr/>
          <p:nvPr/>
        </p:nvSpPr>
        <p:spPr>
          <a:xfrm>
            <a:off x="435427" y="2168823"/>
            <a:ext cx="862152" cy="38239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fs.root</a:t>
            </a:r>
            <a:endParaRPr lang="he-IL" dirty="0"/>
          </a:p>
        </p:txBody>
      </p:sp>
      <p:sp>
        <p:nvSpPr>
          <p:cNvPr id="14" name="Rectangle 13"/>
          <p:cNvSpPr/>
          <p:nvPr/>
        </p:nvSpPr>
        <p:spPr>
          <a:xfrm>
            <a:off x="3352807" y="3083225"/>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20" name="Elbow Connector 19"/>
          <p:cNvCxnSpPr/>
          <p:nvPr/>
        </p:nvCxnSpPr>
        <p:spPr>
          <a:xfrm flipH="1">
            <a:off x="3145185" y="2238676"/>
            <a:ext cx="1148148" cy="568996"/>
          </a:xfrm>
          <a:prstGeom prst="bentConnector3">
            <a:avLst>
              <a:gd name="adj1" fmla="val -19910"/>
            </a:avLst>
          </a:prstGeom>
        </p:spPr>
        <p:style>
          <a:lnRef idx="1">
            <a:schemeClr val="dk1"/>
          </a:lnRef>
          <a:fillRef idx="0">
            <a:schemeClr val="dk1"/>
          </a:fillRef>
          <a:effectRef idx="0">
            <a:schemeClr val="dk1"/>
          </a:effectRef>
          <a:fontRef idx="minor">
            <a:schemeClr val="tx1"/>
          </a:fontRef>
        </p:style>
      </p:cxnSp>
      <p:cxnSp>
        <p:nvCxnSpPr>
          <p:cNvPr id="22" name="Elbow Connector 21"/>
          <p:cNvCxnSpPr>
            <a:endCxn id="14" idx="1"/>
          </p:cNvCxnSpPr>
          <p:nvPr/>
        </p:nvCxnSpPr>
        <p:spPr>
          <a:xfrm rot="16200000" flipH="1">
            <a:off x="2937146" y="3013773"/>
            <a:ext cx="621763" cy="209560"/>
          </a:xfrm>
          <a:prstGeom prst="bentConnector2">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28" name="Rectangle 27"/>
          <p:cNvSpPr/>
          <p:nvPr/>
        </p:nvSpPr>
        <p:spPr>
          <a:xfrm>
            <a:off x="3992299" y="3199959"/>
            <a:ext cx="30974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35" name="TextBox 34"/>
          <p:cNvSpPr txBox="1"/>
          <p:nvPr/>
        </p:nvSpPr>
        <p:spPr>
          <a:xfrm>
            <a:off x="3527565" y="2772282"/>
            <a:ext cx="599716" cy="369332"/>
          </a:xfrm>
          <a:prstGeom prst="rect">
            <a:avLst/>
          </a:prstGeom>
          <a:noFill/>
        </p:spPr>
        <p:txBody>
          <a:bodyPr wrap="none" rtlCol="1">
            <a:spAutoFit/>
          </a:bodyPr>
          <a:lstStyle/>
          <a:p>
            <a:pPr algn="ctr"/>
            <a:r>
              <a:rPr lang="en-US" dirty="0"/>
              <a:t>data</a:t>
            </a:r>
            <a:endParaRPr lang="he-IL" dirty="0"/>
          </a:p>
        </p:txBody>
      </p:sp>
      <p:cxnSp>
        <p:nvCxnSpPr>
          <p:cNvPr id="42" name="Elbow Connector 41"/>
          <p:cNvCxnSpPr>
            <a:stCxn id="28" idx="3"/>
          </p:cNvCxnSpPr>
          <p:nvPr/>
        </p:nvCxnSpPr>
        <p:spPr>
          <a:xfrm flipV="1">
            <a:off x="4302041" y="2656209"/>
            <a:ext cx="390331" cy="662900"/>
          </a:xfrm>
          <a:prstGeom prst="bentConnector2">
            <a:avLst/>
          </a:prstGeom>
          <a:ln>
            <a:solidFill>
              <a:srgbClr val="00B050"/>
            </a:solidFill>
            <a:headEnd type="none"/>
            <a:tailEnd type="none"/>
          </a:ln>
        </p:spPr>
        <p:style>
          <a:lnRef idx="1">
            <a:schemeClr val="dk1"/>
          </a:lnRef>
          <a:fillRef idx="0">
            <a:schemeClr val="dk1"/>
          </a:fillRef>
          <a:effectRef idx="0">
            <a:schemeClr val="dk1"/>
          </a:effectRef>
          <a:fontRef idx="minor">
            <a:schemeClr val="tx1"/>
          </a:fontRef>
        </p:style>
      </p:cxnSp>
      <p:cxnSp>
        <p:nvCxnSpPr>
          <p:cNvPr id="46" name="Elbow Connector 45"/>
          <p:cNvCxnSpPr/>
          <p:nvPr/>
        </p:nvCxnSpPr>
        <p:spPr>
          <a:xfrm rot="5400000" flipH="1" flipV="1">
            <a:off x="4585515" y="2192476"/>
            <a:ext cx="598533" cy="384815"/>
          </a:xfrm>
          <a:prstGeom prst="bentConnector3">
            <a:avLst>
              <a:gd name="adj1" fmla="val 99470"/>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87" name="Rectangle 86"/>
          <p:cNvSpPr/>
          <p:nvPr/>
        </p:nvSpPr>
        <p:spPr>
          <a:xfrm>
            <a:off x="1785259" y="1663334"/>
            <a:ext cx="862151" cy="141078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88" name="TextBox 87"/>
          <p:cNvSpPr txBox="1"/>
          <p:nvPr/>
        </p:nvSpPr>
        <p:spPr>
          <a:xfrm>
            <a:off x="1559185" y="1294002"/>
            <a:ext cx="1297856" cy="369332"/>
          </a:xfrm>
          <a:prstGeom prst="rect">
            <a:avLst/>
          </a:prstGeom>
          <a:noFill/>
        </p:spPr>
        <p:txBody>
          <a:bodyPr wrap="none" rtlCol="1">
            <a:spAutoFit/>
          </a:bodyPr>
          <a:lstStyle/>
          <a:p>
            <a:pPr algn="ctr"/>
            <a:r>
              <a:rPr lang="en-US" dirty="0"/>
              <a:t>root </a:t>
            </a:r>
            <a:r>
              <a:rPr lang="en-US" dirty="0" err="1"/>
              <a:t>dentry</a:t>
            </a:r>
            <a:endParaRPr lang="he-IL" dirty="0"/>
          </a:p>
        </p:txBody>
      </p:sp>
      <p:sp>
        <p:nvSpPr>
          <p:cNvPr id="89" name="Rectangle 88"/>
          <p:cNvSpPr/>
          <p:nvPr/>
        </p:nvSpPr>
        <p:spPr>
          <a:xfrm>
            <a:off x="1785258" y="1949916"/>
            <a:ext cx="862152" cy="38239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sz="1600" dirty="0" err="1"/>
              <a:t>d_inode</a:t>
            </a:r>
            <a:endParaRPr lang="he-IL" sz="1600" dirty="0"/>
          </a:p>
        </p:txBody>
      </p:sp>
      <p:cxnSp>
        <p:nvCxnSpPr>
          <p:cNvPr id="90" name="Straight Arrow Connector 89"/>
          <p:cNvCxnSpPr/>
          <p:nvPr/>
        </p:nvCxnSpPr>
        <p:spPr>
          <a:xfrm>
            <a:off x="2647411" y="2077436"/>
            <a:ext cx="703455" cy="13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2" name="Rectangle 91"/>
          <p:cNvSpPr/>
          <p:nvPr/>
        </p:nvSpPr>
        <p:spPr>
          <a:xfrm>
            <a:off x="3356159" y="21319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95" name="Rectangle 94"/>
          <p:cNvSpPr/>
          <p:nvPr/>
        </p:nvSpPr>
        <p:spPr>
          <a:xfrm>
            <a:off x="3350866" y="3199959"/>
            <a:ext cx="77059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50"/>
                </a:solidFill>
              </a:rPr>
              <a:t>A</a:t>
            </a:r>
            <a:endParaRPr lang="he-IL" dirty="0">
              <a:solidFill>
                <a:srgbClr val="00B050"/>
              </a:solidFill>
            </a:endParaRPr>
          </a:p>
        </p:txBody>
      </p:sp>
      <p:sp>
        <p:nvSpPr>
          <p:cNvPr id="123" name="Rectangle 122"/>
          <p:cNvSpPr/>
          <p:nvPr/>
        </p:nvSpPr>
        <p:spPr>
          <a:xfrm>
            <a:off x="5080578" y="1676005"/>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24" name="TextBox 123"/>
          <p:cNvSpPr txBox="1"/>
          <p:nvPr/>
        </p:nvSpPr>
        <p:spPr>
          <a:xfrm>
            <a:off x="4899082" y="1297469"/>
            <a:ext cx="1364476" cy="369332"/>
          </a:xfrm>
          <a:prstGeom prst="rect">
            <a:avLst/>
          </a:prstGeom>
          <a:noFill/>
        </p:spPr>
        <p:txBody>
          <a:bodyPr wrap="none" rtlCol="1">
            <a:spAutoFit/>
          </a:bodyPr>
          <a:lstStyle/>
          <a:p>
            <a:pPr algn="ctr"/>
            <a:r>
              <a:rPr lang="en-US" dirty="0" err="1"/>
              <a:t>Inode</a:t>
            </a:r>
            <a:r>
              <a:rPr lang="en-US" dirty="0"/>
              <a:t> object</a:t>
            </a:r>
          </a:p>
        </p:txBody>
      </p:sp>
      <p:sp>
        <p:nvSpPr>
          <p:cNvPr id="125" name="Rectangle 124"/>
          <p:cNvSpPr/>
          <p:nvPr/>
        </p:nvSpPr>
        <p:spPr>
          <a:xfrm>
            <a:off x="5080576" y="178897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126" name="Rectangle 125"/>
          <p:cNvSpPr/>
          <p:nvPr/>
        </p:nvSpPr>
        <p:spPr>
          <a:xfrm>
            <a:off x="5080577" y="3083225"/>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127" name="Elbow Connector 126"/>
          <p:cNvCxnSpPr/>
          <p:nvPr/>
        </p:nvCxnSpPr>
        <p:spPr>
          <a:xfrm flipH="1">
            <a:off x="4872955" y="2238676"/>
            <a:ext cx="1148148" cy="568996"/>
          </a:xfrm>
          <a:prstGeom prst="bentConnector3">
            <a:avLst>
              <a:gd name="adj1" fmla="val -19910"/>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128" name="Elbow Connector 127"/>
          <p:cNvCxnSpPr>
            <a:endCxn id="126" idx="1"/>
          </p:cNvCxnSpPr>
          <p:nvPr/>
        </p:nvCxnSpPr>
        <p:spPr>
          <a:xfrm rot="16200000" flipH="1">
            <a:off x="4664916" y="3013773"/>
            <a:ext cx="621763" cy="209560"/>
          </a:xfrm>
          <a:prstGeom prst="bentConnector2">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129" name="Rectangle 128"/>
          <p:cNvSpPr/>
          <p:nvPr/>
        </p:nvSpPr>
        <p:spPr>
          <a:xfrm>
            <a:off x="5720069" y="3199959"/>
            <a:ext cx="30974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30" name="TextBox 129"/>
          <p:cNvSpPr txBox="1"/>
          <p:nvPr/>
        </p:nvSpPr>
        <p:spPr>
          <a:xfrm>
            <a:off x="5255335" y="2772282"/>
            <a:ext cx="599716" cy="369332"/>
          </a:xfrm>
          <a:prstGeom prst="rect">
            <a:avLst/>
          </a:prstGeom>
          <a:noFill/>
        </p:spPr>
        <p:txBody>
          <a:bodyPr wrap="none" rtlCol="1">
            <a:spAutoFit/>
          </a:bodyPr>
          <a:lstStyle/>
          <a:p>
            <a:pPr algn="ctr"/>
            <a:r>
              <a:rPr lang="en-US" dirty="0"/>
              <a:t>data</a:t>
            </a:r>
            <a:endParaRPr lang="he-IL" dirty="0"/>
          </a:p>
        </p:txBody>
      </p:sp>
      <p:cxnSp>
        <p:nvCxnSpPr>
          <p:cNvPr id="131" name="Elbow Connector 130"/>
          <p:cNvCxnSpPr>
            <a:stCxn id="129" idx="3"/>
          </p:cNvCxnSpPr>
          <p:nvPr/>
        </p:nvCxnSpPr>
        <p:spPr>
          <a:xfrm flipV="1">
            <a:off x="6029811" y="2656209"/>
            <a:ext cx="390331" cy="662900"/>
          </a:xfrm>
          <a:prstGeom prst="bentConnector2">
            <a:avLst/>
          </a:prstGeom>
          <a:ln>
            <a:solidFill>
              <a:srgbClr val="00B050"/>
            </a:solidFill>
            <a:headEnd type="none"/>
            <a:tailEnd type="none"/>
          </a:ln>
        </p:spPr>
        <p:style>
          <a:lnRef idx="1">
            <a:schemeClr val="dk1"/>
          </a:lnRef>
          <a:fillRef idx="0">
            <a:schemeClr val="dk1"/>
          </a:fillRef>
          <a:effectRef idx="0">
            <a:schemeClr val="dk1"/>
          </a:effectRef>
          <a:fontRef idx="minor">
            <a:schemeClr val="tx1"/>
          </a:fontRef>
        </p:style>
      </p:cxnSp>
      <p:cxnSp>
        <p:nvCxnSpPr>
          <p:cNvPr id="132" name="Elbow Connector 131"/>
          <p:cNvCxnSpPr/>
          <p:nvPr/>
        </p:nvCxnSpPr>
        <p:spPr>
          <a:xfrm flipV="1">
            <a:off x="6420142" y="2085618"/>
            <a:ext cx="1046671" cy="589196"/>
          </a:xfrm>
          <a:prstGeom prst="bentConnector3">
            <a:avLst>
              <a:gd name="adj1" fmla="val 79"/>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133" name="Rectangle 132"/>
          <p:cNvSpPr/>
          <p:nvPr/>
        </p:nvSpPr>
        <p:spPr>
          <a:xfrm>
            <a:off x="5075220" y="21319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134" name="Rectangle 133"/>
          <p:cNvSpPr/>
          <p:nvPr/>
        </p:nvSpPr>
        <p:spPr>
          <a:xfrm>
            <a:off x="5078635" y="3199959"/>
            <a:ext cx="776415"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50"/>
                </a:solidFill>
              </a:rPr>
              <a:t>B.txt</a:t>
            </a:r>
            <a:endParaRPr lang="he-IL" dirty="0">
              <a:solidFill>
                <a:srgbClr val="00B050"/>
              </a:solidFill>
            </a:endParaRPr>
          </a:p>
        </p:txBody>
      </p:sp>
      <p:sp>
        <p:nvSpPr>
          <p:cNvPr id="135" name="Rectangle 134"/>
          <p:cNvSpPr/>
          <p:nvPr/>
        </p:nvSpPr>
        <p:spPr>
          <a:xfrm>
            <a:off x="7465349" y="1694614"/>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36" name="TextBox 135"/>
          <p:cNvSpPr txBox="1"/>
          <p:nvPr/>
        </p:nvSpPr>
        <p:spPr>
          <a:xfrm>
            <a:off x="7252370" y="1300471"/>
            <a:ext cx="1364476" cy="369332"/>
          </a:xfrm>
          <a:prstGeom prst="rect">
            <a:avLst/>
          </a:prstGeom>
          <a:noFill/>
        </p:spPr>
        <p:txBody>
          <a:bodyPr wrap="none" rtlCol="1">
            <a:spAutoFit/>
          </a:bodyPr>
          <a:lstStyle/>
          <a:p>
            <a:pPr algn="ctr"/>
            <a:r>
              <a:rPr lang="en-US" dirty="0" err="1"/>
              <a:t>Inode</a:t>
            </a:r>
            <a:r>
              <a:rPr lang="en-US" dirty="0"/>
              <a:t> object</a:t>
            </a:r>
          </a:p>
        </p:txBody>
      </p:sp>
      <p:sp>
        <p:nvSpPr>
          <p:cNvPr id="137" name="Rectangle 136"/>
          <p:cNvSpPr/>
          <p:nvPr/>
        </p:nvSpPr>
        <p:spPr>
          <a:xfrm>
            <a:off x="7465347" y="1807579"/>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file</a:t>
            </a:r>
            <a:endParaRPr lang="he-IL" dirty="0"/>
          </a:p>
        </p:txBody>
      </p:sp>
      <p:sp>
        <p:nvSpPr>
          <p:cNvPr id="138" name="Rectangle 137"/>
          <p:cNvSpPr/>
          <p:nvPr/>
        </p:nvSpPr>
        <p:spPr>
          <a:xfrm>
            <a:off x="7465348" y="3101834"/>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“Hello”</a:t>
            </a:r>
            <a:endParaRPr lang="he-IL" dirty="0"/>
          </a:p>
        </p:txBody>
      </p:sp>
      <p:cxnSp>
        <p:nvCxnSpPr>
          <p:cNvPr id="139" name="Elbow Connector 138"/>
          <p:cNvCxnSpPr>
            <a:stCxn id="145" idx="3"/>
          </p:cNvCxnSpPr>
          <p:nvPr/>
        </p:nvCxnSpPr>
        <p:spPr>
          <a:xfrm flipH="1">
            <a:off x="7252370" y="2269684"/>
            <a:ext cx="1156855" cy="556595"/>
          </a:xfrm>
          <a:prstGeom prst="bentConnector3">
            <a:avLst>
              <a:gd name="adj1" fmla="val -19760"/>
            </a:avLst>
          </a:prstGeom>
        </p:spPr>
        <p:style>
          <a:lnRef idx="1">
            <a:schemeClr val="dk1"/>
          </a:lnRef>
          <a:fillRef idx="0">
            <a:schemeClr val="dk1"/>
          </a:fillRef>
          <a:effectRef idx="0">
            <a:schemeClr val="dk1"/>
          </a:effectRef>
          <a:fontRef idx="minor">
            <a:schemeClr val="tx1"/>
          </a:fontRef>
        </p:style>
      </p:cxnSp>
      <p:cxnSp>
        <p:nvCxnSpPr>
          <p:cNvPr id="140" name="Elbow Connector 139"/>
          <p:cNvCxnSpPr>
            <a:endCxn id="138" idx="1"/>
          </p:cNvCxnSpPr>
          <p:nvPr/>
        </p:nvCxnSpPr>
        <p:spPr>
          <a:xfrm rot="16200000" flipH="1">
            <a:off x="7049686" y="3032382"/>
            <a:ext cx="621764" cy="209559"/>
          </a:xfrm>
          <a:prstGeom prst="bentConnector2">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142" name="TextBox 141"/>
          <p:cNvSpPr txBox="1"/>
          <p:nvPr/>
        </p:nvSpPr>
        <p:spPr>
          <a:xfrm>
            <a:off x="7640106" y="2790891"/>
            <a:ext cx="599716" cy="369332"/>
          </a:xfrm>
          <a:prstGeom prst="rect">
            <a:avLst/>
          </a:prstGeom>
          <a:noFill/>
        </p:spPr>
        <p:txBody>
          <a:bodyPr wrap="square" rtlCol="1">
            <a:spAutoFit/>
          </a:bodyPr>
          <a:lstStyle/>
          <a:p>
            <a:pPr algn="ctr"/>
            <a:r>
              <a:rPr lang="en-US" dirty="0"/>
              <a:t>data</a:t>
            </a:r>
            <a:endParaRPr lang="he-IL" dirty="0"/>
          </a:p>
        </p:txBody>
      </p:sp>
      <p:sp>
        <p:nvSpPr>
          <p:cNvPr id="145" name="Rectangle 144"/>
          <p:cNvSpPr/>
          <p:nvPr/>
        </p:nvSpPr>
        <p:spPr>
          <a:xfrm>
            <a:off x="7459991" y="2150534"/>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72" name="TextBox 71"/>
          <p:cNvSpPr txBox="1"/>
          <p:nvPr/>
        </p:nvSpPr>
        <p:spPr>
          <a:xfrm>
            <a:off x="1001486" y="566057"/>
            <a:ext cx="7306491" cy="369332"/>
          </a:xfrm>
          <a:prstGeom prst="rect">
            <a:avLst/>
          </a:prstGeom>
          <a:noFill/>
        </p:spPr>
        <p:txBody>
          <a:bodyPr wrap="square" rtlCol="1">
            <a:spAutoFit/>
          </a:bodyPr>
          <a:lstStyle/>
          <a:p>
            <a:pPr algn="r" rtl="1"/>
            <a:r>
              <a:rPr lang="he-IL" dirty="0"/>
              <a:t>מבנה כללי של היררכיית הקבצים עבור המסלול </a:t>
            </a:r>
            <a:r>
              <a:rPr lang="en-US" dirty="0">
                <a:solidFill>
                  <a:srgbClr val="00B050"/>
                </a:solidFill>
              </a:rPr>
              <a:t>/A/B.txt</a:t>
            </a:r>
            <a:r>
              <a:rPr lang="he-IL" dirty="0"/>
              <a:t> </a:t>
            </a:r>
          </a:p>
        </p:txBody>
      </p:sp>
    </p:spTree>
    <p:extLst>
      <p:ext uri="{BB962C8B-B14F-4D97-AF65-F5344CB8AC3E}">
        <p14:creationId xmlns:p14="http://schemas.microsoft.com/office/powerpoint/2010/main" val="401674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1486" y="566057"/>
            <a:ext cx="7306491" cy="646331"/>
          </a:xfrm>
          <a:prstGeom prst="rect">
            <a:avLst/>
          </a:prstGeom>
          <a:noFill/>
        </p:spPr>
        <p:txBody>
          <a:bodyPr wrap="square" rtlCol="1">
            <a:spAutoFit/>
          </a:bodyPr>
          <a:lstStyle/>
          <a:p>
            <a:pPr algn="r" rtl="1"/>
            <a:r>
              <a:rPr lang="he-IL" dirty="0"/>
              <a:t>איך נראה </a:t>
            </a:r>
            <a:r>
              <a:rPr lang="en-US" dirty="0" err="1"/>
              <a:t>hardlink</a:t>
            </a:r>
            <a:r>
              <a:rPr lang="he-IL" dirty="0"/>
              <a:t>?</a:t>
            </a:r>
          </a:p>
          <a:p>
            <a:pPr algn="r" rtl="1"/>
            <a:r>
              <a:rPr lang="he-IL" dirty="0"/>
              <a:t>נניח שיצרנו קובץ </a:t>
            </a:r>
            <a:r>
              <a:rPr lang="en-US" dirty="0">
                <a:solidFill>
                  <a:srgbClr val="00B050"/>
                </a:solidFill>
              </a:rPr>
              <a:t>/A/B.txt</a:t>
            </a:r>
            <a:r>
              <a:rPr lang="he-IL" dirty="0">
                <a:solidFill>
                  <a:srgbClr val="00B050"/>
                </a:solidFill>
              </a:rPr>
              <a:t> </a:t>
            </a:r>
            <a:r>
              <a:rPr lang="he-IL" dirty="0"/>
              <a:t>ואז יצרנו </a:t>
            </a:r>
            <a:r>
              <a:rPr lang="en-US" dirty="0" err="1"/>
              <a:t>hardlink</a:t>
            </a:r>
            <a:r>
              <a:rPr lang="he-IL" dirty="0"/>
              <a:t> אליו בנתיב </a:t>
            </a:r>
            <a:r>
              <a:rPr lang="en-US" dirty="0">
                <a:solidFill>
                  <a:srgbClr val="FF0000"/>
                </a:solidFill>
              </a:rPr>
              <a:t>/C/BH.txt</a:t>
            </a:r>
          </a:p>
        </p:txBody>
      </p:sp>
      <p:sp>
        <p:nvSpPr>
          <p:cNvPr id="5" name="Rectangle 4"/>
          <p:cNvSpPr/>
          <p:nvPr/>
        </p:nvSpPr>
        <p:spPr>
          <a:xfrm>
            <a:off x="435428" y="1663334"/>
            <a:ext cx="862151" cy="141078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7" name="Straight Arrow Connector 6"/>
          <p:cNvCxnSpPr>
            <a:stCxn id="5" idx="3"/>
          </p:cNvCxnSpPr>
          <p:nvPr/>
        </p:nvCxnSpPr>
        <p:spPr>
          <a:xfrm flipV="1">
            <a:off x="1297579" y="2368728"/>
            <a:ext cx="48768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3352808" y="1676005"/>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9" name="TextBox 8"/>
          <p:cNvSpPr txBox="1"/>
          <p:nvPr/>
        </p:nvSpPr>
        <p:spPr>
          <a:xfrm>
            <a:off x="296507" y="1027497"/>
            <a:ext cx="1139992" cy="646331"/>
          </a:xfrm>
          <a:prstGeom prst="rect">
            <a:avLst/>
          </a:prstGeom>
          <a:noFill/>
        </p:spPr>
        <p:txBody>
          <a:bodyPr wrap="none" rtlCol="1">
            <a:spAutoFit/>
          </a:bodyPr>
          <a:lstStyle/>
          <a:p>
            <a:pPr algn="ctr"/>
            <a:r>
              <a:rPr lang="en-US" dirty="0"/>
              <a:t>Process </a:t>
            </a:r>
          </a:p>
          <a:p>
            <a:pPr algn="ctr"/>
            <a:r>
              <a:rPr lang="en-US" dirty="0"/>
              <a:t>descriptor</a:t>
            </a:r>
            <a:endParaRPr lang="he-IL" dirty="0"/>
          </a:p>
        </p:txBody>
      </p:sp>
      <p:sp>
        <p:nvSpPr>
          <p:cNvPr id="10" name="TextBox 9"/>
          <p:cNvSpPr txBox="1"/>
          <p:nvPr/>
        </p:nvSpPr>
        <p:spPr>
          <a:xfrm>
            <a:off x="3171312" y="1297463"/>
            <a:ext cx="1364476" cy="369332"/>
          </a:xfrm>
          <a:prstGeom prst="rect">
            <a:avLst/>
          </a:prstGeom>
          <a:noFill/>
        </p:spPr>
        <p:txBody>
          <a:bodyPr wrap="none" rtlCol="1">
            <a:spAutoFit/>
          </a:bodyPr>
          <a:lstStyle/>
          <a:p>
            <a:pPr algn="ctr"/>
            <a:r>
              <a:rPr lang="en-US" dirty="0" err="1"/>
              <a:t>Inode</a:t>
            </a:r>
            <a:r>
              <a:rPr lang="en-US" dirty="0"/>
              <a:t> object</a:t>
            </a:r>
          </a:p>
        </p:txBody>
      </p:sp>
      <p:sp>
        <p:nvSpPr>
          <p:cNvPr id="11" name="Rectangle 10"/>
          <p:cNvSpPr/>
          <p:nvPr/>
        </p:nvSpPr>
        <p:spPr>
          <a:xfrm>
            <a:off x="3352806" y="178897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12" name="Rectangle 11"/>
          <p:cNvSpPr/>
          <p:nvPr/>
        </p:nvSpPr>
        <p:spPr>
          <a:xfrm>
            <a:off x="435427" y="2168823"/>
            <a:ext cx="862152" cy="38239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fs.root</a:t>
            </a:r>
            <a:endParaRPr lang="he-IL" dirty="0"/>
          </a:p>
        </p:txBody>
      </p:sp>
      <p:sp>
        <p:nvSpPr>
          <p:cNvPr id="14" name="Rectangle 13"/>
          <p:cNvSpPr/>
          <p:nvPr/>
        </p:nvSpPr>
        <p:spPr>
          <a:xfrm>
            <a:off x="3352807" y="3083225"/>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20" name="Elbow Connector 19"/>
          <p:cNvCxnSpPr/>
          <p:nvPr/>
        </p:nvCxnSpPr>
        <p:spPr>
          <a:xfrm flipH="1">
            <a:off x="3145185" y="2238676"/>
            <a:ext cx="1148148" cy="568996"/>
          </a:xfrm>
          <a:prstGeom prst="bentConnector3">
            <a:avLst>
              <a:gd name="adj1" fmla="val -19910"/>
            </a:avLst>
          </a:prstGeom>
        </p:spPr>
        <p:style>
          <a:lnRef idx="1">
            <a:schemeClr val="dk1"/>
          </a:lnRef>
          <a:fillRef idx="0">
            <a:schemeClr val="dk1"/>
          </a:fillRef>
          <a:effectRef idx="0">
            <a:schemeClr val="dk1"/>
          </a:effectRef>
          <a:fontRef idx="minor">
            <a:schemeClr val="tx1"/>
          </a:fontRef>
        </p:style>
      </p:cxnSp>
      <p:cxnSp>
        <p:nvCxnSpPr>
          <p:cNvPr id="22" name="Elbow Connector 21"/>
          <p:cNvCxnSpPr>
            <a:endCxn id="14" idx="1"/>
          </p:cNvCxnSpPr>
          <p:nvPr/>
        </p:nvCxnSpPr>
        <p:spPr>
          <a:xfrm rot="16200000" flipH="1">
            <a:off x="2937146" y="3013773"/>
            <a:ext cx="621763" cy="209560"/>
          </a:xfrm>
          <a:prstGeom prst="bentConnector2">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3527565" y="2772282"/>
            <a:ext cx="599716" cy="369332"/>
          </a:xfrm>
          <a:prstGeom prst="rect">
            <a:avLst/>
          </a:prstGeom>
          <a:noFill/>
        </p:spPr>
        <p:txBody>
          <a:bodyPr wrap="none" rtlCol="1">
            <a:spAutoFit/>
          </a:bodyPr>
          <a:lstStyle/>
          <a:p>
            <a:pPr algn="ctr"/>
            <a:r>
              <a:rPr lang="en-US" dirty="0"/>
              <a:t>data</a:t>
            </a:r>
            <a:endParaRPr lang="he-IL" dirty="0"/>
          </a:p>
        </p:txBody>
      </p:sp>
      <p:sp>
        <p:nvSpPr>
          <p:cNvPr id="87" name="Rectangle 86"/>
          <p:cNvSpPr/>
          <p:nvPr/>
        </p:nvSpPr>
        <p:spPr>
          <a:xfrm>
            <a:off x="1785259" y="1663334"/>
            <a:ext cx="862151" cy="141078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88" name="TextBox 87"/>
          <p:cNvSpPr txBox="1"/>
          <p:nvPr/>
        </p:nvSpPr>
        <p:spPr>
          <a:xfrm>
            <a:off x="1559185" y="1294002"/>
            <a:ext cx="1297856" cy="369332"/>
          </a:xfrm>
          <a:prstGeom prst="rect">
            <a:avLst/>
          </a:prstGeom>
          <a:noFill/>
        </p:spPr>
        <p:txBody>
          <a:bodyPr wrap="none" rtlCol="1">
            <a:spAutoFit/>
          </a:bodyPr>
          <a:lstStyle/>
          <a:p>
            <a:pPr algn="ctr"/>
            <a:r>
              <a:rPr lang="en-US" dirty="0"/>
              <a:t>root </a:t>
            </a:r>
            <a:r>
              <a:rPr lang="en-US" dirty="0" err="1"/>
              <a:t>dentry</a:t>
            </a:r>
            <a:endParaRPr lang="he-IL" dirty="0"/>
          </a:p>
        </p:txBody>
      </p:sp>
      <p:sp>
        <p:nvSpPr>
          <p:cNvPr id="89" name="Rectangle 88"/>
          <p:cNvSpPr/>
          <p:nvPr/>
        </p:nvSpPr>
        <p:spPr>
          <a:xfrm>
            <a:off x="1785258" y="1949916"/>
            <a:ext cx="862152" cy="38239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sz="1600" dirty="0" err="1"/>
              <a:t>d_inode</a:t>
            </a:r>
            <a:endParaRPr lang="he-IL" sz="1600" dirty="0"/>
          </a:p>
        </p:txBody>
      </p:sp>
      <p:cxnSp>
        <p:nvCxnSpPr>
          <p:cNvPr id="90" name="Straight Arrow Connector 89"/>
          <p:cNvCxnSpPr/>
          <p:nvPr/>
        </p:nvCxnSpPr>
        <p:spPr>
          <a:xfrm>
            <a:off x="2647411" y="2077436"/>
            <a:ext cx="703455" cy="13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2" name="Rectangle 91"/>
          <p:cNvSpPr/>
          <p:nvPr/>
        </p:nvSpPr>
        <p:spPr>
          <a:xfrm>
            <a:off x="3356159" y="21319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123" name="Rectangle 122"/>
          <p:cNvSpPr/>
          <p:nvPr/>
        </p:nvSpPr>
        <p:spPr>
          <a:xfrm>
            <a:off x="5080578" y="1676005"/>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24" name="TextBox 123"/>
          <p:cNvSpPr txBox="1"/>
          <p:nvPr/>
        </p:nvSpPr>
        <p:spPr>
          <a:xfrm>
            <a:off x="4899082" y="1297469"/>
            <a:ext cx="1364476" cy="369332"/>
          </a:xfrm>
          <a:prstGeom prst="rect">
            <a:avLst/>
          </a:prstGeom>
          <a:noFill/>
        </p:spPr>
        <p:txBody>
          <a:bodyPr wrap="none" rtlCol="1">
            <a:spAutoFit/>
          </a:bodyPr>
          <a:lstStyle/>
          <a:p>
            <a:pPr algn="ctr"/>
            <a:r>
              <a:rPr lang="en-US" dirty="0" err="1"/>
              <a:t>Inode</a:t>
            </a:r>
            <a:r>
              <a:rPr lang="en-US" dirty="0"/>
              <a:t> object</a:t>
            </a:r>
          </a:p>
        </p:txBody>
      </p:sp>
      <p:sp>
        <p:nvSpPr>
          <p:cNvPr id="125" name="Rectangle 124"/>
          <p:cNvSpPr/>
          <p:nvPr/>
        </p:nvSpPr>
        <p:spPr>
          <a:xfrm>
            <a:off x="5080576" y="178897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126" name="Rectangle 125"/>
          <p:cNvSpPr/>
          <p:nvPr/>
        </p:nvSpPr>
        <p:spPr>
          <a:xfrm>
            <a:off x="5080577" y="3083225"/>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30" name="TextBox 129"/>
          <p:cNvSpPr txBox="1"/>
          <p:nvPr/>
        </p:nvSpPr>
        <p:spPr>
          <a:xfrm>
            <a:off x="5255335" y="2772282"/>
            <a:ext cx="599716" cy="369332"/>
          </a:xfrm>
          <a:prstGeom prst="rect">
            <a:avLst/>
          </a:prstGeom>
          <a:noFill/>
        </p:spPr>
        <p:txBody>
          <a:bodyPr wrap="none" rtlCol="1">
            <a:spAutoFit/>
          </a:bodyPr>
          <a:lstStyle/>
          <a:p>
            <a:pPr algn="ctr"/>
            <a:r>
              <a:rPr lang="en-US" dirty="0"/>
              <a:t>data</a:t>
            </a:r>
            <a:endParaRPr lang="he-IL" dirty="0"/>
          </a:p>
        </p:txBody>
      </p:sp>
      <p:sp>
        <p:nvSpPr>
          <p:cNvPr id="133" name="Rectangle 132"/>
          <p:cNvSpPr/>
          <p:nvPr/>
        </p:nvSpPr>
        <p:spPr>
          <a:xfrm>
            <a:off x="5075220" y="21319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135" name="Rectangle 134"/>
          <p:cNvSpPr/>
          <p:nvPr/>
        </p:nvSpPr>
        <p:spPr>
          <a:xfrm>
            <a:off x="7465349" y="1694614"/>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36" name="TextBox 135"/>
          <p:cNvSpPr txBox="1"/>
          <p:nvPr/>
        </p:nvSpPr>
        <p:spPr>
          <a:xfrm>
            <a:off x="7255788" y="1321472"/>
            <a:ext cx="1364476" cy="369332"/>
          </a:xfrm>
          <a:prstGeom prst="rect">
            <a:avLst/>
          </a:prstGeom>
          <a:noFill/>
        </p:spPr>
        <p:txBody>
          <a:bodyPr wrap="none" rtlCol="1">
            <a:spAutoFit/>
          </a:bodyPr>
          <a:lstStyle/>
          <a:p>
            <a:pPr algn="ctr"/>
            <a:r>
              <a:rPr lang="en-US" dirty="0" err="1"/>
              <a:t>Inode</a:t>
            </a:r>
            <a:r>
              <a:rPr lang="en-US" dirty="0"/>
              <a:t> object</a:t>
            </a:r>
          </a:p>
        </p:txBody>
      </p:sp>
      <p:sp>
        <p:nvSpPr>
          <p:cNvPr id="137" name="Rectangle 136"/>
          <p:cNvSpPr/>
          <p:nvPr/>
        </p:nvSpPr>
        <p:spPr>
          <a:xfrm>
            <a:off x="7465347" y="1807579"/>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file</a:t>
            </a:r>
            <a:endParaRPr lang="he-IL" dirty="0"/>
          </a:p>
        </p:txBody>
      </p:sp>
      <p:sp>
        <p:nvSpPr>
          <p:cNvPr id="138" name="Rectangle 137"/>
          <p:cNvSpPr/>
          <p:nvPr/>
        </p:nvSpPr>
        <p:spPr>
          <a:xfrm>
            <a:off x="7465348" y="3101834"/>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“Hello”</a:t>
            </a:r>
            <a:endParaRPr lang="he-IL" dirty="0"/>
          </a:p>
        </p:txBody>
      </p:sp>
      <p:cxnSp>
        <p:nvCxnSpPr>
          <p:cNvPr id="140" name="Elbow Connector 139"/>
          <p:cNvCxnSpPr>
            <a:endCxn id="138" idx="1"/>
          </p:cNvCxnSpPr>
          <p:nvPr/>
        </p:nvCxnSpPr>
        <p:spPr>
          <a:xfrm rot="16200000" flipH="1">
            <a:off x="7049686" y="3032382"/>
            <a:ext cx="621764" cy="209559"/>
          </a:xfrm>
          <a:prstGeom prst="bentConnector2">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142" name="TextBox 141"/>
          <p:cNvSpPr txBox="1"/>
          <p:nvPr/>
        </p:nvSpPr>
        <p:spPr>
          <a:xfrm>
            <a:off x="7640106" y="2790891"/>
            <a:ext cx="599716" cy="369332"/>
          </a:xfrm>
          <a:prstGeom prst="rect">
            <a:avLst/>
          </a:prstGeom>
          <a:noFill/>
        </p:spPr>
        <p:txBody>
          <a:bodyPr wrap="square" rtlCol="1">
            <a:spAutoFit/>
          </a:bodyPr>
          <a:lstStyle/>
          <a:p>
            <a:pPr algn="ctr"/>
            <a:r>
              <a:rPr lang="en-US" dirty="0"/>
              <a:t>data</a:t>
            </a:r>
            <a:endParaRPr lang="he-IL" dirty="0"/>
          </a:p>
        </p:txBody>
      </p:sp>
      <p:sp>
        <p:nvSpPr>
          <p:cNvPr id="145" name="Rectangle 144"/>
          <p:cNvSpPr/>
          <p:nvPr/>
        </p:nvSpPr>
        <p:spPr>
          <a:xfrm>
            <a:off x="7459991" y="2150534"/>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43" name="Rectangle 42"/>
          <p:cNvSpPr/>
          <p:nvPr/>
        </p:nvSpPr>
        <p:spPr>
          <a:xfrm>
            <a:off x="4121457" y="3495061"/>
            <a:ext cx="180583" cy="23830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44" name="Rectangle 43"/>
          <p:cNvSpPr/>
          <p:nvPr/>
        </p:nvSpPr>
        <p:spPr>
          <a:xfrm>
            <a:off x="3350866" y="3495061"/>
            <a:ext cx="770592" cy="23830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FF0000"/>
                </a:solidFill>
              </a:rPr>
              <a:t>C</a:t>
            </a:r>
            <a:endParaRPr lang="he-IL" dirty="0">
              <a:solidFill>
                <a:srgbClr val="FF0000"/>
              </a:solidFill>
            </a:endParaRPr>
          </a:p>
        </p:txBody>
      </p:sp>
      <p:sp>
        <p:nvSpPr>
          <p:cNvPr id="45" name="Rectangle 44"/>
          <p:cNvSpPr/>
          <p:nvPr/>
        </p:nvSpPr>
        <p:spPr>
          <a:xfrm>
            <a:off x="5071869" y="4202660"/>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47" name="Rectangle 46"/>
          <p:cNvSpPr/>
          <p:nvPr/>
        </p:nvSpPr>
        <p:spPr>
          <a:xfrm>
            <a:off x="5071867" y="43156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48" name="Rectangle 47"/>
          <p:cNvSpPr/>
          <p:nvPr/>
        </p:nvSpPr>
        <p:spPr>
          <a:xfrm>
            <a:off x="5071868" y="5609880"/>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49" name="Elbow Connector 48"/>
          <p:cNvCxnSpPr/>
          <p:nvPr/>
        </p:nvCxnSpPr>
        <p:spPr>
          <a:xfrm flipH="1">
            <a:off x="4864246" y="4765331"/>
            <a:ext cx="1148148" cy="568996"/>
          </a:xfrm>
          <a:prstGeom prst="bentConnector3">
            <a:avLst>
              <a:gd name="adj1" fmla="val -19910"/>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50" name="Elbow Connector 49"/>
          <p:cNvCxnSpPr>
            <a:endCxn id="48" idx="1"/>
          </p:cNvCxnSpPr>
          <p:nvPr/>
        </p:nvCxnSpPr>
        <p:spPr>
          <a:xfrm rot="16200000" flipH="1">
            <a:off x="4656207" y="5540428"/>
            <a:ext cx="621763" cy="209560"/>
          </a:xfrm>
          <a:prstGeom prst="bentConnector2">
            <a:avLst/>
          </a:prstGeom>
          <a:ln>
            <a:solidFill>
              <a:srgbClr val="FF0000"/>
            </a:solidFill>
            <a:headEnd type="none"/>
            <a:tailEnd type="triangle"/>
          </a:ln>
        </p:spPr>
        <p:style>
          <a:lnRef idx="1">
            <a:schemeClr val="dk1"/>
          </a:lnRef>
          <a:fillRef idx="0">
            <a:schemeClr val="dk1"/>
          </a:fillRef>
          <a:effectRef idx="0">
            <a:schemeClr val="dk1"/>
          </a:effectRef>
          <a:fontRef idx="minor">
            <a:schemeClr val="tx1"/>
          </a:fontRef>
        </p:style>
      </p:cxnSp>
      <p:sp>
        <p:nvSpPr>
          <p:cNvPr id="51" name="Rectangle 50"/>
          <p:cNvSpPr/>
          <p:nvPr/>
        </p:nvSpPr>
        <p:spPr>
          <a:xfrm>
            <a:off x="5846340" y="5726614"/>
            <a:ext cx="174761" cy="23830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52" name="TextBox 51"/>
          <p:cNvSpPr txBox="1"/>
          <p:nvPr/>
        </p:nvSpPr>
        <p:spPr>
          <a:xfrm>
            <a:off x="5246626" y="5298937"/>
            <a:ext cx="599716" cy="369332"/>
          </a:xfrm>
          <a:prstGeom prst="rect">
            <a:avLst/>
          </a:prstGeom>
          <a:noFill/>
        </p:spPr>
        <p:txBody>
          <a:bodyPr wrap="none" rtlCol="1">
            <a:spAutoFit/>
          </a:bodyPr>
          <a:lstStyle/>
          <a:p>
            <a:pPr algn="ctr"/>
            <a:r>
              <a:rPr lang="en-US" dirty="0"/>
              <a:t>data</a:t>
            </a:r>
            <a:endParaRPr lang="he-IL" dirty="0"/>
          </a:p>
        </p:txBody>
      </p:sp>
      <p:sp>
        <p:nvSpPr>
          <p:cNvPr id="53" name="Rectangle 52"/>
          <p:cNvSpPr/>
          <p:nvPr/>
        </p:nvSpPr>
        <p:spPr>
          <a:xfrm>
            <a:off x="5066511" y="465858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54" name="Rectangle 53"/>
          <p:cNvSpPr/>
          <p:nvPr/>
        </p:nvSpPr>
        <p:spPr>
          <a:xfrm>
            <a:off x="5069926" y="5726614"/>
            <a:ext cx="776415" cy="23830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lIns="0" rIns="0" rtlCol="1" anchor="ctr"/>
          <a:lstStyle/>
          <a:p>
            <a:pPr algn="ctr"/>
            <a:r>
              <a:rPr lang="en-US" dirty="0">
                <a:solidFill>
                  <a:srgbClr val="FF0000"/>
                </a:solidFill>
              </a:rPr>
              <a:t>BH.txt</a:t>
            </a:r>
            <a:endParaRPr lang="he-IL" dirty="0">
              <a:solidFill>
                <a:srgbClr val="FF0000"/>
              </a:solidFill>
            </a:endParaRPr>
          </a:p>
        </p:txBody>
      </p:sp>
      <p:cxnSp>
        <p:nvCxnSpPr>
          <p:cNvPr id="60" name="Elbow Connector 59"/>
          <p:cNvCxnSpPr>
            <a:stCxn id="43" idx="3"/>
            <a:endCxn id="45" idx="1"/>
          </p:cNvCxnSpPr>
          <p:nvPr/>
        </p:nvCxnSpPr>
        <p:spPr>
          <a:xfrm>
            <a:off x="4302040" y="3614211"/>
            <a:ext cx="769829" cy="1034950"/>
          </a:xfrm>
          <a:prstGeom prst="bentConnector3">
            <a:avLst>
              <a:gd name="adj1" fmla="val 50000"/>
            </a:avLst>
          </a:prstGeom>
          <a:ln>
            <a:solidFill>
              <a:srgbClr val="FF0000"/>
            </a:solidFill>
            <a:headEnd type="none"/>
            <a:tailEnd type="triangle"/>
          </a:ln>
        </p:spPr>
        <p:style>
          <a:lnRef idx="1">
            <a:schemeClr val="dk1"/>
          </a:lnRef>
          <a:fillRef idx="0">
            <a:schemeClr val="dk1"/>
          </a:fillRef>
          <a:effectRef idx="0">
            <a:schemeClr val="dk1"/>
          </a:effectRef>
          <a:fontRef idx="minor">
            <a:schemeClr val="tx1"/>
          </a:fontRef>
        </p:style>
      </p:cxnSp>
      <p:sp>
        <p:nvSpPr>
          <p:cNvPr id="64" name="TextBox 63"/>
          <p:cNvSpPr txBox="1"/>
          <p:nvPr/>
        </p:nvSpPr>
        <p:spPr>
          <a:xfrm>
            <a:off x="4884781" y="3828161"/>
            <a:ext cx="1364476" cy="369332"/>
          </a:xfrm>
          <a:prstGeom prst="rect">
            <a:avLst/>
          </a:prstGeom>
          <a:noFill/>
        </p:spPr>
        <p:txBody>
          <a:bodyPr wrap="none" rtlCol="1">
            <a:spAutoFit/>
          </a:bodyPr>
          <a:lstStyle/>
          <a:p>
            <a:pPr algn="ctr"/>
            <a:r>
              <a:rPr lang="en-US" dirty="0" err="1"/>
              <a:t>Inode</a:t>
            </a:r>
            <a:r>
              <a:rPr lang="en-US" dirty="0"/>
              <a:t> object</a:t>
            </a:r>
          </a:p>
        </p:txBody>
      </p:sp>
      <p:cxnSp>
        <p:nvCxnSpPr>
          <p:cNvPr id="65" name="Elbow Connector 64"/>
          <p:cNvCxnSpPr>
            <a:stCxn id="51" idx="3"/>
            <a:endCxn id="145" idx="1"/>
          </p:cNvCxnSpPr>
          <p:nvPr/>
        </p:nvCxnSpPr>
        <p:spPr>
          <a:xfrm flipV="1">
            <a:off x="6021101" y="2269684"/>
            <a:ext cx="1438890" cy="3576080"/>
          </a:xfrm>
          <a:prstGeom prst="bentConnector3">
            <a:avLst>
              <a:gd name="adj1" fmla="val 50000"/>
            </a:avLst>
          </a:prstGeom>
          <a:ln>
            <a:solidFill>
              <a:srgbClr val="FF0000"/>
            </a:solidFill>
            <a:headEnd type="none"/>
            <a:tailEnd type="triangle"/>
          </a:ln>
        </p:spPr>
        <p:style>
          <a:lnRef idx="1">
            <a:schemeClr val="dk1"/>
          </a:lnRef>
          <a:fillRef idx="0">
            <a:schemeClr val="dk1"/>
          </a:fillRef>
          <a:effectRef idx="0">
            <a:schemeClr val="dk1"/>
          </a:effectRef>
          <a:fontRef idx="minor">
            <a:schemeClr val="tx1"/>
          </a:fontRef>
        </p:style>
      </p:cxnSp>
      <p:sp>
        <p:nvSpPr>
          <p:cNvPr id="57" name="Rectangle 56"/>
          <p:cNvSpPr/>
          <p:nvPr/>
        </p:nvSpPr>
        <p:spPr>
          <a:xfrm>
            <a:off x="3992299" y="3199959"/>
            <a:ext cx="30974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58" name="Elbow Connector 57"/>
          <p:cNvCxnSpPr>
            <a:stCxn id="57" idx="3"/>
          </p:cNvCxnSpPr>
          <p:nvPr/>
        </p:nvCxnSpPr>
        <p:spPr>
          <a:xfrm flipV="1">
            <a:off x="4302041" y="2656209"/>
            <a:ext cx="390331" cy="662900"/>
          </a:xfrm>
          <a:prstGeom prst="bentConnector2">
            <a:avLst/>
          </a:prstGeom>
          <a:ln>
            <a:solidFill>
              <a:srgbClr val="00B050"/>
            </a:solidFill>
            <a:headEnd type="none"/>
            <a:tailEnd type="none"/>
          </a:ln>
        </p:spPr>
        <p:style>
          <a:lnRef idx="1">
            <a:schemeClr val="dk1"/>
          </a:lnRef>
          <a:fillRef idx="0">
            <a:schemeClr val="dk1"/>
          </a:fillRef>
          <a:effectRef idx="0">
            <a:schemeClr val="dk1"/>
          </a:effectRef>
          <a:fontRef idx="minor">
            <a:schemeClr val="tx1"/>
          </a:fontRef>
        </p:style>
      </p:cxnSp>
      <p:cxnSp>
        <p:nvCxnSpPr>
          <p:cNvPr id="59" name="Elbow Connector 58"/>
          <p:cNvCxnSpPr/>
          <p:nvPr/>
        </p:nvCxnSpPr>
        <p:spPr>
          <a:xfrm rot="5400000" flipH="1" flipV="1">
            <a:off x="4585515" y="2192476"/>
            <a:ext cx="598533" cy="384815"/>
          </a:xfrm>
          <a:prstGeom prst="bentConnector3">
            <a:avLst>
              <a:gd name="adj1" fmla="val 99470"/>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61" name="Rectangle 60"/>
          <p:cNvSpPr/>
          <p:nvPr/>
        </p:nvSpPr>
        <p:spPr>
          <a:xfrm>
            <a:off x="3350866" y="3199959"/>
            <a:ext cx="77059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50"/>
                </a:solidFill>
              </a:rPr>
              <a:t>A</a:t>
            </a:r>
            <a:endParaRPr lang="he-IL" dirty="0">
              <a:solidFill>
                <a:srgbClr val="00B050"/>
              </a:solidFill>
            </a:endParaRPr>
          </a:p>
        </p:txBody>
      </p:sp>
      <p:cxnSp>
        <p:nvCxnSpPr>
          <p:cNvPr id="62" name="Elbow Connector 61"/>
          <p:cNvCxnSpPr/>
          <p:nvPr/>
        </p:nvCxnSpPr>
        <p:spPr>
          <a:xfrm flipH="1">
            <a:off x="4872955" y="2238676"/>
            <a:ext cx="1148148" cy="568996"/>
          </a:xfrm>
          <a:prstGeom prst="bentConnector3">
            <a:avLst>
              <a:gd name="adj1" fmla="val -19910"/>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63" name="Elbow Connector 62"/>
          <p:cNvCxnSpPr/>
          <p:nvPr/>
        </p:nvCxnSpPr>
        <p:spPr>
          <a:xfrm rot="16200000" flipH="1">
            <a:off x="4664916" y="3013773"/>
            <a:ext cx="621763" cy="209560"/>
          </a:xfrm>
          <a:prstGeom prst="bentConnector2">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66" name="Rectangle 65"/>
          <p:cNvSpPr/>
          <p:nvPr/>
        </p:nvSpPr>
        <p:spPr>
          <a:xfrm>
            <a:off x="5720069" y="3199959"/>
            <a:ext cx="30974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67" name="Elbow Connector 66"/>
          <p:cNvCxnSpPr>
            <a:stCxn id="66" idx="3"/>
          </p:cNvCxnSpPr>
          <p:nvPr/>
        </p:nvCxnSpPr>
        <p:spPr>
          <a:xfrm flipV="1">
            <a:off x="6029811" y="2656209"/>
            <a:ext cx="390331" cy="662900"/>
          </a:xfrm>
          <a:prstGeom prst="bentConnector2">
            <a:avLst/>
          </a:prstGeom>
          <a:ln>
            <a:solidFill>
              <a:srgbClr val="00B050"/>
            </a:solidFill>
            <a:headEnd type="none"/>
            <a:tailEnd type="none"/>
          </a:ln>
        </p:spPr>
        <p:style>
          <a:lnRef idx="1">
            <a:schemeClr val="dk1"/>
          </a:lnRef>
          <a:fillRef idx="0">
            <a:schemeClr val="dk1"/>
          </a:fillRef>
          <a:effectRef idx="0">
            <a:schemeClr val="dk1"/>
          </a:effectRef>
          <a:fontRef idx="minor">
            <a:schemeClr val="tx1"/>
          </a:fontRef>
        </p:style>
      </p:cxnSp>
      <p:cxnSp>
        <p:nvCxnSpPr>
          <p:cNvPr id="68" name="Elbow Connector 67"/>
          <p:cNvCxnSpPr/>
          <p:nvPr/>
        </p:nvCxnSpPr>
        <p:spPr>
          <a:xfrm flipV="1">
            <a:off x="6420142" y="2085618"/>
            <a:ext cx="1046671" cy="589196"/>
          </a:xfrm>
          <a:prstGeom prst="bentConnector3">
            <a:avLst>
              <a:gd name="adj1" fmla="val 79"/>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69" name="Rectangle 68"/>
          <p:cNvSpPr/>
          <p:nvPr/>
        </p:nvSpPr>
        <p:spPr>
          <a:xfrm>
            <a:off x="5078635" y="3199959"/>
            <a:ext cx="776415"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50"/>
                </a:solidFill>
              </a:rPr>
              <a:t>B.txt</a:t>
            </a:r>
            <a:endParaRPr lang="he-IL" dirty="0">
              <a:solidFill>
                <a:srgbClr val="00B050"/>
              </a:solidFill>
            </a:endParaRPr>
          </a:p>
        </p:txBody>
      </p:sp>
      <p:cxnSp>
        <p:nvCxnSpPr>
          <p:cNvPr id="70" name="Elbow Connector 69"/>
          <p:cNvCxnSpPr/>
          <p:nvPr/>
        </p:nvCxnSpPr>
        <p:spPr>
          <a:xfrm flipH="1">
            <a:off x="7252370" y="2269684"/>
            <a:ext cx="1156855" cy="556595"/>
          </a:xfrm>
          <a:prstGeom prst="bentConnector3">
            <a:avLst>
              <a:gd name="adj1" fmla="val -19760"/>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1319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par>
                                <p:cTn id="22" presetID="10" presetClass="entr" presetSubtype="0" fill="hold" nodeType="with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fade">
                                      <p:cBhvr>
                                        <p:cTn id="24" dur="500"/>
                                        <p:tgtEl>
                                          <p:spTgt spid="49"/>
                                        </p:tgtEl>
                                      </p:cBhvr>
                                    </p:animEffect>
                                  </p:childTnLst>
                                </p:cTn>
                              </p:par>
                              <p:par>
                                <p:cTn id="25" presetID="10"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500"/>
                                        <p:tgtEl>
                                          <p:spTgt spid="5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par>
                                <p:cTn id="37" presetID="10" presetClass="entr" presetSubtype="0" fill="hold"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500"/>
                                        <p:tgtEl>
                                          <p:spTgt spid="5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5"/>
                                        </p:tgtEl>
                                        <p:attrNameLst>
                                          <p:attrName>style.visibility</p:attrName>
                                        </p:attrNameLst>
                                      </p:cBhvr>
                                      <p:to>
                                        <p:strVal val="visible"/>
                                      </p:to>
                                    </p:set>
                                    <p:animEffect transition="in" filter="fade">
                                      <p:cBhvr>
                                        <p:cTn id="5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7" grpId="0" animBg="1"/>
      <p:bldP spid="48" grpId="0" animBg="1"/>
      <p:bldP spid="51" grpId="0" animBg="1"/>
      <p:bldP spid="52" grpId="0"/>
      <p:bldP spid="53" grpId="0" animBg="1"/>
      <p:bldP spid="54" grpId="0" animBg="1"/>
      <p:bldP spid="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1486" y="566057"/>
            <a:ext cx="7306491" cy="646331"/>
          </a:xfrm>
          <a:prstGeom prst="rect">
            <a:avLst/>
          </a:prstGeom>
          <a:noFill/>
        </p:spPr>
        <p:txBody>
          <a:bodyPr wrap="square" rtlCol="1">
            <a:spAutoFit/>
          </a:bodyPr>
          <a:lstStyle/>
          <a:p>
            <a:pPr algn="r" rtl="1"/>
            <a:r>
              <a:rPr lang="he-IL" dirty="0"/>
              <a:t>איך נראה </a:t>
            </a:r>
            <a:r>
              <a:rPr lang="en-US" dirty="0" err="1"/>
              <a:t>softlink</a:t>
            </a:r>
            <a:r>
              <a:rPr lang="he-IL" dirty="0"/>
              <a:t>?</a:t>
            </a:r>
          </a:p>
          <a:p>
            <a:pPr algn="r" rtl="1"/>
            <a:r>
              <a:rPr lang="he-IL" dirty="0"/>
              <a:t>נניח שיצרנו קובץ </a:t>
            </a:r>
            <a:r>
              <a:rPr lang="en-US" dirty="0">
                <a:solidFill>
                  <a:srgbClr val="00B050"/>
                </a:solidFill>
              </a:rPr>
              <a:t>/A/B.txt</a:t>
            </a:r>
            <a:r>
              <a:rPr lang="he-IL" dirty="0">
                <a:solidFill>
                  <a:srgbClr val="00B050"/>
                </a:solidFill>
              </a:rPr>
              <a:t> </a:t>
            </a:r>
            <a:r>
              <a:rPr lang="he-IL" dirty="0"/>
              <a:t>ואז יצרנו</a:t>
            </a:r>
            <a:r>
              <a:rPr lang="en-US" dirty="0" err="1"/>
              <a:t>softlink</a:t>
            </a:r>
            <a:r>
              <a:rPr lang="en-US" dirty="0"/>
              <a:t> </a:t>
            </a:r>
            <a:r>
              <a:rPr lang="he-IL" dirty="0"/>
              <a:t> אליו בנתיב </a:t>
            </a:r>
            <a:r>
              <a:rPr lang="en-US" dirty="0">
                <a:solidFill>
                  <a:srgbClr val="00B0F0"/>
                </a:solidFill>
              </a:rPr>
              <a:t>/C/BS.txt</a:t>
            </a:r>
          </a:p>
        </p:txBody>
      </p:sp>
      <p:sp>
        <p:nvSpPr>
          <p:cNvPr id="5" name="Rectangle 4"/>
          <p:cNvSpPr/>
          <p:nvPr/>
        </p:nvSpPr>
        <p:spPr>
          <a:xfrm>
            <a:off x="435428" y="1663334"/>
            <a:ext cx="862151" cy="141078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7" name="Straight Arrow Connector 6"/>
          <p:cNvCxnSpPr>
            <a:stCxn id="5" idx="3"/>
          </p:cNvCxnSpPr>
          <p:nvPr/>
        </p:nvCxnSpPr>
        <p:spPr>
          <a:xfrm flipV="1">
            <a:off x="1297579" y="2368728"/>
            <a:ext cx="48768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3352808" y="1676005"/>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9" name="TextBox 8"/>
          <p:cNvSpPr txBox="1"/>
          <p:nvPr/>
        </p:nvSpPr>
        <p:spPr>
          <a:xfrm>
            <a:off x="296507" y="1027497"/>
            <a:ext cx="1139992" cy="646331"/>
          </a:xfrm>
          <a:prstGeom prst="rect">
            <a:avLst/>
          </a:prstGeom>
          <a:noFill/>
        </p:spPr>
        <p:txBody>
          <a:bodyPr wrap="none" rtlCol="1">
            <a:spAutoFit/>
          </a:bodyPr>
          <a:lstStyle/>
          <a:p>
            <a:pPr algn="ctr"/>
            <a:r>
              <a:rPr lang="en-US" dirty="0"/>
              <a:t>Process </a:t>
            </a:r>
          </a:p>
          <a:p>
            <a:pPr algn="ctr"/>
            <a:r>
              <a:rPr lang="en-US" dirty="0"/>
              <a:t>descriptor</a:t>
            </a:r>
            <a:endParaRPr lang="he-IL" dirty="0"/>
          </a:p>
        </p:txBody>
      </p:sp>
      <p:sp>
        <p:nvSpPr>
          <p:cNvPr id="10" name="TextBox 9"/>
          <p:cNvSpPr txBox="1"/>
          <p:nvPr/>
        </p:nvSpPr>
        <p:spPr>
          <a:xfrm>
            <a:off x="3171312" y="1297463"/>
            <a:ext cx="1364476" cy="369332"/>
          </a:xfrm>
          <a:prstGeom prst="rect">
            <a:avLst/>
          </a:prstGeom>
          <a:noFill/>
        </p:spPr>
        <p:txBody>
          <a:bodyPr wrap="none" rtlCol="1">
            <a:spAutoFit/>
          </a:bodyPr>
          <a:lstStyle/>
          <a:p>
            <a:pPr algn="ctr"/>
            <a:r>
              <a:rPr lang="en-US" dirty="0" err="1"/>
              <a:t>Inode</a:t>
            </a:r>
            <a:r>
              <a:rPr lang="en-US" dirty="0"/>
              <a:t> object</a:t>
            </a:r>
          </a:p>
        </p:txBody>
      </p:sp>
      <p:sp>
        <p:nvSpPr>
          <p:cNvPr id="11" name="Rectangle 10"/>
          <p:cNvSpPr/>
          <p:nvPr/>
        </p:nvSpPr>
        <p:spPr>
          <a:xfrm>
            <a:off x="3352806" y="178897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12" name="Rectangle 11"/>
          <p:cNvSpPr/>
          <p:nvPr/>
        </p:nvSpPr>
        <p:spPr>
          <a:xfrm>
            <a:off x="435427" y="2168823"/>
            <a:ext cx="862152" cy="38239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fs.root</a:t>
            </a:r>
            <a:endParaRPr lang="he-IL" dirty="0"/>
          </a:p>
        </p:txBody>
      </p:sp>
      <p:sp>
        <p:nvSpPr>
          <p:cNvPr id="14" name="Rectangle 13"/>
          <p:cNvSpPr/>
          <p:nvPr/>
        </p:nvSpPr>
        <p:spPr>
          <a:xfrm>
            <a:off x="3352807" y="3083225"/>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20" name="Elbow Connector 19"/>
          <p:cNvCxnSpPr/>
          <p:nvPr/>
        </p:nvCxnSpPr>
        <p:spPr>
          <a:xfrm flipH="1">
            <a:off x="3145185" y="2238676"/>
            <a:ext cx="1148148" cy="568996"/>
          </a:xfrm>
          <a:prstGeom prst="bentConnector3">
            <a:avLst>
              <a:gd name="adj1" fmla="val -19910"/>
            </a:avLst>
          </a:prstGeom>
        </p:spPr>
        <p:style>
          <a:lnRef idx="1">
            <a:schemeClr val="dk1"/>
          </a:lnRef>
          <a:fillRef idx="0">
            <a:schemeClr val="dk1"/>
          </a:fillRef>
          <a:effectRef idx="0">
            <a:schemeClr val="dk1"/>
          </a:effectRef>
          <a:fontRef idx="minor">
            <a:schemeClr val="tx1"/>
          </a:fontRef>
        </p:style>
      </p:cxnSp>
      <p:cxnSp>
        <p:nvCxnSpPr>
          <p:cNvPr id="22" name="Elbow Connector 21"/>
          <p:cNvCxnSpPr>
            <a:endCxn id="14" idx="1"/>
          </p:cNvCxnSpPr>
          <p:nvPr/>
        </p:nvCxnSpPr>
        <p:spPr>
          <a:xfrm rot="16200000" flipH="1">
            <a:off x="2937146" y="3013773"/>
            <a:ext cx="621763" cy="209560"/>
          </a:xfrm>
          <a:prstGeom prst="bentConnector2">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3527565" y="2772282"/>
            <a:ext cx="599716" cy="369332"/>
          </a:xfrm>
          <a:prstGeom prst="rect">
            <a:avLst/>
          </a:prstGeom>
          <a:noFill/>
        </p:spPr>
        <p:txBody>
          <a:bodyPr wrap="none" rtlCol="1">
            <a:spAutoFit/>
          </a:bodyPr>
          <a:lstStyle/>
          <a:p>
            <a:pPr algn="ctr"/>
            <a:r>
              <a:rPr lang="en-US" dirty="0"/>
              <a:t>data</a:t>
            </a:r>
            <a:endParaRPr lang="he-IL" dirty="0"/>
          </a:p>
        </p:txBody>
      </p:sp>
      <p:sp>
        <p:nvSpPr>
          <p:cNvPr id="87" name="Rectangle 86"/>
          <p:cNvSpPr/>
          <p:nvPr/>
        </p:nvSpPr>
        <p:spPr>
          <a:xfrm>
            <a:off x="1785259" y="1663334"/>
            <a:ext cx="862151" cy="141078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88" name="TextBox 87"/>
          <p:cNvSpPr txBox="1"/>
          <p:nvPr/>
        </p:nvSpPr>
        <p:spPr>
          <a:xfrm>
            <a:off x="1559185" y="1294002"/>
            <a:ext cx="1297856" cy="369332"/>
          </a:xfrm>
          <a:prstGeom prst="rect">
            <a:avLst/>
          </a:prstGeom>
          <a:noFill/>
        </p:spPr>
        <p:txBody>
          <a:bodyPr wrap="none" rtlCol="1">
            <a:spAutoFit/>
          </a:bodyPr>
          <a:lstStyle/>
          <a:p>
            <a:pPr algn="ctr"/>
            <a:r>
              <a:rPr lang="en-US" dirty="0"/>
              <a:t>root </a:t>
            </a:r>
            <a:r>
              <a:rPr lang="en-US" dirty="0" err="1"/>
              <a:t>dentry</a:t>
            </a:r>
            <a:endParaRPr lang="he-IL" dirty="0"/>
          </a:p>
        </p:txBody>
      </p:sp>
      <p:sp>
        <p:nvSpPr>
          <p:cNvPr id="89" name="Rectangle 88"/>
          <p:cNvSpPr/>
          <p:nvPr/>
        </p:nvSpPr>
        <p:spPr>
          <a:xfrm>
            <a:off x="1785258" y="1949916"/>
            <a:ext cx="862152" cy="38239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sz="1600" dirty="0" err="1"/>
              <a:t>d_inode</a:t>
            </a:r>
            <a:endParaRPr lang="he-IL" sz="1600" dirty="0"/>
          </a:p>
        </p:txBody>
      </p:sp>
      <p:cxnSp>
        <p:nvCxnSpPr>
          <p:cNvPr id="90" name="Straight Arrow Connector 89"/>
          <p:cNvCxnSpPr/>
          <p:nvPr/>
        </p:nvCxnSpPr>
        <p:spPr>
          <a:xfrm>
            <a:off x="2647411" y="2077436"/>
            <a:ext cx="703455" cy="13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2" name="Rectangle 91"/>
          <p:cNvSpPr/>
          <p:nvPr/>
        </p:nvSpPr>
        <p:spPr>
          <a:xfrm>
            <a:off x="3356159" y="21319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123" name="Rectangle 122"/>
          <p:cNvSpPr/>
          <p:nvPr/>
        </p:nvSpPr>
        <p:spPr>
          <a:xfrm>
            <a:off x="5080578" y="1676005"/>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24" name="TextBox 123"/>
          <p:cNvSpPr txBox="1"/>
          <p:nvPr/>
        </p:nvSpPr>
        <p:spPr>
          <a:xfrm>
            <a:off x="4899082" y="1297469"/>
            <a:ext cx="1364476" cy="369332"/>
          </a:xfrm>
          <a:prstGeom prst="rect">
            <a:avLst/>
          </a:prstGeom>
          <a:noFill/>
        </p:spPr>
        <p:txBody>
          <a:bodyPr wrap="none" rtlCol="1">
            <a:spAutoFit/>
          </a:bodyPr>
          <a:lstStyle/>
          <a:p>
            <a:pPr algn="ctr"/>
            <a:r>
              <a:rPr lang="en-US" dirty="0" err="1"/>
              <a:t>Inode</a:t>
            </a:r>
            <a:r>
              <a:rPr lang="en-US" dirty="0"/>
              <a:t> object</a:t>
            </a:r>
          </a:p>
        </p:txBody>
      </p:sp>
      <p:sp>
        <p:nvSpPr>
          <p:cNvPr id="125" name="Rectangle 124"/>
          <p:cNvSpPr/>
          <p:nvPr/>
        </p:nvSpPr>
        <p:spPr>
          <a:xfrm>
            <a:off x="5080576" y="178897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126" name="Rectangle 125"/>
          <p:cNvSpPr/>
          <p:nvPr/>
        </p:nvSpPr>
        <p:spPr>
          <a:xfrm>
            <a:off x="5080577" y="3083225"/>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30" name="TextBox 129"/>
          <p:cNvSpPr txBox="1"/>
          <p:nvPr/>
        </p:nvSpPr>
        <p:spPr>
          <a:xfrm>
            <a:off x="5255335" y="2772282"/>
            <a:ext cx="599716" cy="369332"/>
          </a:xfrm>
          <a:prstGeom prst="rect">
            <a:avLst/>
          </a:prstGeom>
          <a:noFill/>
        </p:spPr>
        <p:txBody>
          <a:bodyPr wrap="none" rtlCol="1">
            <a:spAutoFit/>
          </a:bodyPr>
          <a:lstStyle/>
          <a:p>
            <a:pPr algn="ctr"/>
            <a:r>
              <a:rPr lang="en-US" dirty="0"/>
              <a:t>data</a:t>
            </a:r>
            <a:endParaRPr lang="he-IL" dirty="0"/>
          </a:p>
        </p:txBody>
      </p:sp>
      <p:sp>
        <p:nvSpPr>
          <p:cNvPr id="133" name="Rectangle 132"/>
          <p:cNvSpPr/>
          <p:nvPr/>
        </p:nvSpPr>
        <p:spPr>
          <a:xfrm>
            <a:off x="5075220" y="21319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135" name="Rectangle 134"/>
          <p:cNvSpPr/>
          <p:nvPr/>
        </p:nvSpPr>
        <p:spPr>
          <a:xfrm>
            <a:off x="7465349" y="1694614"/>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136" name="TextBox 135"/>
          <p:cNvSpPr txBox="1"/>
          <p:nvPr/>
        </p:nvSpPr>
        <p:spPr>
          <a:xfrm>
            <a:off x="7255788" y="1321472"/>
            <a:ext cx="1364476" cy="369332"/>
          </a:xfrm>
          <a:prstGeom prst="rect">
            <a:avLst/>
          </a:prstGeom>
          <a:noFill/>
        </p:spPr>
        <p:txBody>
          <a:bodyPr wrap="none" rtlCol="1">
            <a:spAutoFit/>
          </a:bodyPr>
          <a:lstStyle/>
          <a:p>
            <a:pPr algn="ctr"/>
            <a:r>
              <a:rPr lang="en-US" dirty="0" err="1"/>
              <a:t>Inode</a:t>
            </a:r>
            <a:r>
              <a:rPr lang="en-US" dirty="0"/>
              <a:t> object</a:t>
            </a:r>
          </a:p>
        </p:txBody>
      </p:sp>
      <p:sp>
        <p:nvSpPr>
          <p:cNvPr id="137" name="Rectangle 136"/>
          <p:cNvSpPr/>
          <p:nvPr/>
        </p:nvSpPr>
        <p:spPr>
          <a:xfrm>
            <a:off x="7465347" y="1807579"/>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file</a:t>
            </a:r>
            <a:endParaRPr lang="he-IL" dirty="0"/>
          </a:p>
        </p:txBody>
      </p:sp>
      <p:sp>
        <p:nvSpPr>
          <p:cNvPr id="138" name="Rectangle 137"/>
          <p:cNvSpPr/>
          <p:nvPr/>
        </p:nvSpPr>
        <p:spPr>
          <a:xfrm>
            <a:off x="7465348" y="3101834"/>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“Hello”</a:t>
            </a:r>
            <a:endParaRPr lang="he-IL" dirty="0"/>
          </a:p>
        </p:txBody>
      </p:sp>
      <p:cxnSp>
        <p:nvCxnSpPr>
          <p:cNvPr id="140" name="Elbow Connector 139"/>
          <p:cNvCxnSpPr>
            <a:endCxn id="138" idx="1"/>
          </p:cNvCxnSpPr>
          <p:nvPr/>
        </p:nvCxnSpPr>
        <p:spPr>
          <a:xfrm rot="16200000" flipH="1">
            <a:off x="7049686" y="3032382"/>
            <a:ext cx="621764" cy="209559"/>
          </a:xfrm>
          <a:prstGeom prst="bentConnector2">
            <a:avLst/>
          </a:prstGeom>
          <a:ln>
            <a:headEnd type="none"/>
            <a:tailEnd type="triangle"/>
          </a:ln>
        </p:spPr>
        <p:style>
          <a:lnRef idx="1">
            <a:schemeClr val="dk1"/>
          </a:lnRef>
          <a:fillRef idx="0">
            <a:schemeClr val="dk1"/>
          </a:fillRef>
          <a:effectRef idx="0">
            <a:schemeClr val="dk1"/>
          </a:effectRef>
          <a:fontRef idx="minor">
            <a:schemeClr val="tx1"/>
          </a:fontRef>
        </p:style>
      </p:cxnSp>
      <p:sp>
        <p:nvSpPr>
          <p:cNvPr id="142" name="TextBox 141"/>
          <p:cNvSpPr txBox="1"/>
          <p:nvPr/>
        </p:nvSpPr>
        <p:spPr>
          <a:xfrm>
            <a:off x="7640106" y="2790891"/>
            <a:ext cx="599716" cy="369332"/>
          </a:xfrm>
          <a:prstGeom prst="rect">
            <a:avLst/>
          </a:prstGeom>
          <a:noFill/>
        </p:spPr>
        <p:txBody>
          <a:bodyPr wrap="square" rtlCol="1">
            <a:spAutoFit/>
          </a:bodyPr>
          <a:lstStyle/>
          <a:p>
            <a:pPr algn="ctr"/>
            <a:r>
              <a:rPr lang="en-US" dirty="0"/>
              <a:t>data</a:t>
            </a:r>
            <a:endParaRPr lang="he-IL" dirty="0"/>
          </a:p>
        </p:txBody>
      </p:sp>
      <p:sp>
        <p:nvSpPr>
          <p:cNvPr id="145" name="Rectangle 144"/>
          <p:cNvSpPr/>
          <p:nvPr/>
        </p:nvSpPr>
        <p:spPr>
          <a:xfrm>
            <a:off x="7459991" y="2150534"/>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43" name="Rectangle 42"/>
          <p:cNvSpPr/>
          <p:nvPr/>
        </p:nvSpPr>
        <p:spPr>
          <a:xfrm>
            <a:off x="4121457" y="3495061"/>
            <a:ext cx="180583" cy="238300"/>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44" name="Rectangle 43"/>
          <p:cNvSpPr/>
          <p:nvPr/>
        </p:nvSpPr>
        <p:spPr>
          <a:xfrm>
            <a:off x="3350866" y="3495061"/>
            <a:ext cx="770592" cy="238300"/>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F0"/>
                </a:solidFill>
              </a:rPr>
              <a:t>C</a:t>
            </a:r>
            <a:endParaRPr lang="he-IL" dirty="0">
              <a:solidFill>
                <a:srgbClr val="00B0F0"/>
              </a:solidFill>
            </a:endParaRPr>
          </a:p>
        </p:txBody>
      </p:sp>
      <p:sp>
        <p:nvSpPr>
          <p:cNvPr id="45" name="Rectangle 44"/>
          <p:cNvSpPr/>
          <p:nvPr/>
        </p:nvSpPr>
        <p:spPr>
          <a:xfrm>
            <a:off x="5071869" y="4202660"/>
            <a:ext cx="949234" cy="89300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47" name="Rectangle 46"/>
          <p:cNvSpPr/>
          <p:nvPr/>
        </p:nvSpPr>
        <p:spPr>
          <a:xfrm>
            <a:off x="5071867" y="4315625"/>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err="1"/>
              <a:t>dir</a:t>
            </a:r>
            <a:endParaRPr lang="he-IL" dirty="0"/>
          </a:p>
        </p:txBody>
      </p:sp>
      <p:sp>
        <p:nvSpPr>
          <p:cNvPr id="48" name="Rectangle 47"/>
          <p:cNvSpPr/>
          <p:nvPr/>
        </p:nvSpPr>
        <p:spPr>
          <a:xfrm>
            <a:off x="5071868" y="5609880"/>
            <a:ext cx="949233" cy="69241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49" name="Elbow Connector 48"/>
          <p:cNvCxnSpPr/>
          <p:nvPr/>
        </p:nvCxnSpPr>
        <p:spPr>
          <a:xfrm flipH="1">
            <a:off x="4864246" y="4765331"/>
            <a:ext cx="1148148" cy="568996"/>
          </a:xfrm>
          <a:prstGeom prst="bentConnector3">
            <a:avLst>
              <a:gd name="adj1" fmla="val -19910"/>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50" name="Elbow Connector 49"/>
          <p:cNvCxnSpPr>
            <a:endCxn id="48" idx="1"/>
          </p:cNvCxnSpPr>
          <p:nvPr/>
        </p:nvCxnSpPr>
        <p:spPr>
          <a:xfrm rot="16200000" flipH="1">
            <a:off x="4656207" y="5540428"/>
            <a:ext cx="621763" cy="209560"/>
          </a:xfrm>
          <a:prstGeom prst="bentConnector2">
            <a:avLst/>
          </a:prstGeom>
          <a:ln>
            <a:solidFill>
              <a:srgbClr val="00B0F0"/>
            </a:solidFill>
            <a:headEnd type="none"/>
            <a:tailEnd type="triangle"/>
          </a:ln>
        </p:spPr>
        <p:style>
          <a:lnRef idx="1">
            <a:schemeClr val="dk1"/>
          </a:lnRef>
          <a:fillRef idx="0">
            <a:schemeClr val="dk1"/>
          </a:fillRef>
          <a:effectRef idx="0">
            <a:schemeClr val="dk1"/>
          </a:effectRef>
          <a:fontRef idx="minor">
            <a:schemeClr val="tx1"/>
          </a:fontRef>
        </p:style>
      </p:cxnSp>
      <p:sp>
        <p:nvSpPr>
          <p:cNvPr id="51" name="Rectangle 50"/>
          <p:cNvSpPr/>
          <p:nvPr/>
        </p:nvSpPr>
        <p:spPr>
          <a:xfrm>
            <a:off x="5846340" y="5726614"/>
            <a:ext cx="174761" cy="238300"/>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52" name="TextBox 51"/>
          <p:cNvSpPr txBox="1"/>
          <p:nvPr/>
        </p:nvSpPr>
        <p:spPr>
          <a:xfrm>
            <a:off x="5246626" y="5298937"/>
            <a:ext cx="599716" cy="369332"/>
          </a:xfrm>
          <a:prstGeom prst="rect">
            <a:avLst/>
          </a:prstGeom>
          <a:noFill/>
        </p:spPr>
        <p:txBody>
          <a:bodyPr wrap="none" rtlCol="1">
            <a:spAutoFit/>
          </a:bodyPr>
          <a:lstStyle/>
          <a:p>
            <a:pPr algn="ctr"/>
            <a:r>
              <a:rPr lang="en-US" dirty="0"/>
              <a:t>data</a:t>
            </a:r>
            <a:endParaRPr lang="he-IL" dirty="0"/>
          </a:p>
        </p:txBody>
      </p:sp>
      <p:sp>
        <p:nvSpPr>
          <p:cNvPr id="53" name="Rectangle 52"/>
          <p:cNvSpPr/>
          <p:nvPr/>
        </p:nvSpPr>
        <p:spPr>
          <a:xfrm>
            <a:off x="5066511" y="4658580"/>
            <a:ext cx="949234" cy="2383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sp>
        <p:nvSpPr>
          <p:cNvPr id="54" name="Rectangle 53"/>
          <p:cNvSpPr/>
          <p:nvPr/>
        </p:nvSpPr>
        <p:spPr>
          <a:xfrm>
            <a:off x="5069926" y="5726614"/>
            <a:ext cx="776415" cy="238300"/>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lIns="0" rIns="0" rtlCol="1" anchor="ctr"/>
          <a:lstStyle/>
          <a:p>
            <a:pPr algn="ctr"/>
            <a:r>
              <a:rPr lang="en-US" dirty="0">
                <a:solidFill>
                  <a:srgbClr val="00B0F0"/>
                </a:solidFill>
              </a:rPr>
              <a:t>BS.txt</a:t>
            </a:r>
            <a:endParaRPr lang="he-IL" dirty="0">
              <a:solidFill>
                <a:srgbClr val="00B0F0"/>
              </a:solidFill>
            </a:endParaRPr>
          </a:p>
        </p:txBody>
      </p:sp>
      <p:cxnSp>
        <p:nvCxnSpPr>
          <p:cNvPr id="60" name="Elbow Connector 59"/>
          <p:cNvCxnSpPr>
            <a:stCxn id="43" idx="3"/>
            <a:endCxn id="45" idx="1"/>
          </p:cNvCxnSpPr>
          <p:nvPr/>
        </p:nvCxnSpPr>
        <p:spPr>
          <a:xfrm>
            <a:off x="4302040" y="3614211"/>
            <a:ext cx="769829" cy="1034950"/>
          </a:xfrm>
          <a:prstGeom prst="bentConnector3">
            <a:avLst>
              <a:gd name="adj1" fmla="val 50000"/>
            </a:avLst>
          </a:prstGeom>
          <a:ln>
            <a:solidFill>
              <a:srgbClr val="00B0F0"/>
            </a:solidFill>
            <a:headEnd type="none"/>
            <a:tailEnd type="triangle"/>
          </a:ln>
        </p:spPr>
        <p:style>
          <a:lnRef idx="1">
            <a:schemeClr val="dk1"/>
          </a:lnRef>
          <a:fillRef idx="0">
            <a:schemeClr val="dk1"/>
          </a:fillRef>
          <a:effectRef idx="0">
            <a:schemeClr val="dk1"/>
          </a:effectRef>
          <a:fontRef idx="minor">
            <a:schemeClr val="tx1"/>
          </a:fontRef>
        </p:style>
      </p:cxnSp>
      <p:sp>
        <p:nvSpPr>
          <p:cNvPr id="64" name="TextBox 63"/>
          <p:cNvSpPr txBox="1"/>
          <p:nvPr/>
        </p:nvSpPr>
        <p:spPr>
          <a:xfrm>
            <a:off x="4884781" y="3828161"/>
            <a:ext cx="1364476" cy="369332"/>
          </a:xfrm>
          <a:prstGeom prst="rect">
            <a:avLst/>
          </a:prstGeom>
          <a:noFill/>
        </p:spPr>
        <p:txBody>
          <a:bodyPr wrap="none" rtlCol="1">
            <a:spAutoFit/>
          </a:bodyPr>
          <a:lstStyle/>
          <a:p>
            <a:pPr algn="ctr"/>
            <a:r>
              <a:rPr lang="en-US" dirty="0" err="1"/>
              <a:t>Inode</a:t>
            </a:r>
            <a:r>
              <a:rPr lang="en-US" dirty="0"/>
              <a:t> object</a:t>
            </a:r>
          </a:p>
        </p:txBody>
      </p:sp>
      <p:cxnSp>
        <p:nvCxnSpPr>
          <p:cNvPr id="65" name="Elbow Connector 64"/>
          <p:cNvCxnSpPr>
            <a:stCxn id="51" idx="3"/>
            <a:endCxn id="70" idx="1"/>
          </p:cNvCxnSpPr>
          <p:nvPr/>
        </p:nvCxnSpPr>
        <p:spPr>
          <a:xfrm flipV="1">
            <a:off x="6021101" y="4649161"/>
            <a:ext cx="1446186" cy="1196603"/>
          </a:xfrm>
          <a:prstGeom prst="bentConnector3">
            <a:avLst>
              <a:gd name="adj1" fmla="val 50000"/>
            </a:avLst>
          </a:prstGeom>
          <a:ln>
            <a:solidFill>
              <a:srgbClr val="00B0F0"/>
            </a:solidFill>
            <a:headEnd type="none"/>
            <a:tailEnd type="triangle"/>
          </a:ln>
        </p:spPr>
        <p:style>
          <a:lnRef idx="1">
            <a:schemeClr val="dk1"/>
          </a:lnRef>
          <a:fillRef idx="0">
            <a:schemeClr val="dk1"/>
          </a:fillRef>
          <a:effectRef idx="0">
            <a:schemeClr val="dk1"/>
          </a:effectRef>
          <a:fontRef idx="minor">
            <a:schemeClr val="tx1"/>
          </a:fontRef>
        </p:style>
      </p:cxnSp>
      <p:sp>
        <p:nvSpPr>
          <p:cNvPr id="57" name="Rectangle 56"/>
          <p:cNvSpPr/>
          <p:nvPr/>
        </p:nvSpPr>
        <p:spPr>
          <a:xfrm>
            <a:off x="3992299" y="3199959"/>
            <a:ext cx="30974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58" name="Elbow Connector 57"/>
          <p:cNvCxnSpPr>
            <a:stCxn id="57" idx="3"/>
          </p:cNvCxnSpPr>
          <p:nvPr/>
        </p:nvCxnSpPr>
        <p:spPr>
          <a:xfrm flipV="1">
            <a:off x="4302041" y="2656209"/>
            <a:ext cx="390331" cy="662900"/>
          </a:xfrm>
          <a:prstGeom prst="bentConnector2">
            <a:avLst/>
          </a:prstGeom>
          <a:ln>
            <a:solidFill>
              <a:srgbClr val="00B050"/>
            </a:solidFill>
            <a:headEnd type="none"/>
            <a:tailEnd type="none"/>
          </a:ln>
        </p:spPr>
        <p:style>
          <a:lnRef idx="1">
            <a:schemeClr val="dk1"/>
          </a:lnRef>
          <a:fillRef idx="0">
            <a:schemeClr val="dk1"/>
          </a:fillRef>
          <a:effectRef idx="0">
            <a:schemeClr val="dk1"/>
          </a:effectRef>
          <a:fontRef idx="minor">
            <a:schemeClr val="tx1"/>
          </a:fontRef>
        </p:style>
      </p:cxnSp>
      <p:cxnSp>
        <p:nvCxnSpPr>
          <p:cNvPr id="59" name="Elbow Connector 58"/>
          <p:cNvCxnSpPr/>
          <p:nvPr/>
        </p:nvCxnSpPr>
        <p:spPr>
          <a:xfrm rot="5400000" flipH="1" flipV="1">
            <a:off x="4585515" y="2192476"/>
            <a:ext cx="598533" cy="384815"/>
          </a:xfrm>
          <a:prstGeom prst="bentConnector3">
            <a:avLst>
              <a:gd name="adj1" fmla="val 99470"/>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61" name="Rectangle 60"/>
          <p:cNvSpPr/>
          <p:nvPr/>
        </p:nvSpPr>
        <p:spPr>
          <a:xfrm>
            <a:off x="3350866" y="3199959"/>
            <a:ext cx="77059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50"/>
                </a:solidFill>
              </a:rPr>
              <a:t>A</a:t>
            </a:r>
            <a:endParaRPr lang="he-IL" dirty="0">
              <a:solidFill>
                <a:srgbClr val="00B050"/>
              </a:solidFill>
            </a:endParaRPr>
          </a:p>
        </p:txBody>
      </p:sp>
      <p:cxnSp>
        <p:nvCxnSpPr>
          <p:cNvPr id="62" name="Elbow Connector 61"/>
          <p:cNvCxnSpPr/>
          <p:nvPr/>
        </p:nvCxnSpPr>
        <p:spPr>
          <a:xfrm flipH="1">
            <a:off x="4872955" y="2238676"/>
            <a:ext cx="1148148" cy="568996"/>
          </a:xfrm>
          <a:prstGeom prst="bentConnector3">
            <a:avLst>
              <a:gd name="adj1" fmla="val -19910"/>
            </a:avLst>
          </a:prstGeom>
          <a:ln>
            <a:solidFill>
              <a:srgbClr val="00B050"/>
            </a:solidFill>
          </a:ln>
        </p:spPr>
        <p:style>
          <a:lnRef idx="1">
            <a:schemeClr val="dk1"/>
          </a:lnRef>
          <a:fillRef idx="0">
            <a:schemeClr val="dk1"/>
          </a:fillRef>
          <a:effectRef idx="0">
            <a:schemeClr val="dk1"/>
          </a:effectRef>
          <a:fontRef idx="minor">
            <a:schemeClr val="tx1"/>
          </a:fontRef>
        </p:style>
      </p:cxnSp>
      <p:cxnSp>
        <p:nvCxnSpPr>
          <p:cNvPr id="63" name="Elbow Connector 62"/>
          <p:cNvCxnSpPr/>
          <p:nvPr/>
        </p:nvCxnSpPr>
        <p:spPr>
          <a:xfrm rot="16200000" flipH="1">
            <a:off x="4664916" y="3013773"/>
            <a:ext cx="621763" cy="209560"/>
          </a:xfrm>
          <a:prstGeom prst="bentConnector2">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66" name="Rectangle 65"/>
          <p:cNvSpPr/>
          <p:nvPr/>
        </p:nvSpPr>
        <p:spPr>
          <a:xfrm>
            <a:off x="5720069" y="3199959"/>
            <a:ext cx="309742"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cxnSp>
        <p:nvCxnSpPr>
          <p:cNvPr id="67" name="Elbow Connector 66"/>
          <p:cNvCxnSpPr>
            <a:stCxn id="66" idx="3"/>
          </p:cNvCxnSpPr>
          <p:nvPr/>
        </p:nvCxnSpPr>
        <p:spPr>
          <a:xfrm flipV="1">
            <a:off x="6029811" y="2656209"/>
            <a:ext cx="390331" cy="662900"/>
          </a:xfrm>
          <a:prstGeom prst="bentConnector2">
            <a:avLst/>
          </a:prstGeom>
          <a:ln>
            <a:solidFill>
              <a:srgbClr val="00B050"/>
            </a:solidFill>
            <a:headEnd type="none"/>
            <a:tailEnd type="none"/>
          </a:ln>
        </p:spPr>
        <p:style>
          <a:lnRef idx="1">
            <a:schemeClr val="dk1"/>
          </a:lnRef>
          <a:fillRef idx="0">
            <a:schemeClr val="dk1"/>
          </a:fillRef>
          <a:effectRef idx="0">
            <a:schemeClr val="dk1"/>
          </a:effectRef>
          <a:fontRef idx="minor">
            <a:schemeClr val="tx1"/>
          </a:fontRef>
        </p:style>
      </p:cxnSp>
      <p:cxnSp>
        <p:nvCxnSpPr>
          <p:cNvPr id="68" name="Elbow Connector 67"/>
          <p:cNvCxnSpPr/>
          <p:nvPr/>
        </p:nvCxnSpPr>
        <p:spPr>
          <a:xfrm flipV="1">
            <a:off x="6420142" y="2085618"/>
            <a:ext cx="1046671" cy="589196"/>
          </a:xfrm>
          <a:prstGeom prst="bentConnector3">
            <a:avLst>
              <a:gd name="adj1" fmla="val 79"/>
            </a:avLst>
          </a:prstGeom>
          <a:ln>
            <a:solidFill>
              <a:srgbClr val="00B050"/>
            </a:solidFill>
            <a:headEnd type="none"/>
            <a:tailEnd type="triangle"/>
          </a:ln>
        </p:spPr>
        <p:style>
          <a:lnRef idx="1">
            <a:schemeClr val="dk1"/>
          </a:lnRef>
          <a:fillRef idx="0">
            <a:schemeClr val="dk1"/>
          </a:fillRef>
          <a:effectRef idx="0">
            <a:schemeClr val="dk1"/>
          </a:effectRef>
          <a:fontRef idx="minor">
            <a:schemeClr val="tx1"/>
          </a:fontRef>
        </p:style>
      </p:cxnSp>
      <p:sp>
        <p:nvSpPr>
          <p:cNvPr id="69" name="Rectangle 68"/>
          <p:cNvSpPr/>
          <p:nvPr/>
        </p:nvSpPr>
        <p:spPr>
          <a:xfrm>
            <a:off x="5078635" y="3199959"/>
            <a:ext cx="776415" cy="23830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rgbClr val="00B050"/>
                </a:solidFill>
              </a:rPr>
              <a:t>B.txt</a:t>
            </a:r>
            <a:endParaRPr lang="he-IL" dirty="0">
              <a:solidFill>
                <a:srgbClr val="00B050"/>
              </a:solidFill>
            </a:endParaRPr>
          </a:p>
        </p:txBody>
      </p:sp>
      <p:sp>
        <p:nvSpPr>
          <p:cNvPr id="70" name="Rectangle 69"/>
          <p:cNvSpPr/>
          <p:nvPr/>
        </p:nvSpPr>
        <p:spPr>
          <a:xfrm>
            <a:off x="7467287" y="4202660"/>
            <a:ext cx="949234" cy="893001"/>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sp>
        <p:nvSpPr>
          <p:cNvPr id="71" name="TextBox 70"/>
          <p:cNvSpPr txBox="1"/>
          <p:nvPr/>
        </p:nvSpPr>
        <p:spPr>
          <a:xfrm>
            <a:off x="7257726" y="3829518"/>
            <a:ext cx="1364476" cy="369332"/>
          </a:xfrm>
          <a:prstGeom prst="rect">
            <a:avLst/>
          </a:prstGeom>
          <a:noFill/>
        </p:spPr>
        <p:txBody>
          <a:bodyPr wrap="none" rtlCol="1">
            <a:spAutoFit/>
          </a:bodyPr>
          <a:lstStyle/>
          <a:p>
            <a:pPr algn="ctr"/>
            <a:r>
              <a:rPr lang="en-US" dirty="0" err="1"/>
              <a:t>Inode</a:t>
            </a:r>
            <a:r>
              <a:rPr lang="en-US" dirty="0"/>
              <a:t> object</a:t>
            </a:r>
          </a:p>
        </p:txBody>
      </p:sp>
      <p:sp>
        <p:nvSpPr>
          <p:cNvPr id="72" name="Rectangle 71"/>
          <p:cNvSpPr/>
          <p:nvPr/>
        </p:nvSpPr>
        <p:spPr>
          <a:xfrm>
            <a:off x="7467285" y="4315625"/>
            <a:ext cx="949234" cy="2383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file</a:t>
            </a:r>
            <a:endParaRPr lang="he-IL" dirty="0"/>
          </a:p>
        </p:txBody>
      </p:sp>
      <p:sp>
        <p:nvSpPr>
          <p:cNvPr id="73" name="Rectangle 72"/>
          <p:cNvSpPr/>
          <p:nvPr/>
        </p:nvSpPr>
        <p:spPr>
          <a:xfrm>
            <a:off x="7467286" y="5609880"/>
            <a:ext cx="949233" cy="692419"/>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1400" dirty="0"/>
              <a:t>“/A/B.txt”</a:t>
            </a:r>
            <a:endParaRPr lang="he-IL" sz="1400" dirty="0"/>
          </a:p>
        </p:txBody>
      </p:sp>
      <p:cxnSp>
        <p:nvCxnSpPr>
          <p:cNvPr id="75" name="Elbow Connector 74"/>
          <p:cNvCxnSpPr>
            <a:endCxn id="73" idx="1"/>
          </p:cNvCxnSpPr>
          <p:nvPr/>
        </p:nvCxnSpPr>
        <p:spPr>
          <a:xfrm rot="16200000" flipH="1">
            <a:off x="7051624" y="5540428"/>
            <a:ext cx="621764" cy="209559"/>
          </a:xfrm>
          <a:prstGeom prst="bentConnector2">
            <a:avLst/>
          </a:prstGeom>
          <a:ln>
            <a:solidFill>
              <a:schemeClr val="tx1"/>
            </a:solidFill>
            <a:headEnd type="none"/>
            <a:tailEnd type="triangle"/>
          </a:ln>
        </p:spPr>
        <p:style>
          <a:lnRef idx="1">
            <a:schemeClr val="dk1"/>
          </a:lnRef>
          <a:fillRef idx="0">
            <a:schemeClr val="dk1"/>
          </a:fillRef>
          <a:effectRef idx="0">
            <a:schemeClr val="dk1"/>
          </a:effectRef>
          <a:fontRef idx="minor">
            <a:schemeClr val="tx1"/>
          </a:fontRef>
        </p:style>
      </p:cxnSp>
      <p:sp>
        <p:nvSpPr>
          <p:cNvPr id="76" name="TextBox 75"/>
          <p:cNvSpPr txBox="1"/>
          <p:nvPr/>
        </p:nvSpPr>
        <p:spPr>
          <a:xfrm>
            <a:off x="7642044" y="5298937"/>
            <a:ext cx="599716" cy="369332"/>
          </a:xfrm>
          <a:prstGeom prst="rect">
            <a:avLst/>
          </a:prstGeom>
          <a:noFill/>
          <a:ln>
            <a:noFill/>
          </a:ln>
        </p:spPr>
        <p:txBody>
          <a:bodyPr wrap="square" rtlCol="1">
            <a:spAutoFit/>
          </a:bodyPr>
          <a:lstStyle/>
          <a:p>
            <a:pPr algn="ctr"/>
            <a:r>
              <a:rPr lang="en-US" dirty="0"/>
              <a:t>data</a:t>
            </a:r>
            <a:endParaRPr lang="he-IL" dirty="0"/>
          </a:p>
        </p:txBody>
      </p:sp>
      <p:sp>
        <p:nvSpPr>
          <p:cNvPr id="77" name="Rectangle 76"/>
          <p:cNvSpPr/>
          <p:nvPr/>
        </p:nvSpPr>
        <p:spPr>
          <a:xfrm>
            <a:off x="7461929" y="4658580"/>
            <a:ext cx="949234" cy="23830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data</a:t>
            </a:r>
            <a:endParaRPr lang="he-IL" dirty="0"/>
          </a:p>
        </p:txBody>
      </p:sp>
      <p:cxnSp>
        <p:nvCxnSpPr>
          <p:cNvPr id="80" name="Elbow Connector 79"/>
          <p:cNvCxnSpPr/>
          <p:nvPr/>
        </p:nvCxnSpPr>
        <p:spPr>
          <a:xfrm flipH="1">
            <a:off x="7252370" y="2269684"/>
            <a:ext cx="1156855" cy="556595"/>
          </a:xfrm>
          <a:prstGeom prst="bentConnector3">
            <a:avLst>
              <a:gd name="adj1" fmla="val -19760"/>
            </a:avLst>
          </a:prstGeom>
        </p:spPr>
        <p:style>
          <a:lnRef idx="1">
            <a:schemeClr val="dk1"/>
          </a:lnRef>
          <a:fillRef idx="0">
            <a:schemeClr val="dk1"/>
          </a:fillRef>
          <a:effectRef idx="0">
            <a:schemeClr val="dk1"/>
          </a:effectRef>
          <a:fontRef idx="minor">
            <a:schemeClr val="tx1"/>
          </a:fontRef>
        </p:style>
      </p:cxnSp>
      <p:cxnSp>
        <p:nvCxnSpPr>
          <p:cNvPr id="81" name="Elbow Connector 80"/>
          <p:cNvCxnSpPr/>
          <p:nvPr/>
        </p:nvCxnSpPr>
        <p:spPr>
          <a:xfrm flipH="1">
            <a:off x="7259664" y="4777730"/>
            <a:ext cx="1156855" cy="556595"/>
          </a:xfrm>
          <a:prstGeom prst="bentConnector3">
            <a:avLst>
              <a:gd name="adj1" fmla="val -19760"/>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583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par>
                                <p:cTn id="22" presetID="10" presetClass="entr" presetSubtype="0" fill="hold" nodeType="with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fade">
                                      <p:cBhvr>
                                        <p:cTn id="24" dur="500"/>
                                        <p:tgtEl>
                                          <p:spTgt spid="49"/>
                                        </p:tgtEl>
                                      </p:cBhvr>
                                    </p:animEffect>
                                  </p:childTnLst>
                                </p:cTn>
                              </p:par>
                              <p:par>
                                <p:cTn id="25" presetID="10"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500"/>
                                        <p:tgtEl>
                                          <p:spTgt spid="5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fade">
                                      <p:cBhvr>
                                        <p:cTn id="36" dur="500"/>
                                        <p:tgtEl>
                                          <p:spTgt spid="64"/>
                                        </p:tgtEl>
                                      </p:cBhvr>
                                    </p:animEffect>
                                  </p:childTnLst>
                                </p:cTn>
                              </p:par>
                              <p:par>
                                <p:cTn id="37" presetID="10" presetClass="entr" presetSubtype="0" fill="hold"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500"/>
                                        <p:tgtEl>
                                          <p:spTgt spid="5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500"/>
                                        <p:tgtEl>
                                          <p:spTgt spid="7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1"/>
                                        </p:tgtEl>
                                        <p:attrNameLst>
                                          <p:attrName>style.visibility</p:attrName>
                                        </p:attrNameLst>
                                      </p:cBhvr>
                                      <p:to>
                                        <p:strVal val="visible"/>
                                      </p:to>
                                    </p:set>
                                    <p:animEffect transition="in" filter="fade">
                                      <p:cBhvr>
                                        <p:cTn id="55" dur="500"/>
                                        <p:tgtEl>
                                          <p:spTgt spid="7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fade">
                                      <p:cBhvr>
                                        <p:cTn id="58" dur="500"/>
                                        <p:tgtEl>
                                          <p:spTgt spid="7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500"/>
                                        <p:tgtEl>
                                          <p:spTgt spid="73"/>
                                        </p:tgtEl>
                                      </p:cBhvr>
                                    </p:animEffect>
                                  </p:childTnLst>
                                </p:cTn>
                              </p:par>
                              <p:par>
                                <p:cTn id="62" presetID="10" presetClass="entr" presetSubtype="0" fill="hold"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fade">
                                      <p:cBhvr>
                                        <p:cTn id="64" dur="500"/>
                                        <p:tgtEl>
                                          <p:spTgt spid="7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fade">
                                      <p:cBhvr>
                                        <p:cTn id="67" dur="500"/>
                                        <p:tgtEl>
                                          <p:spTgt spid="7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childTnLst>
                                </p:cTn>
                              </p:par>
                              <p:par>
                                <p:cTn id="71" presetID="10" presetClass="entr" presetSubtype="0" fill="hold" nodeType="withEffect">
                                  <p:stCondLst>
                                    <p:cond delay="0"/>
                                  </p:stCondLst>
                                  <p:childTnLst>
                                    <p:set>
                                      <p:cBhvr>
                                        <p:cTn id="72" dur="1" fill="hold">
                                          <p:stCondLst>
                                            <p:cond delay="0"/>
                                          </p:stCondLst>
                                        </p:cTn>
                                        <p:tgtEl>
                                          <p:spTgt spid="81"/>
                                        </p:tgtEl>
                                        <p:attrNameLst>
                                          <p:attrName>style.visibility</p:attrName>
                                        </p:attrNameLst>
                                      </p:cBhvr>
                                      <p:to>
                                        <p:strVal val="visible"/>
                                      </p:to>
                                    </p:set>
                                    <p:animEffect transition="in" filter="fade">
                                      <p:cBhvr>
                                        <p:cTn id="73" dur="500"/>
                                        <p:tgtEl>
                                          <p:spTgt spid="81"/>
                                        </p:tgtEl>
                                      </p:cBhvr>
                                    </p:animEffect>
                                  </p:childTnLst>
                                </p:cTn>
                              </p:par>
                              <p:par>
                                <p:cTn id="74" presetID="10" presetClass="entr" presetSubtype="0" fill="hold" nodeType="withEffect">
                                  <p:stCondLst>
                                    <p:cond delay="0"/>
                                  </p:stCondLst>
                                  <p:childTnLst>
                                    <p:set>
                                      <p:cBhvr>
                                        <p:cTn id="75" dur="1" fill="hold">
                                          <p:stCondLst>
                                            <p:cond delay="0"/>
                                          </p:stCondLst>
                                        </p:cTn>
                                        <p:tgtEl>
                                          <p:spTgt spid="65"/>
                                        </p:tgtEl>
                                        <p:attrNameLst>
                                          <p:attrName>style.visibility</p:attrName>
                                        </p:attrNameLst>
                                      </p:cBhvr>
                                      <p:to>
                                        <p:strVal val="visible"/>
                                      </p:to>
                                    </p:set>
                                    <p:animEffect transition="in" filter="fade">
                                      <p:cBhvr>
                                        <p:cTn id="76"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7" grpId="0" animBg="1"/>
      <p:bldP spid="48" grpId="0" animBg="1"/>
      <p:bldP spid="51" grpId="0" animBg="1"/>
      <p:bldP spid="52" grpId="0"/>
      <p:bldP spid="53" grpId="0" animBg="1"/>
      <p:bldP spid="54" grpId="0" animBg="1"/>
      <p:bldP spid="64" grpId="0"/>
      <p:bldP spid="70" grpId="0" animBg="1"/>
      <p:bldP spid="71" grpId="0"/>
      <p:bldP spid="72" grpId="0" animBg="1"/>
      <p:bldP spid="73" grpId="0" animBg="1"/>
      <p:bldP spid="76" grpId="0"/>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A2A77-A78E-47E2-9FF3-56902AF12477}"/>
              </a:ext>
            </a:extLst>
          </p:cNvPr>
          <p:cNvSpPr>
            <a:spLocks noGrp="1"/>
          </p:cNvSpPr>
          <p:nvPr>
            <p:ph type="title"/>
          </p:nvPr>
        </p:nvSpPr>
        <p:spPr/>
        <p:txBody>
          <a:bodyPr/>
          <a:lstStyle/>
          <a:p>
            <a:r>
              <a:rPr lang="en-US"/>
              <a:t>TL;DR</a:t>
            </a:r>
            <a:endParaRPr lang="en-US" dirty="0"/>
          </a:p>
        </p:txBody>
      </p:sp>
      <p:graphicFrame>
        <p:nvGraphicFramePr>
          <p:cNvPr id="11" name="Content Placeholder 10">
            <a:extLst>
              <a:ext uri="{FF2B5EF4-FFF2-40B4-BE49-F238E27FC236}">
                <a16:creationId xmlns:a16="http://schemas.microsoft.com/office/drawing/2014/main" id="{A44C2943-FD0B-4002-9F55-B6C97F5F30B1}"/>
              </a:ext>
            </a:extLst>
          </p:cNvPr>
          <p:cNvGraphicFramePr>
            <a:graphicFrameLocks noGrp="1"/>
          </p:cNvGraphicFramePr>
          <p:nvPr>
            <p:ph sz="half" idx="1"/>
            <p:extLst>
              <p:ext uri="{D42A27DB-BD31-4B8C-83A1-F6EECF244321}">
                <p14:modId xmlns:p14="http://schemas.microsoft.com/office/powerpoint/2010/main" val="2810898696"/>
              </p:ext>
            </p:extLst>
          </p:nvPr>
        </p:nvGraphicFramePr>
        <p:xfrm>
          <a:off x="457200" y="1673225"/>
          <a:ext cx="4038600" cy="4718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a:extLst>
              <a:ext uri="{FF2B5EF4-FFF2-40B4-BE49-F238E27FC236}">
                <a16:creationId xmlns:a16="http://schemas.microsoft.com/office/drawing/2014/main" id="{19D37645-079C-48BC-A016-B4F7566FE8D5}"/>
              </a:ext>
            </a:extLst>
          </p:cNvPr>
          <p:cNvSpPr>
            <a:spLocks noGrp="1"/>
          </p:cNvSpPr>
          <p:nvPr>
            <p:ph sz="half" idx="2"/>
          </p:nvPr>
        </p:nvSpPr>
        <p:spPr/>
        <p:txBody>
          <a:bodyPr>
            <a:normAutofit/>
          </a:bodyPr>
          <a:lstStyle/>
          <a:p>
            <a:r>
              <a:rPr lang="he-IL" sz="2400" dirty="0"/>
              <a:t>מצד אחד, בלינוקס </a:t>
            </a:r>
            <a:r>
              <a:rPr lang="en-US" sz="2400" dirty="0"/>
              <a:t>“everything is a file”</a:t>
            </a:r>
            <a:r>
              <a:rPr lang="he-IL" sz="2400" dirty="0"/>
              <a:t>.</a:t>
            </a:r>
          </a:p>
          <a:p>
            <a:pPr lvl="1"/>
            <a:r>
              <a:rPr lang="en-US" sz="2000" dirty="0"/>
              <a:t>regular files, directories, links, sockets, pipes, </a:t>
            </a:r>
            <a:r>
              <a:rPr lang="en-US" sz="2000" dirty="0" err="1"/>
              <a:t>fifos</a:t>
            </a:r>
            <a:r>
              <a:rPr lang="en-US" sz="2000" dirty="0"/>
              <a:t>, …</a:t>
            </a:r>
            <a:endParaRPr lang="he-IL" sz="2000" dirty="0"/>
          </a:p>
          <a:p>
            <a:r>
              <a:rPr lang="he-IL" sz="2400" dirty="0"/>
              <a:t>מצד שני, קיימים מגוון אמצעי אחסון ומערכות קבצים הבנויים בצורה שונה ומציגים ממשקים שונים.</a:t>
            </a:r>
          </a:p>
          <a:p>
            <a:r>
              <a:rPr lang="he-IL" sz="2400" dirty="0"/>
              <a:t>כדי להציג למשתמש ממשק אחיד ונוח, לינוקס מוסיפה שכבת אבסטרקציה:</a:t>
            </a:r>
            <a:br>
              <a:rPr lang="en-US" sz="2400" dirty="0"/>
            </a:br>
            <a:r>
              <a:rPr lang="en-US" sz="2400" dirty="0"/>
              <a:t>the virtual file system</a:t>
            </a:r>
            <a:r>
              <a:rPr lang="he-IL" sz="2400" dirty="0"/>
              <a:t>.</a:t>
            </a:r>
            <a:endParaRPr lang="en-US" sz="2400" dirty="0"/>
          </a:p>
        </p:txBody>
      </p:sp>
      <p:sp>
        <p:nvSpPr>
          <p:cNvPr id="4" name="Footer Placeholder 3">
            <a:extLst>
              <a:ext uri="{FF2B5EF4-FFF2-40B4-BE49-F238E27FC236}">
                <a16:creationId xmlns:a16="http://schemas.microsoft.com/office/drawing/2014/main" id="{5768FE57-D425-489B-A62D-02B471237DF5}"/>
              </a:ext>
            </a:extLst>
          </p:cNvPr>
          <p:cNvSpPr>
            <a:spLocks noGrp="1"/>
          </p:cNvSpPr>
          <p:nvPr>
            <p:ph type="ftr" sz="quarter" idx="11"/>
          </p:nvPr>
        </p:nvSpPr>
        <p:spPr/>
        <p:txBody>
          <a:bodyPr/>
          <a:lstStyle/>
          <a:p>
            <a:r>
              <a:rPr lang="he-IL"/>
              <a:t>מערכות הפעלה - תרגול 13</a:t>
            </a:r>
            <a:endParaRPr lang="en-US" dirty="0"/>
          </a:p>
        </p:txBody>
      </p:sp>
      <p:sp>
        <p:nvSpPr>
          <p:cNvPr id="5" name="Slide Number Placeholder 4">
            <a:extLst>
              <a:ext uri="{FF2B5EF4-FFF2-40B4-BE49-F238E27FC236}">
                <a16:creationId xmlns:a16="http://schemas.microsoft.com/office/drawing/2014/main" id="{B518903E-6116-40A0-9D13-3D8BDA26AA4B}"/>
              </a:ext>
            </a:extLst>
          </p:cNvPr>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513000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F1C4F-CCD2-4CF5-9E9C-D9D4DCDC4D8C}"/>
              </a:ext>
            </a:extLst>
          </p:cNvPr>
          <p:cNvSpPr>
            <a:spLocks noGrp="1"/>
          </p:cNvSpPr>
          <p:nvPr>
            <p:ph type="title"/>
          </p:nvPr>
        </p:nvSpPr>
        <p:spPr/>
        <p:txBody>
          <a:bodyPr/>
          <a:lstStyle/>
          <a:p>
            <a:r>
              <a:rPr lang="he-IL" dirty="0"/>
              <a:t>הרכבה וניתוק מערכות קבצים</a:t>
            </a:r>
            <a:endParaRPr lang="en-US" dirty="0"/>
          </a:p>
        </p:txBody>
      </p:sp>
      <p:sp>
        <p:nvSpPr>
          <p:cNvPr id="3" name="Text Placeholder 2">
            <a:extLst>
              <a:ext uri="{FF2B5EF4-FFF2-40B4-BE49-F238E27FC236}">
                <a16:creationId xmlns:a16="http://schemas.microsoft.com/office/drawing/2014/main" id="{6F46EBCC-4F0F-4064-8B30-2F769227E0C7}"/>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42F4761A-75FD-4A73-90C7-4670834A2665}"/>
              </a:ext>
            </a:extLst>
          </p:cNvPr>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a:extLst>
              <a:ext uri="{FF2B5EF4-FFF2-40B4-BE49-F238E27FC236}">
                <a16:creationId xmlns:a16="http://schemas.microsoft.com/office/drawing/2014/main" id="{28F0D1F4-5137-4C90-B762-D89B0DF4A764}"/>
              </a:ext>
            </a:extLst>
          </p:cNvPr>
          <p:cNvSpPr>
            <a:spLocks noGrp="1"/>
          </p:cNvSpPr>
          <p:nvPr>
            <p:ph type="sldNum" sz="quarter" idx="12"/>
          </p:nvPr>
        </p:nvSpPr>
        <p:spPr/>
        <p:txBody>
          <a:bodyPr/>
          <a:lstStyle/>
          <a:p>
            <a:fld id="{0CFEC368-1D7A-4F81-ABF6-AE0E36BAF64C}" type="slidenum">
              <a:rPr lang="en-US" smtClean="0"/>
              <a:pPr/>
              <a:t>20</a:t>
            </a:fld>
            <a:endParaRPr lang="en-US"/>
          </a:p>
        </p:txBody>
      </p:sp>
    </p:spTree>
    <p:extLst>
      <p:ext uri="{BB962C8B-B14F-4D97-AF65-F5344CB8AC3E}">
        <p14:creationId xmlns:p14="http://schemas.microsoft.com/office/powerpoint/2010/main" val="504634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a:extLst>
              <a:ext uri="{FF2B5EF4-FFF2-40B4-BE49-F238E27FC236}">
                <a16:creationId xmlns:a16="http://schemas.microsoft.com/office/drawing/2014/main" id="{BB1A6E86-77CC-4C03-9E45-944E6F36494A}"/>
              </a:ext>
            </a:extLst>
          </p:cNvPr>
          <p:cNvSpPr>
            <a:spLocks noGrp="1" noChangeArrowheads="1"/>
          </p:cNvSpPr>
          <p:nvPr>
            <p:ph type="title"/>
          </p:nvPr>
        </p:nvSpPr>
        <p:spPr/>
        <p:txBody>
          <a:bodyPr/>
          <a:lstStyle/>
          <a:p>
            <a:r>
              <a:rPr lang="he-IL" altLang="en-US"/>
              <a:t>הרכבה של מערכת קבצים</a:t>
            </a:r>
            <a:r>
              <a:rPr lang="ru-RU" altLang="en-US"/>
              <a:t> </a:t>
            </a:r>
            <a:r>
              <a:rPr lang="en-US" altLang="en-US"/>
              <a:t>Mounting - </a:t>
            </a:r>
          </a:p>
        </p:txBody>
      </p:sp>
      <p:sp>
        <p:nvSpPr>
          <p:cNvPr id="466947" name="Rectangle 3">
            <a:extLst>
              <a:ext uri="{FF2B5EF4-FFF2-40B4-BE49-F238E27FC236}">
                <a16:creationId xmlns:a16="http://schemas.microsoft.com/office/drawing/2014/main" id="{9639039B-BBAC-4D4A-AD05-51CC605162CC}"/>
              </a:ext>
            </a:extLst>
          </p:cNvPr>
          <p:cNvSpPr>
            <a:spLocks noGrp="1" noChangeArrowheads="1"/>
          </p:cNvSpPr>
          <p:nvPr>
            <p:ph type="body" idx="1"/>
          </p:nvPr>
        </p:nvSpPr>
        <p:spPr/>
        <p:txBody>
          <a:bodyPr>
            <a:normAutofit/>
          </a:bodyPr>
          <a:lstStyle/>
          <a:p>
            <a:r>
              <a:rPr lang="he-IL" altLang="en-US" dirty="0"/>
              <a:t>ניתן להוסיף מערכות קבצים נוספות לתוך ה-</a:t>
            </a:r>
            <a:r>
              <a:rPr lang="en-US" altLang="en-US" dirty="0"/>
              <a:t>VFS</a:t>
            </a:r>
            <a:r>
              <a:rPr lang="he-IL" altLang="en-US" dirty="0"/>
              <a:t>.</a:t>
            </a:r>
          </a:p>
          <a:p>
            <a:r>
              <a:rPr lang="he-IL" altLang="en-US" dirty="0"/>
              <a:t>הפעולה של הוספת מערכת קבצים נקראת הרכבה (</a:t>
            </a:r>
            <a:r>
              <a:rPr lang="en-US" altLang="en-US" dirty="0"/>
              <a:t>Mounting</a:t>
            </a:r>
            <a:r>
              <a:rPr lang="he-IL" altLang="en-US" dirty="0"/>
              <a:t>).</a:t>
            </a:r>
          </a:p>
          <a:p>
            <a:r>
              <a:rPr lang="he-IL" altLang="en-US" dirty="0"/>
              <a:t>הרכבת מערכת הקבצים החדשה נעשית לתוך תיקייה קיים במערכת הקבצים הקיימת. </a:t>
            </a:r>
          </a:p>
          <a:p>
            <a:pPr lvl="1"/>
            <a:r>
              <a:rPr lang="he-IL" altLang="en-US" dirty="0"/>
              <a:t>תיקייה זה נקרא נקודת הרכבה (</a:t>
            </a:r>
            <a:r>
              <a:rPr lang="en-US" altLang="en-US" dirty="0"/>
              <a:t>mount point</a:t>
            </a:r>
            <a:r>
              <a:rPr lang="he-IL" altLang="en-US" dirty="0"/>
              <a:t>).</a:t>
            </a:r>
          </a:p>
          <a:p>
            <a:r>
              <a:rPr lang="he-IL" altLang="en-US" dirty="0"/>
              <a:t>לכל מערכת קבצים פיזית מוגדר תיקייה שורש (</a:t>
            </a:r>
            <a:r>
              <a:rPr lang="en-US" altLang="en-US" dirty="0"/>
              <a:t>root directory</a:t>
            </a:r>
            <a:r>
              <a:rPr lang="he-IL" altLang="en-US" dirty="0"/>
              <a:t>).</a:t>
            </a:r>
          </a:p>
          <a:p>
            <a:r>
              <a:rPr lang="he-IL" altLang="en-US" dirty="0"/>
              <a:t>מערכת הקבצים שמורכבת לתוך השורש של ה-</a:t>
            </a:r>
            <a:r>
              <a:rPr lang="en-US" altLang="en-US" dirty="0"/>
              <a:t>VFS</a:t>
            </a:r>
            <a:r>
              <a:rPr lang="he-IL" altLang="en-US" dirty="0"/>
              <a:t> נקראת מערכת הקבצים הראשית (</a:t>
            </a:r>
            <a:r>
              <a:rPr lang="en-US" altLang="en-US" dirty="0"/>
              <a:t>root filesystem</a:t>
            </a:r>
            <a:r>
              <a:rPr lang="he-IL" altLang="en-US" dirty="0"/>
              <a:t>).</a:t>
            </a:r>
          </a:p>
          <a:p>
            <a:r>
              <a:rPr lang="he-IL" altLang="en-US" dirty="0"/>
              <a:t>הרכבת מערכת קבצים נעשית באמצעות קריאת המערכת </a:t>
            </a:r>
            <a:r>
              <a:rPr lang="en-US" altLang="en-US" dirty="0"/>
              <a:t>mount()</a:t>
            </a:r>
            <a:endParaRPr lang="he-IL" altLang="en-US" dirty="0"/>
          </a:p>
          <a:p>
            <a:r>
              <a:rPr lang="he-IL" altLang="en-US" dirty="0"/>
              <a:t>הרכבה וניתוק של מערכת קבצים תצליח רק במקרה ולנותן ההוראה יש את ההרשאות המתאימות.</a:t>
            </a:r>
            <a:endParaRPr lang="en-US" altLang="en-US" dirty="0"/>
          </a:p>
        </p:txBody>
      </p:sp>
      <p:sp>
        <p:nvSpPr>
          <p:cNvPr id="2" name="Footer Placeholder 1">
            <a:extLst>
              <a:ext uri="{FF2B5EF4-FFF2-40B4-BE49-F238E27FC236}">
                <a16:creationId xmlns:a16="http://schemas.microsoft.com/office/drawing/2014/main" id="{71BAA77D-E1AE-44AA-AE75-2022F613F00D}"/>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89891FA1-AEB6-40D2-BEE0-71DD5E6A662D}"/>
              </a:ext>
            </a:extLst>
          </p:cNvPr>
          <p:cNvSpPr>
            <a:spLocks noGrp="1"/>
          </p:cNvSpPr>
          <p:nvPr>
            <p:ph type="sldNum" sz="quarter" idx="12"/>
          </p:nvPr>
        </p:nvSpPr>
        <p:spPr/>
        <p:txBody>
          <a:bodyPr/>
          <a:lstStyle/>
          <a:p>
            <a:fld id="{0CFEC368-1D7A-4F81-ABF6-AE0E36BAF64C}" type="slidenum">
              <a:rPr lang="en-US" smtClean="0"/>
              <a:pPr/>
              <a:t>21</a:t>
            </a:fld>
            <a:endParaRPr lang="en-US"/>
          </a:p>
        </p:txBody>
      </p:sp>
    </p:spTree>
    <p:extLst>
      <p:ext uri="{BB962C8B-B14F-4D97-AF65-F5344CB8AC3E}">
        <p14:creationId xmlns:p14="http://schemas.microsoft.com/office/powerpoint/2010/main" val="1731469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a:extLst>
              <a:ext uri="{FF2B5EF4-FFF2-40B4-BE49-F238E27FC236}">
                <a16:creationId xmlns:a16="http://schemas.microsoft.com/office/drawing/2014/main" id="{D73A0FBC-A0A1-436C-92F6-C1698830E63A}"/>
              </a:ext>
            </a:extLst>
          </p:cNvPr>
          <p:cNvSpPr>
            <a:spLocks noGrp="1" noChangeArrowheads="1"/>
          </p:cNvSpPr>
          <p:nvPr>
            <p:ph type="title"/>
          </p:nvPr>
        </p:nvSpPr>
        <p:spPr/>
        <p:txBody>
          <a:bodyPr/>
          <a:lstStyle/>
          <a:p>
            <a:r>
              <a:rPr lang="he-IL" altLang="en-US"/>
              <a:t>הרכבה של מערכת קבצים (2)</a:t>
            </a:r>
            <a:endParaRPr lang="en-US" altLang="en-US"/>
          </a:p>
        </p:txBody>
      </p:sp>
      <p:sp>
        <p:nvSpPr>
          <p:cNvPr id="4" name="Content Placeholder 3">
            <a:extLst>
              <a:ext uri="{FF2B5EF4-FFF2-40B4-BE49-F238E27FC236}">
                <a16:creationId xmlns:a16="http://schemas.microsoft.com/office/drawing/2014/main" id="{71BB25ED-3162-4E33-B117-2E01022618AF}"/>
              </a:ext>
            </a:extLst>
          </p:cNvPr>
          <p:cNvSpPr>
            <a:spLocks noGrp="1"/>
          </p:cNvSpPr>
          <p:nvPr>
            <p:ph sz="half" idx="2"/>
          </p:nvPr>
        </p:nvSpPr>
        <p:spPr/>
        <p:txBody>
          <a:bodyPr>
            <a:normAutofit fontScale="92500" lnSpcReduction="10000"/>
          </a:bodyPr>
          <a:lstStyle/>
          <a:p>
            <a:pPr>
              <a:lnSpc>
                <a:spcPct val="80000"/>
              </a:lnSpc>
            </a:pPr>
            <a:r>
              <a:rPr lang="he-IL" altLang="en-US" sz="2400" dirty="0"/>
              <a:t>לאחר שמרכיבים לתיקייה מסוים (</a:t>
            </a:r>
            <a:r>
              <a:rPr lang="en-US" altLang="en-US" sz="2400" dirty="0"/>
              <a:t>mount point</a:t>
            </a:r>
            <a:r>
              <a:rPr lang="he-IL" altLang="en-US" sz="2400" dirty="0"/>
              <a:t>) מערכת קבצים חדשה, לא ניתן לגשת לקבצים ולתיקיות שהיו תחת תיקייה זה לפני ביצוע ההרכבה.</a:t>
            </a:r>
          </a:p>
          <a:p>
            <a:pPr>
              <a:lnSpc>
                <a:spcPct val="80000"/>
              </a:lnSpc>
            </a:pPr>
            <a:r>
              <a:rPr lang="he-IL" altLang="en-US" sz="2400" dirty="0"/>
              <a:t>לאחר ההרכבה ניתן לגשת לקבצים במערכת הקבצים שהוספה באמצעות שרשור המסלול מהשורש לנקודת ההרכבה, יחד עם המסלול משורש המערכת המורכבת אל הקובץ המבוקש.</a:t>
            </a:r>
          </a:p>
          <a:p>
            <a:pPr lvl="1">
              <a:lnSpc>
                <a:spcPct val="80000"/>
              </a:lnSpc>
            </a:pPr>
            <a:r>
              <a:rPr lang="he-IL" altLang="en-US" sz="2000" dirty="0"/>
              <a:t>למשל:</a:t>
            </a:r>
            <a:r>
              <a:rPr lang="en-US" altLang="en-US" sz="2000" dirty="0"/>
              <a:t> </a:t>
            </a:r>
            <a:r>
              <a:rPr lang="he-IL" altLang="en-US" sz="2000" dirty="0"/>
              <a:t>גישה ל-</a:t>
            </a:r>
            <a:r>
              <a:rPr lang="en-US" altLang="en-US" sz="2000" dirty="0"/>
              <a:t>/</a:t>
            </a:r>
            <a:r>
              <a:rPr lang="en-US" altLang="en-US" sz="2000" dirty="0" err="1"/>
              <a:t>usr</a:t>
            </a:r>
            <a:r>
              <a:rPr lang="en-US" altLang="en-US" sz="2000" dirty="0"/>
              <a:t>/</a:t>
            </a:r>
            <a:r>
              <a:rPr lang="en-US" altLang="en-US" sz="2000" dirty="0" err="1"/>
              <a:t>src</a:t>
            </a:r>
            <a:endParaRPr lang="he-IL" altLang="en-US" sz="2000" dirty="0"/>
          </a:p>
          <a:p>
            <a:pPr>
              <a:lnSpc>
                <a:spcPct val="80000"/>
              </a:lnSpc>
            </a:pPr>
            <a:r>
              <a:rPr lang="he-IL" altLang="en-US" sz="2400" dirty="0"/>
              <a:t>בלינוקס ניתן להרכיב למערכת הקבצים הכללית את אותה מערכת קבצים פיזית מספר פעמים בנקודות הרכבה שונות.</a:t>
            </a:r>
          </a:p>
          <a:p>
            <a:pPr lvl="1">
              <a:lnSpc>
                <a:spcPct val="80000"/>
              </a:lnSpc>
            </a:pPr>
            <a:r>
              <a:rPr lang="he-IL" altLang="en-US" sz="2000" dirty="0"/>
              <a:t>מאפשר להגיע לאותה מערכת קבצים במסלולי גישה שונים (</a:t>
            </a:r>
            <a:r>
              <a:rPr lang="en-US" altLang="en-US" sz="2000" dirty="0"/>
              <a:t>path</a:t>
            </a:r>
            <a:r>
              <a:rPr lang="he-IL" altLang="en-US" sz="2000" dirty="0"/>
              <a:t>).</a:t>
            </a:r>
            <a:endParaRPr lang="en-US" altLang="en-US" sz="2000" dirty="0"/>
          </a:p>
          <a:p>
            <a:endParaRPr lang="en-US" dirty="0"/>
          </a:p>
        </p:txBody>
      </p:sp>
      <p:sp>
        <p:nvSpPr>
          <p:cNvPr id="2" name="Footer Placeholder 1">
            <a:extLst>
              <a:ext uri="{FF2B5EF4-FFF2-40B4-BE49-F238E27FC236}">
                <a16:creationId xmlns:a16="http://schemas.microsoft.com/office/drawing/2014/main" id="{6C2F91D5-1629-4992-BB59-5974FAE4569F}"/>
              </a:ext>
            </a:extLst>
          </p:cNvPr>
          <p:cNvSpPr>
            <a:spLocks noGrp="1"/>
          </p:cNvSpPr>
          <p:nvPr>
            <p:ph type="ftr" sz="quarter" idx="11"/>
          </p:nvPr>
        </p:nvSpPr>
        <p:spPr/>
        <p:txBody>
          <a:bodyPr/>
          <a:lstStyle/>
          <a:p>
            <a:pPr algn="r"/>
            <a:r>
              <a:rPr lang="he-IL"/>
              <a:t>מערכות הפעלה - תרגול 13</a:t>
            </a:r>
            <a:endParaRPr lang="en-US" dirty="0"/>
          </a:p>
        </p:txBody>
      </p:sp>
      <p:sp>
        <p:nvSpPr>
          <p:cNvPr id="3" name="Slide Number Placeholder 2">
            <a:extLst>
              <a:ext uri="{FF2B5EF4-FFF2-40B4-BE49-F238E27FC236}">
                <a16:creationId xmlns:a16="http://schemas.microsoft.com/office/drawing/2014/main" id="{C921DF99-DA6A-4CDF-90A8-3C6121E87D94}"/>
              </a:ext>
            </a:extLst>
          </p:cNvPr>
          <p:cNvSpPr>
            <a:spLocks noGrp="1"/>
          </p:cNvSpPr>
          <p:nvPr>
            <p:ph type="sldNum" sz="quarter" idx="12"/>
          </p:nvPr>
        </p:nvSpPr>
        <p:spPr/>
        <p:txBody>
          <a:bodyPr/>
          <a:lstStyle/>
          <a:p>
            <a:fld id="{0CFEC368-1D7A-4F81-ABF6-AE0E36BAF64C}" type="slidenum">
              <a:rPr lang="en-US" smtClean="0"/>
              <a:pPr/>
              <a:t>22</a:t>
            </a:fld>
            <a:endParaRPr lang="en-US"/>
          </a:p>
        </p:txBody>
      </p:sp>
      <p:sp>
        <p:nvSpPr>
          <p:cNvPr id="467972" name="Line 4">
            <a:extLst>
              <a:ext uri="{FF2B5EF4-FFF2-40B4-BE49-F238E27FC236}">
                <a16:creationId xmlns:a16="http://schemas.microsoft.com/office/drawing/2014/main" id="{3835A500-6A4C-4327-B09B-7F21ECCBBB08}"/>
              </a:ext>
            </a:extLst>
          </p:cNvPr>
          <p:cNvSpPr>
            <a:spLocks noChangeShapeType="1"/>
          </p:cNvSpPr>
          <p:nvPr/>
        </p:nvSpPr>
        <p:spPr bwMode="auto">
          <a:xfrm flipH="1">
            <a:off x="2003425" y="1905000"/>
            <a:ext cx="152400" cy="2286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3" name="Line 5">
            <a:extLst>
              <a:ext uri="{FF2B5EF4-FFF2-40B4-BE49-F238E27FC236}">
                <a16:creationId xmlns:a16="http://schemas.microsoft.com/office/drawing/2014/main" id="{D0702521-1E53-4F91-BEC1-6C26071D9003}"/>
              </a:ext>
            </a:extLst>
          </p:cNvPr>
          <p:cNvSpPr>
            <a:spLocks noChangeShapeType="1"/>
          </p:cNvSpPr>
          <p:nvPr/>
        </p:nvSpPr>
        <p:spPr bwMode="auto">
          <a:xfrm flipH="1">
            <a:off x="1012825" y="2209800"/>
            <a:ext cx="990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4" name="Line 6">
            <a:extLst>
              <a:ext uri="{FF2B5EF4-FFF2-40B4-BE49-F238E27FC236}">
                <a16:creationId xmlns:a16="http://schemas.microsoft.com/office/drawing/2014/main" id="{3928950F-71C8-4CA4-B7E9-315A4C96ED86}"/>
              </a:ext>
            </a:extLst>
          </p:cNvPr>
          <p:cNvSpPr>
            <a:spLocks noChangeShapeType="1"/>
          </p:cNvSpPr>
          <p:nvPr/>
        </p:nvSpPr>
        <p:spPr bwMode="auto">
          <a:xfrm>
            <a:off x="2003425" y="22098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5" name="Line 7">
            <a:extLst>
              <a:ext uri="{FF2B5EF4-FFF2-40B4-BE49-F238E27FC236}">
                <a16:creationId xmlns:a16="http://schemas.microsoft.com/office/drawing/2014/main" id="{DB0C3F8A-932F-4563-9A1D-CE9474D322B6}"/>
              </a:ext>
            </a:extLst>
          </p:cNvPr>
          <p:cNvSpPr>
            <a:spLocks noChangeShapeType="1"/>
          </p:cNvSpPr>
          <p:nvPr/>
        </p:nvSpPr>
        <p:spPr bwMode="auto">
          <a:xfrm>
            <a:off x="2003425" y="2209800"/>
            <a:ext cx="990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6" name="Text Box 8">
            <a:extLst>
              <a:ext uri="{FF2B5EF4-FFF2-40B4-BE49-F238E27FC236}">
                <a16:creationId xmlns:a16="http://schemas.microsoft.com/office/drawing/2014/main" id="{5C7DC31A-35B0-4CBB-B2BA-DA7358EED4A7}"/>
              </a:ext>
            </a:extLst>
          </p:cNvPr>
          <p:cNvSpPr txBox="1">
            <a:spLocks noChangeArrowheads="1"/>
          </p:cNvSpPr>
          <p:nvPr/>
        </p:nvSpPr>
        <p:spPr bwMode="auto">
          <a:xfrm>
            <a:off x="765175" y="2362200"/>
            <a:ext cx="5270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9900"/>
                </a:solidFill>
              </a:rPr>
              <a:t>bin</a:t>
            </a:r>
          </a:p>
        </p:txBody>
      </p:sp>
      <p:sp>
        <p:nvSpPr>
          <p:cNvPr id="467977" name="Text Box 9">
            <a:extLst>
              <a:ext uri="{FF2B5EF4-FFF2-40B4-BE49-F238E27FC236}">
                <a16:creationId xmlns:a16="http://schemas.microsoft.com/office/drawing/2014/main" id="{0BF09D3F-176A-4307-965C-CD0CE8CC0E16}"/>
              </a:ext>
            </a:extLst>
          </p:cNvPr>
          <p:cNvSpPr txBox="1">
            <a:spLocks noChangeArrowheads="1"/>
          </p:cNvSpPr>
          <p:nvPr/>
        </p:nvSpPr>
        <p:spPr bwMode="auto">
          <a:xfrm>
            <a:off x="1762125" y="2362200"/>
            <a:ext cx="5143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9900"/>
                </a:solidFill>
              </a:rPr>
              <a:t>etc</a:t>
            </a:r>
          </a:p>
        </p:txBody>
      </p:sp>
      <p:sp>
        <p:nvSpPr>
          <p:cNvPr id="467978" name="Text Box 10">
            <a:extLst>
              <a:ext uri="{FF2B5EF4-FFF2-40B4-BE49-F238E27FC236}">
                <a16:creationId xmlns:a16="http://schemas.microsoft.com/office/drawing/2014/main" id="{C662EF1A-BBB1-4784-B620-4278EC359663}"/>
              </a:ext>
            </a:extLst>
          </p:cNvPr>
          <p:cNvSpPr txBox="1">
            <a:spLocks noChangeArrowheads="1"/>
          </p:cNvSpPr>
          <p:nvPr/>
        </p:nvSpPr>
        <p:spPr bwMode="auto">
          <a:xfrm>
            <a:off x="2695575" y="2362200"/>
            <a:ext cx="5397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9900"/>
                </a:solidFill>
              </a:rPr>
              <a:t>usr</a:t>
            </a:r>
          </a:p>
        </p:txBody>
      </p:sp>
      <p:sp>
        <p:nvSpPr>
          <p:cNvPr id="467979" name="Line 11">
            <a:extLst>
              <a:ext uri="{FF2B5EF4-FFF2-40B4-BE49-F238E27FC236}">
                <a16:creationId xmlns:a16="http://schemas.microsoft.com/office/drawing/2014/main" id="{172E97EA-5FFA-4BEF-8EB0-A9CF09A60D14}"/>
              </a:ext>
            </a:extLst>
          </p:cNvPr>
          <p:cNvSpPr>
            <a:spLocks noChangeShapeType="1"/>
          </p:cNvSpPr>
          <p:nvPr/>
        </p:nvSpPr>
        <p:spPr bwMode="auto">
          <a:xfrm flipH="1">
            <a:off x="631825" y="2743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0" name="Line 12">
            <a:extLst>
              <a:ext uri="{FF2B5EF4-FFF2-40B4-BE49-F238E27FC236}">
                <a16:creationId xmlns:a16="http://schemas.microsoft.com/office/drawing/2014/main" id="{9225CFD4-F8C4-4854-9503-0AC4C9F88A92}"/>
              </a:ext>
            </a:extLst>
          </p:cNvPr>
          <p:cNvSpPr>
            <a:spLocks noChangeShapeType="1"/>
          </p:cNvSpPr>
          <p:nvPr/>
        </p:nvSpPr>
        <p:spPr bwMode="auto">
          <a:xfrm>
            <a:off x="1012825" y="27432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1" name="Line 13">
            <a:extLst>
              <a:ext uri="{FF2B5EF4-FFF2-40B4-BE49-F238E27FC236}">
                <a16:creationId xmlns:a16="http://schemas.microsoft.com/office/drawing/2014/main" id="{EB2C369F-3C35-4D54-8C4D-786BDDB79DEB}"/>
              </a:ext>
            </a:extLst>
          </p:cNvPr>
          <p:cNvSpPr>
            <a:spLocks noChangeShapeType="1"/>
          </p:cNvSpPr>
          <p:nvPr/>
        </p:nvSpPr>
        <p:spPr bwMode="auto">
          <a:xfrm>
            <a:off x="1012825" y="2743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2" name="Line 14">
            <a:extLst>
              <a:ext uri="{FF2B5EF4-FFF2-40B4-BE49-F238E27FC236}">
                <a16:creationId xmlns:a16="http://schemas.microsoft.com/office/drawing/2014/main" id="{82751A08-58D5-4ED6-B73C-95625EC633E3}"/>
              </a:ext>
            </a:extLst>
          </p:cNvPr>
          <p:cNvSpPr>
            <a:spLocks noChangeShapeType="1"/>
          </p:cNvSpPr>
          <p:nvPr/>
        </p:nvSpPr>
        <p:spPr bwMode="auto">
          <a:xfrm flipH="1">
            <a:off x="1774825" y="27432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3" name="Line 15">
            <a:extLst>
              <a:ext uri="{FF2B5EF4-FFF2-40B4-BE49-F238E27FC236}">
                <a16:creationId xmlns:a16="http://schemas.microsoft.com/office/drawing/2014/main" id="{A8094714-C85C-45AD-B942-0E5CAF7BE8E6}"/>
              </a:ext>
            </a:extLst>
          </p:cNvPr>
          <p:cNvSpPr>
            <a:spLocks noChangeShapeType="1"/>
          </p:cNvSpPr>
          <p:nvPr/>
        </p:nvSpPr>
        <p:spPr bwMode="auto">
          <a:xfrm>
            <a:off x="2003425" y="27432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4" name="Rectangle 16">
            <a:extLst>
              <a:ext uri="{FF2B5EF4-FFF2-40B4-BE49-F238E27FC236}">
                <a16:creationId xmlns:a16="http://schemas.microsoft.com/office/drawing/2014/main" id="{BA9BF0C3-9A19-40E3-AC70-40256B4AB208}"/>
              </a:ext>
            </a:extLst>
          </p:cNvPr>
          <p:cNvSpPr>
            <a:spLocks noChangeArrowheads="1"/>
          </p:cNvSpPr>
          <p:nvPr/>
        </p:nvSpPr>
        <p:spPr bwMode="auto">
          <a:xfrm>
            <a:off x="250825" y="1828800"/>
            <a:ext cx="3124200" cy="16764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rgbClr val="BBA1F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5" name="Line 17">
            <a:extLst>
              <a:ext uri="{FF2B5EF4-FFF2-40B4-BE49-F238E27FC236}">
                <a16:creationId xmlns:a16="http://schemas.microsoft.com/office/drawing/2014/main" id="{9DDBF1E7-03D3-4F4B-BBB3-B91122E69F1A}"/>
              </a:ext>
            </a:extLst>
          </p:cNvPr>
          <p:cNvSpPr>
            <a:spLocks noChangeShapeType="1"/>
          </p:cNvSpPr>
          <p:nvPr/>
        </p:nvSpPr>
        <p:spPr bwMode="auto">
          <a:xfrm>
            <a:off x="2917825" y="2743200"/>
            <a:ext cx="0" cy="1524000"/>
          </a:xfrm>
          <a:prstGeom prst="line">
            <a:avLst/>
          </a:prstGeom>
          <a:noFill/>
          <a:ln w="952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6" name="Rectangle 18">
            <a:extLst>
              <a:ext uri="{FF2B5EF4-FFF2-40B4-BE49-F238E27FC236}">
                <a16:creationId xmlns:a16="http://schemas.microsoft.com/office/drawing/2014/main" id="{3DB5E5E4-3CC6-41F5-900C-A94A16F4742B}"/>
              </a:ext>
            </a:extLst>
          </p:cNvPr>
          <p:cNvSpPr>
            <a:spLocks noChangeArrowheads="1"/>
          </p:cNvSpPr>
          <p:nvPr/>
        </p:nvSpPr>
        <p:spPr bwMode="auto">
          <a:xfrm>
            <a:off x="1089025" y="4267200"/>
            <a:ext cx="2667000" cy="13716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rgbClr val="BBA1F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7" name="Line 19">
            <a:extLst>
              <a:ext uri="{FF2B5EF4-FFF2-40B4-BE49-F238E27FC236}">
                <a16:creationId xmlns:a16="http://schemas.microsoft.com/office/drawing/2014/main" id="{B2CC0364-CEA5-40D4-99F0-99D03D9F47F1}"/>
              </a:ext>
            </a:extLst>
          </p:cNvPr>
          <p:cNvSpPr>
            <a:spLocks noChangeShapeType="1"/>
          </p:cNvSpPr>
          <p:nvPr/>
        </p:nvSpPr>
        <p:spPr bwMode="auto">
          <a:xfrm flipH="1">
            <a:off x="2841625" y="4343400"/>
            <a:ext cx="152400" cy="2286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8" name="Line 20">
            <a:extLst>
              <a:ext uri="{FF2B5EF4-FFF2-40B4-BE49-F238E27FC236}">
                <a16:creationId xmlns:a16="http://schemas.microsoft.com/office/drawing/2014/main" id="{AFB549F9-C987-4735-A546-726AF1B35053}"/>
              </a:ext>
            </a:extLst>
          </p:cNvPr>
          <p:cNvSpPr>
            <a:spLocks noChangeShapeType="1"/>
          </p:cNvSpPr>
          <p:nvPr/>
        </p:nvSpPr>
        <p:spPr bwMode="auto">
          <a:xfrm flipH="1">
            <a:off x="1851025" y="4648200"/>
            <a:ext cx="990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9" name="Line 21">
            <a:extLst>
              <a:ext uri="{FF2B5EF4-FFF2-40B4-BE49-F238E27FC236}">
                <a16:creationId xmlns:a16="http://schemas.microsoft.com/office/drawing/2014/main" id="{D95627F1-C492-4DF9-95FF-3516F786CA42}"/>
              </a:ext>
            </a:extLst>
          </p:cNvPr>
          <p:cNvSpPr>
            <a:spLocks noChangeShapeType="1"/>
          </p:cNvSpPr>
          <p:nvPr/>
        </p:nvSpPr>
        <p:spPr bwMode="auto">
          <a:xfrm>
            <a:off x="2841625" y="4648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90" name="Line 22">
            <a:extLst>
              <a:ext uri="{FF2B5EF4-FFF2-40B4-BE49-F238E27FC236}">
                <a16:creationId xmlns:a16="http://schemas.microsoft.com/office/drawing/2014/main" id="{1ABB2A00-029B-4375-8E7F-4548F574A539}"/>
              </a:ext>
            </a:extLst>
          </p:cNvPr>
          <p:cNvSpPr>
            <a:spLocks noChangeShapeType="1"/>
          </p:cNvSpPr>
          <p:nvPr/>
        </p:nvSpPr>
        <p:spPr bwMode="auto">
          <a:xfrm>
            <a:off x="2841625" y="4648200"/>
            <a:ext cx="609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91" name="Text Box 23">
            <a:extLst>
              <a:ext uri="{FF2B5EF4-FFF2-40B4-BE49-F238E27FC236}">
                <a16:creationId xmlns:a16="http://schemas.microsoft.com/office/drawing/2014/main" id="{4A5836B1-BAEC-4C69-9A40-7B06D84E8713}"/>
              </a:ext>
            </a:extLst>
          </p:cNvPr>
          <p:cNvSpPr txBox="1">
            <a:spLocks noChangeArrowheads="1"/>
          </p:cNvSpPr>
          <p:nvPr/>
        </p:nvSpPr>
        <p:spPr bwMode="auto">
          <a:xfrm>
            <a:off x="1203325" y="4876800"/>
            <a:ext cx="9842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3300"/>
                </a:solidFill>
              </a:rPr>
              <a:t>include</a:t>
            </a:r>
          </a:p>
        </p:txBody>
      </p:sp>
      <p:sp>
        <p:nvSpPr>
          <p:cNvPr id="467992" name="Text Box 24">
            <a:extLst>
              <a:ext uri="{FF2B5EF4-FFF2-40B4-BE49-F238E27FC236}">
                <a16:creationId xmlns:a16="http://schemas.microsoft.com/office/drawing/2014/main" id="{DF68BFAE-AE88-4AF9-BF95-3F70BB2B4893}"/>
              </a:ext>
            </a:extLst>
          </p:cNvPr>
          <p:cNvSpPr txBox="1">
            <a:spLocks noChangeArrowheads="1"/>
          </p:cNvSpPr>
          <p:nvPr/>
        </p:nvSpPr>
        <p:spPr bwMode="auto">
          <a:xfrm>
            <a:off x="2517775" y="4876800"/>
            <a:ext cx="5270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3300"/>
                </a:solidFill>
              </a:rPr>
              <a:t>src</a:t>
            </a:r>
          </a:p>
        </p:txBody>
      </p:sp>
      <p:sp>
        <p:nvSpPr>
          <p:cNvPr id="467993" name="Text Box 25">
            <a:extLst>
              <a:ext uri="{FF2B5EF4-FFF2-40B4-BE49-F238E27FC236}">
                <a16:creationId xmlns:a16="http://schemas.microsoft.com/office/drawing/2014/main" id="{EE9E19F9-8100-4B83-B941-8E7D5FFB9BFC}"/>
              </a:ext>
            </a:extLst>
          </p:cNvPr>
          <p:cNvSpPr txBox="1">
            <a:spLocks noChangeArrowheads="1"/>
          </p:cNvSpPr>
          <p:nvPr/>
        </p:nvSpPr>
        <p:spPr bwMode="auto">
          <a:xfrm>
            <a:off x="3203575" y="4876800"/>
            <a:ext cx="5270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3300"/>
                </a:solidFill>
              </a:rPr>
              <a:t>bin</a:t>
            </a:r>
          </a:p>
        </p:txBody>
      </p:sp>
      <p:sp>
        <p:nvSpPr>
          <p:cNvPr id="467994" name="Text Box 26">
            <a:extLst>
              <a:ext uri="{FF2B5EF4-FFF2-40B4-BE49-F238E27FC236}">
                <a16:creationId xmlns:a16="http://schemas.microsoft.com/office/drawing/2014/main" id="{0AB7CF93-7FB2-4AD8-A38A-CB711EE49402}"/>
              </a:ext>
            </a:extLst>
          </p:cNvPr>
          <p:cNvSpPr txBox="1">
            <a:spLocks noChangeArrowheads="1"/>
          </p:cNvSpPr>
          <p:nvPr/>
        </p:nvSpPr>
        <p:spPr bwMode="auto">
          <a:xfrm>
            <a:off x="1019175" y="1447800"/>
            <a:ext cx="18097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0000FF"/>
                </a:solidFill>
              </a:rPr>
              <a:t>root filesystem</a:t>
            </a:r>
          </a:p>
        </p:txBody>
      </p:sp>
      <p:sp>
        <p:nvSpPr>
          <p:cNvPr id="467995" name="Text Box 27">
            <a:extLst>
              <a:ext uri="{FF2B5EF4-FFF2-40B4-BE49-F238E27FC236}">
                <a16:creationId xmlns:a16="http://schemas.microsoft.com/office/drawing/2014/main" id="{3A96ADF4-E261-468A-85A0-5C606BC5A780}"/>
              </a:ext>
            </a:extLst>
          </p:cNvPr>
          <p:cNvSpPr txBox="1">
            <a:spLocks noChangeArrowheads="1"/>
          </p:cNvSpPr>
          <p:nvPr/>
        </p:nvSpPr>
        <p:spPr bwMode="auto">
          <a:xfrm>
            <a:off x="555625" y="3810000"/>
            <a:ext cx="2406650" cy="366713"/>
          </a:xfrm>
          <a:prstGeom prst="rect">
            <a:avLst/>
          </a:prstGeom>
          <a:noFill/>
          <a:ln>
            <a:noFill/>
          </a:ln>
          <a:effectLst/>
          <a:extLst>
            <a:ext uri="{909E8E84-426E-40DD-AFC4-6F175D3DCCD1}">
              <a14:hiddenFill xmlns:a14="http://schemas.microsoft.com/office/drawing/2010/main">
                <a:solidFill>
                  <a:srgbClr val="BBA1F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rgbClr val="0000FF"/>
                </a:solidFill>
              </a:rPr>
              <a:t>/dev/dsk1 filesystem</a:t>
            </a:r>
          </a:p>
        </p:txBody>
      </p:sp>
    </p:spTree>
    <p:extLst>
      <p:ext uri="{BB962C8B-B14F-4D97-AF65-F5344CB8AC3E}">
        <p14:creationId xmlns:p14="http://schemas.microsoft.com/office/powerpoint/2010/main" val="3750613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a:extLst>
              <a:ext uri="{FF2B5EF4-FFF2-40B4-BE49-F238E27FC236}">
                <a16:creationId xmlns:a16="http://schemas.microsoft.com/office/drawing/2014/main" id="{DB8D2909-5EDF-4CC2-9FFA-BBDCD5E70A1E}"/>
              </a:ext>
            </a:extLst>
          </p:cNvPr>
          <p:cNvSpPr>
            <a:spLocks noGrp="1" noChangeArrowheads="1"/>
          </p:cNvSpPr>
          <p:nvPr>
            <p:ph type="title"/>
          </p:nvPr>
        </p:nvSpPr>
        <p:spPr/>
        <p:txBody>
          <a:bodyPr/>
          <a:lstStyle/>
          <a:p>
            <a:r>
              <a:rPr lang="he-IL" altLang="en-US"/>
              <a:t>ניתוק של מערכת קבצים</a:t>
            </a:r>
            <a:endParaRPr lang="en-US" altLang="en-US"/>
          </a:p>
        </p:txBody>
      </p:sp>
      <p:sp>
        <p:nvSpPr>
          <p:cNvPr id="468995" name="Rectangle 3">
            <a:extLst>
              <a:ext uri="{FF2B5EF4-FFF2-40B4-BE49-F238E27FC236}">
                <a16:creationId xmlns:a16="http://schemas.microsoft.com/office/drawing/2014/main" id="{EAB9C0D9-01F6-4B64-AF8F-7A0ADDDD6111}"/>
              </a:ext>
            </a:extLst>
          </p:cNvPr>
          <p:cNvSpPr>
            <a:spLocks noGrp="1" noChangeArrowheads="1"/>
          </p:cNvSpPr>
          <p:nvPr>
            <p:ph type="body" idx="1"/>
          </p:nvPr>
        </p:nvSpPr>
        <p:spPr/>
        <p:txBody>
          <a:bodyPr/>
          <a:lstStyle/>
          <a:p>
            <a:r>
              <a:rPr lang="he-IL" altLang="en-US" dirty="0"/>
              <a:t>ניתן לנתק מערכת קבצים מה-</a:t>
            </a:r>
            <a:r>
              <a:rPr lang="en-US" altLang="en-US" dirty="0"/>
              <a:t>VFS</a:t>
            </a:r>
            <a:r>
              <a:rPr lang="he-IL" altLang="en-US" dirty="0"/>
              <a:t> ע"י שימוש בקריאת מערכת </a:t>
            </a:r>
            <a:r>
              <a:rPr lang="en-US" altLang="en-US" dirty="0"/>
              <a:t>unmount()</a:t>
            </a:r>
            <a:r>
              <a:rPr lang="he-IL" altLang="en-US" dirty="0"/>
              <a:t>.</a:t>
            </a:r>
          </a:p>
          <a:p>
            <a:r>
              <a:rPr lang="he-IL" altLang="en-US" dirty="0"/>
              <a:t>אם למערכת הקבצים שמנתקים מורכבות מערכות קבצים אחרות, גם הן יתנתקו. </a:t>
            </a:r>
          </a:p>
          <a:p>
            <a:r>
              <a:rPr lang="he-IL" altLang="en-US" dirty="0"/>
              <a:t>לאחר הניתוק ניתן יהיה שוב לגשת לקבצים שהיו תחת נקודת ההרכבה לפני ההרכבה.</a:t>
            </a:r>
          </a:p>
        </p:txBody>
      </p:sp>
      <p:sp>
        <p:nvSpPr>
          <p:cNvPr id="2" name="Footer Placeholder 1">
            <a:extLst>
              <a:ext uri="{FF2B5EF4-FFF2-40B4-BE49-F238E27FC236}">
                <a16:creationId xmlns:a16="http://schemas.microsoft.com/office/drawing/2014/main" id="{D9475957-1122-4BAE-9F5E-10004689955A}"/>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EF5B8450-BF8B-429B-BF6B-A784E70E885C}"/>
              </a:ext>
            </a:extLst>
          </p:cNvPr>
          <p:cNvSpPr>
            <a:spLocks noGrp="1"/>
          </p:cNvSpPr>
          <p:nvPr>
            <p:ph type="sldNum" sz="quarter" idx="12"/>
          </p:nvPr>
        </p:nvSpPr>
        <p:spPr/>
        <p:txBody>
          <a:bodyPr/>
          <a:lstStyle/>
          <a:p>
            <a:fld id="{0CFEC368-1D7A-4F81-ABF6-AE0E36BAF64C}" type="slidenum">
              <a:rPr lang="en-US" smtClean="0"/>
              <a:pPr/>
              <a:t>23</a:t>
            </a:fld>
            <a:endParaRPr lang="en-US"/>
          </a:p>
        </p:txBody>
      </p:sp>
    </p:spTree>
    <p:extLst>
      <p:ext uri="{BB962C8B-B14F-4D97-AF65-F5344CB8AC3E}">
        <p14:creationId xmlns:p14="http://schemas.microsoft.com/office/powerpoint/2010/main" val="2552965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a:extLst>
              <a:ext uri="{FF2B5EF4-FFF2-40B4-BE49-F238E27FC236}">
                <a16:creationId xmlns:a16="http://schemas.microsoft.com/office/drawing/2014/main" id="{0A8492A8-31FA-4540-9D14-BD4C5A4F4F07}"/>
              </a:ext>
            </a:extLst>
          </p:cNvPr>
          <p:cNvSpPr>
            <a:spLocks noGrp="1" noChangeArrowheads="1"/>
          </p:cNvSpPr>
          <p:nvPr>
            <p:ph type="title"/>
          </p:nvPr>
        </p:nvSpPr>
        <p:spPr/>
        <p:txBody>
          <a:bodyPr>
            <a:normAutofit fontScale="90000"/>
          </a:bodyPr>
          <a:lstStyle/>
          <a:p>
            <a:r>
              <a:rPr lang="he-IL" altLang="en-US" dirty="0"/>
              <a:t>פקודות </a:t>
            </a:r>
            <a:r>
              <a:rPr lang="en-US" altLang="en-US" dirty="0"/>
              <a:t>shell</a:t>
            </a:r>
            <a:r>
              <a:rPr lang="he-IL" altLang="en-US" dirty="0"/>
              <a:t> להרכבה/ניתוק מערכות קבצים</a:t>
            </a:r>
            <a:endParaRPr lang="en-US" altLang="en-US" dirty="0"/>
          </a:p>
        </p:txBody>
      </p:sp>
      <p:sp>
        <p:nvSpPr>
          <p:cNvPr id="470019" name="Rectangle 3">
            <a:extLst>
              <a:ext uri="{FF2B5EF4-FFF2-40B4-BE49-F238E27FC236}">
                <a16:creationId xmlns:a16="http://schemas.microsoft.com/office/drawing/2014/main" id="{28E8235B-CA7D-4924-9254-4E1A3CEFAC33}"/>
              </a:ext>
            </a:extLst>
          </p:cNvPr>
          <p:cNvSpPr>
            <a:spLocks noGrp="1" noChangeArrowheads="1"/>
          </p:cNvSpPr>
          <p:nvPr>
            <p:ph type="body" idx="1"/>
          </p:nvPr>
        </p:nvSpPr>
        <p:spPr/>
        <p:txBody>
          <a:bodyPr>
            <a:normAutofit lnSpcReduction="10000"/>
          </a:bodyPr>
          <a:lstStyle/>
          <a:p>
            <a:r>
              <a:rPr lang="he-IL" altLang="en-US"/>
              <a:t>קיימות פקודות </a:t>
            </a:r>
            <a:r>
              <a:rPr lang="en-US" altLang="en-US"/>
              <a:t>shell</a:t>
            </a:r>
            <a:r>
              <a:rPr lang="he-IL" altLang="en-US"/>
              <a:t>, המאפשרות למשתמש להרכיב ולנתק מערכות קבצים. </a:t>
            </a:r>
          </a:p>
          <a:p>
            <a:r>
              <a:rPr lang="he-IL" altLang="en-US"/>
              <a:t>פקודת </a:t>
            </a:r>
            <a:r>
              <a:rPr lang="en-US" altLang="en-US"/>
              <a:t>mount</a:t>
            </a:r>
            <a:r>
              <a:rPr lang="he-IL" altLang="en-US"/>
              <a:t> – מרכיבה מערכת קבצים (מעטפת לקריאת המערכת </a:t>
            </a:r>
            <a:r>
              <a:rPr lang="en-US" altLang="en-US"/>
              <a:t>mount()</a:t>
            </a:r>
            <a:r>
              <a:rPr lang="he-IL" altLang="en-US"/>
              <a:t>).</a:t>
            </a:r>
          </a:p>
          <a:p>
            <a:pPr lvl="1"/>
            <a:r>
              <a:rPr lang="he-IL" altLang="en-US"/>
              <a:t>פקודת </a:t>
            </a:r>
            <a:r>
              <a:rPr lang="en-US" altLang="en-US"/>
              <a:t>mount</a:t>
            </a:r>
            <a:r>
              <a:rPr lang="he-IL" altLang="en-US"/>
              <a:t> ללא פרמטרים נותנת את רשימת ההרכבות הקיימת במערכת.</a:t>
            </a:r>
          </a:p>
          <a:p>
            <a:r>
              <a:rPr lang="en-US" altLang="en-US"/>
              <a:t>mount –t type device dir </a:t>
            </a:r>
            <a:endParaRPr lang="he-IL" altLang="en-US"/>
          </a:p>
          <a:p>
            <a:pPr lvl="1"/>
            <a:r>
              <a:rPr lang="en-US" altLang="en-US"/>
              <a:t>type</a:t>
            </a:r>
            <a:r>
              <a:rPr lang="he-IL" altLang="en-US"/>
              <a:t> – סוג מערכת קבצים</a:t>
            </a:r>
          </a:p>
          <a:p>
            <a:pPr lvl="1"/>
            <a:r>
              <a:rPr lang="en-US" altLang="en-US"/>
              <a:t>device</a:t>
            </a:r>
            <a:r>
              <a:rPr lang="he-IL" altLang="en-US"/>
              <a:t> – מסלול למערכת קבצים </a:t>
            </a:r>
          </a:p>
          <a:p>
            <a:pPr lvl="1"/>
            <a:r>
              <a:rPr lang="en-US" altLang="en-US"/>
              <a:t>dir</a:t>
            </a:r>
            <a:r>
              <a:rPr lang="he-IL" altLang="en-US"/>
              <a:t> – נקודת הרכבה</a:t>
            </a:r>
          </a:p>
          <a:p>
            <a:r>
              <a:rPr lang="he-IL" altLang="en-US"/>
              <a:t>פקודת </a:t>
            </a:r>
            <a:r>
              <a:rPr lang="en-US" altLang="en-US"/>
              <a:t>umount</a:t>
            </a:r>
            <a:r>
              <a:rPr lang="he-IL" altLang="en-US"/>
              <a:t> – מנתקת מערכת קבצים (מעטפת לקריאת המערכת </a:t>
            </a:r>
            <a:r>
              <a:rPr lang="en-US" altLang="en-US"/>
              <a:t>unmount()</a:t>
            </a:r>
            <a:r>
              <a:rPr lang="he-IL" altLang="en-US"/>
              <a:t>).</a:t>
            </a:r>
          </a:p>
          <a:p>
            <a:r>
              <a:rPr lang="en-US" altLang="en-US"/>
              <a:t>umount</a:t>
            </a:r>
            <a:r>
              <a:rPr lang="ru-RU" altLang="en-US"/>
              <a:t> </a:t>
            </a:r>
            <a:r>
              <a:rPr lang="en-US" altLang="en-US"/>
              <a:t>dir</a:t>
            </a:r>
            <a:endParaRPr lang="he-IL" altLang="en-US"/>
          </a:p>
          <a:p>
            <a:pPr lvl="1"/>
            <a:r>
              <a:rPr lang="en-US" altLang="en-US"/>
              <a:t>Dir</a:t>
            </a:r>
            <a:r>
              <a:rPr lang="he-IL" altLang="en-US"/>
              <a:t> – נקודת ההרכבה. </a:t>
            </a:r>
          </a:p>
        </p:txBody>
      </p:sp>
      <p:sp>
        <p:nvSpPr>
          <p:cNvPr id="2" name="Footer Placeholder 1">
            <a:extLst>
              <a:ext uri="{FF2B5EF4-FFF2-40B4-BE49-F238E27FC236}">
                <a16:creationId xmlns:a16="http://schemas.microsoft.com/office/drawing/2014/main" id="{0BD01B47-2DBC-46BD-A214-7B3217C4E96A}"/>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9A8A22D2-ABFA-4F59-8407-1A66F0A9F73E}"/>
              </a:ext>
            </a:extLst>
          </p:cNvPr>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2005441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76C0B-BC96-45B4-926D-A0F98A87ED35}"/>
              </a:ext>
            </a:extLst>
          </p:cNvPr>
          <p:cNvSpPr>
            <a:spLocks noGrp="1"/>
          </p:cNvSpPr>
          <p:nvPr>
            <p:ph type="title"/>
          </p:nvPr>
        </p:nvSpPr>
        <p:spPr/>
        <p:txBody>
          <a:bodyPr/>
          <a:lstStyle/>
          <a:p>
            <a:r>
              <a:rPr lang="he-IL" dirty="0"/>
              <a:t>פעולות בסיסיות ב-</a:t>
            </a:r>
            <a:r>
              <a:rPr lang="en-US" dirty="0"/>
              <a:t>VFS</a:t>
            </a:r>
          </a:p>
        </p:txBody>
      </p:sp>
      <p:sp>
        <p:nvSpPr>
          <p:cNvPr id="3" name="Text Placeholder 2">
            <a:extLst>
              <a:ext uri="{FF2B5EF4-FFF2-40B4-BE49-F238E27FC236}">
                <a16:creationId xmlns:a16="http://schemas.microsoft.com/office/drawing/2014/main" id="{845920BE-5E4F-43D7-A762-C35BD3E3D328}"/>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D428B42E-3A9A-4D76-908D-88F413CC6903}"/>
              </a:ext>
            </a:extLst>
          </p:cNvPr>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a:extLst>
              <a:ext uri="{FF2B5EF4-FFF2-40B4-BE49-F238E27FC236}">
                <a16:creationId xmlns:a16="http://schemas.microsoft.com/office/drawing/2014/main" id="{96ED4B95-6056-45FE-90E0-80A31AA4ADC9}"/>
              </a:ext>
            </a:extLst>
          </p:cNvPr>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4083850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a:extLst>
              <a:ext uri="{FF2B5EF4-FFF2-40B4-BE49-F238E27FC236}">
                <a16:creationId xmlns:a16="http://schemas.microsoft.com/office/drawing/2014/main" id="{775E546E-9A6C-4D2E-9AF5-B27D26B6F735}"/>
              </a:ext>
            </a:extLst>
          </p:cNvPr>
          <p:cNvSpPr>
            <a:spLocks noGrp="1" noChangeArrowheads="1"/>
          </p:cNvSpPr>
          <p:nvPr>
            <p:ph type="title"/>
          </p:nvPr>
        </p:nvSpPr>
        <p:spPr/>
        <p:txBody>
          <a:bodyPr/>
          <a:lstStyle/>
          <a:p>
            <a:r>
              <a:rPr lang="he-IL" altLang="en-US"/>
              <a:t>איתור מסלול (</a:t>
            </a:r>
            <a:r>
              <a:rPr lang="en-US" altLang="en-US"/>
              <a:t>pathname</a:t>
            </a:r>
            <a:r>
              <a:rPr lang="he-IL" altLang="en-US"/>
              <a:t>)</a:t>
            </a:r>
            <a:endParaRPr lang="en-US" altLang="en-US"/>
          </a:p>
        </p:txBody>
      </p:sp>
      <p:sp>
        <p:nvSpPr>
          <p:cNvPr id="442371" name="Rectangle 3">
            <a:extLst>
              <a:ext uri="{FF2B5EF4-FFF2-40B4-BE49-F238E27FC236}">
                <a16:creationId xmlns:a16="http://schemas.microsoft.com/office/drawing/2014/main" id="{70042B2B-E1E8-477E-92B7-207487539018}"/>
              </a:ext>
            </a:extLst>
          </p:cNvPr>
          <p:cNvSpPr>
            <a:spLocks noGrp="1" noChangeArrowheads="1"/>
          </p:cNvSpPr>
          <p:nvPr>
            <p:ph type="body" idx="1"/>
          </p:nvPr>
        </p:nvSpPr>
        <p:spPr/>
        <p:txBody>
          <a:bodyPr>
            <a:normAutofit/>
          </a:bodyPr>
          <a:lstStyle/>
          <a:p>
            <a:r>
              <a:rPr lang="he-IL" altLang="en-US" dirty="0"/>
              <a:t>השאלה: בהינתן מסלול לקובץ, כיצד מגיעים ל-</a:t>
            </a:r>
            <a:r>
              <a:rPr lang="en-US" altLang="en-US" dirty="0" err="1"/>
              <a:t>inode</a:t>
            </a:r>
            <a:r>
              <a:rPr lang="he-IL" altLang="en-US" dirty="0"/>
              <a:t> המתאים?</a:t>
            </a:r>
          </a:p>
          <a:p>
            <a:r>
              <a:rPr lang="he-IL" altLang="en-US" dirty="0"/>
              <a:t>באופן כללי – שבירת המסלול לסדרת שמות קבצים. </a:t>
            </a:r>
          </a:p>
          <a:p>
            <a:pPr lvl="1"/>
            <a:r>
              <a:rPr lang="he-IL" altLang="en-US" dirty="0"/>
              <a:t>כל שמות הקבצים פרט לאחרון מייצגים תיקיות.</a:t>
            </a:r>
          </a:p>
          <a:p>
            <a:pPr lvl="1"/>
            <a:r>
              <a:rPr lang="he-IL" altLang="en-US" dirty="0"/>
              <a:t>שימוש במטמון ה-</a:t>
            </a:r>
            <a:r>
              <a:rPr lang="en-US" altLang="en-US" dirty="0" err="1"/>
              <a:t>dentry</a:t>
            </a:r>
            <a:r>
              <a:rPr lang="he-IL" altLang="en-US" dirty="0"/>
              <a:t> יכול להאיץ את החיפוש.</a:t>
            </a:r>
          </a:p>
          <a:p>
            <a:pPr lvl="2"/>
            <a:r>
              <a:rPr lang="he-IL" altLang="en-US" dirty="0"/>
              <a:t>מעדכנים את מטמון ה-</a:t>
            </a:r>
            <a:r>
              <a:rPr lang="en-US" altLang="en-US" dirty="0" err="1"/>
              <a:t>dentry</a:t>
            </a:r>
            <a:r>
              <a:rPr lang="he-IL" altLang="en-US" dirty="0"/>
              <a:t> תוך כדי החיפוש.</a:t>
            </a:r>
          </a:p>
          <a:p>
            <a:r>
              <a:rPr lang="he-IL" altLang="en-US" dirty="0"/>
              <a:t>נקודות בעייתיות:</a:t>
            </a:r>
          </a:p>
          <a:p>
            <a:pPr lvl="1"/>
            <a:r>
              <a:rPr lang="he-IL" altLang="en-US" dirty="0"/>
              <a:t>יש לוודא שהתהליך מורשה לגשת לכל אחד מהתיקיות בדרך.</a:t>
            </a:r>
          </a:p>
          <a:p>
            <a:pPr lvl="1"/>
            <a:r>
              <a:rPr lang="he-IL" altLang="en-US" dirty="0"/>
              <a:t>שם קובץ יכול להיות קישור סימבולי שמתייחס למסלול אחר.</a:t>
            </a:r>
          </a:p>
          <a:p>
            <a:pPr lvl="1"/>
            <a:r>
              <a:rPr lang="he-IL" altLang="en-US" dirty="0"/>
              <a:t>כל כניסה בדרך עשויה להיות נקודת הרכבה של מערכת קבצים אחרת (החיפוש עשוי להתפרש על פני מספר מערכות קבצים).</a:t>
            </a:r>
          </a:p>
          <a:p>
            <a:endParaRPr lang="he-IL" altLang="en-US" dirty="0"/>
          </a:p>
          <a:p>
            <a:endParaRPr lang="he-IL" altLang="en-US" dirty="0"/>
          </a:p>
        </p:txBody>
      </p:sp>
      <p:sp>
        <p:nvSpPr>
          <p:cNvPr id="2" name="Footer Placeholder 1">
            <a:extLst>
              <a:ext uri="{FF2B5EF4-FFF2-40B4-BE49-F238E27FC236}">
                <a16:creationId xmlns:a16="http://schemas.microsoft.com/office/drawing/2014/main" id="{7261965E-4E60-4BBE-BC55-F1B9C587AEB4}"/>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85CA70FA-0783-41E6-AF93-C4C01CA76EBB}"/>
              </a:ext>
            </a:extLst>
          </p:cNvPr>
          <p:cNvSpPr>
            <a:spLocks noGrp="1"/>
          </p:cNvSpPr>
          <p:nvPr>
            <p:ph type="sldNum" sz="quarter" idx="12"/>
          </p:nvPr>
        </p:nvSpPr>
        <p:spPr/>
        <p:txBody>
          <a:bodyPr/>
          <a:lstStyle/>
          <a:p>
            <a:fld id="{0CFEC368-1D7A-4F81-ABF6-AE0E36BAF64C}" type="slidenum">
              <a:rPr lang="en-US" smtClean="0"/>
              <a:pPr/>
              <a:t>26</a:t>
            </a:fld>
            <a:endParaRPr lang="en-US"/>
          </a:p>
        </p:txBody>
      </p:sp>
    </p:spTree>
    <p:extLst>
      <p:ext uri="{BB962C8B-B14F-4D97-AF65-F5344CB8AC3E}">
        <p14:creationId xmlns:p14="http://schemas.microsoft.com/office/powerpoint/2010/main" val="3503207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cxnSp>
        <p:nvCxnSpPr>
          <p:cNvPr id="33" name="Straight Arrow Connector 32"/>
          <p:cNvCxnSpPr>
            <a:endCxn id="24" idx="1"/>
          </p:cNvCxnSpPr>
          <p:nvPr/>
        </p:nvCxnSpPr>
        <p:spPr>
          <a:xfrm flipV="1">
            <a:off x="3587111" y="3969053"/>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38" name="TextBox 37"/>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39" name="Straight Arrow Connector 38"/>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aphicFrame>
        <p:nvGraphicFramePr>
          <p:cNvPr id="45" name="Table 44"/>
          <p:cNvGraphicFramePr>
            <a:graphicFrameLocks noGrp="1"/>
          </p:cNvGraphicFramePr>
          <p:nvPr>
            <p:extLst>
              <p:ext uri="{D42A27DB-BD31-4B8C-83A1-F6EECF244321}">
                <p14:modId xmlns:p14="http://schemas.microsoft.com/office/powerpoint/2010/main" val="23809713"/>
              </p:ext>
            </p:extLst>
          </p:nvPr>
        </p:nvGraphicFramePr>
        <p:xfrm>
          <a:off x="281038" y="5142088"/>
          <a:ext cx="1410790" cy="111252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bl>
          </a:graphicData>
        </a:graphic>
      </p:graphicFrame>
      <p:sp>
        <p:nvSpPr>
          <p:cNvPr id="46" name="TextBox 45"/>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sp>
        <p:nvSpPr>
          <p:cNvPr id="47" name="TextBox 46"/>
          <p:cNvSpPr txBox="1"/>
          <p:nvPr/>
        </p:nvSpPr>
        <p:spPr>
          <a:xfrm>
            <a:off x="1352558" y="599878"/>
            <a:ext cx="7306491" cy="1754326"/>
          </a:xfrm>
          <a:prstGeom prst="rect">
            <a:avLst/>
          </a:prstGeom>
          <a:noFill/>
        </p:spPr>
        <p:txBody>
          <a:bodyPr wrap="square" rtlCol="1">
            <a:spAutoFit/>
          </a:bodyPr>
          <a:lstStyle/>
          <a:p>
            <a:pPr algn="r" rtl="1"/>
            <a:r>
              <a:rPr lang="he-IL" dirty="0"/>
              <a:t>דוגמא של ביצוע חיפוש במסלול:</a:t>
            </a:r>
          </a:p>
          <a:p>
            <a:pPr algn="r" rtl="1"/>
            <a:r>
              <a:rPr lang="he-IL" dirty="0"/>
              <a:t>נתון מצב מערכת הקבצים המתואר באיור:</a:t>
            </a:r>
          </a:p>
          <a:p>
            <a:pPr algn="r" rtl="1"/>
            <a:r>
              <a:rPr lang="he-IL" dirty="0"/>
              <a:t>מערכת הקבצים הראשית היא </a:t>
            </a:r>
            <a:r>
              <a:rPr lang="en-US" dirty="0"/>
              <a:t>ext3</a:t>
            </a:r>
          </a:p>
          <a:p>
            <a:pPr algn="r" rtl="1"/>
            <a:r>
              <a:rPr lang="he-IL" dirty="0"/>
              <a:t>בספריה </a:t>
            </a:r>
            <a:r>
              <a:rPr lang="en-US" dirty="0"/>
              <a:t>/E/</a:t>
            </a:r>
            <a:r>
              <a:rPr lang="he-IL" dirty="0"/>
              <a:t> הרכיבו מערכת קבצים </a:t>
            </a:r>
            <a:r>
              <a:rPr lang="en-US" dirty="0"/>
              <a:t>NTFS</a:t>
            </a:r>
            <a:endParaRPr lang="he-IL" dirty="0"/>
          </a:p>
          <a:p>
            <a:pPr algn="r" rtl="1"/>
            <a:r>
              <a:rPr lang="he-IL" dirty="0"/>
              <a:t>הקובץ </a:t>
            </a:r>
            <a:r>
              <a:rPr lang="en-US" dirty="0"/>
              <a:t>E1</a:t>
            </a:r>
            <a:r>
              <a:rPr lang="he-IL" dirty="0"/>
              <a:t> הוא קישור סימבולי למסלול </a:t>
            </a:r>
            <a:r>
              <a:rPr lang="en-US" dirty="0"/>
              <a:t>/E/E5</a:t>
            </a:r>
            <a:endParaRPr lang="he-IL" dirty="0"/>
          </a:p>
          <a:p>
            <a:pPr algn="r" rtl="1"/>
            <a:r>
              <a:rPr lang="he-IL" dirty="0"/>
              <a:t>מצב </a:t>
            </a:r>
            <a:r>
              <a:rPr lang="en-US" dirty="0" err="1"/>
              <a:t>dentry</a:t>
            </a:r>
            <a:r>
              <a:rPr lang="en-US" dirty="0"/>
              <a:t> cache</a:t>
            </a:r>
            <a:r>
              <a:rPr lang="he-IL" dirty="0"/>
              <a:t> הוא כמתואר באיור (</a:t>
            </a:r>
            <a:r>
              <a:rPr lang="en-US" dirty="0" err="1"/>
              <a:t>dentries</a:t>
            </a:r>
            <a:r>
              <a:rPr lang="he-IL" dirty="0"/>
              <a:t> קיימים מסומנים בריבוע אדום)</a:t>
            </a:r>
          </a:p>
        </p:txBody>
      </p:sp>
      <p:sp>
        <p:nvSpPr>
          <p:cNvPr id="60" name="Rectangle 59"/>
          <p:cNvSpPr/>
          <p:nvPr/>
        </p:nvSpPr>
        <p:spPr>
          <a:xfrm>
            <a:off x="4889417" y="5499584"/>
            <a:ext cx="995785" cy="523220"/>
          </a:xfrm>
          <a:prstGeom prst="rect">
            <a:avLst/>
          </a:prstGeom>
        </p:spPr>
        <p:txBody>
          <a:bodyPr wrap="none">
            <a:spAutoFit/>
          </a:bodyPr>
          <a:lstStyle/>
          <a:p>
            <a:r>
              <a:rPr lang="en-US" sz="2800" dirty="0"/>
              <a:t>/E/E1</a:t>
            </a:r>
            <a:endParaRPr lang="he-IL" sz="2800" dirty="0"/>
          </a:p>
        </p:txBody>
      </p:sp>
      <p:sp>
        <p:nvSpPr>
          <p:cNvPr id="61" name="Rectangle 60"/>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62" name="Rectangle 6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Tree>
    <p:extLst>
      <p:ext uri="{BB962C8B-B14F-4D97-AF65-F5344CB8AC3E}">
        <p14:creationId xmlns:p14="http://schemas.microsoft.com/office/powerpoint/2010/main" val="1041650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47" name="TextBox 46"/>
          <p:cNvSpPr txBox="1"/>
          <p:nvPr/>
        </p:nvSpPr>
        <p:spPr>
          <a:xfrm>
            <a:off x="1236171" y="775188"/>
            <a:ext cx="7306491" cy="1477328"/>
          </a:xfrm>
          <a:prstGeom prst="rect">
            <a:avLst/>
          </a:prstGeom>
          <a:noFill/>
        </p:spPr>
        <p:txBody>
          <a:bodyPr wrap="square" rtlCol="1">
            <a:spAutoFit/>
          </a:bodyPr>
          <a:lstStyle/>
          <a:p>
            <a:pPr algn="r" rtl="1">
              <a:lnSpc>
                <a:spcPct val="90000"/>
              </a:lnSpc>
            </a:pPr>
            <a:r>
              <a:rPr lang="he-IL" altLang="he-IL" sz="2800" dirty="0"/>
              <a:t>במהלך האלגוריתם משתמשים בשני שדות עיקריים:</a:t>
            </a:r>
          </a:p>
          <a:p>
            <a:pPr marL="342900" indent="-342900" algn="r" rtl="1">
              <a:lnSpc>
                <a:spcPct val="90000"/>
              </a:lnSpc>
              <a:buFont typeface="Arial" panose="020B0604020202020204" pitchFamily="34" charset="0"/>
              <a:buChar char="•"/>
            </a:pPr>
            <a:r>
              <a:rPr lang="en-US" altLang="he-IL" sz="2400" dirty="0" err="1"/>
              <a:t>dentry</a:t>
            </a:r>
            <a:r>
              <a:rPr lang="he-IL" altLang="he-IL" sz="2400" dirty="0"/>
              <a:t> – כתובת אובייקט ה-</a:t>
            </a:r>
            <a:r>
              <a:rPr lang="en-US" altLang="he-IL" sz="2400" dirty="0" err="1"/>
              <a:t>dentry</a:t>
            </a:r>
            <a:r>
              <a:rPr lang="he-IL" altLang="he-IL" sz="2400" dirty="0"/>
              <a:t> של התיקייה הנוכחי</a:t>
            </a:r>
          </a:p>
          <a:p>
            <a:pPr marL="342900" indent="-342900" algn="r" rtl="1">
              <a:lnSpc>
                <a:spcPct val="90000"/>
              </a:lnSpc>
              <a:buFont typeface="Arial" panose="020B0604020202020204" pitchFamily="34" charset="0"/>
              <a:buChar char="•"/>
            </a:pPr>
            <a:r>
              <a:rPr lang="en-US" altLang="he-IL" sz="2400" dirty="0" err="1"/>
              <a:t>mnt</a:t>
            </a:r>
            <a:r>
              <a:rPr lang="he-IL" altLang="he-IL" sz="2400" dirty="0"/>
              <a:t> – מצביע ל-</a:t>
            </a:r>
            <a:r>
              <a:rPr lang="en-US" altLang="he-IL" sz="2400" dirty="0"/>
              <a:t>superblock</a:t>
            </a:r>
            <a:r>
              <a:rPr lang="he-IL" altLang="he-IL" sz="2400" dirty="0"/>
              <a:t> של מערכת הקבצים של התיקייה הנוכחי</a:t>
            </a:r>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a:t>
            </a:r>
            <a:r>
              <a:rPr lang="en-US" sz="2800" dirty="0"/>
              <a:t>E/E1</a:t>
            </a:r>
            <a:endParaRPr lang="he-IL" sz="2800" dirty="0"/>
          </a:p>
        </p:txBody>
      </p:sp>
      <p:cxnSp>
        <p:nvCxnSpPr>
          <p:cNvPr id="34" name="Straight Arrow Connector 33"/>
          <p:cNvCxnSpPr/>
          <p:nvPr/>
        </p:nvCxnSpPr>
        <p:spPr>
          <a:xfrm flipV="1">
            <a:off x="5005804"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flipH="1">
            <a:off x="4285284" y="28407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611503"/>
            <a:ext cx="825867" cy="369332"/>
          </a:xfrm>
          <a:prstGeom prst="rect">
            <a:avLst/>
          </a:prstGeom>
          <a:noFill/>
        </p:spPr>
        <p:txBody>
          <a:bodyPr wrap="none" rtlCol="1">
            <a:spAutoFit/>
          </a:bodyPr>
          <a:lstStyle/>
          <a:p>
            <a:r>
              <a:rPr lang="en-US" dirty="0" err="1"/>
              <a:t>dentry</a:t>
            </a:r>
            <a:endParaRPr lang="he-IL" dirty="0"/>
          </a:p>
        </p:txBody>
      </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graphicFrame>
        <p:nvGraphicFramePr>
          <p:cNvPr id="43" name="Table 42"/>
          <p:cNvGraphicFramePr>
            <a:graphicFrameLocks noGrp="1"/>
          </p:cNvGraphicFramePr>
          <p:nvPr>
            <p:extLst>
              <p:ext uri="{D42A27DB-BD31-4B8C-83A1-F6EECF244321}">
                <p14:modId xmlns:p14="http://schemas.microsoft.com/office/powerpoint/2010/main" val="1876372669"/>
              </p:ext>
            </p:extLst>
          </p:nvPr>
        </p:nvGraphicFramePr>
        <p:xfrm>
          <a:off x="281038" y="5142088"/>
          <a:ext cx="1410790" cy="111252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bl>
          </a:graphicData>
        </a:graphic>
      </p:graphicFrame>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87111" y="3969053"/>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7066722" y="30870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889162"/>
            <a:ext cx="565669" cy="369332"/>
          </a:xfrm>
          <a:prstGeom prst="rect">
            <a:avLst/>
          </a:prstGeom>
          <a:noFill/>
        </p:spPr>
        <p:txBody>
          <a:bodyPr wrap="none" rtlCol="1">
            <a:spAutoFit/>
          </a:bodyPr>
          <a:lstStyle/>
          <a:p>
            <a:r>
              <a:rPr lang="en-US" dirty="0" err="1"/>
              <a:t>mnt</a:t>
            </a:r>
            <a:endParaRPr lang="he-IL" dirty="0"/>
          </a:p>
        </p:txBody>
      </p:sp>
    </p:spTree>
    <p:extLst>
      <p:ext uri="{BB962C8B-B14F-4D97-AF65-F5344CB8AC3E}">
        <p14:creationId xmlns:p14="http://schemas.microsoft.com/office/powerpoint/2010/main" val="1636577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a:t>
            </a:r>
            <a:r>
              <a:rPr lang="en-US" sz="2800" dirty="0"/>
              <a:t>E/E1</a:t>
            </a:r>
            <a:endParaRPr lang="he-IL" sz="2800" dirty="0"/>
          </a:p>
        </p:txBody>
      </p:sp>
      <p:cxnSp>
        <p:nvCxnSpPr>
          <p:cNvPr id="34" name="Straight Arrow Connector 33"/>
          <p:cNvCxnSpPr/>
          <p:nvPr/>
        </p:nvCxnSpPr>
        <p:spPr>
          <a:xfrm flipV="1">
            <a:off x="5005804"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4285284" y="2611503"/>
            <a:ext cx="1242496" cy="369332"/>
            <a:chOff x="4285284" y="2461603"/>
            <a:chExt cx="1242496" cy="369332"/>
          </a:xfrm>
        </p:grpSpPr>
        <p:cxnSp>
          <p:nvCxnSpPr>
            <p:cNvPr id="35" name="Straight Arrow Connector 34"/>
            <p:cNvCxnSpPr/>
            <p:nvPr/>
          </p:nvCxnSpPr>
          <p:spPr>
            <a:xfrm flipH="1">
              <a:off x="4285284" y="26908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graphicFrame>
        <p:nvGraphicFramePr>
          <p:cNvPr id="43" name="Table 42"/>
          <p:cNvGraphicFramePr>
            <a:graphicFrameLocks noGrp="1"/>
          </p:cNvGraphicFramePr>
          <p:nvPr>
            <p:extLst>
              <p:ext uri="{D42A27DB-BD31-4B8C-83A1-F6EECF244321}">
                <p14:modId xmlns:p14="http://schemas.microsoft.com/office/powerpoint/2010/main" val="3460360726"/>
              </p:ext>
            </p:extLst>
          </p:nvPr>
        </p:nvGraphicFramePr>
        <p:xfrm>
          <a:off x="281038" y="5142088"/>
          <a:ext cx="1410790" cy="111252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bl>
          </a:graphicData>
        </a:graphic>
      </p:graphicFrame>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87111" y="3969053"/>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7066722" y="30870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889162"/>
            <a:ext cx="565669" cy="369332"/>
          </a:xfrm>
          <a:prstGeom prst="rect">
            <a:avLst/>
          </a:prstGeom>
          <a:noFill/>
        </p:spPr>
        <p:txBody>
          <a:bodyPr wrap="none" rtlCol="1">
            <a:spAutoFit/>
          </a:bodyPr>
          <a:lstStyle/>
          <a:p>
            <a:r>
              <a:rPr lang="en-US" dirty="0" err="1"/>
              <a:t>mnt</a:t>
            </a:r>
            <a:endParaRPr lang="he-IL" dirty="0"/>
          </a:p>
        </p:txBody>
      </p:sp>
      <p:sp>
        <p:nvSpPr>
          <p:cNvPr id="54" name="Rectangle 53"/>
          <p:cNvSpPr/>
          <p:nvPr/>
        </p:nvSpPr>
        <p:spPr>
          <a:xfrm>
            <a:off x="4991155" y="5499212"/>
            <a:ext cx="359394" cy="523220"/>
          </a:xfrm>
          <a:prstGeom prst="rect">
            <a:avLst/>
          </a:prstGeom>
        </p:spPr>
        <p:txBody>
          <a:bodyPr wrap="none">
            <a:spAutoFit/>
          </a:bodyPr>
          <a:lstStyle/>
          <a:p>
            <a:r>
              <a:rPr lang="en-US" sz="2800" dirty="0">
                <a:solidFill>
                  <a:srgbClr val="00B050"/>
                </a:solidFill>
              </a:rPr>
              <a:t>E</a:t>
            </a:r>
            <a:endParaRPr lang="he-IL" sz="2800" dirty="0"/>
          </a:p>
        </p:txBody>
      </p:sp>
      <p:sp>
        <p:nvSpPr>
          <p:cNvPr id="41" name="TextBox 40">
            <a:extLst>
              <a:ext uri="{FF2B5EF4-FFF2-40B4-BE49-F238E27FC236}">
                <a16:creationId xmlns:a16="http://schemas.microsoft.com/office/drawing/2014/main" id="{1685A592-AC11-4C31-8589-21B6C848D85B}"/>
              </a:ext>
            </a:extLst>
          </p:cNvPr>
          <p:cNvSpPr txBox="1"/>
          <p:nvPr/>
        </p:nvSpPr>
        <p:spPr>
          <a:xfrm>
            <a:off x="1205836" y="1000241"/>
            <a:ext cx="7306491" cy="884409"/>
          </a:xfrm>
          <a:prstGeom prst="rect">
            <a:avLst/>
          </a:prstGeom>
          <a:noFill/>
        </p:spPr>
        <p:txBody>
          <a:bodyPr wrap="square" rtlCol="1">
            <a:spAutoFit/>
          </a:bodyPr>
          <a:lstStyle/>
          <a:p>
            <a:pPr marL="0" lvl="1" algn="r" rtl="1">
              <a:lnSpc>
                <a:spcPct val="80000"/>
              </a:lnSpc>
            </a:pPr>
            <a:r>
              <a:rPr lang="he-IL" altLang="he-IL" sz="2400" dirty="0"/>
              <a:t>מסתכלים על שם הקובץ הבא במסלול</a:t>
            </a:r>
          </a:p>
          <a:p>
            <a:pPr marL="342900" indent="-342900" algn="r" rtl="1">
              <a:lnSpc>
                <a:spcPct val="80000"/>
              </a:lnSpc>
              <a:buFont typeface="Arial" panose="020B0604020202020204" pitchFamily="34" charset="0"/>
              <a:buChar char="•"/>
            </a:pPr>
            <a:r>
              <a:rPr lang="he-IL" altLang="he-IL" sz="2000" dirty="0"/>
              <a:t>מחפשים את שם הקובץ במטמון </a:t>
            </a:r>
            <a:r>
              <a:rPr lang="en-US" altLang="he-IL" sz="2000" dirty="0" err="1"/>
              <a:t>dentry</a:t>
            </a:r>
            <a:r>
              <a:rPr lang="he-IL" altLang="he-IL" sz="2000" dirty="0"/>
              <a:t>. אם לא מצאנו, נדרשת גישה לדיסק ויצירת </a:t>
            </a:r>
            <a:r>
              <a:rPr lang="en-US" altLang="he-IL" sz="2000" dirty="0" err="1"/>
              <a:t>dentry</a:t>
            </a:r>
            <a:r>
              <a:rPr lang="he-IL" altLang="he-IL" sz="2000" dirty="0"/>
              <a:t> חדש.</a:t>
            </a:r>
          </a:p>
        </p:txBody>
      </p:sp>
    </p:spTree>
    <p:extLst>
      <p:ext uri="{BB962C8B-B14F-4D97-AF65-F5344CB8AC3E}">
        <p14:creationId xmlns:p14="http://schemas.microsoft.com/office/powerpoint/2010/main" val="262016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6 4.07407E-6 L 0.02222 0.00046 " pathEditMode="relative" rAng="0" ptsTypes="AA">
                                      <p:cBhvr>
                                        <p:cTn id="6" dur="2000" fill="hold"/>
                                        <p:tgtEl>
                                          <p:spTgt spid="34"/>
                                        </p:tgtEl>
                                        <p:attrNameLst>
                                          <p:attrName>ppt_x</p:attrName>
                                          <p:attrName>ppt_y</p:attrName>
                                        </p:attrNameLst>
                                      </p:cBhvr>
                                      <p:rCtr x="1111" y="23"/>
                                    </p:animMotion>
                                  </p:childTnLst>
                                </p:cTn>
                              </p:par>
                              <p:par>
                                <p:cTn id="7" presetID="10"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animEffect transition="in" filter="fade">
                                      <p:cBhvr>
                                        <p:cTn id="9" dur="500"/>
                                        <p:tgtEl>
                                          <p:spTgt spid="5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nodeType="clickEffect">
                                  <p:stCondLst>
                                    <p:cond delay="0"/>
                                  </p:stCondLst>
                                  <p:childTnLst>
                                    <p:animMotion origin="layout" path="M -3.05556E-6 3.7037E-7 L 0.13386 0.12268 " pathEditMode="relative" rAng="0" ptsTypes="AA">
                                      <p:cBhvr>
                                        <p:cTn id="13" dur="2000" fill="hold"/>
                                        <p:tgtEl>
                                          <p:spTgt spid="33"/>
                                        </p:tgtEl>
                                        <p:attrNameLst>
                                          <p:attrName>ppt_x</p:attrName>
                                          <p:attrName>ppt_y</p:attrName>
                                        </p:attrNameLst>
                                      </p:cBhvr>
                                      <p:rCtr x="6684" y="61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421E3-56B5-4547-B21E-AE53C0DFAB7E}"/>
              </a:ext>
            </a:extLst>
          </p:cNvPr>
          <p:cNvSpPr>
            <a:spLocks noGrp="1"/>
          </p:cNvSpPr>
          <p:nvPr>
            <p:ph type="title"/>
          </p:nvPr>
        </p:nvSpPr>
        <p:spPr/>
        <p:txBody>
          <a:bodyPr/>
          <a:lstStyle/>
          <a:p>
            <a:r>
              <a:rPr lang="en-US" dirty="0"/>
              <a:t>virtual file system (VFS)</a:t>
            </a:r>
          </a:p>
        </p:txBody>
      </p:sp>
      <p:sp>
        <p:nvSpPr>
          <p:cNvPr id="3" name="Text Placeholder 2">
            <a:extLst>
              <a:ext uri="{FF2B5EF4-FFF2-40B4-BE49-F238E27FC236}">
                <a16:creationId xmlns:a16="http://schemas.microsoft.com/office/drawing/2014/main" id="{20C8DD09-7353-462C-8D9E-2E046A31DE50}"/>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7AB69688-B924-433A-995F-29608B23044E}"/>
              </a:ext>
            </a:extLst>
          </p:cNvPr>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a:extLst>
              <a:ext uri="{FF2B5EF4-FFF2-40B4-BE49-F238E27FC236}">
                <a16:creationId xmlns:a16="http://schemas.microsoft.com/office/drawing/2014/main" id="{16AB884F-B103-40C3-9D8A-646D786D4107}"/>
              </a:ext>
            </a:extLst>
          </p:cNvPr>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602417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1467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7073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7073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6638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6638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6638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1922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1922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09933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2312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5173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2312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09933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6409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4338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1922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5689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7816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0389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08750"/>
            <a:ext cx="902811" cy="369332"/>
          </a:xfrm>
          <a:prstGeom prst="rect">
            <a:avLst/>
          </a:prstGeom>
          <a:noFill/>
        </p:spPr>
        <p:txBody>
          <a:bodyPr wrap="none" rtlCol="1">
            <a:spAutoFit/>
          </a:bodyPr>
          <a:lstStyle/>
          <a:p>
            <a:r>
              <a:rPr lang="en-US" dirty="0" err="1"/>
              <a:t>softlink</a:t>
            </a:r>
            <a:endParaRPr lang="he-IL" dirty="0"/>
          </a:p>
        </p:txBody>
      </p:sp>
      <p:sp>
        <p:nvSpPr>
          <p:cNvPr id="47" name="TextBox 46"/>
          <p:cNvSpPr txBox="1"/>
          <p:nvPr/>
        </p:nvSpPr>
        <p:spPr>
          <a:xfrm>
            <a:off x="1320483" y="838542"/>
            <a:ext cx="7306491" cy="835165"/>
          </a:xfrm>
          <a:prstGeom prst="rect">
            <a:avLst/>
          </a:prstGeom>
          <a:noFill/>
        </p:spPr>
        <p:txBody>
          <a:bodyPr wrap="square" rtlCol="1">
            <a:spAutoFit/>
          </a:bodyPr>
          <a:lstStyle/>
          <a:p>
            <a:pPr algn="r" rtl="1">
              <a:lnSpc>
                <a:spcPct val="80000"/>
              </a:lnSpc>
            </a:pPr>
            <a:r>
              <a:rPr lang="he-IL" altLang="he-IL" sz="2000" dirty="0"/>
              <a:t>בודקים אם ה-</a:t>
            </a:r>
            <a:r>
              <a:rPr lang="en-US" altLang="he-IL" sz="2000" dirty="0" err="1"/>
              <a:t>dentry</a:t>
            </a:r>
            <a:r>
              <a:rPr lang="he-IL" altLang="he-IL" sz="2000" dirty="0"/>
              <a:t> החדש מהווה נקודת הרכבה למערכת קבצים כלשהי. במידה וכן, נעדכן את </a:t>
            </a:r>
            <a:r>
              <a:rPr lang="en-US" altLang="he-IL" sz="2000" dirty="0" err="1"/>
              <a:t>mnt</a:t>
            </a:r>
            <a:r>
              <a:rPr lang="he-IL" altLang="he-IL" sz="2000" dirty="0"/>
              <a:t> להצביע למערכת קבצים זו, ואת </a:t>
            </a:r>
            <a:r>
              <a:rPr lang="en-US" altLang="he-IL" sz="2000" dirty="0" err="1"/>
              <a:t>dentry</a:t>
            </a:r>
            <a:r>
              <a:rPr lang="he-IL" altLang="he-IL" sz="2000" dirty="0"/>
              <a:t> להצביע לתיקייה הראשי שלה.</a:t>
            </a:r>
          </a:p>
        </p:txBody>
      </p:sp>
      <p:sp>
        <p:nvSpPr>
          <p:cNvPr id="32" name="Rectangle 31"/>
          <p:cNvSpPr/>
          <p:nvPr/>
        </p:nvSpPr>
        <p:spPr>
          <a:xfrm>
            <a:off x="4889417" y="5484594"/>
            <a:ext cx="995785" cy="523220"/>
          </a:xfrm>
          <a:prstGeom prst="rect">
            <a:avLst/>
          </a:prstGeom>
        </p:spPr>
        <p:txBody>
          <a:bodyPr wrap="none">
            <a:spAutoFit/>
          </a:bodyPr>
          <a:lstStyle/>
          <a:p>
            <a:r>
              <a:rPr lang="en-US" sz="2800" dirty="0">
                <a:solidFill>
                  <a:srgbClr val="00B050"/>
                </a:solidFill>
              </a:rPr>
              <a:t>/E</a:t>
            </a:r>
            <a:r>
              <a:rPr lang="en-US" sz="2800" dirty="0"/>
              <a:t>/E1</a:t>
            </a:r>
            <a:endParaRPr lang="he-IL" sz="2800" dirty="0"/>
          </a:p>
        </p:txBody>
      </p:sp>
      <p:cxnSp>
        <p:nvCxnSpPr>
          <p:cNvPr id="34" name="Straight Arrow Connector 33"/>
          <p:cNvCxnSpPr/>
          <p:nvPr/>
        </p:nvCxnSpPr>
        <p:spPr>
          <a:xfrm flipV="1">
            <a:off x="5194647" y="606857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5568407" y="3387558"/>
            <a:ext cx="1242496" cy="369332"/>
            <a:chOff x="4285284" y="2461603"/>
            <a:chExt cx="1242496" cy="369332"/>
          </a:xfrm>
        </p:grpSpPr>
        <p:cxnSp>
          <p:nvCxnSpPr>
            <p:cNvPr id="35" name="Straight Arrow Connector 34"/>
            <p:cNvCxnSpPr/>
            <p:nvPr/>
          </p:nvCxnSpPr>
          <p:spPr>
            <a:xfrm flipH="1">
              <a:off x="4285284" y="26908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0266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1282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graphicFrame>
        <p:nvGraphicFramePr>
          <p:cNvPr id="43" name="Table 42"/>
          <p:cNvGraphicFramePr>
            <a:graphicFrameLocks noGrp="1"/>
          </p:cNvGraphicFramePr>
          <p:nvPr>
            <p:extLst>
              <p:ext uri="{D42A27DB-BD31-4B8C-83A1-F6EECF244321}">
                <p14:modId xmlns:p14="http://schemas.microsoft.com/office/powerpoint/2010/main" val="2589136954"/>
              </p:ext>
            </p:extLst>
          </p:nvPr>
        </p:nvGraphicFramePr>
        <p:xfrm>
          <a:off x="281038" y="5127098"/>
          <a:ext cx="1410790" cy="111252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bl>
          </a:graphicData>
        </a:graphic>
      </p:graphicFrame>
      <p:sp>
        <p:nvSpPr>
          <p:cNvPr id="44" name="TextBox 43"/>
          <p:cNvSpPr txBox="1"/>
          <p:nvPr/>
        </p:nvSpPr>
        <p:spPr>
          <a:xfrm>
            <a:off x="186476" y="477568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8260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2874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5379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5883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43818" y="2874172"/>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spTree>
    <p:extLst>
      <p:ext uri="{BB962C8B-B14F-4D97-AF65-F5344CB8AC3E}">
        <p14:creationId xmlns:p14="http://schemas.microsoft.com/office/powerpoint/2010/main" val="204995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49"/>
                                        </p:tgtEl>
                                        <p:attrNameLst>
                                          <p:attrName>style.color</p:attrName>
                                        </p:attrNameLst>
                                      </p:cBhvr>
                                      <p:to>
                                        <p:clrVal>
                                          <a:srgbClr val="00B050"/>
                                        </p:clrVal>
                                      </p:to>
                                    </p:set>
                                    <p:set>
                                      <p:cBhvr>
                                        <p:cTn id="7" dur="500" fill="hold"/>
                                        <p:tgtEl>
                                          <p:spTgt spid="49"/>
                                        </p:tgtEl>
                                        <p:attrNameLst>
                                          <p:attrName>fillcolor</p:attrName>
                                        </p:attrNameLst>
                                      </p:cBhvr>
                                      <p:to>
                                        <p:clrVal>
                                          <a:srgbClr val="00B050"/>
                                        </p:clrVal>
                                      </p:to>
                                    </p:set>
                                    <p:set>
                                      <p:cBhvr>
                                        <p:cTn id="8" dur="500" fill="hold"/>
                                        <p:tgtEl>
                                          <p:spTgt spid="49"/>
                                        </p:tgtEl>
                                        <p:attrNameLst>
                                          <p:attrName>fill.type</p:attrName>
                                        </p:attrNameLst>
                                      </p:cBhvr>
                                      <p:to>
                                        <p:strVal val="solid"/>
                                      </p:to>
                                    </p:set>
                                  </p:childTnLst>
                                </p:cTn>
                              </p:par>
                              <p:par>
                                <p:cTn id="9" presetID="7" presetClass="emph" presetSubtype="2" fill="hold" nodeType="withEffect">
                                  <p:stCondLst>
                                    <p:cond delay="0"/>
                                  </p:stCondLst>
                                  <p:childTnLst>
                                    <p:animClr clrSpc="rgb" dir="cw">
                                      <p:cBhvr>
                                        <p:cTn id="10" dur="2000" fill="hold"/>
                                        <p:tgtEl>
                                          <p:spTgt spid="48"/>
                                        </p:tgtEl>
                                        <p:attrNameLst>
                                          <p:attrName>stroke.color</p:attrName>
                                        </p:attrNameLst>
                                      </p:cBhvr>
                                      <p:to>
                                        <a:srgbClr val="00B050"/>
                                      </p:to>
                                    </p:animClr>
                                    <p:set>
                                      <p:cBhvr>
                                        <p:cTn id="11" dur="2000" fill="hold"/>
                                        <p:tgtEl>
                                          <p:spTgt spid="48"/>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nodeType="clickEffect">
                                  <p:stCondLst>
                                    <p:cond delay="0"/>
                                  </p:stCondLst>
                                  <p:childTnLst>
                                    <p:animMotion origin="layout" path="M -2.5E-6 1.11111E-6 L -0.00052 0.17361 " pathEditMode="relative" rAng="0" ptsTypes="AA">
                                      <p:cBhvr>
                                        <p:cTn id="15" dur="2000" fill="hold"/>
                                        <p:tgtEl>
                                          <p:spTgt spid="9"/>
                                        </p:tgtEl>
                                        <p:attrNameLst>
                                          <p:attrName>ppt_x</p:attrName>
                                          <p:attrName>ppt_y</p:attrName>
                                        </p:attrNameLst>
                                      </p:cBhvr>
                                      <p:rCtr x="-35" y="86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a:t>
            </a:r>
            <a:r>
              <a:rPr lang="en-US" sz="2800" dirty="0"/>
              <a:t>/E1</a:t>
            </a:r>
            <a:endParaRPr lang="he-IL" sz="2800" dirty="0"/>
          </a:p>
        </p:txBody>
      </p:sp>
      <p:cxnSp>
        <p:nvCxnSpPr>
          <p:cNvPr id="34" name="Straight Arrow Connector 33"/>
          <p:cNvCxnSpPr/>
          <p:nvPr/>
        </p:nvCxnSpPr>
        <p:spPr>
          <a:xfrm flipV="1">
            <a:off x="5194647"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5568407" y="3402548"/>
            <a:ext cx="1242496" cy="369332"/>
            <a:chOff x="4285284" y="2461603"/>
            <a:chExt cx="1242496" cy="369332"/>
          </a:xfrm>
        </p:grpSpPr>
        <p:cxnSp>
          <p:nvCxnSpPr>
            <p:cNvPr id="35" name="Straight Arrow Connector 34"/>
            <p:cNvCxnSpPr/>
            <p:nvPr/>
          </p:nvCxnSpPr>
          <p:spPr>
            <a:xfrm flipH="1">
              <a:off x="4285284" y="26908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graphicFrame>
        <p:nvGraphicFramePr>
          <p:cNvPr id="43" name="Table 42"/>
          <p:cNvGraphicFramePr>
            <a:graphicFrameLocks noGrp="1"/>
          </p:cNvGraphicFramePr>
          <p:nvPr>
            <p:extLst>
              <p:ext uri="{D42A27DB-BD31-4B8C-83A1-F6EECF244321}">
                <p14:modId xmlns:p14="http://schemas.microsoft.com/office/powerpoint/2010/main" val="1595038187"/>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2676702069"/>
                  </a:ext>
                </a:extLst>
              </a:tr>
            </a:tbl>
          </a:graphicData>
        </a:graphic>
      </p:graphicFrame>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43818" y="4071919"/>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sp>
        <p:nvSpPr>
          <p:cNvPr id="45" name="Rectangle 44"/>
          <p:cNvSpPr/>
          <p:nvPr/>
        </p:nvSpPr>
        <p:spPr>
          <a:xfrm>
            <a:off x="5218432" y="5499584"/>
            <a:ext cx="681597" cy="523220"/>
          </a:xfrm>
          <a:prstGeom prst="rect">
            <a:avLst/>
          </a:prstGeom>
          <a:noFill/>
          <a:ln>
            <a:noFill/>
          </a:ln>
        </p:spPr>
        <p:txBody>
          <a:bodyPr wrap="none">
            <a:spAutoFit/>
          </a:bodyPr>
          <a:lstStyle/>
          <a:p>
            <a:r>
              <a:rPr lang="en-US" sz="2800" dirty="0">
                <a:solidFill>
                  <a:srgbClr val="00B050"/>
                </a:solidFill>
              </a:rPr>
              <a:t>/E1</a:t>
            </a:r>
            <a:endParaRPr lang="he-IL" sz="2800" dirty="0">
              <a:solidFill>
                <a:srgbClr val="00B050"/>
              </a:solidFill>
            </a:endParaRPr>
          </a:p>
        </p:txBody>
      </p:sp>
      <p:sp>
        <p:nvSpPr>
          <p:cNvPr id="47" name="TextBox 46">
            <a:extLst>
              <a:ext uri="{FF2B5EF4-FFF2-40B4-BE49-F238E27FC236}">
                <a16:creationId xmlns:a16="http://schemas.microsoft.com/office/drawing/2014/main" id="{C526234A-97DF-43E1-9136-3265F8ABFCDD}"/>
              </a:ext>
            </a:extLst>
          </p:cNvPr>
          <p:cNvSpPr txBox="1"/>
          <p:nvPr/>
        </p:nvSpPr>
        <p:spPr>
          <a:xfrm>
            <a:off x="1205836" y="1000241"/>
            <a:ext cx="7306491" cy="884409"/>
          </a:xfrm>
          <a:prstGeom prst="rect">
            <a:avLst/>
          </a:prstGeom>
          <a:noFill/>
        </p:spPr>
        <p:txBody>
          <a:bodyPr wrap="square" rtlCol="1">
            <a:spAutoFit/>
          </a:bodyPr>
          <a:lstStyle/>
          <a:p>
            <a:pPr marL="0" lvl="1" algn="r" rtl="1">
              <a:lnSpc>
                <a:spcPct val="80000"/>
              </a:lnSpc>
            </a:pPr>
            <a:r>
              <a:rPr lang="he-IL" altLang="he-IL" sz="2400" dirty="0"/>
              <a:t>מסתכלים על שם הקובץ הבא במסלול</a:t>
            </a:r>
          </a:p>
          <a:p>
            <a:pPr marL="342900" indent="-342900" algn="r" rtl="1">
              <a:lnSpc>
                <a:spcPct val="80000"/>
              </a:lnSpc>
              <a:buFont typeface="Arial" panose="020B0604020202020204" pitchFamily="34" charset="0"/>
              <a:buChar char="•"/>
            </a:pPr>
            <a:r>
              <a:rPr lang="he-IL" altLang="he-IL" sz="2000" dirty="0"/>
              <a:t>מחפשים את שם הקובץ במטמון </a:t>
            </a:r>
            <a:r>
              <a:rPr lang="en-US" altLang="he-IL" sz="2000" dirty="0" err="1"/>
              <a:t>dentry</a:t>
            </a:r>
            <a:r>
              <a:rPr lang="he-IL" altLang="he-IL" sz="2000" dirty="0"/>
              <a:t>. אם לא מצאנו, נדרשת גישה לדיסק ויצירת </a:t>
            </a:r>
            <a:r>
              <a:rPr lang="en-US" altLang="he-IL" sz="2000" dirty="0" err="1"/>
              <a:t>dentry</a:t>
            </a:r>
            <a:r>
              <a:rPr lang="he-IL" altLang="he-IL" sz="2000" dirty="0"/>
              <a:t> חדש.</a:t>
            </a:r>
          </a:p>
        </p:txBody>
      </p:sp>
    </p:spTree>
    <p:extLst>
      <p:ext uri="{BB962C8B-B14F-4D97-AF65-F5344CB8AC3E}">
        <p14:creationId xmlns:p14="http://schemas.microsoft.com/office/powerpoint/2010/main" val="428289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42" presetClass="path" presetSubtype="0" accel="50000" decel="50000" fill="hold" nodeType="withEffect">
                                  <p:stCondLst>
                                    <p:cond delay="0"/>
                                  </p:stCondLst>
                                  <p:childTnLst>
                                    <p:animMotion origin="layout" path="M 4.44444E-6 4.07407E-6 L 0.04097 -0.00093 " pathEditMode="relative" rAng="0" ptsTypes="AA">
                                      <p:cBhvr>
                                        <p:cTn id="9" dur="2000" fill="hold"/>
                                        <p:tgtEl>
                                          <p:spTgt spid="34"/>
                                        </p:tgtEl>
                                        <p:attrNameLst>
                                          <p:attrName>ppt_x</p:attrName>
                                          <p:attrName>ppt_y</p:attrName>
                                        </p:attrNameLst>
                                      </p:cBhvr>
                                      <p:rCtr x="2049"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5602152"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5568407" y="3402548"/>
            <a:ext cx="1242496" cy="369332"/>
            <a:chOff x="4285284" y="2461603"/>
            <a:chExt cx="1242496" cy="369332"/>
          </a:xfrm>
        </p:grpSpPr>
        <p:cxnSp>
          <p:nvCxnSpPr>
            <p:cNvPr id="35" name="Straight Arrow Connector 34"/>
            <p:cNvCxnSpPr/>
            <p:nvPr/>
          </p:nvCxnSpPr>
          <p:spPr>
            <a:xfrm flipH="1">
              <a:off x="4285284" y="26908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43818" y="4071919"/>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graphicFrame>
        <p:nvGraphicFramePr>
          <p:cNvPr id="60" name="Table 59">
            <a:extLst>
              <a:ext uri="{FF2B5EF4-FFF2-40B4-BE49-F238E27FC236}">
                <a16:creationId xmlns:a16="http://schemas.microsoft.com/office/drawing/2014/main" id="{A9D865D7-F424-4259-86EB-5B1A1C34604B}"/>
              </a:ext>
            </a:extLst>
          </p:cNvPr>
          <p:cNvGraphicFramePr>
            <a:graphicFrameLocks noGrp="1"/>
          </p:cNvGraphicFramePr>
          <p:nvPr>
            <p:extLst>
              <p:ext uri="{D42A27DB-BD31-4B8C-83A1-F6EECF244321}">
                <p14:modId xmlns:p14="http://schemas.microsoft.com/office/powerpoint/2010/main" val="4107683284"/>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grpSp>
        <p:nvGrpSpPr>
          <p:cNvPr id="27" name="Group 26"/>
          <p:cNvGrpSpPr/>
          <p:nvPr/>
        </p:nvGrpSpPr>
        <p:grpSpPr>
          <a:xfrm>
            <a:off x="1001486" y="4825629"/>
            <a:ext cx="3293667" cy="1664842"/>
            <a:chOff x="1001486" y="4675729"/>
            <a:chExt cx="3293667" cy="1664842"/>
          </a:xfrm>
        </p:grpSpPr>
        <p:sp>
          <p:nvSpPr>
            <p:cNvPr id="47" name="Rectangle 46"/>
            <p:cNvSpPr/>
            <p:nvPr/>
          </p:nvSpPr>
          <p:spPr>
            <a:xfrm>
              <a:off x="3827691" y="46757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54" name="TextBox 53"/>
            <p:cNvSpPr txBox="1"/>
            <p:nvPr/>
          </p:nvSpPr>
          <p:spPr>
            <a:xfrm>
              <a:off x="1947946" y="5417241"/>
              <a:ext cx="2243628" cy="923330"/>
            </a:xfrm>
            <a:prstGeom prst="rect">
              <a:avLst/>
            </a:prstGeom>
            <a:noFill/>
          </p:spPr>
          <p:txBody>
            <a:bodyPr wrap="none" rtlCol="1">
              <a:spAutoFit/>
            </a:bodyPr>
            <a:lstStyle/>
            <a:p>
              <a:pPr algn="r" rtl="1"/>
              <a:r>
                <a:rPr lang="he-IL" dirty="0"/>
                <a:t>ניגשים לדיסק ומייצרים</a:t>
              </a:r>
            </a:p>
            <a:p>
              <a:pPr algn="r" rtl="1"/>
              <a:r>
                <a:rPr lang="he-IL" dirty="0"/>
                <a:t> </a:t>
              </a:r>
              <a:r>
                <a:rPr lang="en-US" dirty="0" err="1"/>
                <a:t>dentry</a:t>
              </a:r>
              <a:r>
                <a:rPr lang="he-IL" dirty="0"/>
                <a:t> חדש ומוסיפים </a:t>
              </a:r>
            </a:p>
            <a:p>
              <a:pPr algn="r" rtl="1"/>
              <a:r>
                <a:rPr lang="he-IL" dirty="0"/>
                <a:t>אותו למטמון</a:t>
              </a:r>
            </a:p>
          </p:txBody>
        </p:sp>
        <p:cxnSp>
          <p:nvCxnSpPr>
            <p:cNvPr id="56" name="Straight Arrow Connector 55"/>
            <p:cNvCxnSpPr>
              <a:stCxn id="54" idx="0"/>
            </p:cNvCxnSpPr>
            <p:nvPr/>
          </p:nvCxnSpPr>
          <p:spPr>
            <a:xfrm flipV="1">
              <a:off x="3069760" y="5078661"/>
              <a:ext cx="654352" cy="338580"/>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p:cNvCxnSpPr>
              <a:cxnSpLocks/>
              <a:stCxn id="54" idx="1"/>
            </p:cNvCxnSpPr>
            <p:nvPr/>
          </p:nvCxnSpPr>
          <p:spPr>
            <a:xfrm flipH="1">
              <a:off x="1001486" y="5878906"/>
              <a:ext cx="946460" cy="372807"/>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sp>
        <p:nvSpPr>
          <p:cNvPr id="61" name="TextBox 60">
            <a:extLst>
              <a:ext uri="{FF2B5EF4-FFF2-40B4-BE49-F238E27FC236}">
                <a16:creationId xmlns:a16="http://schemas.microsoft.com/office/drawing/2014/main" id="{5D26894A-8CDD-4E25-863A-6BBF8E0CDCDF}"/>
              </a:ext>
            </a:extLst>
          </p:cNvPr>
          <p:cNvSpPr txBox="1"/>
          <p:nvPr/>
        </p:nvSpPr>
        <p:spPr>
          <a:xfrm>
            <a:off x="1205836" y="1000241"/>
            <a:ext cx="7306491" cy="884409"/>
          </a:xfrm>
          <a:prstGeom prst="rect">
            <a:avLst/>
          </a:prstGeom>
          <a:noFill/>
        </p:spPr>
        <p:txBody>
          <a:bodyPr wrap="square" rtlCol="1">
            <a:spAutoFit/>
          </a:bodyPr>
          <a:lstStyle/>
          <a:p>
            <a:pPr marL="0" lvl="1" algn="r" rtl="1">
              <a:lnSpc>
                <a:spcPct val="80000"/>
              </a:lnSpc>
            </a:pPr>
            <a:r>
              <a:rPr lang="he-IL" altLang="he-IL" sz="2400" dirty="0"/>
              <a:t>מסתכלים על שם הקובץ הבא במסלול</a:t>
            </a:r>
          </a:p>
          <a:p>
            <a:pPr marL="342900" indent="-342900" algn="r" rtl="1">
              <a:lnSpc>
                <a:spcPct val="80000"/>
              </a:lnSpc>
              <a:buFont typeface="Arial" panose="020B0604020202020204" pitchFamily="34" charset="0"/>
              <a:buChar char="•"/>
            </a:pPr>
            <a:r>
              <a:rPr lang="he-IL" altLang="he-IL" sz="2000" dirty="0"/>
              <a:t>מחפשים את שם הקובץ במטמון </a:t>
            </a:r>
            <a:r>
              <a:rPr lang="en-US" altLang="he-IL" sz="2000" dirty="0" err="1"/>
              <a:t>dentry</a:t>
            </a:r>
            <a:r>
              <a:rPr lang="he-IL" altLang="he-IL" sz="2000" dirty="0"/>
              <a:t>. אם לא מצאנו, נדרשת גישה לדיסק ויצירת </a:t>
            </a:r>
            <a:r>
              <a:rPr lang="en-US" altLang="he-IL" sz="2000" dirty="0" err="1"/>
              <a:t>dentry</a:t>
            </a:r>
            <a:r>
              <a:rPr lang="he-IL" altLang="he-IL" sz="2000" dirty="0"/>
              <a:t> חדש.</a:t>
            </a:r>
          </a:p>
        </p:txBody>
      </p:sp>
    </p:spTree>
    <p:extLst>
      <p:ext uri="{BB962C8B-B14F-4D97-AF65-F5344CB8AC3E}">
        <p14:creationId xmlns:p14="http://schemas.microsoft.com/office/powerpoint/2010/main" val="80470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5602152"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2650765" y="5093800"/>
            <a:ext cx="1140600" cy="369332"/>
            <a:chOff x="4505104" y="2288081"/>
            <a:chExt cx="1140600" cy="369332"/>
          </a:xfrm>
        </p:grpSpPr>
        <p:cxnSp>
          <p:nvCxnSpPr>
            <p:cNvPr id="35" name="Straight Arrow Connector 34"/>
            <p:cNvCxnSpPr>
              <a:endCxn id="8" idx="1"/>
            </p:cNvCxnSpPr>
            <p:nvPr/>
          </p:nvCxnSpPr>
          <p:spPr>
            <a:xfrm flipV="1">
              <a:off x="5188408" y="2371185"/>
              <a:ext cx="457296" cy="184666"/>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505104" y="2288081"/>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43818" y="4071919"/>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sp>
        <p:nvSpPr>
          <p:cNvPr id="41" name="TextBox 40"/>
          <p:cNvSpPr txBox="1"/>
          <p:nvPr/>
        </p:nvSpPr>
        <p:spPr>
          <a:xfrm>
            <a:off x="1205836" y="1000241"/>
            <a:ext cx="7306491" cy="884409"/>
          </a:xfrm>
          <a:prstGeom prst="rect">
            <a:avLst/>
          </a:prstGeom>
          <a:noFill/>
        </p:spPr>
        <p:txBody>
          <a:bodyPr wrap="square" rtlCol="1">
            <a:spAutoFit/>
          </a:bodyPr>
          <a:lstStyle/>
          <a:p>
            <a:pPr marL="0" lvl="1" algn="r" rtl="1">
              <a:lnSpc>
                <a:spcPct val="80000"/>
              </a:lnSpc>
            </a:pPr>
            <a:r>
              <a:rPr lang="he-IL" altLang="he-IL" sz="2400" dirty="0"/>
              <a:t>מסתכלים על שם הקובץ הבא במסלול</a:t>
            </a:r>
          </a:p>
          <a:p>
            <a:pPr marL="342900" indent="-342900" algn="r" rtl="1">
              <a:lnSpc>
                <a:spcPct val="80000"/>
              </a:lnSpc>
              <a:buFont typeface="Arial" panose="020B0604020202020204" pitchFamily="34" charset="0"/>
              <a:buChar char="•"/>
            </a:pPr>
            <a:r>
              <a:rPr lang="he-IL" altLang="he-IL" sz="2000" dirty="0"/>
              <a:t>מחפשים את שם הקובץ במטמון </a:t>
            </a:r>
            <a:r>
              <a:rPr lang="en-US" altLang="he-IL" sz="2000" dirty="0" err="1"/>
              <a:t>dentry</a:t>
            </a:r>
            <a:r>
              <a:rPr lang="he-IL" altLang="he-IL" sz="2000" dirty="0"/>
              <a:t>. אם לא מצאנו, נדרשת גישה לדיסק ויצירת </a:t>
            </a:r>
            <a:r>
              <a:rPr lang="en-US" altLang="he-IL" sz="2000" dirty="0" err="1"/>
              <a:t>dentry</a:t>
            </a:r>
            <a:r>
              <a:rPr lang="he-IL" altLang="he-IL" sz="2000" dirty="0"/>
              <a:t> חדש.</a:t>
            </a:r>
          </a:p>
        </p:txBody>
      </p:sp>
      <p:sp>
        <p:nvSpPr>
          <p:cNvPr id="58" name="Rectangle 57"/>
          <p:cNvSpPr/>
          <p:nvPr/>
        </p:nvSpPr>
        <p:spPr>
          <a:xfrm>
            <a:off x="3827691" y="48256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graphicFrame>
        <p:nvGraphicFramePr>
          <p:cNvPr id="47" name="Table 46">
            <a:extLst>
              <a:ext uri="{FF2B5EF4-FFF2-40B4-BE49-F238E27FC236}">
                <a16:creationId xmlns:a16="http://schemas.microsoft.com/office/drawing/2014/main" id="{782D7BB5-ABFB-4E51-A9BC-80830E2B9494}"/>
              </a:ext>
            </a:extLst>
          </p:cNvPr>
          <p:cNvGraphicFramePr>
            <a:graphicFrameLocks noGrp="1"/>
          </p:cNvGraphicFramePr>
          <p:nvPr>
            <p:extLst>
              <p:ext uri="{D42A27DB-BD31-4B8C-83A1-F6EECF244321}">
                <p14:modId xmlns:p14="http://schemas.microsoft.com/office/powerpoint/2010/main" val="2342736646"/>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spTree>
    <p:extLst>
      <p:ext uri="{BB962C8B-B14F-4D97-AF65-F5344CB8AC3E}">
        <p14:creationId xmlns:p14="http://schemas.microsoft.com/office/powerpoint/2010/main" val="1158109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5602152"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43818" y="4071919"/>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sp>
        <p:nvSpPr>
          <p:cNvPr id="47" name="Rectangle 46"/>
          <p:cNvSpPr/>
          <p:nvPr/>
        </p:nvSpPr>
        <p:spPr>
          <a:xfrm>
            <a:off x="3827691" y="48256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grpSp>
        <p:nvGrpSpPr>
          <p:cNvPr id="21" name="Group 20"/>
          <p:cNvGrpSpPr/>
          <p:nvPr/>
        </p:nvGrpSpPr>
        <p:grpSpPr>
          <a:xfrm>
            <a:off x="5846682" y="5499584"/>
            <a:ext cx="1629090" cy="523220"/>
            <a:chOff x="5846682" y="5349684"/>
            <a:chExt cx="1629090" cy="523220"/>
          </a:xfrm>
        </p:grpSpPr>
        <p:cxnSp>
          <p:nvCxnSpPr>
            <p:cNvPr id="46" name="Straight Arrow Connector 45"/>
            <p:cNvCxnSpPr/>
            <p:nvPr/>
          </p:nvCxnSpPr>
          <p:spPr>
            <a:xfrm>
              <a:off x="5846682" y="5611294"/>
              <a:ext cx="697136" cy="6254"/>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479987" y="5349684"/>
              <a:ext cx="995785" cy="523220"/>
            </a:xfrm>
            <a:prstGeom prst="rect">
              <a:avLst/>
            </a:prstGeom>
          </p:spPr>
          <p:txBody>
            <a:bodyPr wrap="none">
              <a:spAutoFit/>
            </a:bodyPr>
            <a:lstStyle/>
            <a:p>
              <a:r>
                <a:rPr lang="en-US" sz="2800" dirty="0"/>
                <a:t>/E/E5</a:t>
              </a:r>
              <a:endParaRPr lang="he-IL" sz="2800" dirty="0"/>
            </a:p>
          </p:txBody>
        </p:sp>
      </p:grpSp>
      <p:grpSp>
        <p:nvGrpSpPr>
          <p:cNvPr id="62" name="Group 61"/>
          <p:cNvGrpSpPr/>
          <p:nvPr/>
        </p:nvGrpSpPr>
        <p:grpSpPr>
          <a:xfrm>
            <a:off x="2650765" y="5093800"/>
            <a:ext cx="1140600" cy="436128"/>
            <a:chOff x="4505104" y="2221285"/>
            <a:chExt cx="1140600" cy="436128"/>
          </a:xfrm>
        </p:grpSpPr>
        <p:cxnSp>
          <p:nvCxnSpPr>
            <p:cNvPr id="63" name="Straight Arrow Connector 62"/>
            <p:cNvCxnSpPr/>
            <p:nvPr/>
          </p:nvCxnSpPr>
          <p:spPr>
            <a:xfrm flipV="1">
              <a:off x="5188408" y="2221285"/>
              <a:ext cx="457296" cy="184666"/>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64" name="TextBox 63"/>
            <p:cNvSpPr txBox="1"/>
            <p:nvPr/>
          </p:nvSpPr>
          <p:spPr>
            <a:xfrm>
              <a:off x="4505104" y="2288081"/>
              <a:ext cx="825867" cy="369332"/>
            </a:xfrm>
            <a:prstGeom prst="rect">
              <a:avLst/>
            </a:prstGeom>
            <a:noFill/>
          </p:spPr>
          <p:txBody>
            <a:bodyPr wrap="none" rtlCol="1">
              <a:spAutoFit/>
            </a:bodyPr>
            <a:lstStyle/>
            <a:p>
              <a:r>
                <a:rPr lang="en-US" dirty="0" err="1"/>
                <a:t>dentry</a:t>
              </a:r>
              <a:endParaRPr lang="he-IL" dirty="0"/>
            </a:p>
          </p:txBody>
        </p:sp>
      </p:grpSp>
      <p:graphicFrame>
        <p:nvGraphicFramePr>
          <p:cNvPr id="54" name="Table 53">
            <a:extLst>
              <a:ext uri="{FF2B5EF4-FFF2-40B4-BE49-F238E27FC236}">
                <a16:creationId xmlns:a16="http://schemas.microsoft.com/office/drawing/2014/main" id="{2E69D53C-287A-4184-9370-FAF22AA9CF60}"/>
              </a:ext>
            </a:extLst>
          </p:cNvPr>
          <p:cNvGraphicFramePr>
            <a:graphicFrameLocks noGrp="1"/>
          </p:cNvGraphicFramePr>
          <p:nvPr>
            <p:extLst>
              <p:ext uri="{D42A27DB-BD31-4B8C-83A1-F6EECF244321}">
                <p14:modId xmlns:p14="http://schemas.microsoft.com/office/powerpoint/2010/main" val="2342736646"/>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sp>
        <p:nvSpPr>
          <p:cNvPr id="56" name="TextBox 55">
            <a:extLst>
              <a:ext uri="{FF2B5EF4-FFF2-40B4-BE49-F238E27FC236}">
                <a16:creationId xmlns:a16="http://schemas.microsoft.com/office/drawing/2014/main" id="{F3273298-87B8-4EE1-B944-65612592A456}"/>
              </a:ext>
            </a:extLst>
          </p:cNvPr>
          <p:cNvSpPr txBox="1"/>
          <p:nvPr/>
        </p:nvSpPr>
        <p:spPr>
          <a:xfrm>
            <a:off x="1236171" y="985404"/>
            <a:ext cx="7306491" cy="1181862"/>
          </a:xfrm>
          <a:prstGeom prst="rect">
            <a:avLst/>
          </a:prstGeom>
          <a:noFill/>
        </p:spPr>
        <p:txBody>
          <a:bodyPr wrap="square" rtlCol="1">
            <a:spAutoFit/>
          </a:bodyPr>
          <a:lstStyle/>
          <a:p>
            <a:pPr marL="0" lvl="1" algn="r" rtl="1">
              <a:lnSpc>
                <a:spcPct val="80000"/>
              </a:lnSpc>
            </a:pPr>
            <a:r>
              <a:rPr lang="he-IL" altLang="he-IL" sz="2400" dirty="0"/>
              <a:t>בודקים האם ה-</a:t>
            </a:r>
            <a:r>
              <a:rPr lang="en-US" altLang="he-IL" sz="2400" dirty="0" err="1"/>
              <a:t>inode</a:t>
            </a:r>
            <a:r>
              <a:rPr lang="he-IL" altLang="he-IL" sz="2400" dirty="0"/>
              <a:t> של ה-</a:t>
            </a:r>
            <a:r>
              <a:rPr lang="en-US" altLang="he-IL" sz="2400" dirty="0" err="1"/>
              <a:t>dentry</a:t>
            </a:r>
            <a:r>
              <a:rPr lang="he-IL" altLang="he-IL" sz="2400" dirty="0"/>
              <a:t> החדש מייצג קישור סימבולי</a:t>
            </a:r>
          </a:p>
          <a:p>
            <a:pPr marL="285750" indent="-285750" algn="r" rtl="1">
              <a:lnSpc>
                <a:spcPct val="90000"/>
              </a:lnSpc>
              <a:buFont typeface="Arial" panose="020B0604020202020204" pitchFamily="34" charset="0"/>
              <a:buChar char="•"/>
            </a:pPr>
            <a:r>
              <a:rPr lang="he-IL" altLang="he-IL" dirty="0"/>
              <a:t>משתמשים בפונקציית החיפוש במסלול כדי למצוא את ה-</a:t>
            </a:r>
            <a:r>
              <a:rPr lang="en-US" altLang="he-IL" dirty="0" err="1"/>
              <a:t>dentry</a:t>
            </a:r>
            <a:r>
              <a:rPr lang="he-IL" altLang="he-IL" dirty="0"/>
              <a:t> אליו מצביע הקישור הסימבולי (קריאה רקורסיבית).</a:t>
            </a:r>
          </a:p>
        </p:txBody>
      </p:sp>
    </p:spTree>
    <p:extLst>
      <p:ext uri="{BB962C8B-B14F-4D97-AF65-F5344CB8AC3E}">
        <p14:creationId xmlns:p14="http://schemas.microsoft.com/office/powerpoint/2010/main" val="332249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30"/>
                                        </p:tgtEl>
                                        <p:attrNameLst>
                                          <p:attrName>stroke.color</p:attrName>
                                        </p:attrNameLst>
                                      </p:cBhvr>
                                      <p:to>
                                        <a:srgbClr val="00B050"/>
                                      </p:to>
                                    </p:animClr>
                                    <p:set>
                                      <p:cBhvr>
                                        <p:cTn id="7" dur="2000" fill="hold"/>
                                        <p:tgtEl>
                                          <p:spTgt spid="30"/>
                                        </p:tgtEl>
                                        <p:attrNameLst>
                                          <p:attrName>stroke.on</p:attrName>
                                        </p:attrNameLst>
                                      </p:cBhvr>
                                      <p:to>
                                        <p:strVal val="true"/>
                                      </p:to>
                                    </p:set>
                                  </p:childTnLst>
                                </p:cTn>
                              </p:par>
                              <p:par>
                                <p:cTn id="8" presetID="3" presetClass="emph" presetSubtype="2" fill="hold" grpId="0" nodeType="withEffect">
                                  <p:stCondLst>
                                    <p:cond delay="0"/>
                                  </p:stCondLst>
                                  <p:childTnLst>
                                    <p:animClr clrSpc="rgb" dir="cw">
                                      <p:cBhvr override="childStyle">
                                        <p:cTn id="9" dur="2000" fill="hold"/>
                                        <p:tgtEl>
                                          <p:spTgt spid="31"/>
                                        </p:tgtEl>
                                        <p:attrNameLst>
                                          <p:attrName>style.color</p:attrName>
                                        </p:attrNameLst>
                                      </p:cBhvr>
                                      <p:to>
                                        <a:srgbClr val="00B050"/>
                                      </p:to>
                                    </p:animClr>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5602152"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43818" y="4071919"/>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sp>
        <p:nvSpPr>
          <p:cNvPr id="47" name="Rectangle 46"/>
          <p:cNvSpPr/>
          <p:nvPr/>
        </p:nvSpPr>
        <p:spPr>
          <a:xfrm>
            <a:off x="3827691" y="48256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grpSp>
        <p:nvGrpSpPr>
          <p:cNvPr id="21" name="Group 20"/>
          <p:cNvGrpSpPr/>
          <p:nvPr/>
        </p:nvGrpSpPr>
        <p:grpSpPr>
          <a:xfrm>
            <a:off x="5846682" y="5499584"/>
            <a:ext cx="1629090" cy="523220"/>
            <a:chOff x="5846682" y="5349684"/>
            <a:chExt cx="1629090" cy="523220"/>
          </a:xfrm>
        </p:grpSpPr>
        <p:cxnSp>
          <p:nvCxnSpPr>
            <p:cNvPr id="46" name="Straight Arrow Connector 45"/>
            <p:cNvCxnSpPr/>
            <p:nvPr/>
          </p:nvCxnSpPr>
          <p:spPr>
            <a:xfrm>
              <a:off x="5846682" y="5611294"/>
              <a:ext cx="697136" cy="6254"/>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479987" y="5349684"/>
              <a:ext cx="995785" cy="523220"/>
            </a:xfrm>
            <a:prstGeom prst="rect">
              <a:avLst/>
            </a:prstGeom>
          </p:spPr>
          <p:txBody>
            <a:bodyPr wrap="none">
              <a:spAutoFit/>
            </a:bodyPr>
            <a:lstStyle/>
            <a:p>
              <a:r>
                <a:rPr lang="en-US" sz="2800" dirty="0"/>
                <a:t>/E/E5</a:t>
              </a:r>
              <a:endParaRPr lang="he-IL" sz="2800" dirty="0"/>
            </a:p>
          </p:txBody>
        </p:sp>
      </p:grpSp>
      <p:sp>
        <p:nvSpPr>
          <p:cNvPr id="54" name="Rectangle 53"/>
          <p:cNvSpPr/>
          <p:nvPr/>
        </p:nvSpPr>
        <p:spPr>
          <a:xfrm>
            <a:off x="6489513" y="5499584"/>
            <a:ext cx="324128" cy="523220"/>
          </a:xfrm>
          <a:prstGeom prst="rect">
            <a:avLst/>
          </a:prstGeom>
        </p:spPr>
        <p:txBody>
          <a:bodyPr wrap="none">
            <a:spAutoFit/>
          </a:bodyPr>
          <a:lstStyle/>
          <a:p>
            <a:r>
              <a:rPr lang="en-US" sz="2800" dirty="0">
                <a:solidFill>
                  <a:srgbClr val="00B050"/>
                </a:solidFill>
              </a:rPr>
              <a:t>/</a:t>
            </a:r>
            <a:endParaRPr lang="he-IL" sz="2800" dirty="0">
              <a:solidFill>
                <a:srgbClr val="00B050"/>
              </a:solidFill>
            </a:endParaRPr>
          </a:p>
        </p:txBody>
      </p:sp>
      <p:grpSp>
        <p:nvGrpSpPr>
          <p:cNvPr id="56" name="Group 55"/>
          <p:cNvGrpSpPr/>
          <p:nvPr/>
        </p:nvGrpSpPr>
        <p:grpSpPr>
          <a:xfrm>
            <a:off x="2650765" y="5093800"/>
            <a:ext cx="1140600" cy="436128"/>
            <a:chOff x="4505104" y="2221285"/>
            <a:chExt cx="1140600" cy="436128"/>
          </a:xfrm>
        </p:grpSpPr>
        <p:cxnSp>
          <p:nvCxnSpPr>
            <p:cNvPr id="59" name="Straight Arrow Connector 58"/>
            <p:cNvCxnSpPr/>
            <p:nvPr/>
          </p:nvCxnSpPr>
          <p:spPr>
            <a:xfrm flipV="1">
              <a:off x="5188408" y="2221285"/>
              <a:ext cx="457296" cy="184666"/>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4505104" y="2288081"/>
              <a:ext cx="825867" cy="369332"/>
            </a:xfrm>
            <a:prstGeom prst="rect">
              <a:avLst/>
            </a:prstGeom>
            <a:noFill/>
          </p:spPr>
          <p:txBody>
            <a:bodyPr wrap="none" rtlCol="1">
              <a:spAutoFit/>
            </a:bodyPr>
            <a:lstStyle/>
            <a:p>
              <a:r>
                <a:rPr lang="en-US" dirty="0" err="1"/>
                <a:t>dentry</a:t>
              </a:r>
              <a:endParaRPr lang="he-IL" dirty="0"/>
            </a:p>
          </p:txBody>
        </p:sp>
      </p:grpSp>
      <p:graphicFrame>
        <p:nvGraphicFramePr>
          <p:cNvPr id="62" name="Table 61">
            <a:extLst>
              <a:ext uri="{FF2B5EF4-FFF2-40B4-BE49-F238E27FC236}">
                <a16:creationId xmlns:a16="http://schemas.microsoft.com/office/drawing/2014/main" id="{5BE00592-74E9-448C-8D73-3AB977A52634}"/>
              </a:ext>
            </a:extLst>
          </p:cNvPr>
          <p:cNvGraphicFramePr>
            <a:graphicFrameLocks noGrp="1"/>
          </p:cNvGraphicFramePr>
          <p:nvPr>
            <p:extLst>
              <p:ext uri="{D42A27DB-BD31-4B8C-83A1-F6EECF244321}">
                <p14:modId xmlns:p14="http://schemas.microsoft.com/office/powerpoint/2010/main" val="2342736646"/>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sp>
        <p:nvSpPr>
          <p:cNvPr id="63" name="TextBox 62">
            <a:extLst>
              <a:ext uri="{FF2B5EF4-FFF2-40B4-BE49-F238E27FC236}">
                <a16:creationId xmlns:a16="http://schemas.microsoft.com/office/drawing/2014/main" id="{3CE46CB0-73BB-4D57-A8F2-6427BA20BDEB}"/>
              </a:ext>
            </a:extLst>
          </p:cNvPr>
          <p:cNvSpPr txBox="1"/>
          <p:nvPr/>
        </p:nvSpPr>
        <p:spPr>
          <a:xfrm>
            <a:off x="1236171" y="985404"/>
            <a:ext cx="7306491" cy="1181862"/>
          </a:xfrm>
          <a:prstGeom prst="rect">
            <a:avLst/>
          </a:prstGeom>
          <a:noFill/>
        </p:spPr>
        <p:txBody>
          <a:bodyPr wrap="square" rtlCol="1">
            <a:spAutoFit/>
          </a:bodyPr>
          <a:lstStyle/>
          <a:p>
            <a:pPr marL="0" lvl="1" algn="r" rtl="1">
              <a:lnSpc>
                <a:spcPct val="80000"/>
              </a:lnSpc>
            </a:pPr>
            <a:r>
              <a:rPr lang="he-IL" altLang="he-IL" sz="2400" dirty="0"/>
              <a:t>בודקים האם ה-</a:t>
            </a:r>
            <a:r>
              <a:rPr lang="en-US" altLang="he-IL" sz="2400" dirty="0" err="1"/>
              <a:t>inode</a:t>
            </a:r>
            <a:r>
              <a:rPr lang="he-IL" altLang="he-IL" sz="2400" dirty="0"/>
              <a:t> של ה-</a:t>
            </a:r>
            <a:r>
              <a:rPr lang="en-US" altLang="he-IL" sz="2400" dirty="0" err="1"/>
              <a:t>dentry</a:t>
            </a:r>
            <a:r>
              <a:rPr lang="he-IL" altLang="he-IL" sz="2400" dirty="0"/>
              <a:t> החדש מייצג קישור סימבולי</a:t>
            </a:r>
          </a:p>
          <a:p>
            <a:pPr marL="285750" indent="-285750" algn="r" rtl="1">
              <a:lnSpc>
                <a:spcPct val="90000"/>
              </a:lnSpc>
              <a:buFont typeface="Arial" panose="020B0604020202020204" pitchFamily="34" charset="0"/>
              <a:buChar char="•"/>
            </a:pPr>
            <a:r>
              <a:rPr lang="he-IL" altLang="he-IL" dirty="0"/>
              <a:t>משתמשים בפונקציית החיפוש במסלול כדי למצוא את ה-</a:t>
            </a:r>
            <a:r>
              <a:rPr lang="en-US" altLang="he-IL" dirty="0" err="1"/>
              <a:t>dentry</a:t>
            </a:r>
            <a:r>
              <a:rPr lang="he-IL" altLang="he-IL" dirty="0"/>
              <a:t> אליו מצביע הקישור הסימבולי (קריאה רקורסיבית).</a:t>
            </a:r>
          </a:p>
        </p:txBody>
      </p:sp>
    </p:spTree>
    <p:extLst>
      <p:ext uri="{BB962C8B-B14F-4D97-AF65-F5344CB8AC3E}">
        <p14:creationId xmlns:p14="http://schemas.microsoft.com/office/powerpoint/2010/main" val="316295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61111E-6 4.07407E-6 L 0.11146 0.00138 " pathEditMode="relative" rAng="0" ptsTypes="AA">
                                      <p:cBhvr>
                                        <p:cTn id="6" dur="2000" fill="hold"/>
                                        <p:tgtEl>
                                          <p:spTgt spid="34"/>
                                        </p:tgtEl>
                                        <p:attrNameLst>
                                          <p:attrName>ppt_x</p:attrName>
                                          <p:attrName>ppt_y</p:attrName>
                                        </p:attrNameLst>
                                      </p:cBhvr>
                                      <p:rCtr x="5573" y="69"/>
                                    </p:animMotion>
                                  </p:childTnLst>
                                </p:cTn>
                              </p:par>
                              <p:par>
                                <p:cTn id="7" presetID="10"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animEffect transition="in" filter="fade">
                                      <p:cBhvr>
                                        <p:cTn id="9" dur="500"/>
                                        <p:tgtEl>
                                          <p:spTgt spid="5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nodeType="clickEffect">
                                  <p:stCondLst>
                                    <p:cond delay="0"/>
                                  </p:stCondLst>
                                  <p:childTnLst>
                                    <p:animMotion origin="layout" path="M -2.5E-6 -2.59259E-6 L 0.00104 -0.16666 " pathEditMode="relative" rAng="0" ptsTypes="AA">
                                      <p:cBhvr>
                                        <p:cTn id="13" dur="2000" fill="hold"/>
                                        <p:tgtEl>
                                          <p:spTgt spid="9"/>
                                        </p:tgtEl>
                                        <p:attrNameLst>
                                          <p:attrName>ppt_x</p:attrName>
                                          <p:attrName>ppt_y</p:attrName>
                                        </p:attrNameLst>
                                      </p:cBhvr>
                                      <p:rCtr x="52" y="-8333"/>
                                    </p:animMotion>
                                  </p:childTnLst>
                                </p:cTn>
                              </p:par>
                            </p:childTnLst>
                          </p:cTn>
                        </p:par>
                      </p:childTnLst>
                    </p:cTn>
                  </p:par>
                  <p:par>
                    <p:cTn id="14" fill="hold">
                      <p:stCondLst>
                        <p:cond delay="indefinite"/>
                      </p:stCondLst>
                      <p:childTnLst>
                        <p:par>
                          <p:cTn id="15" fill="hold">
                            <p:stCondLst>
                              <p:cond delay="0"/>
                            </p:stCondLst>
                            <p:childTnLst>
                              <p:par>
                                <p:cTn id="16" presetID="31" presetClass="exit" presetSubtype="0" fill="hold" nodeType="clickEffect">
                                  <p:stCondLst>
                                    <p:cond delay="0"/>
                                  </p:stCondLst>
                                  <p:childTnLst>
                                    <p:anim calcmode="lin" valueType="num">
                                      <p:cBhvr>
                                        <p:cTn id="17" dur="1000"/>
                                        <p:tgtEl>
                                          <p:spTgt spid="56"/>
                                        </p:tgtEl>
                                        <p:attrNameLst>
                                          <p:attrName>ppt_w</p:attrName>
                                        </p:attrNameLst>
                                      </p:cBhvr>
                                      <p:tavLst>
                                        <p:tav tm="0">
                                          <p:val>
                                            <p:strVal val="ppt_w"/>
                                          </p:val>
                                        </p:tav>
                                        <p:tav tm="100000">
                                          <p:val>
                                            <p:fltVal val="0"/>
                                          </p:val>
                                        </p:tav>
                                      </p:tavLst>
                                    </p:anim>
                                    <p:anim calcmode="lin" valueType="num">
                                      <p:cBhvr>
                                        <p:cTn id="18" dur="1000"/>
                                        <p:tgtEl>
                                          <p:spTgt spid="56"/>
                                        </p:tgtEl>
                                        <p:attrNameLst>
                                          <p:attrName>ppt_h</p:attrName>
                                        </p:attrNameLst>
                                      </p:cBhvr>
                                      <p:tavLst>
                                        <p:tav tm="0">
                                          <p:val>
                                            <p:strVal val="ppt_h"/>
                                          </p:val>
                                        </p:tav>
                                        <p:tav tm="100000">
                                          <p:val>
                                            <p:fltVal val="0"/>
                                          </p:val>
                                        </p:tav>
                                      </p:tavLst>
                                    </p:anim>
                                    <p:anim calcmode="lin" valueType="num">
                                      <p:cBhvr>
                                        <p:cTn id="19" dur="1000"/>
                                        <p:tgtEl>
                                          <p:spTgt spid="56"/>
                                        </p:tgtEl>
                                        <p:attrNameLst>
                                          <p:attrName>style.rotation</p:attrName>
                                        </p:attrNameLst>
                                      </p:cBhvr>
                                      <p:tavLst>
                                        <p:tav tm="0">
                                          <p:val>
                                            <p:fltVal val="0"/>
                                          </p:val>
                                        </p:tav>
                                        <p:tav tm="100000">
                                          <p:val>
                                            <p:fltVal val="90"/>
                                          </p:val>
                                        </p:tav>
                                      </p:tavLst>
                                    </p:anim>
                                    <p:animEffect transition="out" filter="fade">
                                      <p:cBhvr>
                                        <p:cTn id="20" dur="1000"/>
                                        <p:tgtEl>
                                          <p:spTgt spid="56"/>
                                        </p:tgtEl>
                                      </p:cBhvr>
                                    </p:animEffect>
                                    <p:set>
                                      <p:cBhvr>
                                        <p:cTn id="21" dur="1" fill="hold">
                                          <p:stCondLst>
                                            <p:cond delay="999"/>
                                          </p:stCondLst>
                                        </p:cTn>
                                        <p:tgtEl>
                                          <p:spTgt spid="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6602277"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7" name="Rectangle 46"/>
          <p:cNvSpPr/>
          <p:nvPr/>
        </p:nvSpPr>
        <p:spPr>
          <a:xfrm>
            <a:off x="3827691" y="48256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grpSp>
        <p:nvGrpSpPr>
          <p:cNvPr id="21" name="Group 20"/>
          <p:cNvGrpSpPr/>
          <p:nvPr/>
        </p:nvGrpSpPr>
        <p:grpSpPr>
          <a:xfrm>
            <a:off x="5846682" y="5499584"/>
            <a:ext cx="1629090" cy="523220"/>
            <a:chOff x="5846682" y="5349684"/>
            <a:chExt cx="1629090" cy="523220"/>
          </a:xfrm>
        </p:grpSpPr>
        <p:cxnSp>
          <p:nvCxnSpPr>
            <p:cNvPr id="46" name="Straight Arrow Connector 45"/>
            <p:cNvCxnSpPr/>
            <p:nvPr/>
          </p:nvCxnSpPr>
          <p:spPr>
            <a:xfrm>
              <a:off x="5846682" y="5611294"/>
              <a:ext cx="697136" cy="6254"/>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479987" y="5349684"/>
              <a:ext cx="995785" cy="523220"/>
            </a:xfrm>
            <a:prstGeom prst="rect">
              <a:avLst/>
            </a:prstGeom>
          </p:spPr>
          <p:txBody>
            <a:bodyPr wrap="none">
              <a:spAutoFit/>
            </a:bodyPr>
            <a:lstStyle/>
            <a:p>
              <a:r>
                <a:rPr lang="en-US" sz="2800" dirty="0">
                  <a:solidFill>
                    <a:srgbClr val="00B050"/>
                  </a:solidFill>
                </a:rPr>
                <a:t>/</a:t>
              </a:r>
              <a:r>
                <a:rPr lang="en-US" sz="2800" dirty="0"/>
                <a:t>E/E5</a:t>
              </a:r>
              <a:endParaRPr lang="he-IL" sz="2800" dirty="0"/>
            </a:p>
          </p:txBody>
        </p:sp>
      </p:grpSp>
      <p:grpSp>
        <p:nvGrpSpPr>
          <p:cNvPr id="61" name="Group 60"/>
          <p:cNvGrpSpPr/>
          <p:nvPr/>
        </p:nvGrpSpPr>
        <p:grpSpPr>
          <a:xfrm>
            <a:off x="4271170" y="2603051"/>
            <a:ext cx="1242496" cy="369332"/>
            <a:chOff x="4285284" y="2461603"/>
            <a:chExt cx="1242496" cy="369332"/>
          </a:xfrm>
        </p:grpSpPr>
        <p:cxnSp>
          <p:nvCxnSpPr>
            <p:cNvPr id="62" name="Straight Arrow Connector 61"/>
            <p:cNvCxnSpPr/>
            <p:nvPr/>
          </p:nvCxnSpPr>
          <p:spPr>
            <a:xfrm flipH="1">
              <a:off x="4285284" y="26908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63" name="TextBox 62"/>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grpSp>
        <p:nvGrpSpPr>
          <p:cNvPr id="64" name="Group 63"/>
          <p:cNvGrpSpPr/>
          <p:nvPr/>
        </p:nvGrpSpPr>
        <p:grpSpPr>
          <a:xfrm>
            <a:off x="6543818" y="2918165"/>
            <a:ext cx="887396" cy="369332"/>
            <a:chOff x="6543818" y="2739262"/>
            <a:chExt cx="887396" cy="369332"/>
          </a:xfrm>
        </p:grpSpPr>
        <p:cxnSp>
          <p:nvCxnSpPr>
            <p:cNvPr id="65" name="Straight Arrow Connector 64"/>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66" name="TextBox 65"/>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graphicFrame>
        <p:nvGraphicFramePr>
          <p:cNvPr id="53" name="Table 52">
            <a:extLst>
              <a:ext uri="{FF2B5EF4-FFF2-40B4-BE49-F238E27FC236}">
                <a16:creationId xmlns:a16="http://schemas.microsoft.com/office/drawing/2014/main" id="{D1DB61B4-F6E7-4BF0-972B-9DE478250057}"/>
              </a:ext>
            </a:extLst>
          </p:cNvPr>
          <p:cNvGraphicFramePr>
            <a:graphicFrameLocks noGrp="1"/>
          </p:cNvGraphicFramePr>
          <p:nvPr>
            <p:extLst>
              <p:ext uri="{D42A27DB-BD31-4B8C-83A1-F6EECF244321}">
                <p14:modId xmlns:p14="http://schemas.microsoft.com/office/powerpoint/2010/main" val="2342736646"/>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sp>
        <p:nvSpPr>
          <p:cNvPr id="54" name="TextBox 53">
            <a:extLst>
              <a:ext uri="{FF2B5EF4-FFF2-40B4-BE49-F238E27FC236}">
                <a16:creationId xmlns:a16="http://schemas.microsoft.com/office/drawing/2014/main" id="{1CAE282A-F29D-4E46-9020-88FCD2735763}"/>
              </a:ext>
            </a:extLst>
          </p:cNvPr>
          <p:cNvSpPr txBox="1"/>
          <p:nvPr/>
        </p:nvSpPr>
        <p:spPr>
          <a:xfrm>
            <a:off x="1236171" y="985404"/>
            <a:ext cx="7306491" cy="1181862"/>
          </a:xfrm>
          <a:prstGeom prst="rect">
            <a:avLst/>
          </a:prstGeom>
          <a:noFill/>
        </p:spPr>
        <p:txBody>
          <a:bodyPr wrap="square" rtlCol="1">
            <a:spAutoFit/>
          </a:bodyPr>
          <a:lstStyle/>
          <a:p>
            <a:pPr marL="0" lvl="1" algn="r" rtl="1">
              <a:lnSpc>
                <a:spcPct val="80000"/>
              </a:lnSpc>
            </a:pPr>
            <a:r>
              <a:rPr lang="he-IL" altLang="he-IL" sz="2400" dirty="0"/>
              <a:t>בודקים האם ה-</a:t>
            </a:r>
            <a:r>
              <a:rPr lang="en-US" altLang="he-IL" sz="2400" dirty="0" err="1"/>
              <a:t>inode</a:t>
            </a:r>
            <a:r>
              <a:rPr lang="he-IL" altLang="he-IL" sz="2400" dirty="0"/>
              <a:t> של ה-</a:t>
            </a:r>
            <a:r>
              <a:rPr lang="en-US" altLang="he-IL" sz="2400" dirty="0" err="1"/>
              <a:t>dentry</a:t>
            </a:r>
            <a:r>
              <a:rPr lang="he-IL" altLang="he-IL" sz="2400" dirty="0"/>
              <a:t> החדש מייצג קישור סימבולי</a:t>
            </a:r>
          </a:p>
          <a:p>
            <a:pPr marL="285750" indent="-285750" algn="r" rtl="1">
              <a:lnSpc>
                <a:spcPct val="90000"/>
              </a:lnSpc>
              <a:buFont typeface="Arial" panose="020B0604020202020204" pitchFamily="34" charset="0"/>
              <a:buChar char="•"/>
            </a:pPr>
            <a:r>
              <a:rPr lang="he-IL" altLang="he-IL" dirty="0"/>
              <a:t>משתמשים בפונקציית החיפוש במסלול כדי למצוא את ה-</a:t>
            </a:r>
            <a:r>
              <a:rPr lang="en-US" altLang="he-IL" dirty="0" err="1"/>
              <a:t>dentry</a:t>
            </a:r>
            <a:r>
              <a:rPr lang="he-IL" altLang="he-IL" dirty="0"/>
              <a:t> אליו מצביע הקישור הסימבולי (קריאה רקורסיבית).</a:t>
            </a:r>
          </a:p>
        </p:txBody>
      </p:sp>
    </p:spTree>
    <p:extLst>
      <p:ext uri="{BB962C8B-B14F-4D97-AF65-F5344CB8AC3E}">
        <p14:creationId xmlns:p14="http://schemas.microsoft.com/office/powerpoint/2010/main" val="2111229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6811827"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5537579" y="3457774"/>
            <a:ext cx="1242496" cy="369332"/>
            <a:chOff x="4285284" y="2461603"/>
            <a:chExt cx="1242496" cy="369332"/>
          </a:xfrm>
        </p:grpSpPr>
        <p:cxnSp>
          <p:nvCxnSpPr>
            <p:cNvPr id="35" name="Straight Arrow Connector 34"/>
            <p:cNvCxnSpPr/>
            <p:nvPr/>
          </p:nvCxnSpPr>
          <p:spPr>
            <a:xfrm flipH="1">
              <a:off x="4285284" y="2690820"/>
              <a:ext cx="406326" cy="13202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grpSp>
        <p:nvGrpSpPr>
          <p:cNvPr id="9" name="Group 8"/>
          <p:cNvGrpSpPr/>
          <p:nvPr/>
        </p:nvGrpSpPr>
        <p:grpSpPr>
          <a:xfrm>
            <a:off x="6534181" y="4128386"/>
            <a:ext cx="887396" cy="369332"/>
            <a:chOff x="6543818" y="2739262"/>
            <a:chExt cx="887396" cy="369332"/>
          </a:xfrm>
        </p:grpSpPr>
        <p:cxnSp>
          <p:nvCxnSpPr>
            <p:cNvPr id="52" name="Straight Arrow Connector 51"/>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sp>
        <p:nvSpPr>
          <p:cNvPr id="41" name="TextBox 40"/>
          <p:cNvSpPr txBox="1"/>
          <p:nvPr/>
        </p:nvSpPr>
        <p:spPr>
          <a:xfrm>
            <a:off x="1236171" y="985404"/>
            <a:ext cx="7306491" cy="1181862"/>
          </a:xfrm>
          <a:prstGeom prst="rect">
            <a:avLst/>
          </a:prstGeom>
          <a:noFill/>
        </p:spPr>
        <p:txBody>
          <a:bodyPr wrap="square" rtlCol="1">
            <a:spAutoFit/>
          </a:bodyPr>
          <a:lstStyle/>
          <a:p>
            <a:pPr marL="0" lvl="1" algn="r" rtl="1">
              <a:lnSpc>
                <a:spcPct val="80000"/>
              </a:lnSpc>
            </a:pPr>
            <a:r>
              <a:rPr lang="he-IL" altLang="he-IL" sz="2400" dirty="0"/>
              <a:t>בודקים האם ה-</a:t>
            </a:r>
            <a:r>
              <a:rPr lang="en-US" altLang="he-IL" sz="2400" dirty="0" err="1"/>
              <a:t>inode</a:t>
            </a:r>
            <a:r>
              <a:rPr lang="he-IL" altLang="he-IL" sz="2400" dirty="0"/>
              <a:t> של ה-</a:t>
            </a:r>
            <a:r>
              <a:rPr lang="en-US" altLang="he-IL" sz="2400" dirty="0" err="1"/>
              <a:t>dentry</a:t>
            </a:r>
            <a:r>
              <a:rPr lang="he-IL" altLang="he-IL" sz="2400" dirty="0"/>
              <a:t> החדש מייצג קישור סימבולי</a:t>
            </a:r>
          </a:p>
          <a:p>
            <a:pPr marL="285750" indent="-285750" algn="r" rtl="1">
              <a:lnSpc>
                <a:spcPct val="90000"/>
              </a:lnSpc>
              <a:buFont typeface="Arial" panose="020B0604020202020204" pitchFamily="34" charset="0"/>
              <a:buChar char="•"/>
            </a:pPr>
            <a:r>
              <a:rPr lang="he-IL" altLang="he-IL" dirty="0"/>
              <a:t>משתמשים בפונקציית החיפוש במסלול כדי למצוא את ה-</a:t>
            </a:r>
            <a:r>
              <a:rPr lang="en-US" altLang="he-IL" dirty="0" err="1"/>
              <a:t>dentry</a:t>
            </a:r>
            <a:r>
              <a:rPr lang="he-IL" altLang="he-IL" dirty="0"/>
              <a:t> אליו מצביע הקישור הסימבולי (קריאה רקורסיבית).</a:t>
            </a:r>
          </a:p>
        </p:txBody>
      </p:sp>
      <p:sp>
        <p:nvSpPr>
          <p:cNvPr id="47" name="Rectangle 46"/>
          <p:cNvSpPr/>
          <p:nvPr/>
        </p:nvSpPr>
        <p:spPr>
          <a:xfrm>
            <a:off x="3827691" y="48256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grpSp>
        <p:nvGrpSpPr>
          <p:cNvPr id="21" name="Group 20"/>
          <p:cNvGrpSpPr/>
          <p:nvPr/>
        </p:nvGrpSpPr>
        <p:grpSpPr>
          <a:xfrm>
            <a:off x="5846682" y="5499584"/>
            <a:ext cx="1629090" cy="523220"/>
            <a:chOff x="5846682" y="5349684"/>
            <a:chExt cx="1629090" cy="523220"/>
          </a:xfrm>
        </p:grpSpPr>
        <p:cxnSp>
          <p:nvCxnSpPr>
            <p:cNvPr id="46" name="Straight Arrow Connector 45"/>
            <p:cNvCxnSpPr/>
            <p:nvPr/>
          </p:nvCxnSpPr>
          <p:spPr>
            <a:xfrm>
              <a:off x="5846682" y="5611294"/>
              <a:ext cx="697136" cy="6254"/>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479987" y="5349684"/>
              <a:ext cx="995785" cy="523220"/>
            </a:xfrm>
            <a:prstGeom prst="rect">
              <a:avLst/>
            </a:prstGeom>
          </p:spPr>
          <p:txBody>
            <a:bodyPr wrap="none">
              <a:spAutoFit/>
            </a:bodyPr>
            <a:lstStyle/>
            <a:p>
              <a:r>
                <a:rPr lang="en-US" sz="2800" dirty="0">
                  <a:solidFill>
                    <a:srgbClr val="00B050"/>
                  </a:solidFill>
                </a:rPr>
                <a:t>/E</a:t>
              </a:r>
              <a:r>
                <a:rPr lang="en-US" sz="2800" dirty="0"/>
                <a:t>/E5</a:t>
              </a:r>
              <a:endParaRPr lang="he-IL" sz="2800" dirty="0"/>
            </a:p>
          </p:txBody>
        </p:sp>
      </p:grpSp>
      <p:graphicFrame>
        <p:nvGraphicFramePr>
          <p:cNvPr id="54" name="Table 53">
            <a:extLst>
              <a:ext uri="{FF2B5EF4-FFF2-40B4-BE49-F238E27FC236}">
                <a16:creationId xmlns:a16="http://schemas.microsoft.com/office/drawing/2014/main" id="{EDA50833-6C7F-4476-A3EC-467F012BF149}"/>
              </a:ext>
            </a:extLst>
          </p:cNvPr>
          <p:cNvGraphicFramePr>
            <a:graphicFrameLocks noGrp="1"/>
          </p:cNvGraphicFramePr>
          <p:nvPr>
            <p:extLst>
              <p:ext uri="{D42A27DB-BD31-4B8C-83A1-F6EECF244321}">
                <p14:modId xmlns:p14="http://schemas.microsoft.com/office/powerpoint/2010/main" val="2342736646"/>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spTree>
    <p:extLst>
      <p:ext uri="{BB962C8B-B14F-4D97-AF65-F5344CB8AC3E}">
        <p14:creationId xmlns:p14="http://schemas.microsoft.com/office/powerpoint/2010/main" val="1016781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7822" y="2929662"/>
            <a:ext cx="274435" cy="369332"/>
          </a:xfrm>
          <a:prstGeom prst="rect">
            <a:avLst/>
          </a:prstGeom>
          <a:noFill/>
        </p:spPr>
        <p:txBody>
          <a:bodyPr wrap="none" rtlCol="1">
            <a:spAutoFit/>
          </a:bodyPr>
          <a:lstStyle/>
          <a:p>
            <a:r>
              <a:rPr lang="en-US" dirty="0"/>
              <a:t>/</a:t>
            </a:r>
            <a:endParaRPr lang="he-IL" dirty="0"/>
          </a:p>
        </p:txBody>
      </p:sp>
      <p:sp>
        <p:nvSpPr>
          <p:cNvPr id="3" name="TextBox 2"/>
          <p:cNvSpPr txBox="1"/>
          <p:nvPr/>
        </p:nvSpPr>
        <p:spPr>
          <a:xfrm>
            <a:off x="2470880" y="3785726"/>
            <a:ext cx="317716" cy="369332"/>
          </a:xfrm>
          <a:prstGeom prst="rect">
            <a:avLst/>
          </a:prstGeom>
          <a:noFill/>
        </p:spPr>
        <p:txBody>
          <a:bodyPr wrap="none" rtlCol="1">
            <a:spAutoFit/>
          </a:bodyPr>
          <a:lstStyle/>
          <a:p>
            <a:r>
              <a:rPr lang="en-US" dirty="0"/>
              <a:t>A</a:t>
            </a:r>
            <a:endParaRPr lang="he-IL" dirty="0"/>
          </a:p>
        </p:txBody>
      </p:sp>
      <p:sp>
        <p:nvSpPr>
          <p:cNvPr id="4" name="TextBox 3"/>
          <p:cNvSpPr txBox="1"/>
          <p:nvPr/>
        </p:nvSpPr>
        <p:spPr>
          <a:xfrm>
            <a:off x="3083689" y="3785726"/>
            <a:ext cx="309701" cy="369332"/>
          </a:xfrm>
          <a:prstGeom prst="rect">
            <a:avLst/>
          </a:prstGeom>
          <a:noFill/>
        </p:spPr>
        <p:txBody>
          <a:bodyPr wrap="none" rtlCol="1">
            <a:spAutoFit/>
          </a:bodyPr>
          <a:lstStyle/>
          <a:p>
            <a:r>
              <a:rPr lang="en-US" dirty="0"/>
              <a:t>B</a:t>
            </a:r>
            <a:endParaRPr lang="he-IL" dirty="0"/>
          </a:p>
        </p:txBody>
      </p:sp>
      <p:sp>
        <p:nvSpPr>
          <p:cNvPr id="5" name="TextBox 4"/>
          <p:cNvSpPr txBox="1"/>
          <p:nvPr/>
        </p:nvSpPr>
        <p:spPr>
          <a:xfrm>
            <a:off x="3730073" y="3781372"/>
            <a:ext cx="308098" cy="369332"/>
          </a:xfrm>
          <a:prstGeom prst="rect">
            <a:avLst/>
          </a:prstGeom>
          <a:noFill/>
        </p:spPr>
        <p:txBody>
          <a:bodyPr wrap="none" rtlCol="1">
            <a:spAutoFit/>
          </a:bodyPr>
          <a:lstStyle/>
          <a:p>
            <a:r>
              <a:rPr lang="en-US" dirty="0"/>
              <a:t>C</a:t>
            </a:r>
            <a:endParaRPr lang="he-IL" dirty="0"/>
          </a:p>
        </p:txBody>
      </p:sp>
      <p:sp>
        <p:nvSpPr>
          <p:cNvPr id="6" name="TextBox 5"/>
          <p:cNvSpPr txBox="1"/>
          <p:nvPr/>
        </p:nvSpPr>
        <p:spPr>
          <a:xfrm>
            <a:off x="4364276" y="3781372"/>
            <a:ext cx="327334" cy="369332"/>
          </a:xfrm>
          <a:prstGeom prst="rect">
            <a:avLst/>
          </a:prstGeom>
          <a:noFill/>
        </p:spPr>
        <p:txBody>
          <a:bodyPr wrap="none" rtlCol="1">
            <a:spAutoFit/>
          </a:bodyPr>
          <a:lstStyle/>
          <a:p>
            <a:r>
              <a:rPr lang="en-US" dirty="0"/>
              <a:t>D</a:t>
            </a:r>
            <a:endParaRPr lang="he-IL" dirty="0"/>
          </a:p>
        </p:txBody>
      </p:sp>
      <p:sp>
        <p:nvSpPr>
          <p:cNvPr id="7" name="TextBox 6"/>
          <p:cNvSpPr txBox="1"/>
          <p:nvPr/>
        </p:nvSpPr>
        <p:spPr>
          <a:xfrm>
            <a:off x="5060184" y="3781372"/>
            <a:ext cx="296877" cy="369332"/>
          </a:xfrm>
          <a:prstGeom prst="rect">
            <a:avLst/>
          </a:prstGeom>
          <a:noFill/>
        </p:spPr>
        <p:txBody>
          <a:bodyPr wrap="none" rtlCol="1">
            <a:spAutoFit/>
          </a:bodyPr>
          <a:lstStyle/>
          <a:p>
            <a:r>
              <a:rPr lang="en-US" dirty="0"/>
              <a:t>E</a:t>
            </a:r>
            <a:endParaRPr lang="he-IL" dirty="0"/>
          </a:p>
        </p:txBody>
      </p:sp>
      <p:sp>
        <p:nvSpPr>
          <p:cNvPr id="8" name="TextBox 7"/>
          <p:cNvSpPr txBox="1"/>
          <p:nvPr/>
        </p:nvSpPr>
        <p:spPr>
          <a:xfrm>
            <a:off x="3885309" y="4834215"/>
            <a:ext cx="413896" cy="369332"/>
          </a:xfrm>
          <a:prstGeom prst="rect">
            <a:avLst/>
          </a:prstGeom>
          <a:noFill/>
        </p:spPr>
        <p:txBody>
          <a:bodyPr wrap="none" rtlCol="1">
            <a:spAutoFit/>
          </a:bodyPr>
          <a:lstStyle/>
          <a:p>
            <a:r>
              <a:rPr lang="en-US" dirty="0"/>
              <a:t>E1</a:t>
            </a:r>
            <a:endParaRPr lang="he-IL" dirty="0"/>
          </a:p>
        </p:txBody>
      </p:sp>
      <p:sp>
        <p:nvSpPr>
          <p:cNvPr id="12" name="TextBox 11"/>
          <p:cNvSpPr txBox="1"/>
          <p:nvPr/>
        </p:nvSpPr>
        <p:spPr>
          <a:xfrm>
            <a:off x="6414917" y="4834215"/>
            <a:ext cx="413896" cy="369332"/>
          </a:xfrm>
          <a:prstGeom prst="rect">
            <a:avLst/>
          </a:prstGeom>
          <a:noFill/>
        </p:spPr>
        <p:txBody>
          <a:bodyPr wrap="none" rtlCol="1">
            <a:spAutoFit/>
          </a:bodyPr>
          <a:lstStyle/>
          <a:p>
            <a:r>
              <a:rPr lang="en-US" dirty="0"/>
              <a:t>E5</a:t>
            </a:r>
            <a:endParaRPr lang="he-IL" dirty="0"/>
          </a:p>
        </p:txBody>
      </p:sp>
      <p:cxnSp>
        <p:nvCxnSpPr>
          <p:cNvPr id="13" name="Straight Connector 12"/>
          <p:cNvCxnSpPr>
            <a:stCxn id="2" idx="1"/>
            <a:endCxn id="3" idx="0"/>
          </p:cNvCxnSpPr>
          <p:nvPr/>
        </p:nvCxnSpPr>
        <p:spPr>
          <a:xfrm flipH="1">
            <a:off x="2629738" y="3114328"/>
            <a:ext cx="1188084" cy="671398"/>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endCxn id="4" idx="0"/>
          </p:cNvCxnSpPr>
          <p:nvPr/>
        </p:nvCxnSpPr>
        <p:spPr>
          <a:xfrm flipH="1">
            <a:off x="3238540" y="3238117"/>
            <a:ext cx="604434" cy="547609"/>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a:endCxn id="5" idx="0"/>
          </p:cNvCxnSpPr>
          <p:nvPr/>
        </p:nvCxnSpPr>
        <p:spPr>
          <a:xfrm flipH="1">
            <a:off x="3884122" y="3266728"/>
            <a:ext cx="86100" cy="514644"/>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a:endCxn id="6" idx="0"/>
          </p:cNvCxnSpPr>
          <p:nvPr/>
        </p:nvCxnSpPr>
        <p:spPr>
          <a:xfrm>
            <a:off x="4079319" y="3238117"/>
            <a:ext cx="448624" cy="54325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 idx="3"/>
            <a:endCxn id="7" idx="0"/>
          </p:cNvCxnSpPr>
          <p:nvPr/>
        </p:nvCxnSpPr>
        <p:spPr>
          <a:xfrm>
            <a:off x="4092257" y="3114328"/>
            <a:ext cx="1116366" cy="667044"/>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8" idx="0"/>
          </p:cNvCxnSpPr>
          <p:nvPr/>
        </p:nvCxnSpPr>
        <p:spPr>
          <a:xfrm flipH="1">
            <a:off x="4092257" y="4079083"/>
            <a:ext cx="967927" cy="755132"/>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a:stCxn id="12" idx="0"/>
          </p:cNvCxnSpPr>
          <p:nvPr/>
        </p:nvCxnSpPr>
        <p:spPr>
          <a:xfrm flipH="1" flipV="1">
            <a:off x="5443516" y="4058371"/>
            <a:ext cx="1178349" cy="775844"/>
          </a:xfrm>
          <a:prstGeom prst="line">
            <a:avLst/>
          </a:prstGeom>
        </p:spPr>
        <p:style>
          <a:lnRef idx="1">
            <a:schemeClr val="dk1"/>
          </a:lnRef>
          <a:fillRef idx="0">
            <a:schemeClr val="dk1"/>
          </a:fillRef>
          <a:effectRef idx="0">
            <a:schemeClr val="dk1"/>
          </a:effectRef>
          <a:fontRef idx="minor">
            <a:schemeClr val="tx1"/>
          </a:fontRef>
        </p:style>
      </p:cxnSp>
      <p:sp>
        <p:nvSpPr>
          <p:cNvPr id="23" name="Rectangle 22"/>
          <p:cNvSpPr/>
          <p:nvPr/>
        </p:nvSpPr>
        <p:spPr>
          <a:xfrm>
            <a:off x="6388134" y="4834215"/>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4" name="Rectangle 23"/>
          <p:cNvSpPr/>
          <p:nvPr/>
        </p:nvSpPr>
        <p:spPr>
          <a:xfrm>
            <a:off x="5005804" y="3771880"/>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25" name="Rectangle 24"/>
          <p:cNvSpPr/>
          <p:nvPr/>
        </p:nvSpPr>
        <p:spPr>
          <a:xfrm>
            <a:off x="3724112" y="2893152"/>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cxnSp>
        <p:nvCxnSpPr>
          <p:cNvPr id="30" name="Straight Arrow Connector 29"/>
          <p:cNvCxnSpPr>
            <a:stCxn id="8" idx="3"/>
            <a:endCxn id="23" idx="1"/>
          </p:cNvCxnSpPr>
          <p:nvPr/>
        </p:nvCxnSpPr>
        <p:spPr>
          <a:xfrm>
            <a:off x="4299205" y="5018881"/>
            <a:ext cx="2088929" cy="12507"/>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59082" y="4723740"/>
            <a:ext cx="902811" cy="369332"/>
          </a:xfrm>
          <a:prstGeom prst="rect">
            <a:avLst/>
          </a:prstGeom>
          <a:noFill/>
        </p:spPr>
        <p:txBody>
          <a:bodyPr wrap="none" rtlCol="1">
            <a:spAutoFit/>
          </a:bodyPr>
          <a:lstStyle/>
          <a:p>
            <a:r>
              <a:rPr lang="en-US" dirty="0" err="1"/>
              <a:t>softlink</a:t>
            </a:r>
            <a:endParaRPr lang="he-IL" dirty="0"/>
          </a:p>
        </p:txBody>
      </p:sp>
      <p:sp>
        <p:nvSpPr>
          <p:cNvPr id="32" name="Rectangle 31"/>
          <p:cNvSpPr/>
          <p:nvPr/>
        </p:nvSpPr>
        <p:spPr>
          <a:xfrm>
            <a:off x="4889417" y="5499584"/>
            <a:ext cx="995785" cy="523220"/>
          </a:xfrm>
          <a:prstGeom prst="rect">
            <a:avLst/>
          </a:prstGeom>
        </p:spPr>
        <p:txBody>
          <a:bodyPr wrap="none">
            <a:spAutoFit/>
          </a:bodyPr>
          <a:lstStyle/>
          <a:p>
            <a:r>
              <a:rPr lang="en-US" sz="2800" dirty="0">
                <a:solidFill>
                  <a:srgbClr val="00B050"/>
                </a:solidFill>
              </a:rPr>
              <a:t>/E/E1</a:t>
            </a:r>
            <a:endParaRPr lang="he-IL" sz="2800" dirty="0">
              <a:solidFill>
                <a:srgbClr val="00B050"/>
              </a:solidFill>
            </a:endParaRPr>
          </a:p>
        </p:txBody>
      </p:sp>
      <p:cxnSp>
        <p:nvCxnSpPr>
          <p:cNvPr id="34" name="Straight Arrow Connector 33"/>
          <p:cNvCxnSpPr/>
          <p:nvPr/>
        </p:nvCxnSpPr>
        <p:spPr>
          <a:xfrm flipV="1">
            <a:off x="7173777" y="6083561"/>
            <a:ext cx="0" cy="318052"/>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6977879" y="4855650"/>
            <a:ext cx="1200935" cy="369332"/>
            <a:chOff x="4326845" y="2461603"/>
            <a:chExt cx="1200935" cy="369332"/>
          </a:xfrm>
        </p:grpSpPr>
        <p:cxnSp>
          <p:nvCxnSpPr>
            <p:cNvPr id="35" name="Straight Arrow Connector 34"/>
            <p:cNvCxnSpPr/>
            <p:nvPr/>
          </p:nvCxnSpPr>
          <p:spPr>
            <a:xfrm flipH="1" flipV="1">
              <a:off x="4326845" y="2685648"/>
              <a:ext cx="364765" cy="5173"/>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4701913" y="2461603"/>
              <a:ext cx="825867" cy="369332"/>
            </a:xfrm>
            <a:prstGeom prst="rect">
              <a:avLst/>
            </a:prstGeom>
            <a:noFill/>
          </p:spPr>
          <p:txBody>
            <a:bodyPr wrap="none" rtlCol="1">
              <a:spAutoFit/>
            </a:bodyPr>
            <a:lstStyle/>
            <a:p>
              <a:r>
                <a:rPr lang="en-US" dirty="0" err="1"/>
                <a:t>dentry</a:t>
              </a:r>
              <a:endParaRPr lang="he-IL" dirty="0"/>
            </a:p>
          </p:txBody>
        </p:sp>
      </p:grpSp>
      <p:sp>
        <p:nvSpPr>
          <p:cNvPr id="40" name="Rectangle 39"/>
          <p:cNvSpPr/>
          <p:nvPr/>
        </p:nvSpPr>
        <p:spPr>
          <a:xfrm>
            <a:off x="7483238" y="381765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NTFS superblock object</a:t>
            </a:r>
            <a:endParaRPr lang="he-IL" dirty="0"/>
          </a:p>
        </p:txBody>
      </p:sp>
      <p:sp>
        <p:nvSpPr>
          <p:cNvPr id="42" name="Rectangle 41"/>
          <p:cNvSpPr/>
          <p:nvPr/>
        </p:nvSpPr>
        <p:spPr>
          <a:xfrm>
            <a:off x="7483239" y="2627819"/>
            <a:ext cx="1451467" cy="97301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t>ext3 superblock object</a:t>
            </a:r>
            <a:endParaRPr lang="he-IL" dirty="0"/>
          </a:p>
        </p:txBody>
      </p:sp>
      <p:sp>
        <p:nvSpPr>
          <p:cNvPr id="44" name="TextBox 43"/>
          <p:cNvSpPr txBox="1"/>
          <p:nvPr/>
        </p:nvSpPr>
        <p:spPr>
          <a:xfrm>
            <a:off x="186476" y="4790676"/>
            <a:ext cx="1505540" cy="369332"/>
          </a:xfrm>
          <a:prstGeom prst="rect">
            <a:avLst/>
          </a:prstGeom>
          <a:noFill/>
        </p:spPr>
        <p:txBody>
          <a:bodyPr wrap="none" rtlCol="1">
            <a:spAutoFit/>
          </a:bodyPr>
          <a:lstStyle/>
          <a:p>
            <a:r>
              <a:rPr lang="en-US" dirty="0" err="1"/>
              <a:t>dentry</a:t>
            </a:r>
            <a:r>
              <a:rPr lang="en-US" dirty="0"/>
              <a:t> cache</a:t>
            </a:r>
            <a:endParaRPr lang="he-IL" dirty="0"/>
          </a:p>
        </p:txBody>
      </p:sp>
      <p:cxnSp>
        <p:nvCxnSpPr>
          <p:cNvPr id="48" name="Straight Arrow Connector 47"/>
          <p:cNvCxnSpPr/>
          <p:nvPr/>
        </p:nvCxnSpPr>
        <p:spPr>
          <a:xfrm flipV="1">
            <a:off x="3555036" y="3997599"/>
            <a:ext cx="1418693" cy="564004"/>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1762219" y="4443733"/>
            <a:ext cx="1877950" cy="369332"/>
          </a:xfrm>
          <a:prstGeom prst="rect">
            <a:avLst/>
          </a:prstGeom>
          <a:noFill/>
        </p:spPr>
        <p:txBody>
          <a:bodyPr wrap="none" rtlCol="1">
            <a:spAutoFit/>
          </a:bodyPr>
          <a:lstStyle/>
          <a:p>
            <a:r>
              <a:rPr lang="en-US" dirty="0"/>
              <a:t>NTFS mount point</a:t>
            </a:r>
            <a:endParaRPr lang="he-IL" dirty="0"/>
          </a:p>
        </p:txBody>
      </p:sp>
      <p:sp>
        <p:nvSpPr>
          <p:cNvPr id="50" name="TextBox 49"/>
          <p:cNvSpPr txBox="1"/>
          <p:nvPr/>
        </p:nvSpPr>
        <p:spPr>
          <a:xfrm>
            <a:off x="274222" y="2868785"/>
            <a:ext cx="1890261" cy="369332"/>
          </a:xfrm>
          <a:prstGeom prst="rect">
            <a:avLst/>
          </a:prstGeom>
          <a:noFill/>
        </p:spPr>
        <p:txBody>
          <a:bodyPr wrap="none" rtlCol="1">
            <a:spAutoFit/>
          </a:bodyPr>
          <a:lstStyle/>
          <a:p>
            <a:r>
              <a:rPr lang="en-US" dirty="0"/>
              <a:t>ext3 mount point</a:t>
            </a:r>
            <a:endParaRPr lang="he-IL" dirty="0"/>
          </a:p>
        </p:txBody>
      </p:sp>
      <p:cxnSp>
        <p:nvCxnSpPr>
          <p:cNvPr id="51" name="Straight Arrow Connector 50"/>
          <p:cNvCxnSpPr/>
          <p:nvPr/>
        </p:nvCxnSpPr>
        <p:spPr>
          <a:xfrm flipV="1">
            <a:off x="2116183" y="3073828"/>
            <a:ext cx="1470928" cy="13201"/>
          </a:xfrm>
          <a:prstGeom prst="straightConnector1">
            <a:avLst/>
          </a:prstGeom>
          <a:ln>
            <a:prstDash val="lgDash"/>
            <a:tailEnd type="triangle"/>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1320483" y="1026648"/>
            <a:ext cx="7306491" cy="757130"/>
          </a:xfrm>
          <a:prstGeom prst="rect">
            <a:avLst/>
          </a:prstGeom>
          <a:noFill/>
        </p:spPr>
        <p:txBody>
          <a:bodyPr wrap="square" rtlCol="1">
            <a:spAutoFit/>
          </a:bodyPr>
          <a:lstStyle/>
          <a:p>
            <a:pPr lvl="1" algn="r" rtl="1">
              <a:lnSpc>
                <a:spcPct val="90000"/>
              </a:lnSpc>
            </a:pPr>
            <a:r>
              <a:rPr lang="he-IL" altLang="he-IL" sz="2400" dirty="0"/>
              <a:t>נמשיך עד שנגיע לשם הקובץ האחרון במסלול, וה-</a:t>
            </a:r>
            <a:r>
              <a:rPr lang="en-US" altLang="he-IL" sz="2400" dirty="0" err="1"/>
              <a:t>inode</a:t>
            </a:r>
            <a:r>
              <a:rPr lang="he-IL" altLang="he-IL" sz="2400" dirty="0"/>
              <a:t> של ה-</a:t>
            </a:r>
            <a:r>
              <a:rPr lang="en-US" altLang="he-IL" sz="2400" dirty="0" err="1"/>
              <a:t>dentry</a:t>
            </a:r>
            <a:r>
              <a:rPr lang="he-IL" altLang="he-IL" sz="2400" dirty="0"/>
              <a:t> האחרון הוא זה שחיפשנו.</a:t>
            </a:r>
          </a:p>
        </p:txBody>
      </p:sp>
      <p:sp>
        <p:nvSpPr>
          <p:cNvPr id="47" name="Rectangle 46"/>
          <p:cNvSpPr/>
          <p:nvPr/>
        </p:nvSpPr>
        <p:spPr>
          <a:xfrm>
            <a:off x="3827691" y="4825629"/>
            <a:ext cx="467462" cy="3943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grpSp>
        <p:nvGrpSpPr>
          <p:cNvPr id="21" name="Group 20"/>
          <p:cNvGrpSpPr/>
          <p:nvPr/>
        </p:nvGrpSpPr>
        <p:grpSpPr>
          <a:xfrm>
            <a:off x="5846682" y="5499584"/>
            <a:ext cx="1629090" cy="523220"/>
            <a:chOff x="5846682" y="5349684"/>
            <a:chExt cx="1629090" cy="523220"/>
          </a:xfrm>
        </p:grpSpPr>
        <p:cxnSp>
          <p:nvCxnSpPr>
            <p:cNvPr id="46" name="Straight Arrow Connector 45"/>
            <p:cNvCxnSpPr/>
            <p:nvPr/>
          </p:nvCxnSpPr>
          <p:spPr>
            <a:xfrm>
              <a:off x="5846682" y="5611294"/>
              <a:ext cx="697136" cy="6254"/>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479987" y="5349684"/>
              <a:ext cx="995785" cy="523220"/>
            </a:xfrm>
            <a:prstGeom prst="rect">
              <a:avLst/>
            </a:prstGeom>
          </p:spPr>
          <p:txBody>
            <a:bodyPr wrap="none">
              <a:spAutoFit/>
            </a:bodyPr>
            <a:lstStyle/>
            <a:p>
              <a:r>
                <a:rPr lang="en-US" sz="2800" dirty="0">
                  <a:solidFill>
                    <a:srgbClr val="00B050"/>
                  </a:solidFill>
                </a:rPr>
                <a:t>/E/E5</a:t>
              </a:r>
              <a:endParaRPr lang="he-IL" sz="2800" dirty="0">
                <a:solidFill>
                  <a:srgbClr val="00B050"/>
                </a:solidFill>
              </a:endParaRPr>
            </a:p>
          </p:txBody>
        </p:sp>
      </p:grpSp>
      <p:grpSp>
        <p:nvGrpSpPr>
          <p:cNvPr id="54" name="Group 53"/>
          <p:cNvGrpSpPr/>
          <p:nvPr/>
        </p:nvGrpSpPr>
        <p:grpSpPr>
          <a:xfrm>
            <a:off x="6534181" y="4128386"/>
            <a:ext cx="887396" cy="369332"/>
            <a:chOff x="6543818" y="2739262"/>
            <a:chExt cx="887396" cy="369332"/>
          </a:xfrm>
        </p:grpSpPr>
        <p:cxnSp>
          <p:nvCxnSpPr>
            <p:cNvPr id="56" name="Straight Arrow Connector 55"/>
            <p:cNvCxnSpPr/>
            <p:nvPr/>
          </p:nvCxnSpPr>
          <p:spPr>
            <a:xfrm>
              <a:off x="7066722" y="2937129"/>
              <a:ext cx="364492" cy="1"/>
            </a:xfrm>
            <a:prstGeom prst="straightConnector1">
              <a:avLst/>
            </a:prstGeom>
            <a:ln>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6543818" y="2739262"/>
              <a:ext cx="565669" cy="369332"/>
            </a:xfrm>
            <a:prstGeom prst="rect">
              <a:avLst/>
            </a:prstGeom>
            <a:noFill/>
          </p:spPr>
          <p:txBody>
            <a:bodyPr wrap="none" rtlCol="1">
              <a:spAutoFit/>
            </a:bodyPr>
            <a:lstStyle/>
            <a:p>
              <a:r>
                <a:rPr lang="en-US" dirty="0" err="1"/>
                <a:t>mnt</a:t>
              </a:r>
              <a:endParaRPr lang="he-IL" dirty="0"/>
            </a:p>
          </p:txBody>
        </p:sp>
      </p:grpSp>
      <p:graphicFrame>
        <p:nvGraphicFramePr>
          <p:cNvPr id="52" name="Table 51">
            <a:extLst>
              <a:ext uri="{FF2B5EF4-FFF2-40B4-BE49-F238E27FC236}">
                <a16:creationId xmlns:a16="http://schemas.microsoft.com/office/drawing/2014/main" id="{D3882BBF-0DCB-4E1B-A5C6-F4823AC9A1A1}"/>
              </a:ext>
            </a:extLst>
          </p:cNvPr>
          <p:cNvGraphicFramePr>
            <a:graphicFrameLocks noGrp="1"/>
          </p:cNvGraphicFramePr>
          <p:nvPr>
            <p:extLst>
              <p:ext uri="{D42A27DB-BD31-4B8C-83A1-F6EECF244321}">
                <p14:modId xmlns:p14="http://schemas.microsoft.com/office/powerpoint/2010/main" val="2342736646"/>
              </p:ext>
            </p:extLst>
          </p:nvPr>
        </p:nvGraphicFramePr>
        <p:xfrm>
          <a:off x="281038" y="5142088"/>
          <a:ext cx="1410790" cy="1483360"/>
        </p:xfrm>
        <a:graphic>
          <a:graphicData uri="http://schemas.openxmlformats.org/drawingml/2006/table">
            <a:tbl>
              <a:tblPr rtl="1" firstRow="1" bandRow="1">
                <a:tableStyleId>{5940675A-B579-460E-94D1-54222C63F5DA}</a:tableStyleId>
              </a:tblPr>
              <a:tblGrid>
                <a:gridCol w="705395">
                  <a:extLst>
                    <a:ext uri="{9D8B030D-6E8A-4147-A177-3AD203B41FA5}">
                      <a16:colId xmlns:a16="http://schemas.microsoft.com/office/drawing/2014/main" val="20000"/>
                    </a:ext>
                  </a:extLst>
                </a:gridCol>
                <a:gridCol w="705395">
                  <a:extLst>
                    <a:ext uri="{9D8B030D-6E8A-4147-A177-3AD203B41FA5}">
                      <a16:colId xmlns:a16="http://schemas.microsoft.com/office/drawing/2014/main" val="20001"/>
                    </a:ext>
                  </a:extLst>
                </a:gridCol>
              </a:tblGrid>
              <a:tr h="370840">
                <a:tc>
                  <a:txBody>
                    <a:bodyPr/>
                    <a:lstStyle/>
                    <a:p>
                      <a:pPr rtl="1"/>
                      <a:endParaRPr lang="he-IL" dirty="0"/>
                    </a:p>
                  </a:txBody>
                  <a:tcPr/>
                </a:tc>
                <a:tc>
                  <a:txBody>
                    <a:bodyPr/>
                    <a:lstStyle/>
                    <a:p>
                      <a:pPr rtl="1"/>
                      <a:r>
                        <a:rPr lang="en-US" dirty="0"/>
                        <a:t>/</a:t>
                      </a:r>
                      <a:endParaRPr lang="he-IL" dirty="0"/>
                    </a:p>
                  </a:txBody>
                  <a:tcPr/>
                </a:tc>
                <a:extLst>
                  <a:ext uri="{0D108BD9-81ED-4DB2-BD59-A6C34878D82A}">
                    <a16:rowId xmlns:a16="http://schemas.microsoft.com/office/drawing/2014/main" val="10000"/>
                  </a:ext>
                </a:extLst>
              </a:tr>
              <a:tr h="370840">
                <a:tc>
                  <a:txBody>
                    <a:bodyPr/>
                    <a:lstStyle/>
                    <a:p>
                      <a:pPr rtl="1"/>
                      <a:endParaRPr lang="he-IL" dirty="0"/>
                    </a:p>
                  </a:txBody>
                  <a:tcPr/>
                </a:tc>
                <a:tc>
                  <a:txBody>
                    <a:bodyPr/>
                    <a:lstStyle/>
                    <a:p>
                      <a:pPr rtl="1"/>
                      <a:r>
                        <a:rPr lang="en-US" dirty="0"/>
                        <a:t>E</a:t>
                      </a:r>
                      <a:endParaRPr lang="he-IL" dirty="0"/>
                    </a:p>
                  </a:txBody>
                  <a:tcPr/>
                </a:tc>
                <a:extLst>
                  <a:ext uri="{0D108BD9-81ED-4DB2-BD59-A6C34878D82A}">
                    <a16:rowId xmlns:a16="http://schemas.microsoft.com/office/drawing/2014/main" val="10001"/>
                  </a:ext>
                </a:extLst>
              </a:tr>
              <a:tr h="370840">
                <a:tc>
                  <a:txBody>
                    <a:bodyPr/>
                    <a:lstStyle/>
                    <a:p>
                      <a:pPr rtl="1"/>
                      <a:endParaRPr lang="he-IL" dirty="0"/>
                    </a:p>
                  </a:txBody>
                  <a:tcPr/>
                </a:tc>
                <a:tc>
                  <a:txBody>
                    <a:bodyPr/>
                    <a:lstStyle/>
                    <a:p>
                      <a:pPr rtl="1"/>
                      <a:r>
                        <a:rPr lang="en-US" dirty="0"/>
                        <a:t>E5</a:t>
                      </a:r>
                      <a:endParaRPr lang="he-IL" dirty="0"/>
                    </a:p>
                  </a:txBody>
                  <a:tcPr/>
                </a:tc>
                <a:extLst>
                  <a:ext uri="{0D108BD9-81ED-4DB2-BD59-A6C34878D82A}">
                    <a16:rowId xmlns:a16="http://schemas.microsoft.com/office/drawing/2014/main" val="10002"/>
                  </a:ext>
                </a:extLst>
              </a:tr>
              <a:tr h="370840">
                <a:tc>
                  <a:txBody>
                    <a:bodyPr/>
                    <a:lstStyle/>
                    <a:p>
                      <a:pPr rtl="1"/>
                      <a:endParaRPr lang="he-IL" dirty="0"/>
                    </a:p>
                  </a:txBody>
                  <a:tcPr/>
                </a:tc>
                <a:tc>
                  <a:txBody>
                    <a:bodyPr/>
                    <a:lstStyle/>
                    <a:p>
                      <a:pPr rtl="1"/>
                      <a:r>
                        <a:rPr lang="en-US" dirty="0"/>
                        <a:t>E1</a:t>
                      </a:r>
                      <a:endParaRPr lang="he-IL" dirty="0"/>
                    </a:p>
                  </a:txBody>
                  <a:tcPr/>
                </a:tc>
                <a:extLst>
                  <a:ext uri="{0D108BD9-81ED-4DB2-BD59-A6C34878D82A}">
                    <a16:rowId xmlns:a16="http://schemas.microsoft.com/office/drawing/2014/main" val="2676702069"/>
                  </a:ext>
                </a:extLst>
              </a:tr>
            </a:tbl>
          </a:graphicData>
        </a:graphic>
      </p:graphicFrame>
    </p:spTree>
    <p:extLst>
      <p:ext uri="{BB962C8B-B14F-4D97-AF65-F5344CB8AC3E}">
        <p14:creationId xmlns:p14="http://schemas.microsoft.com/office/powerpoint/2010/main" val="1064640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a:extLst>
              <a:ext uri="{FF2B5EF4-FFF2-40B4-BE49-F238E27FC236}">
                <a16:creationId xmlns:a16="http://schemas.microsoft.com/office/drawing/2014/main" id="{2DB1EBA9-5B74-4C60-8E66-3018F5189308}"/>
              </a:ext>
            </a:extLst>
          </p:cNvPr>
          <p:cNvSpPr>
            <a:spLocks noGrp="1" noChangeArrowheads="1"/>
          </p:cNvSpPr>
          <p:nvPr>
            <p:ph type="title"/>
          </p:nvPr>
        </p:nvSpPr>
        <p:spPr/>
        <p:txBody>
          <a:bodyPr/>
          <a:lstStyle/>
          <a:p>
            <a:r>
              <a:rPr lang="he-IL" altLang="en-US"/>
              <a:t>ביצוע חיפוש במסלול (1)</a:t>
            </a:r>
            <a:endParaRPr lang="en-US" altLang="en-US"/>
          </a:p>
        </p:txBody>
      </p:sp>
      <p:sp>
        <p:nvSpPr>
          <p:cNvPr id="443395" name="Rectangle 3">
            <a:extLst>
              <a:ext uri="{FF2B5EF4-FFF2-40B4-BE49-F238E27FC236}">
                <a16:creationId xmlns:a16="http://schemas.microsoft.com/office/drawing/2014/main" id="{CFA7AC80-B4D8-4198-A82B-956EC0F22B42}"/>
              </a:ext>
            </a:extLst>
          </p:cNvPr>
          <p:cNvSpPr>
            <a:spLocks noGrp="1" noChangeArrowheads="1"/>
          </p:cNvSpPr>
          <p:nvPr>
            <p:ph type="body" idx="1"/>
          </p:nvPr>
        </p:nvSpPr>
        <p:spPr/>
        <p:txBody>
          <a:bodyPr>
            <a:normAutofit/>
          </a:bodyPr>
          <a:lstStyle/>
          <a:p>
            <a:r>
              <a:rPr lang="he-IL" altLang="en-US" dirty="0"/>
              <a:t>נראה נקודות מרכזיות באלגוריתם, ללא התייחסות למקרי קצה</a:t>
            </a:r>
          </a:p>
          <a:p>
            <a:r>
              <a:rPr lang="he-IL" altLang="en-US" dirty="0"/>
              <a:t>במהלך האלגוריתם משתמשים בשני שדות עיקריים:</a:t>
            </a:r>
          </a:p>
          <a:p>
            <a:pPr lvl="1"/>
            <a:r>
              <a:rPr lang="en-US" altLang="en-US" dirty="0" err="1"/>
              <a:t>dentry</a:t>
            </a:r>
            <a:r>
              <a:rPr lang="he-IL" altLang="en-US" dirty="0"/>
              <a:t> – כתובת אובייקט ה-</a:t>
            </a:r>
            <a:r>
              <a:rPr lang="en-US" altLang="en-US" dirty="0" err="1"/>
              <a:t>dentry</a:t>
            </a:r>
            <a:r>
              <a:rPr lang="he-IL" altLang="en-US" dirty="0"/>
              <a:t> של התיקייה הנוכחי</a:t>
            </a:r>
          </a:p>
          <a:p>
            <a:pPr lvl="1"/>
            <a:r>
              <a:rPr lang="en-US" altLang="en-US" dirty="0" err="1"/>
              <a:t>mnt</a:t>
            </a:r>
            <a:r>
              <a:rPr lang="he-IL" altLang="en-US" dirty="0"/>
              <a:t> – מצביע ל-</a:t>
            </a:r>
            <a:r>
              <a:rPr lang="en-US" altLang="en-US" dirty="0"/>
              <a:t>superblock</a:t>
            </a:r>
            <a:r>
              <a:rPr lang="he-IL" altLang="en-US" dirty="0"/>
              <a:t> של מערכת הקבצים של התיקייה הנוכחי</a:t>
            </a:r>
          </a:p>
          <a:p>
            <a:r>
              <a:rPr lang="he-IL" altLang="en-US" dirty="0"/>
              <a:t>אתחול: קובעים את </a:t>
            </a:r>
            <a:r>
              <a:rPr lang="en-US" altLang="en-US" dirty="0" err="1"/>
              <a:t>dentry</a:t>
            </a:r>
            <a:r>
              <a:rPr lang="he-IL" altLang="en-US" dirty="0"/>
              <a:t> ו-</a:t>
            </a:r>
            <a:r>
              <a:rPr lang="en-US" altLang="en-US" dirty="0" err="1"/>
              <a:t>mnt</a:t>
            </a:r>
            <a:r>
              <a:rPr lang="he-IL" altLang="en-US" dirty="0"/>
              <a:t> בהתאם לתיקייה ההתחלתי</a:t>
            </a:r>
          </a:p>
          <a:p>
            <a:pPr lvl="2"/>
            <a:r>
              <a:rPr lang="he-IL" altLang="en-US" dirty="0"/>
              <a:t>אם שם המסלול מתחיל ב-</a:t>
            </a:r>
            <a:r>
              <a:rPr lang="en-US" altLang="en-US" dirty="0"/>
              <a:t>/</a:t>
            </a:r>
            <a:r>
              <a:rPr lang="he-IL" altLang="en-US" dirty="0"/>
              <a:t> (מסלול מוחלט), החיפוש מתחיל בתיקייה הראשי של התהליך (גישה דרך </a:t>
            </a:r>
            <a:r>
              <a:rPr lang="en-US" altLang="en-US" dirty="0"/>
              <a:t>current-&gt;fs-&gt;root</a:t>
            </a:r>
            <a:r>
              <a:rPr lang="he-IL" altLang="en-US" dirty="0"/>
              <a:t>) </a:t>
            </a:r>
          </a:p>
          <a:p>
            <a:pPr lvl="2"/>
            <a:r>
              <a:rPr lang="he-IL" altLang="en-US" dirty="0"/>
              <a:t>אחרת (מסלול יחסי) מאותחל לפי הגדרת תיקייה העבודה של התהליך הנוכחי. (גישה דרך </a:t>
            </a:r>
            <a:r>
              <a:rPr lang="en-US" altLang="en-US" dirty="0"/>
              <a:t>current-&gt;fs-&gt;</a:t>
            </a:r>
            <a:r>
              <a:rPr lang="en-US" altLang="en-US" dirty="0" err="1"/>
              <a:t>pwd</a:t>
            </a:r>
            <a:r>
              <a:rPr lang="he-IL" altLang="en-US" dirty="0"/>
              <a:t>)</a:t>
            </a:r>
          </a:p>
          <a:p>
            <a:pPr lvl="1"/>
            <a:endParaRPr lang="he-IL" altLang="en-US" dirty="0"/>
          </a:p>
          <a:p>
            <a:pPr lvl="1"/>
            <a:endParaRPr lang="he-IL" altLang="en-US" dirty="0"/>
          </a:p>
          <a:p>
            <a:endParaRPr lang="he-IL" altLang="en-US" dirty="0"/>
          </a:p>
          <a:p>
            <a:endParaRPr lang="he-IL" altLang="en-US" dirty="0"/>
          </a:p>
        </p:txBody>
      </p:sp>
      <p:sp>
        <p:nvSpPr>
          <p:cNvPr id="2" name="Footer Placeholder 1">
            <a:extLst>
              <a:ext uri="{FF2B5EF4-FFF2-40B4-BE49-F238E27FC236}">
                <a16:creationId xmlns:a16="http://schemas.microsoft.com/office/drawing/2014/main" id="{FDD5B5C4-7AFA-4353-AB2E-D436F06AD094}"/>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8B5FF65C-E23A-4AC5-B8E2-491D579D7730}"/>
              </a:ext>
            </a:extLst>
          </p:cNvPr>
          <p:cNvSpPr>
            <a:spLocks noGrp="1"/>
          </p:cNvSpPr>
          <p:nvPr>
            <p:ph type="sldNum" sz="quarter" idx="12"/>
          </p:nvPr>
        </p:nvSpPr>
        <p:spPr/>
        <p:txBody>
          <a:bodyPr/>
          <a:lstStyle/>
          <a:p>
            <a:fld id="{0CFEC368-1D7A-4F81-ABF6-AE0E36BAF64C}" type="slidenum">
              <a:rPr lang="en-US" smtClean="0"/>
              <a:pPr/>
              <a:t>39</a:t>
            </a:fld>
            <a:endParaRPr lang="en-US"/>
          </a:p>
        </p:txBody>
      </p:sp>
    </p:spTree>
    <p:extLst>
      <p:ext uri="{BB962C8B-B14F-4D97-AF65-F5344CB8AC3E}">
        <p14:creationId xmlns:p14="http://schemas.microsoft.com/office/powerpoint/2010/main" val="14681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a:extLst>
              <a:ext uri="{FF2B5EF4-FFF2-40B4-BE49-F238E27FC236}">
                <a16:creationId xmlns:a16="http://schemas.microsoft.com/office/drawing/2014/main" id="{6199EF4F-4E93-4946-B6B0-3DD6DCAA669B}"/>
              </a:ext>
            </a:extLst>
          </p:cNvPr>
          <p:cNvSpPr>
            <a:spLocks noGrp="1" noChangeArrowheads="1"/>
          </p:cNvSpPr>
          <p:nvPr>
            <p:ph type="title"/>
          </p:nvPr>
        </p:nvSpPr>
        <p:spPr/>
        <p:txBody>
          <a:bodyPr/>
          <a:lstStyle/>
          <a:p>
            <a:r>
              <a:rPr lang="he-IL" altLang="en-US" dirty="0"/>
              <a:t> </a:t>
            </a:r>
            <a:r>
              <a:rPr lang="en-US" altLang="en-US" dirty="0"/>
              <a:t>VFS) </a:t>
            </a:r>
            <a:r>
              <a:rPr lang="en-US" altLang="en-US"/>
              <a:t>Virtual File System</a:t>
            </a:r>
            <a:r>
              <a:rPr lang="he-IL" altLang="en-US" dirty="0"/>
              <a:t>)</a:t>
            </a:r>
            <a:endParaRPr lang="en-US" altLang="en-US" dirty="0"/>
          </a:p>
        </p:txBody>
      </p:sp>
      <p:sp>
        <p:nvSpPr>
          <p:cNvPr id="410627" name="Rectangle 3">
            <a:extLst>
              <a:ext uri="{FF2B5EF4-FFF2-40B4-BE49-F238E27FC236}">
                <a16:creationId xmlns:a16="http://schemas.microsoft.com/office/drawing/2014/main" id="{6D74CAF4-DBF1-4305-A812-D9ADA7B3E3CA}"/>
              </a:ext>
            </a:extLst>
          </p:cNvPr>
          <p:cNvSpPr>
            <a:spLocks noGrp="1" noChangeArrowheads="1"/>
          </p:cNvSpPr>
          <p:nvPr>
            <p:ph type="body" idx="1"/>
          </p:nvPr>
        </p:nvSpPr>
        <p:spPr/>
        <p:txBody>
          <a:bodyPr>
            <a:normAutofit/>
          </a:bodyPr>
          <a:lstStyle/>
          <a:p>
            <a:r>
              <a:rPr lang="en-US" altLang="en-US" dirty="0"/>
              <a:t>VFS</a:t>
            </a:r>
            <a:r>
              <a:rPr lang="he-IL" altLang="en-US" dirty="0"/>
              <a:t> היא שכבת תוכנה בגרעין המספקת </a:t>
            </a:r>
            <a:r>
              <a:rPr lang="he-IL" altLang="en-US" b="1" dirty="0"/>
              <a:t>ממשק אחיד </a:t>
            </a:r>
            <a:r>
              <a:rPr lang="he-IL" altLang="en-US" dirty="0"/>
              <a:t>למגוון מערכות הקבצים הקיימות (</a:t>
            </a:r>
            <a:r>
              <a:rPr lang="en-US" altLang="en-US" dirty="0"/>
              <a:t>ext2, ext3, FAT, NTFS, …</a:t>
            </a:r>
            <a:r>
              <a:rPr lang="he-IL" altLang="en-US" dirty="0"/>
              <a:t>), אשר פועלות בצורות שונות ומאוחסנות בהתקנים שונים.</a:t>
            </a:r>
          </a:p>
          <a:p>
            <a:r>
              <a:rPr lang="en-US" altLang="en-US" dirty="0"/>
              <a:t>VFS</a:t>
            </a:r>
            <a:r>
              <a:rPr lang="he-IL" altLang="en-US" dirty="0"/>
              <a:t> מאפשרת להרכיב את כל מערכות קבצים מהסוגים השונים להיררכיה </a:t>
            </a:r>
            <a:r>
              <a:rPr lang="he-IL" altLang="en-US" b="1" dirty="0"/>
              <a:t>אחת בצורת עץ</a:t>
            </a:r>
            <a:r>
              <a:rPr lang="he-IL" altLang="en-US" dirty="0"/>
              <a:t>.</a:t>
            </a:r>
          </a:p>
          <a:p>
            <a:pPr lvl="1"/>
            <a:r>
              <a:rPr lang="he-IL" altLang="en-US" dirty="0"/>
              <a:t>שורש העץ הוא התיקייה </a:t>
            </a:r>
            <a:r>
              <a:rPr lang="en-US" altLang="en-US" dirty="0"/>
              <a:t>/</a:t>
            </a:r>
            <a:r>
              <a:rPr lang="he-IL" altLang="en-US" dirty="0"/>
              <a:t> השייכת למערכת הקבצים </a:t>
            </a:r>
            <a:r>
              <a:rPr lang="en-US" altLang="en-US" dirty="0"/>
              <a:t>ext3</a:t>
            </a:r>
            <a:r>
              <a:rPr lang="he-IL" altLang="en-US" dirty="0"/>
              <a:t> (מוגדרת להיות "מערכת הקבצים השורשית"---</a:t>
            </a:r>
            <a:r>
              <a:rPr lang="en-US" altLang="en-US" dirty="0"/>
              <a:t>the root filesystem</a:t>
            </a:r>
            <a:r>
              <a:rPr lang="he-IL" altLang="en-US" dirty="0"/>
              <a:t>---באופן ברירת מחדל).</a:t>
            </a:r>
          </a:p>
          <a:p>
            <a:r>
              <a:rPr lang="en-US" altLang="en-US" dirty="0"/>
              <a:t>VFS</a:t>
            </a:r>
            <a:r>
              <a:rPr lang="he-IL" altLang="en-US" dirty="0"/>
              <a:t> מתרגמת בצורה </a:t>
            </a:r>
            <a:r>
              <a:rPr lang="he-IL" altLang="en-US" b="1" dirty="0"/>
              <a:t>שקופה</a:t>
            </a:r>
            <a:r>
              <a:rPr lang="he-IL" altLang="en-US" dirty="0"/>
              <a:t> את קריאות המערכת הכלליות (</a:t>
            </a:r>
            <a:r>
              <a:rPr lang="en-US" altLang="en-US" dirty="0"/>
              <a:t>open, read, write, …</a:t>
            </a:r>
            <a:r>
              <a:rPr lang="he-IL" altLang="en-US" dirty="0"/>
              <a:t>) לקריאות ספציפיות המתאימות לאותה מערכת קבצים בה נמצא הקובץ.</a:t>
            </a:r>
          </a:p>
          <a:p>
            <a:pPr lvl="1"/>
            <a:r>
              <a:rPr lang="he-IL" altLang="en-US" dirty="0"/>
              <a:t>מנהלי ההתקן (</a:t>
            </a:r>
            <a:r>
              <a:rPr lang="en-US" altLang="en-US" dirty="0"/>
              <a:t>drivers</a:t>
            </a:r>
            <a:r>
              <a:rPr lang="he-IL" altLang="en-US" dirty="0"/>
              <a:t>) בגרעין מממשים את התמיכה הספציפית עבור כל מערכת קבצים.</a:t>
            </a:r>
          </a:p>
        </p:txBody>
      </p:sp>
      <p:sp>
        <p:nvSpPr>
          <p:cNvPr id="2" name="Footer Placeholder 1">
            <a:extLst>
              <a:ext uri="{FF2B5EF4-FFF2-40B4-BE49-F238E27FC236}">
                <a16:creationId xmlns:a16="http://schemas.microsoft.com/office/drawing/2014/main" id="{4472B420-A826-4E89-A576-81337CD7DAA3}"/>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F4AEB40F-E6E5-4E32-8782-2D8453F3FBF3}"/>
              </a:ext>
            </a:extLst>
          </p:cNvPr>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590024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a:extLst>
              <a:ext uri="{FF2B5EF4-FFF2-40B4-BE49-F238E27FC236}">
                <a16:creationId xmlns:a16="http://schemas.microsoft.com/office/drawing/2014/main" id="{9C9887BE-47F1-4D74-A7BF-3F442F2E2B77}"/>
              </a:ext>
            </a:extLst>
          </p:cNvPr>
          <p:cNvSpPr>
            <a:spLocks noGrp="1" noChangeArrowheads="1"/>
          </p:cNvSpPr>
          <p:nvPr>
            <p:ph type="title"/>
          </p:nvPr>
        </p:nvSpPr>
        <p:spPr/>
        <p:txBody>
          <a:bodyPr/>
          <a:lstStyle/>
          <a:p>
            <a:r>
              <a:rPr lang="he-IL" altLang="en-US"/>
              <a:t>ביצוע חיפוש במסלול (2)</a:t>
            </a:r>
            <a:endParaRPr lang="en-US" altLang="en-US"/>
          </a:p>
        </p:txBody>
      </p:sp>
      <p:sp>
        <p:nvSpPr>
          <p:cNvPr id="444419" name="Rectangle 3">
            <a:extLst>
              <a:ext uri="{FF2B5EF4-FFF2-40B4-BE49-F238E27FC236}">
                <a16:creationId xmlns:a16="http://schemas.microsoft.com/office/drawing/2014/main" id="{20AD7B5F-E7E9-44E8-B5AB-A60E906A6D12}"/>
              </a:ext>
            </a:extLst>
          </p:cNvPr>
          <p:cNvSpPr>
            <a:spLocks noGrp="1" noChangeArrowheads="1"/>
          </p:cNvSpPr>
          <p:nvPr>
            <p:ph type="body" idx="1"/>
          </p:nvPr>
        </p:nvSpPr>
        <p:spPr/>
        <p:txBody>
          <a:bodyPr/>
          <a:lstStyle/>
          <a:p>
            <a:r>
              <a:rPr lang="he-IL" altLang="en-US" dirty="0"/>
              <a:t>הליכה במסלול:</a:t>
            </a:r>
          </a:p>
          <a:p>
            <a:pPr lvl="1"/>
            <a:r>
              <a:rPr lang="he-IL" altLang="en-US" dirty="0"/>
              <a:t>לוקחים את אובייקט ה-</a:t>
            </a:r>
            <a:r>
              <a:rPr lang="en-US" altLang="en-US" dirty="0" err="1"/>
              <a:t>inode</a:t>
            </a:r>
            <a:r>
              <a:rPr lang="he-IL" altLang="en-US" dirty="0"/>
              <a:t> המוצבע ע"י </a:t>
            </a:r>
            <a:r>
              <a:rPr lang="en-US" altLang="en-US" dirty="0" err="1"/>
              <a:t>dentry</a:t>
            </a:r>
            <a:endParaRPr lang="he-IL" altLang="en-US" dirty="0"/>
          </a:p>
          <a:p>
            <a:pPr lvl="1"/>
            <a:r>
              <a:rPr lang="he-IL" altLang="en-US" dirty="0"/>
              <a:t>בודקים שלתהליך הנוכחי יש הרשאת גישה ל-</a:t>
            </a:r>
            <a:r>
              <a:rPr lang="en-US" altLang="en-US" dirty="0" err="1"/>
              <a:t>inode</a:t>
            </a:r>
            <a:endParaRPr lang="he-IL" altLang="en-US" dirty="0"/>
          </a:p>
          <a:p>
            <a:pPr lvl="1"/>
            <a:r>
              <a:rPr lang="he-IL" altLang="en-US" dirty="0"/>
              <a:t>מסתכלים על שם הקובץ הבא במסלול</a:t>
            </a:r>
          </a:p>
          <a:p>
            <a:pPr lvl="2"/>
            <a:r>
              <a:rPr lang="he-IL" altLang="en-US" dirty="0"/>
              <a:t>אם . (נקודה), מתעלמים ועוברים לשם הקובץ הבא (. מציינת תיקייה נוכחי)</a:t>
            </a:r>
          </a:p>
          <a:p>
            <a:pPr lvl="2"/>
            <a:r>
              <a:rPr lang="he-IL" altLang="en-US" dirty="0"/>
              <a:t>אם .. (שתי נקודות), מנסים לעלות לתיקייה האב המוצבע מתוך ה-</a:t>
            </a:r>
            <a:r>
              <a:rPr lang="en-US" altLang="en-US" dirty="0" err="1"/>
              <a:t>dentry</a:t>
            </a:r>
            <a:r>
              <a:rPr lang="he-IL" altLang="en-US" dirty="0"/>
              <a:t>.</a:t>
            </a:r>
          </a:p>
          <a:p>
            <a:pPr lvl="2"/>
            <a:r>
              <a:rPr lang="he-IL" altLang="en-US" dirty="0"/>
              <a:t>אחרת מחפשים את שם הקובץ במטמון </a:t>
            </a:r>
            <a:r>
              <a:rPr lang="en-US" altLang="en-US" dirty="0" err="1"/>
              <a:t>dentry</a:t>
            </a:r>
            <a:r>
              <a:rPr lang="he-IL" altLang="en-US" dirty="0"/>
              <a:t>. אם לא מצאנו, נדרשת גישה לדיסק ויצירת </a:t>
            </a:r>
            <a:r>
              <a:rPr lang="en-US" altLang="en-US" dirty="0" err="1"/>
              <a:t>dentry</a:t>
            </a:r>
            <a:r>
              <a:rPr lang="he-IL" altLang="en-US" dirty="0"/>
              <a:t> חדש.</a:t>
            </a:r>
          </a:p>
          <a:p>
            <a:pPr lvl="2"/>
            <a:r>
              <a:rPr lang="he-IL" altLang="en-US" dirty="0"/>
              <a:t>בודקים אם ה-</a:t>
            </a:r>
            <a:r>
              <a:rPr lang="en-US" altLang="en-US" dirty="0" err="1"/>
              <a:t>dentry</a:t>
            </a:r>
            <a:r>
              <a:rPr lang="he-IL" altLang="en-US" dirty="0"/>
              <a:t> החדש מהווה נקודת הרכבה למערכת קבצים כלשהי. במידה וכן, נעדכן את </a:t>
            </a:r>
            <a:r>
              <a:rPr lang="en-US" altLang="en-US" dirty="0" err="1"/>
              <a:t>mnt</a:t>
            </a:r>
            <a:r>
              <a:rPr lang="he-IL" altLang="en-US" dirty="0"/>
              <a:t> להצביע למערכת קבצים זו, ואת </a:t>
            </a:r>
            <a:r>
              <a:rPr lang="en-US" altLang="en-US" dirty="0" err="1"/>
              <a:t>dentry</a:t>
            </a:r>
            <a:r>
              <a:rPr lang="he-IL" altLang="en-US" dirty="0"/>
              <a:t> להצביע לתיקייה הראשי שלה.</a:t>
            </a:r>
          </a:p>
          <a:p>
            <a:pPr lvl="1"/>
            <a:endParaRPr lang="he-IL" altLang="en-US" dirty="0"/>
          </a:p>
          <a:p>
            <a:endParaRPr lang="he-IL" altLang="en-US" dirty="0"/>
          </a:p>
          <a:p>
            <a:endParaRPr lang="he-IL" altLang="en-US" dirty="0"/>
          </a:p>
        </p:txBody>
      </p:sp>
      <p:sp>
        <p:nvSpPr>
          <p:cNvPr id="2" name="Footer Placeholder 1">
            <a:extLst>
              <a:ext uri="{FF2B5EF4-FFF2-40B4-BE49-F238E27FC236}">
                <a16:creationId xmlns:a16="http://schemas.microsoft.com/office/drawing/2014/main" id="{CD2C8D5B-FD5D-4721-9186-48768C86F308}"/>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18A120F4-455C-4ACE-B56A-D2D431E656A8}"/>
              </a:ext>
            </a:extLst>
          </p:cNvPr>
          <p:cNvSpPr>
            <a:spLocks noGrp="1"/>
          </p:cNvSpPr>
          <p:nvPr>
            <p:ph type="sldNum" sz="quarter" idx="12"/>
          </p:nvPr>
        </p:nvSpPr>
        <p:spPr/>
        <p:txBody>
          <a:bodyPr/>
          <a:lstStyle/>
          <a:p>
            <a:fld id="{0CFEC368-1D7A-4F81-ABF6-AE0E36BAF64C}" type="slidenum">
              <a:rPr lang="en-US" smtClean="0"/>
              <a:pPr/>
              <a:t>40</a:t>
            </a:fld>
            <a:endParaRPr lang="en-US"/>
          </a:p>
        </p:txBody>
      </p:sp>
    </p:spTree>
    <p:extLst>
      <p:ext uri="{BB962C8B-B14F-4D97-AF65-F5344CB8AC3E}">
        <p14:creationId xmlns:p14="http://schemas.microsoft.com/office/powerpoint/2010/main" val="377433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a:extLst>
              <a:ext uri="{FF2B5EF4-FFF2-40B4-BE49-F238E27FC236}">
                <a16:creationId xmlns:a16="http://schemas.microsoft.com/office/drawing/2014/main" id="{BC5199F2-F666-44AE-999E-9EEE428EE375}"/>
              </a:ext>
            </a:extLst>
          </p:cNvPr>
          <p:cNvSpPr>
            <a:spLocks noGrp="1" noChangeArrowheads="1"/>
          </p:cNvSpPr>
          <p:nvPr>
            <p:ph type="title"/>
          </p:nvPr>
        </p:nvSpPr>
        <p:spPr/>
        <p:txBody>
          <a:bodyPr/>
          <a:lstStyle/>
          <a:p>
            <a:r>
              <a:rPr lang="he-IL" altLang="en-US"/>
              <a:t>ביצוע איתור במסלול (3)</a:t>
            </a:r>
            <a:endParaRPr lang="en-US" altLang="en-US"/>
          </a:p>
        </p:txBody>
      </p:sp>
      <p:sp>
        <p:nvSpPr>
          <p:cNvPr id="445443" name="Rectangle 3">
            <a:extLst>
              <a:ext uri="{FF2B5EF4-FFF2-40B4-BE49-F238E27FC236}">
                <a16:creationId xmlns:a16="http://schemas.microsoft.com/office/drawing/2014/main" id="{F290DA95-A801-48C5-826A-0F45E0366EE6}"/>
              </a:ext>
            </a:extLst>
          </p:cNvPr>
          <p:cNvSpPr>
            <a:spLocks noGrp="1" noChangeArrowheads="1"/>
          </p:cNvSpPr>
          <p:nvPr>
            <p:ph type="body" idx="1"/>
          </p:nvPr>
        </p:nvSpPr>
        <p:spPr/>
        <p:txBody>
          <a:bodyPr/>
          <a:lstStyle/>
          <a:p>
            <a:pPr lvl="2"/>
            <a:r>
              <a:rPr lang="he-IL" altLang="en-US" dirty="0"/>
              <a:t>בודקים האם ה-</a:t>
            </a:r>
            <a:r>
              <a:rPr lang="en-US" altLang="en-US" dirty="0" err="1"/>
              <a:t>inode</a:t>
            </a:r>
            <a:r>
              <a:rPr lang="he-IL" altLang="en-US" dirty="0"/>
              <a:t> של ה-</a:t>
            </a:r>
            <a:r>
              <a:rPr lang="en-US" altLang="en-US" dirty="0" err="1"/>
              <a:t>dentry</a:t>
            </a:r>
            <a:r>
              <a:rPr lang="he-IL" altLang="en-US" dirty="0"/>
              <a:t> החדש מייצג קישור סימבולי</a:t>
            </a:r>
          </a:p>
          <a:p>
            <a:pPr lvl="3"/>
            <a:r>
              <a:rPr lang="he-IL" altLang="en-US" dirty="0"/>
              <a:t>משתמשים בפונקציית החיפוש במסלול כדי למצוא את ה-</a:t>
            </a:r>
            <a:r>
              <a:rPr lang="en-US" altLang="en-US" dirty="0" err="1"/>
              <a:t>dentry</a:t>
            </a:r>
            <a:r>
              <a:rPr lang="he-IL" altLang="en-US" dirty="0"/>
              <a:t> אליו מצביע הקישור הסימבולי (קריאה רקורסיבית).</a:t>
            </a:r>
          </a:p>
          <a:p>
            <a:pPr lvl="2"/>
            <a:r>
              <a:rPr lang="he-IL" altLang="en-US" dirty="0"/>
              <a:t>בודקים ש-</a:t>
            </a:r>
            <a:r>
              <a:rPr lang="en-US" altLang="en-US" dirty="0" err="1"/>
              <a:t>dentry</a:t>
            </a:r>
            <a:r>
              <a:rPr lang="he-IL" altLang="en-US" dirty="0"/>
              <a:t> החדש מצביע לתיקייה. אחרת (מצביע לקובץ) – שגיאה. (יש באמצע המסלול שם של קובץ).</a:t>
            </a:r>
          </a:p>
          <a:p>
            <a:pPr lvl="2"/>
            <a:r>
              <a:rPr lang="he-IL" altLang="en-US" dirty="0"/>
              <a:t>מעדכנים את </a:t>
            </a:r>
            <a:r>
              <a:rPr lang="en-US" altLang="en-US" dirty="0" err="1"/>
              <a:t>dentry</a:t>
            </a:r>
            <a:r>
              <a:rPr lang="he-IL" altLang="en-US" dirty="0"/>
              <a:t> החדש להיות </a:t>
            </a:r>
            <a:r>
              <a:rPr lang="en-US" altLang="en-US" dirty="0" err="1"/>
              <a:t>dentry</a:t>
            </a:r>
            <a:r>
              <a:rPr lang="he-IL" altLang="en-US" dirty="0"/>
              <a:t> הנוכחי, ועוברים למרכיב הבא.</a:t>
            </a:r>
          </a:p>
          <a:p>
            <a:pPr lvl="1"/>
            <a:r>
              <a:rPr lang="he-IL" altLang="en-US" dirty="0"/>
              <a:t>נמשיך עד שנגיע לשם הקובץ האחרון במסלול, וה-</a:t>
            </a:r>
            <a:r>
              <a:rPr lang="en-US" altLang="en-US" dirty="0" err="1"/>
              <a:t>inode</a:t>
            </a:r>
            <a:r>
              <a:rPr lang="he-IL" altLang="en-US" dirty="0"/>
              <a:t> של ה-</a:t>
            </a:r>
            <a:r>
              <a:rPr lang="en-US" altLang="en-US" dirty="0" err="1"/>
              <a:t>dentry</a:t>
            </a:r>
            <a:r>
              <a:rPr lang="he-IL" altLang="en-US" dirty="0"/>
              <a:t> האחרון הוא זה שחיפשנו.</a:t>
            </a:r>
          </a:p>
          <a:p>
            <a:pPr lvl="1"/>
            <a:endParaRPr lang="he-IL" altLang="en-US" dirty="0"/>
          </a:p>
          <a:p>
            <a:pPr lvl="1"/>
            <a:endParaRPr lang="he-IL" altLang="en-US" dirty="0"/>
          </a:p>
          <a:p>
            <a:pPr lvl="1"/>
            <a:endParaRPr lang="he-IL" altLang="en-US" dirty="0"/>
          </a:p>
          <a:p>
            <a:endParaRPr lang="he-IL" altLang="en-US" dirty="0"/>
          </a:p>
          <a:p>
            <a:endParaRPr lang="he-IL" altLang="en-US" dirty="0"/>
          </a:p>
        </p:txBody>
      </p:sp>
      <p:sp>
        <p:nvSpPr>
          <p:cNvPr id="2" name="Footer Placeholder 1">
            <a:extLst>
              <a:ext uri="{FF2B5EF4-FFF2-40B4-BE49-F238E27FC236}">
                <a16:creationId xmlns:a16="http://schemas.microsoft.com/office/drawing/2014/main" id="{E88AB830-7A02-4C90-8EFC-8A9E5E42B1B6}"/>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CCD32B94-0A91-4D04-8182-DEE55015DB76}"/>
              </a:ext>
            </a:extLst>
          </p:cNvPr>
          <p:cNvSpPr>
            <a:spLocks noGrp="1"/>
          </p:cNvSpPr>
          <p:nvPr>
            <p:ph type="sldNum" sz="quarter" idx="12"/>
          </p:nvPr>
        </p:nvSpPr>
        <p:spPr/>
        <p:txBody>
          <a:bodyPr/>
          <a:lstStyle/>
          <a:p>
            <a:fld id="{0CFEC368-1D7A-4F81-ABF6-AE0E36BAF64C}" type="slidenum">
              <a:rPr lang="en-US" smtClean="0"/>
              <a:pPr/>
              <a:t>41</a:t>
            </a:fld>
            <a:endParaRPr lang="en-US"/>
          </a:p>
        </p:txBody>
      </p:sp>
    </p:spTree>
    <p:extLst>
      <p:ext uri="{BB962C8B-B14F-4D97-AF65-F5344CB8AC3E}">
        <p14:creationId xmlns:p14="http://schemas.microsoft.com/office/powerpoint/2010/main" val="3660044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a:extLst>
              <a:ext uri="{FF2B5EF4-FFF2-40B4-BE49-F238E27FC236}">
                <a16:creationId xmlns:a16="http://schemas.microsoft.com/office/drawing/2014/main" id="{CDA9E074-6914-45E5-8D03-F8C17B2A5949}"/>
              </a:ext>
            </a:extLst>
          </p:cNvPr>
          <p:cNvSpPr>
            <a:spLocks noGrp="1" noChangeArrowheads="1"/>
          </p:cNvSpPr>
          <p:nvPr>
            <p:ph type="title"/>
          </p:nvPr>
        </p:nvSpPr>
        <p:spPr/>
        <p:txBody>
          <a:bodyPr/>
          <a:lstStyle/>
          <a:p>
            <a:r>
              <a:rPr lang="he-IL" altLang="en-US"/>
              <a:t>פתיחת קובץ</a:t>
            </a:r>
            <a:endParaRPr lang="en-US" altLang="en-US"/>
          </a:p>
        </p:txBody>
      </p:sp>
      <p:sp>
        <p:nvSpPr>
          <p:cNvPr id="447491" name="Rectangle 3">
            <a:extLst>
              <a:ext uri="{FF2B5EF4-FFF2-40B4-BE49-F238E27FC236}">
                <a16:creationId xmlns:a16="http://schemas.microsoft.com/office/drawing/2014/main" id="{1DDAF00A-4BCC-44FE-A690-6A7EEF263CB1}"/>
              </a:ext>
            </a:extLst>
          </p:cNvPr>
          <p:cNvSpPr>
            <a:spLocks noGrp="1" noChangeArrowheads="1"/>
          </p:cNvSpPr>
          <p:nvPr>
            <p:ph type="body" idx="1"/>
          </p:nvPr>
        </p:nvSpPr>
        <p:spPr/>
        <p:txBody>
          <a:bodyPr>
            <a:normAutofit fontScale="92500" lnSpcReduction="10000"/>
          </a:bodyPr>
          <a:lstStyle/>
          <a:p>
            <a:r>
              <a:rPr lang="he-IL" altLang="en-US"/>
              <a:t>מבוצעת ע"י קריאת המערכת </a:t>
            </a:r>
            <a:r>
              <a:rPr lang="en-US" altLang="en-US"/>
              <a:t>open()</a:t>
            </a:r>
            <a:r>
              <a:rPr lang="he-IL" altLang="en-US"/>
              <a:t>, שתפעיל את </a:t>
            </a:r>
            <a:r>
              <a:rPr lang="en-US" altLang="en-US"/>
              <a:t>sys_open()</a:t>
            </a:r>
            <a:r>
              <a:rPr lang="he-IL" altLang="en-US"/>
              <a:t>.</a:t>
            </a:r>
          </a:p>
          <a:p>
            <a:pPr lvl="1"/>
            <a:r>
              <a:rPr lang="he-IL" altLang="en-US"/>
              <a:t>פרמטרים: מסלול </a:t>
            </a:r>
            <a:r>
              <a:rPr lang="en-US" altLang="en-US"/>
              <a:t>filename</a:t>
            </a:r>
            <a:r>
              <a:rPr lang="he-IL" altLang="en-US"/>
              <a:t> לפתיחה, דגלי גישה לקובץ, [סט הרשאות]</a:t>
            </a:r>
          </a:p>
          <a:p>
            <a:r>
              <a:rPr lang="he-IL" altLang="en-US"/>
              <a:t> במסגרת </a:t>
            </a:r>
            <a:r>
              <a:rPr lang="en-US" altLang="en-US"/>
              <a:t>sys_open()</a:t>
            </a:r>
            <a:r>
              <a:rPr lang="he-IL" altLang="en-US"/>
              <a:t> מתבצעות קריאות לפונקציות נוספות, ויתבצעו הפעולות הבאות:</a:t>
            </a:r>
          </a:p>
          <a:p>
            <a:pPr lvl="1"/>
            <a:r>
              <a:rPr lang="he-IL" altLang="en-US"/>
              <a:t>קוראים את המסלול לקובץ (</a:t>
            </a:r>
            <a:r>
              <a:rPr lang="en-US" altLang="en-US"/>
              <a:t>pathname</a:t>
            </a:r>
            <a:r>
              <a:rPr lang="he-IL" altLang="en-US"/>
              <a:t>) מזיכרון תהליך המשתמש.</a:t>
            </a:r>
          </a:p>
          <a:p>
            <a:pPr lvl="1"/>
            <a:r>
              <a:rPr lang="he-IL" altLang="en-US"/>
              <a:t>מוצאים את המקום הפנוי הראשון </a:t>
            </a:r>
            <a:r>
              <a:rPr lang="en-US" altLang="en-US"/>
              <a:t>fd</a:t>
            </a:r>
            <a:r>
              <a:rPr lang="he-IL" altLang="en-US"/>
              <a:t> ב-</a:t>
            </a:r>
            <a:r>
              <a:rPr lang="en-US" altLang="en-US"/>
              <a:t>PDT</a:t>
            </a:r>
            <a:r>
              <a:rPr lang="he-IL" altLang="en-US"/>
              <a:t> של התהליך.</a:t>
            </a:r>
          </a:p>
          <a:p>
            <a:pPr lvl="2"/>
            <a:r>
              <a:rPr lang="en-US" altLang="en-US"/>
              <a:t>Process Descriptor Table</a:t>
            </a:r>
            <a:r>
              <a:rPr lang="he-IL" altLang="en-US"/>
              <a:t> – ראו תרגול ק/פ</a:t>
            </a:r>
          </a:p>
          <a:p>
            <a:pPr lvl="1"/>
            <a:r>
              <a:rPr lang="he-IL" altLang="en-US"/>
              <a:t> משתמשים באלגוריתם שראינו קודם לאיתור ה-</a:t>
            </a:r>
            <a:r>
              <a:rPr lang="en-US" altLang="en-US"/>
              <a:t>inode</a:t>
            </a:r>
            <a:r>
              <a:rPr lang="he-IL" altLang="en-US"/>
              <a:t> המתאים למסלול.</a:t>
            </a:r>
          </a:p>
          <a:p>
            <a:pPr lvl="2"/>
            <a:r>
              <a:rPr lang="he-IL" altLang="en-US"/>
              <a:t>אם צריך, יווצר </a:t>
            </a:r>
            <a:r>
              <a:rPr lang="en-US" altLang="en-US"/>
              <a:t>inode</a:t>
            </a:r>
            <a:r>
              <a:rPr lang="he-IL" altLang="en-US"/>
              <a:t> חדש בדיסק.</a:t>
            </a:r>
          </a:p>
          <a:p>
            <a:pPr lvl="1"/>
            <a:r>
              <a:rPr lang="he-IL" altLang="en-US"/>
              <a:t>יוצרים </a:t>
            </a:r>
            <a:r>
              <a:rPr lang="en-US" altLang="en-US"/>
              <a:t>file object</a:t>
            </a:r>
            <a:r>
              <a:rPr lang="he-IL" altLang="en-US"/>
              <a:t> חדש, ומעדכנים את השדות שלו בהתאם לפרמטרים. </a:t>
            </a:r>
          </a:p>
          <a:p>
            <a:pPr lvl="2"/>
            <a:r>
              <a:rPr lang="he-IL" altLang="en-US"/>
              <a:t>בפרט נאתחל גם את הפעולות לביצוע על הקובץ בהתאם ל-</a:t>
            </a:r>
            <a:r>
              <a:rPr lang="en-US" altLang="en-US"/>
              <a:t>inode</a:t>
            </a:r>
            <a:r>
              <a:rPr lang="he-IL" altLang="en-US"/>
              <a:t> של הקובץ: כל הפעולות העתידיות על הקובץ יבוצעו דרך שדה זה.</a:t>
            </a:r>
          </a:p>
          <a:p>
            <a:pPr lvl="2"/>
            <a:r>
              <a:rPr lang="he-IL" altLang="en-US"/>
              <a:t>מאתחלים את </a:t>
            </a:r>
            <a:r>
              <a:rPr lang="en-US" altLang="en-US"/>
              <a:t>f_flags</a:t>
            </a:r>
            <a:r>
              <a:rPr lang="he-IL" altLang="en-US"/>
              <a:t> לפי דגלי הגישה שהועברו כפרמטר</a:t>
            </a:r>
          </a:p>
          <a:p>
            <a:pPr lvl="1"/>
            <a:r>
              <a:rPr lang="he-IL" altLang="en-US"/>
              <a:t>מפעיל את פונקצית </a:t>
            </a:r>
            <a:r>
              <a:rPr lang="en-US" altLang="en-US"/>
              <a:t>open</a:t>
            </a:r>
            <a:r>
              <a:rPr lang="he-IL" altLang="en-US"/>
              <a:t> של ה-</a:t>
            </a:r>
            <a:r>
              <a:rPr lang="en-US" altLang="en-US"/>
              <a:t>file object</a:t>
            </a:r>
            <a:r>
              <a:rPr lang="he-IL" altLang="en-US"/>
              <a:t> החדש, במידה ומוגדרת.</a:t>
            </a:r>
          </a:p>
          <a:p>
            <a:pPr lvl="1"/>
            <a:r>
              <a:rPr lang="he-IL" altLang="en-US"/>
              <a:t>קובע את  תוכן התא ה-</a:t>
            </a:r>
            <a:r>
              <a:rPr lang="en-US" altLang="en-US"/>
              <a:t>fd</a:t>
            </a:r>
            <a:r>
              <a:rPr lang="he-IL" altLang="en-US"/>
              <a:t> ב-</a:t>
            </a:r>
            <a:r>
              <a:rPr lang="en-US" altLang="en-US"/>
              <a:t>PDT</a:t>
            </a:r>
            <a:r>
              <a:rPr lang="he-IL" altLang="en-US"/>
              <a:t> להצביע ל-</a:t>
            </a:r>
            <a:r>
              <a:rPr lang="en-US" altLang="en-US"/>
              <a:t>file object</a:t>
            </a:r>
            <a:r>
              <a:rPr lang="he-IL" altLang="en-US"/>
              <a:t> החדש.</a:t>
            </a:r>
          </a:p>
        </p:txBody>
      </p:sp>
      <p:sp>
        <p:nvSpPr>
          <p:cNvPr id="2" name="Footer Placeholder 1">
            <a:extLst>
              <a:ext uri="{FF2B5EF4-FFF2-40B4-BE49-F238E27FC236}">
                <a16:creationId xmlns:a16="http://schemas.microsoft.com/office/drawing/2014/main" id="{BFFD4BDA-B15A-4378-9580-F6BE2F2E378C}"/>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0417C27D-A75F-4222-B2D9-C89E253B8264}"/>
              </a:ext>
            </a:extLst>
          </p:cNvPr>
          <p:cNvSpPr>
            <a:spLocks noGrp="1"/>
          </p:cNvSpPr>
          <p:nvPr>
            <p:ph type="sldNum" sz="quarter" idx="12"/>
          </p:nvPr>
        </p:nvSpPr>
        <p:spPr/>
        <p:txBody>
          <a:bodyPr/>
          <a:lstStyle/>
          <a:p>
            <a:fld id="{0CFEC368-1D7A-4F81-ABF6-AE0E36BAF64C}" type="slidenum">
              <a:rPr lang="en-US" smtClean="0"/>
              <a:pPr/>
              <a:t>42</a:t>
            </a:fld>
            <a:endParaRPr lang="en-US"/>
          </a:p>
        </p:txBody>
      </p:sp>
    </p:spTree>
    <p:extLst>
      <p:ext uri="{BB962C8B-B14F-4D97-AF65-F5344CB8AC3E}">
        <p14:creationId xmlns:p14="http://schemas.microsoft.com/office/powerpoint/2010/main" val="750527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a:extLst>
              <a:ext uri="{FF2B5EF4-FFF2-40B4-BE49-F238E27FC236}">
                <a16:creationId xmlns:a16="http://schemas.microsoft.com/office/drawing/2014/main" id="{DBC77D2C-78F0-4FAB-B213-69E43A15996D}"/>
              </a:ext>
            </a:extLst>
          </p:cNvPr>
          <p:cNvSpPr>
            <a:spLocks noGrp="1" noChangeArrowheads="1"/>
          </p:cNvSpPr>
          <p:nvPr>
            <p:ph type="title"/>
          </p:nvPr>
        </p:nvSpPr>
        <p:spPr/>
        <p:txBody>
          <a:bodyPr/>
          <a:lstStyle/>
          <a:p>
            <a:r>
              <a:rPr lang="he-IL" altLang="en-US"/>
              <a:t>סגירת קובץ</a:t>
            </a:r>
            <a:endParaRPr lang="en-US" altLang="en-US"/>
          </a:p>
        </p:txBody>
      </p:sp>
      <p:sp>
        <p:nvSpPr>
          <p:cNvPr id="448515" name="Rectangle 3">
            <a:extLst>
              <a:ext uri="{FF2B5EF4-FFF2-40B4-BE49-F238E27FC236}">
                <a16:creationId xmlns:a16="http://schemas.microsoft.com/office/drawing/2014/main" id="{4FEFF0BD-4D26-409C-AD10-9C6422065DCA}"/>
              </a:ext>
            </a:extLst>
          </p:cNvPr>
          <p:cNvSpPr>
            <a:spLocks noGrp="1" noChangeArrowheads="1"/>
          </p:cNvSpPr>
          <p:nvPr>
            <p:ph type="body" idx="1"/>
          </p:nvPr>
        </p:nvSpPr>
        <p:spPr/>
        <p:txBody>
          <a:bodyPr>
            <a:normAutofit/>
          </a:bodyPr>
          <a:lstStyle/>
          <a:p>
            <a:r>
              <a:rPr lang="he-IL" altLang="en-US"/>
              <a:t>מבוצעת ע"י קריאת המערכת </a:t>
            </a:r>
            <a:r>
              <a:rPr lang="en-US" altLang="en-US"/>
              <a:t>close()</a:t>
            </a:r>
            <a:r>
              <a:rPr lang="he-IL" altLang="en-US"/>
              <a:t>, שתפעיל את </a:t>
            </a:r>
            <a:r>
              <a:rPr lang="en-US" altLang="en-US"/>
              <a:t>sys_close()</a:t>
            </a:r>
            <a:r>
              <a:rPr lang="he-IL" altLang="en-US"/>
              <a:t>. </a:t>
            </a:r>
          </a:p>
          <a:p>
            <a:pPr lvl="1"/>
            <a:r>
              <a:rPr lang="he-IL" altLang="en-US"/>
              <a:t>הפרמטר של קריאת המערכת הוא ה-</a:t>
            </a:r>
            <a:r>
              <a:rPr lang="en-US" altLang="en-US"/>
              <a:t>file descriptor</a:t>
            </a:r>
            <a:r>
              <a:rPr lang="he-IL" altLang="en-US"/>
              <a:t> של הקובץ לסגירה.</a:t>
            </a:r>
            <a:endParaRPr lang="en-US" altLang="en-US"/>
          </a:p>
          <a:p>
            <a:r>
              <a:rPr lang="he-IL" altLang="en-US"/>
              <a:t>במסגרת </a:t>
            </a:r>
            <a:r>
              <a:rPr lang="en-US" altLang="en-US"/>
              <a:t>sys_close()</a:t>
            </a:r>
            <a:r>
              <a:rPr lang="he-IL" altLang="en-US"/>
              <a:t> מתבצעות קריאות לפונקציות נוספות, ויתבצעו הפעולות הבאות:</a:t>
            </a:r>
          </a:p>
          <a:p>
            <a:pPr lvl="1"/>
            <a:r>
              <a:rPr lang="he-IL" altLang="en-US"/>
              <a:t>מוצאים את ה-</a:t>
            </a:r>
            <a:r>
              <a:rPr lang="en-US" altLang="en-US"/>
              <a:t>file object</a:t>
            </a:r>
            <a:r>
              <a:rPr lang="he-IL" altLang="en-US"/>
              <a:t> ב-</a:t>
            </a:r>
            <a:r>
              <a:rPr lang="en-US" altLang="en-US"/>
              <a:t>PDT</a:t>
            </a:r>
            <a:r>
              <a:rPr lang="he-IL" altLang="en-US"/>
              <a:t> של התהליך, בתא שהאינדקס שלו </a:t>
            </a:r>
            <a:r>
              <a:rPr lang="en-US" altLang="en-US"/>
              <a:t>fd</a:t>
            </a:r>
            <a:r>
              <a:rPr lang="he-IL" altLang="en-US"/>
              <a:t>.</a:t>
            </a:r>
          </a:p>
          <a:p>
            <a:pPr lvl="1"/>
            <a:r>
              <a:rPr lang="he-IL" altLang="en-US"/>
              <a:t>קובעים את ערך התא הנ"ל ל-</a:t>
            </a:r>
            <a:r>
              <a:rPr lang="en-US" altLang="en-US"/>
              <a:t>NULL</a:t>
            </a:r>
            <a:r>
              <a:rPr lang="he-IL" altLang="en-US"/>
              <a:t>.</a:t>
            </a:r>
          </a:p>
          <a:p>
            <a:pPr lvl="1"/>
            <a:r>
              <a:rPr lang="he-IL" altLang="en-US"/>
              <a:t>מפעילים את פונקצית </a:t>
            </a:r>
            <a:r>
              <a:rPr lang="en-US" altLang="en-US"/>
              <a:t>flush</a:t>
            </a:r>
            <a:r>
              <a:rPr lang="he-IL" altLang="en-US"/>
              <a:t> של ה-</a:t>
            </a:r>
            <a:r>
              <a:rPr lang="en-US" altLang="en-US"/>
              <a:t>file object</a:t>
            </a:r>
            <a:r>
              <a:rPr lang="he-IL" altLang="en-US"/>
              <a:t>, אם מוגדרת.</a:t>
            </a:r>
          </a:p>
          <a:p>
            <a:pPr lvl="2"/>
            <a:r>
              <a:rPr lang="he-IL" altLang="en-US"/>
              <a:t>מבצע כתיבה של חוצצי הקובץ בחזרה לדיסק</a:t>
            </a:r>
          </a:p>
          <a:p>
            <a:pPr lvl="1"/>
            <a:r>
              <a:rPr lang="he-IL" altLang="en-US"/>
              <a:t>משחררים את ה-</a:t>
            </a:r>
            <a:r>
              <a:rPr lang="en-US" altLang="en-US"/>
              <a:t>file object</a:t>
            </a:r>
            <a:r>
              <a:rPr lang="he-IL" altLang="en-US"/>
              <a:t>.</a:t>
            </a:r>
          </a:p>
          <a:p>
            <a:pPr lvl="1"/>
            <a:r>
              <a:rPr lang="he-IL" altLang="en-US"/>
              <a:t>מחזירים את קוד השגיאה של פונקצית </a:t>
            </a:r>
            <a:r>
              <a:rPr lang="en-US" altLang="en-US"/>
              <a:t>flush</a:t>
            </a:r>
            <a:r>
              <a:rPr lang="he-IL" altLang="en-US"/>
              <a:t> (בד"כ 0)</a:t>
            </a:r>
          </a:p>
          <a:p>
            <a:pPr lvl="1"/>
            <a:endParaRPr lang="he-IL" altLang="en-US"/>
          </a:p>
        </p:txBody>
      </p:sp>
      <p:sp>
        <p:nvSpPr>
          <p:cNvPr id="2" name="Footer Placeholder 1">
            <a:extLst>
              <a:ext uri="{FF2B5EF4-FFF2-40B4-BE49-F238E27FC236}">
                <a16:creationId xmlns:a16="http://schemas.microsoft.com/office/drawing/2014/main" id="{64F51BED-B8C1-4FB7-A903-57351886584C}"/>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AEA23A27-C378-473C-8975-8AED90A4E16F}"/>
              </a:ext>
            </a:extLst>
          </p:cNvPr>
          <p:cNvSpPr>
            <a:spLocks noGrp="1"/>
          </p:cNvSpPr>
          <p:nvPr>
            <p:ph type="sldNum" sz="quarter" idx="12"/>
          </p:nvPr>
        </p:nvSpPr>
        <p:spPr/>
        <p:txBody>
          <a:bodyPr/>
          <a:lstStyle/>
          <a:p>
            <a:fld id="{0CFEC368-1D7A-4F81-ABF6-AE0E36BAF64C}" type="slidenum">
              <a:rPr lang="en-US" smtClean="0"/>
              <a:pPr/>
              <a:t>43</a:t>
            </a:fld>
            <a:endParaRPr lang="en-US"/>
          </a:p>
        </p:txBody>
      </p:sp>
    </p:spTree>
    <p:extLst>
      <p:ext uri="{BB962C8B-B14F-4D97-AF65-F5344CB8AC3E}">
        <p14:creationId xmlns:p14="http://schemas.microsoft.com/office/powerpoint/2010/main" val="3989673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a:extLst>
              <a:ext uri="{FF2B5EF4-FFF2-40B4-BE49-F238E27FC236}">
                <a16:creationId xmlns:a16="http://schemas.microsoft.com/office/drawing/2014/main" id="{A2C48F18-9272-47A6-A889-CF61FBD5F108}"/>
              </a:ext>
            </a:extLst>
          </p:cNvPr>
          <p:cNvSpPr>
            <a:spLocks noGrp="1" noChangeArrowheads="1"/>
          </p:cNvSpPr>
          <p:nvPr>
            <p:ph type="title"/>
          </p:nvPr>
        </p:nvSpPr>
        <p:spPr/>
        <p:txBody>
          <a:bodyPr/>
          <a:lstStyle/>
          <a:p>
            <a:r>
              <a:rPr lang="he-IL" altLang="en-US"/>
              <a:t>קריאה וכתיבה לקובץ</a:t>
            </a:r>
            <a:endParaRPr lang="en-US" altLang="en-US"/>
          </a:p>
        </p:txBody>
      </p:sp>
      <p:sp>
        <p:nvSpPr>
          <p:cNvPr id="449539" name="Rectangle 3">
            <a:extLst>
              <a:ext uri="{FF2B5EF4-FFF2-40B4-BE49-F238E27FC236}">
                <a16:creationId xmlns:a16="http://schemas.microsoft.com/office/drawing/2014/main" id="{F2C35F30-5032-422A-98BA-9C9B3624D75F}"/>
              </a:ext>
            </a:extLst>
          </p:cNvPr>
          <p:cNvSpPr>
            <a:spLocks noGrp="1" noChangeArrowheads="1"/>
          </p:cNvSpPr>
          <p:nvPr>
            <p:ph type="body" idx="1"/>
          </p:nvPr>
        </p:nvSpPr>
        <p:spPr/>
        <p:txBody>
          <a:bodyPr>
            <a:normAutofit/>
          </a:bodyPr>
          <a:lstStyle/>
          <a:p>
            <a:r>
              <a:rPr lang="he-IL" altLang="en-US"/>
              <a:t>מבוצעות ע"י קריאות המערכת </a:t>
            </a:r>
            <a:r>
              <a:rPr lang="en-US" altLang="en-US"/>
              <a:t>read()</a:t>
            </a:r>
            <a:r>
              <a:rPr lang="he-IL" altLang="en-US"/>
              <a:t> ו-</a:t>
            </a:r>
            <a:r>
              <a:rPr lang="en-US" altLang="en-US"/>
              <a:t>write()</a:t>
            </a:r>
            <a:r>
              <a:rPr lang="he-IL" altLang="en-US"/>
              <a:t>, שיפעילו את </a:t>
            </a:r>
            <a:r>
              <a:rPr lang="en-US" altLang="en-US"/>
              <a:t>sys_read()</a:t>
            </a:r>
            <a:r>
              <a:rPr lang="he-IL" altLang="en-US"/>
              <a:t> ו-</a:t>
            </a:r>
            <a:r>
              <a:rPr lang="en-US" altLang="en-US"/>
              <a:t>sys_write()</a:t>
            </a:r>
            <a:r>
              <a:rPr lang="he-IL" altLang="en-US"/>
              <a:t> בהתאמה.</a:t>
            </a:r>
          </a:p>
          <a:p>
            <a:pPr lvl="1"/>
            <a:r>
              <a:rPr lang="he-IL" altLang="en-US"/>
              <a:t>הפרמטרים של קריאות המערכת הם ה-</a:t>
            </a:r>
            <a:r>
              <a:rPr lang="en-US" altLang="en-US"/>
              <a:t>file descriptor</a:t>
            </a:r>
            <a:r>
              <a:rPr lang="he-IL" altLang="en-US"/>
              <a:t> של הקובץ הרלוונטי, כתובת של חוצץ, ומספר הבתים שצריך להעביר.</a:t>
            </a:r>
            <a:endParaRPr lang="en-US" altLang="en-US"/>
          </a:p>
          <a:p>
            <a:r>
              <a:rPr lang="he-IL" altLang="en-US"/>
              <a:t>בשני המקרים יבוצעו פעולות דומות:</a:t>
            </a:r>
          </a:p>
          <a:p>
            <a:pPr lvl="1"/>
            <a:r>
              <a:rPr lang="he-IL" altLang="en-US"/>
              <a:t>מוצאים את ה-</a:t>
            </a:r>
            <a:r>
              <a:rPr lang="en-US" altLang="en-US"/>
              <a:t>file object</a:t>
            </a:r>
            <a:r>
              <a:rPr lang="he-IL" altLang="en-US"/>
              <a:t> באמצעות ה-</a:t>
            </a:r>
            <a:r>
              <a:rPr lang="en-US" altLang="en-US"/>
              <a:t>fd</a:t>
            </a:r>
            <a:r>
              <a:rPr lang="he-IL" altLang="en-US"/>
              <a:t> הנתון.</a:t>
            </a:r>
          </a:p>
          <a:p>
            <a:pPr lvl="1"/>
            <a:r>
              <a:rPr lang="he-IL" altLang="en-US"/>
              <a:t>בודקים האם הדגלים ב-</a:t>
            </a:r>
            <a:r>
              <a:rPr lang="en-US" altLang="en-US"/>
              <a:t>file object</a:t>
            </a:r>
            <a:r>
              <a:rPr lang="he-IL" altLang="en-US"/>
              <a:t> מאפשרים את הפעולה המבוקשת (קריאה או כתיבה).</a:t>
            </a:r>
          </a:p>
          <a:p>
            <a:pPr lvl="1"/>
            <a:r>
              <a:rPr lang="he-IL" altLang="en-US"/>
              <a:t>מפעילים את פונקציית הקריאה או הכתיבה של ה-</a:t>
            </a:r>
            <a:r>
              <a:rPr lang="en-US" altLang="en-US"/>
              <a:t>file object</a:t>
            </a:r>
            <a:r>
              <a:rPr lang="he-IL" altLang="en-US"/>
              <a:t> כדי להעביר את המידע מ/אל החוצץ. שתי הפונקציות יחזירו את מספר הבתים שהועברו בפועל.</a:t>
            </a:r>
          </a:p>
          <a:p>
            <a:pPr lvl="2"/>
            <a:r>
              <a:rPr lang="he-IL" altLang="en-US"/>
              <a:t>כתופעת לואי, מחוון הקובץ יקודם בהתאם.</a:t>
            </a:r>
          </a:p>
          <a:p>
            <a:pPr lvl="1"/>
            <a:r>
              <a:rPr lang="he-IL" altLang="en-US"/>
              <a:t>ערך החזרה הוא מספר הבתים שהועברו בפועל.</a:t>
            </a:r>
          </a:p>
          <a:p>
            <a:pPr lvl="1"/>
            <a:endParaRPr lang="he-IL" altLang="en-US"/>
          </a:p>
        </p:txBody>
      </p:sp>
      <p:sp>
        <p:nvSpPr>
          <p:cNvPr id="2" name="Footer Placeholder 1">
            <a:extLst>
              <a:ext uri="{FF2B5EF4-FFF2-40B4-BE49-F238E27FC236}">
                <a16:creationId xmlns:a16="http://schemas.microsoft.com/office/drawing/2014/main" id="{2576BBCF-4952-491E-9CD0-042D210C484F}"/>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CA659EBF-EA5B-4E4D-95C8-1B5F0A572D54}"/>
              </a:ext>
            </a:extLst>
          </p:cNvPr>
          <p:cNvSpPr>
            <a:spLocks noGrp="1"/>
          </p:cNvSpPr>
          <p:nvPr>
            <p:ph type="sldNum" sz="quarter" idx="12"/>
          </p:nvPr>
        </p:nvSpPr>
        <p:spPr/>
        <p:txBody>
          <a:bodyPr/>
          <a:lstStyle/>
          <a:p>
            <a:fld id="{0CFEC368-1D7A-4F81-ABF6-AE0E36BAF64C}" type="slidenum">
              <a:rPr lang="en-US" smtClean="0"/>
              <a:pPr/>
              <a:t>44</a:t>
            </a:fld>
            <a:endParaRPr lang="en-US"/>
          </a:p>
        </p:txBody>
      </p:sp>
    </p:spTree>
    <p:extLst>
      <p:ext uri="{BB962C8B-B14F-4D97-AF65-F5344CB8AC3E}">
        <p14:creationId xmlns:p14="http://schemas.microsoft.com/office/powerpoint/2010/main" val="38429280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76241-72B1-429A-A483-4DCD2A711D5C}"/>
              </a:ext>
            </a:extLst>
          </p:cNvPr>
          <p:cNvSpPr>
            <a:spLocks noGrp="1"/>
          </p:cNvSpPr>
          <p:nvPr>
            <p:ph type="title"/>
          </p:nvPr>
        </p:nvSpPr>
        <p:spPr/>
        <p:txBody>
          <a:bodyPr/>
          <a:lstStyle/>
          <a:p>
            <a:r>
              <a:rPr lang="he-IL" dirty="0"/>
              <a:t>מועד ב', אביב תשע"ז, שאלה 2</a:t>
            </a:r>
            <a:endParaRPr lang="en-US" dirty="0"/>
          </a:p>
        </p:txBody>
      </p:sp>
      <p:sp>
        <p:nvSpPr>
          <p:cNvPr id="3" name="Text Placeholder 2">
            <a:extLst>
              <a:ext uri="{FF2B5EF4-FFF2-40B4-BE49-F238E27FC236}">
                <a16:creationId xmlns:a16="http://schemas.microsoft.com/office/drawing/2014/main" id="{C823FD01-99BF-4D73-B19F-8B74FE6B2C2D}"/>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0AFE687-E6A6-450B-AFF4-81EBE9651659}"/>
              </a:ext>
            </a:extLst>
          </p:cNvPr>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a:extLst>
              <a:ext uri="{FF2B5EF4-FFF2-40B4-BE49-F238E27FC236}">
                <a16:creationId xmlns:a16="http://schemas.microsoft.com/office/drawing/2014/main" id="{53C65907-FB29-46F3-879C-46683013B984}"/>
              </a:ext>
            </a:extLst>
          </p:cNvPr>
          <p:cNvSpPr>
            <a:spLocks noGrp="1"/>
          </p:cNvSpPr>
          <p:nvPr>
            <p:ph type="sldNum" sz="quarter" idx="12"/>
          </p:nvPr>
        </p:nvSpPr>
        <p:spPr/>
        <p:txBody>
          <a:bodyPr/>
          <a:lstStyle/>
          <a:p>
            <a:fld id="{0CFEC368-1D7A-4F81-ABF6-AE0E36BAF64C}" type="slidenum">
              <a:rPr lang="en-US" smtClean="0"/>
              <a:pPr/>
              <a:t>45</a:t>
            </a:fld>
            <a:endParaRPr lang="en-US"/>
          </a:p>
        </p:txBody>
      </p:sp>
    </p:spTree>
    <p:extLst>
      <p:ext uri="{BB962C8B-B14F-4D97-AF65-F5344CB8AC3E}">
        <p14:creationId xmlns:p14="http://schemas.microsoft.com/office/powerpoint/2010/main" val="21216873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E2DAE-A6CB-477B-AFD5-0ECF374689E7}"/>
              </a:ext>
            </a:extLst>
          </p:cNvPr>
          <p:cNvSpPr>
            <a:spLocks noGrp="1"/>
          </p:cNvSpPr>
          <p:nvPr>
            <p:ph type="title"/>
          </p:nvPr>
        </p:nvSpPr>
        <p:spPr/>
        <p:txBody>
          <a:bodyPr/>
          <a:lstStyle/>
          <a:p>
            <a:r>
              <a:rPr lang="he-IL" dirty="0"/>
              <a:t>סעיף א'</a:t>
            </a:r>
            <a:endParaRPr lang="en-US" dirty="0"/>
          </a:p>
        </p:txBody>
      </p:sp>
      <p:sp>
        <p:nvSpPr>
          <p:cNvPr id="3" name="Content Placeholder 2">
            <a:extLst>
              <a:ext uri="{FF2B5EF4-FFF2-40B4-BE49-F238E27FC236}">
                <a16:creationId xmlns:a16="http://schemas.microsoft.com/office/drawing/2014/main" id="{874B85F9-E674-48CE-BE3D-643FCE756E48}"/>
              </a:ext>
            </a:extLst>
          </p:cNvPr>
          <p:cNvSpPr>
            <a:spLocks noGrp="1"/>
          </p:cNvSpPr>
          <p:nvPr>
            <p:ph idx="1"/>
          </p:nvPr>
        </p:nvSpPr>
        <p:spPr/>
        <p:txBody>
          <a:bodyPr/>
          <a:lstStyle/>
          <a:p>
            <a:r>
              <a:rPr lang="he-IL" dirty="0"/>
              <a:t>השלם את החיצים (הקישורים) החסרים בדיאגרמה. כלומר, לאילו אובייקטים כל אובייקט מתקשר ישירות, </a:t>
            </a:r>
            <a:r>
              <a:rPr lang="he-IL" b="1" dirty="0"/>
              <a:t>והסבר מדוע הקישור נחוץ ומה תפקידו</a:t>
            </a:r>
            <a:r>
              <a:rPr lang="he-IL" dirty="0"/>
              <a:t>.</a:t>
            </a:r>
            <a:endParaRPr lang="en-US" dirty="0"/>
          </a:p>
        </p:txBody>
      </p:sp>
      <p:sp>
        <p:nvSpPr>
          <p:cNvPr id="4" name="Footer Placeholder 3">
            <a:extLst>
              <a:ext uri="{FF2B5EF4-FFF2-40B4-BE49-F238E27FC236}">
                <a16:creationId xmlns:a16="http://schemas.microsoft.com/office/drawing/2014/main" id="{73A9E925-C4BE-4E66-BF43-166640B93FA2}"/>
              </a:ext>
            </a:extLst>
          </p:cNvPr>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a:extLst>
              <a:ext uri="{FF2B5EF4-FFF2-40B4-BE49-F238E27FC236}">
                <a16:creationId xmlns:a16="http://schemas.microsoft.com/office/drawing/2014/main" id="{0DA3EBF4-06CE-4629-B78C-A6E3FAD7521E}"/>
              </a:ext>
            </a:extLst>
          </p:cNvPr>
          <p:cNvSpPr>
            <a:spLocks noGrp="1"/>
          </p:cNvSpPr>
          <p:nvPr>
            <p:ph type="sldNum" sz="quarter" idx="12"/>
          </p:nvPr>
        </p:nvSpPr>
        <p:spPr/>
        <p:txBody>
          <a:bodyPr/>
          <a:lstStyle/>
          <a:p>
            <a:fld id="{0CFEC368-1D7A-4F81-ABF6-AE0E36BAF64C}" type="slidenum">
              <a:rPr lang="en-US" smtClean="0"/>
              <a:pPr/>
              <a:t>46</a:t>
            </a:fld>
            <a:endParaRPr lang="en-US"/>
          </a:p>
        </p:txBody>
      </p:sp>
      <p:pic>
        <p:nvPicPr>
          <p:cNvPr id="1026" name="Picture 2" descr="pdt.png">
            <a:extLst>
              <a:ext uri="{FF2B5EF4-FFF2-40B4-BE49-F238E27FC236}">
                <a16:creationId xmlns:a16="http://schemas.microsoft.com/office/drawing/2014/main" id="{F02452FE-E2F8-4E71-B714-F88E282797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192687"/>
            <a:ext cx="5943600" cy="3152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458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3A9E925-C4BE-4E66-BF43-166640B93FA2}"/>
              </a:ext>
            </a:extLst>
          </p:cNvPr>
          <p:cNvSpPr>
            <a:spLocks noGrp="1"/>
          </p:cNvSpPr>
          <p:nvPr>
            <p:ph type="ftr" sz="quarter" idx="11"/>
          </p:nvPr>
        </p:nvSpPr>
        <p:spPr/>
        <p:txBody>
          <a:bodyPr/>
          <a:lstStyle/>
          <a:p>
            <a:pPr algn="r"/>
            <a:r>
              <a:rPr lang="he-IL"/>
              <a:t>מערכות הפעלה - תרגול 13</a:t>
            </a:r>
            <a:endParaRPr lang="en-US" dirty="0"/>
          </a:p>
        </p:txBody>
      </p:sp>
      <p:sp>
        <p:nvSpPr>
          <p:cNvPr id="5" name="Slide Number Placeholder 4">
            <a:extLst>
              <a:ext uri="{FF2B5EF4-FFF2-40B4-BE49-F238E27FC236}">
                <a16:creationId xmlns:a16="http://schemas.microsoft.com/office/drawing/2014/main" id="{0DA3EBF4-06CE-4629-B78C-A6E3FAD7521E}"/>
              </a:ext>
            </a:extLst>
          </p:cNvPr>
          <p:cNvSpPr>
            <a:spLocks noGrp="1"/>
          </p:cNvSpPr>
          <p:nvPr>
            <p:ph type="sldNum" sz="quarter" idx="12"/>
          </p:nvPr>
        </p:nvSpPr>
        <p:spPr/>
        <p:txBody>
          <a:bodyPr/>
          <a:lstStyle/>
          <a:p>
            <a:fld id="{0CFEC368-1D7A-4F81-ABF6-AE0E36BAF64C}" type="slidenum">
              <a:rPr lang="en-US" smtClean="0"/>
              <a:pPr/>
              <a:t>47</a:t>
            </a:fld>
            <a:endParaRPr lang="en-US"/>
          </a:p>
        </p:txBody>
      </p:sp>
      <p:pic>
        <p:nvPicPr>
          <p:cNvPr id="3076" name="Picture 4" descr="pdt-solved.png">
            <a:extLst>
              <a:ext uri="{FF2B5EF4-FFF2-40B4-BE49-F238E27FC236}">
                <a16:creationId xmlns:a16="http://schemas.microsoft.com/office/drawing/2014/main" id="{0F666819-68EB-471D-B6CD-02FF058482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50460"/>
            <a:ext cx="6248400" cy="3536001"/>
          </a:xfrm>
          <a:prstGeom prst="rect">
            <a:avLst/>
          </a:prstGeom>
          <a:noFill/>
          <a:extLst>
            <a:ext uri="{909E8E84-426E-40DD-AFC4-6F175D3DCCD1}">
              <a14:hiddenFill xmlns:a14="http://schemas.microsoft.com/office/drawing/2010/main">
                <a:solidFill>
                  <a:srgbClr val="FFFFFF"/>
                </a:solidFill>
              </a14:hiddenFill>
            </a:ext>
          </a:extLst>
        </p:spPr>
      </p:pic>
      <p:sp>
        <p:nvSpPr>
          <p:cNvPr id="6" name="Speech Bubble: Rectangle with Corners Rounded 5">
            <a:extLst>
              <a:ext uri="{FF2B5EF4-FFF2-40B4-BE49-F238E27FC236}">
                <a16:creationId xmlns:a16="http://schemas.microsoft.com/office/drawing/2014/main" id="{76191F5B-A051-4D87-8B37-2D974FF794FB}"/>
              </a:ext>
            </a:extLst>
          </p:cNvPr>
          <p:cNvSpPr/>
          <p:nvPr/>
        </p:nvSpPr>
        <p:spPr>
          <a:xfrm>
            <a:off x="409904" y="5662034"/>
            <a:ext cx="2916621" cy="977462"/>
          </a:xfrm>
          <a:prstGeom prst="wedgeRoundRectCallout">
            <a:avLst>
              <a:gd name="adj1" fmla="val 72140"/>
              <a:gd name="adj2" fmla="val -248790"/>
              <a:gd name="adj3" fmla="val 16667"/>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rtl="1"/>
            <a:r>
              <a:rPr lang="he-IL" dirty="0"/>
              <a:t>התהליך מתקשר דרך ה-</a:t>
            </a:r>
            <a:r>
              <a:rPr lang="en-US" dirty="0"/>
              <a:t>FDT</a:t>
            </a:r>
            <a:r>
              <a:rPr lang="he-IL" dirty="0"/>
              <a:t> ל-</a:t>
            </a:r>
            <a:r>
              <a:rPr lang="en-US" dirty="0"/>
              <a:t>file objects</a:t>
            </a:r>
            <a:r>
              <a:rPr lang="he-IL" dirty="0"/>
              <a:t> (נוצר אובייקט כזה בקריאה ל-</a:t>
            </a:r>
            <a:r>
              <a:rPr lang="en-US" dirty="0"/>
              <a:t>open</a:t>
            </a:r>
            <a:r>
              <a:rPr lang="he-IL" dirty="0"/>
              <a:t>).</a:t>
            </a:r>
            <a:endParaRPr lang="en-US" dirty="0"/>
          </a:p>
        </p:txBody>
      </p:sp>
      <p:sp>
        <p:nvSpPr>
          <p:cNvPr id="12" name="Speech Bubble: Rectangle with Corners Rounded 11">
            <a:extLst>
              <a:ext uri="{FF2B5EF4-FFF2-40B4-BE49-F238E27FC236}">
                <a16:creationId xmlns:a16="http://schemas.microsoft.com/office/drawing/2014/main" id="{86042AC4-AF5A-4CB0-9531-723557FB268A}"/>
              </a:ext>
            </a:extLst>
          </p:cNvPr>
          <p:cNvSpPr/>
          <p:nvPr/>
        </p:nvSpPr>
        <p:spPr>
          <a:xfrm>
            <a:off x="4382814" y="5681570"/>
            <a:ext cx="4267200" cy="977462"/>
          </a:xfrm>
          <a:prstGeom prst="wedgeRoundRectCallout">
            <a:avLst>
              <a:gd name="adj1" fmla="val -24158"/>
              <a:gd name="adj2" fmla="val -208468"/>
              <a:gd name="adj3" fmla="val 16667"/>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t>בעת פתיחת הקובץ, מבצעים חיפוש </a:t>
            </a:r>
            <a:r>
              <a:rPr lang="en-US" dirty="0"/>
              <a:t>path</a:t>
            </a:r>
            <a:r>
              <a:rPr lang="he-IL" dirty="0"/>
              <a:t> של הקובץ הנפתח על-ידי מטמון </a:t>
            </a:r>
            <a:r>
              <a:rPr lang="en-US" dirty="0" err="1"/>
              <a:t>dentry</a:t>
            </a:r>
            <a:r>
              <a:rPr lang="he-IL" dirty="0"/>
              <a:t> (ומעדכנים את המטמון) תוך כדי החיפוש.</a:t>
            </a:r>
            <a:endParaRPr lang="en-US" dirty="0"/>
          </a:p>
        </p:txBody>
      </p:sp>
      <p:sp>
        <p:nvSpPr>
          <p:cNvPr id="13" name="Speech Bubble: Rectangle with Corners Rounded 12">
            <a:extLst>
              <a:ext uri="{FF2B5EF4-FFF2-40B4-BE49-F238E27FC236}">
                <a16:creationId xmlns:a16="http://schemas.microsoft.com/office/drawing/2014/main" id="{1A92C60B-4299-40E5-AACD-1271B33F31EB}"/>
              </a:ext>
            </a:extLst>
          </p:cNvPr>
          <p:cNvSpPr/>
          <p:nvPr/>
        </p:nvSpPr>
        <p:spPr>
          <a:xfrm>
            <a:off x="409904" y="465750"/>
            <a:ext cx="3972910" cy="1448154"/>
          </a:xfrm>
          <a:prstGeom prst="wedgeRoundRectCallout">
            <a:avLst>
              <a:gd name="adj1" fmla="val 30628"/>
              <a:gd name="adj2" fmla="val 122276"/>
              <a:gd name="adj3" fmla="val 16667"/>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t>כניסת המדריכים במערכת הקבצים מקשרות שמות קבצים למספרי </a:t>
            </a:r>
            <a:r>
              <a:rPr lang="en-US" dirty="0" err="1"/>
              <a:t>inode</a:t>
            </a:r>
            <a:r>
              <a:rPr lang="he-IL" dirty="0"/>
              <a:t>. באופן זה, כאשר יוצרים </a:t>
            </a:r>
            <a:r>
              <a:rPr lang="en-US" dirty="0" err="1"/>
              <a:t>dentry</a:t>
            </a:r>
            <a:r>
              <a:rPr lang="en-US" dirty="0"/>
              <a:t> object</a:t>
            </a:r>
            <a:r>
              <a:rPr lang="he-IL" dirty="0"/>
              <a:t>, ניתן לטעון את ה-</a:t>
            </a:r>
            <a:r>
              <a:rPr lang="en-US" dirty="0" err="1"/>
              <a:t>inode</a:t>
            </a:r>
            <a:r>
              <a:rPr lang="en-US" dirty="0"/>
              <a:t> object</a:t>
            </a:r>
            <a:r>
              <a:rPr lang="he-IL" dirty="0"/>
              <a:t> המתאים ולקשרו ל-</a:t>
            </a:r>
            <a:r>
              <a:rPr lang="en-US" dirty="0" err="1"/>
              <a:t>dentry</a:t>
            </a:r>
            <a:r>
              <a:rPr lang="en-US" dirty="0"/>
              <a:t> object</a:t>
            </a:r>
            <a:r>
              <a:rPr lang="he-IL" dirty="0"/>
              <a:t>.</a:t>
            </a:r>
            <a:endParaRPr lang="en-US" dirty="0"/>
          </a:p>
        </p:txBody>
      </p:sp>
      <p:sp>
        <p:nvSpPr>
          <p:cNvPr id="14" name="Speech Bubble: Rectangle with Corners Rounded 13">
            <a:extLst>
              <a:ext uri="{FF2B5EF4-FFF2-40B4-BE49-F238E27FC236}">
                <a16:creationId xmlns:a16="http://schemas.microsoft.com/office/drawing/2014/main" id="{07D0D120-5AEF-4ED7-AB57-BF729927995D}"/>
              </a:ext>
            </a:extLst>
          </p:cNvPr>
          <p:cNvSpPr/>
          <p:nvPr/>
        </p:nvSpPr>
        <p:spPr>
          <a:xfrm>
            <a:off x="4840014" y="465750"/>
            <a:ext cx="3972911" cy="1566432"/>
          </a:xfrm>
          <a:prstGeom prst="wedgeRoundRectCallout">
            <a:avLst>
              <a:gd name="adj1" fmla="val -28189"/>
              <a:gd name="adj2" fmla="val 60323"/>
              <a:gd name="adj3" fmla="val 16667"/>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r" rtl="1"/>
            <a:r>
              <a:rPr lang="he-IL" dirty="0"/>
              <a:t>ה-</a:t>
            </a:r>
            <a:r>
              <a:rPr lang="en-US" dirty="0" err="1"/>
              <a:t>inode</a:t>
            </a:r>
            <a:r>
              <a:rPr lang="en-US" dirty="0"/>
              <a:t> object</a:t>
            </a:r>
            <a:r>
              <a:rPr lang="he-IL" dirty="0"/>
              <a:t> מאפשר לבצע פעולות ישירות בדיסק (למשל כאשר יוצרים </a:t>
            </a:r>
            <a:r>
              <a:rPr lang="en-US" dirty="0"/>
              <a:t>hard link</a:t>
            </a:r>
            <a:r>
              <a:rPr lang="he-IL" dirty="0"/>
              <a:t>), וכן פעולות דרך ה-</a:t>
            </a:r>
            <a:r>
              <a:rPr lang="en-US" dirty="0"/>
              <a:t>superblock object</a:t>
            </a:r>
            <a:r>
              <a:rPr lang="he-IL" dirty="0"/>
              <a:t> אשר גם הוא ניגש לדיסק (למשל כדי להקצות </a:t>
            </a:r>
            <a:r>
              <a:rPr lang="en-US" dirty="0" err="1"/>
              <a:t>inode</a:t>
            </a:r>
            <a:r>
              <a:rPr lang="he-IL" dirty="0"/>
              <a:t> עבור קובץ חדש).</a:t>
            </a:r>
            <a:endParaRPr lang="en-US" dirty="0"/>
          </a:p>
        </p:txBody>
      </p:sp>
    </p:spTree>
    <p:extLst>
      <p:ext uri="{BB962C8B-B14F-4D97-AF65-F5344CB8AC3E}">
        <p14:creationId xmlns:p14="http://schemas.microsoft.com/office/powerpoint/2010/main" val="26551577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EC2A-7EE8-47ED-A458-F5408E98E946}"/>
              </a:ext>
            </a:extLst>
          </p:cNvPr>
          <p:cNvSpPr>
            <a:spLocks noGrp="1"/>
          </p:cNvSpPr>
          <p:nvPr>
            <p:ph type="title"/>
          </p:nvPr>
        </p:nvSpPr>
        <p:spPr/>
        <p:txBody>
          <a:bodyPr/>
          <a:lstStyle/>
          <a:p>
            <a:r>
              <a:rPr lang="he-IL"/>
              <a:t>סעיף ב'</a:t>
            </a:r>
            <a:endParaRPr lang="en-US" dirty="0"/>
          </a:p>
        </p:txBody>
      </p:sp>
      <p:sp>
        <p:nvSpPr>
          <p:cNvPr id="3" name="Content Placeholder 2">
            <a:extLst>
              <a:ext uri="{FF2B5EF4-FFF2-40B4-BE49-F238E27FC236}">
                <a16:creationId xmlns:a16="http://schemas.microsoft.com/office/drawing/2014/main" id="{6D94153C-B3F5-404A-A16D-6A14E9BC933D}"/>
              </a:ext>
            </a:extLst>
          </p:cNvPr>
          <p:cNvSpPr>
            <a:spLocks noGrp="1"/>
          </p:cNvSpPr>
          <p:nvPr>
            <p:ph idx="1"/>
          </p:nvPr>
        </p:nvSpPr>
        <p:spPr/>
        <p:txBody>
          <a:bodyPr>
            <a:normAutofit fontScale="92500" lnSpcReduction="20000"/>
          </a:bodyPr>
          <a:lstStyle/>
          <a:p>
            <a:r>
              <a:rPr lang="he-IL" dirty="0"/>
              <a:t>ענה נכון/לא נכון על הסעיפים הבאים, והסבר.</a:t>
            </a:r>
          </a:p>
          <a:p>
            <a:r>
              <a:rPr lang="he-IL" dirty="0"/>
              <a:t>אם </a:t>
            </a:r>
            <a:r>
              <a:rPr lang="en-US" dirty="0"/>
              <a:t>file object</a:t>
            </a:r>
            <a:r>
              <a:rPr lang="he-IL" dirty="0"/>
              <a:t> נגיש לשני תהליכים, אז או שהם חוטים, או שיש ביניהם קשר משפחתי.</a:t>
            </a:r>
          </a:p>
          <a:p>
            <a:r>
              <a:rPr lang="he-IL" dirty="0"/>
              <a:t>נכון. חוטים משתפים את ה-</a:t>
            </a:r>
            <a:r>
              <a:rPr lang="en-US" dirty="0"/>
              <a:t>FDT</a:t>
            </a:r>
            <a:r>
              <a:rPr lang="he-IL" dirty="0"/>
              <a:t>, תהליכים בנים מעתיקים את ה-</a:t>
            </a:r>
            <a:r>
              <a:rPr lang="en-US" dirty="0"/>
              <a:t>FDT</a:t>
            </a:r>
            <a:r>
              <a:rPr lang="he-IL" dirty="0"/>
              <a:t>.</a:t>
            </a:r>
          </a:p>
          <a:p>
            <a:r>
              <a:rPr lang="he-IL" dirty="0"/>
              <a:t>אם </a:t>
            </a:r>
            <a:r>
              <a:rPr lang="en-US" dirty="0" err="1"/>
              <a:t>inode</a:t>
            </a:r>
            <a:r>
              <a:rPr lang="en-US" dirty="0"/>
              <a:t> object</a:t>
            </a:r>
            <a:r>
              <a:rPr lang="he-IL" dirty="0"/>
              <a:t> נגיש לשני תהליכים, אז או שהם חוטים, או שיש ביניהם קשר משפחתי.</a:t>
            </a:r>
          </a:p>
          <a:p>
            <a:r>
              <a:rPr lang="he-IL" dirty="0"/>
              <a:t>לא נכון. אם שני תהליכים שונים ניגשים לאותו קובץ דרך אותו נתיב, הם יגיעו לאותו </a:t>
            </a:r>
            <a:r>
              <a:rPr lang="en-US" dirty="0" err="1"/>
              <a:t>dentry</a:t>
            </a:r>
            <a:r>
              <a:rPr lang="en-US" dirty="0"/>
              <a:t> object</a:t>
            </a:r>
            <a:r>
              <a:rPr lang="he-IL" dirty="0"/>
              <a:t> (דרך מטמון ה-</a:t>
            </a:r>
            <a:r>
              <a:rPr lang="en-US" dirty="0" err="1"/>
              <a:t>dentries</a:t>
            </a:r>
            <a:r>
              <a:rPr lang="he-IL" dirty="0"/>
              <a:t>) ומכאן לאותו </a:t>
            </a:r>
            <a:r>
              <a:rPr lang="en-US" dirty="0" err="1"/>
              <a:t>inode</a:t>
            </a:r>
            <a:r>
              <a:rPr lang="en-US" dirty="0"/>
              <a:t> object</a:t>
            </a:r>
            <a:r>
              <a:rPr lang="he-IL" dirty="0"/>
              <a:t>.</a:t>
            </a:r>
          </a:p>
          <a:p>
            <a:r>
              <a:rPr lang="he-IL" dirty="0"/>
              <a:t>אם </a:t>
            </a:r>
            <a:r>
              <a:rPr lang="en-US" dirty="0" err="1"/>
              <a:t>dentry</a:t>
            </a:r>
            <a:r>
              <a:rPr lang="en-US" dirty="0"/>
              <a:t> object</a:t>
            </a:r>
            <a:r>
              <a:rPr lang="he-IL" dirty="0"/>
              <a:t> נגיש לשני תהליכים, אז או שהם חוטים, או שיש ביניהם קשר משפחתי.</a:t>
            </a:r>
          </a:p>
          <a:p>
            <a:r>
              <a:rPr lang="he-IL" dirty="0"/>
              <a:t>לא נכון. ההסבר כמו בסעיף הקודם.</a:t>
            </a:r>
          </a:p>
          <a:p>
            <a:r>
              <a:rPr lang="he-IL" dirty="0"/>
              <a:t>עדכון </a:t>
            </a:r>
            <a:r>
              <a:rPr lang="en-US" dirty="0" err="1"/>
              <a:t>dentry</a:t>
            </a:r>
            <a:r>
              <a:rPr lang="en-US" dirty="0"/>
              <a:t> object</a:t>
            </a:r>
            <a:r>
              <a:rPr lang="he-IL" dirty="0"/>
              <a:t> דורש עדכון האובייקט המתאים על הדיסק.</a:t>
            </a:r>
          </a:p>
          <a:p>
            <a:r>
              <a:rPr lang="he-IL" dirty="0"/>
              <a:t>לא נכון. להבדיל מ-</a:t>
            </a:r>
            <a:r>
              <a:rPr lang="en-US" dirty="0" err="1"/>
              <a:t>inode</a:t>
            </a:r>
            <a:r>
              <a:rPr lang="en-US" dirty="0"/>
              <a:t> object</a:t>
            </a:r>
            <a:r>
              <a:rPr lang="he-IL" dirty="0"/>
              <a:t>, למשל, אין אובייקט מקביל ל-</a:t>
            </a:r>
            <a:r>
              <a:rPr lang="en-US" dirty="0" err="1"/>
              <a:t>dentry</a:t>
            </a:r>
            <a:r>
              <a:rPr lang="en-US" dirty="0"/>
              <a:t> object</a:t>
            </a:r>
            <a:r>
              <a:rPr lang="he-IL" dirty="0"/>
              <a:t> בדיסק.</a:t>
            </a:r>
          </a:p>
        </p:txBody>
      </p:sp>
      <p:sp>
        <p:nvSpPr>
          <p:cNvPr id="4" name="Footer Placeholder 3">
            <a:extLst>
              <a:ext uri="{FF2B5EF4-FFF2-40B4-BE49-F238E27FC236}">
                <a16:creationId xmlns:a16="http://schemas.microsoft.com/office/drawing/2014/main" id="{20905EDD-9BA4-44B7-9199-729DF07F192B}"/>
              </a:ext>
            </a:extLst>
          </p:cNvPr>
          <p:cNvSpPr>
            <a:spLocks noGrp="1"/>
          </p:cNvSpPr>
          <p:nvPr>
            <p:ph type="ftr" sz="quarter" idx="11"/>
          </p:nvPr>
        </p:nvSpPr>
        <p:spPr/>
        <p:txBody>
          <a:bodyPr/>
          <a:lstStyle/>
          <a:p>
            <a:r>
              <a:rPr lang="he-IL"/>
              <a:t>מערכות הפעלה - תרגול 13</a:t>
            </a:r>
            <a:endParaRPr lang="en-US" dirty="0"/>
          </a:p>
        </p:txBody>
      </p:sp>
      <p:sp>
        <p:nvSpPr>
          <p:cNvPr id="5" name="Slide Number Placeholder 4">
            <a:extLst>
              <a:ext uri="{FF2B5EF4-FFF2-40B4-BE49-F238E27FC236}">
                <a16:creationId xmlns:a16="http://schemas.microsoft.com/office/drawing/2014/main" id="{3D52E4DF-5153-4006-9D92-578C36A90A2D}"/>
              </a:ext>
            </a:extLst>
          </p:cNvPr>
          <p:cNvSpPr>
            <a:spLocks noGrp="1"/>
          </p:cNvSpPr>
          <p:nvPr>
            <p:ph type="sldNum" sz="quarter" idx="12"/>
          </p:nvPr>
        </p:nvSpPr>
        <p:spPr/>
        <p:txBody>
          <a:bodyPr/>
          <a:lstStyle/>
          <a:p>
            <a:fld id="{0CFEC368-1D7A-4F81-ABF6-AE0E36BAF64C}" type="slidenum">
              <a:rPr lang="en-US" smtClean="0"/>
              <a:pPr/>
              <a:t>48</a:t>
            </a:fld>
            <a:endParaRPr lang="en-US"/>
          </a:p>
        </p:txBody>
      </p:sp>
    </p:spTree>
    <p:extLst>
      <p:ext uri="{BB962C8B-B14F-4D97-AF65-F5344CB8AC3E}">
        <p14:creationId xmlns:p14="http://schemas.microsoft.com/office/powerpoint/2010/main" val="96830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EC2A-7EE8-47ED-A458-F5408E98E946}"/>
              </a:ext>
            </a:extLst>
          </p:cNvPr>
          <p:cNvSpPr>
            <a:spLocks noGrp="1"/>
          </p:cNvSpPr>
          <p:nvPr>
            <p:ph type="title"/>
          </p:nvPr>
        </p:nvSpPr>
        <p:spPr/>
        <p:txBody>
          <a:bodyPr/>
          <a:lstStyle/>
          <a:p>
            <a:r>
              <a:rPr lang="he-IL"/>
              <a:t>סעיף ב'</a:t>
            </a:r>
            <a:endParaRPr lang="en-US" dirty="0"/>
          </a:p>
        </p:txBody>
      </p:sp>
      <p:sp>
        <p:nvSpPr>
          <p:cNvPr id="3" name="Content Placeholder 2">
            <a:extLst>
              <a:ext uri="{FF2B5EF4-FFF2-40B4-BE49-F238E27FC236}">
                <a16:creationId xmlns:a16="http://schemas.microsoft.com/office/drawing/2014/main" id="{6D94153C-B3F5-404A-A16D-6A14E9BC933D}"/>
              </a:ext>
            </a:extLst>
          </p:cNvPr>
          <p:cNvSpPr>
            <a:spLocks noGrp="1"/>
          </p:cNvSpPr>
          <p:nvPr>
            <p:ph idx="1"/>
          </p:nvPr>
        </p:nvSpPr>
        <p:spPr/>
        <p:txBody>
          <a:bodyPr>
            <a:normAutofit fontScale="92500" lnSpcReduction="20000"/>
          </a:bodyPr>
          <a:lstStyle/>
          <a:p>
            <a:r>
              <a:rPr lang="he-IL" dirty="0"/>
              <a:t>ענה נכון/לא נכון על הסעיפים הבאים, והסבר.</a:t>
            </a:r>
          </a:p>
          <a:p>
            <a:r>
              <a:rPr lang="he-IL" dirty="0"/>
              <a:t>לכל מערכת קבצים מורכבת (</a:t>
            </a:r>
            <a:r>
              <a:rPr lang="en-US" dirty="0"/>
              <a:t>mounted</a:t>
            </a:r>
            <a:r>
              <a:rPr lang="he-IL" dirty="0"/>
              <a:t>) יש </a:t>
            </a:r>
            <a:r>
              <a:rPr lang="en-US" dirty="0"/>
              <a:t>superblock object</a:t>
            </a:r>
            <a:r>
              <a:rPr lang="he-IL" dirty="0"/>
              <a:t>.</a:t>
            </a:r>
          </a:p>
          <a:p>
            <a:r>
              <a:rPr lang="he-IL" dirty="0"/>
              <a:t>נכון. </a:t>
            </a:r>
            <a:r>
              <a:rPr lang="en-US" dirty="0"/>
              <a:t>superblock object</a:t>
            </a:r>
            <a:r>
              <a:rPr lang="he-IL" dirty="0"/>
              <a:t> מכיל מידע כללי על מערכת קבצים מסויימת.</a:t>
            </a:r>
            <a:endParaRPr lang="en-US" dirty="0"/>
          </a:p>
          <a:p>
            <a:r>
              <a:rPr lang="he-IL" dirty="0"/>
              <a:t>מותר לבצע קישור רך (</a:t>
            </a:r>
            <a:r>
              <a:rPr lang="en-US" dirty="0"/>
              <a:t>soft link</a:t>
            </a:r>
            <a:r>
              <a:rPr lang="he-IL" dirty="0"/>
              <a:t>) לתיקיה.</a:t>
            </a:r>
          </a:p>
          <a:p>
            <a:r>
              <a:rPr lang="he-IL" dirty="0"/>
              <a:t>נכון. להבדיל מקישור קשה, קישור רך ניתן לבצע למדריך. למעשה ניתן לבצע אפילו לקובץ שאינו קיים.</a:t>
            </a:r>
            <a:endParaRPr lang="en-US" dirty="0"/>
          </a:p>
          <a:p>
            <a:r>
              <a:rPr lang="he-IL" dirty="0"/>
              <a:t>הוספת קישור קשה (</a:t>
            </a:r>
            <a:r>
              <a:rPr lang="en-US" dirty="0"/>
              <a:t>hard link</a:t>
            </a:r>
            <a:r>
              <a:rPr lang="he-IL" dirty="0"/>
              <a:t>)</a:t>
            </a:r>
            <a:r>
              <a:rPr lang="en-US" dirty="0"/>
              <a:t> </a:t>
            </a:r>
            <a:r>
              <a:rPr lang="he-IL" dirty="0"/>
              <a:t>מעדכנת את ה-</a:t>
            </a:r>
            <a:r>
              <a:rPr lang="en-US" dirty="0" err="1"/>
              <a:t>inode</a:t>
            </a:r>
            <a:r>
              <a:rPr lang="he-IL" dirty="0"/>
              <a:t> שאליו מקשרים.</a:t>
            </a:r>
          </a:p>
          <a:p>
            <a:r>
              <a:rPr lang="he-IL" dirty="0"/>
              <a:t>נכון. ה-</a:t>
            </a:r>
            <a:r>
              <a:rPr lang="en-US" dirty="0" err="1"/>
              <a:t>hardlink</a:t>
            </a:r>
            <a:r>
              <a:rPr lang="en-US" dirty="0"/>
              <a:t> count</a:t>
            </a:r>
            <a:r>
              <a:rPr lang="he-IL" dirty="0"/>
              <a:t> של ה-</a:t>
            </a:r>
            <a:r>
              <a:rPr lang="en-US" dirty="0" err="1"/>
              <a:t>inode</a:t>
            </a:r>
            <a:r>
              <a:rPr lang="he-IL" dirty="0"/>
              <a:t> מתעדכן בדיסק, על מנת שכאשר הקישורים הקשים שלו נמחקים, לא נמחק את הקובץ מהדיסק עד שהקישור הקשה האחרון שלו יימחק.</a:t>
            </a:r>
          </a:p>
          <a:p>
            <a:r>
              <a:rPr lang="he-IL" dirty="0"/>
              <a:t>לא ניתן להרכיב מערכת קבצים על תיקיה שאיננה ריקה.</a:t>
            </a:r>
          </a:p>
          <a:p>
            <a:r>
              <a:rPr lang="he-IL" dirty="0"/>
              <a:t>לא נכון. ניתן להרכיב מערכת קבצים על כל מדריך (גם מדריך שייך למערכת קבצים שהורכבה) בין אם יש או אין בו תוכן. לאחר ההרכבה, התוכן של המדריך המקורי לא יהיה נגיש עד להסרת מערכת הקבצים (</a:t>
            </a:r>
            <a:r>
              <a:rPr lang="en-US" dirty="0"/>
              <a:t>unmount</a:t>
            </a:r>
            <a:r>
              <a:rPr lang="he-IL" dirty="0"/>
              <a:t>).</a:t>
            </a:r>
            <a:endParaRPr lang="en-US" dirty="0"/>
          </a:p>
        </p:txBody>
      </p:sp>
      <p:sp>
        <p:nvSpPr>
          <p:cNvPr id="4" name="Footer Placeholder 3">
            <a:extLst>
              <a:ext uri="{FF2B5EF4-FFF2-40B4-BE49-F238E27FC236}">
                <a16:creationId xmlns:a16="http://schemas.microsoft.com/office/drawing/2014/main" id="{20905EDD-9BA4-44B7-9199-729DF07F192B}"/>
              </a:ext>
            </a:extLst>
          </p:cNvPr>
          <p:cNvSpPr>
            <a:spLocks noGrp="1"/>
          </p:cNvSpPr>
          <p:nvPr>
            <p:ph type="ftr" sz="quarter" idx="11"/>
          </p:nvPr>
        </p:nvSpPr>
        <p:spPr/>
        <p:txBody>
          <a:bodyPr/>
          <a:lstStyle/>
          <a:p>
            <a:r>
              <a:rPr lang="he-IL"/>
              <a:t>מערכות הפעלה - תרגול 13</a:t>
            </a:r>
            <a:endParaRPr lang="en-US" dirty="0"/>
          </a:p>
        </p:txBody>
      </p:sp>
      <p:sp>
        <p:nvSpPr>
          <p:cNvPr id="5" name="Slide Number Placeholder 4">
            <a:extLst>
              <a:ext uri="{FF2B5EF4-FFF2-40B4-BE49-F238E27FC236}">
                <a16:creationId xmlns:a16="http://schemas.microsoft.com/office/drawing/2014/main" id="{3D52E4DF-5153-4006-9D92-578C36A90A2D}"/>
              </a:ext>
            </a:extLst>
          </p:cNvPr>
          <p:cNvSpPr>
            <a:spLocks noGrp="1"/>
          </p:cNvSpPr>
          <p:nvPr>
            <p:ph type="sldNum" sz="quarter" idx="12"/>
          </p:nvPr>
        </p:nvSpPr>
        <p:spPr/>
        <p:txBody>
          <a:bodyPr/>
          <a:lstStyle/>
          <a:p>
            <a:fld id="{0CFEC368-1D7A-4F81-ABF6-AE0E36BAF64C}" type="slidenum">
              <a:rPr lang="en-US" smtClean="0"/>
              <a:pPr/>
              <a:t>49</a:t>
            </a:fld>
            <a:endParaRPr lang="en-US"/>
          </a:p>
        </p:txBody>
      </p:sp>
    </p:spTree>
    <p:extLst>
      <p:ext uri="{BB962C8B-B14F-4D97-AF65-F5344CB8AC3E}">
        <p14:creationId xmlns:p14="http://schemas.microsoft.com/office/powerpoint/2010/main" val="169974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a:extLst>
              <a:ext uri="{FF2B5EF4-FFF2-40B4-BE49-F238E27FC236}">
                <a16:creationId xmlns:a16="http://schemas.microsoft.com/office/drawing/2014/main" id="{3E8ED19A-A14D-4ADC-A696-074E05F8AC1B}"/>
              </a:ext>
            </a:extLst>
          </p:cNvPr>
          <p:cNvSpPr>
            <a:spLocks noGrp="1" noChangeArrowheads="1"/>
          </p:cNvSpPr>
          <p:nvPr>
            <p:ph type="title"/>
          </p:nvPr>
        </p:nvSpPr>
        <p:spPr/>
        <p:txBody>
          <a:bodyPr/>
          <a:lstStyle/>
          <a:p>
            <a:r>
              <a:rPr lang="he-IL" altLang="en-US" dirty="0"/>
              <a:t>סוגי מערכות קבצים הנתמכות ב-</a:t>
            </a:r>
            <a:r>
              <a:rPr lang="en-US" altLang="en-US" dirty="0"/>
              <a:t>VFS</a:t>
            </a:r>
          </a:p>
        </p:txBody>
      </p:sp>
      <p:sp>
        <p:nvSpPr>
          <p:cNvPr id="411651" name="Rectangle 3">
            <a:extLst>
              <a:ext uri="{FF2B5EF4-FFF2-40B4-BE49-F238E27FC236}">
                <a16:creationId xmlns:a16="http://schemas.microsoft.com/office/drawing/2014/main" id="{E6117B5B-7406-4609-9E58-6AF07DA6B7A3}"/>
              </a:ext>
            </a:extLst>
          </p:cNvPr>
          <p:cNvSpPr>
            <a:spLocks noGrp="1" noChangeArrowheads="1"/>
          </p:cNvSpPr>
          <p:nvPr>
            <p:ph type="body" idx="1"/>
          </p:nvPr>
        </p:nvSpPr>
        <p:spPr/>
        <p:txBody>
          <a:bodyPr/>
          <a:lstStyle/>
          <a:p>
            <a:r>
              <a:rPr lang="he-IL" altLang="en-US" dirty="0"/>
              <a:t>מערכות קבצים על הדיסק.</a:t>
            </a:r>
          </a:p>
          <a:p>
            <a:pPr lvl="2"/>
            <a:r>
              <a:rPr lang="he-IL" altLang="en-US" dirty="0"/>
              <a:t>מערכות קבצים ייחודיות ל-לינוקס – </a:t>
            </a:r>
            <a:r>
              <a:rPr lang="en-US" altLang="en-US" dirty="0"/>
              <a:t>Ext2, ext3, </a:t>
            </a:r>
            <a:r>
              <a:rPr lang="en-US" altLang="en-US" dirty="0" err="1"/>
              <a:t>ReiserFs</a:t>
            </a:r>
            <a:endParaRPr lang="en-US" altLang="en-US" dirty="0"/>
          </a:p>
          <a:p>
            <a:pPr lvl="2"/>
            <a:r>
              <a:rPr lang="he-IL" altLang="en-US" dirty="0"/>
              <a:t>מערכות קבצים של </a:t>
            </a:r>
            <a:r>
              <a:rPr lang="en-US" altLang="en-US" dirty="0"/>
              <a:t>Unix</a:t>
            </a:r>
            <a:r>
              <a:rPr lang="he-IL" altLang="en-US" dirty="0"/>
              <a:t> – </a:t>
            </a:r>
            <a:r>
              <a:rPr lang="en-US" altLang="en-US" dirty="0" err="1"/>
              <a:t>SysV</a:t>
            </a:r>
            <a:r>
              <a:rPr lang="en-US" altLang="en-US" dirty="0"/>
              <a:t>(System V), UFS(BSD, Solaris)</a:t>
            </a:r>
          </a:p>
          <a:p>
            <a:pPr lvl="2"/>
            <a:r>
              <a:rPr lang="he-IL" altLang="en-US" dirty="0"/>
              <a:t>מערכות קבצים של </a:t>
            </a:r>
            <a:r>
              <a:rPr lang="en-US" altLang="en-US" dirty="0"/>
              <a:t>Dos/Windows</a:t>
            </a:r>
            <a:r>
              <a:rPr lang="he-IL" altLang="en-US" dirty="0"/>
              <a:t> – </a:t>
            </a:r>
            <a:r>
              <a:rPr lang="en-US" altLang="en-US" dirty="0"/>
              <a:t>FAT, NTFS</a:t>
            </a:r>
            <a:endParaRPr lang="he-IL" altLang="en-US" dirty="0"/>
          </a:p>
          <a:p>
            <a:pPr lvl="2"/>
            <a:r>
              <a:rPr lang="he-IL" altLang="en-US" dirty="0"/>
              <a:t>ואחרות...</a:t>
            </a:r>
          </a:p>
          <a:p>
            <a:r>
              <a:rPr lang="he-IL" altLang="en-US" dirty="0"/>
              <a:t>מערכות קבצים מרוחקות, הנמצאות על מחשבים אחרים, המחוברים דרך רשת תקשורת (</a:t>
            </a:r>
            <a:r>
              <a:rPr lang="en-US" altLang="en-US" dirty="0"/>
              <a:t>(NFS, AFS</a:t>
            </a:r>
            <a:r>
              <a:rPr lang="he-IL" altLang="en-US" dirty="0"/>
              <a:t>.</a:t>
            </a:r>
            <a:endParaRPr lang="en-US" altLang="en-US" dirty="0"/>
          </a:p>
          <a:p>
            <a:r>
              <a:rPr lang="he-IL" altLang="en-US" dirty="0"/>
              <a:t>מערכות קבצים מיוחדות, אשר קיימות רק בזיכרון הפיזי, ומאפשרות לגשת ולנהל בצורה פשוטה מבני נתונים השייכים לגרעין.</a:t>
            </a:r>
            <a:endParaRPr lang="en-US" altLang="en-US" dirty="0"/>
          </a:p>
        </p:txBody>
      </p:sp>
      <p:sp>
        <p:nvSpPr>
          <p:cNvPr id="2" name="Footer Placeholder 1">
            <a:extLst>
              <a:ext uri="{FF2B5EF4-FFF2-40B4-BE49-F238E27FC236}">
                <a16:creationId xmlns:a16="http://schemas.microsoft.com/office/drawing/2014/main" id="{D8649543-56C6-45B7-97FD-9FBC52FE7BD3}"/>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2116C9F2-98D4-4418-BA9F-38FA576CEEEF}"/>
              </a:ext>
            </a:extLst>
          </p:cNvPr>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35644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a:extLst>
              <a:ext uri="{FF2B5EF4-FFF2-40B4-BE49-F238E27FC236}">
                <a16:creationId xmlns:a16="http://schemas.microsoft.com/office/drawing/2014/main" id="{BC6800BC-9E6B-4F34-899B-3342785F1891}"/>
              </a:ext>
            </a:extLst>
          </p:cNvPr>
          <p:cNvSpPr>
            <a:spLocks noGrp="1" noChangeArrowheads="1"/>
          </p:cNvSpPr>
          <p:nvPr>
            <p:ph type="title"/>
          </p:nvPr>
        </p:nvSpPr>
        <p:spPr/>
        <p:txBody>
          <a:bodyPr/>
          <a:lstStyle/>
          <a:p>
            <a:r>
              <a:rPr lang="he-IL" altLang="en-US"/>
              <a:t>מערכות קבצים מיוחדות</a:t>
            </a:r>
            <a:endParaRPr lang="en-US" altLang="en-US"/>
          </a:p>
        </p:txBody>
      </p:sp>
      <p:sp>
        <p:nvSpPr>
          <p:cNvPr id="412675" name="Rectangle 3">
            <a:extLst>
              <a:ext uri="{FF2B5EF4-FFF2-40B4-BE49-F238E27FC236}">
                <a16:creationId xmlns:a16="http://schemas.microsoft.com/office/drawing/2014/main" id="{528442E3-800B-4852-8025-7256E626E6D2}"/>
              </a:ext>
            </a:extLst>
          </p:cNvPr>
          <p:cNvSpPr>
            <a:spLocks noGrp="1" noChangeArrowheads="1"/>
          </p:cNvSpPr>
          <p:nvPr>
            <p:ph type="body" idx="1"/>
          </p:nvPr>
        </p:nvSpPr>
        <p:spPr/>
        <p:txBody>
          <a:bodyPr>
            <a:normAutofit/>
          </a:bodyPr>
          <a:lstStyle/>
          <a:p>
            <a:r>
              <a:rPr lang="he-IL" altLang="en-US" dirty="0"/>
              <a:t>מערכות קבצים מיוחדות משמשות לשתי מטרות עיקריות:</a:t>
            </a:r>
          </a:p>
          <a:p>
            <a:pPr lvl="1"/>
            <a:r>
              <a:rPr lang="he-IL" altLang="en-US" dirty="0"/>
              <a:t>מאפשרות לתהליכי מערכת ומנהלי מערכת (</a:t>
            </a:r>
            <a:r>
              <a:rPr lang="en-US" altLang="en-US" dirty="0"/>
              <a:t>sysadmins</a:t>
            </a:r>
            <a:r>
              <a:rPr lang="he-IL" altLang="en-US" dirty="0"/>
              <a:t>) לבצע ניטור ובקרה על פעולת הגרעין בצורה פשוטה.</a:t>
            </a:r>
          </a:p>
          <a:p>
            <a:pPr lvl="1"/>
            <a:r>
              <a:rPr lang="he-IL" altLang="en-US" dirty="0"/>
              <a:t>מאפשרות מימוש מנגנונים מיוחדים של מערכת ההפעלה, כגון </a:t>
            </a:r>
            <a:r>
              <a:rPr lang="en-US" altLang="en-US" dirty="0"/>
              <a:t>pipes</a:t>
            </a:r>
            <a:r>
              <a:rPr lang="he-IL" altLang="en-US" dirty="0"/>
              <a:t> ו-</a:t>
            </a:r>
            <a:r>
              <a:rPr lang="en-US" altLang="en-US" dirty="0"/>
              <a:t> sockets</a:t>
            </a:r>
            <a:r>
              <a:rPr lang="he-IL" altLang="en-US" dirty="0"/>
              <a:t>.</a:t>
            </a:r>
          </a:p>
          <a:p>
            <a:pPr lvl="1"/>
            <a:endParaRPr lang="he-IL" altLang="en-US" dirty="0"/>
          </a:p>
          <a:p>
            <a:r>
              <a:rPr lang="he-IL" altLang="en-US" dirty="0"/>
              <a:t>מערכות הקבצים המיוחדות הנפוצות ביותר הן:</a:t>
            </a:r>
          </a:p>
          <a:p>
            <a:pPr lvl="1"/>
            <a:r>
              <a:rPr lang="en-US" altLang="en-US" dirty="0" err="1"/>
              <a:t>devfs</a:t>
            </a:r>
            <a:r>
              <a:rPr lang="he-IL" altLang="en-US" dirty="0"/>
              <a:t> – מכילה רישום של מנהלי ההתקנים הפעילים במערכת.</a:t>
            </a:r>
            <a:endParaRPr lang="en-US" altLang="en-US" dirty="0"/>
          </a:p>
          <a:p>
            <a:pPr lvl="1"/>
            <a:r>
              <a:rPr lang="en-US" altLang="en-US" dirty="0" err="1"/>
              <a:t>pipefs</a:t>
            </a:r>
            <a:r>
              <a:rPr lang="he-IL" altLang="en-US" dirty="0"/>
              <a:t> – מכילה את ה-</a:t>
            </a:r>
            <a:r>
              <a:rPr lang="en-US" altLang="en-US" dirty="0"/>
              <a:t>pipes</a:t>
            </a:r>
            <a:r>
              <a:rPr lang="he-IL" altLang="en-US" dirty="0"/>
              <a:t>, מאפשרת לגרעין לעבוד עם ה-</a:t>
            </a:r>
            <a:r>
              <a:rPr lang="en-US" altLang="en-US" dirty="0"/>
              <a:t>pipes</a:t>
            </a:r>
            <a:r>
              <a:rPr lang="he-IL" altLang="en-US" dirty="0"/>
              <a:t> כמו עם קבצים רגילים.</a:t>
            </a:r>
            <a:endParaRPr lang="en-US" altLang="en-US" dirty="0"/>
          </a:p>
          <a:p>
            <a:pPr lvl="1"/>
            <a:r>
              <a:rPr lang="en-US" altLang="en-US" dirty="0" err="1"/>
              <a:t>shm</a:t>
            </a:r>
            <a:r>
              <a:rPr lang="he-IL" altLang="en-US" dirty="0"/>
              <a:t> – מכילה אזורי זיכרון משותף.</a:t>
            </a:r>
            <a:endParaRPr lang="en-US" altLang="en-US" dirty="0"/>
          </a:p>
          <a:p>
            <a:pPr lvl="1"/>
            <a:r>
              <a:rPr lang="en-US" altLang="en-US" dirty="0" err="1"/>
              <a:t>sockfs</a:t>
            </a:r>
            <a:r>
              <a:rPr lang="he-IL" altLang="en-US" dirty="0"/>
              <a:t> – מכילה </a:t>
            </a:r>
            <a:r>
              <a:rPr lang="en-US" altLang="en-US" dirty="0"/>
              <a:t>sockets</a:t>
            </a:r>
            <a:r>
              <a:rPr lang="he-IL" altLang="en-US" dirty="0"/>
              <a:t>.</a:t>
            </a:r>
          </a:p>
          <a:p>
            <a:pPr lvl="1"/>
            <a:r>
              <a:rPr lang="en-US" altLang="en-US" dirty="0"/>
              <a:t>proc</a:t>
            </a:r>
            <a:r>
              <a:rPr lang="he-IL" altLang="en-US" dirty="0"/>
              <a:t> – ניטור ובקרה כלליים של פעולת הגרעין.</a:t>
            </a:r>
            <a:endParaRPr lang="en-US" altLang="en-US" dirty="0"/>
          </a:p>
        </p:txBody>
      </p:sp>
      <p:sp>
        <p:nvSpPr>
          <p:cNvPr id="2" name="Footer Placeholder 1">
            <a:extLst>
              <a:ext uri="{FF2B5EF4-FFF2-40B4-BE49-F238E27FC236}">
                <a16:creationId xmlns:a16="http://schemas.microsoft.com/office/drawing/2014/main" id="{CA4608D7-8703-4BCE-BCFF-97C7814E55DA}"/>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B034A0DE-8208-49E8-BF3C-89BE16272A50}"/>
              </a:ext>
            </a:extLst>
          </p:cNvPr>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222620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a:extLst>
              <a:ext uri="{FF2B5EF4-FFF2-40B4-BE49-F238E27FC236}">
                <a16:creationId xmlns:a16="http://schemas.microsoft.com/office/drawing/2014/main" id="{22B014FF-E68B-40FD-99AA-12CE277E58AE}"/>
              </a:ext>
            </a:extLst>
          </p:cNvPr>
          <p:cNvSpPr>
            <a:spLocks noGrp="1" noChangeArrowheads="1"/>
          </p:cNvSpPr>
          <p:nvPr>
            <p:ph type="title"/>
          </p:nvPr>
        </p:nvSpPr>
        <p:spPr/>
        <p:txBody>
          <a:bodyPr>
            <a:normAutofit/>
          </a:bodyPr>
          <a:lstStyle/>
          <a:p>
            <a:r>
              <a:rPr lang="he-IL" altLang="en-US" dirty="0"/>
              <a:t>מודל משותף לניהול קבצים</a:t>
            </a:r>
            <a:endParaRPr lang="en-US" altLang="en-US" dirty="0"/>
          </a:p>
        </p:txBody>
      </p:sp>
      <p:sp>
        <p:nvSpPr>
          <p:cNvPr id="415747" name="Rectangle 3">
            <a:extLst>
              <a:ext uri="{FF2B5EF4-FFF2-40B4-BE49-F238E27FC236}">
                <a16:creationId xmlns:a16="http://schemas.microsoft.com/office/drawing/2014/main" id="{94029237-0798-4A67-90E4-21AB585276DF}"/>
              </a:ext>
            </a:extLst>
          </p:cNvPr>
          <p:cNvSpPr>
            <a:spLocks noGrp="1" noChangeArrowheads="1"/>
          </p:cNvSpPr>
          <p:nvPr>
            <p:ph type="body" idx="1"/>
          </p:nvPr>
        </p:nvSpPr>
        <p:spPr/>
        <p:txBody>
          <a:bodyPr>
            <a:normAutofit/>
          </a:bodyPr>
          <a:lstStyle/>
          <a:p>
            <a:r>
              <a:rPr lang="en-US" altLang="en-US" dirty="0"/>
              <a:t>VFS</a:t>
            </a:r>
            <a:r>
              <a:rPr lang="he-IL" altLang="en-US" dirty="0"/>
              <a:t> מגדירה מודל משותף לניהול קבצים (</a:t>
            </a:r>
            <a:r>
              <a:rPr lang="en-US" altLang="en-US" dirty="0"/>
              <a:t>Common File Model</a:t>
            </a:r>
            <a:r>
              <a:rPr lang="he-IL" altLang="en-US" dirty="0"/>
              <a:t>) עבור כל סוגי מערכות הקבצים הנתמכות ע"י לינוקס.</a:t>
            </a:r>
          </a:p>
          <a:p>
            <a:r>
              <a:rPr lang="he-IL" altLang="en-US" dirty="0"/>
              <a:t>המודל תואם את המודל המקובל בכל מערכות </a:t>
            </a:r>
            <a:r>
              <a:rPr lang="en-US" altLang="en-US" dirty="0"/>
              <a:t>Unix</a:t>
            </a:r>
            <a:r>
              <a:rPr lang="he-IL" altLang="en-US" dirty="0"/>
              <a:t>.</a:t>
            </a:r>
          </a:p>
          <a:p>
            <a:pPr lvl="1"/>
            <a:r>
              <a:rPr lang="he-IL" altLang="en-US" dirty="0"/>
              <a:t>כדי לצמצם את התקורה בניהול מערכת הקבצים הרגילה (</a:t>
            </a:r>
            <a:r>
              <a:rPr lang="en-US" altLang="en-US" dirty="0"/>
              <a:t>native</a:t>
            </a:r>
            <a:r>
              <a:rPr lang="he-IL" altLang="en-US" dirty="0"/>
              <a:t>) של לינוקס.</a:t>
            </a:r>
          </a:p>
          <a:p>
            <a:r>
              <a:rPr lang="he-IL" altLang="en-US" dirty="0"/>
              <a:t>כל מערכות הקבצים האחרות צריכות "לתרגם" את המבנה שלהם למודל המוגדר ע“י </a:t>
            </a:r>
            <a:r>
              <a:rPr lang="en-US" altLang="en-US" dirty="0"/>
              <a:t>VFS</a:t>
            </a:r>
            <a:r>
              <a:rPr lang="he-IL" altLang="en-US" dirty="0"/>
              <a:t>.</a:t>
            </a:r>
          </a:p>
          <a:p>
            <a:pPr lvl="1"/>
            <a:r>
              <a:rPr lang="he-IL" altLang="en-US" dirty="0"/>
              <a:t>לדוגמה: לפי המודל של </a:t>
            </a:r>
            <a:r>
              <a:rPr lang="en-US" altLang="en-US" dirty="0"/>
              <a:t>VFS</a:t>
            </a:r>
            <a:r>
              <a:rPr lang="he-IL" altLang="en-US" dirty="0"/>
              <a:t> תיקייה הוא קובץ המכיל רשימה של קבצים ותיקיות אחרים.</a:t>
            </a:r>
          </a:p>
          <a:p>
            <a:pPr lvl="1"/>
            <a:r>
              <a:rPr lang="he-IL" altLang="en-US" dirty="0"/>
              <a:t>מערכת קבצים מסוג </a:t>
            </a:r>
            <a:r>
              <a:rPr lang="en-US" altLang="en-US" dirty="0"/>
              <a:t>FAT</a:t>
            </a:r>
            <a:r>
              <a:rPr lang="he-IL" altLang="en-US" dirty="0"/>
              <a:t> מנהלת עץ תיקיות מיוחד, כלומר ב-</a:t>
            </a:r>
            <a:r>
              <a:rPr lang="en-US" altLang="en-US" dirty="0"/>
              <a:t>FAT</a:t>
            </a:r>
            <a:r>
              <a:rPr lang="he-IL" altLang="en-US" dirty="0"/>
              <a:t> התיקיות הם אינם קבצים. לכן, כדי להתאים למודל המשותף, לינוקס מייצר קבצי תיקיות (קיימים רק בזיכרון ולא בדיסק) מהמבנים המוגדרים במערכת קבצים מסוג </a:t>
            </a:r>
            <a:r>
              <a:rPr lang="en-US" altLang="en-US" dirty="0"/>
              <a:t>FAT</a:t>
            </a:r>
            <a:r>
              <a:rPr lang="he-IL" altLang="en-US" dirty="0"/>
              <a:t>.</a:t>
            </a:r>
            <a:endParaRPr lang="en-US" altLang="en-US" dirty="0"/>
          </a:p>
        </p:txBody>
      </p:sp>
      <p:sp>
        <p:nvSpPr>
          <p:cNvPr id="2" name="Footer Placeholder 1">
            <a:extLst>
              <a:ext uri="{FF2B5EF4-FFF2-40B4-BE49-F238E27FC236}">
                <a16:creationId xmlns:a16="http://schemas.microsoft.com/office/drawing/2014/main" id="{3F2D438D-3EA9-4350-890D-BFE94FC9D2C5}"/>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8694C9A2-B7CC-4DAF-B4DA-72AFF0371627}"/>
              </a:ext>
            </a:extLst>
          </p:cNvPr>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224771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id="{1C53442A-619F-42DA-80C7-759D22006AC7}"/>
              </a:ext>
            </a:extLst>
          </p:cNvPr>
          <p:cNvSpPr>
            <a:spLocks noGrp="1" noChangeArrowheads="1"/>
          </p:cNvSpPr>
          <p:nvPr>
            <p:ph type="title"/>
          </p:nvPr>
        </p:nvSpPr>
        <p:spPr/>
        <p:txBody>
          <a:bodyPr/>
          <a:lstStyle/>
          <a:p>
            <a:r>
              <a:rPr lang="he-IL" altLang="en-US" dirty="0"/>
              <a:t>האובייקטים של </a:t>
            </a:r>
            <a:r>
              <a:rPr lang="en-US" altLang="en-US" dirty="0"/>
              <a:t>VFS</a:t>
            </a:r>
          </a:p>
        </p:txBody>
      </p:sp>
      <p:sp>
        <p:nvSpPr>
          <p:cNvPr id="416771" name="Rectangle 3">
            <a:extLst>
              <a:ext uri="{FF2B5EF4-FFF2-40B4-BE49-F238E27FC236}">
                <a16:creationId xmlns:a16="http://schemas.microsoft.com/office/drawing/2014/main" id="{262ACCB8-2F79-49C0-8693-EB5FBD510731}"/>
              </a:ext>
            </a:extLst>
          </p:cNvPr>
          <p:cNvSpPr>
            <a:spLocks noGrp="1" noChangeArrowheads="1"/>
          </p:cNvSpPr>
          <p:nvPr>
            <p:ph idx="1"/>
          </p:nvPr>
        </p:nvSpPr>
        <p:spPr/>
        <p:txBody>
          <a:bodyPr/>
          <a:lstStyle/>
          <a:p>
            <a:r>
              <a:rPr lang="en-US" altLang="en-US" dirty="0"/>
              <a:t>VFS</a:t>
            </a:r>
            <a:r>
              <a:rPr lang="he-IL" altLang="en-US" dirty="0"/>
              <a:t> משתמש במספר סוגי אובייקטים לניהול העבודה עם מערכות הקבצים:</a:t>
            </a:r>
          </a:p>
          <a:p>
            <a:pPr lvl="1"/>
            <a:r>
              <a:rPr lang="en-US" altLang="en-US" dirty="0"/>
              <a:t> superblock</a:t>
            </a:r>
            <a:r>
              <a:rPr lang="ru-RU" altLang="en-US" dirty="0"/>
              <a:t> </a:t>
            </a:r>
            <a:r>
              <a:rPr lang="en-US" altLang="en-US" dirty="0"/>
              <a:t>object</a:t>
            </a:r>
            <a:r>
              <a:rPr lang="he-IL" altLang="en-US" dirty="0"/>
              <a:t>– מכיל מידע כללי על מערכת קבצים מסוימת.</a:t>
            </a:r>
          </a:p>
          <a:p>
            <a:pPr lvl="1"/>
            <a:r>
              <a:rPr lang="en-US" altLang="en-US" dirty="0" err="1"/>
              <a:t>inode</a:t>
            </a:r>
            <a:r>
              <a:rPr lang="en-US" altLang="en-US" dirty="0"/>
              <a:t> object</a:t>
            </a:r>
            <a:r>
              <a:rPr lang="he-IL" altLang="en-US" dirty="0"/>
              <a:t> –  מכיל מידע על קובץ מסוים. ה-</a:t>
            </a:r>
            <a:r>
              <a:rPr lang="en-US" altLang="en-US" dirty="0" err="1"/>
              <a:t>inode</a:t>
            </a:r>
            <a:r>
              <a:rPr lang="he-IL" altLang="en-US" dirty="0"/>
              <a:t> מזהה בצורה חד-משמעית את הקובץ במערכת הקבצים.</a:t>
            </a:r>
          </a:p>
          <a:p>
            <a:pPr lvl="1"/>
            <a:r>
              <a:rPr lang="en-US" altLang="en-US" dirty="0"/>
              <a:t>file object</a:t>
            </a:r>
            <a:r>
              <a:rPr lang="he-IL" altLang="en-US" dirty="0"/>
              <a:t> – מכיל מידע על קובץ פתוח (== שנפתח ע"י תהליך כלשהו).</a:t>
            </a:r>
          </a:p>
          <a:p>
            <a:pPr lvl="1"/>
            <a:r>
              <a:rPr lang="en-US" altLang="en-US" dirty="0" err="1"/>
              <a:t>dentry</a:t>
            </a:r>
            <a:r>
              <a:rPr lang="ru-RU" altLang="en-US" dirty="0"/>
              <a:t> </a:t>
            </a:r>
            <a:r>
              <a:rPr lang="en-US" altLang="en-US" dirty="0"/>
              <a:t>object</a:t>
            </a:r>
            <a:r>
              <a:rPr lang="he-IL" altLang="en-US" dirty="0"/>
              <a:t> – מכיל מידע לגבי כניסה בתיקייה (שיכולה להיות תיקייה או קובץ).</a:t>
            </a:r>
          </a:p>
          <a:p>
            <a:r>
              <a:rPr lang="he-IL" altLang="en-US" dirty="0"/>
              <a:t>כל האובייקטים</a:t>
            </a:r>
            <a:r>
              <a:rPr lang="en-US" altLang="en-US" dirty="0"/>
              <a:t> </a:t>
            </a:r>
            <a:r>
              <a:rPr lang="he-IL" altLang="en-US" dirty="0"/>
              <a:t>הנ"ל נמצאים בזיכרון הראשי, לחלק מהם קיימים אובייקטים תואמים הנמצאים על הדיסק.</a:t>
            </a:r>
          </a:p>
          <a:p>
            <a:endParaRPr lang="he-IL" altLang="en-US" dirty="0"/>
          </a:p>
          <a:p>
            <a:endParaRPr lang="he-IL" altLang="en-US" dirty="0"/>
          </a:p>
        </p:txBody>
      </p:sp>
      <p:sp>
        <p:nvSpPr>
          <p:cNvPr id="2" name="Footer Placeholder 1">
            <a:extLst>
              <a:ext uri="{FF2B5EF4-FFF2-40B4-BE49-F238E27FC236}">
                <a16:creationId xmlns:a16="http://schemas.microsoft.com/office/drawing/2014/main" id="{BEB7AB76-A3EC-4A98-A588-042D3F0CD281}"/>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4A7E8844-E598-430F-8F26-7C77D2D0736A}"/>
              </a:ext>
            </a:extLst>
          </p:cNvPr>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146417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a:extLst>
              <a:ext uri="{FF2B5EF4-FFF2-40B4-BE49-F238E27FC236}">
                <a16:creationId xmlns:a16="http://schemas.microsoft.com/office/drawing/2014/main" id="{89F9AE30-ED11-48AC-ABE9-B5CDA9326FF4}"/>
              </a:ext>
            </a:extLst>
          </p:cNvPr>
          <p:cNvSpPr>
            <a:spLocks noGrp="1" noChangeArrowheads="1"/>
          </p:cNvSpPr>
          <p:nvPr>
            <p:ph type="title"/>
          </p:nvPr>
        </p:nvSpPr>
        <p:spPr/>
        <p:txBody>
          <a:bodyPr/>
          <a:lstStyle/>
          <a:p>
            <a:r>
              <a:rPr lang="he-IL" altLang="en-US" dirty="0"/>
              <a:t>האובייקטים של </a:t>
            </a:r>
            <a:r>
              <a:rPr lang="en-US" altLang="en-US" dirty="0"/>
              <a:t>VFS</a:t>
            </a:r>
            <a:r>
              <a:rPr lang="he-IL" altLang="en-US" dirty="0"/>
              <a:t> - דוגמה</a:t>
            </a:r>
            <a:endParaRPr lang="en-US" altLang="en-US" dirty="0"/>
          </a:p>
        </p:txBody>
      </p:sp>
      <p:sp>
        <p:nvSpPr>
          <p:cNvPr id="462851" name="Rectangle 3">
            <a:extLst>
              <a:ext uri="{FF2B5EF4-FFF2-40B4-BE49-F238E27FC236}">
                <a16:creationId xmlns:a16="http://schemas.microsoft.com/office/drawing/2014/main" id="{AE8CC78B-86CB-41D1-ACBA-40C4BE73A0AB}"/>
              </a:ext>
            </a:extLst>
          </p:cNvPr>
          <p:cNvSpPr>
            <a:spLocks noGrp="1" noChangeArrowheads="1"/>
          </p:cNvSpPr>
          <p:nvPr>
            <p:ph type="body" idx="1"/>
          </p:nvPr>
        </p:nvSpPr>
        <p:spPr>
          <a:xfrm>
            <a:off x="457200" y="1600200"/>
            <a:ext cx="8229600" cy="4876800"/>
          </a:xfrm>
        </p:spPr>
        <p:txBody>
          <a:bodyPr/>
          <a:lstStyle/>
          <a:p>
            <a:r>
              <a:rPr lang="he-IL" altLang="en-US" dirty="0"/>
              <a:t>בשקף הבא מופיע שרטוט המתאר את האינטרקציה בין תהליכים לאובייקטים של </a:t>
            </a:r>
            <a:r>
              <a:rPr lang="en-US" altLang="en-US" dirty="0"/>
              <a:t>VFS</a:t>
            </a:r>
            <a:r>
              <a:rPr lang="he-IL" altLang="en-US" dirty="0"/>
              <a:t>.</a:t>
            </a:r>
          </a:p>
          <a:p>
            <a:pPr lvl="1"/>
            <a:r>
              <a:rPr lang="he-IL" altLang="en-US" dirty="0"/>
              <a:t>מוצגים שלושה תהליכים שפתחו את אותו הקובץ הפיזי על הדיסק.</a:t>
            </a:r>
          </a:p>
          <a:p>
            <a:pPr lvl="1"/>
            <a:r>
              <a:rPr lang="he-IL" altLang="en-US" dirty="0"/>
              <a:t>לכל תהליך יש </a:t>
            </a:r>
            <a:r>
              <a:rPr lang="en-US" altLang="en-US" dirty="0"/>
              <a:t>file object</a:t>
            </a:r>
            <a:r>
              <a:rPr lang="he-IL" altLang="en-US" dirty="0"/>
              <a:t> משלו עבור הקובץ הפתוח.</a:t>
            </a:r>
          </a:p>
          <a:p>
            <a:pPr lvl="1"/>
            <a:r>
              <a:rPr lang="he-IL" altLang="en-US" dirty="0"/>
              <a:t>כל </a:t>
            </a:r>
            <a:r>
              <a:rPr lang="en-US" altLang="en-US" dirty="0"/>
              <a:t>file object</a:t>
            </a:r>
            <a:r>
              <a:rPr lang="he-IL" altLang="en-US" dirty="0"/>
              <a:t> מקושר ל </a:t>
            </a:r>
            <a:r>
              <a:rPr lang="en-US" altLang="en-US" dirty="0" err="1"/>
              <a:t>dentry</a:t>
            </a:r>
            <a:r>
              <a:rPr lang="he-IL" altLang="en-US" dirty="0"/>
              <a:t> מתאים.</a:t>
            </a:r>
          </a:p>
          <a:p>
            <a:pPr lvl="1"/>
            <a:r>
              <a:rPr lang="he-IL" altLang="en-US" dirty="0"/>
              <a:t>תהליכים 1 ו- 2 ניגשים לקובץ דרך אותו מסלול גישה – ולכן דרך אותו </a:t>
            </a:r>
            <a:r>
              <a:rPr lang="en-US" altLang="en-US" dirty="0" err="1"/>
              <a:t>dentry</a:t>
            </a:r>
            <a:r>
              <a:rPr lang="he-IL" altLang="en-US" dirty="0"/>
              <a:t>.</a:t>
            </a:r>
            <a:endParaRPr lang="en-US" altLang="en-US" dirty="0"/>
          </a:p>
          <a:p>
            <a:pPr lvl="1"/>
            <a:r>
              <a:rPr lang="he-IL" altLang="en-US" dirty="0"/>
              <a:t>תהליך 3 ניגש לקובץ דרך מסלול גישה שונה (דרך </a:t>
            </a:r>
            <a:r>
              <a:rPr lang="he-IL" altLang="en-US"/>
              <a:t>קישור למשל).</a:t>
            </a:r>
            <a:endParaRPr lang="he-IL" altLang="en-US" dirty="0"/>
          </a:p>
          <a:p>
            <a:pPr lvl="1"/>
            <a:r>
              <a:rPr lang="he-IL" altLang="en-US" dirty="0"/>
              <a:t>ה-</a:t>
            </a:r>
            <a:r>
              <a:rPr lang="en-US" altLang="en-US" dirty="0" err="1"/>
              <a:t>dentries</a:t>
            </a:r>
            <a:r>
              <a:rPr lang="en-US" altLang="en-US" dirty="0"/>
              <a:t> </a:t>
            </a:r>
            <a:r>
              <a:rPr lang="he-IL" altLang="en-US" dirty="0"/>
              <a:t> של הקבצים של כל התהליכים מצביעים לאותו </a:t>
            </a:r>
            <a:r>
              <a:rPr lang="en-US" altLang="en-US" dirty="0" err="1"/>
              <a:t>inode</a:t>
            </a:r>
            <a:r>
              <a:rPr lang="he-IL" altLang="en-US" dirty="0"/>
              <a:t>.</a:t>
            </a:r>
          </a:p>
        </p:txBody>
      </p:sp>
      <p:sp>
        <p:nvSpPr>
          <p:cNvPr id="2" name="Footer Placeholder 1">
            <a:extLst>
              <a:ext uri="{FF2B5EF4-FFF2-40B4-BE49-F238E27FC236}">
                <a16:creationId xmlns:a16="http://schemas.microsoft.com/office/drawing/2014/main" id="{B77675F1-6F2C-4595-B4EC-974A01D3D9C2}"/>
              </a:ext>
            </a:extLst>
          </p:cNvPr>
          <p:cNvSpPr>
            <a:spLocks noGrp="1"/>
          </p:cNvSpPr>
          <p:nvPr>
            <p:ph type="ftr" sz="quarter" idx="11"/>
          </p:nvPr>
        </p:nvSpPr>
        <p:spPr/>
        <p:txBody>
          <a:bodyPr/>
          <a:lstStyle/>
          <a:p>
            <a:r>
              <a:rPr lang="he-IL"/>
              <a:t>מערכות הפעלה - תרגול 13</a:t>
            </a:r>
            <a:endParaRPr lang="en-US" dirty="0"/>
          </a:p>
        </p:txBody>
      </p:sp>
      <p:sp>
        <p:nvSpPr>
          <p:cNvPr id="3" name="Slide Number Placeholder 2">
            <a:extLst>
              <a:ext uri="{FF2B5EF4-FFF2-40B4-BE49-F238E27FC236}">
                <a16:creationId xmlns:a16="http://schemas.microsoft.com/office/drawing/2014/main" id="{6EBDA6CE-0DFC-4DF5-9027-6A9117C090E0}"/>
              </a:ext>
            </a:extLst>
          </p:cNvPr>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1376538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wrap="square" rtlCol="0">
        <a:spAutoFit/>
      </a:bodyPr>
      <a:lstStyle>
        <a:defPPr algn="r" rtl="1">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1719</TotalTime>
  <Words>4458</Words>
  <Application>Microsoft Office PowerPoint</Application>
  <PresentationFormat>On-screen Show (4:3)</PresentationFormat>
  <Paragraphs>762</Paragraphs>
  <Slides>49</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Courier New</vt:lpstr>
      <vt:lpstr>Clarity</vt:lpstr>
      <vt:lpstr>תרגול 13</vt:lpstr>
      <vt:lpstr>TL;DR</vt:lpstr>
      <vt:lpstr>virtual file system (VFS)</vt:lpstr>
      <vt:lpstr> VFS) Virtual File System)</vt:lpstr>
      <vt:lpstr>סוגי מערכות קבצים הנתמכות ב-VFS</vt:lpstr>
      <vt:lpstr>מערכות קבצים מיוחדות</vt:lpstr>
      <vt:lpstr>מודל משותף לניהול קבצים</vt:lpstr>
      <vt:lpstr>האובייקטים של VFS</vt:lpstr>
      <vt:lpstr>האובייקטים של VFS - דוגמה</vt:lpstr>
      <vt:lpstr>PowerPoint Presentation</vt:lpstr>
      <vt:lpstr>superblock object</vt:lpstr>
      <vt:lpstr>inode object</vt:lpstr>
      <vt:lpstr>file object</vt:lpstr>
      <vt:lpstr>dentry object</vt:lpstr>
      <vt:lpstr>מטמון ה-dentries</vt:lpstr>
      <vt:lpstr>דוגמה: לינקים (links)</vt:lpstr>
      <vt:lpstr>PowerPoint Presentation</vt:lpstr>
      <vt:lpstr>PowerPoint Presentation</vt:lpstr>
      <vt:lpstr>PowerPoint Presentation</vt:lpstr>
      <vt:lpstr>הרכבה וניתוק מערכות קבצים</vt:lpstr>
      <vt:lpstr>הרכבה של מערכת קבצים Mounting - </vt:lpstr>
      <vt:lpstr>הרכבה של מערכת קבצים (2)</vt:lpstr>
      <vt:lpstr>ניתוק של מערכת קבצים</vt:lpstr>
      <vt:lpstr>פקודות shell להרכבה/ניתוק מערכות קבצים</vt:lpstr>
      <vt:lpstr>פעולות בסיסיות ב-VFS</vt:lpstr>
      <vt:lpstr>איתור מסלול (pathname)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ביצוע חיפוש במסלול (1)</vt:lpstr>
      <vt:lpstr>ביצוע חיפוש במסלול (2)</vt:lpstr>
      <vt:lpstr>ביצוע איתור במסלול (3)</vt:lpstr>
      <vt:lpstr>פתיחת קובץ</vt:lpstr>
      <vt:lpstr>סגירת קובץ</vt:lpstr>
      <vt:lpstr>קריאה וכתיבה לקובץ</vt:lpstr>
      <vt:lpstr>מועד ב', אביב תשע"ז, שאלה 2</vt:lpstr>
      <vt:lpstr>סעיף א'</vt:lpstr>
      <vt:lpstr>PowerPoint Presentation</vt:lpstr>
      <vt:lpstr>סעיף ב'</vt:lpstr>
      <vt:lpstr>סעיף 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Elad</dc:creator>
  <cp:lastModifiedBy>idanyani</cp:lastModifiedBy>
  <cp:revision>63</cp:revision>
  <dcterms:created xsi:type="dcterms:W3CDTF">2014-09-16T21:32:26Z</dcterms:created>
  <dcterms:modified xsi:type="dcterms:W3CDTF">2018-01-25T00:08:15Z</dcterms:modified>
</cp:coreProperties>
</file>