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38"/>
  </p:notesMasterIdLst>
  <p:sldIdLst>
    <p:sldId id="256" r:id="rId2"/>
    <p:sldId id="281" r:id="rId3"/>
    <p:sldId id="282" r:id="rId4"/>
    <p:sldId id="259" r:id="rId5"/>
    <p:sldId id="285" r:id="rId6"/>
    <p:sldId id="293" r:id="rId7"/>
    <p:sldId id="292" r:id="rId8"/>
    <p:sldId id="294" r:id="rId9"/>
    <p:sldId id="295" r:id="rId10"/>
    <p:sldId id="296" r:id="rId11"/>
    <p:sldId id="297" r:id="rId12"/>
    <p:sldId id="298" r:id="rId13"/>
    <p:sldId id="299" r:id="rId14"/>
    <p:sldId id="290" r:id="rId15"/>
    <p:sldId id="287" r:id="rId16"/>
    <p:sldId id="284" r:id="rId17"/>
    <p:sldId id="288" r:id="rId18"/>
    <p:sldId id="289" r:id="rId19"/>
    <p:sldId id="260" r:id="rId20"/>
    <p:sldId id="261" r:id="rId21"/>
    <p:sldId id="262" r:id="rId22"/>
    <p:sldId id="263" r:id="rId23"/>
    <p:sldId id="264" r:id="rId24"/>
    <p:sldId id="265" r:id="rId25"/>
    <p:sldId id="266" r:id="rId26"/>
    <p:sldId id="267" r:id="rId27"/>
    <p:sldId id="286" r:id="rId28"/>
    <p:sldId id="272" r:id="rId29"/>
    <p:sldId id="273" r:id="rId30"/>
    <p:sldId id="274" r:id="rId31"/>
    <p:sldId id="275" r:id="rId32"/>
    <p:sldId id="276" r:id="rId33"/>
    <p:sldId id="277" r:id="rId34"/>
    <p:sldId id="278" r:id="rId35"/>
    <p:sldId id="279" r:id="rId36"/>
    <p:sldId id="280"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84" autoAdjust="0"/>
    <p:restoredTop sz="82189" autoAdjust="0"/>
  </p:normalViewPr>
  <p:slideViewPr>
    <p:cSldViewPr snapToGrid="0">
      <p:cViewPr varScale="1">
        <p:scale>
          <a:sx n="59" d="100"/>
          <a:sy n="59" d="100"/>
        </p:scale>
        <p:origin x="153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E9A386-374F-46B8-905A-6C0BF92B68B0}" type="datetimeFigureOut">
              <a:rPr lang="en-US" smtClean="0"/>
              <a:t>12/29/2017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525A9A-2399-4ACF-975E-77FD324B061A}"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he-IL" dirty="0"/>
              <a:t>התמונה מתוך:</a:t>
            </a:r>
          </a:p>
          <a:p>
            <a:pPr algn="r" rtl="1"/>
            <a:r>
              <a:rPr lang="en-US" dirty="0"/>
              <a:t>https://jan.newmarch.name/ClientServer/socket/socket.html</a:t>
            </a:r>
          </a:p>
        </p:txBody>
      </p:sp>
      <p:sp>
        <p:nvSpPr>
          <p:cNvPr id="4" name="Slide Number Placeholder 3"/>
          <p:cNvSpPr>
            <a:spLocks noGrp="1"/>
          </p:cNvSpPr>
          <p:nvPr>
            <p:ph type="sldNum" sz="quarter" idx="10"/>
          </p:nvPr>
        </p:nvSpPr>
        <p:spPr/>
        <p:txBody>
          <a:bodyPr/>
          <a:lstStyle/>
          <a:p>
            <a:fld id="{94525A9A-2399-4ACF-975E-77FD324B061A}" type="slidenum">
              <a:rPr lang="en-US" smtClean="0"/>
              <a:t>2</a:t>
            </a:fld>
            <a:endParaRPr lang="en-US"/>
          </a:p>
        </p:txBody>
      </p:sp>
    </p:spTree>
    <p:extLst>
      <p:ext uri="{BB962C8B-B14F-4D97-AF65-F5344CB8AC3E}">
        <p14:creationId xmlns:p14="http://schemas.microsoft.com/office/powerpoint/2010/main" val="25936264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1E69E577-8101-4B48-BE78-5E919CF75C36}"/>
              </a:ext>
            </a:extLst>
          </p:cNvPr>
          <p:cNvSpPr>
            <a:spLocks noGrp="1" noChangeArrowheads="1"/>
          </p:cNvSpPr>
          <p:nvPr>
            <p:ph type="sldNum" sz="quarter" idx="5"/>
          </p:nvPr>
        </p:nvSpPr>
        <p:spPr>
          <a:noFill/>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fld id="{3D9896F4-4F43-4BD7-B6A9-3178F99133FF}" type="slidenum">
              <a:rPr lang="he-IL" altLang="en-US" sz="1200"/>
              <a:pPr eaLnBrk="1" hangingPunct="1"/>
              <a:t>16</a:t>
            </a:fld>
            <a:endParaRPr lang="en-US" altLang="en-US" sz="1200"/>
          </a:p>
        </p:txBody>
      </p:sp>
      <p:sp>
        <p:nvSpPr>
          <p:cNvPr id="30723" name="Rectangle 2">
            <a:extLst>
              <a:ext uri="{FF2B5EF4-FFF2-40B4-BE49-F238E27FC236}">
                <a16:creationId xmlns:a16="http://schemas.microsoft.com/office/drawing/2014/main" id="{1EAE1EC6-4162-4AB2-9B09-A428A9DA878C}"/>
              </a:ext>
            </a:extLst>
          </p:cNvPr>
          <p:cNvSpPr>
            <a:spLocks noGrp="1" noRot="1" noChangeAspect="1" noChangeArrowheads="1" noTextEdit="1"/>
          </p:cNvSpPr>
          <p:nvPr>
            <p:ph type="sldImg"/>
          </p:nvPr>
        </p:nvSpPr>
        <p:spPr>
          <a:xfrm>
            <a:off x="1257300" y="720725"/>
            <a:ext cx="4802188" cy="3602038"/>
          </a:xfrm>
          <a:ln/>
        </p:spPr>
      </p:sp>
      <p:sp>
        <p:nvSpPr>
          <p:cNvPr id="30724" name="Rectangle 3">
            <a:extLst>
              <a:ext uri="{FF2B5EF4-FFF2-40B4-BE49-F238E27FC236}">
                <a16:creationId xmlns:a16="http://schemas.microsoft.com/office/drawing/2014/main" id="{6FF498D6-C58F-4876-95E8-F58B95C1AD3D}"/>
              </a:ext>
            </a:extLst>
          </p:cNvPr>
          <p:cNvSpPr>
            <a:spLocks noGrp="1" noChangeArrowheads="1"/>
          </p:cNvSpPr>
          <p:nvPr>
            <p:ph type="body" idx="1"/>
          </p:nvPr>
        </p:nvSpPr>
        <p:spPr>
          <a:xfrm>
            <a:off x="731838" y="4562475"/>
            <a:ext cx="5851525" cy="4318000"/>
          </a:xfrm>
          <a:noFill/>
        </p:spPr>
        <p:txBody>
          <a:bodyPr/>
          <a:lstStyle/>
          <a:p>
            <a:pPr eaLnBrk="1" hangingPunct="1"/>
            <a:r>
              <a:rPr lang="en-US" altLang="en-US" dirty="0">
                <a:latin typeface="Arial" panose="020B0604020202020204" pitchFamily="34" charset="0"/>
                <a:cs typeface="Arial" panose="020B0604020202020204" pitchFamily="34" charset="0"/>
              </a:rPr>
              <a:t>From “man </a:t>
            </a:r>
            <a:r>
              <a:rPr lang="en-US" altLang="en-US" dirty="0" err="1">
                <a:latin typeface="Arial" panose="020B0604020202020204" pitchFamily="34" charset="0"/>
                <a:cs typeface="Arial" panose="020B0604020202020204" pitchFamily="34" charset="0"/>
              </a:rPr>
              <a:t>socketcall</a:t>
            </a:r>
            <a:r>
              <a:rPr lang="en-US" altLang="en-US" dirty="0">
                <a:latin typeface="Arial" panose="020B0604020202020204" pitchFamily="34" charset="0"/>
                <a:cs typeface="Arial" panose="020B0604020202020204" pitchFamily="34" charset="0"/>
              </a:rPr>
              <a:t>”:</a:t>
            </a:r>
          </a:p>
          <a:p>
            <a:pPr eaLnBrk="1" hangingPunct="1"/>
            <a:r>
              <a:rPr lang="en-US" altLang="en-US" dirty="0">
                <a:latin typeface="Arial" panose="020B0604020202020204" pitchFamily="34" charset="0"/>
                <a:cs typeface="Arial" panose="020B0604020202020204" pitchFamily="34" charset="0"/>
              </a:rPr>
              <a:t>On some architectures—for example, x86-64 and ARM—there is no </a:t>
            </a:r>
            <a:r>
              <a:rPr lang="en-US" altLang="en-US" dirty="0" err="1">
                <a:latin typeface="Arial" panose="020B0604020202020204" pitchFamily="34" charset="0"/>
                <a:cs typeface="Arial" panose="020B0604020202020204" pitchFamily="34" charset="0"/>
              </a:rPr>
              <a:t>socketcall</a:t>
            </a:r>
            <a:r>
              <a:rPr lang="en-US" altLang="en-US" dirty="0">
                <a:latin typeface="Arial" panose="020B0604020202020204" pitchFamily="34" charset="0"/>
                <a:cs typeface="Arial" panose="020B0604020202020204" pitchFamily="34" charset="0"/>
              </a:rPr>
              <a:t>() system call; instead socket(2), accept(2), bind(2), and so on really are implemented as separate system calls.</a:t>
            </a:r>
          </a:p>
          <a:p>
            <a:pPr eaLnBrk="1" hangingPunct="1"/>
            <a:r>
              <a:rPr lang="en-US" altLang="en-US" dirty="0">
                <a:latin typeface="Arial" panose="020B0604020202020204" pitchFamily="34" charset="0"/>
                <a:cs typeface="Arial" panose="020B0604020202020204" pitchFamily="34" charset="0"/>
              </a:rPr>
              <a:t>On x86-32, </a:t>
            </a:r>
            <a:r>
              <a:rPr lang="en-US" altLang="en-US" dirty="0" err="1">
                <a:latin typeface="Arial" panose="020B0604020202020204" pitchFamily="34" charset="0"/>
                <a:cs typeface="Arial" panose="020B0604020202020204" pitchFamily="34" charset="0"/>
              </a:rPr>
              <a:t>socketcall</a:t>
            </a:r>
            <a:r>
              <a:rPr lang="en-US" altLang="en-US" dirty="0">
                <a:latin typeface="Arial" panose="020B0604020202020204" pitchFamily="34" charset="0"/>
                <a:cs typeface="Arial" panose="020B0604020202020204" pitchFamily="34" charset="0"/>
              </a:rPr>
              <a:t>() was historically the only entry point for the sockets API.  However, starting in Linux 4.3, direct system calls are provided on x86-32 for the sockets API.  This facilitates the creation of </a:t>
            </a:r>
            <a:r>
              <a:rPr lang="en-US" altLang="en-US" dirty="0" err="1">
                <a:latin typeface="Arial" panose="020B0604020202020204" pitchFamily="34" charset="0"/>
                <a:cs typeface="Arial" panose="020B0604020202020204" pitchFamily="34" charset="0"/>
              </a:rPr>
              <a:t>seccomp</a:t>
            </a:r>
            <a:r>
              <a:rPr lang="en-US" altLang="en-US" dirty="0">
                <a:latin typeface="Arial" panose="020B0604020202020204" pitchFamily="34" charset="0"/>
                <a:cs typeface="Arial" panose="020B0604020202020204" pitchFamily="34" charset="0"/>
              </a:rPr>
              <a:t>(2) filters that filter sockets system calls (for new user-space binaries that are compiled to use the new entry points) and also provides a (very) small performance improvement.</a:t>
            </a:r>
          </a:p>
        </p:txBody>
      </p:sp>
    </p:spTree>
    <p:extLst>
      <p:ext uri="{BB962C8B-B14F-4D97-AF65-F5344CB8AC3E}">
        <p14:creationId xmlns:p14="http://schemas.microsoft.com/office/powerpoint/2010/main" val="34978380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B4653B76-FDD3-458B-A616-A17C167BB1E7}"/>
              </a:ext>
            </a:extLst>
          </p:cNvPr>
          <p:cNvSpPr>
            <a:spLocks noGrp="1" noChangeArrowheads="1"/>
          </p:cNvSpPr>
          <p:nvPr>
            <p:ph type="sldNum" sz="quarter" idx="5"/>
          </p:nvPr>
        </p:nvSpPr>
        <p:spPr>
          <a:noFill/>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fld id="{FE9CF24D-A267-491B-A1EB-3621150F4668}" type="slidenum">
              <a:rPr lang="he-IL" altLang="en-US" sz="1200"/>
              <a:pPr eaLnBrk="1" hangingPunct="1"/>
              <a:t>17</a:t>
            </a:fld>
            <a:endParaRPr lang="en-US" altLang="en-US" sz="1200"/>
          </a:p>
        </p:txBody>
      </p:sp>
      <p:sp>
        <p:nvSpPr>
          <p:cNvPr id="40963" name="Rectangle 2">
            <a:extLst>
              <a:ext uri="{FF2B5EF4-FFF2-40B4-BE49-F238E27FC236}">
                <a16:creationId xmlns:a16="http://schemas.microsoft.com/office/drawing/2014/main" id="{92D258E8-2085-48BE-8EC2-DE667FB9A846}"/>
              </a:ext>
            </a:extLst>
          </p:cNvPr>
          <p:cNvSpPr>
            <a:spLocks noGrp="1" noRot="1" noChangeAspect="1" noChangeArrowheads="1" noTextEdit="1"/>
          </p:cNvSpPr>
          <p:nvPr>
            <p:ph type="sldImg"/>
          </p:nvPr>
        </p:nvSpPr>
        <p:spPr>
          <a:xfrm>
            <a:off x="1257300" y="720725"/>
            <a:ext cx="4802188" cy="3602038"/>
          </a:xfrm>
          <a:ln/>
        </p:spPr>
      </p:sp>
      <p:sp>
        <p:nvSpPr>
          <p:cNvPr id="40964" name="Rectangle 3">
            <a:extLst>
              <a:ext uri="{FF2B5EF4-FFF2-40B4-BE49-F238E27FC236}">
                <a16:creationId xmlns:a16="http://schemas.microsoft.com/office/drawing/2014/main" id="{A0291E3E-E757-4291-BD80-408717DF18DC}"/>
              </a:ext>
            </a:extLst>
          </p:cNvPr>
          <p:cNvSpPr>
            <a:spLocks noGrp="1" noChangeArrowheads="1"/>
          </p:cNvSpPr>
          <p:nvPr>
            <p:ph type="body" idx="1"/>
          </p:nvPr>
        </p:nvSpPr>
        <p:spPr>
          <a:xfrm>
            <a:off x="731838" y="4562475"/>
            <a:ext cx="5851525" cy="4318000"/>
          </a:xfrm>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787605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56CF4E2B-DB2B-4F67-B69C-20C62CD8C0F5}"/>
              </a:ext>
            </a:extLst>
          </p:cNvPr>
          <p:cNvSpPr>
            <a:spLocks noGrp="1" noChangeArrowheads="1"/>
          </p:cNvSpPr>
          <p:nvPr>
            <p:ph type="sldNum" sz="quarter" idx="5"/>
          </p:nvPr>
        </p:nvSpPr>
        <p:spPr>
          <a:noFill/>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fld id="{D0E60A38-8A41-4067-A5EF-26A61D78E883}" type="slidenum">
              <a:rPr lang="he-IL" altLang="en-US" sz="1200"/>
              <a:pPr eaLnBrk="1" hangingPunct="1"/>
              <a:t>18</a:t>
            </a:fld>
            <a:endParaRPr lang="en-US" altLang="en-US" sz="1200"/>
          </a:p>
        </p:txBody>
      </p:sp>
      <p:sp>
        <p:nvSpPr>
          <p:cNvPr id="43011" name="Rectangle 2">
            <a:extLst>
              <a:ext uri="{FF2B5EF4-FFF2-40B4-BE49-F238E27FC236}">
                <a16:creationId xmlns:a16="http://schemas.microsoft.com/office/drawing/2014/main" id="{04828DDA-BB4C-4E57-84F4-A14AB0CCF87F}"/>
              </a:ext>
            </a:extLst>
          </p:cNvPr>
          <p:cNvSpPr>
            <a:spLocks noGrp="1" noRot="1" noChangeAspect="1" noChangeArrowheads="1" noTextEdit="1"/>
          </p:cNvSpPr>
          <p:nvPr>
            <p:ph type="sldImg"/>
          </p:nvPr>
        </p:nvSpPr>
        <p:spPr>
          <a:xfrm>
            <a:off x="1257300" y="720725"/>
            <a:ext cx="4802188" cy="3602038"/>
          </a:xfrm>
          <a:ln/>
        </p:spPr>
      </p:sp>
      <p:sp>
        <p:nvSpPr>
          <p:cNvPr id="43012" name="Rectangle 3">
            <a:extLst>
              <a:ext uri="{FF2B5EF4-FFF2-40B4-BE49-F238E27FC236}">
                <a16:creationId xmlns:a16="http://schemas.microsoft.com/office/drawing/2014/main" id="{5B5481BB-191A-43CE-899A-C86EDDC2BFFC}"/>
              </a:ext>
            </a:extLst>
          </p:cNvPr>
          <p:cNvSpPr>
            <a:spLocks noGrp="1" noChangeArrowheads="1"/>
          </p:cNvSpPr>
          <p:nvPr>
            <p:ph type="body" idx="1"/>
          </p:nvPr>
        </p:nvSpPr>
        <p:spPr>
          <a:xfrm>
            <a:off x="731838" y="4562475"/>
            <a:ext cx="5851525" cy="4318000"/>
          </a:xfrm>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51895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FB48E9D1-CCB0-40B3-8B28-3C31F5F1E7A2}"/>
              </a:ext>
            </a:extLst>
          </p:cNvPr>
          <p:cNvSpPr>
            <a:spLocks noGrp="1" noChangeArrowheads="1"/>
          </p:cNvSpPr>
          <p:nvPr>
            <p:ph type="sldNum" sz="quarter" idx="5"/>
          </p:nvPr>
        </p:nvSpPr>
        <p:spPr>
          <a:noFill/>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fld id="{E0DA2FCB-D76A-4DF0-AF74-31084A069086}" type="slidenum">
              <a:rPr lang="he-IL" altLang="en-US" sz="1200"/>
              <a:pPr eaLnBrk="1" hangingPunct="1"/>
              <a:t>19</a:t>
            </a:fld>
            <a:endParaRPr lang="en-US" altLang="en-US" sz="1200"/>
          </a:p>
        </p:txBody>
      </p:sp>
      <p:sp>
        <p:nvSpPr>
          <p:cNvPr id="31747" name="Rectangle 2">
            <a:extLst>
              <a:ext uri="{FF2B5EF4-FFF2-40B4-BE49-F238E27FC236}">
                <a16:creationId xmlns:a16="http://schemas.microsoft.com/office/drawing/2014/main" id="{8EDFE3E5-C717-490B-8ED7-C8CB2A7B3D8B}"/>
              </a:ext>
            </a:extLst>
          </p:cNvPr>
          <p:cNvSpPr>
            <a:spLocks noGrp="1" noRot="1" noChangeAspect="1" noChangeArrowheads="1" noTextEdit="1"/>
          </p:cNvSpPr>
          <p:nvPr>
            <p:ph type="sldImg"/>
          </p:nvPr>
        </p:nvSpPr>
        <p:spPr>
          <a:xfrm>
            <a:off x="1257300" y="720725"/>
            <a:ext cx="4802188" cy="3602038"/>
          </a:xfrm>
          <a:ln/>
        </p:spPr>
      </p:sp>
      <p:sp>
        <p:nvSpPr>
          <p:cNvPr id="31748" name="Rectangle 3">
            <a:extLst>
              <a:ext uri="{FF2B5EF4-FFF2-40B4-BE49-F238E27FC236}">
                <a16:creationId xmlns:a16="http://schemas.microsoft.com/office/drawing/2014/main" id="{A51CC93B-9663-4840-85C8-2AAEA3F1FB65}"/>
              </a:ext>
            </a:extLst>
          </p:cNvPr>
          <p:cNvSpPr>
            <a:spLocks noGrp="1" noChangeArrowheads="1"/>
          </p:cNvSpPr>
          <p:nvPr>
            <p:ph type="body" idx="1"/>
          </p:nvPr>
        </p:nvSpPr>
        <p:spPr>
          <a:xfrm>
            <a:off x="731838" y="4562475"/>
            <a:ext cx="5851525" cy="4318000"/>
          </a:xfrm>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95144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9BBF81A1-50F3-47C0-9342-ED93EE0304EF}"/>
              </a:ext>
            </a:extLst>
          </p:cNvPr>
          <p:cNvSpPr>
            <a:spLocks noGrp="1" noChangeArrowheads="1"/>
          </p:cNvSpPr>
          <p:nvPr>
            <p:ph type="sldNum" sz="quarter" idx="5"/>
          </p:nvPr>
        </p:nvSpPr>
        <p:spPr>
          <a:noFill/>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fld id="{502C10AD-D650-4E0E-9BB3-8DC92657AEDF}" type="slidenum">
              <a:rPr lang="he-IL" altLang="en-US" sz="1200"/>
              <a:pPr eaLnBrk="1" hangingPunct="1"/>
              <a:t>20</a:t>
            </a:fld>
            <a:endParaRPr lang="en-US" altLang="en-US" sz="1200"/>
          </a:p>
        </p:txBody>
      </p:sp>
      <p:sp>
        <p:nvSpPr>
          <p:cNvPr id="32771" name="Rectangle 2">
            <a:extLst>
              <a:ext uri="{FF2B5EF4-FFF2-40B4-BE49-F238E27FC236}">
                <a16:creationId xmlns:a16="http://schemas.microsoft.com/office/drawing/2014/main" id="{EE127F22-7255-4A41-9322-2DF68C28CF98}"/>
              </a:ext>
            </a:extLst>
          </p:cNvPr>
          <p:cNvSpPr>
            <a:spLocks noGrp="1" noRot="1" noChangeAspect="1" noChangeArrowheads="1" noTextEdit="1"/>
          </p:cNvSpPr>
          <p:nvPr>
            <p:ph type="sldImg"/>
          </p:nvPr>
        </p:nvSpPr>
        <p:spPr>
          <a:xfrm>
            <a:off x="1257300" y="720725"/>
            <a:ext cx="4802188" cy="3602038"/>
          </a:xfrm>
          <a:ln/>
        </p:spPr>
      </p:sp>
      <p:sp>
        <p:nvSpPr>
          <p:cNvPr id="32772" name="Rectangle 3">
            <a:extLst>
              <a:ext uri="{FF2B5EF4-FFF2-40B4-BE49-F238E27FC236}">
                <a16:creationId xmlns:a16="http://schemas.microsoft.com/office/drawing/2014/main" id="{B01FD0D1-3257-41D2-AEAB-FC6DD3914CC3}"/>
              </a:ext>
            </a:extLst>
          </p:cNvPr>
          <p:cNvSpPr>
            <a:spLocks noGrp="1" noChangeArrowheads="1"/>
          </p:cNvSpPr>
          <p:nvPr>
            <p:ph type="body" idx="1"/>
          </p:nvPr>
        </p:nvSpPr>
        <p:spPr>
          <a:xfrm>
            <a:off x="731838" y="4562475"/>
            <a:ext cx="5851525" cy="4318000"/>
          </a:xfrm>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682019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3F083768-2931-4DEA-A23D-374A8A3EB2CC}"/>
              </a:ext>
            </a:extLst>
          </p:cNvPr>
          <p:cNvSpPr>
            <a:spLocks noGrp="1" noChangeArrowheads="1"/>
          </p:cNvSpPr>
          <p:nvPr>
            <p:ph type="sldNum" sz="quarter" idx="5"/>
          </p:nvPr>
        </p:nvSpPr>
        <p:spPr>
          <a:noFill/>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fld id="{32014E47-9074-42D0-9A1F-6BCBEDB4163C}" type="slidenum">
              <a:rPr lang="he-IL" altLang="en-US" sz="1200"/>
              <a:pPr eaLnBrk="1" hangingPunct="1"/>
              <a:t>21</a:t>
            </a:fld>
            <a:endParaRPr lang="en-US" altLang="en-US" sz="1200"/>
          </a:p>
        </p:txBody>
      </p:sp>
      <p:sp>
        <p:nvSpPr>
          <p:cNvPr id="33795" name="Rectangle 2">
            <a:extLst>
              <a:ext uri="{FF2B5EF4-FFF2-40B4-BE49-F238E27FC236}">
                <a16:creationId xmlns:a16="http://schemas.microsoft.com/office/drawing/2014/main" id="{9AC90B19-FE68-4FF6-AE30-EA4C402CDAB9}"/>
              </a:ext>
            </a:extLst>
          </p:cNvPr>
          <p:cNvSpPr>
            <a:spLocks noGrp="1" noRot="1" noChangeAspect="1" noChangeArrowheads="1" noTextEdit="1"/>
          </p:cNvSpPr>
          <p:nvPr>
            <p:ph type="sldImg"/>
          </p:nvPr>
        </p:nvSpPr>
        <p:spPr>
          <a:xfrm>
            <a:off x="1257300" y="720725"/>
            <a:ext cx="4802188" cy="3602038"/>
          </a:xfrm>
          <a:ln/>
        </p:spPr>
      </p:sp>
      <p:sp>
        <p:nvSpPr>
          <p:cNvPr id="33796" name="Rectangle 3">
            <a:extLst>
              <a:ext uri="{FF2B5EF4-FFF2-40B4-BE49-F238E27FC236}">
                <a16:creationId xmlns:a16="http://schemas.microsoft.com/office/drawing/2014/main" id="{1DC8530D-622E-4785-BE4C-56EAE4239FA5}"/>
              </a:ext>
            </a:extLst>
          </p:cNvPr>
          <p:cNvSpPr>
            <a:spLocks noGrp="1" noChangeArrowheads="1"/>
          </p:cNvSpPr>
          <p:nvPr>
            <p:ph type="body" idx="1"/>
          </p:nvPr>
        </p:nvSpPr>
        <p:spPr>
          <a:xfrm>
            <a:off x="731838" y="4562475"/>
            <a:ext cx="5851525" cy="4318000"/>
          </a:xfrm>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605953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34CBDBAC-0C10-4BFB-8913-67B963577D1B}"/>
              </a:ext>
            </a:extLst>
          </p:cNvPr>
          <p:cNvSpPr>
            <a:spLocks noGrp="1" noChangeArrowheads="1"/>
          </p:cNvSpPr>
          <p:nvPr>
            <p:ph type="sldNum" sz="quarter" idx="5"/>
          </p:nvPr>
        </p:nvSpPr>
        <p:spPr>
          <a:noFill/>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fld id="{1311818E-A8B8-43C8-92E6-2EA325519F8E}" type="slidenum">
              <a:rPr lang="he-IL" altLang="en-US" sz="1200"/>
              <a:pPr eaLnBrk="1" hangingPunct="1"/>
              <a:t>22</a:t>
            </a:fld>
            <a:endParaRPr lang="en-US" altLang="en-US" sz="1200"/>
          </a:p>
        </p:txBody>
      </p:sp>
      <p:sp>
        <p:nvSpPr>
          <p:cNvPr id="34819" name="Rectangle 2">
            <a:extLst>
              <a:ext uri="{FF2B5EF4-FFF2-40B4-BE49-F238E27FC236}">
                <a16:creationId xmlns:a16="http://schemas.microsoft.com/office/drawing/2014/main" id="{E3569DEC-86D0-47F9-844C-EA0203CF8EF4}"/>
              </a:ext>
            </a:extLst>
          </p:cNvPr>
          <p:cNvSpPr>
            <a:spLocks noGrp="1" noRot="1" noChangeAspect="1" noChangeArrowheads="1" noTextEdit="1"/>
          </p:cNvSpPr>
          <p:nvPr>
            <p:ph type="sldImg"/>
          </p:nvPr>
        </p:nvSpPr>
        <p:spPr>
          <a:xfrm>
            <a:off x="1257300" y="720725"/>
            <a:ext cx="4802188" cy="3602038"/>
          </a:xfrm>
          <a:ln/>
        </p:spPr>
      </p:sp>
      <p:sp>
        <p:nvSpPr>
          <p:cNvPr id="34820" name="Rectangle 3">
            <a:extLst>
              <a:ext uri="{FF2B5EF4-FFF2-40B4-BE49-F238E27FC236}">
                <a16:creationId xmlns:a16="http://schemas.microsoft.com/office/drawing/2014/main" id="{33D1E065-B077-4527-A894-3BA084609E33}"/>
              </a:ext>
            </a:extLst>
          </p:cNvPr>
          <p:cNvSpPr>
            <a:spLocks noGrp="1" noChangeArrowheads="1"/>
          </p:cNvSpPr>
          <p:nvPr>
            <p:ph type="body" idx="1"/>
          </p:nvPr>
        </p:nvSpPr>
        <p:spPr>
          <a:xfrm>
            <a:off x="731838" y="4562475"/>
            <a:ext cx="5851525" cy="4318000"/>
          </a:xfrm>
          <a:noFill/>
        </p:spPr>
        <p:txBody>
          <a:bodyPr/>
          <a:lstStyle/>
          <a:p>
            <a:pPr fontAlgn="base"/>
            <a:r>
              <a:rPr lang="en-US" sz="1200" b="0" i="0" kern="1200" dirty="0">
                <a:solidFill>
                  <a:schemeClr val="tx1"/>
                </a:solidFill>
                <a:effectLst/>
                <a:latin typeface="+mn-lt"/>
                <a:ea typeface="+mn-ea"/>
                <a:cs typeface="+mn-cs"/>
              </a:rPr>
              <a:t>Question: is a</a:t>
            </a:r>
            <a:r>
              <a:rPr lang="en-US" sz="1200" kern="1200" dirty="0">
                <a:solidFill>
                  <a:schemeClr val="tx1"/>
                </a:solidFill>
                <a:effectLst/>
                <a:latin typeface="+mn-lt"/>
                <a:ea typeface="+mn-ea"/>
                <a:cs typeface="+mn-cs"/>
              </a:rPr>
              <a:t> connected socket assigned to a new (dedicated) port?</a:t>
            </a:r>
          </a:p>
          <a:p>
            <a:pPr fontAlgn="base"/>
            <a:r>
              <a:rPr lang="en-US" sz="1200" b="0" i="0" kern="1200" dirty="0">
                <a:solidFill>
                  <a:schemeClr val="tx1"/>
                </a:solidFill>
                <a:effectLst/>
                <a:latin typeface="+mn-lt"/>
                <a:ea typeface="+mn-ea"/>
                <a:cs typeface="+mn-cs"/>
              </a:rPr>
              <a:t>Answer: That's a common intuition, but it's incorrect. A connected socket is not assigned to a new/dedicated port. The only actual constraint that the TCP stack must satisfy is that the tuple of (</a:t>
            </a:r>
            <a:r>
              <a:rPr lang="en-US" sz="1200" b="0" i="0" kern="1200" dirty="0" err="1">
                <a:solidFill>
                  <a:schemeClr val="tx1"/>
                </a:solidFill>
                <a:effectLst/>
                <a:latin typeface="+mn-lt"/>
                <a:ea typeface="+mn-ea"/>
                <a:cs typeface="+mn-cs"/>
              </a:rPr>
              <a:t>local_address</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local_port</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remote_address</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remote_port</a:t>
            </a:r>
            <a:r>
              <a:rPr lang="en-US" sz="1200" b="0" i="0" kern="1200" dirty="0">
                <a:solidFill>
                  <a:schemeClr val="tx1"/>
                </a:solidFill>
                <a:effectLst/>
                <a:latin typeface="+mn-lt"/>
                <a:ea typeface="+mn-ea"/>
                <a:cs typeface="+mn-cs"/>
              </a:rPr>
              <a:t>) must be unique for each socket connection. Thus the server can have many TCP sockets using the same local port, as long as each of the sockets on the port is connected to a different remote location.</a:t>
            </a:r>
          </a:p>
          <a:p>
            <a:r>
              <a:rPr lang="en-US" sz="1200" b="0" i="0" kern="1200" dirty="0">
                <a:solidFill>
                  <a:schemeClr val="tx1"/>
                </a:solidFill>
                <a:effectLst/>
                <a:latin typeface="+mn-lt"/>
                <a:ea typeface="+mn-ea"/>
                <a:cs typeface="+mn-cs"/>
              </a:rPr>
              <a:t>https://stackoverflow.com/questions/11129212/tcp-two-different-sockets-sharing-a-port</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Sockets come in two primary flavors. An </a:t>
            </a:r>
            <a:r>
              <a:rPr lang="en-US" sz="1200" b="0" i="1" kern="1200" dirty="0">
                <a:solidFill>
                  <a:schemeClr val="tx1"/>
                </a:solidFill>
                <a:effectLst/>
                <a:latin typeface="+mn-lt"/>
                <a:ea typeface="+mn-ea"/>
                <a:cs typeface="+mn-cs"/>
              </a:rPr>
              <a:t>active socket</a:t>
            </a:r>
            <a:r>
              <a:rPr lang="en-US" sz="1200" b="0" i="0" kern="1200" dirty="0">
                <a:solidFill>
                  <a:schemeClr val="tx1"/>
                </a:solidFill>
                <a:effectLst/>
                <a:latin typeface="+mn-lt"/>
                <a:ea typeface="+mn-ea"/>
                <a:cs typeface="+mn-cs"/>
              </a:rPr>
              <a:t> is connected to a remote active socket via an open data connection. Closing the connection destroys the active sockets at each endpoint. A </a:t>
            </a:r>
            <a:r>
              <a:rPr lang="en-US" sz="1200" b="0" i="1" kern="1200" dirty="0">
                <a:solidFill>
                  <a:schemeClr val="tx1"/>
                </a:solidFill>
                <a:effectLst/>
                <a:latin typeface="+mn-lt"/>
                <a:ea typeface="+mn-ea"/>
                <a:cs typeface="+mn-cs"/>
              </a:rPr>
              <a:t>passive socket </a:t>
            </a:r>
            <a:r>
              <a:rPr lang="en-US" sz="1200" b="0" i="0" kern="1200" dirty="0">
                <a:solidFill>
                  <a:schemeClr val="tx1"/>
                </a:solidFill>
                <a:effectLst/>
                <a:latin typeface="+mn-lt"/>
                <a:ea typeface="+mn-ea"/>
                <a:cs typeface="+mn-cs"/>
              </a:rPr>
              <a:t>is not connected, but rather awaits an incoming connection, which will spawn a new active socket.</a:t>
            </a:r>
          </a:p>
          <a:p>
            <a:r>
              <a:rPr lang="en-US" sz="1200" b="0" i="0" kern="1200" dirty="0">
                <a:solidFill>
                  <a:schemeClr val="tx1"/>
                </a:solidFill>
                <a:effectLst/>
                <a:latin typeface="+mn-lt"/>
                <a:ea typeface="+mn-ea"/>
                <a:cs typeface="+mn-cs"/>
              </a:rPr>
              <a:t>A socket is not a port, though there is a close relationship between them. A socket is associated with a port, though this is a many-to-one relationship. Each port can have a single passive socket, awaiting incoming connections, and multiple active sockets, each corresponding to an open connection on the port.</a:t>
            </a:r>
          </a:p>
          <a:p>
            <a:pPr eaLnBrk="1" hangingPunct="1"/>
            <a:r>
              <a:rPr lang="en-US" altLang="en-US" dirty="0">
                <a:latin typeface="Arial" panose="020B0604020202020204" pitchFamily="34" charset="0"/>
                <a:cs typeface="Arial" panose="020B0604020202020204" pitchFamily="34" charset="0"/>
              </a:rPr>
              <a:t>http://www.freesoft.org/CIE/Course/Section4/6.htm</a:t>
            </a:r>
          </a:p>
        </p:txBody>
      </p:sp>
    </p:spTree>
    <p:extLst>
      <p:ext uri="{BB962C8B-B14F-4D97-AF65-F5344CB8AC3E}">
        <p14:creationId xmlns:p14="http://schemas.microsoft.com/office/powerpoint/2010/main" val="26928888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C8BE43DB-31AF-4952-80C8-1ADA044BF8B0}"/>
              </a:ext>
            </a:extLst>
          </p:cNvPr>
          <p:cNvSpPr>
            <a:spLocks noGrp="1" noChangeArrowheads="1"/>
          </p:cNvSpPr>
          <p:nvPr>
            <p:ph type="sldNum" sz="quarter" idx="5"/>
          </p:nvPr>
        </p:nvSpPr>
        <p:spPr>
          <a:noFill/>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fld id="{A720FB66-0D5C-4E43-B28F-B99AEB2F505E}" type="slidenum">
              <a:rPr lang="he-IL" altLang="en-US" sz="1200"/>
              <a:pPr eaLnBrk="1" hangingPunct="1"/>
              <a:t>23</a:t>
            </a:fld>
            <a:endParaRPr lang="en-US" altLang="en-US" sz="1200"/>
          </a:p>
        </p:txBody>
      </p:sp>
      <p:sp>
        <p:nvSpPr>
          <p:cNvPr id="35843" name="Rectangle 2">
            <a:extLst>
              <a:ext uri="{FF2B5EF4-FFF2-40B4-BE49-F238E27FC236}">
                <a16:creationId xmlns:a16="http://schemas.microsoft.com/office/drawing/2014/main" id="{44A4FEF1-A903-45DB-9F9B-E1578352214A}"/>
              </a:ext>
            </a:extLst>
          </p:cNvPr>
          <p:cNvSpPr>
            <a:spLocks noGrp="1" noRot="1" noChangeAspect="1" noChangeArrowheads="1" noTextEdit="1"/>
          </p:cNvSpPr>
          <p:nvPr>
            <p:ph type="sldImg"/>
          </p:nvPr>
        </p:nvSpPr>
        <p:spPr>
          <a:xfrm>
            <a:off x="1257300" y="720725"/>
            <a:ext cx="4802188" cy="3602038"/>
          </a:xfrm>
          <a:ln/>
        </p:spPr>
      </p:sp>
      <p:sp>
        <p:nvSpPr>
          <p:cNvPr id="35844" name="Rectangle 3">
            <a:extLst>
              <a:ext uri="{FF2B5EF4-FFF2-40B4-BE49-F238E27FC236}">
                <a16:creationId xmlns:a16="http://schemas.microsoft.com/office/drawing/2014/main" id="{B0B90478-A789-4AF8-9AE4-06E00424AB52}"/>
              </a:ext>
            </a:extLst>
          </p:cNvPr>
          <p:cNvSpPr>
            <a:spLocks noGrp="1" noChangeArrowheads="1"/>
          </p:cNvSpPr>
          <p:nvPr>
            <p:ph type="body" idx="1"/>
          </p:nvPr>
        </p:nvSpPr>
        <p:spPr>
          <a:xfrm>
            <a:off x="731838" y="4562475"/>
            <a:ext cx="5851525" cy="4318000"/>
          </a:xfrm>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88503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3D8B96D6-21E8-4296-9F81-15095FC3FA23}"/>
              </a:ext>
            </a:extLst>
          </p:cNvPr>
          <p:cNvSpPr>
            <a:spLocks noGrp="1" noChangeArrowheads="1"/>
          </p:cNvSpPr>
          <p:nvPr>
            <p:ph type="sldNum" sz="quarter" idx="5"/>
          </p:nvPr>
        </p:nvSpPr>
        <p:spPr>
          <a:noFill/>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fld id="{FED5ACAB-D4CD-4FEB-955E-CA6CDE617AA8}" type="slidenum">
              <a:rPr lang="he-IL" altLang="en-US" sz="1200"/>
              <a:pPr eaLnBrk="1" hangingPunct="1"/>
              <a:t>24</a:t>
            </a:fld>
            <a:endParaRPr lang="en-US" altLang="en-US" sz="1200"/>
          </a:p>
        </p:txBody>
      </p:sp>
      <p:sp>
        <p:nvSpPr>
          <p:cNvPr id="36867" name="Rectangle 2">
            <a:extLst>
              <a:ext uri="{FF2B5EF4-FFF2-40B4-BE49-F238E27FC236}">
                <a16:creationId xmlns:a16="http://schemas.microsoft.com/office/drawing/2014/main" id="{B4555907-B9A4-462B-A232-023DE22E1A98}"/>
              </a:ext>
            </a:extLst>
          </p:cNvPr>
          <p:cNvSpPr>
            <a:spLocks noGrp="1" noRot="1" noChangeAspect="1" noChangeArrowheads="1" noTextEdit="1"/>
          </p:cNvSpPr>
          <p:nvPr>
            <p:ph type="sldImg"/>
          </p:nvPr>
        </p:nvSpPr>
        <p:spPr>
          <a:xfrm>
            <a:off x="1257300" y="720725"/>
            <a:ext cx="4802188" cy="3602038"/>
          </a:xfrm>
          <a:ln/>
        </p:spPr>
      </p:sp>
      <p:sp>
        <p:nvSpPr>
          <p:cNvPr id="36868" name="Rectangle 3">
            <a:extLst>
              <a:ext uri="{FF2B5EF4-FFF2-40B4-BE49-F238E27FC236}">
                <a16:creationId xmlns:a16="http://schemas.microsoft.com/office/drawing/2014/main" id="{B6DB6D2B-FA6C-4A3E-BB25-FD7C76FA4638}"/>
              </a:ext>
            </a:extLst>
          </p:cNvPr>
          <p:cNvSpPr>
            <a:spLocks noGrp="1" noChangeArrowheads="1"/>
          </p:cNvSpPr>
          <p:nvPr>
            <p:ph type="body" idx="1"/>
          </p:nvPr>
        </p:nvSpPr>
        <p:spPr>
          <a:xfrm>
            <a:off x="731838" y="4562475"/>
            <a:ext cx="5851525" cy="4318000"/>
          </a:xfrm>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07619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E72942C6-2176-4DC2-9647-CB1F7C8B0B50}"/>
              </a:ext>
            </a:extLst>
          </p:cNvPr>
          <p:cNvSpPr>
            <a:spLocks noGrp="1" noChangeArrowheads="1"/>
          </p:cNvSpPr>
          <p:nvPr>
            <p:ph type="sldNum" sz="quarter" idx="5"/>
          </p:nvPr>
        </p:nvSpPr>
        <p:spPr>
          <a:noFill/>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fld id="{9A062707-7006-402D-B8FA-B8F4B86BD390}" type="slidenum">
              <a:rPr lang="he-IL" altLang="en-US" sz="1200"/>
              <a:pPr eaLnBrk="1" hangingPunct="1"/>
              <a:t>25</a:t>
            </a:fld>
            <a:endParaRPr lang="en-US" altLang="en-US" sz="1200"/>
          </a:p>
        </p:txBody>
      </p:sp>
      <p:sp>
        <p:nvSpPr>
          <p:cNvPr id="37891" name="Rectangle 2">
            <a:extLst>
              <a:ext uri="{FF2B5EF4-FFF2-40B4-BE49-F238E27FC236}">
                <a16:creationId xmlns:a16="http://schemas.microsoft.com/office/drawing/2014/main" id="{BF1D448C-70E8-448A-BDB7-440701646E80}"/>
              </a:ext>
            </a:extLst>
          </p:cNvPr>
          <p:cNvSpPr>
            <a:spLocks noGrp="1" noRot="1" noChangeAspect="1" noChangeArrowheads="1" noTextEdit="1"/>
          </p:cNvSpPr>
          <p:nvPr>
            <p:ph type="sldImg"/>
          </p:nvPr>
        </p:nvSpPr>
        <p:spPr>
          <a:xfrm>
            <a:off x="1257300" y="720725"/>
            <a:ext cx="4802188" cy="3602038"/>
          </a:xfrm>
          <a:ln/>
        </p:spPr>
      </p:sp>
      <p:sp>
        <p:nvSpPr>
          <p:cNvPr id="37892" name="Rectangle 3">
            <a:extLst>
              <a:ext uri="{FF2B5EF4-FFF2-40B4-BE49-F238E27FC236}">
                <a16:creationId xmlns:a16="http://schemas.microsoft.com/office/drawing/2014/main" id="{1FD53222-9FBB-4FF4-86B9-18FC0CA1918E}"/>
              </a:ext>
            </a:extLst>
          </p:cNvPr>
          <p:cNvSpPr>
            <a:spLocks noGrp="1" noChangeArrowheads="1"/>
          </p:cNvSpPr>
          <p:nvPr>
            <p:ph type="body" idx="1"/>
          </p:nvPr>
        </p:nvSpPr>
        <p:spPr>
          <a:xfrm>
            <a:off x="731838" y="4562475"/>
            <a:ext cx="5851525" cy="4318000"/>
          </a:xfrm>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9951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1E69E577-8101-4B48-BE78-5E919CF75C36}"/>
              </a:ext>
            </a:extLst>
          </p:cNvPr>
          <p:cNvSpPr>
            <a:spLocks noGrp="1" noChangeArrowheads="1"/>
          </p:cNvSpPr>
          <p:nvPr>
            <p:ph type="sldNum" sz="quarter" idx="5"/>
          </p:nvPr>
        </p:nvSpPr>
        <p:spPr>
          <a:noFill/>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fld id="{3D9896F4-4F43-4BD7-B6A9-3178F99133FF}" type="slidenum">
              <a:rPr lang="he-IL" altLang="en-US" sz="1200"/>
              <a:pPr eaLnBrk="1" hangingPunct="1"/>
              <a:t>4</a:t>
            </a:fld>
            <a:endParaRPr lang="en-US" altLang="en-US" sz="1200"/>
          </a:p>
        </p:txBody>
      </p:sp>
      <p:sp>
        <p:nvSpPr>
          <p:cNvPr id="30723" name="Rectangle 2">
            <a:extLst>
              <a:ext uri="{FF2B5EF4-FFF2-40B4-BE49-F238E27FC236}">
                <a16:creationId xmlns:a16="http://schemas.microsoft.com/office/drawing/2014/main" id="{1EAE1EC6-4162-4AB2-9B09-A428A9DA878C}"/>
              </a:ext>
            </a:extLst>
          </p:cNvPr>
          <p:cNvSpPr>
            <a:spLocks noGrp="1" noRot="1" noChangeAspect="1" noChangeArrowheads="1" noTextEdit="1"/>
          </p:cNvSpPr>
          <p:nvPr>
            <p:ph type="sldImg"/>
          </p:nvPr>
        </p:nvSpPr>
        <p:spPr>
          <a:xfrm>
            <a:off x="1257300" y="720725"/>
            <a:ext cx="4802188" cy="3602038"/>
          </a:xfrm>
          <a:ln/>
        </p:spPr>
      </p:sp>
      <p:sp>
        <p:nvSpPr>
          <p:cNvPr id="30724" name="Rectangle 3">
            <a:extLst>
              <a:ext uri="{FF2B5EF4-FFF2-40B4-BE49-F238E27FC236}">
                <a16:creationId xmlns:a16="http://schemas.microsoft.com/office/drawing/2014/main" id="{6FF498D6-C58F-4876-95E8-F58B95C1AD3D}"/>
              </a:ext>
            </a:extLst>
          </p:cNvPr>
          <p:cNvSpPr>
            <a:spLocks noGrp="1" noChangeArrowheads="1"/>
          </p:cNvSpPr>
          <p:nvPr>
            <p:ph type="body" idx="1"/>
          </p:nvPr>
        </p:nvSpPr>
        <p:spPr>
          <a:xfrm>
            <a:off x="731838" y="4562475"/>
            <a:ext cx="5851525" cy="4318000"/>
          </a:xfrm>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917441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9B1FF697-2E03-407F-91D9-831A2F840222}"/>
              </a:ext>
            </a:extLst>
          </p:cNvPr>
          <p:cNvSpPr>
            <a:spLocks noGrp="1" noChangeArrowheads="1"/>
          </p:cNvSpPr>
          <p:nvPr>
            <p:ph type="sldNum" sz="quarter" idx="5"/>
          </p:nvPr>
        </p:nvSpPr>
        <p:spPr>
          <a:noFill/>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fld id="{58DC0DEA-8A3C-4E07-87BE-8568F57BB6F6}" type="slidenum">
              <a:rPr lang="he-IL" altLang="en-US" sz="1200"/>
              <a:pPr eaLnBrk="1" hangingPunct="1"/>
              <a:t>26</a:t>
            </a:fld>
            <a:endParaRPr lang="en-US" altLang="en-US" sz="1200"/>
          </a:p>
        </p:txBody>
      </p:sp>
      <p:sp>
        <p:nvSpPr>
          <p:cNvPr id="38915" name="Rectangle 2">
            <a:extLst>
              <a:ext uri="{FF2B5EF4-FFF2-40B4-BE49-F238E27FC236}">
                <a16:creationId xmlns:a16="http://schemas.microsoft.com/office/drawing/2014/main" id="{319D0B3B-44AD-4B15-A8AC-11201BB78972}"/>
              </a:ext>
            </a:extLst>
          </p:cNvPr>
          <p:cNvSpPr>
            <a:spLocks noGrp="1" noRot="1" noChangeAspect="1" noChangeArrowheads="1" noTextEdit="1"/>
          </p:cNvSpPr>
          <p:nvPr>
            <p:ph type="sldImg"/>
          </p:nvPr>
        </p:nvSpPr>
        <p:spPr>
          <a:xfrm>
            <a:off x="1257300" y="720725"/>
            <a:ext cx="4802188" cy="3602038"/>
          </a:xfrm>
          <a:ln/>
        </p:spPr>
      </p:sp>
      <p:sp>
        <p:nvSpPr>
          <p:cNvPr id="38916" name="Rectangle 3">
            <a:extLst>
              <a:ext uri="{FF2B5EF4-FFF2-40B4-BE49-F238E27FC236}">
                <a16:creationId xmlns:a16="http://schemas.microsoft.com/office/drawing/2014/main" id="{98F71E09-20D0-48FE-9977-1D2C62515CB4}"/>
              </a:ext>
            </a:extLst>
          </p:cNvPr>
          <p:cNvSpPr>
            <a:spLocks noGrp="1" noChangeArrowheads="1"/>
          </p:cNvSpPr>
          <p:nvPr>
            <p:ph type="body" idx="1"/>
          </p:nvPr>
        </p:nvSpPr>
        <p:spPr>
          <a:xfrm>
            <a:off x="731838" y="4562475"/>
            <a:ext cx="5851525" cy="4318000"/>
          </a:xfrm>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755564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1F2F79F6-4947-4C92-85AD-1D3744E8AD05}"/>
              </a:ext>
            </a:extLst>
          </p:cNvPr>
          <p:cNvSpPr>
            <a:spLocks noGrp="1" noChangeArrowheads="1"/>
          </p:cNvSpPr>
          <p:nvPr>
            <p:ph type="sldNum" sz="quarter" idx="5"/>
          </p:nvPr>
        </p:nvSpPr>
        <p:spPr>
          <a:noFill/>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fld id="{B9D5B3A4-A9B9-4C4F-A2D5-DCF72AA2EF5F}" type="slidenum">
              <a:rPr lang="he-IL" altLang="en-US" sz="1200"/>
              <a:pPr eaLnBrk="1" hangingPunct="1"/>
              <a:t>28</a:t>
            </a:fld>
            <a:endParaRPr lang="en-US" altLang="en-US" sz="1200"/>
          </a:p>
        </p:txBody>
      </p:sp>
      <p:sp>
        <p:nvSpPr>
          <p:cNvPr id="44035" name="Rectangle 2">
            <a:extLst>
              <a:ext uri="{FF2B5EF4-FFF2-40B4-BE49-F238E27FC236}">
                <a16:creationId xmlns:a16="http://schemas.microsoft.com/office/drawing/2014/main" id="{4DB85F3B-136B-4972-81AE-D0AB923E4B00}"/>
              </a:ext>
            </a:extLst>
          </p:cNvPr>
          <p:cNvSpPr>
            <a:spLocks noGrp="1" noRot="1" noChangeAspect="1" noChangeArrowheads="1" noTextEdit="1"/>
          </p:cNvSpPr>
          <p:nvPr>
            <p:ph type="sldImg"/>
          </p:nvPr>
        </p:nvSpPr>
        <p:spPr>
          <a:xfrm>
            <a:off x="1257300" y="720725"/>
            <a:ext cx="4802188" cy="3602038"/>
          </a:xfrm>
          <a:ln/>
        </p:spPr>
      </p:sp>
      <p:sp>
        <p:nvSpPr>
          <p:cNvPr id="44036" name="Rectangle 3">
            <a:extLst>
              <a:ext uri="{FF2B5EF4-FFF2-40B4-BE49-F238E27FC236}">
                <a16:creationId xmlns:a16="http://schemas.microsoft.com/office/drawing/2014/main" id="{4EF587E9-3CAF-401C-B1A0-86181B55A662}"/>
              </a:ext>
            </a:extLst>
          </p:cNvPr>
          <p:cNvSpPr>
            <a:spLocks noGrp="1" noChangeArrowheads="1"/>
          </p:cNvSpPr>
          <p:nvPr>
            <p:ph type="body" idx="1"/>
          </p:nvPr>
        </p:nvSpPr>
        <p:spPr>
          <a:xfrm>
            <a:off x="731838" y="4562475"/>
            <a:ext cx="5851525" cy="4318000"/>
          </a:xfrm>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91534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5CF1CC44-8D27-49F1-AA96-9396AFD23D8E}"/>
              </a:ext>
            </a:extLst>
          </p:cNvPr>
          <p:cNvSpPr>
            <a:spLocks noGrp="1" noChangeArrowheads="1"/>
          </p:cNvSpPr>
          <p:nvPr>
            <p:ph type="sldNum" sz="quarter" idx="5"/>
          </p:nvPr>
        </p:nvSpPr>
        <p:spPr>
          <a:noFill/>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fld id="{664E0469-6EA0-40A3-90D3-BD70BD3D2413}" type="slidenum">
              <a:rPr lang="he-IL" altLang="en-US" sz="1200"/>
              <a:pPr eaLnBrk="1" hangingPunct="1"/>
              <a:t>29</a:t>
            </a:fld>
            <a:endParaRPr lang="en-US" altLang="en-US" sz="1200"/>
          </a:p>
        </p:txBody>
      </p:sp>
      <p:sp>
        <p:nvSpPr>
          <p:cNvPr id="45059" name="Rectangle 2">
            <a:extLst>
              <a:ext uri="{FF2B5EF4-FFF2-40B4-BE49-F238E27FC236}">
                <a16:creationId xmlns:a16="http://schemas.microsoft.com/office/drawing/2014/main" id="{91C50564-8DCF-4E75-B537-02983A937CA6}"/>
              </a:ext>
            </a:extLst>
          </p:cNvPr>
          <p:cNvSpPr>
            <a:spLocks noGrp="1" noRot="1" noChangeAspect="1" noChangeArrowheads="1" noTextEdit="1"/>
          </p:cNvSpPr>
          <p:nvPr>
            <p:ph type="sldImg"/>
          </p:nvPr>
        </p:nvSpPr>
        <p:spPr>
          <a:xfrm>
            <a:off x="1257300" y="720725"/>
            <a:ext cx="4802188" cy="3602038"/>
          </a:xfrm>
          <a:ln/>
        </p:spPr>
      </p:sp>
      <p:sp>
        <p:nvSpPr>
          <p:cNvPr id="45060" name="Rectangle 3">
            <a:extLst>
              <a:ext uri="{FF2B5EF4-FFF2-40B4-BE49-F238E27FC236}">
                <a16:creationId xmlns:a16="http://schemas.microsoft.com/office/drawing/2014/main" id="{B9B844F8-0EA2-4E14-B2CB-F6E13683CC9A}"/>
              </a:ext>
            </a:extLst>
          </p:cNvPr>
          <p:cNvSpPr>
            <a:spLocks noGrp="1" noChangeArrowheads="1"/>
          </p:cNvSpPr>
          <p:nvPr>
            <p:ph type="body" idx="1"/>
          </p:nvPr>
        </p:nvSpPr>
        <p:spPr>
          <a:xfrm>
            <a:off x="731838" y="4562475"/>
            <a:ext cx="5851525" cy="4318000"/>
          </a:xfrm>
          <a:noFill/>
        </p:spPr>
        <p:txBody>
          <a:bodyPr/>
          <a:lstStyle/>
          <a:p>
            <a:pPr algn="r" rtl="1"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26961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A34F0C89-E407-4BAE-B263-62CB7557A33F}"/>
              </a:ext>
            </a:extLst>
          </p:cNvPr>
          <p:cNvSpPr>
            <a:spLocks noGrp="1" noChangeArrowheads="1"/>
          </p:cNvSpPr>
          <p:nvPr>
            <p:ph type="sldNum" sz="quarter" idx="5"/>
          </p:nvPr>
        </p:nvSpPr>
        <p:spPr>
          <a:noFill/>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fld id="{CA57B4BA-22F2-44DF-BD3A-BBAEB68AC226}" type="slidenum">
              <a:rPr lang="he-IL" altLang="en-US" sz="1200"/>
              <a:pPr eaLnBrk="1" hangingPunct="1"/>
              <a:t>30</a:t>
            </a:fld>
            <a:endParaRPr lang="en-US" altLang="en-US" sz="1200"/>
          </a:p>
        </p:txBody>
      </p:sp>
      <p:sp>
        <p:nvSpPr>
          <p:cNvPr id="46083" name="Rectangle 2">
            <a:extLst>
              <a:ext uri="{FF2B5EF4-FFF2-40B4-BE49-F238E27FC236}">
                <a16:creationId xmlns:a16="http://schemas.microsoft.com/office/drawing/2014/main" id="{79348DCD-96DC-4FBF-856B-D4BD5DC3C486}"/>
              </a:ext>
            </a:extLst>
          </p:cNvPr>
          <p:cNvSpPr>
            <a:spLocks noGrp="1" noRot="1" noChangeAspect="1" noChangeArrowheads="1" noTextEdit="1"/>
          </p:cNvSpPr>
          <p:nvPr>
            <p:ph type="sldImg"/>
          </p:nvPr>
        </p:nvSpPr>
        <p:spPr>
          <a:xfrm>
            <a:off x="1257300" y="720725"/>
            <a:ext cx="4802188" cy="3602038"/>
          </a:xfrm>
          <a:ln/>
        </p:spPr>
      </p:sp>
      <p:sp>
        <p:nvSpPr>
          <p:cNvPr id="46084" name="Rectangle 3">
            <a:extLst>
              <a:ext uri="{FF2B5EF4-FFF2-40B4-BE49-F238E27FC236}">
                <a16:creationId xmlns:a16="http://schemas.microsoft.com/office/drawing/2014/main" id="{E77278E0-0A6D-46CC-985D-591BD6C19054}"/>
              </a:ext>
            </a:extLst>
          </p:cNvPr>
          <p:cNvSpPr>
            <a:spLocks noGrp="1" noChangeArrowheads="1"/>
          </p:cNvSpPr>
          <p:nvPr>
            <p:ph type="body" idx="1"/>
          </p:nvPr>
        </p:nvSpPr>
        <p:spPr>
          <a:xfrm>
            <a:off x="731838" y="4562475"/>
            <a:ext cx="5851525" cy="4318000"/>
          </a:xfrm>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274608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CA78CC1F-D158-407B-AD03-562E2BA72F20}"/>
              </a:ext>
            </a:extLst>
          </p:cNvPr>
          <p:cNvSpPr>
            <a:spLocks noGrp="1" noChangeArrowheads="1"/>
          </p:cNvSpPr>
          <p:nvPr>
            <p:ph type="sldNum" sz="quarter" idx="5"/>
          </p:nvPr>
        </p:nvSpPr>
        <p:spPr>
          <a:noFill/>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fld id="{C8385686-5DE2-4415-8681-B57046248822}" type="slidenum">
              <a:rPr lang="he-IL" altLang="en-US" sz="1200"/>
              <a:pPr eaLnBrk="1" hangingPunct="1"/>
              <a:t>31</a:t>
            </a:fld>
            <a:endParaRPr lang="en-US" altLang="en-US" sz="1200"/>
          </a:p>
        </p:txBody>
      </p:sp>
      <p:sp>
        <p:nvSpPr>
          <p:cNvPr id="47107" name="Rectangle 2">
            <a:extLst>
              <a:ext uri="{FF2B5EF4-FFF2-40B4-BE49-F238E27FC236}">
                <a16:creationId xmlns:a16="http://schemas.microsoft.com/office/drawing/2014/main" id="{5B6DBDCF-C588-41A9-8CA1-1C3251AA074E}"/>
              </a:ext>
            </a:extLst>
          </p:cNvPr>
          <p:cNvSpPr>
            <a:spLocks noGrp="1" noRot="1" noChangeAspect="1" noChangeArrowheads="1" noTextEdit="1"/>
          </p:cNvSpPr>
          <p:nvPr>
            <p:ph type="sldImg"/>
          </p:nvPr>
        </p:nvSpPr>
        <p:spPr>
          <a:xfrm>
            <a:off x="1257300" y="720725"/>
            <a:ext cx="4802188" cy="3602038"/>
          </a:xfrm>
          <a:ln/>
        </p:spPr>
      </p:sp>
      <p:sp>
        <p:nvSpPr>
          <p:cNvPr id="47108" name="Rectangle 3">
            <a:extLst>
              <a:ext uri="{FF2B5EF4-FFF2-40B4-BE49-F238E27FC236}">
                <a16:creationId xmlns:a16="http://schemas.microsoft.com/office/drawing/2014/main" id="{C0F53CDB-623E-4FAA-83BE-6E9C3F9D76B3}"/>
              </a:ext>
            </a:extLst>
          </p:cNvPr>
          <p:cNvSpPr>
            <a:spLocks noGrp="1" noChangeArrowheads="1"/>
          </p:cNvSpPr>
          <p:nvPr>
            <p:ph type="body" idx="1"/>
          </p:nvPr>
        </p:nvSpPr>
        <p:spPr>
          <a:xfrm>
            <a:off x="731838" y="4562475"/>
            <a:ext cx="5851525" cy="4318000"/>
          </a:xfrm>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91008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202D968A-B14E-42DB-AC50-C3A312E570A4}"/>
              </a:ext>
            </a:extLst>
          </p:cNvPr>
          <p:cNvSpPr>
            <a:spLocks noGrp="1" noChangeArrowheads="1"/>
          </p:cNvSpPr>
          <p:nvPr>
            <p:ph type="sldNum" sz="quarter" idx="5"/>
          </p:nvPr>
        </p:nvSpPr>
        <p:spPr>
          <a:noFill/>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fld id="{E30BD041-A81F-4646-9053-D5820317AD5F}" type="slidenum">
              <a:rPr lang="he-IL" altLang="en-US" sz="1200"/>
              <a:pPr eaLnBrk="1" hangingPunct="1"/>
              <a:t>32</a:t>
            </a:fld>
            <a:endParaRPr lang="en-US" altLang="en-US" sz="1200"/>
          </a:p>
        </p:txBody>
      </p:sp>
      <p:sp>
        <p:nvSpPr>
          <p:cNvPr id="48131" name="Rectangle 2">
            <a:extLst>
              <a:ext uri="{FF2B5EF4-FFF2-40B4-BE49-F238E27FC236}">
                <a16:creationId xmlns:a16="http://schemas.microsoft.com/office/drawing/2014/main" id="{75B23869-66DA-4F63-AEC4-85288148B4F8}"/>
              </a:ext>
            </a:extLst>
          </p:cNvPr>
          <p:cNvSpPr>
            <a:spLocks noGrp="1" noRot="1" noChangeAspect="1" noChangeArrowheads="1" noTextEdit="1"/>
          </p:cNvSpPr>
          <p:nvPr>
            <p:ph type="sldImg"/>
          </p:nvPr>
        </p:nvSpPr>
        <p:spPr>
          <a:xfrm>
            <a:off x="1257300" y="720725"/>
            <a:ext cx="4802188" cy="3602038"/>
          </a:xfrm>
          <a:ln/>
        </p:spPr>
      </p:sp>
      <p:sp>
        <p:nvSpPr>
          <p:cNvPr id="48132" name="Rectangle 3">
            <a:extLst>
              <a:ext uri="{FF2B5EF4-FFF2-40B4-BE49-F238E27FC236}">
                <a16:creationId xmlns:a16="http://schemas.microsoft.com/office/drawing/2014/main" id="{676017DE-F0D0-49EF-8DAE-71A334EB744C}"/>
              </a:ext>
            </a:extLst>
          </p:cNvPr>
          <p:cNvSpPr>
            <a:spLocks noGrp="1" noChangeArrowheads="1"/>
          </p:cNvSpPr>
          <p:nvPr>
            <p:ph type="body" idx="1"/>
          </p:nvPr>
        </p:nvSpPr>
        <p:spPr>
          <a:xfrm>
            <a:off x="731838" y="4562475"/>
            <a:ext cx="5851525" cy="4318000"/>
          </a:xfrm>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80879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8F07F29C-8C1E-4BDF-BFDA-B3014F115A68}"/>
              </a:ext>
            </a:extLst>
          </p:cNvPr>
          <p:cNvSpPr>
            <a:spLocks noGrp="1" noChangeArrowheads="1"/>
          </p:cNvSpPr>
          <p:nvPr>
            <p:ph type="sldNum" sz="quarter" idx="5"/>
          </p:nvPr>
        </p:nvSpPr>
        <p:spPr>
          <a:noFill/>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fld id="{7263AF16-1B24-46E0-837B-40BE20E9CCCA}" type="slidenum">
              <a:rPr lang="he-IL" altLang="en-US" sz="1200"/>
              <a:pPr eaLnBrk="1" hangingPunct="1"/>
              <a:t>33</a:t>
            </a:fld>
            <a:endParaRPr lang="en-US" altLang="en-US" sz="1200"/>
          </a:p>
        </p:txBody>
      </p:sp>
      <p:sp>
        <p:nvSpPr>
          <p:cNvPr id="49155" name="Rectangle 2">
            <a:extLst>
              <a:ext uri="{FF2B5EF4-FFF2-40B4-BE49-F238E27FC236}">
                <a16:creationId xmlns:a16="http://schemas.microsoft.com/office/drawing/2014/main" id="{C98DB97B-F30D-464F-84E2-8DBE52E1E3A3}"/>
              </a:ext>
            </a:extLst>
          </p:cNvPr>
          <p:cNvSpPr>
            <a:spLocks noGrp="1" noRot="1" noChangeAspect="1" noChangeArrowheads="1" noTextEdit="1"/>
          </p:cNvSpPr>
          <p:nvPr>
            <p:ph type="sldImg"/>
          </p:nvPr>
        </p:nvSpPr>
        <p:spPr>
          <a:xfrm>
            <a:off x="1257300" y="720725"/>
            <a:ext cx="4802188" cy="3602038"/>
          </a:xfrm>
          <a:ln/>
        </p:spPr>
      </p:sp>
      <p:sp>
        <p:nvSpPr>
          <p:cNvPr id="49156" name="Rectangle 3">
            <a:extLst>
              <a:ext uri="{FF2B5EF4-FFF2-40B4-BE49-F238E27FC236}">
                <a16:creationId xmlns:a16="http://schemas.microsoft.com/office/drawing/2014/main" id="{5B16FB3E-152A-4782-A28F-161E1FD9B0A2}"/>
              </a:ext>
            </a:extLst>
          </p:cNvPr>
          <p:cNvSpPr>
            <a:spLocks noGrp="1" noChangeArrowheads="1"/>
          </p:cNvSpPr>
          <p:nvPr>
            <p:ph type="body" idx="1"/>
          </p:nvPr>
        </p:nvSpPr>
        <p:spPr>
          <a:xfrm>
            <a:off x="731838" y="4562475"/>
            <a:ext cx="5851525" cy="4318000"/>
          </a:xfrm>
          <a:noFill/>
        </p:spPr>
        <p:txBody>
          <a:bodyPr/>
          <a:lstStyle/>
          <a:p>
            <a:pPr algn="r" rtl="1" eaLnBrk="1" hangingPunct="1"/>
            <a:r>
              <a:rPr lang="he-IL" altLang="en-US" dirty="0">
                <a:latin typeface="Arial" panose="020B0604020202020204" pitchFamily="34" charset="0"/>
                <a:cs typeface="Arial" panose="020B0604020202020204" pitchFamily="34" charset="0"/>
              </a:rPr>
              <a:t>תשובה: לא, כי </a:t>
            </a:r>
            <a:r>
              <a:rPr lang="en-US" altLang="en-US" dirty="0">
                <a:latin typeface="Arial" panose="020B0604020202020204" pitchFamily="34" charset="0"/>
                <a:cs typeface="Arial" panose="020B0604020202020204" pitchFamily="34" charset="0"/>
              </a:rPr>
              <a:t>read(),write()</a:t>
            </a:r>
            <a:r>
              <a:rPr lang="he-IL" altLang="en-US" dirty="0">
                <a:latin typeface="Arial" panose="020B0604020202020204" pitchFamily="34" charset="0"/>
                <a:cs typeface="Arial" panose="020B0604020202020204" pitchFamily="34" charset="0"/>
              </a:rPr>
              <a:t> יכולות לכתוב/לקרוא רק חלק מהמידע.</a:t>
            </a:r>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17366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DAB064FB-41FF-4683-92BD-AE7AA077BF0C}"/>
              </a:ext>
            </a:extLst>
          </p:cNvPr>
          <p:cNvSpPr>
            <a:spLocks noGrp="1" noChangeArrowheads="1"/>
          </p:cNvSpPr>
          <p:nvPr>
            <p:ph type="sldNum" sz="quarter" idx="5"/>
          </p:nvPr>
        </p:nvSpPr>
        <p:spPr>
          <a:noFill/>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fld id="{E2179299-E689-4A2C-AA44-CE92D54C0C9B}" type="slidenum">
              <a:rPr lang="he-IL" altLang="en-US" sz="1200"/>
              <a:pPr eaLnBrk="1" hangingPunct="1"/>
              <a:t>34</a:t>
            </a:fld>
            <a:endParaRPr lang="en-US" altLang="en-US" sz="1200"/>
          </a:p>
        </p:txBody>
      </p:sp>
      <p:sp>
        <p:nvSpPr>
          <p:cNvPr id="50179" name="Rectangle 2">
            <a:extLst>
              <a:ext uri="{FF2B5EF4-FFF2-40B4-BE49-F238E27FC236}">
                <a16:creationId xmlns:a16="http://schemas.microsoft.com/office/drawing/2014/main" id="{79FF46AF-60DD-40F2-96C1-20F63385BEA3}"/>
              </a:ext>
            </a:extLst>
          </p:cNvPr>
          <p:cNvSpPr>
            <a:spLocks noGrp="1" noRot="1" noChangeAspect="1" noChangeArrowheads="1" noTextEdit="1"/>
          </p:cNvSpPr>
          <p:nvPr>
            <p:ph type="sldImg"/>
          </p:nvPr>
        </p:nvSpPr>
        <p:spPr>
          <a:xfrm>
            <a:off x="1257300" y="720725"/>
            <a:ext cx="4802188" cy="3602038"/>
          </a:xfrm>
          <a:ln/>
        </p:spPr>
      </p:sp>
      <p:sp>
        <p:nvSpPr>
          <p:cNvPr id="50180" name="Rectangle 3">
            <a:extLst>
              <a:ext uri="{FF2B5EF4-FFF2-40B4-BE49-F238E27FC236}">
                <a16:creationId xmlns:a16="http://schemas.microsoft.com/office/drawing/2014/main" id="{7481E95F-7F6D-41FF-958A-4176C9B7FECD}"/>
              </a:ext>
            </a:extLst>
          </p:cNvPr>
          <p:cNvSpPr>
            <a:spLocks noGrp="1" noChangeArrowheads="1"/>
          </p:cNvSpPr>
          <p:nvPr>
            <p:ph type="body" idx="1"/>
          </p:nvPr>
        </p:nvSpPr>
        <p:spPr>
          <a:xfrm>
            <a:off x="731838" y="4562475"/>
            <a:ext cx="5851525" cy="4318000"/>
          </a:xfrm>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829233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a:extLst>
              <a:ext uri="{FF2B5EF4-FFF2-40B4-BE49-F238E27FC236}">
                <a16:creationId xmlns:a16="http://schemas.microsoft.com/office/drawing/2014/main" id="{91BA79CB-C308-48D2-B91F-DE518B30998B}"/>
              </a:ext>
            </a:extLst>
          </p:cNvPr>
          <p:cNvSpPr>
            <a:spLocks noGrp="1" noChangeArrowheads="1"/>
          </p:cNvSpPr>
          <p:nvPr>
            <p:ph type="sldNum" sz="quarter" idx="5"/>
          </p:nvPr>
        </p:nvSpPr>
        <p:spPr>
          <a:noFill/>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fld id="{6E5FACAE-4221-4370-B199-6C7EA175F8C7}" type="slidenum">
              <a:rPr lang="he-IL" altLang="en-US" sz="1200"/>
              <a:pPr eaLnBrk="1" hangingPunct="1"/>
              <a:t>35</a:t>
            </a:fld>
            <a:endParaRPr lang="en-US" altLang="en-US" sz="1200"/>
          </a:p>
        </p:txBody>
      </p:sp>
      <p:sp>
        <p:nvSpPr>
          <p:cNvPr id="51203" name="Rectangle 2">
            <a:extLst>
              <a:ext uri="{FF2B5EF4-FFF2-40B4-BE49-F238E27FC236}">
                <a16:creationId xmlns:a16="http://schemas.microsoft.com/office/drawing/2014/main" id="{E3A64F00-7C0B-445E-B4F2-6E24E4B0B7A8}"/>
              </a:ext>
            </a:extLst>
          </p:cNvPr>
          <p:cNvSpPr>
            <a:spLocks noGrp="1" noRot="1" noChangeAspect="1" noChangeArrowheads="1" noTextEdit="1"/>
          </p:cNvSpPr>
          <p:nvPr>
            <p:ph type="sldImg"/>
          </p:nvPr>
        </p:nvSpPr>
        <p:spPr>
          <a:xfrm>
            <a:off x="1257300" y="720725"/>
            <a:ext cx="4802188" cy="3602038"/>
          </a:xfrm>
          <a:ln/>
        </p:spPr>
      </p:sp>
      <p:sp>
        <p:nvSpPr>
          <p:cNvPr id="51204" name="Rectangle 3">
            <a:extLst>
              <a:ext uri="{FF2B5EF4-FFF2-40B4-BE49-F238E27FC236}">
                <a16:creationId xmlns:a16="http://schemas.microsoft.com/office/drawing/2014/main" id="{C344B534-12D4-421E-81F9-C57112104E68}"/>
              </a:ext>
            </a:extLst>
          </p:cNvPr>
          <p:cNvSpPr>
            <a:spLocks noGrp="1" noChangeArrowheads="1"/>
          </p:cNvSpPr>
          <p:nvPr>
            <p:ph type="body" idx="1"/>
          </p:nvPr>
        </p:nvSpPr>
        <p:spPr>
          <a:xfrm>
            <a:off x="731838" y="4562475"/>
            <a:ext cx="5851525" cy="4318000"/>
          </a:xfrm>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96262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a:extLst>
              <a:ext uri="{FF2B5EF4-FFF2-40B4-BE49-F238E27FC236}">
                <a16:creationId xmlns:a16="http://schemas.microsoft.com/office/drawing/2014/main" id="{DFBE611B-D36B-4B4E-944C-5B1E3C9A70EC}"/>
              </a:ext>
            </a:extLst>
          </p:cNvPr>
          <p:cNvSpPr>
            <a:spLocks noGrp="1" noChangeArrowheads="1"/>
          </p:cNvSpPr>
          <p:nvPr>
            <p:ph type="sldNum" sz="quarter" idx="5"/>
          </p:nvPr>
        </p:nvSpPr>
        <p:spPr>
          <a:noFill/>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fld id="{8BCD8181-BF17-4585-A7D5-9DF603EC591D}" type="slidenum">
              <a:rPr lang="he-IL" altLang="en-US" sz="1200"/>
              <a:pPr eaLnBrk="1" hangingPunct="1"/>
              <a:t>36</a:t>
            </a:fld>
            <a:endParaRPr lang="en-US" altLang="en-US" sz="1200"/>
          </a:p>
        </p:txBody>
      </p:sp>
      <p:sp>
        <p:nvSpPr>
          <p:cNvPr id="52227" name="Rectangle 2">
            <a:extLst>
              <a:ext uri="{FF2B5EF4-FFF2-40B4-BE49-F238E27FC236}">
                <a16:creationId xmlns:a16="http://schemas.microsoft.com/office/drawing/2014/main" id="{EE1A5A1E-7A1F-4892-B275-F6FC40CD8DD7}"/>
              </a:ext>
            </a:extLst>
          </p:cNvPr>
          <p:cNvSpPr>
            <a:spLocks noGrp="1" noRot="1" noChangeAspect="1" noChangeArrowheads="1" noTextEdit="1"/>
          </p:cNvSpPr>
          <p:nvPr>
            <p:ph type="sldImg"/>
          </p:nvPr>
        </p:nvSpPr>
        <p:spPr>
          <a:xfrm>
            <a:off x="1257300" y="720725"/>
            <a:ext cx="4802188" cy="3602038"/>
          </a:xfrm>
          <a:ln/>
        </p:spPr>
      </p:sp>
      <p:sp>
        <p:nvSpPr>
          <p:cNvPr id="52228" name="Rectangle 3">
            <a:extLst>
              <a:ext uri="{FF2B5EF4-FFF2-40B4-BE49-F238E27FC236}">
                <a16:creationId xmlns:a16="http://schemas.microsoft.com/office/drawing/2014/main" id="{36011503-9278-4D05-AC99-83B436A0E747}"/>
              </a:ext>
            </a:extLst>
          </p:cNvPr>
          <p:cNvSpPr>
            <a:spLocks noGrp="1" noChangeArrowheads="1"/>
          </p:cNvSpPr>
          <p:nvPr>
            <p:ph type="body" idx="1"/>
          </p:nvPr>
        </p:nvSpPr>
        <p:spPr>
          <a:xfrm>
            <a:off x="731838" y="4562475"/>
            <a:ext cx="5851525" cy="4318000"/>
          </a:xfrm>
          <a:noFill/>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sz="1200" b="0" i="0" u="none" strike="noStrike" kern="1200" baseline="0" dirty="0">
                <a:solidFill>
                  <a:schemeClr val="tx1"/>
                </a:solidFill>
                <a:latin typeface="+mn-lt"/>
                <a:ea typeface="+mn-ea"/>
                <a:cs typeface="+mn-cs"/>
              </a:rPr>
              <a:t>תשובה: לא, כי </a:t>
            </a:r>
            <a:r>
              <a:rPr lang="en-US" sz="1200" b="0" i="0" u="none" strike="noStrike" kern="1200" baseline="0" dirty="0">
                <a:solidFill>
                  <a:schemeClr val="tx1"/>
                </a:solidFill>
                <a:latin typeface="+mn-lt"/>
                <a:ea typeface="+mn-ea"/>
                <a:cs typeface="+mn-cs"/>
              </a:rPr>
              <a:t>read(),write()</a:t>
            </a:r>
            <a:r>
              <a:rPr lang="he-IL" sz="1200" b="0" i="0" u="none" strike="noStrike" kern="1200" baseline="0" dirty="0">
                <a:solidFill>
                  <a:schemeClr val="tx1"/>
                </a:solidFill>
                <a:latin typeface="+mn-lt"/>
                <a:ea typeface="+mn-ea"/>
                <a:cs typeface="+mn-cs"/>
              </a:rPr>
              <a:t> יכולות לכתוב/לקרוא רק חלק מהמידע.</a:t>
            </a:r>
            <a:endParaRPr lang="en-US" sz="1200" b="0" i="0" u="none" strike="noStrike" kern="1200" baseline="0" dirty="0">
              <a:solidFill>
                <a:schemeClr val="tx1"/>
              </a:solidFill>
              <a:latin typeface="+mn-lt"/>
              <a:ea typeface="+mn-ea"/>
              <a:cs typeface="+mn-cs"/>
            </a:endParaRPr>
          </a:p>
        </p:txBody>
      </p:sp>
    </p:spTree>
    <p:extLst>
      <p:ext uri="{BB962C8B-B14F-4D97-AF65-F5344CB8AC3E}">
        <p14:creationId xmlns:p14="http://schemas.microsoft.com/office/powerpoint/2010/main" val="34143897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1E69E577-8101-4B48-BE78-5E919CF75C36}"/>
              </a:ext>
            </a:extLst>
          </p:cNvPr>
          <p:cNvSpPr>
            <a:spLocks noGrp="1" noChangeArrowheads="1"/>
          </p:cNvSpPr>
          <p:nvPr>
            <p:ph type="sldNum" sz="quarter" idx="5"/>
          </p:nvPr>
        </p:nvSpPr>
        <p:spPr>
          <a:noFill/>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fld id="{3D9896F4-4F43-4BD7-B6A9-3178F99133FF}" type="slidenum">
              <a:rPr lang="he-IL" altLang="en-US" sz="1200"/>
              <a:pPr eaLnBrk="1" hangingPunct="1"/>
              <a:t>5</a:t>
            </a:fld>
            <a:endParaRPr lang="en-US" altLang="en-US" sz="1200"/>
          </a:p>
        </p:txBody>
      </p:sp>
      <p:sp>
        <p:nvSpPr>
          <p:cNvPr id="30723" name="Rectangle 2">
            <a:extLst>
              <a:ext uri="{FF2B5EF4-FFF2-40B4-BE49-F238E27FC236}">
                <a16:creationId xmlns:a16="http://schemas.microsoft.com/office/drawing/2014/main" id="{1EAE1EC6-4162-4AB2-9B09-A428A9DA878C}"/>
              </a:ext>
            </a:extLst>
          </p:cNvPr>
          <p:cNvSpPr>
            <a:spLocks noGrp="1" noRot="1" noChangeAspect="1" noChangeArrowheads="1" noTextEdit="1"/>
          </p:cNvSpPr>
          <p:nvPr>
            <p:ph type="sldImg"/>
          </p:nvPr>
        </p:nvSpPr>
        <p:spPr>
          <a:xfrm>
            <a:off x="1257300" y="720725"/>
            <a:ext cx="4802188" cy="3602038"/>
          </a:xfrm>
          <a:ln/>
        </p:spPr>
      </p:sp>
      <p:sp>
        <p:nvSpPr>
          <p:cNvPr id="30724" name="Rectangle 3">
            <a:extLst>
              <a:ext uri="{FF2B5EF4-FFF2-40B4-BE49-F238E27FC236}">
                <a16:creationId xmlns:a16="http://schemas.microsoft.com/office/drawing/2014/main" id="{6FF498D6-C58F-4876-95E8-F58B95C1AD3D}"/>
              </a:ext>
            </a:extLst>
          </p:cNvPr>
          <p:cNvSpPr>
            <a:spLocks noGrp="1" noChangeArrowheads="1"/>
          </p:cNvSpPr>
          <p:nvPr>
            <p:ph type="body" idx="1"/>
          </p:nvPr>
        </p:nvSpPr>
        <p:spPr>
          <a:xfrm>
            <a:off x="731838" y="4562475"/>
            <a:ext cx="5851525" cy="4318000"/>
          </a:xfrm>
          <a:noFill/>
        </p:spPr>
        <p:txBody>
          <a:bodyPr/>
          <a:lstStyle/>
          <a:p>
            <a:pPr algn="r" rtl="1" eaLnBrk="1" hangingPunct="1"/>
            <a:r>
              <a:rPr lang="he-IL" altLang="en-US" dirty="0">
                <a:latin typeface="Arial" panose="020B0604020202020204" pitchFamily="34" charset="0"/>
                <a:cs typeface="Arial" panose="020B0604020202020204" pitchFamily="34" charset="0"/>
              </a:rPr>
              <a:t>התמונה מתוך:</a:t>
            </a:r>
          </a:p>
          <a:p>
            <a:pPr algn="r" rtl="1" eaLnBrk="1" hangingPunct="1"/>
            <a:r>
              <a:rPr lang="en-US" altLang="en-US" dirty="0">
                <a:latin typeface="Arial" panose="020B0604020202020204" pitchFamily="34" charset="0"/>
                <a:cs typeface="Arial" panose="020B0604020202020204" pitchFamily="34" charset="0"/>
              </a:rPr>
              <a:t>https://www.codeproject.com/Articles/9424/Single-Server-Multiple-Clients-Win-MFC-classes-f</a:t>
            </a:r>
          </a:p>
        </p:txBody>
      </p:sp>
    </p:spTree>
    <p:extLst>
      <p:ext uri="{BB962C8B-B14F-4D97-AF65-F5344CB8AC3E}">
        <p14:creationId xmlns:p14="http://schemas.microsoft.com/office/powerpoint/2010/main" val="5516350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1E69E577-8101-4B48-BE78-5E919CF75C36}"/>
              </a:ext>
            </a:extLst>
          </p:cNvPr>
          <p:cNvSpPr>
            <a:spLocks noGrp="1" noChangeArrowheads="1"/>
          </p:cNvSpPr>
          <p:nvPr>
            <p:ph type="sldNum" sz="quarter" idx="5"/>
          </p:nvPr>
        </p:nvSpPr>
        <p:spPr>
          <a:noFill/>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fld id="{3D9896F4-4F43-4BD7-B6A9-3178F99133FF}" type="slidenum">
              <a:rPr lang="he-IL" altLang="en-US" sz="1200"/>
              <a:pPr eaLnBrk="1" hangingPunct="1"/>
              <a:t>6</a:t>
            </a:fld>
            <a:endParaRPr lang="en-US" altLang="en-US" sz="1200"/>
          </a:p>
        </p:txBody>
      </p:sp>
      <p:sp>
        <p:nvSpPr>
          <p:cNvPr id="30723" name="Rectangle 2">
            <a:extLst>
              <a:ext uri="{FF2B5EF4-FFF2-40B4-BE49-F238E27FC236}">
                <a16:creationId xmlns:a16="http://schemas.microsoft.com/office/drawing/2014/main" id="{1EAE1EC6-4162-4AB2-9B09-A428A9DA878C}"/>
              </a:ext>
            </a:extLst>
          </p:cNvPr>
          <p:cNvSpPr>
            <a:spLocks noGrp="1" noRot="1" noChangeAspect="1" noChangeArrowheads="1" noTextEdit="1"/>
          </p:cNvSpPr>
          <p:nvPr>
            <p:ph type="sldImg"/>
          </p:nvPr>
        </p:nvSpPr>
        <p:spPr>
          <a:xfrm>
            <a:off x="1257300" y="720725"/>
            <a:ext cx="4802188" cy="3602038"/>
          </a:xfrm>
          <a:ln/>
        </p:spPr>
      </p:sp>
      <p:sp>
        <p:nvSpPr>
          <p:cNvPr id="30724" name="Rectangle 3">
            <a:extLst>
              <a:ext uri="{FF2B5EF4-FFF2-40B4-BE49-F238E27FC236}">
                <a16:creationId xmlns:a16="http://schemas.microsoft.com/office/drawing/2014/main" id="{6FF498D6-C58F-4876-95E8-F58B95C1AD3D}"/>
              </a:ext>
            </a:extLst>
          </p:cNvPr>
          <p:cNvSpPr>
            <a:spLocks noGrp="1" noChangeArrowheads="1"/>
          </p:cNvSpPr>
          <p:nvPr>
            <p:ph type="body" idx="1"/>
          </p:nvPr>
        </p:nvSpPr>
        <p:spPr>
          <a:xfrm>
            <a:off x="731838" y="4562475"/>
            <a:ext cx="5851525" cy="4318000"/>
          </a:xfrm>
          <a:noFill/>
        </p:spPr>
        <p:txBody>
          <a:bodyPr/>
          <a:lstStyle/>
          <a:p>
            <a:pPr algn="r" rtl="1"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841346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61854B87-792F-416C-9ADB-5EBCDB940269}"/>
              </a:ext>
            </a:extLst>
          </p:cNvPr>
          <p:cNvSpPr>
            <a:spLocks noGrp="1" noChangeArrowheads="1"/>
          </p:cNvSpPr>
          <p:nvPr>
            <p:ph type="sldNum" sz="quarter" idx="5"/>
          </p:nvPr>
        </p:nvSpPr>
        <p:spPr>
          <a:noFill/>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fld id="{78CC72A1-ECCA-4D92-A311-C6914E2B0A3C}" type="slidenum">
              <a:rPr lang="he-IL" altLang="en-US" sz="1200"/>
              <a:pPr eaLnBrk="1" hangingPunct="1"/>
              <a:t>7</a:t>
            </a:fld>
            <a:endParaRPr lang="en-US" altLang="en-US" sz="1200"/>
          </a:p>
        </p:txBody>
      </p:sp>
      <p:sp>
        <p:nvSpPr>
          <p:cNvPr id="29699" name="Rectangle 2">
            <a:extLst>
              <a:ext uri="{FF2B5EF4-FFF2-40B4-BE49-F238E27FC236}">
                <a16:creationId xmlns:a16="http://schemas.microsoft.com/office/drawing/2014/main" id="{2C4C2A31-F7F0-449D-B6E8-FC251C16F3F8}"/>
              </a:ext>
            </a:extLst>
          </p:cNvPr>
          <p:cNvSpPr>
            <a:spLocks noGrp="1" noRot="1" noChangeAspect="1" noChangeArrowheads="1" noTextEdit="1"/>
          </p:cNvSpPr>
          <p:nvPr>
            <p:ph type="sldImg"/>
          </p:nvPr>
        </p:nvSpPr>
        <p:spPr>
          <a:xfrm>
            <a:off x="1257300" y="720725"/>
            <a:ext cx="4802188" cy="3602038"/>
          </a:xfrm>
          <a:ln/>
        </p:spPr>
      </p:sp>
      <p:sp>
        <p:nvSpPr>
          <p:cNvPr id="29700" name="Rectangle 3">
            <a:extLst>
              <a:ext uri="{FF2B5EF4-FFF2-40B4-BE49-F238E27FC236}">
                <a16:creationId xmlns:a16="http://schemas.microsoft.com/office/drawing/2014/main" id="{3DB89785-36B8-4283-83CB-C1FD29682F3F}"/>
              </a:ext>
            </a:extLst>
          </p:cNvPr>
          <p:cNvSpPr>
            <a:spLocks noGrp="1" noChangeArrowheads="1"/>
          </p:cNvSpPr>
          <p:nvPr>
            <p:ph type="body" idx="1"/>
          </p:nvPr>
        </p:nvSpPr>
        <p:spPr>
          <a:xfrm>
            <a:off x="731838" y="4562475"/>
            <a:ext cx="5851525" cy="4318000"/>
          </a:xfrm>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872650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525A9A-2399-4ACF-975E-77FD324B061A}" type="slidenum">
              <a:rPr lang="en-US" smtClean="0"/>
              <a:t>11</a:t>
            </a:fld>
            <a:endParaRPr lang="en-US"/>
          </a:p>
        </p:txBody>
      </p:sp>
    </p:spTree>
    <p:extLst>
      <p:ext uri="{BB962C8B-B14F-4D97-AF65-F5344CB8AC3E}">
        <p14:creationId xmlns:p14="http://schemas.microsoft.com/office/powerpoint/2010/main" val="27493266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525A9A-2399-4ACF-975E-77FD324B061A}" type="slidenum">
              <a:rPr lang="en-US" smtClean="0"/>
              <a:t>12</a:t>
            </a:fld>
            <a:endParaRPr lang="en-US"/>
          </a:p>
        </p:txBody>
      </p:sp>
    </p:spTree>
    <p:extLst>
      <p:ext uri="{BB962C8B-B14F-4D97-AF65-F5344CB8AC3E}">
        <p14:creationId xmlns:p14="http://schemas.microsoft.com/office/powerpoint/2010/main" val="17478747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525A9A-2399-4ACF-975E-77FD324B061A}" type="slidenum">
              <a:rPr lang="en-US" smtClean="0"/>
              <a:t>13</a:t>
            </a:fld>
            <a:endParaRPr lang="en-US"/>
          </a:p>
        </p:txBody>
      </p:sp>
    </p:spTree>
    <p:extLst>
      <p:ext uri="{BB962C8B-B14F-4D97-AF65-F5344CB8AC3E}">
        <p14:creationId xmlns:p14="http://schemas.microsoft.com/office/powerpoint/2010/main" val="22348885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6ABA01EA-98E3-43BE-8155-A4C6552F0010}"/>
              </a:ext>
            </a:extLst>
          </p:cNvPr>
          <p:cNvSpPr>
            <a:spLocks noGrp="1" noChangeArrowheads="1"/>
          </p:cNvSpPr>
          <p:nvPr>
            <p:ph type="sldNum" sz="quarter" idx="5"/>
          </p:nvPr>
        </p:nvSpPr>
        <p:spPr>
          <a:noFill/>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fld id="{F2D92C73-010D-475E-A3F1-9938ECC50567}" type="slidenum">
              <a:rPr lang="he-IL" altLang="en-US" sz="1200"/>
              <a:pPr eaLnBrk="1" hangingPunct="1"/>
              <a:t>15</a:t>
            </a:fld>
            <a:endParaRPr lang="en-US" altLang="en-US" sz="1200"/>
          </a:p>
        </p:txBody>
      </p:sp>
      <p:sp>
        <p:nvSpPr>
          <p:cNvPr id="41987" name="Rectangle 2">
            <a:extLst>
              <a:ext uri="{FF2B5EF4-FFF2-40B4-BE49-F238E27FC236}">
                <a16:creationId xmlns:a16="http://schemas.microsoft.com/office/drawing/2014/main" id="{A863E78A-E1A4-4F8D-BB95-EA401AE2C1B7}"/>
              </a:ext>
            </a:extLst>
          </p:cNvPr>
          <p:cNvSpPr>
            <a:spLocks noGrp="1" noRot="1" noChangeAspect="1" noChangeArrowheads="1" noTextEdit="1"/>
          </p:cNvSpPr>
          <p:nvPr>
            <p:ph type="sldImg"/>
          </p:nvPr>
        </p:nvSpPr>
        <p:spPr>
          <a:xfrm>
            <a:off x="1257300" y="720725"/>
            <a:ext cx="4802188" cy="3602038"/>
          </a:xfrm>
          <a:ln/>
        </p:spPr>
      </p:sp>
      <p:sp>
        <p:nvSpPr>
          <p:cNvPr id="41988" name="Rectangle 3">
            <a:extLst>
              <a:ext uri="{FF2B5EF4-FFF2-40B4-BE49-F238E27FC236}">
                <a16:creationId xmlns:a16="http://schemas.microsoft.com/office/drawing/2014/main" id="{9F271D47-9636-433D-BD59-BB23DA34B52C}"/>
              </a:ext>
            </a:extLst>
          </p:cNvPr>
          <p:cNvSpPr>
            <a:spLocks noGrp="1" noChangeArrowheads="1"/>
          </p:cNvSpPr>
          <p:nvPr>
            <p:ph type="body" idx="1"/>
          </p:nvPr>
        </p:nvSpPr>
        <p:spPr>
          <a:xfrm>
            <a:off x="731838" y="4562475"/>
            <a:ext cx="5851525" cy="4318000"/>
          </a:xfrm>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4899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lgn="r" rtl="1">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r" rtl="1">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r" rtl="1">
              <a:defRPr/>
            </a:lvl1pPr>
          </a:lstStyle>
          <a:p>
            <a:r>
              <a:rPr lang="en-US"/>
              <a:t>(c) ארז חדד 2003</a:t>
            </a:r>
          </a:p>
        </p:txBody>
      </p:sp>
      <p:sp>
        <p:nvSpPr>
          <p:cNvPr id="5" name="Footer Placeholder 4"/>
          <p:cNvSpPr>
            <a:spLocks noGrp="1"/>
          </p:cNvSpPr>
          <p:nvPr>
            <p:ph type="ftr" sz="quarter" idx="11"/>
          </p:nvPr>
        </p:nvSpPr>
        <p:spPr/>
        <p:txBody>
          <a:bodyPr/>
          <a:lstStyle>
            <a:lvl1pPr algn="r" rtl="1">
              <a:defRPr/>
            </a:lvl1pPr>
          </a:lstStyle>
          <a:p>
            <a:r>
              <a:rPr lang="he-IL"/>
              <a:t>מערכות הפעלה - תרגול 12</a:t>
            </a:r>
            <a:endParaRPr lang="en-US" dirty="0"/>
          </a:p>
        </p:txBody>
      </p:sp>
      <p:sp>
        <p:nvSpPr>
          <p:cNvPr id="6" name="Slide Number Placeholder 5"/>
          <p:cNvSpPr>
            <a:spLocks noGrp="1"/>
          </p:cNvSpPr>
          <p:nvPr>
            <p:ph type="sldNum" sz="quarter" idx="12"/>
          </p:nvPr>
        </p:nvSpPr>
        <p:spPr/>
        <p:txBody>
          <a:bodyPr/>
          <a:lstStyle>
            <a:lvl1pPr algn="r" rtl="1">
              <a:defRPr/>
            </a:lvl1p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(c) ארז חדד 2003</a:t>
            </a:r>
          </a:p>
        </p:txBody>
      </p:sp>
      <p:sp>
        <p:nvSpPr>
          <p:cNvPr id="5" name="Footer Placeholder 4"/>
          <p:cNvSpPr>
            <a:spLocks noGrp="1"/>
          </p:cNvSpPr>
          <p:nvPr>
            <p:ph type="ftr" sz="quarter" idx="11"/>
          </p:nvPr>
        </p:nvSpPr>
        <p:spPr/>
        <p:txBody>
          <a:bodyPr/>
          <a:lstStyle/>
          <a:p>
            <a:pPr algn="r"/>
            <a:r>
              <a:rPr lang="he-IL"/>
              <a:t>מערכות הפעלה - תרגול 12</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(c) ארז חדד 2003</a:t>
            </a:r>
          </a:p>
        </p:txBody>
      </p:sp>
      <p:sp>
        <p:nvSpPr>
          <p:cNvPr id="5" name="Footer Placeholder 4"/>
          <p:cNvSpPr>
            <a:spLocks noGrp="1"/>
          </p:cNvSpPr>
          <p:nvPr>
            <p:ph type="ftr" sz="quarter" idx="11"/>
          </p:nvPr>
        </p:nvSpPr>
        <p:spPr/>
        <p:txBody>
          <a:bodyPr/>
          <a:lstStyle/>
          <a:p>
            <a:pPr algn="r"/>
            <a:r>
              <a:rPr lang="he-IL"/>
              <a:t>מערכות הפעלה - תרגול 12</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(c) ארז חדד 2003</a:t>
            </a:r>
          </a:p>
        </p:txBody>
      </p:sp>
      <p:sp>
        <p:nvSpPr>
          <p:cNvPr id="5" name="Footer Placeholder 4"/>
          <p:cNvSpPr>
            <a:spLocks noGrp="1"/>
          </p:cNvSpPr>
          <p:nvPr>
            <p:ph type="ftr" sz="quarter" idx="11"/>
          </p:nvPr>
        </p:nvSpPr>
        <p:spPr/>
        <p:txBody>
          <a:bodyPr/>
          <a:lstStyle/>
          <a:p>
            <a:pPr algn="r"/>
            <a:r>
              <a:rPr lang="he-IL"/>
              <a:t>מערכות הפעלה - תרגול 12</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(c) ארז חדד 2003</a:t>
            </a:r>
          </a:p>
        </p:txBody>
      </p:sp>
      <p:sp>
        <p:nvSpPr>
          <p:cNvPr id="5" name="Footer Placeholder 4"/>
          <p:cNvSpPr>
            <a:spLocks noGrp="1"/>
          </p:cNvSpPr>
          <p:nvPr>
            <p:ph type="ftr" sz="quarter" idx="11"/>
          </p:nvPr>
        </p:nvSpPr>
        <p:spPr/>
        <p:txBody>
          <a:bodyPr/>
          <a:lstStyle/>
          <a:p>
            <a:pPr algn="r"/>
            <a:r>
              <a:rPr lang="he-IL"/>
              <a:t>מערכות הפעלה - תרגול 12</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(c) ארז חדד 2003</a:t>
            </a:r>
          </a:p>
        </p:txBody>
      </p:sp>
      <p:sp>
        <p:nvSpPr>
          <p:cNvPr id="6" name="Footer Placeholder 5"/>
          <p:cNvSpPr>
            <a:spLocks noGrp="1"/>
          </p:cNvSpPr>
          <p:nvPr>
            <p:ph type="ftr" sz="quarter" idx="11"/>
          </p:nvPr>
        </p:nvSpPr>
        <p:spPr/>
        <p:txBody>
          <a:bodyPr/>
          <a:lstStyle/>
          <a:p>
            <a:pPr algn="r"/>
            <a:r>
              <a:rPr lang="he-IL"/>
              <a:t>מערכות הפעלה - תרגול 12</a:t>
            </a: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Autofit/>
          </a:bodyPr>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Autofit/>
          </a:bodyPr>
          <a:lstStyle>
            <a:lvl1pPr marL="0" indent="0" algn="ctr">
              <a:buNone/>
              <a:defRPr lang="en-US" sz="24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(c) ארז חדד 2003</a:t>
            </a:r>
          </a:p>
        </p:txBody>
      </p:sp>
      <p:sp>
        <p:nvSpPr>
          <p:cNvPr id="8" name="Footer Placeholder 7"/>
          <p:cNvSpPr>
            <a:spLocks noGrp="1"/>
          </p:cNvSpPr>
          <p:nvPr>
            <p:ph type="ftr" sz="quarter" idx="11"/>
          </p:nvPr>
        </p:nvSpPr>
        <p:spPr/>
        <p:txBody>
          <a:bodyPr/>
          <a:lstStyle/>
          <a:p>
            <a:pPr algn="r"/>
            <a:r>
              <a:rPr lang="he-IL"/>
              <a:t>מערכות הפעלה - תרגול 12</a:t>
            </a: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(c) ארז חדד 2003</a:t>
            </a:r>
          </a:p>
        </p:txBody>
      </p:sp>
      <p:sp>
        <p:nvSpPr>
          <p:cNvPr id="4" name="Footer Placeholder 3"/>
          <p:cNvSpPr>
            <a:spLocks noGrp="1"/>
          </p:cNvSpPr>
          <p:nvPr>
            <p:ph type="ftr" sz="quarter" idx="11"/>
          </p:nvPr>
        </p:nvSpPr>
        <p:spPr/>
        <p:txBody>
          <a:bodyPr/>
          <a:lstStyle/>
          <a:p>
            <a:pPr algn="r"/>
            <a:r>
              <a:rPr lang="he-IL"/>
              <a:t>מערכות הפעלה - תרגול 12</a:t>
            </a: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(c) ארז חדד 2003</a:t>
            </a:r>
          </a:p>
        </p:txBody>
      </p:sp>
      <p:sp>
        <p:nvSpPr>
          <p:cNvPr id="3" name="Footer Placeholder 2"/>
          <p:cNvSpPr>
            <a:spLocks noGrp="1"/>
          </p:cNvSpPr>
          <p:nvPr>
            <p:ph type="ftr" sz="quarter" idx="11"/>
          </p:nvPr>
        </p:nvSpPr>
        <p:spPr/>
        <p:txBody>
          <a:bodyPr/>
          <a:lstStyle/>
          <a:p>
            <a:pPr algn="r"/>
            <a:r>
              <a:rPr lang="he-IL"/>
              <a:t>מערכות הפעלה - תרגול 12</a:t>
            </a: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(c) ארז חדד 2003</a:t>
            </a:r>
          </a:p>
        </p:txBody>
      </p:sp>
      <p:sp>
        <p:nvSpPr>
          <p:cNvPr id="6" name="Footer Placeholder 5"/>
          <p:cNvSpPr>
            <a:spLocks noGrp="1"/>
          </p:cNvSpPr>
          <p:nvPr>
            <p:ph type="ftr" sz="quarter" idx="11"/>
          </p:nvPr>
        </p:nvSpPr>
        <p:spPr/>
        <p:txBody>
          <a:bodyPr/>
          <a:lstStyle/>
          <a:p>
            <a:pPr algn="r"/>
            <a:r>
              <a:rPr lang="he-IL"/>
              <a:t>מערכות הפעלה - תרגול 12</a:t>
            </a: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(c) ארז חדד 2003</a:t>
            </a:r>
          </a:p>
        </p:txBody>
      </p:sp>
      <p:sp>
        <p:nvSpPr>
          <p:cNvPr id="6" name="Footer Placeholder 5"/>
          <p:cNvSpPr>
            <a:spLocks noGrp="1"/>
          </p:cNvSpPr>
          <p:nvPr>
            <p:ph type="ftr" sz="quarter" idx="11"/>
          </p:nvPr>
        </p:nvSpPr>
        <p:spPr/>
        <p:txBody>
          <a:bodyPr/>
          <a:lstStyle/>
          <a:p>
            <a:pPr algn="r"/>
            <a:r>
              <a:rPr lang="he-IL"/>
              <a:t>מערכות הפעלה - תרגול 12</a:t>
            </a: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r" rtl="1">
              <a:defRPr sz="1200">
                <a:solidFill>
                  <a:srgbClr val="FFFFFF"/>
                </a:solidFill>
              </a:defRPr>
            </a:lvl1pPr>
          </a:lstStyle>
          <a:p>
            <a:r>
              <a:rPr lang="en-US"/>
              <a:t>(c) ארז חדד 2003</a:t>
            </a:r>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r" rtl="1">
              <a:defRPr sz="1200">
                <a:solidFill>
                  <a:srgbClr val="FFFFFF"/>
                </a:solidFill>
              </a:defRPr>
            </a:lvl1pPr>
          </a:lstStyle>
          <a:p>
            <a:r>
              <a:rPr lang="he-IL"/>
              <a:t>מערכות הפעלה - תרגול 12</a:t>
            </a: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r" rtl="1">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hdr="0" dt="0"/>
  <p:txStyles>
    <p:titleStyle>
      <a:lvl1pPr algn="r" defTabSz="914400" rtl="1"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r" defTabSz="914400" rtl="1"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r" defTabSz="914400" rtl="1"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r" defTabSz="914400" rtl="1"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r" defTabSz="914400" rtl="1"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r" defTabSz="914400" rtl="1"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e-IL" dirty="0"/>
              <a:t>תרגול 12</a:t>
            </a:r>
            <a:endParaRPr lang="en-US" dirty="0"/>
          </a:p>
        </p:txBody>
      </p:sp>
      <p:sp>
        <p:nvSpPr>
          <p:cNvPr id="3" name="Subtitle 2"/>
          <p:cNvSpPr>
            <a:spLocks noGrp="1"/>
          </p:cNvSpPr>
          <p:nvPr>
            <p:ph type="subTitle" idx="1"/>
          </p:nvPr>
        </p:nvSpPr>
        <p:spPr/>
        <p:txBody>
          <a:bodyPr/>
          <a:lstStyle/>
          <a:p>
            <a:r>
              <a:rPr lang="he-IL" dirty="0"/>
              <a:t>תקשורת בין מחשבים באמצעות </a:t>
            </a:r>
            <a:r>
              <a:rPr lang="en-US" dirty="0"/>
              <a:t>sockets</a:t>
            </a:r>
          </a:p>
          <a:p>
            <a:r>
              <a:rPr lang="en-US" dirty="0"/>
              <a:t>sockets API</a:t>
            </a:r>
            <a:endParaRPr lang="he-IL" dirty="0"/>
          </a:p>
          <a:p>
            <a:r>
              <a:rPr lang="he-IL" dirty="0"/>
              <a:t>דוגמת קוד שרת-לקוח</a:t>
            </a:r>
            <a:endParaRPr lang="en-US" dirty="0"/>
          </a:p>
        </p:txBody>
      </p:sp>
      <p:sp>
        <p:nvSpPr>
          <p:cNvPr id="6" name="Footer Placeholder 5">
            <a:extLst>
              <a:ext uri="{FF2B5EF4-FFF2-40B4-BE49-F238E27FC236}">
                <a16:creationId xmlns:a16="http://schemas.microsoft.com/office/drawing/2014/main" id="{CA77FDFC-6B8B-4FC9-8B88-539E17BC9CE9}"/>
              </a:ext>
            </a:extLst>
          </p:cNvPr>
          <p:cNvSpPr>
            <a:spLocks noGrp="1"/>
          </p:cNvSpPr>
          <p:nvPr>
            <p:ph type="ftr" sz="quarter" idx="11"/>
          </p:nvPr>
        </p:nvSpPr>
        <p:spPr/>
        <p:txBody>
          <a:bodyPr/>
          <a:lstStyle/>
          <a:p>
            <a:r>
              <a:rPr lang="he-IL"/>
              <a:t>מערכות הפעלה - תרגול 12</a:t>
            </a:r>
            <a:endParaRPr lang="en-US" dirty="0"/>
          </a:p>
        </p:txBody>
      </p:sp>
      <p:sp>
        <p:nvSpPr>
          <p:cNvPr id="7" name="Slide Number Placeholder 6">
            <a:extLst>
              <a:ext uri="{FF2B5EF4-FFF2-40B4-BE49-F238E27FC236}">
                <a16:creationId xmlns:a16="http://schemas.microsoft.com/office/drawing/2014/main" id="{EEF3D912-5097-44BB-A9EF-083B91C116D5}"/>
              </a:ext>
            </a:extLst>
          </p:cNvPr>
          <p:cNvSpPr>
            <a:spLocks noGrp="1"/>
          </p:cNvSpPr>
          <p:nvPr>
            <p:ph type="sldNum" sz="quarter" idx="12"/>
          </p:nvPr>
        </p:nvSpPr>
        <p:spPr/>
        <p:txBody>
          <a:bodyPr/>
          <a:lstStyle/>
          <a:p>
            <a:fld id="{0CFEC368-1D7A-4F81-ABF6-AE0E36BAF64C}" type="slidenum">
              <a:rPr lang="en-US" smtClean="0"/>
              <a:pPr/>
              <a:t>1</a:t>
            </a:fld>
            <a:endParaRPr lang="en-US"/>
          </a:p>
        </p:txBody>
      </p:sp>
    </p:spTree>
    <p:extLst>
      <p:ext uri="{BB962C8B-B14F-4D97-AF65-F5344CB8AC3E}">
        <p14:creationId xmlns:p14="http://schemas.microsoft.com/office/powerpoint/2010/main" val="1821397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88CE6-97AE-4339-AC0D-EA6EA2ADF856}"/>
              </a:ext>
            </a:extLst>
          </p:cNvPr>
          <p:cNvSpPr>
            <a:spLocks noGrp="1"/>
          </p:cNvSpPr>
          <p:nvPr>
            <p:ph type="title"/>
          </p:nvPr>
        </p:nvSpPr>
        <p:spPr/>
        <p:txBody>
          <a:bodyPr/>
          <a:lstStyle/>
          <a:p>
            <a:r>
              <a:rPr lang="he-IL" dirty="0"/>
              <a:t>כתובת </a:t>
            </a:r>
            <a:r>
              <a:rPr lang="en-US" dirty="0"/>
              <a:t>IP</a:t>
            </a:r>
          </a:p>
        </p:txBody>
      </p:sp>
      <p:sp>
        <p:nvSpPr>
          <p:cNvPr id="3" name="Content Placeholder 2">
            <a:extLst>
              <a:ext uri="{FF2B5EF4-FFF2-40B4-BE49-F238E27FC236}">
                <a16:creationId xmlns:a16="http://schemas.microsoft.com/office/drawing/2014/main" id="{B1734735-1B09-411F-AB76-2D888CC610B3}"/>
              </a:ext>
            </a:extLst>
          </p:cNvPr>
          <p:cNvSpPr>
            <a:spLocks noGrp="1"/>
          </p:cNvSpPr>
          <p:nvPr>
            <p:ph idx="1"/>
          </p:nvPr>
        </p:nvSpPr>
        <p:spPr/>
        <p:txBody>
          <a:bodyPr/>
          <a:lstStyle/>
          <a:p>
            <a:r>
              <a:rPr lang="he-IL" dirty="0"/>
              <a:t>כדי שהתחנות בדרך ידעו לאן החבילה צריכה להגיע, לכל מחשב יש כתובת </a:t>
            </a:r>
            <a:r>
              <a:rPr lang="en-US" dirty="0"/>
              <a:t>IP</a:t>
            </a:r>
            <a:r>
              <a:rPr lang="he-IL" dirty="0"/>
              <a:t> – כמו כתובת הבניין.</a:t>
            </a:r>
            <a:endParaRPr lang="en-US" dirty="0"/>
          </a:p>
        </p:txBody>
      </p:sp>
      <p:sp>
        <p:nvSpPr>
          <p:cNvPr id="4" name="Footer Placeholder 3">
            <a:extLst>
              <a:ext uri="{FF2B5EF4-FFF2-40B4-BE49-F238E27FC236}">
                <a16:creationId xmlns:a16="http://schemas.microsoft.com/office/drawing/2014/main" id="{EE100FB4-681E-4B74-AE0B-1F954AE03308}"/>
              </a:ext>
            </a:extLst>
          </p:cNvPr>
          <p:cNvSpPr>
            <a:spLocks noGrp="1"/>
          </p:cNvSpPr>
          <p:nvPr>
            <p:ph type="ftr" sz="quarter" idx="11"/>
          </p:nvPr>
        </p:nvSpPr>
        <p:spPr/>
        <p:txBody>
          <a:bodyPr/>
          <a:lstStyle/>
          <a:p>
            <a:pPr algn="r"/>
            <a:r>
              <a:rPr lang="he-IL"/>
              <a:t>מערכות הפעלה - תרגול 12</a:t>
            </a:r>
            <a:endParaRPr lang="en-US" dirty="0"/>
          </a:p>
        </p:txBody>
      </p:sp>
      <p:sp>
        <p:nvSpPr>
          <p:cNvPr id="5" name="Slide Number Placeholder 4">
            <a:extLst>
              <a:ext uri="{FF2B5EF4-FFF2-40B4-BE49-F238E27FC236}">
                <a16:creationId xmlns:a16="http://schemas.microsoft.com/office/drawing/2014/main" id="{9F6B8584-3931-426F-A951-A50E24CBDAB2}"/>
              </a:ext>
            </a:extLst>
          </p:cNvPr>
          <p:cNvSpPr>
            <a:spLocks noGrp="1"/>
          </p:cNvSpPr>
          <p:nvPr>
            <p:ph type="sldNum" sz="quarter" idx="12"/>
          </p:nvPr>
        </p:nvSpPr>
        <p:spPr/>
        <p:txBody>
          <a:bodyPr/>
          <a:lstStyle/>
          <a:p>
            <a:fld id="{0CFEC368-1D7A-4F81-ABF6-AE0E36BAF64C}" type="slidenum">
              <a:rPr lang="en-US" smtClean="0"/>
              <a:pPr/>
              <a:t>10</a:t>
            </a:fld>
            <a:endParaRPr lang="en-US"/>
          </a:p>
        </p:txBody>
      </p:sp>
      <p:pic>
        <p:nvPicPr>
          <p:cNvPr id="6" name="Picture 4" descr="http://upload.wikimedia.org/wikipedia/commons/thumb/c/c1/Computer-aj_aj_ashton_01.svg/1024px-Computer-aj_aj_ashton_01.svg.png">
            <a:extLst>
              <a:ext uri="{FF2B5EF4-FFF2-40B4-BE49-F238E27FC236}">
                <a16:creationId xmlns:a16="http://schemas.microsoft.com/office/drawing/2014/main" id="{1FC360CA-8607-4B60-8BD7-F8914C8831D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995" y="3456062"/>
            <a:ext cx="1646593" cy="164659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http://www.shark-systems.de/static/images/protected/server.jpg">
            <a:extLst>
              <a:ext uri="{FF2B5EF4-FFF2-40B4-BE49-F238E27FC236}">
                <a16:creationId xmlns:a16="http://schemas.microsoft.com/office/drawing/2014/main" id="{3C98B8DC-37A6-4812-A4E0-902D17D5B5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86550" y="2955383"/>
            <a:ext cx="2000250" cy="2647951"/>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Straight Connector 9">
            <a:extLst>
              <a:ext uri="{FF2B5EF4-FFF2-40B4-BE49-F238E27FC236}">
                <a16:creationId xmlns:a16="http://schemas.microsoft.com/office/drawing/2014/main" id="{8DFF7C00-A884-4E77-AD21-BDDCA0EEFBCB}"/>
              </a:ext>
            </a:extLst>
          </p:cNvPr>
          <p:cNvCxnSpPr>
            <a:stCxn id="6" idx="3"/>
            <a:endCxn id="7" idx="1"/>
          </p:cNvCxnSpPr>
          <p:nvPr/>
        </p:nvCxnSpPr>
        <p:spPr>
          <a:xfrm>
            <a:off x="2273588" y="4279359"/>
            <a:ext cx="4412962" cy="0"/>
          </a:xfrm>
          <a:prstGeom prst="line">
            <a:avLst/>
          </a:prstGeom>
        </p:spPr>
        <p:style>
          <a:lnRef idx="1">
            <a:schemeClr val="dk1"/>
          </a:lnRef>
          <a:fillRef idx="0">
            <a:schemeClr val="dk1"/>
          </a:fillRef>
          <a:effectRef idx="0">
            <a:schemeClr val="dk1"/>
          </a:effectRef>
          <a:fontRef idx="minor">
            <a:schemeClr val="tx1"/>
          </a:fontRef>
        </p:style>
      </p:cxnSp>
      <p:sp>
        <p:nvSpPr>
          <p:cNvPr id="11" name="TextBox 10">
            <a:extLst>
              <a:ext uri="{FF2B5EF4-FFF2-40B4-BE49-F238E27FC236}">
                <a16:creationId xmlns:a16="http://schemas.microsoft.com/office/drawing/2014/main" id="{F45C779A-61E7-4065-9A58-C7E03F29EE62}"/>
              </a:ext>
            </a:extLst>
          </p:cNvPr>
          <p:cNvSpPr txBox="1"/>
          <p:nvPr/>
        </p:nvSpPr>
        <p:spPr>
          <a:xfrm>
            <a:off x="542097" y="5007019"/>
            <a:ext cx="1816387" cy="400110"/>
          </a:xfrm>
          <a:prstGeom prst="rect">
            <a:avLst/>
          </a:prstGeom>
          <a:noFill/>
        </p:spPr>
        <p:txBody>
          <a:bodyPr wrap="square" rtlCol="1">
            <a:spAutoFit/>
          </a:bodyPr>
          <a:lstStyle/>
          <a:p>
            <a:pPr algn="ctr" rtl="0"/>
            <a:r>
              <a:rPr lang="en-US" sz="2000" dirty="0"/>
              <a:t>123.1.23.15</a:t>
            </a:r>
            <a:endParaRPr lang="he-IL" sz="2000" dirty="0"/>
          </a:p>
        </p:txBody>
      </p:sp>
      <p:sp>
        <p:nvSpPr>
          <p:cNvPr id="12" name="TextBox 11">
            <a:extLst>
              <a:ext uri="{FF2B5EF4-FFF2-40B4-BE49-F238E27FC236}">
                <a16:creationId xmlns:a16="http://schemas.microsoft.com/office/drawing/2014/main" id="{ABF2E86D-6B27-407E-BA9C-BA9E2C977E87}"/>
              </a:ext>
            </a:extLst>
          </p:cNvPr>
          <p:cNvSpPr txBox="1"/>
          <p:nvPr/>
        </p:nvSpPr>
        <p:spPr>
          <a:xfrm>
            <a:off x="6586070" y="5638498"/>
            <a:ext cx="2057723" cy="400110"/>
          </a:xfrm>
          <a:prstGeom prst="rect">
            <a:avLst/>
          </a:prstGeom>
          <a:noFill/>
        </p:spPr>
        <p:txBody>
          <a:bodyPr wrap="square" rtlCol="1">
            <a:spAutoFit/>
          </a:bodyPr>
          <a:lstStyle/>
          <a:p>
            <a:pPr algn="ctr" rtl="0"/>
            <a:r>
              <a:rPr lang="en-US" sz="2000" dirty="0"/>
              <a:t>132.68.1.134</a:t>
            </a:r>
            <a:endParaRPr lang="he-IL" sz="2000" dirty="0"/>
          </a:p>
        </p:txBody>
      </p:sp>
      <p:sp>
        <p:nvSpPr>
          <p:cNvPr id="13" name="TextBox 12">
            <a:extLst>
              <a:ext uri="{FF2B5EF4-FFF2-40B4-BE49-F238E27FC236}">
                <a16:creationId xmlns:a16="http://schemas.microsoft.com/office/drawing/2014/main" id="{8FEFCF07-F060-44CC-8B0B-A3D598173BC7}"/>
              </a:ext>
            </a:extLst>
          </p:cNvPr>
          <p:cNvSpPr txBox="1"/>
          <p:nvPr/>
        </p:nvSpPr>
        <p:spPr>
          <a:xfrm>
            <a:off x="287406" y="3225229"/>
            <a:ext cx="1986182" cy="461665"/>
          </a:xfrm>
          <a:prstGeom prst="rect">
            <a:avLst/>
          </a:prstGeom>
          <a:noFill/>
        </p:spPr>
        <p:txBody>
          <a:bodyPr wrap="square" rtlCol="1">
            <a:spAutoFit/>
          </a:bodyPr>
          <a:lstStyle/>
          <a:p>
            <a:pPr algn="ctr" rtl="0"/>
            <a:r>
              <a:rPr lang="en-US" sz="2400" dirty="0"/>
              <a:t>my computer</a:t>
            </a:r>
            <a:endParaRPr lang="he-IL" sz="2400" dirty="0"/>
          </a:p>
        </p:txBody>
      </p:sp>
      <p:sp>
        <p:nvSpPr>
          <p:cNvPr id="14" name="TextBox 13">
            <a:extLst>
              <a:ext uri="{FF2B5EF4-FFF2-40B4-BE49-F238E27FC236}">
                <a16:creationId xmlns:a16="http://schemas.microsoft.com/office/drawing/2014/main" id="{2CF2C31C-7A10-461C-BE3B-2370F0C0F036}"/>
              </a:ext>
            </a:extLst>
          </p:cNvPr>
          <p:cNvSpPr txBox="1"/>
          <p:nvPr/>
        </p:nvSpPr>
        <p:spPr>
          <a:xfrm>
            <a:off x="7188629" y="2479073"/>
            <a:ext cx="862741" cy="461665"/>
          </a:xfrm>
          <a:prstGeom prst="rect">
            <a:avLst/>
          </a:prstGeom>
          <a:noFill/>
        </p:spPr>
        <p:txBody>
          <a:bodyPr wrap="square" rtlCol="1">
            <a:spAutoFit/>
          </a:bodyPr>
          <a:lstStyle/>
          <a:p>
            <a:pPr algn="ctr" rtl="0"/>
            <a:r>
              <a:rPr lang="en-US" sz="2400" dirty="0"/>
              <a:t>csl2</a:t>
            </a:r>
            <a:endParaRPr lang="he-IL" sz="2400" dirty="0"/>
          </a:p>
        </p:txBody>
      </p:sp>
    </p:spTree>
    <p:extLst>
      <p:ext uri="{BB962C8B-B14F-4D97-AF65-F5344CB8AC3E}">
        <p14:creationId xmlns:p14="http://schemas.microsoft.com/office/powerpoint/2010/main" val="838382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88CE6-97AE-4339-AC0D-EA6EA2ADF856}"/>
              </a:ext>
            </a:extLst>
          </p:cNvPr>
          <p:cNvSpPr>
            <a:spLocks noGrp="1"/>
          </p:cNvSpPr>
          <p:nvPr>
            <p:ph type="title"/>
          </p:nvPr>
        </p:nvSpPr>
        <p:spPr/>
        <p:txBody>
          <a:bodyPr/>
          <a:lstStyle/>
          <a:p>
            <a:r>
              <a:rPr lang="he-IL" dirty="0"/>
              <a:t>פורטים (</a:t>
            </a:r>
            <a:r>
              <a:rPr lang="en-US" dirty="0"/>
              <a:t>Ports</a:t>
            </a:r>
            <a:r>
              <a:rPr lang="he-IL" dirty="0"/>
              <a:t>)</a:t>
            </a:r>
            <a:endParaRPr lang="en-US" dirty="0"/>
          </a:p>
        </p:txBody>
      </p:sp>
      <p:sp>
        <p:nvSpPr>
          <p:cNvPr id="3" name="Content Placeholder 2">
            <a:extLst>
              <a:ext uri="{FF2B5EF4-FFF2-40B4-BE49-F238E27FC236}">
                <a16:creationId xmlns:a16="http://schemas.microsoft.com/office/drawing/2014/main" id="{B1734735-1B09-411F-AB76-2D888CC610B3}"/>
              </a:ext>
            </a:extLst>
          </p:cNvPr>
          <p:cNvSpPr>
            <a:spLocks noGrp="1"/>
          </p:cNvSpPr>
          <p:nvPr>
            <p:ph idx="1"/>
          </p:nvPr>
        </p:nvSpPr>
        <p:spPr/>
        <p:txBody>
          <a:bodyPr/>
          <a:lstStyle/>
          <a:p>
            <a:r>
              <a:rPr lang="he-IL" dirty="0"/>
              <a:t>כדי לאפשר יותר מחיבור אחד בין שני מחשבים, לכל חיבור מוגדר פורט (מספר בין 0 ל-</a:t>
            </a:r>
            <a:r>
              <a:rPr lang="en-US" dirty="0"/>
              <a:t>65,535</a:t>
            </a:r>
            <a:r>
              <a:rPr lang="he-IL" dirty="0"/>
              <a:t>) – כמו מספר דירה.</a:t>
            </a:r>
          </a:p>
        </p:txBody>
      </p:sp>
      <p:sp>
        <p:nvSpPr>
          <p:cNvPr id="4" name="Footer Placeholder 3">
            <a:extLst>
              <a:ext uri="{FF2B5EF4-FFF2-40B4-BE49-F238E27FC236}">
                <a16:creationId xmlns:a16="http://schemas.microsoft.com/office/drawing/2014/main" id="{EE100FB4-681E-4B74-AE0B-1F954AE03308}"/>
              </a:ext>
            </a:extLst>
          </p:cNvPr>
          <p:cNvSpPr>
            <a:spLocks noGrp="1"/>
          </p:cNvSpPr>
          <p:nvPr>
            <p:ph type="ftr" sz="quarter" idx="11"/>
          </p:nvPr>
        </p:nvSpPr>
        <p:spPr/>
        <p:txBody>
          <a:bodyPr/>
          <a:lstStyle/>
          <a:p>
            <a:pPr algn="r"/>
            <a:r>
              <a:rPr lang="he-IL"/>
              <a:t>מערכות הפעלה - תרגול 12</a:t>
            </a:r>
            <a:endParaRPr lang="en-US" dirty="0"/>
          </a:p>
        </p:txBody>
      </p:sp>
      <p:sp>
        <p:nvSpPr>
          <p:cNvPr id="5" name="Slide Number Placeholder 4">
            <a:extLst>
              <a:ext uri="{FF2B5EF4-FFF2-40B4-BE49-F238E27FC236}">
                <a16:creationId xmlns:a16="http://schemas.microsoft.com/office/drawing/2014/main" id="{9F6B8584-3931-426F-A951-A50E24CBDAB2}"/>
              </a:ext>
            </a:extLst>
          </p:cNvPr>
          <p:cNvSpPr>
            <a:spLocks noGrp="1"/>
          </p:cNvSpPr>
          <p:nvPr>
            <p:ph type="sldNum" sz="quarter" idx="12"/>
          </p:nvPr>
        </p:nvSpPr>
        <p:spPr/>
        <p:txBody>
          <a:bodyPr/>
          <a:lstStyle/>
          <a:p>
            <a:fld id="{0CFEC368-1D7A-4F81-ABF6-AE0E36BAF64C}" type="slidenum">
              <a:rPr lang="en-US" smtClean="0"/>
              <a:pPr/>
              <a:t>11</a:t>
            </a:fld>
            <a:endParaRPr lang="en-US"/>
          </a:p>
        </p:txBody>
      </p:sp>
      <p:pic>
        <p:nvPicPr>
          <p:cNvPr id="6" name="Picture 4" descr="http://upload.wikimedia.org/wikipedia/commons/thumb/c/c1/Computer-aj_aj_ashton_01.svg/1024px-Computer-aj_aj_ashton_01.svg.png">
            <a:extLst>
              <a:ext uri="{FF2B5EF4-FFF2-40B4-BE49-F238E27FC236}">
                <a16:creationId xmlns:a16="http://schemas.microsoft.com/office/drawing/2014/main" id="{1FC360CA-8607-4B60-8BD7-F8914C8831D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995" y="3456062"/>
            <a:ext cx="1646593" cy="164659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http://www.shark-systems.de/static/images/protected/server.jpg">
            <a:extLst>
              <a:ext uri="{FF2B5EF4-FFF2-40B4-BE49-F238E27FC236}">
                <a16:creationId xmlns:a16="http://schemas.microsoft.com/office/drawing/2014/main" id="{3C98B8DC-37A6-4812-A4E0-902D17D5B56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86550" y="2955383"/>
            <a:ext cx="2000250" cy="2647951"/>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F45C779A-61E7-4065-9A58-C7E03F29EE62}"/>
              </a:ext>
            </a:extLst>
          </p:cNvPr>
          <p:cNvSpPr txBox="1"/>
          <p:nvPr/>
        </p:nvSpPr>
        <p:spPr>
          <a:xfrm>
            <a:off x="542097" y="5007019"/>
            <a:ext cx="1816387" cy="400110"/>
          </a:xfrm>
          <a:prstGeom prst="rect">
            <a:avLst/>
          </a:prstGeom>
          <a:noFill/>
        </p:spPr>
        <p:txBody>
          <a:bodyPr wrap="square" rtlCol="1">
            <a:spAutoFit/>
          </a:bodyPr>
          <a:lstStyle/>
          <a:p>
            <a:pPr algn="ctr" rtl="0"/>
            <a:r>
              <a:rPr lang="en-US" sz="2000" dirty="0"/>
              <a:t>123.1.23.15</a:t>
            </a:r>
            <a:endParaRPr lang="he-IL" sz="2000" dirty="0"/>
          </a:p>
        </p:txBody>
      </p:sp>
      <p:sp>
        <p:nvSpPr>
          <p:cNvPr id="12" name="TextBox 11">
            <a:extLst>
              <a:ext uri="{FF2B5EF4-FFF2-40B4-BE49-F238E27FC236}">
                <a16:creationId xmlns:a16="http://schemas.microsoft.com/office/drawing/2014/main" id="{ABF2E86D-6B27-407E-BA9C-BA9E2C977E87}"/>
              </a:ext>
            </a:extLst>
          </p:cNvPr>
          <p:cNvSpPr txBox="1"/>
          <p:nvPr/>
        </p:nvSpPr>
        <p:spPr>
          <a:xfrm>
            <a:off x="6586070" y="5638498"/>
            <a:ext cx="2057723" cy="400110"/>
          </a:xfrm>
          <a:prstGeom prst="rect">
            <a:avLst/>
          </a:prstGeom>
          <a:noFill/>
        </p:spPr>
        <p:txBody>
          <a:bodyPr wrap="square" rtlCol="1">
            <a:spAutoFit/>
          </a:bodyPr>
          <a:lstStyle/>
          <a:p>
            <a:pPr algn="ctr" rtl="0"/>
            <a:r>
              <a:rPr lang="en-US" sz="2000" dirty="0"/>
              <a:t>132.68.1.134</a:t>
            </a:r>
            <a:endParaRPr lang="he-IL" sz="2000" dirty="0"/>
          </a:p>
        </p:txBody>
      </p:sp>
      <p:cxnSp>
        <p:nvCxnSpPr>
          <p:cNvPr id="15" name="Straight Connector 14">
            <a:extLst>
              <a:ext uri="{FF2B5EF4-FFF2-40B4-BE49-F238E27FC236}">
                <a16:creationId xmlns:a16="http://schemas.microsoft.com/office/drawing/2014/main" id="{1EA09AFD-04E9-4E5B-810D-2965C5CCF303}"/>
              </a:ext>
            </a:extLst>
          </p:cNvPr>
          <p:cNvCxnSpPr/>
          <p:nvPr/>
        </p:nvCxnSpPr>
        <p:spPr>
          <a:xfrm>
            <a:off x="2334827" y="4023326"/>
            <a:ext cx="4470123" cy="1"/>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94293638-BD8B-428E-BE16-163AD45D2F30}"/>
              </a:ext>
            </a:extLst>
          </p:cNvPr>
          <p:cNvCxnSpPr/>
          <p:nvPr/>
        </p:nvCxnSpPr>
        <p:spPr>
          <a:xfrm>
            <a:off x="2334827" y="4846621"/>
            <a:ext cx="4470123" cy="1"/>
          </a:xfrm>
          <a:prstGeom prst="line">
            <a:avLst/>
          </a:prstGeom>
        </p:spPr>
        <p:style>
          <a:lnRef idx="1">
            <a:schemeClr val="dk1"/>
          </a:lnRef>
          <a:fillRef idx="0">
            <a:schemeClr val="dk1"/>
          </a:fillRef>
          <a:effectRef idx="0">
            <a:schemeClr val="dk1"/>
          </a:effectRef>
          <a:fontRef idx="minor">
            <a:schemeClr val="tx1"/>
          </a:fontRef>
        </p:style>
      </p:cxnSp>
      <p:sp>
        <p:nvSpPr>
          <p:cNvPr id="17" name="TextBox 16">
            <a:extLst>
              <a:ext uri="{FF2B5EF4-FFF2-40B4-BE49-F238E27FC236}">
                <a16:creationId xmlns:a16="http://schemas.microsoft.com/office/drawing/2014/main" id="{A9AC04AC-96A1-43A9-8BFF-38E84EDF8350}"/>
              </a:ext>
            </a:extLst>
          </p:cNvPr>
          <p:cNvSpPr txBox="1"/>
          <p:nvPr/>
        </p:nvSpPr>
        <p:spPr>
          <a:xfrm>
            <a:off x="5887676" y="3661842"/>
            <a:ext cx="1007499" cy="400110"/>
          </a:xfrm>
          <a:prstGeom prst="rect">
            <a:avLst/>
          </a:prstGeom>
          <a:noFill/>
        </p:spPr>
        <p:txBody>
          <a:bodyPr wrap="square" rtlCol="1">
            <a:spAutoFit/>
          </a:bodyPr>
          <a:lstStyle/>
          <a:p>
            <a:pPr algn="ctr" rtl="0"/>
            <a:r>
              <a:rPr lang="en-US" sz="2000" dirty="0"/>
              <a:t>port X</a:t>
            </a:r>
            <a:endParaRPr lang="he-IL" sz="2000" dirty="0"/>
          </a:p>
        </p:txBody>
      </p:sp>
      <p:sp>
        <p:nvSpPr>
          <p:cNvPr id="18" name="TextBox 17">
            <a:extLst>
              <a:ext uri="{FF2B5EF4-FFF2-40B4-BE49-F238E27FC236}">
                <a16:creationId xmlns:a16="http://schemas.microsoft.com/office/drawing/2014/main" id="{2B037D14-9ED6-4A93-BCB1-4B5C7B30F040}"/>
              </a:ext>
            </a:extLst>
          </p:cNvPr>
          <p:cNvSpPr txBox="1"/>
          <p:nvPr/>
        </p:nvSpPr>
        <p:spPr>
          <a:xfrm>
            <a:off x="3574293" y="4477289"/>
            <a:ext cx="1991187" cy="400110"/>
          </a:xfrm>
          <a:prstGeom prst="rect">
            <a:avLst/>
          </a:prstGeom>
          <a:noFill/>
        </p:spPr>
        <p:txBody>
          <a:bodyPr wrap="square" rtlCol="1">
            <a:spAutoFit/>
          </a:bodyPr>
          <a:lstStyle/>
          <a:p>
            <a:pPr algn="ctr" rtl="0"/>
            <a:r>
              <a:rPr lang="en-US" sz="2000" dirty="0"/>
              <a:t>http connection </a:t>
            </a:r>
            <a:endParaRPr lang="he-IL" sz="2000" dirty="0"/>
          </a:p>
        </p:txBody>
      </p:sp>
      <p:sp>
        <p:nvSpPr>
          <p:cNvPr id="19" name="TextBox 18">
            <a:extLst>
              <a:ext uri="{FF2B5EF4-FFF2-40B4-BE49-F238E27FC236}">
                <a16:creationId xmlns:a16="http://schemas.microsoft.com/office/drawing/2014/main" id="{99EF80D2-E339-4166-A26B-11CC226DB36B}"/>
              </a:ext>
            </a:extLst>
          </p:cNvPr>
          <p:cNvSpPr txBox="1"/>
          <p:nvPr/>
        </p:nvSpPr>
        <p:spPr>
          <a:xfrm>
            <a:off x="3574293" y="3661842"/>
            <a:ext cx="1991187" cy="400110"/>
          </a:xfrm>
          <a:prstGeom prst="rect">
            <a:avLst/>
          </a:prstGeom>
          <a:noFill/>
        </p:spPr>
        <p:txBody>
          <a:bodyPr wrap="square" rtlCol="1">
            <a:spAutoFit/>
          </a:bodyPr>
          <a:lstStyle/>
          <a:p>
            <a:pPr algn="ctr" rtl="0"/>
            <a:r>
              <a:rPr lang="en-US" sz="2000" dirty="0" err="1"/>
              <a:t>ssh</a:t>
            </a:r>
            <a:r>
              <a:rPr lang="en-US" sz="2000" dirty="0"/>
              <a:t> connection </a:t>
            </a:r>
            <a:endParaRPr lang="he-IL" sz="2000" dirty="0"/>
          </a:p>
        </p:txBody>
      </p:sp>
      <p:sp>
        <p:nvSpPr>
          <p:cNvPr id="20" name="TextBox 19">
            <a:extLst>
              <a:ext uri="{FF2B5EF4-FFF2-40B4-BE49-F238E27FC236}">
                <a16:creationId xmlns:a16="http://schemas.microsoft.com/office/drawing/2014/main" id="{15EA404D-4688-4D58-AC5F-8E6BDCDE95AA}"/>
              </a:ext>
            </a:extLst>
          </p:cNvPr>
          <p:cNvSpPr txBox="1"/>
          <p:nvPr/>
        </p:nvSpPr>
        <p:spPr>
          <a:xfrm>
            <a:off x="5897517" y="4472688"/>
            <a:ext cx="997658" cy="400110"/>
          </a:xfrm>
          <a:prstGeom prst="rect">
            <a:avLst/>
          </a:prstGeom>
          <a:noFill/>
        </p:spPr>
        <p:txBody>
          <a:bodyPr wrap="square" rtlCol="1">
            <a:spAutoFit/>
          </a:bodyPr>
          <a:lstStyle/>
          <a:p>
            <a:pPr algn="ctr" rtl="0"/>
            <a:r>
              <a:rPr lang="en-US" sz="2000" dirty="0"/>
              <a:t>port Y</a:t>
            </a:r>
            <a:endParaRPr lang="he-IL" sz="2000" dirty="0"/>
          </a:p>
        </p:txBody>
      </p:sp>
      <p:sp>
        <p:nvSpPr>
          <p:cNvPr id="21" name="TextBox 20">
            <a:extLst>
              <a:ext uri="{FF2B5EF4-FFF2-40B4-BE49-F238E27FC236}">
                <a16:creationId xmlns:a16="http://schemas.microsoft.com/office/drawing/2014/main" id="{7A4F196C-4D24-4704-9A14-07ABF42FBDC6}"/>
              </a:ext>
            </a:extLst>
          </p:cNvPr>
          <p:cNvSpPr txBox="1"/>
          <p:nvPr/>
        </p:nvSpPr>
        <p:spPr>
          <a:xfrm>
            <a:off x="2244602" y="3661842"/>
            <a:ext cx="997654" cy="400110"/>
          </a:xfrm>
          <a:prstGeom prst="rect">
            <a:avLst/>
          </a:prstGeom>
          <a:noFill/>
        </p:spPr>
        <p:txBody>
          <a:bodyPr wrap="square" rtlCol="1">
            <a:spAutoFit/>
          </a:bodyPr>
          <a:lstStyle/>
          <a:p>
            <a:pPr algn="ctr" rtl="0"/>
            <a:r>
              <a:rPr lang="en-US" sz="2000" dirty="0"/>
              <a:t>port a</a:t>
            </a:r>
            <a:endParaRPr lang="he-IL" sz="2000" dirty="0"/>
          </a:p>
        </p:txBody>
      </p:sp>
      <p:sp>
        <p:nvSpPr>
          <p:cNvPr id="22" name="TextBox 21">
            <a:extLst>
              <a:ext uri="{FF2B5EF4-FFF2-40B4-BE49-F238E27FC236}">
                <a16:creationId xmlns:a16="http://schemas.microsoft.com/office/drawing/2014/main" id="{3EF06566-E600-4AD3-8155-4F4730C87F84}"/>
              </a:ext>
            </a:extLst>
          </p:cNvPr>
          <p:cNvSpPr txBox="1"/>
          <p:nvPr/>
        </p:nvSpPr>
        <p:spPr>
          <a:xfrm>
            <a:off x="2287028" y="4497148"/>
            <a:ext cx="955228" cy="400110"/>
          </a:xfrm>
          <a:prstGeom prst="rect">
            <a:avLst/>
          </a:prstGeom>
          <a:noFill/>
        </p:spPr>
        <p:txBody>
          <a:bodyPr wrap="square" rtlCol="1">
            <a:spAutoFit/>
          </a:bodyPr>
          <a:lstStyle/>
          <a:p>
            <a:pPr algn="ctr" rtl="0"/>
            <a:r>
              <a:rPr lang="en-US" sz="2000" dirty="0"/>
              <a:t>port b</a:t>
            </a:r>
            <a:endParaRPr lang="he-IL" sz="2000" dirty="0"/>
          </a:p>
        </p:txBody>
      </p:sp>
      <p:sp>
        <p:nvSpPr>
          <p:cNvPr id="23" name="TextBox 22">
            <a:extLst>
              <a:ext uri="{FF2B5EF4-FFF2-40B4-BE49-F238E27FC236}">
                <a16:creationId xmlns:a16="http://schemas.microsoft.com/office/drawing/2014/main" id="{18A47CAE-C31A-4B2D-A912-B08F1DC201C9}"/>
              </a:ext>
            </a:extLst>
          </p:cNvPr>
          <p:cNvSpPr txBox="1"/>
          <p:nvPr/>
        </p:nvSpPr>
        <p:spPr>
          <a:xfrm>
            <a:off x="287406" y="3225229"/>
            <a:ext cx="1986182" cy="461665"/>
          </a:xfrm>
          <a:prstGeom prst="rect">
            <a:avLst/>
          </a:prstGeom>
          <a:noFill/>
        </p:spPr>
        <p:txBody>
          <a:bodyPr wrap="square" rtlCol="1">
            <a:spAutoFit/>
          </a:bodyPr>
          <a:lstStyle/>
          <a:p>
            <a:pPr algn="ctr" rtl="0"/>
            <a:r>
              <a:rPr lang="en-US" sz="2400" dirty="0"/>
              <a:t>my computer</a:t>
            </a:r>
            <a:endParaRPr lang="he-IL" sz="2400" dirty="0"/>
          </a:p>
        </p:txBody>
      </p:sp>
      <p:sp>
        <p:nvSpPr>
          <p:cNvPr id="24" name="TextBox 23">
            <a:extLst>
              <a:ext uri="{FF2B5EF4-FFF2-40B4-BE49-F238E27FC236}">
                <a16:creationId xmlns:a16="http://schemas.microsoft.com/office/drawing/2014/main" id="{E0CC0C25-2C4F-4483-9DF6-4B4AF002569B}"/>
              </a:ext>
            </a:extLst>
          </p:cNvPr>
          <p:cNvSpPr txBox="1"/>
          <p:nvPr/>
        </p:nvSpPr>
        <p:spPr>
          <a:xfrm>
            <a:off x="7188629" y="2479073"/>
            <a:ext cx="862741" cy="461665"/>
          </a:xfrm>
          <a:prstGeom prst="rect">
            <a:avLst/>
          </a:prstGeom>
          <a:noFill/>
        </p:spPr>
        <p:txBody>
          <a:bodyPr wrap="square" rtlCol="1">
            <a:spAutoFit/>
          </a:bodyPr>
          <a:lstStyle/>
          <a:p>
            <a:pPr algn="ctr" rtl="0"/>
            <a:r>
              <a:rPr lang="en-US" sz="2400" dirty="0"/>
              <a:t>csl2</a:t>
            </a:r>
            <a:endParaRPr lang="he-IL" sz="2400" dirty="0"/>
          </a:p>
        </p:txBody>
      </p:sp>
    </p:spTree>
    <p:extLst>
      <p:ext uri="{BB962C8B-B14F-4D97-AF65-F5344CB8AC3E}">
        <p14:creationId xmlns:p14="http://schemas.microsoft.com/office/powerpoint/2010/main" val="9997352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88CE6-97AE-4339-AC0D-EA6EA2ADF856}"/>
              </a:ext>
            </a:extLst>
          </p:cNvPr>
          <p:cNvSpPr>
            <a:spLocks noGrp="1"/>
          </p:cNvSpPr>
          <p:nvPr>
            <p:ph type="title"/>
          </p:nvPr>
        </p:nvSpPr>
        <p:spPr/>
        <p:txBody>
          <a:bodyPr/>
          <a:lstStyle/>
          <a:p>
            <a:r>
              <a:rPr lang="he-IL" dirty="0"/>
              <a:t>פורטים (</a:t>
            </a:r>
            <a:r>
              <a:rPr lang="en-US" dirty="0"/>
              <a:t>Ports</a:t>
            </a:r>
            <a:r>
              <a:rPr lang="he-IL" dirty="0"/>
              <a:t>)</a:t>
            </a:r>
            <a:endParaRPr lang="en-US" dirty="0"/>
          </a:p>
        </p:txBody>
      </p:sp>
      <p:sp>
        <p:nvSpPr>
          <p:cNvPr id="3" name="Content Placeholder 2">
            <a:extLst>
              <a:ext uri="{FF2B5EF4-FFF2-40B4-BE49-F238E27FC236}">
                <a16:creationId xmlns:a16="http://schemas.microsoft.com/office/drawing/2014/main" id="{B1734735-1B09-411F-AB76-2D888CC610B3}"/>
              </a:ext>
            </a:extLst>
          </p:cNvPr>
          <p:cNvSpPr>
            <a:spLocks noGrp="1"/>
          </p:cNvSpPr>
          <p:nvPr>
            <p:ph idx="1"/>
          </p:nvPr>
        </p:nvSpPr>
        <p:spPr/>
        <p:txBody>
          <a:bodyPr/>
          <a:lstStyle/>
          <a:p>
            <a:r>
              <a:rPr lang="he-IL" dirty="0"/>
              <a:t>שימו לב: אין בעיה לנהל שתי שיחות על אותו הפורט באחד הצדדים, כי החיבור מאופיין ע"י כתובות המקור והיעד יחד.</a:t>
            </a:r>
          </a:p>
        </p:txBody>
      </p:sp>
      <p:sp>
        <p:nvSpPr>
          <p:cNvPr id="4" name="Footer Placeholder 3">
            <a:extLst>
              <a:ext uri="{FF2B5EF4-FFF2-40B4-BE49-F238E27FC236}">
                <a16:creationId xmlns:a16="http://schemas.microsoft.com/office/drawing/2014/main" id="{EE100FB4-681E-4B74-AE0B-1F954AE03308}"/>
              </a:ext>
            </a:extLst>
          </p:cNvPr>
          <p:cNvSpPr>
            <a:spLocks noGrp="1"/>
          </p:cNvSpPr>
          <p:nvPr>
            <p:ph type="ftr" sz="quarter" idx="11"/>
          </p:nvPr>
        </p:nvSpPr>
        <p:spPr/>
        <p:txBody>
          <a:bodyPr/>
          <a:lstStyle/>
          <a:p>
            <a:pPr algn="r"/>
            <a:r>
              <a:rPr lang="he-IL"/>
              <a:t>מערכות הפעלה - תרגול 12</a:t>
            </a:r>
            <a:endParaRPr lang="en-US" dirty="0"/>
          </a:p>
        </p:txBody>
      </p:sp>
      <p:sp>
        <p:nvSpPr>
          <p:cNvPr id="5" name="Slide Number Placeholder 4">
            <a:extLst>
              <a:ext uri="{FF2B5EF4-FFF2-40B4-BE49-F238E27FC236}">
                <a16:creationId xmlns:a16="http://schemas.microsoft.com/office/drawing/2014/main" id="{9F6B8584-3931-426F-A951-A50E24CBDAB2}"/>
              </a:ext>
            </a:extLst>
          </p:cNvPr>
          <p:cNvSpPr>
            <a:spLocks noGrp="1"/>
          </p:cNvSpPr>
          <p:nvPr>
            <p:ph type="sldNum" sz="quarter" idx="12"/>
          </p:nvPr>
        </p:nvSpPr>
        <p:spPr/>
        <p:txBody>
          <a:bodyPr/>
          <a:lstStyle/>
          <a:p>
            <a:fld id="{0CFEC368-1D7A-4F81-ABF6-AE0E36BAF64C}" type="slidenum">
              <a:rPr lang="en-US" smtClean="0"/>
              <a:pPr/>
              <a:t>12</a:t>
            </a:fld>
            <a:endParaRPr lang="en-US"/>
          </a:p>
        </p:txBody>
      </p:sp>
      <p:pic>
        <p:nvPicPr>
          <p:cNvPr id="6" name="Picture 4" descr="http://upload.wikimedia.org/wikipedia/commons/thumb/c/c1/Computer-aj_aj_ashton_01.svg/1024px-Computer-aj_aj_ashton_01.svg.png">
            <a:extLst>
              <a:ext uri="{FF2B5EF4-FFF2-40B4-BE49-F238E27FC236}">
                <a16:creationId xmlns:a16="http://schemas.microsoft.com/office/drawing/2014/main" id="{1FC360CA-8607-4B60-8BD7-F8914C8831D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995" y="3456062"/>
            <a:ext cx="1646593" cy="164659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http://www.shark-systems.de/static/images/protected/server.jpg">
            <a:extLst>
              <a:ext uri="{FF2B5EF4-FFF2-40B4-BE49-F238E27FC236}">
                <a16:creationId xmlns:a16="http://schemas.microsoft.com/office/drawing/2014/main" id="{3C98B8DC-37A6-4812-A4E0-902D17D5B56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86550" y="2955383"/>
            <a:ext cx="2000250" cy="2647951"/>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F45C779A-61E7-4065-9A58-C7E03F29EE62}"/>
              </a:ext>
            </a:extLst>
          </p:cNvPr>
          <p:cNvSpPr txBox="1"/>
          <p:nvPr/>
        </p:nvSpPr>
        <p:spPr>
          <a:xfrm>
            <a:off x="542097" y="5007019"/>
            <a:ext cx="1816387" cy="400110"/>
          </a:xfrm>
          <a:prstGeom prst="rect">
            <a:avLst/>
          </a:prstGeom>
          <a:noFill/>
        </p:spPr>
        <p:txBody>
          <a:bodyPr wrap="square" rtlCol="1">
            <a:spAutoFit/>
          </a:bodyPr>
          <a:lstStyle/>
          <a:p>
            <a:pPr algn="ctr" rtl="0"/>
            <a:r>
              <a:rPr lang="en-US" sz="2000" dirty="0"/>
              <a:t>123.1.23.15</a:t>
            </a:r>
            <a:endParaRPr lang="he-IL" sz="2000" dirty="0"/>
          </a:p>
        </p:txBody>
      </p:sp>
      <p:sp>
        <p:nvSpPr>
          <p:cNvPr id="12" name="TextBox 11">
            <a:extLst>
              <a:ext uri="{FF2B5EF4-FFF2-40B4-BE49-F238E27FC236}">
                <a16:creationId xmlns:a16="http://schemas.microsoft.com/office/drawing/2014/main" id="{ABF2E86D-6B27-407E-BA9C-BA9E2C977E87}"/>
              </a:ext>
            </a:extLst>
          </p:cNvPr>
          <p:cNvSpPr txBox="1"/>
          <p:nvPr/>
        </p:nvSpPr>
        <p:spPr>
          <a:xfrm>
            <a:off x="6586070" y="5638498"/>
            <a:ext cx="2057723" cy="400110"/>
          </a:xfrm>
          <a:prstGeom prst="rect">
            <a:avLst/>
          </a:prstGeom>
          <a:noFill/>
        </p:spPr>
        <p:txBody>
          <a:bodyPr wrap="square" rtlCol="1">
            <a:spAutoFit/>
          </a:bodyPr>
          <a:lstStyle/>
          <a:p>
            <a:pPr algn="ctr" rtl="0"/>
            <a:r>
              <a:rPr lang="en-US" sz="2000" dirty="0"/>
              <a:t>132.68.1.134</a:t>
            </a:r>
            <a:endParaRPr lang="he-IL" sz="2000" dirty="0"/>
          </a:p>
        </p:txBody>
      </p:sp>
      <p:cxnSp>
        <p:nvCxnSpPr>
          <p:cNvPr id="15" name="Straight Connector 14">
            <a:extLst>
              <a:ext uri="{FF2B5EF4-FFF2-40B4-BE49-F238E27FC236}">
                <a16:creationId xmlns:a16="http://schemas.microsoft.com/office/drawing/2014/main" id="{1EA09AFD-04E9-4E5B-810D-2965C5CCF303}"/>
              </a:ext>
            </a:extLst>
          </p:cNvPr>
          <p:cNvCxnSpPr>
            <a:cxnSpLocks/>
            <a:endCxn id="7" idx="1"/>
          </p:cNvCxnSpPr>
          <p:nvPr/>
        </p:nvCxnSpPr>
        <p:spPr>
          <a:xfrm>
            <a:off x="2334827" y="3822884"/>
            <a:ext cx="4351723" cy="456475"/>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94293638-BD8B-428E-BE16-163AD45D2F30}"/>
              </a:ext>
            </a:extLst>
          </p:cNvPr>
          <p:cNvCxnSpPr>
            <a:cxnSpLocks/>
            <a:endCxn id="7" idx="1"/>
          </p:cNvCxnSpPr>
          <p:nvPr/>
        </p:nvCxnSpPr>
        <p:spPr>
          <a:xfrm flipV="1">
            <a:off x="2334827" y="4279359"/>
            <a:ext cx="4351723" cy="567262"/>
          </a:xfrm>
          <a:prstGeom prst="line">
            <a:avLst/>
          </a:prstGeom>
        </p:spPr>
        <p:style>
          <a:lnRef idx="1">
            <a:schemeClr val="dk1"/>
          </a:lnRef>
          <a:fillRef idx="0">
            <a:schemeClr val="dk1"/>
          </a:fillRef>
          <a:effectRef idx="0">
            <a:schemeClr val="dk1"/>
          </a:effectRef>
          <a:fontRef idx="minor">
            <a:schemeClr val="tx1"/>
          </a:fontRef>
        </p:style>
      </p:cxnSp>
      <p:sp>
        <p:nvSpPr>
          <p:cNvPr id="17" name="TextBox 16">
            <a:extLst>
              <a:ext uri="{FF2B5EF4-FFF2-40B4-BE49-F238E27FC236}">
                <a16:creationId xmlns:a16="http://schemas.microsoft.com/office/drawing/2014/main" id="{A9AC04AC-96A1-43A9-8BFF-38E84EDF8350}"/>
              </a:ext>
            </a:extLst>
          </p:cNvPr>
          <p:cNvSpPr txBox="1"/>
          <p:nvPr/>
        </p:nvSpPr>
        <p:spPr>
          <a:xfrm>
            <a:off x="5887676" y="3826729"/>
            <a:ext cx="1007499" cy="400110"/>
          </a:xfrm>
          <a:prstGeom prst="rect">
            <a:avLst/>
          </a:prstGeom>
          <a:noFill/>
        </p:spPr>
        <p:txBody>
          <a:bodyPr wrap="square" rtlCol="1">
            <a:spAutoFit/>
          </a:bodyPr>
          <a:lstStyle/>
          <a:p>
            <a:pPr algn="ctr" rtl="0"/>
            <a:r>
              <a:rPr lang="en-US" sz="2000" dirty="0"/>
              <a:t>port X</a:t>
            </a:r>
            <a:endParaRPr lang="he-IL" sz="2000" dirty="0"/>
          </a:p>
        </p:txBody>
      </p:sp>
      <p:sp>
        <p:nvSpPr>
          <p:cNvPr id="18" name="TextBox 17">
            <a:extLst>
              <a:ext uri="{FF2B5EF4-FFF2-40B4-BE49-F238E27FC236}">
                <a16:creationId xmlns:a16="http://schemas.microsoft.com/office/drawing/2014/main" id="{2B037D14-9ED6-4A93-BCB1-4B5C7B30F040}"/>
              </a:ext>
            </a:extLst>
          </p:cNvPr>
          <p:cNvSpPr txBox="1"/>
          <p:nvPr/>
        </p:nvSpPr>
        <p:spPr>
          <a:xfrm>
            <a:off x="3607290" y="4606909"/>
            <a:ext cx="1991187" cy="400110"/>
          </a:xfrm>
          <a:prstGeom prst="rect">
            <a:avLst/>
          </a:prstGeom>
          <a:noFill/>
        </p:spPr>
        <p:txBody>
          <a:bodyPr wrap="square" rtlCol="1">
            <a:spAutoFit/>
          </a:bodyPr>
          <a:lstStyle/>
          <a:p>
            <a:pPr algn="ctr" rtl="0"/>
            <a:r>
              <a:rPr lang="en-US" sz="2000" dirty="0"/>
              <a:t>http connection </a:t>
            </a:r>
            <a:endParaRPr lang="he-IL" sz="2000" dirty="0"/>
          </a:p>
        </p:txBody>
      </p:sp>
      <p:sp>
        <p:nvSpPr>
          <p:cNvPr id="19" name="TextBox 18">
            <a:extLst>
              <a:ext uri="{FF2B5EF4-FFF2-40B4-BE49-F238E27FC236}">
                <a16:creationId xmlns:a16="http://schemas.microsoft.com/office/drawing/2014/main" id="{99EF80D2-E339-4166-A26B-11CC226DB36B}"/>
              </a:ext>
            </a:extLst>
          </p:cNvPr>
          <p:cNvSpPr txBox="1"/>
          <p:nvPr/>
        </p:nvSpPr>
        <p:spPr>
          <a:xfrm>
            <a:off x="3576406" y="3604496"/>
            <a:ext cx="1991187" cy="400110"/>
          </a:xfrm>
          <a:prstGeom prst="rect">
            <a:avLst/>
          </a:prstGeom>
          <a:noFill/>
        </p:spPr>
        <p:txBody>
          <a:bodyPr wrap="square" rtlCol="1">
            <a:spAutoFit/>
          </a:bodyPr>
          <a:lstStyle/>
          <a:p>
            <a:pPr algn="ctr" rtl="0"/>
            <a:r>
              <a:rPr lang="en-US" sz="2000" dirty="0" err="1"/>
              <a:t>ssh</a:t>
            </a:r>
            <a:r>
              <a:rPr lang="en-US" sz="2000" dirty="0"/>
              <a:t> connection </a:t>
            </a:r>
            <a:endParaRPr lang="he-IL" sz="2000" dirty="0"/>
          </a:p>
        </p:txBody>
      </p:sp>
      <p:sp>
        <p:nvSpPr>
          <p:cNvPr id="21" name="TextBox 20">
            <a:extLst>
              <a:ext uri="{FF2B5EF4-FFF2-40B4-BE49-F238E27FC236}">
                <a16:creationId xmlns:a16="http://schemas.microsoft.com/office/drawing/2014/main" id="{7A4F196C-4D24-4704-9A14-07ABF42FBDC6}"/>
              </a:ext>
            </a:extLst>
          </p:cNvPr>
          <p:cNvSpPr txBox="1"/>
          <p:nvPr/>
        </p:nvSpPr>
        <p:spPr>
          <a:xfrm>
            <a:off x="2244602" y="3404441"/>
            <a:ext cx="997654" cy="400110"/>
          </a:xfrm>
          <a:prstGeom prst="rect">
            <a:avLst/>
          </a:prstGeom>
          <a:noFill/>
        </p:spPr>
        <p:txBody>
          <a:bodyPr wrap="square" rtlCol="1">
            <a:spAutoFit/>
          </a:bodyPr>
          <a:lstStyle/>
          <a:p>
            <a:pPr algn="ctr" rtl="0"/>
            <a:r>
              <a:rPr lang="en-US" sz="2000" dirty="0"/>
              <a:t>port a</a:t>
            </a:r>
            <a:endParaRPr lang="he-IL" sz="2000" dirty="0"/>
          </a:p>
        </p:txBody>
      </p:sp>
      <p:sp>
        <p:nvSpPr>
          <p:cNvPr id="22" name="TextBox 21">
            <a:extLst>
              <a:ext uri="{FF2B5EF4-FFF2-40B4-BE49-F238E27FC236}">
                <a16:creationId xmlns:a16="http://schemas.microsoft.com/office/drawing/2014/main" id="{3EF06566-E600-4AD3-8155-4F4730C87F84}"/>
              </a:ext>
            </a:extLst>
          </p:cNvPr>
          <p:cNvSpPr txBox="1"/>
          <p:nvPr/>
        </p:nvSpPr>
        <p:spPr>
          <a:xfrm>
            <a:off x="2287028" y="4789612"/>
            <a:ext cx="955228" cy="400110"/>
          </a:xfrm>
          <a:prstGeom prst="rect">
            <a:avLst/>
          </a:prstGeom>
          <a:noFill/>
        </p:spPr>
        <p:txBody>
          <a:bodyPr wrap="square" rtlCol="1">
            <a:spAutoFit/>
          </a:bodyPr>
          <a:lstStyle/>
          <a:p>
            <a:pPr algn="ctr" rtl="0"/>
            <a:r>
              <a:rPr lang="en-US" sz="2000" dirty="0"/>
              <a:t>port b</a:t>
            </a:r>
            <a:endParaRPr lang="he-IL" sz="2000" dirty="0"/>
          </a:p>
        </p:txBody>
      </p:sp>
      <p:sp>
        <p:nvSpPr>
          <p:cNvPr id="20" name="TextBox 19">
            <a:extLst>
              <a:ext uri="{FF2B5EF4-FFF2-40B4-BE49-F238E27FC236}">
                <a16:creationId xmlns:a16="http://schemas.microsoft.com/office/drawing/2014/main" id="{F3352580-C457-4A49-B375-D1347B800B27}"/>
              </a:ext>
            </a:extLst>
          </p:cNvPr>
          <p:cNvSpPr txBox="1"/>
          <p:nvPr/>
        </p:nvSpPr>
        <p:spPr>
          <a:xfrm>
            <a:off x="287406" y="3225229"/>
            <a:ext cx="1986182" cy="461665"/>
          </a:xfrm>
          <a:prstGeom prst="rect">
            <a:avLst/>
          </a:prstGeom>
          <a:noFill/>
        </p:spPr>
        <p:txBody>
          <a:bodyPr wrap="square" rtlCol="1">
            <a:spAutoFit/>
          </a:bodyPr>
          <a:lstStyle/>
          <a:p>
            <a:pPr algn="ctr" rtl="0"/>
            <a:r>
              <a:rPr lang="en-US" sz="2400" dirty="0"/>
              <a:t>my computer</a:t>
            </a:r>
            <a:endParaRPr lang="he-IL" sz="2400" dirty="0"/>
          </a:p>
        </p:txBody>
      </p:sp>
      <p:sp>
        <p:nvSpPr>
          <p:cNvPr id="23" name="TextBox 22">
            <a:extLst>
              <a:ext uri="{FF2B5EF4-FFF2-40B4-BE49-F238E27FC236}">
                <a16:creationId xmlns:a16="http://schemas.microsoft.com/office/drawing/2014/main" id="{7519432C-7E09-4D8E-B2AF-917B8560BA22}"/>
              </a:ext>
            </a:extLst>
          </p:cNvPr>
          <p:cNvSpPr txBox="1"/>
          <p:nvPr/>
        </p:nvSpPr>
        <p:spPr>
          <a:xfrm>
            <a:off x="7188629" y="2479073"/>
            <a:ext cx="862741" cy="461665"/>
          </a:xfrm>
          <a:prstGeom prst="rect">
            <a:avLst/>
          </a:prstGeom>
          <a:noFill/>
        </p:spPr>
        <p:txBody>
          <a:bodyPr wrap="square" rtlCol="1">
            <a:spAutoFit/>
          </a:bodyPr>
          <a:lstStyle/>
          <a:p>
            <a:pPr algn="ctr" rtl="0"/>
            <a:r>
              <a:rPr lang="en-US" sz="2400" dirty="0"/>
              <a:t>csl2</a:t>
            </a:r>
            <a:endParaRPr lang="he-IL" sz="2400" dirty="0"/>
          </a:p>
        </p:txBody>
      </p:sp>
    </p:spTree>
    <p:extLst>
      <p:ext uri="{BB962C8B-B14F-4D97-AF65-F5344CB8AC3E}">
        <p14:creationId xmlns:p14="http://schemas.microsoft.com/office/powerpoint/2010/main" val="29966346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88CE6-97AE-4339-AC0D-EA6EA2ADF856}"/>
              </a:ext>
            </a:extLst>
          </p:cNvPr>
          <p:cNvSpPr>
            <a:spLocks noGrp="1"/>
          </p:cNvSpPr>
          <p:nvPr>
            <p:ph type="title"/>
          </p:nvPr>
        </p:nvSpPr>
        <p:spPr/>
        <p:txBody>
          <a:bodyPr/>
          <a:lstStyle/>
          <a:p>
            <a:r>
              <a:rPr lang="he-IL" dirty="0"/>
              <a:t>למה צריך 4 שכבות?</a:t>
            </a:r>
            <a:endParaRPr lang="en-US" dirty="0"/>
          </a:p>
        </p:txBody>
      </p:sp>
      <p:sp>
        <p:nvSpPr>
          <p:cNvPr id="3" name="Content Placeholder 2">
            <a:extLst>
              <a:ext uri="{FF2B5EF4-FFF2-40B4-BE49-F238E27FC236}">
                <a16:creationId xmlns:a16="http://schemas.microsoft.com/office/drawing/2014/main" id="{B1734735-1B09-411F-AB76-2D888CC610B3}"/>
              </a:ext>
            </a:extLst>
          </p:cNvPr>
          <p:cNvSpPr>
            <a:spLocks noGrp="1"/>
          </p:cNvSpPr>
          <p:nvPr>
            <p:ph idx="1"/>
          </p:nvPr>
        </p:nvSpPr>
        <p:spPr/>
        <p:txBody>
          <a:bodyPr/>
          <a:lstStyle/>
          <a:p>
            <a:r>
              <a:rPr lang="he-IL" dirty="0"/>
              <a:t>כל שכבה מוסיפה לחבילה (</a:t>
            </a:r>
            <a:r>
              <a:rPr lang="en-US" dirty="0"/>
              <a:t>packet</a:t>
            </a:r>
            <a:r>
              <a:rPr lang="he-IL" dirty="0"/>
              <a:t>) מידע חיוני להעברה.</a:t>
            </a:r>
          </a:p>
          <a:p>
            <a:pPr lvl="1"/>
            <a:r>
              <a:rPr lang="he-IL" dirty="0"/>
              <a:t>מספר החבילה (כדי לשמור על סדר), קודים לתיקון שגיאות, וכולי.</a:t>
            </a:r>
          </a:p>
        </p:txBody>
      </p:sp>
      <p:sp>
        <p:nvSpPr>
          <p:cNvPr id="4" name="Footer Placeholder 3">
            <a:extLst>
              <a:ext uri="{FF2B5EF4-FFF2-40B4-BE49-F238E27FC236}">
                <a16:creationId xmlns:a16="http://schemas.microsoft.com/office/drawing/2014/main" id="{EE100FB4-681E-4B74-AE0B-1F954AE03308}"/>
              </a:ext>
            </a:extLst>
          </p:cNvPr>
          <p:cNvSpPr>
            <a:spLocks noGrp="1"/>
          </p:cNvSpPr>
          <p:nvPr>
            <p:ph type="ftr" sz="quarter" idx="11"/>
          </p:nvPr>
        </p:nvSpPr>
        <p:spPr/>
        <p:txBody>
          <a:bodyPr/>
          <a:lstStyle/>
          <a:p>
            <a:pPr algn="r"/>
            <a:r>
              <a:rPr lang="he-IL"/>
              <a:t>מערכות הפעלה - תרגול 12</a:t>
            </a:r>
            <a:endParaRPr lang="en-US" dirty="0"/>
          </a:p>
        </p:txBody>
      </p:sp>
      <p:sp>
        <p:nvSpPr>
          <p:cNvPr id="5" name="Slide Number Placeholder 4">
            <a:extLst>
              <a:ext uri="{FF2B5EF4-FFF2-40B4-BE49-F238E27FC236}">
                <a16:creationId xmlns:a16="http://schemas.microsoft.com/office/drawing/2014/main" id="{9F6B8584-3931-426F-A951-A50E24CBDAB2}"/>
              </a:ext>
            </a:extLst>
          </p:cNvPr>
          <p:cNvSpPr>
            <a:spLocks noGrp="1"/>
          </p:cNvSpPr>
          <p:nvPr>
            <p:ph type="sldNum" sz="quarter" idx="12"/>
          </p:nvPr>
        </p:nvSpPr>
        <p:spPr/>
        <p:txBody>
          <a:bodyPr/>
          <a:lstStyle/>
          <a:p>
            <a:fld id="{0CFEC368-1D7A-4F81-ABF6-AE0E36BAF64C}" type="slidenum">
              <a:rPr lang="en-US" smtClean="0"/>
              <a:pPr/>
              <a:t>13</a:t>
            </a:fld>
            <a:endParaRPr lang="en-US"/>
          </a:p>
        </p:txBody>
      </p:sp>
      <p:pic>
        <p:nvPicPr>
          <p:cNvPr id="6" name="Picture 4" descr="http://upload.wikimedia.org/wikipedia/commons/thumb/c/c1/Computer-aj_aj_ashton_01.svg/1024px-Computer-aj_aj_ashton_01.svg.png">
            <a:extLst>
              <a:ext uri="{FF2B5EF4-FFF2-40B4-BE49-F238E27FC236}">
                <a16:creationId xmlns:a16="http://schemas.microsoft.com/office/drawing/2014/main" id="{1FC360CA-8607-4B60-8BD7-F8914C8831D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995" y="3456062"/>
            <a:ext cx="1646593" cy="164659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http://www.shark-systems.de/static/images/protected/server.jpg">
            <a:extLst>
              <a:ext uri="{FF2B5EF4-FFF2-40B4-BE49-F238E27FC236}">
                <a16:creationId xmlns:a16="http://schemas.microsoft.com/office/drawing/2014/main" id="{3C98B8DC-37A6-4812-A4E0-902D17D5B56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86550" y="2955383"/>
            <a:ext cx="2000250" cy="2647951"/>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F45C779A-61E7-4065-9A58-C7E03F29EE62}"/>
              </a:ext>
            </a:extLst>
          </p:cNvPr>
          <p:cNvSpPr txBox="1"/>
          <p:nvPr/>
        </p:nvSpPr>
        <p:spPr>
          <a:xfrm>
            <a:off x="542097" y="5007019"/>
            <a:ext cx="1816387" cy="400110"/>
          </a:xfrm>
          <a:prstGeom prst="rect">
            <a:avLst/>
          </a:prstGeom>
          <a:noFill/>
        </p:spPr>
        <p:txBody>
          <a:bodyPr wrap="square" rtlCol="1">
            <a:spAutoFit/>
          </a:bodyPr>
          <a:lstStyle/>
          <a:p>
            <a:pPr algn="ctr" rtl="0"/>
            <a:r>
              <a:rPr lang="en-US" sz="2000" dirty="0"/>
              <a:t>123.1.23.15</a:t>
            </a:r>
            <a:endParaRPr lang="he-IL" sz="2000" dirty="0"/>
          </a:p>
        </p:txBody>
      </p:sp>
      <p:sp>
        <p:nvSpPr>
          <p:cNvPr id="12" name="TextBox 11">
            <a:extLst>
              <a:ext uri="{FF2B5EF4-FFF2-40B4-BE49-F238E27FC236}">
                <a16:creationId xmlns:a16="http://schemas.microsoft.com/office/drawing/2014/main" id="{ABF2E86D-6B27-407E-BA9C-BA9E2C977E87}"/>
              </a:ext>
            </a:extLst>
          </p:cNvPr>
          <p:cNvSpPr txBox="1"/>
          <p:nvPr/>
        </p:nvSpPr>
        <p:spPr>
          <a:xfrm>
            <a:off x="6586070" y="5638498"/>
            <a:ext cx="2057723" cy="400110"/>
          </a:xfrm>
          <a:prstGeom prst="rect">
            <a:avLst/>
          </a:prstGeom>
          <a:noFill/>
        </p:spPr>
        <p:txBody>
          <a:bodyPr wrap="square" rtlCol="1">
            <a:spAutoFit/>
          </a:bodyPr>
          <a:lstStyle/>
          <a:p>
            <a:pPr algn="ctr" rtl="0"/>
            <a:r>
              <a:rPr lang="en-US" sz="2000" dirty="0"/>
              <a:t>132.68.1.134</a:t>
            </a:r>
            <a:endParaRPr lang="he-IL" sz="2000" dirty="0"/>
          </a:p>
        </p:txBody>
      </p:sp>
      <p:graphicFrame>
        <p:nvGraphicFramePr>
          <p:cNvPr id="10" name="Table 9">
            <a:extLst>
              <a:ext uri="{FF2B5EF4-FFF2-40B4-BE49-F238E27FC236}">
                <a16:creationId xmlns:a16="http://schemas.microsoft.com/office/drawing/2014/main" id="{07904011-9DF6-4D74-9833-908EA7075A28}"/>
              </a:ext>
            </a:extLst>
          </p:cNvPr>
          <p:cNvGraphicFramePr>
            <a:graphicFrameLocks noGrp="1"/>
          </p:cNvGraphicFramePr>
          <p:nvPr>
            <p:extLst>
              <p:ext uri="{D42A27DB-BD31-4B8C-83A1-F6EECF244321}">
                <p14:modId xmlns:p14="http://schemas.microsoft.com/office/powerpoint/2010/main" val="4062018882"/>
              </p:ext>
            </p:extLst>
          </p:nvPr>
        </p:nvGraphicFramePr>
        <p:xfrm>
          <a:off x="2443382" y="3797175"/>
          <a:ext cx="4540836" cy="949960"/>
        </p:xfrm>
        <a:graphic>
          <a:graphicData uri="http://schemas.openxmlformats.org/drawingml/2006/table">
            <a:tbl>
              <a:tblPr firstRow="1" bandRow="1">
                <a:tableStyleId>{5C22544A-7EE6-4342-B048-85BDC9FD1C3A}</a:tableStyleId>
              </a:tblPr>
              <a:tblGrid>
                <a:gridCol w="612639">
                  <a:extLst>
                    <a:ext uri="{9D8B030D-6E8A-4147-A177-3AD203B41FA5}">
                      <a16:colId xmlns:a16="http://schemas.microsoft.com/office/drawing/2014/main" val="1956444252"/>
                    </a:ext>
                  </a:extLst>
                </a:gridCol>
                <a:gridCol w="782053">
                  <a:extLst>
                    <a:ext uri="{9D8B030D-6E8A-4147-A177-3AD203B41FA5}">
                      <a16:colId xmlns:a16="http://schemas.microsoft.com/office/drawing/2014/main" val="698448955"/>
                    </a:ext>
                  </a:extLst>
                </a:gridCol>
                <a:gridCol w="1106905">
                  <a:extLst>
                    <a:ext uri="{9D8B030D-6E8A-4147-A177-3AD203B41FA5}">
                      <a16:colId xmlns:a16="http://schemas.microsoft.com/office/drawing/2014/main" val="243693626"/>
                    </a:ext>
                  </a:extLst>
                </a:gridCol>
                <a:gridCol w="986589">
                  <a:extLst>
                    <a:ext uri="{9D8B030D-6E8A-4147-A177-3AD203B41FA5}">
                      <a16:colId xmlns:a16="http://schemas.microsoft.com/office/drawing/2014/main" val="2485653192"/>
                    </a:ext>
                  </a:extLst>
                </a:gridCol>
                <a:gridCol w="1052650">
                  <a:extLst>
                    <a:ext uri="{9D8B030D-6E8A-4147-A177-3AD203B41FA5}">
                      <a16:colId xmlns:a16="http://schemas.microsoft.com/office/drawing/2014/main" val="851228622"/>
                    </a:ext>
                  </a:extLst>
                </a:gridCol>
              </a:tblGrid>
              <a:tr h="370840">
                <a:tc>
                  <a:txBody>
                    <a:bodyPr/>
                    <a:lstStyle/>
                    <a:p>
                      <a:endParaRPr lang="en-US" sz="1600" dirty="0"/>
                    </a:p>
                  </a:txBody>
                  <a:tcPr/>
                </a:tc>
                <a:tc>
                  <a:txBody>
                    <a:bodyPr/>
                    <a:lstStyle/>
                    <a:p>
                      <a:r>
                        <a:rPr lang="en-US" sz="1600" dirty="0" err="1"/>
                        <a:t>applic</a:t>
                      </a:r>
                      <a:endParaRPr lang="en-US" sz="1600" dirty="0"/>
                    </a:p>
                  </a:txBody>
                  <a:tcPr/>
                </a:tc>
                <a:tc>
                  <a:txBody>
                    <a:bodyPr/>
                    <a:lstStyle/>
                    <a:p>
                      <a:r>
                        <a:rPr lang="en-US" sz="1600" dirty="0"/>
                        <a:t>transport</a:t>
                      </a:r>
                    </a:p>
                  </a:txBody>
                  <a:tcPr/>
                </a:tc>
                <a:tc>
                  <a:txBody>
                    <a:bodyPr/>
                    <a:lstStyle/>
                    <a:p>
                      <a:r>
                        <a:rPr lang="en-US" sz="1600" dirty="0"/>
                        <a:t>network</a:t>
                      </a:r>
                    </a:p>
                  </a:txBody>
                  <a:tcPr/>
                </a:tc>
                <a:tc>
                  <a:txBody>
                    <a:bodyPr/>
                    <a:lstStyle/>
                    <a:p>
                      <a:r>
                        <a:rPr lang="en-US" sz="1600" dirty="0"/>
                        <a:t>datalink</a:t>
                      </a:r>
                    </a:p>
                  </a:txBody>
                  <a:tcPr/>
                </a:tc>
                <a:extLst>
                  <a:ext uri="{0D108BD9-81ED-4DB2-BD59-A6C34878D82A}">
                    <a16:rowId xmlns:a16="http://schemas.microsoft.com/office/drawing/2014/main" val="1059119490"/>
                  </a:ext>
                </a:extLst>
              </a:tr>
              <a:tr h="370840">
                <a:tc>
                  <a:txBody>
                    <a:bodyPr/>
                    <a:lstStyle/>
                    <a:p>
                      <a:r>
                        <a:rPr lang="en-US" sz="1600" dirty="0"/>
                        <a:t>data</a:t>
                      </a:r>
                    </a:p>
                  </a:txBody>
                  <a:tcPr/>
                </a:tc>
                <a:tc>
                  <a:txBody>
                    <a:bodyPr/>
                    <a:lstStyle/>
                    <a:p>
                      <a:r>
                        <a:rPr lang="en-US" sz="1600" dirty="0"/>
                        <a:t>socket</a:t>
                      </a:r>
                    </a:p>
                  </a:txBody>
                  <a:tcPr/>
                </a:tc>
                <a:tc>
                  <a:txBody>
                    <a:bodyPr/>
                    <a:lstStyle/>
                    <a:p>
                      <a:r>
                        <a:rPr lang="en-US" sz="1600" dirty="0"/>
                        <a:t>packet number</a:t>
                      </a:r>
                    </a:p>
                  </a:txBody>
                  <a:tcPr/>
                </a:tc>
                <a:tc>
                  <a:txBody>
                    <a:bodyPr/>
                    <a:lstStyle/>
                    <a:p>
                      <a:r>
                        <a:rPr lang="en-US" sz="1600" dirty="0"/>
                        <a:t>routing data</a:t>
                      </a:r>
                    </a:p>
                  </a:txBody>
                  <a:tcPr/>
                </a:tc>
                <a:tc>
                  <a:txBody>
                    <a:bodyPr/>
                    <a:lstStyle/>
                    <a:p>
                      <a:r>
                        <a:rPr lang="en-US" sz="1600" dirty="0"/>
                        <a:t>error checking</a:t>
                      </a:r>
                    </a:p>
                  </a:txBody>
                  <a:tcPr/>
                </a:tc>
                <a:extLst>
                  <a:ext uri="{0D108BD9-81ED-4DB2-BD59-A6C34878D82A}">
                    <a16:rowId xmlns:a16="http://schemas.microsoft.com/office/drawing/2014/main" val="3616157869"/>
                  </a:ext>
                </a:extLst>
              </a:tr>
            </a:tbl>
          </a:graphicData>
        </a:graphic>
      </p:graphicFrame>
      <p:sp>
        <p:nvSpPr>
          <p:cNvPr id="13" name="TextBox 12">
            <a:extLst>
              <a:ext uri="{FF2B5EF4-FFF2-40B4-BE49-F238E27FC236}">
                <a16:creationId xmlns:a16="http://schemas.microsoft.com/office/drawing/2014/main" id="{3E216C83-516B-4C53-8A67-DC0E8F15913A}"/>
              </a:ext>
            </a:extLst>
          </p:cNvPr>
          <p:cNvSpPr txBox="1"/>
          <p:nvPr/>
        </p:nvSpPr>
        <p:spPr>
          <a:xfrm>
            <a:off x="287406" y="3225229"/>
            <a:ext cx="1986182" cy="461665"/>
          </a:xfrm>
          <a:prstGeom prst="rect">
            <a:avLst/>
          </a:prstGeom>
          <a:noFill/>
        </p:spPr>
        <p:txBody>
          <a:bodyPr wrap="square" rtlCol="1">
            <a:spAutoFit/>
          </a:bodyPr>
          <a:lstStyle/>
          <a:p>
            <a:pPr algn="ctr" rtl="0"/>
            <a:r>
              <a:rPr lang="en-US" sz="2400" dirty="0"/>
              <a:t>my computer</a:t>
            </a:r>
            <a:endParaRPr lang="he-IL" sz="2400" dirty="0"/>
          </a:p>
        </p:txBody>
      </p:sp>
      <p:sp>
        <p:nvSpPr>
          <p:cNvPr id="14" name="TextBox 13">
            <a:extLst>
              <a:ext uri="{FF2B5EF4-FFF2-40B4-BE49-F238E27FC236}">
                <a16:creationId xmlns:a16="http://schemas.microsoft.com/office/drawing/2014/main" id="{D49FB0A3-B8E7-4B16-8078-E4C9E2D39308}"/>
              </a:ext>
            </a:extLst>
          </p:cNvPr>
          <p:cNvSpPr txBox="1"/>
          <p:nvPr/>
        </p:nvSpPr>
        <p:spPr>
          <a:xfrm>
            <a:off x="7188629" y="2479073"/>
            <a:ext cx="862741" cy="461665"/>
          </a:xfrm>
          <a:prstGeom prst="rect">
            <a:avLst/>
          </a:prstGeom>
          <a:noFill/>
        </p:spPr>
        <p:txBody>
          <a:bodyPr wrap="square" rtlCol="1">
            <a:spAutoFit/>
          </a:bodyPr>
          <a:lstStyle/>
          <a:p>
            <a:pPr algn="ctr" rtl="0"/>
            <a:r>
              <a:rPr lang="en-US" sz="2400" dirty="0"/>
              <a:t>csl2</a:t>
            </a:r>
            <a:endParaRPr lang="he-IL" sz="2400" dirty="0"/>
          </a:p>
        </p:txBody>
      </p:sp>
    </p:spTree>
    <p:extLst>
      <p:ext uri="{BB962C8B-B14F-4D97-AF65-F5344CB8AC3E}">
        <p14:creationId xmlns:p14="http://schemas.microsoft.com/office/powerpoint/2010/main" val="28300406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92CA0-ADDF-4BAA-91C5-4A296E4788F6}"/>
              </a:ext>
            </a:extLst>
          </p:cNvPr>
          <p:cNvSpPr>
            <a:spLocks noGrp="1"/>
          </p:cNvSpPr>
          <p:nvPr>
            <p:ph type="title"/>
          </p:nvPr>
        </p:nvSpPr>
        <p:spPr/>
        <p:txBody>
          <a:bodyPr/>
          <a:lstStyle/>
          <a:p>
            <a:r>
              <a:rPr lang="en-US" dirty="0"/>
              <a:t>Sockets API</a:t>
            </a:r>
          </a:p>
        </p:txBody>
      </p:sp>
      <p:sp>
        <p:nvSpPr>
          <p:cNvPr id="3" name="Text Placeholder 2">
            <a:extLst>
              <a:ext uri="{FF2B5EF4-FFF2-40B4-BE49-F238E27FC236}">
                <a16:creationId xmlns:a16="http://schemas.microsoft.com/office/drawing/2014/main" id="{01474043-3F5F-4C0E-834F-E4D494DBACCF}"/>
              </a:ext>
            </a:extLst>
          </p:cNvPr>
          <p:cNvSpPr>
            <a:spLocks noGrp="1"/>
          </p:cNvSpPr>
          <p:nvPr>
            <p:ph type="body" idx="1"/>
          </p:nvPr>
        </p:nvSpPr>
        <p:spPr/>
        <p:txBody>
          <a:bodyPr/>
          <a:lstStyle/>
          <a:p>
            <a:endParaRPr lang="en-US"/>
          </a:p>
        </p:txBody>
      </p:sp>
      <p:sp>
        <p:nvSpPr>
          <p:cNvPr id="4" name="Footer Placeholder 3">
            <a:extLst>
              <a:ext uri="{FF2B5EF4-FFF2-40B4-BE49-F238E27FC236}">
                <a16:creationId xmlns:a16="http://schemas.microsoft.com/office/drawing/2014/main" id="{4E9E9DE4-CF15-40F1-B6C5-8E71433D12DC}"/>
              </a:ext>
            </a:extLst>
          </p:cNvPr>
          <p:cNvSpPr>
            <a:spLocks noGrp="1"/>
          </p:cNvSpPr>
          <p:nvPr>
            <p:ph type="ftr" sz="quarter" idx="11"/>
          </p:nvPr>
        </p:nvSpPr>
        <p:spPr/>
        <p:txBody>
          <a:bodyPr/>
          <a:lstStyle/>
          <a:p>
            <a:pPr algn="r"/>
            <a:r>
              <a:rPr lang="he-IL"/>
              <a:t>מערכות הפעלה - תרגול 12</a:t>
            </a:r>
            <a:endParaRPr lang="en-US" dirty="0"/>
          </a:p>
        </p:txBody>
      </p:sp>
      <p:sp>
        <p:nvSpPr>
          <p:cNvPr id="5" name="Slide Number Placeholder 4">
            <a:extLst>
              <a:ext uri="{FF2B5EF4-FFF2-40B4-BE49-F238E27FC236}">
                <a16:creationId xmlns:a16="http://schemas.microsoft.com/office/drawing/2014/main" id="{61E29A3F-2702-461E-A600-41EFBCB35B2F}"/>
              </a:ext>
            </a:extLst>
          </p:cNvPr>
          <p:cNvSpPr>
            <a:spLocks noGrp="1"/>
          </p:cNvSpPr>
          <p:nvPr>
            <p:ph type="sldNum" sz="quarter" idx="12"/>
          </p:nvPr>
        </p:nvSpPr>
        <p:spPr/>
        <p:txBody>
          <a:bodyPr/>
          <a:lstStyle/>
          <a:p>
            <a:fld id="{0CFEC368-1D7A-4F81-ABF6-AE0E36BAF64C}" type="slidenum">
              <a:rPr lang="en-US" smtClean="0"/>
              <a:pPr/>
              <a:t>14</a:t>
            </a:fld>
            <a:endParaRPr lang="en-US"/>
          </a:p>
        </p:txBody>
      </p:sp>
    </p:spTree>
    <p:extLst>
      <p:ext uri="{BB962C8B-B14F-4D97-AF65-F5344CB8AC3E}">
        <p14:creationId xmlns:p14="http://schemas.microsoft.com/office/powerpoint/2010/main" val="32495617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400" name="Group 13">
            <a:extLst>
              <a:ext uri="{FF2B5EF4-FFF2-40B4-BE49-F238E27FC236}">
                <a16:creationId xmlns:a16="http://schemas.microsoft.com/office/drawing/2014/main" id="{CDDEFF43-091F-4D1F-B822-1A9A04BF9D48}"/>
              </a:ext>
            </a:extLst>
          </p:cNvPr>
          <p:cNvGrpSpPr>
            <a:grpSpLocks/>
          </p:cNvGrpSpPr>
          <p:nvPr/>
        </p:nvGrpSpPr>
        <p:grpSpPr bwMode="auto">
          <a:xfrm>
            <a:off x="8176958" y="4432332"/>
            <a:ext cx="640080" cy="2103120"/>
            <a:chOff x="4830" y="2659"/>
            <a:chExt cx="454" cy="1315"/>
          </a:xfrm>
        </p:grpSpPr>
        <p:sp>
          <p:nvSpPr>
            <p:cNvPr id="16409" name="Line 14">
              <a:extLst>
                <a:ext uri="{FF2B5EF4-FFF2-40B4-BE49-F238E27FC236}">
                  <a16:creationId xmlns:a16="http://schemas.microsoft.com/office/drawing/2014/main" id="{027D0281-F9B6-4659-8711-905299DCCA5D}"/>
                </a:ext>
              </a:extLst>
            </p:cNvPr>
            <p:cNvSpPr>
              <a:spLocks noChangeShapeType="1"/>
            </p:cNvSpPr>
            <p:nvPr/>
          </p:nvSpPr>
          <p:spPr bwMode="auto">
            <a:xfrm>
              <a:off x="4830" y="3974"/>
              <a:ext cx="454" cy="0"/>
            </a:xfrm>
            <a:prstGeom prst="line">
              <a:avLst/>
            </a:prstGeom>
            <a:ln>
              <a:headEnd/>
              <a:tailEnd/>
            </a:ln>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0">
              <a:schemeClr val="dk1"/>
            </a:fillRef>
            <a:effectRef idx="1">
              <a:schemeClr val="dk1"/>
            </a:effectRef>
            <a:fontRef idx="minor">
              <a:schemeClr val="tx1"/>
            </a:fontRef>
          </p:style>
          <p:txBody>
            <a:bodyPr wrap="none" anchor="ctr"/>
            <a:lstStyle/>
            <a:p>
              <a:endParaRPr lang="en-US"/>
            </a:p>
          </p:txBody>
        </p:sp>
        <p:sp>
          <p:nvSpPr>
            <p:cNvPr id="16410" name="Line 15">
              <a:extLst>
                <a:ext uri="{FF2B5EF4-FFF2-40B4-BE49-F238E27FC236}">
                  <a16:creationId xmlns:a16="http://schemas.microsoft.com/office/drawing/2014/main" id="{BFED35A2-3978-481B-92DA-203B06272DD6}"/>
                </a:ext>
              </a:extLst>
            </p:cNvPr>
            <p:cNvSpPr>
              <a:spLocks noChangeShapeType="1"/>
            </p:cNvSpPr>
            <p:nvPr/>
          </p:nvSpPr>
          <p:spPr bwMode="auto">
            <a:xfrm flipV="1">
              <a:off x="5284" y="2659"/>
              <a:ext cx="0" cy="1315"/>
            </a:xfrm>
            <a:prstGeom prst="line">
              <a:avLst/>
            </a:prstGeom>
            <a:ln>
              <a:headEnd/>
              <a:tailEnd/>
            </a:ln>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0">
              <a:schemeClr val="dk1"/>
            </a:fillRef>
            <a:effectRef idx="1">
              <a:schemeClr val="dk1"/>
            </a:effectRef>
            <a:fontRef idx="minor">
              <a:schemeClr val="tx1"/>
            </a:fontRef>
          </p:style>
          <p:txBody>
            <a:bodyPr wrap="none" anchor="ctr"/>
            <a:lstStyle/>
            <a:p>
              <a:endParaRPr lang="en-US"/>
            </a:p>
          </p:txBody>
        </p:sp>
        <p:sp>
          <p:nvSpPr>
            <p:cNvPr id="16411" name="Line 16">
              <a:extLst>
                <a:ext uri="{FF2B5EF4-FFF2-40B4-BE49-F238E27FC236}">
                  <a16:creationId xmlns:a16="http://schemas.microsoft.com/office/drawing/2014/main" id="{92D766E5-1FB1-4C17-9CCD-56205D5AEE80}"/>
                </a:ext>
              </a:extLst>
            </p:cNvPr>
            <p:cNvSpPr>
              <a:spLocks noChangeShapeType="1"/>
            </p:cNvSpPr>
            <p:nvPr/>
          </p:nvSpPr>
          <p:spPr bwMode="auto">
            <a:xfrm flipH="1">
              <a:off x="4830" y="2659"/>
              <a:ext cx="454" cy="0"/>
            </a:xfrm>
            <a:prstGeom prst="line">
              <a:avLst/>
            </a:prstGeom>
            <a:ln>
              <a:headEnd/>
              <a:tailEnd type="triangle" w="med" len="med"/>
            </a:ln>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0">
              <a:schemeClr val="dk1"/>
            </a:fillRef>
            <a:effectRef idx="1">
              <a:schemeClr val="dk1"/>
            </a:effectRef>
            <a:fontRef idx="minor">
              <a:schemeClr val="tx1"/>
            </a:fontRef>
          </p:style>
          <p:txBody>
            <a:bodyPr wrap="none" anchor="ctr"/>
            <a:lstStyle/>
            <a:p>
              <a:endParaRPr lang="en-US"/>
            </a:p>
          </p:txBody>
        </p:sp>
      </p:grpSp>
      <p:grpSp>
        <p:nvGrpSpPr>
          <p:cNvPr id="16402" name="Group 21">
            <a:extLst>
              <a:ext uri="{FF2B5EF4-FFF2-40B4-BE49-F238E27FC236}">
                <a16:creationId xmlns:a16="http://schemas.microsoft.com/office/drawing/2014/main" id="{E01AED4E-9089-4408-BFE0-66057BDE1F95}"/>
              </a:ext>
            </a:extLst>
          </p:cNvPr>
          <p:cNvGrpSpPr>
            <a:grpSpLocks/>
          </p:cNvGrpSpPr>
          <p:nvPr/>
        </p:nvGrpSpPr>
        <p:grpSpPr bwMode="auto">
          <a:xfrm>
            <a:off x="8085518" y="5601080"/>
            <a:ext cx="274320" cy="365760"/>
            <a:chOff x="1791" y="3158"/>
            <a:chExt cx="227" cy="363"/>
          </a:xfrm>
        </p:grpSpPr>
        <p:sp>
          <p:nvSpPr>
            <p:cNvPr id="16403" name="Line 22">
              <a:extLst>
                <a:ext uri="{FF2B5EF4-FFF2-40B4-BE49-F238E27FC236}">
                  <a16:creationId xmlns:a16="http://schemas.microsoft.com/office/drawing/2014/main" id="{BE291EB7-216A-4BB1-A9C7-8BD27D6A4EA1}"/>
                </a:ext>
              </a:extLst>
            </p:cNvPr>
            <p:cNvSpPr>
              <a:spLocks noChangeShapeType="1"/>
            </p:cNvSpPr>
            <p:nvPr/>
          </p:nvSpPr>
          <p:spPr bwMode="auto">
            <a:xfrm>
              <a:off x="1791" y="3521"/>
              <a:ext cx="227" cy="0"/>
            </a:xfrm>
            <a:prstGeom prst="line">
              <a:avLst/>
            </a:prstGeom>
            <a:ln>
              <a:headEnd type="triangle" w="med" len="med"/>
              <a:tailEnd/>
            </a:ln>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0">
              <a:schemeClr val="dk1"/>
            </a:fillRef>
            <a:effectRef idx="1">
              <a:schemeClr val="dk1"/>
            </a:effectRef>
            <a:fontRef idx="minor">
              <a:schemeClr val="tx1"/>
            </a:fontRef>
          </p:style>
          <p:txBody>
            <a:bodyPr wrap="none" anchor="ctr"/>
            <a:lstStyle/>
            <a:p>
              <a:endParaRPr lang="en-US"/>
            </a:p>
          </p:txBody>
        </p:sp>
        <p:sp>
          <p:nvSpPr>
            <p:cNvPr id="16404" name="Line 23">
              <a:extLst>
                <a:ext uri="{FF2B5EF4-FFF2-40B4-BE49-F238E27FC236}">
                  <a16:creationId xmlns:a16="http://schemas.microsoft.com/office/drawing/2014/main" id="{DE3BBF5D-7F9E-4860-8548-0F7797EAA302}"/>
                </a:ext>
              </a:extLst>
            </p:cNvPr>
            <p:cNvSpPr>
              <a:spLocks noChangeShapeType="1"/>
            </p:cNvSpPr>
            <p:nvPr/>
          </p:nvSpPr>
          <p:spPr bwMode="auto">
            <a:xfrm flipV="1">
              <a:off x="2018" y="3158"/>
              <a:ext cx="0" cy="363"/>
            </a:xfrm>
            <a:prstGeom prst="line">
              <a:avLst/>
            </a:prstGeom>
            <a:ln>
              <a:headEnd/>
              <a:tailEnd/>
            </a:ln>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0">
              <a:schemeClr val="dk1"/>
            </a:fillRef>
            <a:effectRef idx="1">
              <a:schemeClr val="dk1"/>
            </a:effectRef>
            <a:fontRef idx="minor">
              <a:schemeClr val="tx1"/>
            </a:fontRef>
          </p:style>
          <p:txBody>
            <a:bodyPr wrap="none" anchor="ctr"/>
            <a:lstStyle/>
            <a:p>
              <a:endParaRPr lang="en-US"/>
            </a:p>
          </p:txBody>
        </p:sp>
        <p:sp>
          <p:nvSpPr>
            <p:cNvPr id="16405" name="Line 24">
              <a:extLst>
                <a:ext uri="{FF2B5EF4-FFF2-40B4-BE49-F238E27FC236}">
                  <a16:creationId xmlns:a16="http://schemas.microsoft.com/office/drawing/2014/main" id="{6C10F78A-65CA-44DC-AD39-A7548FCBE9E5}"/>
                </a:ext>
              </a:extLst>
            </p:cNvPr>
            <p:cNvSpPr>
              <a:spLocks noChangeShapeType="1"/>
            </p:cNvSpPr>
            <p:nvPr/>
          </p:nvSpPr>
          <p:spPr bwMode="auto">
            <a:xfrm flipH="1">
              <a:off x="1791" y="3158"/>
              <a:ext cx="227" cy="0"/>
            </a:xfrm>
            <a:prstGeom prst="line">
              <a:avLst/>
            </a:prstGeom>
            <a:ln>
              <a:headEnd/>
              <a:tailEnd type="triangle" w="med" len="med"/>
            </a:ln>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0">
              <a:schemeClr val="dk1"/>
            </a:fillRef>
            <a:effectRef idx="1">
              <a:schemeClr val="dk1"/>
            </a:effectRef>
            <a:fontRef idx="minor">
              <a:schemeClr val="tx1"/>
            </a:fontRef>
          </p:style>
          <p:txBody>
            <a:bodyPr wrap="none" anchor="ctr"/>
            <a:lstStyle/>
            <a:p>
              <a:endParaRPr lang="en-US"/>
            </a:p>
          </p:txBody>
        </p:sp>
      </p:grpSp>
      <p:sp>
        <p:nvSpPr>
          <p:cNvPr id="5" name="Title 4">
            <a:extLst>
              <a:ext uri="{FF2B5EF4-FFF2-40B4-BE49-F238E27FC236}">
                <a16:creationId xmlns:a16="http://schemas.microsoft.com/office/drawing/2014/main" id="{9B1A22D4-05C8-4A6B-B671-92D15A4DD77C}"/>
              </a:ext>
            </a:extLst>
          </p:cNvPr>
          <p:cNvSpPr>
            <a:spLocks noGrp="1"/>
          </p:cNvSpPr>
          <p:nvPr>
            <p:ph type="title"/>
          </p:nvPr>
        </p:nvSpPr>
        <p:spPr/>
        <p:txBody>
          <a:bodyPr/>
          <a:lstStyle/>
          <a:p>
            <a:r>
              <a:rPr lang="he-IL" altLang="en-US" dirty="0"/>
              <a:t>מימוש שרת-לקוח בעזרת </a:t>
            </a:r>
            <a:r>
              <a:rPr lang="en-US" altLang="en-US" dirty="0"/>
              <a:t>sockets</a:t>
            </a:r>
            <a:endParaRPr lang="en-US" dirty="0"/>
          </a:p>
        </p:txBody>
      </p:sp>
      <p:sp>
        <p:nvSpPr>
          <p:cNvPr id="12" name="Text Placeholder 11">
            <a:extLst>
              <a:ext uri="{FF2B5EF4-FFF2-40B4-BE49-F238E27FC236}">
                <a16:creationId xmlns:a16="http://schemas.microsoft.com/office/drawing/2014/main" id="{60DC61C2-EF4A-42DF-BD59-A53E674DA326}"/>
              </a:ext>
            </a:extLst>
          </p:cNvPr>
          <p:cNvSpPr>
            <a:spLocks noGrp="1"/>
          </p:cNvSpPr>
          <p:nvPr>
            <p:ph type="body" idx="1"/>
          </p:nvPr>
        </p:nvSpPr>
        <p:spPr/>
        <p:txBody>
          <a:bodyPr/>
          <a:lstStyle/>
          <a:p>
            <a:r>
              <a:rPr lang="en-US"/>
              <a:t>client side</a:t>
            </a:r>
            <a:endParaRPr lang="en-US" dirty="0"/>
          </a:p>
        </p:txBody>
      </p:sp>
      <p:sp>
        <p:nvSpPr>
          <p:cNvPr id="22" name="Content Placeholder 21">
            <a:extLst>
              <a:ext uri="{FF2B5EF4-FFF2-40B4-BE49-F238E27FC236}">
                <a16:creationId xmlns:a16="http://schemas.microsoft.com/office/drawing/2014/main" id="{C2253B6C-185C-4641-8FB0-AD073CFD455A}"/>
              </a:ext>
            </a:extLst>
          </p:cNvPr>
          <p:cNvSpPr>
            <a:spLocks noGrp="1"/>
          </p:cNvSpPr>
          <p:nvPr>
            <p:ph sz="half" idx="2"/>
          </p:nvPr>
        </p:nvSpPr>
        <p:spPr>
          <a:xfrm>
            <a:off x="457200" y="2438400"/>
            <a:ext cx="3931920" cy="4419600"/>
          </a:xfrm>
        </p:spPr>
        <p:txBody>
          <a:bodyPr>
            <a:normAutofit lnSpcReduction="10000"/>
          </a:bodyPr>
          <a:lstStyle/>
          <a:p>
            <a:pPr marL="0" indent="0" algn="ctr" rtl="0">
              <a:lnSpc>
                <a:spcPct val="90000"/>
              </a:lnSpc>
              <a:buNone/>
            </a:pPr>
            <a:r>
              <a:rPr lang="en-US" altLang="en-US" sz="2000" dirty="0" err="1">
                <a:latin typeface="Courier New" panose="02070309020205020404" pitchFamily="49" charset="0"/>
                <a:cs typeface="Courier New" panose="02070309020205020404" pitchFamily="49" charset="0"/>
              </a:rPr>
              <a:t>sd</a:t>
            </a:r>
            <a:r>
              <a:rPr lang="en-US" altLang="en-US" sz="2000" dirty="0">
                <a:latin typeface="Courier New" panose="02070309020205020404" pitchFamily="49" charset="0"/>
                <a:cs typeface="Courier New" panose="02070309020205020404" pitchFamily="49" charset="0"/>
              </a:rPr>
              <a:t> = socket()</a:t>
            </a:r>
          </a:p>
          <a:p>
            <a:pPr marL="0" indent="0" algn="ctr" rtl="0">
              <a:lnSpc>
                <a:spcPct val="90000"/>
              </a:lnSpc>
              <a:buNone/>
            </a:pPr>
            <a:endParaRPr lang="en-US" altLang="en-US" sz="2000" dirty="0">
              <a:latin typeface="Courier New" panose="02070309020205020404" pitchFamily="49" charset="0"/>
              <a:cs typeface="Courier New" panose="02070309020205020404" pitchFamily="49" charset="0"/>
            </a:endParaRPr>
          </a:p>
          <a:p>
            <a:pPr marL="0" indent="0" algn="ctr" rtl="0">
              <a:lnSpc>
                <a:spcPct val="90000"/>
              </a:lnSpc>
              <a:buNone/>
            </a:pPr>
            <a:endParaRPr lang="en-US" altLang="en-US" sz="2000" dirty="0">
              <a:latin typeface="Courier New" panose="02070309020205020404" pitchFamily="49" charset="0"/>
              <a:cs typeface="Courier New" panose="02070309020205020404" pitchFamily="49" charset="0"/>
            </a:endParaRPr>
          </a:p>
          <a:p>
            <a:pPr marL="0" indent="0" algn="ctr" rtl="0">
              <a:lnSpc>
                <a:spcPct val="90000"/>
              </a:lnSpc>
              <a:buNone/>
            </a:pPr>
            <a:endParaRPr lang="en-US" altLang="en-US" sz="2000" dirty="0">
              <a:latin typeface="Courier New" panose="02070309020205020404" pitchFamily="49" charset="0"/>
              <a:cs typeface="Courier New" panose="02070309020205020404" pitchFamily="49" charset="0"/>
            </a:endParaRPr>
          </a:p>
          <a:p>
            <a:pPr marL="0" indent="0" algn="ctr" rtl="0">
              <a:lnSpc>
                <a:spcPct val="90000"/>
              </a:lnSpc>
              <a:buNone/>
            </a:pPr>
            <a:endParaRPr lang="en-US" altLang="en-US" sz="2000" dirty="0">
              <a:latin typeface="Courier New" panose="02070309020205020404" pitchFamily="49" charset="0"/>
              <a:cs typeface="Courier New" panose="02070309020205020404" pitchFamily="49" charset="0"/>
            </a:endParaRPr>
          </a:p>
          <a:p>
            <a:pPr marL="0" indent="0" algn="ctr" rtl="0">
              <a:lnSpc>
                <a:spcPct val="90000"/>
              </a:lnSpc>
              <a:buNone/>
            </a:pPr>
            <a:endParaRPr lang="en-US" altLang="en-US" sz="2000" dirty="0">
              <a:latin typeface="Courier New" panose="02070309020205020404" pitchFamily="49" charset="0"/>
              <a:cs typeface="Courier New" panose="02070309020205020404" pitchFamily="49" charset="0"/>
            </a:endParaRPr>
          </a:p>
          <a:p>
            <a:pPr marL="0" indent="0" algn="ctr" rtl="0">
              <a:lnSpc>
                <a:spcPct val="90000"/>
              </a:lnSpc>
              <a:buNone/>
            </a:pPr>
            <a:endParaRPr lang="en-US" altLang="en-US" sz="2000" dirty="0">
              <a:latin typeface="Courier New" panose="02070309020205020404" pitchFamily="49" charset="0"/>
              <a:cs typeface="Courier New" panose="02070309020205020404" pitchFamily="49" charset="0"/>
            </a:endParaRPr>
          </a:p>
          <a:p>
            <a:pPr marL="0" indent="0" algn="ctr" rtl="0">
              <a:lnSpc>
                <a:spcPct val="90000"/>
              </a:lnSpc>
              <a:buNone/>
            </a:pPr>
            <a:endParaRPr lang="en-US" altLang="en-US" sz="2000" dirty="0">
              <a:latin typeface="Courier New" panose="02070309020205020404" pitchFamily="49" charset="0"/>
              <a:cs typeface="Courier New" panose="02070309020205020404" pitchFamily="49" charset="0"/>
            </a:endParaRPr>
          </a:p>
          <a:p>
            <a:pPr marL="0" indent="0" algn="ctr" rtl="0">
              <a:lnSpc>
                <a:spcPct val="90000"/>
              </a:lnSpc>
              <a:buNone/>
            </a:pPr>
            <a:r>
              <a:rPr lang="en-US" altLang="en-US" sz="2000" dirty="0">
                <a:latin typeface="Courier New" panose="02070309020205020404" pitchFamily="49" charset="0"/>
                <a:cs typeface="Courier New" panose="02070309020205020404" pitchFamily="49" charset="0"/>
              </a:rPr>
              <a:t>connect(</a:t>
            </a:r>
            <a:r>
              <a:rPr lang="en-US" altLang="en-US" sz="2000" dirty="0" err="1">
                <a:latin typeface="Courier New" panose="02070309020205020404" pitchFamily="49" charset="0"/>
                <a:cs typeface="Courier New" panose="02070309020205020404" pitchFamily="49" charset="0"/>
              </a:rPr>
              <a:t>sd</a:t>
            </a: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dst</a:t>
            </a:r>
            <a:r>
              <a:rPr lang="en-US" altLang="en-US" sz="2000" dirty="0">
                <a:latin typeface="Courier New" panose="02070309020205020404" pitchFamily="49" charset="0"/>
                <a:cs typeface="Courier New" panose="02070309020205020404" pitchFamily="49" charset="0"/>
              </a:rPr>
              <a:t>)</a:t>
            </a:r>
          </a:p>
          <a:p>
            <a:pPr marL="0" indent="0" algn="ctr" rtl="0">
              <a:lnSpc>
                <a:spcPct val="90000"/>
              </a:lnSpc>
              <a:buNone/>
            </a:pPr>
            <a:endParaRPr lang="en-US" altLang="en-US" sz="2000" dirty="0">
              <a:latin typeface="Courier New" panose="02070309020205020404" pitchFamily="49" charset="0"/>
              <a:cs typeface="Courier New" panose="02070309020205020404" pitchFamily="49" charset="0"/>
            </a:endParaRPr>
          </a:p>
          <a:p>
            <a:pPr marL="0" indent="0" algn="ctr" rtl="0">
              <a:lnSpc>
                <a:spcPct val="90000"/>
              </a:lnSpc>
              <a:buNone/>
            </a:pPr>
            <a:r>
              <a:rPr lang="en-US" altLang="en-US" sz="2000" dirty="0">
                <a:latin typeface="Courier New" panose="02070309020205020404" pitchFamily="49" charset="0"/>
                <a:cs typeface="Courier New" panose="02070309020205020404" pitchFamily="49" charset="0"/>
              </a:rPr>
              <a:t>write(</a:t>
            </a:r>
            <a:r>
              <a:rPr lang="en-US" altLang="en-US" sz="2000" dirty="0" err="1">
                <a:latin typeface="Courier New" panose="02070309020205020404" pitchFamily="49" charset="0"/>
                <a:cs typeface="Courier New" panose="02070309020205020404" pitchFamily="49" charset="0"/>
              </a:rPr>
              <a:t>sd</a:t>
            </a:r>
            <a:r>
              <a:rPr lang="en-US" altLang="en-US" sz="2000" dirty="0">
                <a:latin typeface="Courier New" panose="02070309020205020404" pitchFamily="49" charset="0"/>
                <a:cs typeface="Courier New" panose="02070309020205020404" pitchFamily="49" charset="0"/>
              </a:rPr>
              <a:t>, …)</a:t>
            </a:r>
          </a:p>
          <a:p>
            <a:pPr marL="0" indent="0" algn="ctr" rtl="0">
              <a:lnSpc>
                <a:spcPct val="90000"/>
              </a:lnSpc>
              <a:buNone/>
            </a:pPr>
            <a:r>
              <a:rPr lang="en-US" altLang="en-US" sz="2000" dirty="0">
                <a:latin typeface="Courier New" panose="02070309020205020404" pitchFamily="49" charset="0"/>
                <a:cs typeface="Courier New" panose="02070309020205020404" pitchFamily="49" charset="0"/>
              </a:rPr>
              <a:t>read(</a:t>
            </a:r>
            <a:r>
              <a:rPr lang="en-US" altLang="en-US" sz="2000" dirty="0" err="1">
                <a:latin typeface="Courier New" panose="02070309020205020404" pitchFamily="49" charset="0"/>
                <a:cs typeface="Courier New" panose="02070309020205020404" pitchFamily="49" charset="0"/>
              </a:rPr>
              <a:t>sd</a:t>
            </a:r>
            <a:r>
              <a:rPr lang="en-US" altLang="en-US" sz="2000" dirty="0">
                <a:latin typeface="Courier New" panose="02070309020205020404" pitchFamily="49" charset="0"/>
                <a:cs typeface="Courier New" panose="02070309020205020404" pitchFamily="49" charset="0"/>
              </a:rPr>
              <a:t>, …)</a:t>
            </a:r>
          </a:p>
          <a:p>
            <a:pPr marL="0" indent="0" algn="ctr" rtl="0">
              <a:lnSpc>
                <a:spcPct val="90000"/>
              </a:lnSpc>
              <a:buNone/>
            </a:pPr>
            <a:endParaRPr lang="en-US" altLang="en-US" sz="2000" dirty="0">
              <a:latin typeface="Courier New" panose="02070309020205020404" pitchFamily="49" charset="0"/>
              <a:cs typeface="Courier New" panose="02070309020205020404" pitchFamily="49" charset="0"/>
            </a:endParaRPr>
          </a:p>
          <a:p>
            <a:pPr marL="0" indent="0" algn="ctr" rtl="0">
              <a:lnSpc>
                <a:spcPct val="90000"/>
              </a:lnSpc>
              <a:buNone/>
            </a:pPr>
            <a:r>
              <a:rPr lang="en-US" altLang="en-US" sz="2000" dirty="0">
                <a:latin typeface="Courier New" panose="02070309020205020404" pitchFamily="49" charset="0"/>
                <a:cs typeface="Courier New" panose="02070309020205020404" pitchFamily="49" charset="0"/>
              </a:rPr>
              <a:t>close(</a:t>
            </a:r>
            <a:r>
              <a:rPr lang="en-US" altLang="en-US" sz="2000" dirty="0" err="1">
                <a:latin typeface="Courier New" panose="02070309020205020404" pitchFamily="49" charset="0"/>
                <a:cs typeface="Courier New" panose="02070309020205020404" pitchFamily="49" charset="0"/>
              </a:rPr>
              <a:t>sd</a:t>
            </a:r>
            <a:r>
              <a:rPr lang="en-US" altLang="en-US" sz="2000" dirty="0">
                <a:latin typeface="Courier New" panose="02070309020205020404" pitchFamily="49" charset="0"/>
                <a:cs typeface="Courier New" panose="02070309020205020404" pitchFamily="49" charset="0"/>
              </a:rPr>
              <a:t>)</a:t>
            </a:r>
            <a:endParaRPr lang="en-US" sz="2000" dirty="0">
              <a:latin typeface="Courier New" panose="02070309020205020404" pitchFamily="49" charset="0"/>
              <a:cs typeface="Courier New" panose="02070309020205020404" pitchFamily="49" charset="0"/>
            </a:endParaRPr>
          </a:p>
        </p:txBody>
      </p:sp>
      <p:sp>
        <p:nvSpPr>
          <p:cNvPr id="14" name="Text Placeholder 13">
            <a:extLst>
              <a:ext uri="{FF2B5EF4-FFF2-40B4-BE49-F238E27FC236}">
                <a16:creationId xmlns:a16="http://schemas.microsoft.com/office/drawing/2014/main" id="{35B47BC1-399C-4B53-95DD-96E2539062F4}"/>
              </a:ext>
            </a:extLst>
          </p:cNvPr>
          <p:cNvSpPr>
            <a:spLocks noGrp="1"/>
          </p:cNvSpPr>
          <p:nvPr>
            <p:ph type="body" sz="quarter" idx="3"/>
          </p:nvPr>
        </p:nvSpPr>
        <p:spPr/>
        <p:txBody>
          <a:bodyPr/>
          <a:lstStyle/>
          <a:p>
            <a:r>
              <a:rPr lang="en-US"/>
              <a:t>server side</a:t>
            </a:r>
            <a:endParaRPr lang="en-US" dirty="0"/>
          </a:p>
        </p:txBody>
      </p:sp>
      <p:sp>
        <p:nvSpPr>
          <p:cNvPr id="15" name="Content Placeholder 14">
            <a:extLst>
              <a:ext uri="{FF2B5EF4-FFF2-40B4-BE49-F238E27FC236}">
                <a16:creationId xmlns:a16="http://schemas.microsoft.com/office/drawing/2014/main" id="{0C8CD170-507B-4CEE-A39F-BFB671111B9C}"/>
              </a:ext>
            </a:extLst>
          </p:cNvPr>
          <p:cNvSpPr>
            <a:spLocks noGrp="1"/>
          </p:cNvSpPr>
          <p:nvPr>
            <p:ph sz="quarter" idx="4"/>
          </p:nvPr>
        </p:nvSpPr>
        <p:spPr>
          <a:xfrm>
            <a:off x="4754880" y="2438400"/>
            <a:ext cx="3931920" cy="4419600"/>
          </a:xfrm>
        </p:spPr>
        <p:txBody>
          <a:bodyPr>
            <a:normAutofit fontScale="85000" lnSpcReduction="20000"/>
          </a:bodyPr>
          <a:lstStyle/>
          <a:p>
            <a:pPr marL="0" indent="0" algn="ctr" rtl="0">
              <a:buNone/>
            </a:pPr>
            <a:r>
              <a:rPr lang="en-US" altLang="en-US" dirty="0" err="1">
                <a:latin typeface="Courier New" panose="02070309020205020404" pitchFamily="49" charset="0"/>
                <a:cs typeface="Courier New" panose="02070309020205020404" pitchFamily="49" charset="0"/>
              </a:rPr>
              <a:t>sd</a:t>
            </a:r>
            <a:r>
              <a:rPr lang="en-US" altLang="en-US" dirty="0">
                <a:latin typeface="Courier New" panose="02070309020205020404" pitchFamily="49" charset="0"/>
                <a:cs typeface="Courier New" panose="02070309020205020404" pitchFamily="49" charset="0"/>
              </a:rPr>
              <a:t> = socket()</a:t>
            </a:r>
          </a:p>
          <a:p>
            <a:pPr marL="0" indent="0" algn="ctr" rtl="0">
              <a:buNone/>
            </a:pPr>
            <a:endParaRPr lang="en-US" altLang="en-US" dirty="0">
              <a:latin typeface="Courier New" panose="02070309020205020404" pitchFamily="49" charset="0"/>
              <a:cs typeface="Courier New" panose="02070309020205020404" pitchFamily="49" charset="0"/>
            </a:endParaRPr>
          </a:p>
          <a:p>
            <a:pPr marL="0" indent="0" algn="ctr" rtl="0">
              <a:buNone/>
            </a:pPr>
            <a:r>
              <a:rPr lang="en-US" altLang="en-US" dirty="0">
                <a:latin typeface="Courier New" panose="02070309020205020404" pitchFamily="49" charset="0"/>
                <a:cs typeface="Courier New" panose="02070309020205020404" pitchFamily="49" charset="0"/>
              </a:rPr>
              <a:t>bind(</a:t>
            </a:r>
            <a:r>
              <a:rPr lang="en-US" altLang="en-US" dirty="0" err="1">
                <a:latin typeface="Courier New" panose="02070309020205020404" pitchFamily="49" charset="0"/>
                <a:cs typeface="Courier New" panose="02070309020205020404" pitchFamily="49" charset="0"/>
              </a:rPr>
              <a:t>sd</a:t>
            </a:r>
            <a:r>
              <a:rPr lang="en-US" altLang="en-US" dirty="0">
                <a:latin typeface="Courier New" panose="02070309020205020404" pitchFamily="49" charset="0"/>
                <a:cs typeface="Courier New" panose="02070309020205020404" pitchFamily="49" charset="0"/>
              </a:rPr>
              <a:t>, port)</a:t>
            </a:r>
          </a:p>
          <a:p>
            <a:pPr marL="0" indent="0" algn="ctr" rtl="0">
              <a:buNone/>
            </a:pPr>
            <a:endParaRPr lang="en-US" altLang="en-US" dirty="0">
              <a:latin typeface="Courier New" panose="02070309020205020404" pitchFamily="49" charset="0"/>
              <a:cs typeface="Courier New" panose="02070309020205020404" pitchFamily="49" charset="0"/>
            </a:endParaRPr>
          </a:p>
          <a:p>
            <a:pPr marL="0" indent="0" algn="ctr" rtl="0">
              <a:buNone/>
            </a:pPr>
            <a:r>
              <a:rPr lang="en-US" altLang="en-US" dirty="0">
                <a:latin typeface="Courier New" panose="02070309020205020404" pitchFamily="49" charset="0"/>
                <a:cs typeface="Courier New" panose="02070309020205020404" pitchFamily="49" charset="0"/>
              </a:rPr>
              <a:t>listen(</a:t>
            </a:r>
            <a:r>
              <a:rPr lang="en-US" altLang="en-US" dirty="0" err="1">
                <a:latin typeface="Courier New" panose="02070309020205020404" pitchFamily="49" charset="0"/>
                <a:cs typeface="Courier New" panose="02070309020205020404" pitchFamily="49" charset="0"/>
              </a:rPr>
              <a:t>sd</a:t>
            </a:r>
            <a:r>
              <a:rPr lang="en-US" altLang="en-US" dirty="0">
                <a:latin typeface="Courier New" panose="02070309020205020404" pitchFamily="49" charset="0"/>
                <a:cs typeface="Courier New" panose="02070309020205020404" pitchFamily="49" charset="0"/>
              </a:rPr>
              <a:t>, …)</a:t>
            </a:r>
          </a:p>
          <a:p>
            <a:pPr marL="0" indent="0" algn="ctr" rtl="0">
              <a:buNone/>
            </a:pPr>
            <a:endParaRPr lang="en-US" altLang="en-US" dirty="0">
              <a:latin typeface="Courier New" panose="02070309020205020404" pitchFamily="49" charset="0"/>
              <a:cs typeface="Courier New" panose="02070309020205020404" pitchFamily="49" charset="0"/>
            </a:endParaRPr>
          </a:p>
          <a:p>
            <a:pPr marL="0" indent="0" algn="ctr" rtl="0">
              <a:buNone/>
            </a:pPr>
            <a:r>
              <a:rPr lang="en-US" altLang="en-US" dirty="0" err="1">
                <a:latin typeface="Courier New" panose="02070309020205020404" pitchFamily="49" charset="0"/>
                <a:cs typeface="Courier New" panose="02070309020205020404" pitchFamily="49" charset="0"/>
              </a:rPr>
              <a:t>new_sd</a:t>
            </a:r>
            <a:r>
              <a:rPr lang="en-US" altLang="en-US" dirty="0">
                <a:latin typeface="Courier New" panose="02070309020205020404" pitchFamily="49" charset="0"/>
                <a:cs typeface="Courier New" panose="02070309020205020404" pitchFamily="49" charset="0"/>
              </a:rPr>
              <a:t> = accept(</a:t>
            </a:r>
            <a:r>
              <a:rPr lang="en-US" altLang="en-US" dirty="0" err="1">
                <a:latin typeface="Courier New" panose="02070309020205020404" pitchFamily="49" charset="0"/>
                <a:cs typeface="Courier New" panose="02070309020205020404" pitchFamily="49" charset="0"/>
              </a:rPr>
              <a:t>sd</a:t>
            </a:r>
            <a:r>
              <a:rPr lang="en-US" altLang="en-US" dirty="0">
                <a:latin typeface="Courier New" panose="02070309020205020404" pitchFamily="49" charset="0"/>
                <a:cs typeface="Courier New" panose="02070309020205020404" pitchFamily="49" charset="0"/>
              </a:rPr>
              <a:t>)</a:t>
            </a:r>
          </a:p>
          <a:p>
            <a:pPr marL="0" indent="0" algn="ctr" rtl="0">
              <a:buNone/>
            </a:pPr>
            <a:endParaRPr lang="en-US" altLang="en-US" dirty="0">
              <a:latin typeface="Courier New" panose="02070309020205020404" pitchFamily="49" charset="0"/>
              <a:cs typeface="Courier New" panose="02070309020205020404" pitchFamily="49" charset="0"/>
            </a:endParaRPr>
          </a:p>
          <a:p>
            <a:pPr marL="0" indent="0" algn="ctr" rtl="0">
              <a:buNone/>
            </a:pPr>
            <a:endParaRPr lang="en-US" altLang="en-US" dirty="0">
              <a:latin typeface="Courier New" panose="02070309020205020404" pitchFamily="49" charset="0"/>
              <a:cs typeface="Courier New" panose="02070309020205020404" pitchFamily="49" charset="0"/>
            </a:endParaRPr>
          </a:p>
          <a:p>
            <a:pPr marL="0" indent="0" algn="ctr" rtl="0">
              <a:buNone/>
            </a:pPr>
            <a:endParaRPr lang="en-US" altLang="en-US" dirty="0">
              <a:latin typeface="Courier New" panose="02070309020205020404" pitchFamily="49" charset="0"/>
              <a:cs typeface="Courier New" panose="02070309020205020404" pitchFamily="49" charset="0"/>
            </a:endParaRPr>
          </a:p>
          <a:p>
            <a:pPr marL="0" indent="0" algn="ctr" rtl="0">
              <a:buNone/>
            </a:pPr>
            <a:r>
              <a:rPr lang="en-US" altLang="en-US" dirty="0">
                <a:latin typeface="Courier New" panose="02070309020205020404" pitchFamily="49" charset="0"/>
                <a:cs typeface="Courier New" panose="02070309020205020404" pitchFamily="49" charset="0"/>
              </a:rPr>
              <a:t>write(</a:t>
            </a:r>
            <a:r>
              <a:rPr lang="en-US" altLang="en-US" dirty="0" err="1">
                <a:latin typeface="Courier New" panose="02070309020205020404" pitchFamily="49" charset="0"/>
                <a:cs typeface="Courier New" panose="02070309020205020404" pitchFamily="49" charset="0"/>
              </a:rPr>
              <a:t>new_sd</a:t>
            </a:r>
            <a:r>
              <a:rPr lang="en-US" altLang="en-US" dirty="0">
                <a:latin typeface="Courier New" panose="02070309020205020404" pitchFamily="49" charset="0"/>
                <a:cs typeface="Courier New" panose="02070309020205020404" pitchFamily="49" charset="0"/>
              </a:rPr>
              <a:t>, …)</a:t>
            </a:r>
          </a:p>
          <a:p>
            <a:pPr marL="0" indent="0" algn="ctr" rtl="0">
              <a:buNone/>
            </a:pPr>
            <a:r>
              <a:rPr lang="en-US" altLang="en-US" dirty="0">
                <a:latin typeface="Courier New" panose="02070309020205020404" pitchFamily="49" charset="0"/>
                <a:cs typeface="Courier New" panose="02070309020205020404" pitchFamily="49" charset="0"/>
              </a:rPr>
              <a:t>read(</a:t>
            </a:r>
            <a:r>
              <a:rPr lang="en-US" altLang="en-US" dirty="0" err="1">
                <a:latin typeface="Courier New" panose="02070309020205020404" pitchFamily="49" charset="0"/>
                <a:cs typeface="Courier New" panose="02070309020205020404" pitchFamily="49" charset="0"/>
              </a:rPr>
              <a:t>new_sd</a:t>
            </a:r>
            <a:r>
              <a:rPr lang="en-US" altLang="en-US" dirty="0">
                <a:latin typeface="Courier New" panose="02070309020205020404" pitchFamily="49" charset="0"/>
                <a:cs typeface="Courier New" panose="02070309020205020404" pitchFamily="49" charset="0"/>
              </a:rPr>
              <a:t>, …)</a:t>
            </a:r>
          </a:p>
          <a:p>
            <a:pPr marL="0" indent="0" algn="ctr" rtl="0">
              <a:buNone/>
            </a:pPr>
            <a:endParaRPr lang="en-US" altLang="en-US" dirty="0">
              <a:latin typeface="Courier New" panose="02070309020205020404" pitchFamily="49" charset="0"/>
              <a:cs typeface="Courier New" panose="02070309020205020404" pitchFamily="49" charset="0"/>
            </a:endParaRPr>
          </a:p>
          <a:p>
            <a:pPr marL="0" indent="0" algn="ctr" rtl="0">
              <a:buNone/>
            </a:pPr>
            <a:r>
              <a:rPr lang="en-US" altLang="en-US" dirty="0">
                <a:latin typeface="Courier New" panose="02070309020205020404" pitchFamily="49" charset="0"/>
                <a:cs typeface="Courier New" panose="02070309020205020404" pitchFamily="49" charset="0"/>
              </a:rPr>
              <a:t>close(</a:t>
            </a:r>
            <a:r>
              <a:rPr lang="en-US" altLang="en-US" dirty="0" err="1">
                <a:latin typeface="Courier New" panose="02070309020205020404" pitchFamily="49" charset="0"/>
                <a:cs typeface="Courier New" panose="02070309020205020404" pitchFamily="49" charset="0"/>
              </a:rPr>
              <a:t>new_sd</a:t>
            </a:r>
            <a:r>
              <a:rPr lang="en-US" altLang="en-US" dirty="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p:txBody>
      </p:sp>
      <p:sp>
        <p:nvSpPr>
          <p:cNvPr id="2" name="Footer Placeholder 1">
            <a:extLst>
              <a:ext uri="{FF2B5EF4-FFF2-40B4-BE49-F238E27FC236}">
                <a16:creationId xmlns:a16="http://schemas.microsoft.com/office/drawing/2014/main" id="{0814358E-3036-4223-A0AE-0B4066331869}"/>
              </a:ext>
            </a:extLst>
          </p:cNvPr>
          <p:cNvSpPr>
            <a:spLocks noGrp="1"/>
          </p:cNvSpPr>
          <p:nvPr>
            <p:ph type="ftr" sz="quarter" idx="11"/>
          </p:nvPr>
        </p:nvSpPr>
        <p:spPr/>
        <p:txBody>
          <a:bodyPr/>
          <a:lstStyle/>
          <a:p>
            <a:r>
              <a:rPr lang="he-IL"/>
              <a:t>מערכות הפעלה - תרגול 12</a:t>
            </a:r>
            <a:endParaRPr lang="en-US" dirty="0"/>
          </a:p>
        </p:txBody>
      </p:sp>
      <p:sp>
        <p:nvSpPr>
          <p:cNvPr id="3" name="Slide Number Placeholder 2">
            <a:extLst>
              <a:ext uri="{FF2B5EF4-FFF2-40B4-BE49-F238E27FC236}">
                <a16:creationId xmlns:a16="http://schemas.microsoft.com/office/drawing/2014/main" id="{90F9B5C9-0C7E-4EA7-9A45-23935D872B0C}"/>
              </a:ext>
            </a:extLst>
          </p:cNvPr>
          <p:cNvSpPr>
            <a:spLocks noGrp="1"/>
          </p:cNvSpPr>
          <p:nvPr>
            <p:ph type="sldNum" sz="quarter" idx="12"/>
          </p:nvPr>
        </p:nvSpPr>
        <p:spPr/>
        <p:txBody>
          <a:bodyPr/>
          <a:lstStyle/>
          <a:p>
            <a:fld id="{0CFEC368-1D7A-4F81-ABF6-AE0E36BAF64C}" type="slidenum">
              <a:rPr lang="en-US" smtClean="0"/>
              <a:pPr/>
              <a:t>15</a:t>
            </a:fld>
            <a:endParaRPr lang="en-US"/>
          </a:p>
        </p:txBody>
      </p:sp>
      <p:sp>
        <p:nvSpPr>
          <p:cNvPr id="16392" name="Line 5">
            <a:extLst>
              <a:ext uri="{FF2B5EF4-FFF2-40B4-BE49-F238E27FC236}">
                <a16:creationId xmlns:a16="http://schemas.microsoft.com/office/drawing/2014/main" id="{D8F35197-62C1-4CB4-A0D3-B355867D294D}"/>
              </a:ext>
            </a:extLst>
          </p:cNvPr>
          <p:cNvSpPr>
            <a:spLocks noChangeShapeType="1"/>
          </p:cNvSpPr>
          <p:nvPr/>
        </p:nvSpPr>
        <p:spPr bwMode="auto">
          <a:xfrm>
            <a:off x="6734429" y="2760598"/>
            <a:ext cx="0" cy="274320"/>
          </a:xfrm>
          <a:prstGeom prst="line">
            <a:avLst/>
          </a:prstGeom>
          <a:ln>
            <a:headEnd/>
            <a:tailEnd type="triangle" w="med" len="med"/>
          </a:ln>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0">
            <a:schemeClr val="dk1"/>
          </a:fillRef>
          <a:effectRef idx="1">
            <a:schemeClr val="dk1"/>
          </a:effectRef>
          <a:fontRef idx="minor">
            <a:schemeClr val="tx1"/>
          </a:fontRef>
        </p:style>
        <p:txBody>
          <a:bodyPr wrap="none" anchor="ctr"/>
          <a:lstStyle/>
          <a:p>
            <a:endParaRPr lang="en-US"/>
          </a:p>
        </p:txBody>
      </p:sp>
      <p:sp>
        <p:nvSpPr>
          <p:cNvPr id="45" name="Line 5">
            <a:extLst>
              <a:ext uri="{FF2B5EF4-FFF2-40B4-BE49-F238E27FC236}">
                <a16:creationId xmlns:a16="http://schemas.microsoft.com/office/drawing/2014/main" id="{26F4C24C-5D57-4CDC-B6C8-9ED49F032408}"/>
              </a:ext>
            </a:extLst>
          </p:cNvPr>
          <p:cNvSpPr>
            <a:spLocks noChangeShapeType="1"/>
          </p:cNvSpPr>
          <p:nvPr/>
        </p:nvSpPr>
        <p:spPr bwMode="auto">
          <a:xfrm>
            <a:off x="6722237" y="3388486"/>
            <a:ext cx="0" cy="274320"/>
          </a:xfrm>
          <a:prstGeom prst="line">
            <a:avLst/>
          </a:prstGeom>
          <a:ln>
            <a:headEnd/>
            <a:tailEnd type="triangle" w="med" len="med"/>
          </a:ln>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0">
            <a:schemeClr val="dk1"/>
          </a:fillRef>
          <a:effectRef idx="1">
            <a:schemeClr val="dk1"/>
          </a:effectRef>
          <a:fontRef idx="minor">
            <a:schemeClr val="tx1"/>
          </a:fontRef>
        </p:style>
        <p:txBody>
          <a:bodyPr wrap="none" anchor="ctr"/>
          <a:lstStyle/>
          <a:p>
            <a:endParaRPr lang="en-US"/>
          </a:p>
        </p:txBody>
      </p:sp>
      <p:sp>
        <p:nvSpPr>
          <p:cNvPr id="46" name="Line 5">
            <a:extLst>
              <a:ext uri="{FF2B5EF4-FFF2-40B4-BE49-F238E27FC236}">
                <a16:creationId xmlns:a16="http://schemas.microsoft.com/office/drawing/2014/main" id="{A9B716EA-17CE-4A1B-BF11-6963D6B884A3}"/>
              </a:ext>
            </a:extLst>
          </p:cNvPr>
          <p:cNvSpPr>
            <a:spLocks noChangeShapeType="1"/>
          </p:cNvSpPr>
          <p:nvPr/>
        </p:nvSpPr>
        <p:spPr bwMode="auto">
          <a:xfrm>
            <a:off x="6722237" y="3991990"/>
            <a:ext cx="0" cy="274320"/>
          </a:xfrm>
          <a:prstGeom prst="line">
            <a:avLst/>
          </a:prstGeom>
          <a:ln>
            <a:headEnd/>
            <a:tailEnd type="triangle" w="med" len="med"/>
          </a:ln>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0">
            <a:schemeClr val="dk1"/>
          </a:fillRef>
          <a:effectRef idx="1">
            <a:schemeClr val="dk1"/>
          </a:effectRef>
          <a:fontRef idx="minor">
            <a:schemeClr val="tx1"/>
          </a:fontRef>
        </p:style>
        <p:txBody>
          <a:bodyPr wrap="none" anchor="ctr"/>
          <a:lstStyle/>
          <a:p>
            <a:endParaRPr lang="en-US"/>
          </a:p>
        </p:txBody>
      </p:sp>
      <p:sp>
        <p:nvSpPr>
          <p:cNvPr id="47" name="Line 5">
            <a:extLst>
              <a:ext uri="{FF2B5EF4-FFF2-40B4-BE49-F238E27FC236}">
                <a16:creationId xmlns:a16="http://schemas.microsoft.com/office/drawing/2014/main" id="{E4DA754D-0E93-4E7F-9C2C-04449A514405}"/>
              </a:ext>
            </a:extLst>
          </p:cNvPr>
          <p:cNvSpPr>
            <a:spLocks noChangeShapeType="1"/>
          </p:cNvSpPr>
          <p:nvPr/>
        </p:nvSpPr>
        <p:spPr bwMode="auto">
          <a:xfrm>
            <a:off x="6722237" y="4577206"/>
            <a:ext cx="0" cy="914400"/>
          </a:xfrm>
          <a:prstGeom prst="line">
            <a:avLst/>
          </a:prstGeom>
          <a:ln>
            <a:headEnd/>
            <a:tailEnd type="triangle" w="med" len="med"/>
          </a:ln>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0">
            <a:schemeClr val="dk1"/>
          </a:fillRef>
          <a:effectRef idx="1">
            <a:schemeClr val="dk1"/>
          </a:effectRef>
          <a:fontRef idx="minor">
            <a:schemeClr val="tx1"/>
          </a:fontRef>
        </p:style>
        <p:txBody>
          <a:bodyPr wrap="none" anchor="ctr"/>
          <a:lstStyle/>
          <a:p>
            <a:endParaRPr lang="en-US"/>
          </a:p>
        </p:txBody>
      </p:sp>
      <p:sp>
        <p:nvSpPr>
          <p:cNvPr id="48" name="Line 5">
            <a:extLst>
              <a:ext uri="{FF2B5EF4-FFF2-40B4-BE49-F238E27FC236}">
                <a16:creationId xmlns:a16="http://schemas.microsoft.com/office/drawing/2014/main" id="{A43EA5F8-1C1E-41B7-870E-595B7CD1AAFB}"/>
              </a:ext>
            </a:extLst>
          </p:cNvPr>
          <p:cNvSpPr>
            <a:spLocks noChangeShapeType="1"/>
          </p:cNvSpPr>
          <p:nvPr/>
        </p:nvSpPr>
        <p:spPr bwMode="auto">
          <a:xfrm>
            <a:off x="6722237" y="6131686"/>
            <a:ext cx="0" cy="274320"/>
          </a:xfrm>
          <a:prstGeom prst="line">
            <a:avLst/>
          </a:prstGeom>
          <a:ln>
            <a:headEnd/>
            <a:tailEnd type="triangle" w="med" len="med"/>
          </a:ln>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0">
            <a:schemeClr val="dk1"/>
          </a:fillRef>
          <a:effectRef idx="1">
            <a:schemeClr val="dk1"/>
          </a:effectRef>
          <a:fontRef idx="minor">
            <a:schemeClr val="tx1"/>
          </a:fontRef>
        </p:style>
        <p:txBody>
          <a:bodyPr wrap="none" anchor="ctr"/>
          <a:lstStyle/>
          <a:p>
            <a:endParaRPr lang="en-US"/>
          </a:p>
        </p:txBody>
      </p:sp>
      <p:sp>
        <p:nvSpPr>
          <p:cNvPr id="49" name="Line 5">
            <a:extLst>
              <a:ext uri="{FF2B5EF4-FFF2-40B4-BE49-F238E27FC236}">
                <a16:creationId xmlns:a16="http://schemas.microsoft.com/office/drawing/2014/main" id="{B99305AE-0FCF-49CA-8BBA-74331343E471}"/>
              </a:ext>
            </a:extLst>
          </p:cNvPr>
          <p:cNvSpPr>
            <a:spLocks noChangeShapeType="1"/>
          </p:cNvSpPr>
          <p:nvPr/>
        </p:nvSpPr>
        <p:spPr bwMode="auto">
          <a:xfrm>
            <a:off x="2314829" y="5217286"/>
            <a:ext cx="0" cy="274320"/>
          </a:xfrm>
          <a:prstGeom prst="line">
            <a:avLst/>
          </a:prstGeom>
          <a:ln>
            <a:headEnd/>
            <a:tailEnd type="triangle" w="med" len="med"/>
          </a:ln>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0">
            <a:schemeClr val="dk1"/>
          </a:fillRef>
          <a:effectRef idx="1">
            <a:schemeClr val="dk1"/>
          </a:effectRef>
          <a:fontRef idx="minor">
            <a:schemeClr val="tx1"/>
          </a:fontRef>
        </p:style>
        <p:txBody>
          <a:bodyPr wrap="none" anchor="ctr"/>
          <a:lstStyle/>
          <a:p>
            <a:endParaRPr lang="en-US"/>
          </a:p>
        </p:txBody>
      </p:sp>
      <p:sp>
        <p:nvSpPr>
          <p:cNvPr id="50" name="Line 5">
            <a:extLst>
              <a:ext uri="{FF2B5EF4-FFF2-40B4-BE49-F238E27FC236}">
                <a16:creationId xmlns:a16="http://schemas.microsoft.com/office/drawing/2014/main" id="{9879F610-F3EE-47F8-81EA-C63C06155A39}"/>
              </a:ext>
            </a:extLst>
          </p:cNvPr>
          <p:cNvSpPr>
            <a:spLocks noChangeShapeType="1"/>
          </p:cNvSpPr>
          <p:nvPr/>
        </p:nvSpPr>
        <p:spPr bwMode="auto">
          <a:xfrm>
            <a:off x="2357501" y="6137782"/>
            <a:ext cx="0" cy="274320"/>
          </a:xfrm>
          <a:prstGeom prst="line">
            <a:avLst/>
          </a:prstGeom>
          <a:ln>
            <a:headEnd/>
            <a:tailEnd type="triangle" w="med" len="med"/>
          </a:ln>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0">
            <a:schemeClr val="dk1"/>
          </a:fillRef>
          <a:effectRef idx="1">
            <a:schemeClr val="dk1"/>
          </a:effectRef>
          <a:fontRef idx="minor">
            <a:schemeClr val="tx1"/>
          </a:fontRef>
        </p:style>
        <p:txBody>
          <a:bodyPr wrap="none" anchor="ctr"/>
          <a:lstStyle/>
          <a:p>
            <a:endParaRPr lang="en-US"/>
          </a:p>
        </p:txBody>
      </p:sp>
      <p:sp>
        <p:nvSpPr>
          <p:cNvPr id="51" name="Line 5">
            <a:extLst>
              <a:ext uri="{FF2B5EF4-FFF2-40B4-BE49-F238E27FC236}">
                <a16:creationId xmlns:a16="http://schemas.microsoft.com/office/drawing/2014/main" id="{439BCDBD-DA97-4A8E-A315-6CFA24EDF230}"/>
              </a:ext>
            </a:extLst>
          </p:cNvPr>
          <p:cNvSpPr>
            <a:spLocks noChangeShapeType="1"/>
          </p:cNvSpPr>
          <p:nvPr/>
        </p:nvSpPr>
        <p:spPr bwMode="auto">
          <a:xfrm>
            <a:off x="2320925" y="2754502"/>
            <a:ext cx="0" cy="2103120"/>
          </a:xfrm>
          <a:prstGeom prst="line">
            <a:avLst/>
          </a:prstGeom>
          <a:ln>
            <a:headEnd/>
            <a:tailEnd type="triangle" w="med" len="med"/>
          </a:ln>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0">
            <a:schemeClr val="dk1"/>
          </a:fillRef>
          <a:effectRef idx="1">
            <a:schemeClr val="dk1"/>
          </a:effectRef>
          <a:fontRef idx="minor">
            <a:schemeClr val="tx1"/>
          </a:fontRef>
        </p:style>
        <p:txBody>
          <a:bodyPr wrap="none" anchor="ctr"/>
          <a:lstStyle/>
          <a:p>
            <a:endParaRPr lang="en-US"/>
          </a:p>
        </p:txBody>
      </p:sp>
      <p:grpSp>
        <p:nvGrpSpPr>
          <p:cNvPr id="52" name="Group 21">
            <a:extLst>
              <a:ext uri="{FF2B5EF4-FFF2-40B4-BE49-F238E27FC236}">
                <a16:creationId xmlns:a16="http://schemas.microsoft.com/office/drawing/2014/main" id="{184EC331-0A20-41C9-A7B9-7E8C3D4588FD}"/>
              </a:ext>
            </a:extLst>
          </p:cNvPr>
          <p:cNvGrpSpPr>
            <a:grpSpLocks/>
          </p:cNvGrpSpPr>
          <p:nvPr/>
        </p:nvGrpSpPr>
        <p:grpSpPr bwMode="auto">
          <a:xfrm flipH="1">
            <a:off x="1050734" y="5611908"/>
            <a:ext cx="274320" cy="365760"/>
            <a:chOff x="1791" y="3158"/>
            <a:chExt cx="227" cy="363"/>
          </a:xfrm>
        </p:grpSpPr>
        <p:sp>
          <p:nvSpPr>
            <p:cNvPr id="53" name="Line 22">
              <a:extLst>
                <a:ext uri="{FF2B5EF4-FFF2-40B4-BE49-F238E27FC236}">
                  <a16:creationId xmlns:a16="http://schemas.microsoft.com/office/drawing/2014/main" id="{76F52227-5744-4AB9-A9AC-EEC7B3C26D7F}"/>
                </a:ext>
              </a:extLst>
            </p:cNvPr>
            <p:cNvSpPr>
              <a:spLocks noChangeShapeType="1"/>
            </p:cNvSpPr>
            <p:nvPr/>
          </p:nvSpPr>
          <p:spPr bwMode="auto">
            <a:xfrm>
              <a:off x="1791" y="3521"/>
              <a:ext cx="227" cy="0"/>
            </a:xfrm>
            <a:prstGeom prst="line">
              <a:avLst/>
            </a:prstGeom>
            <a:ln>
              <a:headEnd type="triangle" w="med" len="med"/>
              <a:tailEnd/>
            </a:ln>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0">
              <a:schemeClr val="dk1"/>
            </a:fillRef>
            <a:effectRef idx="1">
              <a:schemeClr val="dk1"/>
            </a:effectRef>
            <a:fontRef idx="minor">
              <a:schemeClr val="tx1"/>
            </a:fontRef>
          </p:style>
          <p:txBody>
            <a:bodyPr wrap="none" anchor="ctr"/>
            <a:lstStyle/>
            <a:p>
              <a:endParaRPr lang="en-US"/>
            </a:p>
          </p:txBody>
        </p:sp>
        <p:sp>
          <p:nvSpPr>
            <p:cNvPr id="54" name="Line 23">
              <a:extLst>
                <a:ext uri="{FF2B5EF4-FFF2-40B4-BE49-F238E27FC236}">
                  <a16:creationId xmlns:a16="http://schemas.microsoft.com/office/drawing/2014/main" id="{16135AEF-04EF-419A-9DA6-A887BFEA1AAF}"/>
                </a:ext>
              </a:extLst>
            </p:cNvPr>
            <p:cNvSpPr>
              <a:spLocks noChangeShapeType="1"/>
            </p:cNvSpPr>
            <p:nvPr/>
          </p:nvSpPr>
          <p:spPr bwMode="auto">
            <a:xfrm flipV="1">
              <a:off x="2018" y="3158"/>
              <a:ext cx="0" cy="363"/>
            </a:xfrm>
            <a:prstGeom prst="line">
              <a:avLst/>
            </a:prstGeom>
            <a:ln>
              <a:headEnd/>
              <a:tailEnd/>
            </a:ln>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0">
              <a:schemeClr val="dk1"/>
            </a:fillRef>
            <a:effectRef idx="1">
              <a:schemeClr val="dk1"/>
            </a:effectRef>
            <a:fontRef idx="minor">
              <a:schemeClr val="tx1"/>
            </a:fontRef>
          </p:style>
          <p:txBody>
            <a:bodyPr wrap="none" anchor="ctr"/>
            <a:lstStyle/>
            <a:p>
              <a:endParaRPr lang="en-US"/>
            </a:p>
          </p:txBody>
        </p:sp>
        <p:sp>
          <p:nvSpPr>
            <p:cNvPr id="55" name="Line 24">
              <a:extLst>
                <a:ext uri="{FF2B5EF4-FFF2-40B4-BE49-F238E27FC236}">
                  <a16:creationId xmlns:a16="http://schemas.microsoft.com/office/drawing/2014/main" id="{C6FAC0D3-C3DB-4F1E-95EF-F61AA24968C9}"/>
                </a:ext>
              </a:extLst>
            </p:cNvPr>
            <p:cNvSpPr>
              <a:spLocks noChangeShapeType="1"/>
            </p:cNvSpPr>
            <p:nvPr/>
          </p:nvSpPr>
          <p:spPr bwMode="auto">
            <a:xfrm flipH="1">
              <a:off x="1791" y="3158"/>
              <a:ext cx="227" cy="0"/>
            </a:xfrm>
            <a:prstGeom prst="line">
              <a:avLst/>
            </a:prstGeom>
            <a:ln>
              <a:headEnd/>
              <a:tailEnd type="triangle" w="med" len="med"/>
            </a:ln>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0">
              <a:schemeClr val="dk1"/>
            </a:fillRef>
            <a:effectRef idx="1">
              <a:schemeClr val="dk1"/>
            </a:effectRef>
            <a:fontRef idx="minor">
              <a:schemeClr val="tx1"/>
            </a:fontRef>
          </p:style>
          <p:txBody>
            <a:bodyPr wrap="none" anchor="ctr"/>
            <a:lstStyle/>
            <a:p>
              <a:endParaRPr lang="en-US"/>
            </a:p>
          </p:txBody>
        </p:sp>
      </p:grpSp>
      <p:sp>
        <p:nvSpPr>
          <p:cNvPr id="62" name="Line 5">
            <a:extLst>
              <a:ext uri="{FF2B5EF4-FFF2-40B4-BE49-F238E27FC236}">
                <a16:creationId xmlns:a16="http://schemas.microsoft.com/office/drawing/2014/main" id="{9A1D875D-B3A9-4FB9-AE68-87A9853BA07D}"/>
              </a:ext>
            </a:extLst>
          </p:cNvPr>
          <p:cNvSpPr>
            <a:spLocks noChangeShapeType="1"/>
          </p:cNvSpPr>
          <p:nvPr/>
        </p:nvSpPr>
        <p:spPr bwMode="auto">
          <a:xfrm rot="16200000">
            <a:off x="5243957" y="3561332"/>
            <a:ext cx="0" cy="2926080"/>
          </a:xfrm>
          <a:prstGeom prst="line">
            <a:avLst/>
          </a:prstGeom>
          <a:ln>
            <a:headEnd/>
            <a:tailEnd type="triangle" w="med" len="med"/>
          </a:ln>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0">
            <a:schemeClr val="dk1"/>
          </a:fillRef>
          <a:effectRef idx="1">
            <a:schemeClr val="dk1"/>
          </a:effectRef>
          <a:fontRef idx="minor">
            <a:schemeClr val="tx1"/>
          </a:fontRef>
        </p:style>
        <p:txBody>
          <a:bodyPr wrap="none" anchor="ctr"/>
          <a:lstStyle/>
          <a:p>
            <a:endParaRPr lang="en-US"/>
          </a:p>
        </p:txBody>
      </p:sp>
    </p:spTree>
    <p:extLst>
      <p:ext uri="{BB962C8B-B14F-4D97-AF65-F5344CB8AC3E}">
        <p14:creationId xmlns:p14="http://schemas.microsoft.com/office/powerpoint/2010/main" val="33999351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a:extLst>
              <a:ext uri="{FF2B5EF4-FFF2-40B4-BE49-F238E27FC236}">
                <a16:creationId xmlns:a16="http://schemas.microsoft.com/office/drawing/2014/main" id="{7F25BE22-4B89-458B-82C3-2E7843C9F7BA}"/>
              </a:ext>
            </a:extLst>
          </p:cNvPr>
          <p:cNvSpPr>
            <a:spLocks noGrp="1" noChangeArrowheads="1"/>
          </p:cNvSpPr>
          <p:nvPr>
            <p:ph type="title"/>
          </p:nvPr>
        </p:nvSpPr>
        <p:spPr/>
        <p:txBody>
          <a:bodyPr/>
          <a:lstStyle/>
          <a:p>
            <a:r>
              <a:rPr lang="en-US" altLang="en-US" dirty="0"/>
              <a:t>sockets API</a:t>
            </a:r>
          </a:p>
        </p:txBody>
      </p:sp>
      <p:sp>
        <p:nvSpPr>
          <p:cNvPr id="5126" name="Rectangle 3">
            <a:extLst>
              <a:ext uri="{FF2B5EF4-FFF2-40B4-BE49-F238E27FC236}">
                <a16:creationId xmlns:a16="http://schemas.microsoft.com/office/drawing/2014/main" id="{EB8F7DD7-54BB-4E4F-90C7-90E454D3EC02}"/>
              </a:ext>
            </a:extLst>
          </p:cNvPr>
          <p:cNvSpPr>
            <a:spLocks noGrp="1" noChangeArrowheads="1"/>
          </p:cNvSpPr>
          <p:nvPr>
            <p:ph idx="1"/>
          </p:nvPr>
        </p:nvSpPr>
        <p:spPr/>
        <p:txBody>
          <a:bodyPr>
            <a:normAutofit/>
          </a:bodyPr>
          <a:lstStyle/>
          <a:p>
            <a:r>
              <a:rPr lang="he-IL" altLang="en-US" dirty="0"/>
              <a:t>קריאות המערכת שאנחנו נלמד הן:</a:t>
            </a:r>
            <a:br>
              <a:rPr lang="en-US" altLang="en-US" dirty="0"/>
            </a:br>
            <a:r>
              <a:rPr lang="en-US" altLang="en-US" dirty="0"/>
              <a:t>bind, listen, accept, connect, send, </a:t>
            </a:r>
            <a:r>
              <a:rPr lang="en-US" altLang="en-US" dirty="0" err="1"/>
              <a:t>recv</a:t>
            </a:r>
            <a:r>
              <a:rPr lang="he-IL" altLang="en-US" dirty="0"/>
              <a:t>.</a:t>
            </a:r>
          </a:p>
          <a:p>
            <a:pPr lvl="1"/>
            <a:r>
              <a:rPr lang="he-IL" altLang="en-US" dirty="0"/>
              <a:t>כמו תמיד, כל קריאת מערכת עטופה ע"י פונקצית ספריה של </a:t>
            </a:r>
            <a:r>
              <a:rPr lang="en-US" altLang="en-US" dirty="0" err="1"/>
              <a:t>libc</a:t>
            </a:r>
            <a:r>
              <a:rPr lang="he-IL" altLang="en-US" dirty="0"/>
              <a:t>.</a:t>
            </a:r>
            <a:endParaRPr lang="en-US" altLang="en-US" dirty="0"/>
          </a:p>
          <a:p>
            <a:pPr lvl="1"/>
            <a:r>
              <a:rPr lang="he-IL" altLang="en-US" dirty="0"/>
              <a:t>בגרסת לינוקס (הישנה) שאנחנו עובדים איתה, כל קריאות המערכת עוברות דרך קריאת מערכת יחידה המשמשת כ-</a:t>
            </a:r>
            <a:r>
              <a:rPr lang="en-US" altLang="en-US" dirty="0"/>
              <a:t>entry point</a:t>
            </a:r>
            <a:r>
              <a:rPr lang="he-IL" altLang="en-US" dirty="0"/>
              <a:t>:</a:t>
            </a:r>
          </a:p>
          <a:p>
            <a:pPr marL="274320" lvl="1" indent="0" algn="l" rtl="0">
              <a:buNone/>
            </a:pPr>
            <a:r>
              <a:rPr lang="en-US" altLang="en-US" dirty="0" err="1">
                <a:latin typeface="Courier New" panose="02070309020205020404" pitchFamily="49" charset="0"/>
                <a:cs typeface="Courier New" panose="02070309020205020404" pitchFamily="49" charset="0"/>
              </a:rPr>
              <a:t>int</a:t>
            </a: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socketcall</a:t>
            </a:r>
            <a:r>
              <a:rPr lang="en-US" altLang="en-US" dirty="0">
                <a:latin typeface="Courier New" panose="02070309020205020404" pitchFamily="49" charset="0"/>
                <a:cs typeface="Courier New" panose="02070309020205020404" pitchFamily="49" charset="0"/>
              </a:rPr>
              <a:t>(</a:t>
            </a:r>
            <a:r>
              <a:rPr lang="en-US" altLang="en-US" dirty="0" err="1">
                <a:latin typeface="Courier New" panose="02070309020205020404" pitchFamily="49" charset="0"/>
                <a:cs typeface="Courier New" panose="02070309020205020404" pitchFamily="49" charset="0"/>
              </a:rPr>
              <a:t>int</a:t>
            </a:r>
            <a:r>
              <a:rPr lang="en-US" altLang="en-US" dirty="0">
                <a:latin typeface="Courier New" panose="02070309020205020404" pitchFamily="49" charset="0"/>
                <a:cs typeface="Courier New" panose="02070309020205020404" pitchFamily="49" charset="0"/>
              </a:rPr>
              <a:t> call, unsigned long *</a:t>
            </a:r>
            <a:r>
              <a:rPr lang="en-US" altLang="en-US" dirty="0" err="1">
                <a:latin typeface="Courier New" panose="02070309020205020404" pitchFamily="49" charset="0"/>
                <a:cs typeface="Courier New" panose="02070309020205020404" pitchFamily="49" charset="0"/>
              </a:rPr>
              <a:t>args</a:t>
            </a:r>
            <a:r>
              <a:rPr lang="en-US" altLang="en-US" dirty="0">
                <a:latin typeface="Courier New" panose="02070309020205020404" pitchFamily="49" charset="0"/>
                <a:cs typeface="Courier New" panose="02070309020205020404" pitchFamily="49" charset="0"/>
              </a:rPr>
              <a:t>);</a:t>
            </a:r>
            <a:endParaRPr lang="he-IL" altLang="en-US" dirty="0">
              <a:latin typeface="Courier New" panose="02070309020205020404" pitchFamily="49" charset="0"/>
              <a:cs typeface="Courier New" panose="02070309020205020404" pitchFamily="49" charset="0"/>
            </a:endParaRPr>
          </a:p>
          <a:p>
            <a:endParaRPr lang="he-IL" altLang="en-US" dirty="0"/>
          </a:p>
          <a:p>
            <a:r>
              <a:rPr lang="he-IL" altLang="en-US" dirty="0"/>
              <a:t>כדי לקרוא לקריאות המערכת הנ"ל צריך להוסיף :</a:t>
            </a:r>
          </a:p>
          <a:p>
            <a:pPr marL="0" indent="0" algn="l" rtl="0">
              <a:buNone/>
            </a:pPr>
            <a:r>
              <a:rPr lang="en-US" altLang="en-US" dirty="0">
                <a:latin typeface="Courier New" panose="02070309020205020404" pitchFamily="49" charset="0"/>
                <a:cs typeface="Courier New" panose="02070309020205020404" pitchFamily="49" charset="0"/>
              </a:rPr>
              <a:t>#include &lt;sys/</a:t>
            </a:r>
            <a:r>
              <a:rPr lang="en-US" altLang="en-US" dirty="0" err="1">
                <a:latin typeface="Courier New" panose="02070309020205020404" pitchFamily="49" charset="0"/>
                <a:cs typeface="Courier New" panose="02070309020205020404" pitchFamily="49" charset="0"/>
              </a:rPr>
              <a:t>types.h</a:t>
            </a:r>
            <a:r>
              <a:rPr lang="en-US" altLang="en-US" dirty="0">
                <a:latin typeface="Courier New" panose="02070309020205020404" pitchFamily="49" charset="0"/>
                <a:cs typeface="Courier New" panose="02070309020205020404" pitchFamily="49" charset="0"/>
              </a:rPr>
              <a:t>&gt;</a:t>
            </a:r>
          </a:p>
          <a:p>
            <a:pPr marL="0" indent="0" algn="l" rtl="0">
              <a:buNone/>
            </a:pPr>
            <a:r>
              <a:rPr lang="en-US" altLang="en-US" dirty="0">
                <a:latin typeface="Courier New" panose="02070309020205020404" pitchFamily="49" charset="0"/>
                <a:cs typeface="Courier New" panose="02070309020205020404" pitchFamily="49" charset="0"/>
              </a:rPr>
              <a:t>#include</a:t>
            </a:r>
            <a:r>
              <a:rPr lang="he-IL" altLang="en-US" dirty="0">
                <a:latin typeface="Courier New" panose="02070309020205020404" pitchFamily="49" charset="0"/>
                <a:cs typeface="Courier New" panose="02070309020205020404" pitchFamily="49" charset="0"/>
              </a:rPr>
              <a:t> </a:t>
            </a:r>
            <a:r>
              <a:rPr lang="en-US" altLang="en-US" dirty="0">
                <a:latin typeface="Courier New" panose="02070309020205020404" pitchFamily="49" charset="0"/>
                <a:cs typeface="Courier New" panose="02070309020205020404" pitchFamily="49" charset="0"/>
              </a:rPr>
              <a:t>&lt;sys/</a:t>
            </a:r>
            <a:r>
              <a:rPr lang="en-US" altLang="en-US" dirty="0" err="1">
                <a:latin typeface="Courier New" panose="02070309020205020404" pitchFamily="49" charset="0"/>
                <a:cs typeface="Courier New" panose="02070309020205020404" pitchFamily="49" charset="0"/>
              </a:rPr>
              <a:t>socket.h</a:t>
            </a:r>
            <a:r>
              <a:rPr lang="en-US" altLang="en-US" dirty="0">
                <a:latin typeface="Courier New" panose="02070309020205020404" pitchFamily="49" charset="0"/>
                <a:cs typeface="Courier New" panose="02070309020205020404" pitchFamily="49" charset="0"/>
              </a:rPr>
              <a:t>&gt;</a:t>
            </a:r>
          </a:p>
        </p:txBody>
      </p:sp>
      <p:sp>
        <p:nvSpPr>
          <p:cNvPr id="2" name="Footer Placeholder 1">
            <a:extLst>
              <a:ext uri="{FF2B5EF4-FFF2-40B4-BE49-F238E27FC236}">
                <a16:creationId xmlns:a16="http://schemas.microsoft.com/office/drawing/2014/main" id="{BD5A3CA5-D954-4803-97ED-06A0E65E9046}"/>
              </a:ext>
            </a:extLst>
          </p:cNvPr>
          <p:cNvSpPr>
            <a:spLocks noGrp="1"/>
          </p:cNvSpPr>
          <p:nvPr>
            <p:ph type="ftr" sz="quarter" idx="11"/>
          </p:nvPr>
        </p:nvSpPr>
        <p:spPr/>
        <p:txBody>
          <a:bodyPr/>
          <a:lstStyle/>
          <a:p>
            <a:r>
              <a:rPr lang="he-IL"/>
              <a:t>מערכות הפעלה - תרגול 12</a:t>
            </a:r>
            <a:endParaRPr lang="en-US" dirty="0"/>
          </a:p>
        </p:txBody>
      </p:sp>
      <p:sp>
        <p:nvSpPr>
          <p:cNvPr id="3" name="Slide Number Placeholder 2">
            <a:extLst>
              <a:ext uri="{FF2B5EF4-FFF2-40B4-BE49-F238E27FC236}">
                <a16:creationId xmlns:a16="http://schemas.microsoft.com/office/drawing/2014/main" id="{FD0A16F5-EA71-4E6C-81E8-54B09226936D}"/>
              </a:ext>
            </a:extLst>
          </p:cNvPr>
          <p:cNvSpPr>
            <a:spLocks noGrp="1"/>
          </p:cNvSpPr>
          <p:nvPr>
            <p:ph type="sldNum" sz="quarter" idx="12"/>
          </p:nvPr>
        </p:nvSpPr>
        <p:spPr/>
        <p:txBody>
          <a:bodyPr/>
          <a:lstStyle/>
          <a:p>
            <a:fld id="{0CFEC368-1D7A-4F81-ABF6-AE0E36BAF64C}" type="slidenum">
              <a:rPr lang="en-US" smtClean="0"/>
              <a:pPr/>
              <a:t>16</a:t>
            </a:fld>
            <a:endParaRPr lang="en-US"/>
          </a:p>
        </p:txBody>
      </p:sp>
    </p:spTree>
    <p:extLst>
      <p:ext uri="{BB962C8B-B14F-4D97-AF65-F5344CB8AC3E}">
        <p14:creationId xmlns:p14="http://schemas.microsoft.com/office/powerpoint/2010/main" val="25105532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a:extLst>
              <a:ext uri="{FF2B5EF4-FFF2-40B4-BE49-F238E27FC236}">
                <a16:creationId xmlns:a16="http://schemas.microsoft.com/office/drawing/2014/main" id="{6966C2A0-90B9-4194-BB1C-AE0C55A38F21}"/>
              </a:ext>
            </a:extLst>
          </p:cNvPr>
          <p:cNvSpPr>
            <a:spLocks noChangeArrowheads="1"/>
          </p:cNvSpPr>
          <p:nvPr/>
        </p:nvSpPr>
        <p:spPr bwMode="auto">
          <a:xfrm>
            <a:off x="457200" y="457200"/>
            <a:ext cx="8229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endParaRPr lang="en-US" altLang="en-US" sz="4400"/>
          </a:p>
        </p:txBody>
      </p:sp>
      <p:sp>
        <p:nvSpPr>
          <p:cNvPr id="15366" name="Rectangle 3">
            <a:extLst>
              <a:ext uri="{FF2B5EF4-FFF2-40B4-BE49-F238E27FC236}">
                <a16:creationId xmlns:a16="http://schemas.microsoft.com/office/drawing/2014/main" id="{70C014C0-7E4D-47F7-BE39-83CD310A0FA8}"/>
              </a:ext>
            </a:extLst>
          </p:cNvPr>
          <p:cNvSpPr>
            <a:spLocks noGrp="1" noChangeArrowheads="1"/>
          </p:cNvSpPr>
          <p:nvPr>
            <p:ph type="title"/>
          </p:nvPr>
        </p:nvSpPr>
        <p:spPr/>
        <p:txBody>
          <a:bodyPr/>
          <a:lstStyle/>
          <a:p>
            <a:r>
              <a:rPr lang="he-IL" altLang="en-US" dirty="0"/>
              <a:t>יצירת חיבור (</a:t>
            </a:r>
            <a:r>
              <a:rPr lang="en-US" altLang="en-US" dirty="0"/>
              <a:t>connection</a:t>
            </a:r>
            <a:r>
              <a:rPr lang="he-IL" altLang="en-US" dirty="0"/>
              <a:t>)</a:t>
            </a:r>
            <a:endParaRPr lang="en-US" altLang="en-US" dirty="0"/>
          </a:p>
        </p:txBody>
      </p:sp>
      <p:sp>
        <p:nvSpPr>
          <p:cNvPr id="433156" name="Rectangle 4">
            <a:extLst>
              <a:ext uri="{FF2B5EF4-FFF2-40B4-BE49-F238E27FC236}">
                <a16:creationId xmlns:a16="http://schemas.microsoft.com/office/drawing/2014/main" id="{1E872E02-EC7E-4A93-96DE-76AD013B5788}"/>
              </a:ext>
            </a:extLst>
          </p:cNvPr>
          <p:cNvSpPr>
            <a:spLocks noGrp="1" noChangeArrowheads="1"/>
          </p:cNvSpPr>
          <p:nvPr>
            <p:ph idx="1"/>
          </p:nvPr>
        </p:nvSpPr>
        <p:spPr/>
        <p:txBody>
          <a:bodyPr>
            <a:normAutofit/>
          </a:bodyPr>
          <a:lstStyle/>
          <a:p>
            <a:r>
              <a:rPr lang="he-IL" altLang="en-US" dirty="0"/>
              <a:t>בהתחלה התקשורת אינה סימטרית:</a:t>
            </a:r>
          </a:p>
          <a:p>
            <a:endParaRPr lang="he-IL" altLang="en-US" dirty="0"/>
          </a:p>
          <a:p>
            <a:pPr marL="0" indent="0">
              <a:buNone/>
            </a:pPr>
            <a:endParaRPr lang="he-IL" altLang="en-US" dirty="0"/>
          </a:p>
          <a:p>
            <a:endParaRPr lang="he-IL" altLang="en-US" dirty="0"/>
          </a:p>
          <a:p>
            <a:endParaRPr lang="he-IL" altLang="en-US" dirty="0"/>
          </a:p>
          <a:p>
            <a:pPr marL="0" indent="0">
              <a:buNone/>
            </a:pPr>
            <a:endParaRPr lang="he-IL" altLang="en-US" dirty="0"/>
          </a:p>
          <a:p>
            <a:pPr marL="0" indent="0">
              <a:buNone/>
            </a:pPr>
            <a:endParaRPr lang="he-IL" altLang="en-US" dirty="0"/>
          </a:p>
          <a:p>
            <a:r>
              <a:rPr lang="he-IL" altLang="en-US" dirty="0"/>
              <a:t>לאחר שהחיבור מבוסס, התקשורת היא סימטרית: </a:t>
            </a:r>
            <a:br>
              <a:rPr lang="en-US" altLang="en-US" dirty="0"/>
            </a:br>
            <a:r>
              <a:rPr lang="he-IL" altLang="en-US" dirty="0"/>
              <a:t>שני הצדדים יכולים לשלוח הודעות אחד לשני דרך ה-</a:t>
            </a:r>
            <a:r>
              <a:rPr lang="en-US" altLang="en-US" dirty="0"/>
              <a:t>socket</a:t>
            </a:r>
            <a:r>
              <a:rPr lang="he-IL" altLang="en-US" dirty="0"/>
              <a:t>.</a:t>
            </a:r>
          </a:p>
          <a:p>
            <a:r>
              <a:rPr lang="he-IL" altLang="en-US" dirty="0"/>
              <a:t>כל </a:t>
            </a:r>
            <a:r>
              <a:rPr lang="en-US" altLang="en-US" dirty="0"/>
              <a:t>TCP session</a:t>
            </a:r>
            <a:r>
              <a:rPr lang="he-IL" altLang="en-US" dirty="0"/>
              <a:t> שנוצר כך מוגדר באופן חד ערכי ע"י הרביעיה (</a:t>
            </a:r>
            <a:r>
              <a:rPr lang="en-US" altLang="en-US" dirty="0"/>
              <a:t>source IP, source Port, destination IP, destination Port</a:t>
            </a:r>
            <a:r>
              <a:rPr lang="he-IL" altLang="en-US" dirty="0"/>
              <a:t>).</a:t>
            </a:r>
            <a:endParaRPr lang="en-US" altLang="en-US" dirty="0"/>
          </a:p>
        </p:txBody>
      </p:sp>
      <p:sp>
        <p:nvSpPr>
          <p:cNvPr id="2" name="Footer Placeholder 1">
            <a:extLst>
              <a:ext uri="{FF2B5EF4-FFF2-40B4-BE49-F238E27FC236}">
                <a16:creationId xmlns:a16="http://schemas.microsoft.com/office/drawing/2014/main" id="{EA3F0ABE-B01E-405D-90EC-39959FFD7616}"/>
              </a:ext>
            </a:extLst>
          </p:cNvPr>
          <p:cNvSpPr>
            <a:spLocks noGrp="1"/>
          </p:cNvSpPr>
          <p:nvPr>
            <p:ph type="ftr" sz="quarter" idx="11"/>
          </p:nvPr>
        </p:nvSpPr>
        <p:spPr/>
        <p:txBody>
          <a:bodyPr/>
          <a:lstStyle/>
          <a:p>
            <a:r>
              <a:rPr lang="he-IL"/>
              <a:t>מערכות הפעלה - תרגול 12</a:t>
            </a:r>
            <a:endParaRPr lang="en-US" dirty="0"/>
          </a:p>
        </p:txBody>
      </p:sp>
      <p:sp>
        <p:nvSpPr>
          <p:cNvPr id="3" name="Slide Number Placeholder 2">
            <a:extLst>
              <a:ext uri="{FF2B5EF4-FFF2-40B4-BE49-F238E27FC236}">
                <a16:creationId xmlns:a16="http://schemas.microsoft.com/office/drawing/2014/main" id="{A3B60DC1-EABB-41CA-827F-73C3DAC5AD68}"/>
              </a:ext>
            </a:extLst>
          </p:cNvPr>
          <p:cNvSpPr>
            <a:spLocks noGrp="1"/>
          </p:cNvSpPr>
          <p:nvPr>
            <p:ph type="sldNum" sz="quarter" idx="12"/>
          </p:nvPr>
        </p:nvSpPr>
        <p:spPr/>
        <p:txBody>
          <a:bodyPr/>
          <a:lstStyle/>
          <a:p>
            <a:fld id="{0CFEC368-1D7A-4F81-ABF6-AE0E36BAF64C}" type="slidenum">
              <a:rPr lang="en-US" smtClean="0"/>
              <a:pPr/>
              <a:t>17</a:t>
            </a:fld>
            <a:endParaRPr lang="en-US"/>
          </a:p>
        </p:txBody>
      </p:sp>
      <p:graphicFrame>
        <p:nvGraphicFramePr>
          <p:cNvPr id="4" name="Table 3">
            <a:extLst>
              <a:ext uri="{FF2B5EF4-FFF2-40B4-BE49-F238E27FC236}">
                <a16:creationId xmlns:a16="http://schemas.microsoft.com/office/drawing/2014/main" id="{1FD3E15F-2622-4FD7-BEC8-1AB6E20687B4}"/>
              </a:ext>
            </a:extLst>
          </p:cNvPr>
          <p:cNvGraphicFramePr>
            <a:graphicFrameLocks noGrp="1"/>
          </p:cNvGraphicFramePr>
          <p:nvPr>
            <p:extLst>
              <p:ext uri="{D42A27DB-BD31-4B8C-83A1-F6EECF244321}">
                <p14:modId xmlns:p14="http://schemas.microsoft.com/office/powerpoint/2010/main" val="2118513894"/>
              </p:ext>
            </p:extLst>
          </p:nvPr>
        </p:nvGraphicFramePr>
        <p:xfrm>
          <a:off x="457199" y="2058269"/>
          <a:ext cx="8229600" cy="2407920"/>
        </p:xfrm>
        <a:graphic>
          <a:graphicData uri="http://schemas.openxmlformats.org/drawingml/2006/table">
            <a:tbl>
              <a:tblPr firstRow="1" bandRow="1">
                <a:tableStyleId>{5C22544A-7EE6-4342-B048-85BDC9FD1C3A}</a:tableStyleId>
              </a:tblPr>
              <a:tblGrid>
                <a:gridCol w="4049487">
                  <a:extLst>
                    <a:ext uri="{9D8B030D-6E8A-4147-A177-3AD203B41FA5}">
                      <a16:colId xmlns:a16="http://schemas.microsoft.com/office/drawing/2014/main" val="1324244463"/>
                    </a:ext>
                  </a:extLst>
                </a:gridCol>
                <a:gridCol w="4180113">
                  <a:extLst>
                    <a:ext uri="{9D8B030D-6E8A-4147-A177-3AD203B41FA5}">
                      <a16:colId xmlns:a16="http://schemas.microsoft.com/office/drawing/2014/main" val="180111079"/>
                    </a:ext>
                  </a:extLst>
                </a:gridCol>
              </a:tblGrid>
              <a:tr h="37084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altLang="en-US" sz="2400" dirty="0"/>
                        <a:t>הלקוח:</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altLang="en-US" sz="2400" dirty="0"/>
                        <a:t>השרת:</a:t>
                      </a:r>
                    </a:p>
                  </a:txBody>
                  <a:tcPr anchor="ctr"/>
                </a:tc>
                <a:extLst>
                  <a:ext uri="{0D108BD9-81ED-4DB2-BD59-A6C34878D82A}">
                    <a16:rowId xmlns:a16="http://schemas.microsoft.com/office/drawing/2014/main" val="977416596"/>
                  </a:ext>
                </a:extLst>
              </a:tr>
              <a:tr h="37084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altLang="en-US" sz="2200" dirty="0"/>
                        <a:t>יוצר </a:t>
                      </a:r>
                      <a:r>
                        <a:rPr lang="en-US" altLang="en-US" sz="2200" dirty="0"/>
                        <a:t>socket</a:t>
                      </a:r>
                      <a:r>
                        <a:rPr lang="he-IL" altLang="en-US" sz="2200" dirty="0"/>
                        <a:t>.</a:t>
                      </a:r>
                    </a:p>
                  </a:txBody>
                  <a:tcPr anchor="ct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altLang="en-US" sz="2200" dirty="0"/>
                        <a:t>יוצר </a:t>
                      </a:r>
                      <a:r>
                        <a:rPr lang="en-US" altLang="en-US" sz="2200" dirty="0"/>
                        <a:t>socket</a:t>
                      </a:r>
                      <a:r>
                        <a:rPr lang="he-IL" altLang="en-US" sz="2200" dirty="0"/>
                        <a:t>.</a:t>
                      </a:r>
                      <a:endParaRPr lang="en-US" altLang="en-US" sz="2200" dirty="0"/>
                    </a:p>
                  </a:txBody>
                  <a:tcPr anchor="ctr"/>
                </a:tc>
                <a:extLst>
                  <a:ext uri="{0D108BD9-81ED-4DB2-BD59-A6C34878D82A}">
                    <a16:rowId xmlns:a16="http://schemas.microsoft.com/office/drawing/2014/main" val="1008330736"/>
                  </a:ext>
                </a:extLst>
              </a:tr>
              <a:tr h="37084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altLang="en-US" sz="2200" dirty="0"/>
                        <a:t>מנסה להתחבר אל כתובת </a:t>
                      </a:r>
                      <a:r>
                        <a:rPr lang="en-US" altLang="en-US" sz="2200" dirty="0"/>
                        <a:t>IP</a:t>
                      </a:r>
                      <a:r>
                        <a:rPr lang="he-IL" altLang="en-US" sz="2200" dirty="0"/>
                        <a:t> ופורט של השרת באמצעות </a:t>
                      </a:r>
                      <a:r>
                        <a:rPr lang="en-US" altLang="en-US" sz="2200" dirty="0"/>
                        <a:t>connect()</a:t>
                      </a:r>
                      <a:r>
                        <a:rPr lang="he-IL" altLang="en-US" sz="2200" dirty="0"/>
                        <a:t>.</a:t>
                      </a:r>
                    </a:p>
                  </a:txBody>
                  <a:tcPr anchor="ct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altLang="en-US" sz="2200" dirty="0"/>
                        <a:t>קושר אותו לפורט עליו הוא מקשיב באמצעות קריאת מערכת </a:t>
                      </a:r>
                      <a:r>
                        <a:rPr lang="en-US" altLang="en-US" sz="2200" dirty="0"/>
                        <a:t>bind()</a:t>
                      </a:r>
                      <a:r>
                        <a:rPr lang="he-IL" altLang="en-US" sz="2200" dirty="0"/>
                        <a:t>.</a:t>
                      </a:r>
                    </a:p>
                  </a:txBody>
                  <a:tcPr anchor="ctr"/>
                </a:tc>
                <a:extLst>
                  <a:ext uri="{0D108BD9-81ED-4DB2-BD59-A6C34878D82A}">
                    <a16:rowId xmlns:a16="http://schemas.microsoft.com/office/drawing/2014/main" val="1621724895"/>
                  </a:ext>
                </a:extLst>
              </a:tr>
              <a:tr h="370840">
                <a:tc>
                  <a:txBody>
                    <a:bodyPr/>
                    <a:lstStyle/>
                    <a:p>
                      <a:pPr algn="r" rtl="1"/>
                      <a:endParaRPr lang="en-US" sz="2200" dirty="0"/>
                    </a:p>
                  </a:txBody>
                  <a:tcPr anchor="ct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altLang="en-US" sz="2200" dirty="0"/>
                        <a:t>מחכה על ה-</a:t>
                      </a:r>
                      <a:r>
                        <a:rPr lang="en-US" altLang="en-US" sz="2200" dirty="0"/>
                        <a:t>socket</a:t>
                      </a:r>
                      <a:r>
                        <a:rPr lang="he-IL" altLang="en-US" sz="2200" dirty="0"/>
                        <a:t> לבקשות תקשורת נכנסות באמצעות </a:t>
                      </a:r>
                      <a:r>
                        <a:rPr lang="en-US" altLang="en-US" sz="2200" dirty="0"/>
                        <a:t>accept()</a:t>
                      </a:r>
                      <a:r>
                        <a:rPr lang="he-IL" altLang="en-US" sz="2200" dirty="0"/>
                        <a:t>.</a:t>
                      </a:r>
                    </a:p>
                  </a:txBody>
                  <a:tcPr anchor="ctr"/>
                </a:tc>
                <a:extLst>
                  <a:ext uri="{0D108BD9-81ED-4DB2-BD59-A6C34878D82A}">
                    <a16:rowId xmlns:a16="http://schemas.microsoft.com/office/drawing/2014/main" val="3410602918"/>
                  </a:ext>
                </a:extLst>
              </a:tr>
            </a:tbl>
          </a:graphicData>
        </a:graphic>
      </p:graphicFrame>
    </p:spTree>
    <p:extLst>
      <p:ext uri="{BB962C8B-B14F-4D97-AF65-F5344CB8AC3E}">
        <p14:creationId xmlns:p14="http://schemas.microsoft.com/office/powerpoint/2010/main" val="19996137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33156">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3315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a:extLst>
              <a:ext uri="{FF2B5EF4-FFF2-40B4-BE49-F238E27FC236}">
                <a16:creationId xmlns:a16="http://schemas.microsoft.com/office/drawing/2014/main" id="{A55194E9-A0AC-455C-8CD0-E2C9CE0D1547}"/>
              </a:ext>
            </a:extLst>
          </p:cNvPr>
          <p:cNvSpPr>
            <a:spLocks noGrp="1" noChangeArrowheads="1"/>
          </p:cNvSpPr>
          <p:nvPr>
            <p:ph type="title"/>
          </p:nvPr>
        </p:nvSpPr>
        <p:spPr/>
        <p:txBody>
          <a:bodyPr/>
          <a:lstStyle/>
          <a:p>
            <a:r>
              <a:rPr lang="he-IL" altLang="en-US" dirty="0"/>
              <a:t>קוד השרת: הסברים</a:t>
            </a:r>
            <a:endParaRPr lang="en-US" altLang="en-US" dirty="0"/>
          </a:p>
        </p:txBody>
      </p:sp>
      <p:sp>
        <p:nvSpPr>
          <p:cNvPr id="17414" name="Rectangle 3">
            <a:extLst>
              <a:ext uri="{FF2B5EF4-FFF2-40B4-BE49-F238E27FC236}">
                <a16:creationId xmlns:a16="http://schemas.microsoft.com/office/drawing/2014/main" id="{6D1A1D0C-7FE2-4ED6-B686-38BBD0EC3F0D}"/>
              </a:ext>
            </a:extLst>
          </p:cNvPr>
          <p:cNvSpPr>
            <a:spLocks noGrp="1" noChangeArrowheads="1"/>
          </p:cNvSpPr>
          <p:nvPr>
            <p:ph idx="1"/>
          </p:nvPr>
        </p:nvSpPr>
        <p:spPr/>
        <p:txBody>
          <a:bodyPr/>
          <a:lstStyle/>
          <a:p>
            <a:r>
              <a:rPr lang="he-IL" altLang="en-US" dirty="0"/>
              <a:t>השרת חייב לקרוא ל-</a:t>
            </a:r>
            <a:r>
              <a:rPr lang="en-US" altLang="en-US" dirty="0"/>
              <a:t>bind()</a:t>
            </a:r>
            <a:r>
              <a:rPr lang="he-IL" altLang="en-US" dirty="0"/>
              <a:t> כדי לקשור את ה-</a:t>
            </a:r>
            <a:r>
              <a:rPr lang="en-US" altLang="en-US" dirty="0"/>
              <a:t> </a:t>
            </a:r>
            <a:r>
              <a:rPr lang="en-US" altLang="en-US" dirty="0" err="1"/>
              <a:t>sd</a:t>
            </a:r>
            <a:r>
              <a:rPr lang="he-IL" altLang="en-US" dirty="0"/>
              <a:t>(</a:t>
            </a:r>
            <a:r>
              <a:rPr lang="en-US" altLang="en-US" dirty="0"/>
              <a:t>socket descriptor</a:t>
            </a:r>
            <a:r>
              <a:rPr lang="he-IL" altLang="en-US" dirty="0"/>
              <a:t>) שלו ל-</a:t>
            </a:r>
            <a:r>
              <a:rPr lang="en-US" altLang="en-US" dirty="0"/>
              <a:t>port</a:t>
            </a:r>
            <a:r>
              <a:rPr lang="he-IL" altLang="en-US" dirty="0"/>
              <a:t> מסוים.</a:t>
            </a:r>
          </a:p>
          <a:p>
            <a:pPr lvl="1"/>
            <a:r>
              <a:rPr lang="he-IL" altLang="en-US" dirty="0"/>
              <a:t>אחרת השרת יחכה לבקשות על </a:t>
            </a:r>
            <a:r>
              <a:rPr lang="en-US" altLang="en-US" dirty="0"/>
              <a:t>port</a:t>
            </a:r>
            <a:r>
              <a:rPr lang="he-IL" altLang="en-US" dirty="0"/>
              <a:t> אקראי.</a:t>
            </a:r>
          </a:p>
          <a:p>
            <a:r>
              <a:rPr lang="he-IL" altLang="en-US" dirty="0"/>
              <a:t>בדרך-כלל, מספר לקוחות שולחים בקשות לתקשורת עם השרת.</a:t>
            </a:r>
          </a:p>
          <a:p>
            <a:pPr lvl="1"/>
            <a:r>
              <a:rPr lang="he-IL" altLang="en-US" dirty="0"/>
              <a:t>בקשות אלה נשמרות בתור ע"י מערכת ההפעלה.</a:t>
            </a:r>
          </a:p>
          <a:p>
            <a:pPr lvl="1"/>
            <a:r>
              <a:rPr lang="en-US" altLang="en-US" dirty="0"/>
              <a:t>listen()</a:t>
            </a:r>
            <a:r>
              <a:rPr lang="he-IL" altLang="en-US" dirty="0"/>
              <a:t> מגדירה את אורך התור.</a:t>
            </a:r>
          </a:p>
          <a:p>
            <a:r>
              <a:rPr lang="he-IL" altLang="en-US" dirty="0"/>
              <a:t>השרת מקבל כל פעם בקשה אחת ע"י </a:t>
            </a:r>
            <a:r>
              <a:rPr lang="en-US" altLang="en-US" dirty="0"/>
              <a:t>accept()</a:t>
            </a:r>
            <a:r>
              <a:rPr lang="he-IL" altLang="en-US" dirty="0"/>
              <a:t>.</a:t>
            </a:r>
            <a:endParaRPr lang="en-US" altLang="en-US" dirty="0"/>
          </a:p>
          <a:p>
            <a:r>
              <a:rPr lang="he-IL" altLang="en-US" dirty="0"/>
              <a:t>כאשר הטיפול בבקשה הוא ארוך, כדאי אחרי </a:t>
            </a:r>
            <a:r>
              <a:rPr lang="en-US" altLang="en-US" dirty="0"/>
              <a:t>accept()</a:t>
            </a:r>
            <a:r>
              <a:rPr lang="he-IL" altLang="en-US" dirty="0"/>
              <a:t> לעשות </a:t>
            </a:r>
            <a:r>
              <a:rPr lang="en-US" altLang="en-US" dirty="0"/>
              <a:t>fork()</a:t>
            </a:r>
            <a:r>
              <a:rPr lang="he-IL" altLang="en-US" dirty="0"/>
              <a:t> ולתת לבן לטפל בבקשה.</a:t>
            </a:r>
          </a:p>
          <a:p>
            <a:pPr lvl="1"/>
            <a:r>
              <a:rPr lang="he-IL" altLang="en-US" dirty="0"/>
              <a:t>תהליך האב ימשיך לקבל בקשות חדשות שיגיעו.</a:t>
            </a:r>
          </a:p>
          <a:p>
            <a:pPr lvl="1"/>
            <a:r>
              <a:rPr lang="he-IL" altLang="en-US" dirty="0"/>
              <a:t>לחלופין, אפשר ליצור חוטים חדשים לטיפול בבקשות של לקוחות.</a:t>
            </a:r>
            <a:endParaRPr lang="en-US" altLang="en-US" dirty="0"/>
          </a:p>
        </p:txBody>
      </p:sp>
      <p:sp>
        <p:nvSpPr>
          <p:cNvPr id="2" name="Footer Placeholder 1">
            <a:extLst>
              <a:ext uri="{FF2B5EF4-FFF2-40B4-BE49-F238E27FC236}">
                <a16:creationId xmlns:a16="http://schemas.microsoft.com/office/drawing/2014/main" id="{C7A7CCBF-0CC5-4848-9251-365AA305E0DE}"/>
              </a:ext>
            </a:extLst>
          </p:cNvPr>
          <p:cNvSpPr>
            <a:spLocks noGrp="1"/>
          </p:cNvSpPr>
          <p:nvPr>
            <p:ph type="ftr" sz="quarter" idx="11"/>
          </p:nvPr>
        </p:nvSpPr>
        <p:spPr/>
        <p:txBody>
          <a:bodyPr/>
          <a:lstStyle/>
          <a:p>
            <a:r>
              <a:rPr lang="he-IL"/>
              <a:t>מערכות הפעלה - תרגול 12</a:t>
            </a:r>
            <a:endParaRPr lang="en-US" dirty="0"/>
          </a:p>
        </p:txBody>
      </p:sp>
      <p:sp>
        <p:nvSpPr>
          <p:cNvPr id="3" name="Slide Number Placeholder 2">
            <a:extLst>
              <a:ext uri="{FF2B5EF4-FFF2-40B4-BE49-F238E27FC236}">
                <a16:creationId xmlns:a16="http://schemas.microsoft.com/office/drawing/2014/main" id="{EC872758-4DE5-45F9-B8F5-EF75F910F9D7}"/>
              </a:ext>
            </a:extLst>
          </p:cNvPr>
          <p:cNvSpPr>
            <a:spLocks noGrp="1"/>
          </p:cNvSpPr>
          <p:nvPr>
            <p:ph type="sldNum" sz="quarter" idx="12"/>
          </p:nvPr>
        </p:nvSpPr>
        <p:spPr/>
        <p:txBody>
          <a:bodyPr/>
          <a:lstStyle/>
          <a:p>
            <a:fld id="{0CFEC368-1D7A-4F81-ABF6-AE0E36BAF64C}" type="slidenum">
              <a:rPr lang="en-US" smtClean="0"/>
              <a:pPr/>
              <a:t>18</a:t>
            </a:fld>
            <a:endParaRPr lang="en-US"/>
          </a:p>
        </p:txBody>
      </p:sp>
    </p:spTree>
    <p:extLst>
      <p:ext uri="{BB962C8B-B14F-4D97-AF65-F5344CB8AC3E}">
        <p14:creationId xmlns:p14="http://schemas.microsoft.com/office/powerpoint/2010/main" val="31572755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a:extLst>
              <a:ext uri="{FF2B5EF4-FFF2-40B4-BE49-F238E27FC236}">
                <a16:creationId xmlns:a16="http://schemas.microsoft.com/office/drawing/2014/main" id="{18F7629D-A604-49C8-9616-82C1ED13EF94}"/>
              </a:ext>
            </a:extLst>
          </p:cNvPr>
          <p:cNvSpPr>
            <a:spLocks noGrp="1" noChangeArrowheads="1"/>
          </p:cNvSpPr>
          <p:nvPr>
            <p:ph type="title"/>
          </p:nvPr>
        </p:nvSpPr>
        <p:spPr/>
        <p:txBody>
          <a:bodyPr/>
          <a:lstStyle/>
          <a:p>
            <a:r>
              <a:rPr lang="he-IL" altLang="en-US" dirty="0"/>
              <a:t>יצירת </a:t>
            </a:r>
            <a:r>
              <a:rPr lang="en-US" altLang="en-US" dirty="0"/>
              <a:t>socket</a:t>
            </a:r>
            <a:r>
              <a:rPr lang="he-IL" altLang="en-US" dirty="0"/>
              <a:t> חדש</a:t>
            </a:r>
            <a:endParaRPr lang="en-US" altLang="en-US" dirty="0"/>
          </a:p>
        </p:txBody>
      </p:sp>
      <p:sp>
        <p:nvSpPr>
          <p:cNvPr id="6150" name="Rectangle 3">
            <a:extLst>
              <a:ext uri="{FF2B5EF4-FFF2-40B4-BE49-F238E27FC236}">
                <a16:creationId xmlns:a16="http://schemas.microsoft.com/office/drawing/2014/main" id="{2F1B3F0B-FE12-4FC2-9743-9AB650391444}"/>
              </a:ext>
            </a:extLst>
          </p:cNvPr>
          <p:cNvSpPr>
            <a:spLocks noGrp="1" noChangeArrowheads="1"/>
          </p:cNvSpPr>
          <p:nvPr>
            <p:ph idx="1"/>
          </p:nvPr>
        </p:nvSpPr>
        <p:spPr/>
        <p:txBody>
          <a:bodyPr>
            <a:normAutofit fontScale="92500" lnSpcReduction="10000"/>
          </a:bodyPr>
          <a:lstStyle/>
          <a:p>
            <a:pPr marL="0" indent="0" algn="l" rtl="0">
              <a:buNone/>
            </a:pPr>
            <a:r>
              <a:rPr lang="en-US" altLang="en-US" dirty="0" err="1">
                <a:latin typeface="Courier New" panose="02070309020205020404" pitchFamily="49" charset="0"/>
                <a:cs typeface="Courier New" panose="02070309020205020404" pitchFamily="49" charset="0"/>
              </a:rPr>
              <a:t>int</a:t>
            </a:r>
            <a:r>
              <a:rPr lang="en-US" altLang="en-US" dirty="0">
                <a:latin typeface="Courier New" panose="02070309020205020404" pitchFamily="49" charset="0"/>
                <a:cs typeface="Courier New" panose="02070309020205020404" pitchFamily="49" charset="0"/>
              </a:rPr>
              <a:t> socket(</a:t>
            </a:r>
            <a:r>
              <a:rPr lang="en-US" altLang="en-US" dirty="0" err="1">
                <a:latin typeface="Courier New" panose="02070309020205020404" pitchFamily="49" charset="0"/>
                <a:cs typeface="Courier New" panose="02070309020205020404" pitchFamily="49" charset="0"/>
              </a:rPr>
              <a:t>int</a:t>
            </a:r>
            <a:r>
              <a:rPr lang="en-US" altLang="en-US" dirty="0">
                <a:latin typeface="Courier New" panose="02070309020205020404" pitchFamily="49" charset="0"/>
                <a:cs typeface="Courier New" panose="02070309020205020404" pitchFamily="49" charset="0"/>
              </a:rPr>
              <a:t> family, </a:t>
            </a:r>
            <a:r>
              <a:rPr lang="en-US" altLang="en-US" dirty="0" err="1">
                <a:latin typeface="Courier New" panose="02070309020205020404" pitchFamily="49" charset="0"/>
                <a:cs typeface="Courier New" panose="02070309020205020404" pitchFamily="49" charset="0"/>
              </a:rPr>
              <a:t>int</a:t>
            </a:r>
            <a:r>
              <a:rPr lang="en-US" altLang="en-US" dirty="0">
                <a:latin typeface="Courier New" panose="02070309020205020404" pitchFamily="49" charset="0"/>
                <a:cs typeface="Courier New" panose="02070309020205020404" pitchFamily="49" charset="0"/>
              </a:rPr>
              <a:t> type, </a:t>
            </a:r>
            <a:r>
              <a:rPr lang="en-US" altLang="en-US" dirty="0" err="1">
                <a:latin typeface="Courier New" panose="02070309020205020404" pitchFamily="49" charset="0"/>
                <a:cs typeface="Courier New" panose="02070309020205020404" pitchFamily="49" charset="0"/>
              </a:rPr>
              <a:t>int</a:t>
            </a:r>
            <a:r>
              <a:rPr lang="en-US" altLang="en-US" dirty="0">
                <a:latin typeface="Courier New" panose="02070309020205020404" pitchFamily="49" charset="0"/>
                <a:cs typeface="Courier New" panose="02070309020205020404" pitchFamily="49" charset="0"/>
              </a:rPr>
              <a:t> protocol);</a:t>
            </a:r>
            <a:endParaRPr lang="he-IL" altLang="en-US" dirty="0">
              <a:latin typeface="Courier New" panose="02070309020205020404" pitchFamily="49" charset="0"/>
              <a:cs typeface="Courier New" panose="02070309020205020404" pitchFamily="49" charset="0"/>
            </a:endParaRPr>
          </a:p>
          <a:p>
            <a:endParaRPr lang="he-IL" altLang="en-US" dirty="0"/>
          </a:p>
          <a:p>
            <a:r>
              <a:rPr lang="he-IL" altLang="en-US" u="sng" dirty="0"/>
              <a:t>פרמטרים:</a:t>
            </a:r>
          </a:p>
          <a:p>
            <a:r>
              <a:rPr lang="en-US" altLang="en-US" dirty="0"/>
              <a:t>family</a:t>
            </a:r>
            <a:r>
              <a:rPr lang="he-IL" altLang="en-US" dirty="0"/>
              <a:t> – ארכיטקטורת הרשת לביצוע התקשורת.</a:t>
            </a:r>
          </a:p>
          <a:p>
            <a:pPr lvl="1"/>
            <a:r>
              <a:rPr lang="he-IL" altLang="en-US" dirty="0"/>
              <a:t>אנחנו תמיד נעביר </a:t>
            </a:r>
            <a:r>
              <a:rPr lang="en-US" altLang="en-US" dirty="0"/>
              <a:t>AF_INET</a:t>
            </a:r>
            <a:r>
              <a:rPr lang="he-IL" altLang="en-US" dirty="0"/>
              <a:t>.</a:t>
            </a:r>
          </a:p>
          <a:p>
            <a:r>
              <a:rPr lang="en-US" altLang="en-US" dirty="0"/>
              <a:t>type</a:t>
            </a:r>
            <a:r>
              <a:rPr lang="he-IL" altLang="en-US" dirty="0"/>
              <a:t> – מודל התקשורת ברשת. </a:t>
            </a:r>
          </a:p>
          <a:p>
            <a:pPr lvl="1"/>
            <a:r>
              <a:rPr lang="en-US" altLang="en-US" dirty="0"/>
              <a:t>SOCK_STREAM</a:t>
            </a:r>
            <a:r>
              <a:rPr lang="he-IL" altLang="en-US" dirty="0"/>
              <a:t> עבור תקשורת </a:t>
            </a:r>
            <a:r>
              <a:rPr lang="en-US" altLang="en-US" dirty="0"/>
              <a:t>connection oriented</a:t>
            </a:r>
            <a:r>
              <a:rPr lang="he-IL" altLang="en-US" dirty="0"/>
              <a:t> (כלומר מבוססת התחברות), מבוססת </a:t>
            </a:r>
            <a:r>
              <a:rPr lang="en-US" altLang="en-US" dirty="0"/>
              <a:t>stream</a:t>
            </a:r>
            <a:r>
              <a:rPr lang="he-IL" altLang="en-US" dirty="0"/>
              <a:t> ואמינה (ממומשת ע"י </a:t>
            </a:r>
            <a:r>
              <a:rPr lang="en-US" altLang="en-US" dirty="0"/>
              <a:t>TCP</a:t>
            </a:r>
            <a:r>
              <a:rPr lang="he-IL" altLang="en-US" dirty="0"/>
              <a:t>).</a:t>
            </a:r>
          </a:p>
          <a:p>
            <a:r>
              <a:rPr lang="en-US" altLang="en-US" dirty="0"/>
              <a:t>protocol</a:t>
            </a:r>
            <a:r>
              <a:rPr lang="he-IL" altLang="en-US" dirty="0"/>
              <a:t> – פרוטוקול התקשורת של שכבת ה-</a:t>
            </a:r>
            <a:r>
              <a:rPr lang="en-US" altLang="en-US" dirty="0"/>
              <a:t>Transport</a:t>
            </a:r>
            <a:r>
              <a:rPr lang="he-IL" altLang="en-US" dirty="0"/>
              <a:t>.</a:t>
            </a:r>
          </a:p>
          <a:p>
            <a:pPr lvl="1"/>
            <a:r>
              <a:rPr lang="he-IL" altLang="en-US" dirty="0"/>
              <a:t>פרמטר 0 בוחר את פרוטוקול ברירת המחדל (</a:t>
            </a:r>
            <a:r>
              <a:rPr lang="en-US" altLang="en-US" dirty="0"/>
              <a:t>TCP</a:t>
            </a:r>
            <a:r>
              <a:rPr lang="he-IL" altLang="en-US" dirty="0"/>
              <a:t> עבור </a:t>
            </a:r>
            <a:r>
              <a:rPr lang="en-US" altLang="en-US" dirty="0"/>
              <a:t>SOCK_STREAM</a:t>
            </a:r>
            <a:r>
              <a:rPr lang="he-IL" altLang="en-US" dirty="0"/>
              <a:t>).</a:t>
            </a:r>
          </a:p>
          <a:p>
            <a:r>
              <a:rPr lang="he-IL" altLang="en-US" u="sng" dirty="0"/>
              <a:t>ערך חזרה:</a:t>
            </a:r>
            <a:r>
              <a:rPr lang="he-IL" altLang="en-US" dirty="0"/>
              <a:t> במקרה של הצלחה, מחזיר </a:t>
            </a:r>
            <a:r>
              <a:rPr lang="en-US" altLang="en-US" dirty="0"/>
              <a:t>file descriptor</a:t>
            </a:r>
            <a:r>
              <a:rPr lang="he-IL" altLang="en-US" dirty="0"/>
              <a:t> המצביע ל-</a:t>
            </a:r>
            <a:r>
              <a:rPr lang="en-US" altLang="en-US" dirty="0"/>
              <a:t>socket </a:t>
            </a:r>
            <a:r>
              <a:rPr lang="he-IL" altLang="en-US" dirty="0"/>
              <a:t> החדש.</a:t>
            </a:r>
          </a:p>
          <a:p>
            <a:pPr lvl="1"/>
            <a:r>
              <a:rPr lang="he-IL" altLang="en-US" dirty="0"/>
              <a:t>נשמר ב-</a:t>
            </a:r>
            <a:r>
              <a:rPr lang="en-US" altLang="en-US" dirty="0"/>
              <a:t>FDT</a:t>
            </a:r>
            <a:r>
              <a:rPr lang="he-IL" altLang="en-US" dirty="0"/>
              <a:t> של התהליך כמו</a:t>
            </a:r>
            <a:r>
              <a:rPr lang="en-US" altLang="en-US" dirty="0"/>
              <a:t>file descriptors </a:t>
            </a:r>
            <a:r>
              <a:rPr lang="he-IL" altLang="en-US" dirty="0"/>
              <a:t> אחרים המצביעים על קבצים פתוחים, </a:t>
            </a:r>
            <a:r>
              <a:rPr lang="en-US" altLang="en-US" dirty="0"/>
              <a:t>pipes</a:t>
            </a:r>
            <a:r>
              <a:rPr lang="he-IL" altLang="en-US" dirty="0"/>
              <a:t>, ...</a:t>
            </a:r>
            <a:endParaRPr lang="en-US" altLang="en-US" dirty="0"/>
          </a:p>
        </p:txBody>
      </p:sp>
      <p:sp>
        <p:nvSpPr>
          <p:cNvPr id="2" name="Footer Placeholder 1">
            <a:extLst>
              <a:ext uri="{FF2B5EF4-FFF2-40B4-BE49-F238E27FC236}">
                <a16:creationId xmlns:a16="http://schemas.microsoft.com/office/drawing/2014/main" id="{75512807-A609-4A09-9864-EDFEEA8D3092}"/>
              </a:ext>
            </a:extLst>
          </p:cNvPr>
          <p:cNvSpPr>
            <a:spLocks noGrp="1"/>
          </p:cNvSpPr>
          <p:nvPr>
            <p:ph type="ftr" sz="quarter" idx="11"/>
          </p:nvPr>
        </p:nvSpPr>
        <p:spPr/>
        <p:txBody>
          <a:bodyPr/>
          <a:lstStyle/>
          <a:p>
            <a:r>
              <a:rPr lang="he-IL"/>
              <a:t>מערכות הפעלה - תרגול 12</a:t>
            </a:r>
            <a:endParaRPr lang="en-US" dirty="0"/>
          </a:p>
        </p:txBody>
      </p:sp>
      <p:sp>
        <p:nvSpPr>
          <p:cNvPr id="3" name="Slide Number Placeholder 2">
            <a:extLst>
              <a:ext uri="{FF2B5EF4-FFF2-40B4-BE49-F238E27FC236}">
                <a16:creationId xmlns:a16="http://schemas.microsoft.com/office/drawing/2014/main" id="{FF5F6C3E-632F-4B03-BB4E-A5258C731037}"/>
              </a:ext>
            </a:extLst>
          </p:cNvPr>
          <p:cNvSpPr>
            <a:spLocks noGrp="1"/>
          </p:cNvSpPr>
          <p:nvPr>
            <p:ph type="sldNum" sz="quarter" idx="12"/>
          </p:nvPr>
        </p:nvSpPr>
        <p:spPr/>
        <p:txBody>
          <a:bodyPr/>
          <a:lstStyle/>
          <a:p>
            <a:fld id="{0CFEC368-1D7A-4F81-ABF6-AE0E36BAF64C}" type="slidenum">
              <a:rPr lang="en-US" smtClean="0"/>
              <a:pPr/>
              <a:t>19</a:t>
            </a:fld>
            <a:endParaRPr lang="en-US"/>
          </a:p>
        </p:txBody>
      </p:sp>
    </p:spTree>
    <p:extLst>
      <p:ext uri="{BB962C8B-B14F-4D97-AF65-F5344CB8AC3E}">
        <p14:creationId xmlns:p14="http://schemas.microsoft.com/office/powerpoint/2010/main" val="2689045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49449-8DB2-44D4-80AD-7DBC1CDEED8D}"/>
              </a:ext>
            </a:extLst>
          </p:cNvPr>
          <p:cNvSpPr>
            <a:spLocks noGrp="1"/>
          </p:cNvSpPr>
          <p:nvPr>
            <p:ph type="title"/>
          </p:nvPr>
        </p:nvSpPr>
        <p:spPr/>
        <p:txBody>
          <a:bodyPr/>
          <a:lstStyle/>
          <a:p>
            <a:r>
              <a:rPr lang="en-US"/>
              <a:t>TL;DR</a:t>
            </a:r>
            <a:endParaRPr lang="en-US" dirty="0"/>
          </a:p>
        </p:txBody>
      </p:sp>
      <p:pic>
        <p:nvPicPr>
          <p:cNvPr id="1028" name="Picture 4" descr="https://jan.newmarch.name/ClientServer/socket/tcp_seq.gif">
            <a:extLst>
              <a:ext uri="{FF2B5EF4-FFF2-40B4-BE49-F238E27FC236}">
                <a16:creationId xmlns:a16="http://schemas.microsoft.com/office/drawing/2014/main" id="{56CDB0D3-2DD6-447A-B94A-E88331243EAB}"/>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965074" y="1673225"/>
            <a:ext cx="3022852" cy="4718050"/>
          </a:xfrm>
        </p:spPr>
      </p:pic>
      <p:sp>
        <p:nvSpPr>
          <p:cNvPr id="6" name="Content Placeholder 5">
            <a:extLst>
              <a:ext uri="{FF2B5EF4-FFF2-40B4-BE49-F238E27FC236}">
                <a16:creationId xmlns:a16="http://schemas.microsoft.com/office/drawing/2014/main" id="{E64F944D-EEB3-4070-8DA6-6C48503C631C}"/>
              </a:ext>
            </a:extLst>
          </p:cNvPr>
          <p:cNvSpPr>
            <a:spLocks noGrp="1"/>
          </p:cNvSpPr>
          <p:nvPr>
            <p:ph sz="half" idx="2"/>
          </p:nvPr>
        </p:nvSpPr>
        <p:spPr/>
        <p:txBody>
          <a:bodyPr>
            <a:normAutofit fontScale="85000" lnSpcReduction="20000"/>
          </a:bodyPr>
          <a:lstStyle/>
          <a:p>
            <a:r>
              <a:rPr lang="he-IL" dirty="0"/>
              <a:t>בשנת 2016, 3.3 מיליארד איש השתמשו באינטרנט.</a:t>
            </a:r>
          </a:p>
          <a:p>
            <a:pPr lvl="1"/>
            <a:r>
              <a:rPr lang="he-IL" dirty="0"/>
              <a:t>מסחר, למידה, תרבות – כולם דורשים היום תקשורת בין מחשבים.</a:t>
            </a:r>
            <a:endParaRPr lang="en-US" dirty="0"/>
          </a:p>
          <a:p>
            <a:endParaRPr lang="he-IL" dirty="0"/>
          </a:p>
          <a:p>
            <a:r>
              <a:rPr lang="he-IL" altLang="en-US" dirty="0"/>
              <a:t>מערכת ההפעלה נדרשת לתמוך בתקשורת בין מחשבים.</a:t>
            </a:r>
          </a:p>
          <a:p>
            <a:pPr lvl="1"/>
            <a:r>
              <a:rPr lang="he-IL" altLang="en-US" dirty="0"/>
              <a:t>כי היא צריכה לתווך בין היישומים לחומרה – כרטיס הרשת.</a:t>
            </a:r>
          </a:p>
          <a:p>
            <a:endParaRPr lang="he-IL" altLang="en-US" dirty="0"/>
          </a:p>
          <a:p>
            <a:r>
              <a:rPr lang="he-IL" dirty="0"/>
              <a:t>לינוקס מציגה ממשק תכנות מבוסס </a:t>
            </a:r>
            <a:r>
              <a:rPr lang="en-US" dirty="0"/>
              <a:t>sockets</a:t>
            </a:r>
            <a:r>
              <a:rPr lang="he-IL" dirty="0"/>
              <a:t> למימוש תקשורת במודל שרת-לקוח.</a:t>
            </a:r>
          </a:p>
        </p:txBody>
      </p:sp>
      <p:sp>
        <p:nvSpPr>
          <p:cNvPr id="4" name="Footer Placeholder 3">
            <a:extLst>
              <a:ext uri="{FF2B5EF4-FFF2-40B4-BE49-F238E27FC236}">
                <a16:creationId xmlns:a16="http://schemas.microsoft.com/office/drawing/2014/main" id="{72702E15-669C-4B47-9E2D-D52374249B16}"/>
              </a:ext>
            </a:extLst>
          </p:cNvPr>
          <p:cNvSpPr>
            <a:spLocks noGrp="1"/>
          </p:cNvSpPr>
          <p:nvPr>
            <p:ph type="ftr" sz="quarter" idx="11"/>
          </p:nvPr>
        </p:nvSpPr>
        <p:spPr/>
        <p:txBody>
          <a:bodyPr/>
          <a:lstStyle/>
          <a:p>
            <a:r>
              <a:rPr lang="he-IL"/>
              <a:t>מערכות הפעלה - תרגול 12</a:t>
            </a:r>
            <a:endParaRPr lang="en-US" dirty="0"/>
          </a:p>
        </p:txBody>
      </p:sp>
      <p:sp>
        <p:nvSpPr>
          <p:cNvPr id="5" name="Slide Number Placeholder 4">
            <a:extLst>
              <a:ext uri="{FF2B5EF4-FFF2-40B4-BE49-F238E27FC236}">
                <a16:creationId xmlns:a16="http://schemas.microsoft.com/office/drawing/2014/main" id="{1C548B97-A126-4709-ADFF-2BBF804B6E8C}"/>
              </a:ext>
            </a:extLst>
          </p:cNvPr>
          <p:cNvSpPr>
            <a:spLocks noGrp="1"/>
          </p:cNvSpPr>
          <p:nvPr>
            <p:ph type="sldNum" sz="quarter" idx="12"/>
          </p:nvPr>
        </p:nvSpPr>
        <p:spPr/>
        <p:txBody>
          <a:bodyPr/>
          <a:lstStyle/>
          <a:p>
            <a:fld id="{0CFEC368-1D7A-4F81-ABF6-AE0E36BAF64C}" type="slidenum">
              <a:rPr lang="en-US" smtClean="0"/>
              <a:pPr/>
              <a:t>2</a:t>
            </a:fld>
            <a:endParaRPr lang="en-US"/>
          </a:p>
        </p:txBody>
      </p:sp>
    </p:spTree>
    <p:extLst>
      <p:ext uri="{BB962C8B-B14F-4D97-AF65-F5344CB8AC3E}">
        <p14:creationId xmlns:p14="http://schemas.microsoft.com/office/powerpoint/2010/main" val="40233357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2">
            <a:extLst>
              <a:ext uri="{FF2B5EF4-FFF2-40B4-BE49-F238E27FC236}">
                <a16:creationId xmlns:a16="http://schemas.microsoft.com/office/drawing/2014/main" id="{50898758-626C-4207-A658-D819760CD839}"/>
              </a:ext>
            </a:extLst>
          </p:cNvPr>
          <p:cNvSpPr>
            <a:spLocks noGrp="1" noChangeArrowheads="1"/>
          </p:cNvSpPr>
          <p:nvPr>
            <p:ph type="title"/>
          </p:nvPr>
        </p:nvSpPr>
        <p:spPr/>
        <p:txBody>
          <a:bodyPr/>
          <a:lstStyle/>
          <a:p>
            <a:r>
              <a:rPr lang="he-IL" altLang="en-US" dirty="0"/>
              <a:t>קישור </a:t>
            </a:r>
            <a:r>
              <a:rPr lang="en-US" altLang="en-US" dirty="0"/>
              <a:t>socket</a:t>
            </a:r>
            <a:r>
              <a:rPr lang="he-IL" altLang="en-US" dirty="0"/>
              <a:t> לפורט</a:t>
            </a:r>
            <a:endParaRPr lang="en-US" altLang="en-US" dirty="0"/>
          </a:p>
        </p:txBody>
      </p:sp>
      <p:sp>
        <p:nvSpPr>
          <p:cNvPr id="7174" name="Rectangle 3">
            <a:extLst>
              <a:ext uri="{FF2B5EF4-FFF2-40B4-BE49-F238E27FC236}">
                <a16:creationId xmlns:a16="http://schemas.microsoft.com/office/drawing/2014/main" id="{84C4F6F5-7C92-4EED-BE5F-B5E093236668}"/>
              </a:ext>
            </a:extLst>
          </p:cNvPr>
          <p:cNvSpPr>
            <a:spLocks noGrp="1" noChangeArrowheads="1"/>
          </p:cNvSpPr>
          <p:nvPr>
            <p:ph idx="1"/>
          </p:nvPr>
        </p:nvSpPr>
        <p:spPr/>
        <p:txBody>
          <a:bodyPr/>
          <a:lstStyle/>
          <a:p>
            <a:pPr marL="0" indent="0" algn="l" rtl="0">
              <a:buNone/>
            </a:pPr>
            <a:r>
              <a:rPr lang="en-US" altLang="en-US" dirty="0" err="1">
                <a:latin typeface="Courier New" panose="02070309020205020404" pitchFamily="49" charset="0"/>
                <a:cs typeface="Courier New" panose="02070309020205020404" pitchFamily="49" charset="0"/>
              </a:rPr>
              <a:t>int</a:t>
            </a:r>
            <a:r>
              <a:rPr lang="en-US" altLang="en-US" dirty="0">
                <a:latin typeface="Courier New" panose="02070309020205020404" pitchFamily="49" charset="0"/>
                <a:cs typeface="Courier New" panose="02070309020205020404" pitchFamily="49" charset="0"/>
              </a:rPr>
              <a:t> bind(</a:t>
            </a:r>
            <a:r>
              <a:rPr lang="en-US" altLang="en-US" dirty="0" err="1">
                <a:latin typeface="Courier New" panose="02070309020205020404" pitchFamily="49" charset="0"/>
                <a:cs typeface="Courier New" panose="02070309020205020404" pitchFamily="49" charset="0"/>
              </a:rPr>
              <a:t>int</a:t>
            </a: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sockfd</a:t>
            </a:r>
            <a:r>
              <a:rPr lang="en-US" altLang="en-US" dirty="0">
                <a:latin typeface="Courier New" panose="02070309020205020404" pitchFamily="49" charset="0"/>
                <a:cs typeface="Courier New" panose="02070309020205020404" pitchFamily="49" charset="0"/>
              </a:rPr>
              <a:t>, </a:t>
            </a:r>
          </a:p>
          <a:p>
            <a:pPr marL="0" indent="0" algn="l" rtl="0">
              <a:buNone/>
            </a:pPr>
            <a:r>
              <a:rPr lang="en-US" altLang="en-US" dirty="0">
                <a:latin typeface="Courier New" panose="02070309020205020404" pitchFamily="49" charset="0"/>
                <a:cs typeface="Courier New" panose="02070309020205020404" pitchFamily="49" charset="0"/>
              </a:rPr>
              <a:t>	struct </a:t>
            </a:r>
            <a:r>
              <a:rPr lang="en-US" altLang="en-US" dirty="0" err="1">
                <a:latin typeface="Courier New" panose="02070309020205020404" pitchFamily="49" charset="0"/>
                <a:cs typeface="Courier New" panose="02070309020205020404" pitchFamily="49" charset="0"/>
              </a:rPr>
              <a:t>sockaddr</a:t>
            </a:r>
            <a:r>
              <a:rPr lang="en-US" altLang="en-US" dirty="0">
                <a:latin typeface="Courier New" panose="02070309020205020404" pitchFamily="49" charset="0"/>
                <a:cs typeface="Courier New" panose="02070309020205020404" pitchFamily="49" charset="0"/>
              </a:rPr>
              <a:t> * </a:t>
            </a:r>
            <a:r>
              <a:rPr lang="en-US" altLang="en-US" dirty="0" err="1">
                <a:latin typeface="Courier New" panose="02070309020205020404" pitchFamily="49" charset="0"/>
                <a:cs typeface="Courier New" panose="02070309020205020404" pitchFamily="49" charset="0"/>
              </a:rPr>
              <a:t>my_addr</a:t>
            </a:r>
            <a:r>
              <a:rPr lang="en-US" altLang="en-US" dirty="0">
                <a:latin typeface="Courier New" panose="02070309020205020404" pitchFamily="49" charset="0"/>
                <a:cs typeface="Courier New" panose="02070309020205020404" pitchFamily="49" charset="0"/>
              </a:rPr>
              <a:t>, </a:t>
            </a:r>
          </a:p>
          <a:p>
            <a:pPr marL="0" indent="0" algn="l" rtl="0">
              <a:buNone/>
            </a:pP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int</a:t>
            </a: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addrlen</a:t>
            </a:r>
            <a:r>
              <a:rPr lang="en-US" altLang="en-US" dirty="0">
                <a:latin typeface="Courier New" panose="02070309020205020404" pitchFamily="49" charset="0"/>
                <a:cs typeface="Courier New" panose="02070309020205020404" pitchFamily="49" charset="0"/>
              </a:rPr>
              <a:t>);</a:t>
            </a:r>
          </a:p>
          <a:p>
            <a:r>
              <a:rPr lang="he-IL" altLang="en-US" u="sng" dirty="0"/>
              <a:t>פרמטרים:</a:t>
            </a:r>
          </a:p>
          <a:p>
            <a:r>
              <a:rPr lang="en-US" altLang="en-US" dirty="0" err="1"/>
              <a:t>sockfd</a:t>
            </a:r>
            <a:r>
              <a:rPr lang="he-IL" altLang="en-US" dirty="0"/>
              <a:t> – ה-</a:t>
            </a:r>
            <a:r>
              <a:rPr lang="en-US" altLang="en-US" dirty="0"/>
              <a:t>descriptor</a:t>
            </a:r>
            <a:r>
              <a:rPr lang="he-IL" altLang="en-US" dirty="0"/>
              <a:t> של ה-</a:t>
            </a:r>
            <a:r>
              <a:rPr lang="en-US" altLang="en-US" dirty="0"/>
              <a:t>socket</a:t>
            </a:r>
            <a:r>
              <a:rPr lang="he-IL" altLang="en-US" dirty="0"/>
              <a:t> אותו מחברים.</a:t>
            </a:r>
          </a:p>
          <a:p>
            <a:r>
              <a:rPr lang="en-US" altLang="en-US" dirty="0" err="1"/>
              <a:t>my_addr</a:t>
            </a:r>
            <a:r>
              <a:rPr lang="he-IL" altLang="en-US" dirty="0"/>
              <a:t> – הכתובת אליה מקשרים: מכילה את כתובת ה-</a:t>
            </a:r>
            <a:r>
              <a:rPr lang="en-US" altLang="en-US" dirty="0"/>
              <a:t>IP</a:t>
            </a:r>
            <a:r>
              <a:rPr lang="he-IL" altLang="en-US" dirty="0"/>
              <a:t> של המחשב המקומי ואת מספר הפורט אליו יקושר ה-</a:t>
            </a:r>
            <a:r>
              <a:rPr lang="en-US" altLang="en-US" dirty="0"/>
              <a:t>socket</a:t>
            </a:r>
            <a:r>
              <a:rPr lang="he-IL" altLang="en-US" dirty="0"/>
              <a:t>.</a:t>
            </a:r>
          </a:p>
          <a:p>
            <a:r>
              <a:rPr lang="en-US" altLang="en-US" dirty="0" err="1"/>
              <a:t>addrlen</a:t>
            </a:r>
            <a:r>
              <a:rPr lang="he-IL" altLang="en-US" dirty="0"/>
              <a:t> – אורך של </a:t>
            </a:r>
            <a:r>
              <a:rPr lang="en-US" altLang="en-US" dirty="0" err="1"/>
              <a:t>my_addr</a:t>
            </a:r>
            <a:r>
              <a:rPr lang="he-IL" altLang="en-US" dirty="0"/>
              <a:t> בבתים.</a:t>
            </a:r>
          </a:p>
          <a:p>
            <a:pPr lvl="1"/>
            <a:r>
              <a:rPr lang="he-IL" altLang="en-US" dirty="0"/>
              <a:t>השדה הזה נחוץ כי הפרמטר </a:t>
            </a:r>
            <a:r>
              <a:rPr lang="en-US" altLang="en-US" dirty="0" err="1"/>
              <a:t>my_addr</a:t>
            </a:r>
            <a:r>
              <a:rPr lang="he-IL" altLang="en-US" dirty="0"/>
              <a:t> הוא תלוי פרוטוקול תקשורת.</a:t>
            </a:r>
          </a:p>
          <a:p>
            <a:pPr lvl="1"/>
            <a:endParaRPr lang="he-IL" altLang="en-US" dirty="0"/>
          </a:p>
          <a:p>
            <a:r>
              <a:rPr lang="he-IL" altLang="en-US" u="sng" dirty="0"/>
              <a:t>ערך חזרה:</a:t>
            </a:r>
            <a:r>
              <a:rPr lang="he-IL" altLang="en-US" dirty="0"/>
              <a:t> 0 במקרה של הצלחה, </a:t>
            </a:r>
            <a:r>
              <a:rPr lang="en-US" altLang="en-US" dirty="0"/>
              <a:t>-1</a:t>
            </a:r>
            <a:r>
              <a:rPr lang="he-IL" altLang="en-US" dirty="0"/>
              <a:t> במקרה של כישלון.</a:t>
            </a:r>
          </a:p>
          <a:p>
            <a:endParaRPr lang="en-US" altLang="en-US" dirty="0"/>
          </a:p>
        </p:txBody>
      </p:sp>
      <p:sp>
        <p:nvSpPr>
          <p:cNvPr id="2" name="Footer Placeholder 1">
            <a:extLst>
              <a:ext uri="{FF2B5EF4-FFF2-40B4-BE49-F238E27FC236}">
                <a16:creationId xmlns:a16="http://schemas.microsoft.com/office/drawing/2014/main" id="{4C4C6615-DE87-4ED1-9F7A-38BF23C951F1}"/>
              </a:ext>
            </a:extLst>
          </p:cNvPr>
          <p:cNvSpPr>
            <a:spLocks noGrp="1"/>
          </p:cNvSpPr>
          <p:nvPr>
            <p:ph type="ftr" sz="quarter" idx="11"/>
          </p:nvPr>
        </p:nvSpPr>
        <p:spPr/>
        <p:txBody>
          <a:bodyPr/>
          <a:lstStyle/>
          <a:p>
            <a:r>
              <a:rPr lang="he-IL"/>
              <a:t>מערכות הפעלה - תרגול 12</a:t>
            </a:r>
            <a:endParaRPr lang="en-US" dirty="0"/>
          </a:p>
        </p:txBody>
      </p:sp>
      <p:sp>
        <p:nvSpPr>
          <p:cNvPr id="3" name="Slide Number Placeholder 2">
            <a:extLst>
              <a:ext uri="{FF2B5EF4-FFF2-40B4-BE49-F238E27FC236}">
                <a16:creationId xmlns:a16="http://schemas.microsoft.com/office/drawing/2014/main" id="{CBAA6EFD-CF4D-4B05-89C1-D771A26B5273}"/>
              </a:ext>
            </a:extLst>
          </p:cNvPr>
          <p:cNvSpPr>
            <a:spLocks noGrp="1"/>
          </p:cNvSpPr>
          <p:nvPr>
            <p:ph type="sldNum" sz="quarter" idx="12"/>
          </p:nvPr>
        </p:nvSpPr>
        <p:spPr/>
        <p:txBody>
          <a:bodyPr/>
          <a:lstStyle/>
          <a:p>
            <a:fld id="{0CFEC368-1D7A-4F81-ABF6-AE0E36BAF64C}" type="slidenum">
              <a:rPr lang="en-US" smtClean="0"/>
              <a:pPr/>
              <a:t>20</a:t>
            </a:fld>
            <a:endParaRPr lang="en-US"/>
          </a:p>
        </p:txBody>
      </p:sp>
    </p:spTree>
    <p:extLst>
      <p:ext uri="{BB962C8B-B14F-4D97-AF65-F5344CB8AC3E}">
        <p14:creationId xmlns:p14="http://schemas.microsoft.com/office/powerpoint/2010/main" val="7114740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a:extLst>
              <a:ext uri="{FF2B5EF4-FFF2-40B4-BE49-F238E27FC236}">
                <a16:creationId xmlns:a16="http://schemas.microsoft.com/office/drawing/2014/main" id="{4D538247-53F3-491B-BEB0-7E19487B02FD}"/>
              </a:ext>
            </a:extLst>
          </p:cNvPr>
          <p:cNvSpPr>
            <a:spLocks noGrp="1" noChangeArrowheads="1"/>
          </p:cNvSpPr>
          <p:nvPr>
            <p:ph type="title"/>
          </p:nvPr>
        </p:nvSpPr>
        <p:spPr/>
        <p:txBody>
          <a:bodyPr/>
          <a:lstStyle/>
          <a:p>
            <a:r>
              <a:rPr lang="he-IL" altLang="en-US" dirty="0"/>
              <a:t>האזנה על </a:t>
            </a:r>
            <a:r>
              <a:rPr lang="en-US" altLang="en-US" dirty="0"/>
              <a:t>socket</a:t>
            </a:r>
          </a:p>
        </p:txBody>
      </p:sp>
      <p:sp>
        <p:nvSpPr>
          <p:cNvPr id="390147" name="Rectangle 3">
            <a:extLst>
              <a:ext uri="{FF2B5EF4-FFF2-40B4-BE49-F238E27FC236}">
                <a16:creationId xmlns:a16="http://schemas.microsoft.com/office/drawing/2014/main" id="{6EAF4561-C334-488C-B0DD-35F3B847A1FC}"/>
              </a:ext>
            </a:extLst>
          </p:cNvPr>
          <p:cNvSpPr>
            <a:spLocks noGrp="1" noChangeArrowheads="1"/>
          </p:cNvSpPr>
          <p:nvPr>
            <p:ph idx="1"/>
          </p:nvPr>
        </p:nvSpPr>
        <p:spPr/>
        <p:txBody>
          <a:bodyPr/>
          <a:lstStyle/>
          <a:p>
            <a:pPr marL="0" indent="0" algn="l" rtl="0">
              <a:buNone/>
            </a:pPr>
            <a:r>
              <a:rPr lang="en-US" altLang="en-US" dirty="0" err="1">
                <a:latin typeface="Courier New" panose="02070309020205020404" pitchFamily="49" charset="0"/>
                <a:cs typeface="Courier New" panose="02070309020205020404" pitchFamily="49" charset="0"/>
              </a:rPr>
              <a:t>int</a:t>
            </a:r>
            <a:r>
              <a:rPr lang="en-US" altLang="en-US" dirty="0">
                <a:latin typeface="Courier New" panose="02070309020205020404" pitchFamily="49" charset="0"/>
                <a:cs typeface="Courier New" panose="02070309020205020404" pitchFamily="49" charset="0"/>
              </a:rPr>
              <a:t> listen(</a:t>
            </a:r>
            <a:r>
              <a:rPr lang="en-US" altLang="en-US" dirty="0" err="1">
                <a:latin typeface="Courier New" panose="02070309020205020404" pitchFamily="49" charset="0"/>
                <a:cs typeface="Courier New" panose="02070309020205020404" pitchFamily="49" charset="0"/>
              </a:rPr>
              <a:t>int</a:t>
            </a: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sockfd</a:t>
            </a: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int</a:t>
            </a: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num</a:t>
            </a:r>
            <a:r>
              <a:rPr lang="en-US" altLang="en-US" dirty="0">
                <a:latin typeface="Courier New" panose="02070309020205020404" pitchFamily="49" charset="0"/>
                <a:cs typeface="Courier New" panose="02070309020205020404" pitchFamily="49" charset="0"/>
              </a:rPr>
              <a:t>);</a:t>
            </a:r>
            <a:endParaRPr lang="he-IL" altLang="en-US" dirty="0">
              <a:latin typeface="Courier New" panose="02070309020205020404" pitchFamily="49" charset="0"/>
              <a:cs typeface="Courier New" panose="02070309020205020404" pitchFamily="49" charset="0"/>
            </a:endParaRPr>
          </a:p>
          <a:p>
            <a:endParaRPr lang="he-IL" altLang="en-US" dirty="0"/>
          </a:p>
          <a:p>
            <a:r>
              <a:rPr lang="he-IL" altLang="en-US" u="sng" dirty="0"/>
              <a:t>פעולה:</a:t>
            </a:r>
            <a:r>
              <a:rPr lang="he-IL" altLang="en-US" dirty="0"/>
              <a:t> מצהירה על הכוונה לקבל בקשות תקשורת ומגדירה אורך תור מקסימלי של בקשות ממתינות.</a:t>
            </a:r>
          </a:p>
          <a:p>
            <a:endParaRPr lang="he-IL" altLang="en-US" dirty="0"/>
          </a:p>
          <a:p>
            <a:r>
              <a:rPr lang="he-IL" altLang="en-US" u="sng" dirty="0"/>
              <a:t>פרמטרים:</a:t>
            </a:r>
          </a:p>
          <a:p>
            <a:r>
              <a:rPr lang="en-US" altLang="en-US" dirty="0" err="1"/>
              <a:t>sockfd</a:t>
            </a:r>
            <a:r>
              <a:rPr lang="he-IL" altLang="en-US" dirty="0"/>
              <a:t> – ה-</a:t>
            </a:r>
            <a:r>
              <a:rPr lang="en-US" altLang="en-US" dirty="0"/>
              <a:t>descriptor</a:t>
            </a:r>
            <a:r>
              <a:rPr lang="he-IL" altLang="en-US" dirty="0"/>
              <a:t> של ה-</a:t>
            </a:r>
            <a:r>
              <a:rPr lang="en-US" altLang="en-US" dirty="0"/>
              <a:t>socket</a:t>
            </a:r>
            <a:r>
              <a:rPr lang="he-IL" altLang="en-US" dirty="0"/>
              <a:t>.</a:t>
            </a:r>
          </a:p>
          <a:p>
            <a:r>
              <a:rPr lang="en-US" altLang="en-US" dirty="0" err="1"/>
              <a:t>num</a:t>
            </a:r>
            <a:r>
              <a:rPr lang="he-IL" altLang="en-US" dirty="0"/>
              <a:t> – מספר מקסימלי של בקשות התחברות ממתינות.</a:t>
            </a:r>
          </a:p>
          <a:p>
            <a:endParaRPr lang="he-IL" altLang="en-US" dirty="0"/>
          </a:p>
          <a:p>
            <a:r>
              <a:rPr lang="he-IL" altLang="en-US" u="sng" dirty="0"/>
              <a:t>ערך חזרה:</a:t>
            </a:r>
            <a:r>
              <a:rPr lang="he-IL" altLang="en-US" dirty="0"/>
              <a:t> 0 במקרה של הצלחה, </a:t>
            </a:r>
            <a:r>
              <a:rPr lang="en-US" altLang="en-US" dirty="0"/>
              <a:t>-1</a:t>
            </a:r>
            <a:r>
              <a:rPr lang="he-IL" altLang="en-US" dirty="0"/>
              <a:t> במקרה של כישלון.</a:t>
            </a:r>
          </a:p>
        </p:txBody>
      </p:sp>
      <p:sp>
        <p:nvSpPr>
          <p:cNvPr id="2" name="Footer Placeholder 1">
            <a:extLst>
              <a:ext uri="{FF2B5EF4-FFF2-40B4-BE49-F238E27FC236}">
                <a16:creationId xmlns:a16="http://schemas.microsoft.com/office/drawing/2014/main" id="{3CC96045-C64F-4C99-A3AC-578FDB86F24C}"/>
              </a:ext>
            </a:extLst>
          </p:cNvPr>
          <p:cNvSpPr>
            <a:spLocks noGrp="1"/>
          </p:cNvSpPr>
          <p:nvPr>
            <p:ph type="ftr" sz="quarter" idx="11"/>
          </p:nvPr>
        </p:nvSpPr>
        <p:spPr/>
        <p:txBody>
          <a:bodyPr/>
          <a:lstStyle/>
          <a:p>
            <a:r>
              <a:rPr lang="he-IL"/>
              <a:t>מערכות הפעלה - תרגול 12</a:t>
            </a:r>
            <a:endParaRPr lang="en-US" dirty="0"/>
          </a:p>
        </p:txBody>
      </p:sp>
      <p:sp>
        <p:nvSpPr>
          <p:cNvPr id="3" name="Slide Number Placeholder 2">
            <a:extLst>
              <a:ext uri="{FF2B5EF4-FFF2-40B4-BE49-F238E27FC236}">
                <a16:creationId xmlns:a16="http://schemas.microsoft.com/office/drawing/2014/main" id="{C197EF6B-8BAC-449B-ADB3-285A8F89325B}"/>
              </a:ext>
            </a:extLst>
          </p:cNvPr>
          <p:cNvSpPr>
            <a:spLocks noGrp="1"/>
          </p:cNvSpPr>
          <p:nvPr>
            <p:ph type="sldNum" sz="quarter" idx="12"/>
          </p:nvPr>
        </p:nvSpPr>
        <p:spPr/>
        <p:txBody>
          <a:bodyPr/>
          <a:lstStyle/>
          <a:p>
            <a:fld id="{0CFEC368-1D7A-4F81-ABF6-AE0E36BAF64C}" type="slidenum">
              <a:rPr lang="en-US" smtClean="0"/>
              <a:pPr/>
              <a:t>21</a:t>
            </a:fld>
            <a:endParaRPr lang="en-US"/>
          </a:p>
        </p:txBody>
      </p:sp>
    </p:spTree>
    <p:extLst>
      <p:ext uri="{BB962C8B-B14F-4D97-AF65-F5344CB8AC3E}">
        <p14:creationId xmlns:p14="http://schemas.microsoft.com/office/powerpoint/2010/main" val="41520969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9014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90147">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9014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90147">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90147">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9014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a:extLst>
              <a:ext uri="{FF2B5EF4-FFF2-40B4-BE49-F238E27FC236}">
                <a16:creationId xmlns:a16="http://schemas.microsoft.com/office/drawing/2014/main" id="{F75C87EA-D22F-451E-BE07-D7ECD6064C05}"/>
              </a:ext>
            </a:extLst>
          </p:cNvPr>
          <p:cNvSpPr>
            <a:spLocks noGrp="1" noChangeArrowheads="1"/>
          </p:cNvSpPr>
          <p:nvPr>
            <p:ph type="title"/>
          </p:nvPr>
        </p:nvSpPr>
        <p:spPr/>
        <p:txBody>
          <a:bodyPr/>
          <a:lstStyle/>
          <a:p>
            <a:r>
              <a:rPr lang="he-IL" altLang="en-US" dirty="0"/>
              <a:t>קבלת בקשות</a:t>
            </a:r>
            <a:endParaRPr lang="en-US" altLang="en-US" dirty="0"/>
          </a:p>
        </p:txBody>
      </p:sp>
      <p:sp>
        <p:nvSpPr>
          <p:cNvPr id="392195" name="Rectangle 3">
            <a:extLst>
              <a:ext uri="{FF2B5EF4-FFF2-40B4-BE49-F238E27FC236}">
                <a16:creationId xmlns:a16="http://schemas.microsoft.com/office/drawing/2014/main" id="{878529D2-EF6D-4672-BC54-1705CC56E1A7}"/>
              </a:ext>
            </a:extLst>
          </p:cNvPr>
          <p:cNvSpPr>
            <a:spLocks noGrp="1" noChangeArrowheads="1"/>
          </p:cNvSpPr>
          <p:nvPr>
            <p:ph idx="1"/>
          </p:nvPr>
        </p:nvSpPr>
        <p:spPr/>
        <p:txBody>
          <a:bodyPr>
            <a:normAutofit fontScale="92500"/>
          </a:bodyPr>
          <a:lstStyle/>
          <a:p>
            <a:pPr marL="0" indent="0" algn="l" rtl="0">
              <a:buNone/>
            </a:pPr>
            <a:r>
              <a:rPr lang="en-US" altLang="en-US" dirty="0" err="1">
                <a:latin typeface="Courier New" panose="02070309020205020404" pitchFamily="49" charset="0"/>
                <a:cs typeface="Courier New" panose="02070309020205020404" pitchFamily="49" charset="0"/>
              </a:rPr>
              <a:t>int</a:t>
            </a:r>
            <a:r>
              <a:rPr lang="en-US" altLang="en-US" dirty="0">
                <a:latin typeface="Courier New" panose="02070309020205020404" pitchFamily="49" charset="0"/>
                <a:cs typeface="Courier New" panose="02070309020205020404" pitchFamily="49" charset="0"/>
              </a:rPr>
              <a:t> accept(</a:t>
            </a:r>
            <a:r>
              <a:rPr lang="en-US" altLang="en-US" dirty="0" err="1">
                <a:latin typeface="Courier New" panose="02070309020205020404" pitchFamily="49" charset="0"/>
                <a:cs typeface="Courier New" panose="02070309020205020404" pitchFamily="49" charset="0"/>
              </a:rPr>
              <a:t>int</a:t>
            </a: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sockfd</a:t>
            </a:r>
            <a:r>
              <a:rPr lang="en-US" altLang="en-US" dirty="0">
                <a:latin typeface="Courier New" panose="02070309020205020404" pitchFamily="49" charset="0"/>
                <a:cs typeface="Courier New" panose="02070309020205020404" pitchFamily="49" charset="0"/>
              </a:rPr>
              <a:t>, </a:t>
            </a:r>
          </a:p>
          <a:p>
            <a:pPr marL="0" indent="0" algn="l" rtl="0">
              <a:buNone/>
            </a:pPr>
            <a:r>
              <a:rPr lang="en-US" altLang="en-US" dirty="0">
                <a:latin typeface="Courier New" panose="02070309020205020404" pitchFamily="49" charset="0"/>
                <a:cs typeface="Courier New" panose="02070309020205020404" pitchFamily="49" charset="0"/>
              </a:rPr>
              <a:t>	struct </a:t>
            </a:r>
            <a:r>
              <a:rPr lang="en-US" altLang="en-US" dirty="0" err="1">
                <a:latin typeface="Courier New" panose="02070309020205020404" pitchFamily="49" charset="0"/>
                <a:cs typeface="Courier New" panose="02070309020205020404" pitchFamily="49" charset="0"/>
              </a:rPr>
              <a:t>sockaddr</a:t>
            </a: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addr</a:t>
            </a:r>
            <a:r>
              <a:rPr lang="en-US" altLang="en-US" dirty="0">
                <a:latin typeface="Courier New" panose="02070309020205020404" pitchFamily="49" charset="0"/>
                <a:cs typeface="Courier New" panose="02070309020205020404" pitchFamily="49" charset="0"/>
              </a:rPr>
              <a:t>,</a:t>
            </a:r>
          </a:p>
          <a:p>
            <a:pPr marL="0" indent="0" algn="l" rtl="0">
              <a:buNone/>
            </a:pP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socklen_t</a:t>
            </a: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addrlen</a:t>
            </a:r>
            <a:r>
              <a:rPr lang="en-US" altLang="en-US" dirty="0">
                <a:latin typeface="Courier New" panose="02070309020205020404" pitchFamily="49" charset="0"/>
                <a:cs typeface="Courier New" panose="02070309020205020404" pitchFamily="49" charset="0"/>
              </a:rPr>
              <a:t>);</a:t>
            </a:r>
          </a:p>
          <a:p>
            <a:endParaRPr lang="en-US" altLang="en-US" dirty="0"/>
          </a:p>
          <a:p>
            <a:r>
              <a:rPr lang="he-IL" altLang="en-US" u="sng" dirty="0"/>
              <a:t>פעולה:</a:t>
            </a:r>
            <a:r>
              <a:rPr lang="he-IL" altLang="en-US" dirty="0"/>
              <a:t> מחכה לבקשות תקשורת נכנסות. כאשר תור הבקשות אינו ריק, מוציאה בקשה מהתור ומקצה לה </a:t>
            </a:r>
            <a:r>
              <a:rPr lang="en-US" altLang="en-US" dirty="0"/>
              <a:t>socket descriptor</a:t>
            </a:r>
            <a:r>
              <a:rPr lang="he-IL" altLang="en-US" dirty="0"/>
              <a:t> חדש.</a:t>
            </a:r>
          </a:p>
          <a:p>
            <a:r>
              <a:rPr lang="he-IL" altLang="en-US" u="sng" dirty="0"/>
              <a:t>פרמטרים:</a:t>
            </a:r>
          </a:p>
          <a:p>
            <a:r>
              <a:rPr lang="en-US" altLang="en-US" dirty="0" err="1"/>
              <a:t>sockfd</a:t>
            </a:r>
            <a:r>
              <a:rPr lang="he-IL" altLang="en-US" dirty="0"/>
              <a:t> - ה-</a:t>
            </a:r>
            <a:r>
              <a:rPr lang="en-US" altLang="en-US" dirty="0"/>
              <a:t>descriptor</a:t>
            </a:r>
            <a:r>
              <a:rPr lang="he-IL" altLang="en-US" dirty="0"/>
              <a:t> של ה-</a:t>
            </a:r>
            <a:r>
              <a:rPr lang="en-US" altLang="en-US" dirty="0"/>
              <a:t>socket</a:t>
            </a:r>
            <a:r>
              <a:rPr lang="he-IL" altLang="en-US" dirty="0"/>
              <a:t> עליו מחכים לבקשות תקשורת.</a:t>
            </a:r>
          </a:p>
          <a:p>
            <a:r>
              <a:rPr lang="en-US" altLang="en-US" dirty="0" err="1"/>
              <a:t>addr</a:t>
            </a:r>
            <a:r>
              <a:rPr lang="he-IL" altLang="en-US" dirty="0"/>
              <a:t> – כתובת הלקוח של הבקשה, מוצב בתוך הקריאה.</a:t>
            </a:r>
          </a:p>
          <a:p>
            <a:r>
              <a:rPr lang="en-US" altLang="en-US" dirty="0" err="1"/>
              <a:t>addrlen</a:t>
            </a:r>
            <a:r>
              <a:rPr lang="he-IL" altLang="en-US" dirty="0"/>
              <a:t> – אורך הכתובת בבתים.</a:t>
            </a:r>
          </a:p>
          <a:p>
            <a:r>
              <a:rPr lang="he-IL" altLang="en-US" u="sng" dirty="0"/>
              <a:t>ערך חזרה:</a:t>
            </a:r>
            <a:r>
              <a:rPr lang="he-IL" altLang="en-US" dirty="0"/>
              <a:t> במקרה של הצלחה ה-</a:t>
            </a:r>
            <a:r>
              <a:rPr lang="en-US" altLang="en-US" dirty="0"/>
              <a:t>descriptor</a:t>
            </a:r>
            <a:r>
              <a:rPr lang="he-IL" altLang="en-US" dirty="0"/>
              <a:t> של ה-</a:t>
            </a:r>
            <a:r>
              <a:rPr lang="en-US" altLang="en-US" dirty="0"/>
              <a:t>socket</a:t>
            </a:r>
            <a:r>
              <a:rPr lang="he-IL" altLang="en-US" dirty="0"/>
              <a:t> החדש שנוצר, אחרת 1-.</a:t>
            </a:r>
            <a:endParaRPr lang="en-US" altLang="en-US" dirty="0"/>
          </a:p>
        </p:txBody>
      </p:sp>
      <p:sp>
        <p:nvSpPr>
          <p:cNvPr id="2" name="Footer Placeholder 1">
            <a:extLst>
              <a:ext uri="{FF2B5EF4-FFF2-40B4-BE49-F238E27FC236}">
                <a16:creationId xmlns:a16="http://schemas.microsoft.com/office/drawing/2014/main" id="{1633D3C6-9C20-4E75-A42D-590D95F094A6}"/>
              </a:ext>
            </a:extLst>
          </p:cNvPr>
          <p:cNvSpPr>
            <a:spLocks noGrp="1"/>
          </p:cNvSpPr>
          <p:nvPr>
            <p:ph type="ftr" sz="quarter" idx="11"/>
          </p:nvPr>
        </p:nvSpPr>
        <p:spPr/>
        <p:txBody>
          <a:bodyPr/>
          <a:lstStyle/>
          <a:p>
            <a:r>
              <a:rPr lang="he-IL"/>
              <a:t>מערכות הפעלה - תרגול 12</a:t>
            </a:r>
            <a:endParaRPr lang="en-US" dirty="0"/>
          </a:p>
        </p:txBody>
      </p:sp>
      <p:sp>
        <p:nvSpPr>
          <p:cNvPr id="3" name="Slide Number Placeholder 2">
            <a:extLst>
              <a:ext uri="{FF2B5EF4-FFF2-40B4-BE49-F238E27FC236}">
                <a16:creationId xmlns:a16="http://schemas.microsoft.com/office/drawing/2014/main" id="{DAE407CF-7DA1-4DF3-A49F-F0217F3CFE8E}"/>
              </a:ext>
            </a:extLst>
          </p:cNvPr>
          <p:cNvSpPr>
            <a:spLocks noGrp="1"/>
          </p:cNvSpPr>
          <p:nvPr>
            <p:ph type="sldNum" sz="quarter" idx="12"/>
          </p:nvPr>
        </p:nvSpPr>
        <p:spPr/>
        <p:txBody>
          <a:bodyPr/>
          <a:lstStyle/>
          <a:p>
            <a:fld id="{0CFEC368-1D7A-4F81-ABF6-AE0E36BAF64C}" type="slidenum">
              <a:rPr lang="en-US" smtClean="0"/>
              <a:pPr/>
              <a:t>22</a:t>
            </a:fld>
            <a:endParaRPr lang="en-US"/>
          </a:p>
        </p:txBody>
      </p:sp>
    </p:spTree>
    <p:extLst>
      <p:ext uri="{BB962C8B-B14F-4D97-AF65-F5344CB8AC3E}">
        <p14:creationId xmlns:p14="http://schemas.microsoft.com/office/powerpoint/2010/main" val="10416761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92195">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92195">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92195">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92195">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9219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a:extLst>
              <a:ext uri="{FF2B5EF4-FFF2-40B4-BE49-F238E27FC236}">
                <a16:creationId xmlns:a16="http://schemas.microsoft.com/office/drawing/2014/main" id="{6054492E-304A-41D2-ABB2-2D530134420D}"/>
              </a:ext>
            </a:extLst>
          </p:cNvPr>
          <p:cNvSpPr>
            <a:spLocks noGrp="1" noChangeArrowheads="1"/>
          </p:cNvSpPr>
          <p:nvPr>
            <p:ph type="title"/>
          </p:nvPr>
        </p:nvSpPr>
        <p:spPr/>
        <p:txBody>
          <a:bodyPr/>
          <a:lstStyle/>
          <a:p>
            <a:r>
              <a:rPr lang="he-IL" altLang="en-US" dirty="0"/>
              <a:t>התחברות לשרת</a:t>
            </a:r>
            <a:endParaRPr lang="en-US" altLang="en-US" dirty="0"/>
          </a:p>
        </p:txBody>
      </p:sp>
      <p:sp>
        <p:nvSpPr>
          <p:cNvPr id="394243" name="Rectangle 3">
            <a:extLst>
              <a:ext uri="{FF2B5EF4-FFF2-40B4-BE49-F238E27FC236}">
                <a16:creationId xmlns:a16="http://schemas.microsoft.com/office/drawing/2014/main" id="{35E13F83-5B8D-4A9B-9193-9719BDC083C6}"/>
              </a:ext>
            </a:extLst>
          </p:cNvPr>
          <p:cNvSpPr>
            <a:spLocks noGrp="1" noChangeArrowheads="1"/>
          </p:cNvSpPr>
          <p:nvPr>
            <p:ph idx="1"/>
          </p:nvPr>
        </p:nvSpPr>
        <p:spPr/>
        <p:txBody>
          <a:bodyPr>
            <a:normAutofit lnSpcReduction="10000"/>
          </a:bodyPr>
          <a:lstStyle/>
          <a:p>
            <a:pPr marL="0" indent="0" algn="l" rtl="0">
              <a:buNone/>
            </a:pPr>
            <a:r>
              <a:rPr lang="en-US" altLang="en-US" dirty="0" err="1">
                <a:latin typeface="Courier New" panose="02070309020205020404" pitchFamily="49" charset="0"/>
                <a:cs typeface="Courier New" panose="02070309020205020404" pitchFamily="49" charset="0"/>
              </a:rPr>
              <a:t>int</a:t>
            </a:r>
            <a:r>
              <a:rPr lang="en-US" altLang="en-US" dirty="0">
                <a:latin typeface="Courier New" panose="02070309020205020404" pitchFamily="49" charset="0"/>
                <a:cs typeface="Courier New" panose="02070309020205020404" pitchFamily="49" charset="0"/>
              </a:rPr>
              <a:t> connect(</a:t>
            </a:r>
            <a:r>
              <a:rPr lang="en-US" altLang="en-US" dirty="0" err="1">
                <a:latin typeface="Courier New" panose="02070309020205020404" pitchFamily="49" charset="0"/>
                <a:cs typeface="Courier New" panose="02070309020205020404" pitchFamily="49" charset="0"/>
              </a:rPr>
              <a:t>int</a:t>
            </a: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sockfd</a:t>
            </a:r>
            <a:r>
              <a:rPr lang="en-US" altLang="en-US" dirty="0">
                <a:latin typeface="Courier New" panose="02070309020205020404" pitchFamily="49" charset="0"/>
                <a:cs typeface="Courier New" panose="02070309020205020404" pitchFamily="49" charset="0"/>
              </a:rPr>
              <a:t>, </a:t>
            </a:r>
          </a:p>
          <a:p>
            <a:pPr marL="0" indent="0" algn="l" rtl="0">
              <a:buNone/>
            </a:pP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const</a:t>
            </a:r>
            <a:r>
              <a:rPr lang="en-US" altLang="en-US" dirty="0">
                <a:latin typeface="Courier New" panose="02070309020205020404" pitchFamily="49" charset="0"/>
                <a:cs typeface="Courier New" panose="02070309020205020404" pitchFamily="49" charset="0"/>
              </a:rPr>
              <a:t> struct </a:t>
            </a:r>
            <a:r>
              <a:rPr lang="en-US" altLang="en-US" dirty="0" err="1">
                <a:latin typeface="Courier New" panose="02070309020205020404" pitchFamily="49" charset="0"/>
                <a:cs typeface="Courier New" panose="02070309020205020404" pitchFamily="49" charset="0"/>
              </a:rPr>
              <a:t>sockaddr</a:t>
            </a: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serv_addr</a:t>
            </a:r>
            <a:r>
              <a:rPr lang="en-US" altLang="en-US" dirty="0">
                <a:latin typeface="Courier New" panose="02070309020205020404" pitchFamily="49" charset="0"/>
                <a:cs typeface="Courier New" panose="02070309020205020404" pitchFamily="49" charset="0"/>
              </a:rPr>
              <a:t>,</a:t>
            </a:r>
          </a:p>
          <a:p>
            <a:pPr marL="0" indent="0" algn="l" rtl="0">
              <a:buNone/>
            </a:pP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socklen_t</a:t>
            </a: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addrlen</a:t>
            </a:r>
            <a:r>
              <a:rPr lang="en-US" altLang="en-US" dirty="0">
                <a:latin typeface="Courier New" panose="02070309020205020404" pitchFamily="49" charset="0"/>
                <a:cs typeface="Courier New" panose="02070309020205020404" pitchFamily="49" charset="0"/>
              </a:rPr>
              <a:t>);</a:t>
            </a:r>
          </a:p>
          <a:p>
            <a:endParaRPr lang="he-IL" altLang="en-US" dirty="0"/>
          </a:p>
          <a:p>
            <a:r>
              <a:rPr lang="he-IL" altLang="en-US" u="sng" dirty="0"/>
              <a:t>פעולה:</a:t>
            </a:r>
            <a:r>
              <a:rPr lang="he-IL" altLang="en-US" dirty="0"/>
              <a:t> מנסה להתחבר לשרת (ליתר דיוק, לתהליך בשרת) שמקשיב על הכתובת </a:t>
            </a:r>
            <a:r>
              <a:rPr lang="en-US" altLang="en-US" dirty="0" err="1"/>
              <a:t>serv_addr</a:t>
            </a:r>
            <a:r>
              <a:rPr lang="he-IL" altLang="en-US" dirty="0"/>
              <a:t> (מורכבת מכתובת </a:t>
            </a:r>
            <a:r>
              <a:rPr lang="en-US" altLang="en-US" dirty="0"/>
              <a:t>IP</a:t>
            </a:r>
            <a:r>
              <a:rPr lang="he-IL" altLang="en-US" dirty="0"/>
              <a:t> ומספר פורט).</a:t>
            </a:r>
          </a:p>
          <a:p>
            <a:r>
              <a:rPr lang="he-IL" altLang="en-US" u="sng" dirty="0"/>
              <a:t>פרמטרים:</a:t>
            </a:r>
          </a:p>
          <a:p>
            <a:r>
              <a:rPr lang="en-US" altLang="en-US" dirty="0" err="1"/>
              <a:t>sockfd</a:t>
            </a:r>
            <a:r>
              <a:rPr lang="he-IL" altLang="en-US" dirty="0"/>
              <a:t> – ה-</a:t>
            </a:r>
            <a:r>
              <a:rPr lang="en-US" altLang="en-US" dirty="0"/>
              <a:t>descriptor</a:t>
            </a:r>
            <a:r>
              <a:rPr lang="he-IL" altLang="en-US" dirty="0"/>
              <a:t> של ה-</a:t>
            </a:r>
            <a:r>
              <a:rPr lang="en-US" altLang="en-US" dirty="0"/>
              <a:t>socket</a:t>
            </a:r>
            <a:r>
              <a:rPr lang="he-IL" altLang="en-US" dirty="0"/>
              <a:t>.</a:t>
            </a:r>
          </a:p>
          <a:p>
            <a:r>
              <a:rPr lang="en-US" altLang="en-US" dirty="0" err="1"/>
              <a:t>serv_addr</a:t>
            </a:r>
            <a:r>
              <a:rPr lang="he-IL" altLang="en-US" dirty="0"/>
              <a:t> – הכתובת עליה מקשיב התהליך איתו מנסים להתקשר.</a:t>
            </a:r>
          </a:p>
          <a:p>
            <a:r>
              <a:rPr lang="en-US" altLang="en-US" dirty="0" err="1"/>
              <a:t>addrlen</a:t>
            </a:r>
            <a:r>
              <a:rPr lang="he-IL" altLang="en-US" dirty="0"/>
              <a:t> – אורך הכתובת בבתים.</a:t>
            </a:r>
          </a:p>
          <a:p>
            <a:endParaRPr lang="he-IL" altLang="en-US" dirty="0"/>
          </a:p>
          <a:p>
            <a:r>
              <a:rPr lang="he-IL" altLang="en-US" u="sng" dirty="0"/>
              <a:t>ערך חזרה:</a:t>
            </a:r>
            <a:r>
              <a:rPr lang="he-IL" altLang="en-US" dirty="0"/>
              <a:t> 0 במקרה של הצלחה, </a:t>
            </a:r>
            <a:r>
              <a:rPr lang="en-US" altLang="en-US" dirty="0"/>
              <a:t>-1</a:t>
            </a:r>
            <a:r>
              <a:rPr lang="he-IL" altLang="en-US" dirty="0"/>
              <a:t> במקרה של כישלון.</a:t>
            </a:r>
          </a:p>
        </p:txBody>
      </p:sp>
      <p:sp>
        <p:nvSpPr>
          <p:cNvPr id="2" name="Footer Placeholder 1">
            <a:extLst>
              <a:ext uri="{FF2B5EF4-FFF2-40B4-BE49-F238E27FC236}">
                <a16:creationId xmlns:a16="http://schemas.microsoft.com/office/drawing/2014/main" id="{A8D4D3FE-4CCA-47A1-8D29-6F4FC6EDC60A}"/>
              </a:ext>
            </a:extLst>
          </p:cNvPr>
          <p:cNvSpPr>
            <a:spLocks noGrp="1"/>
          </p:cNvSpPr>
          <p:nvPr>
            <p:ph type="ftr" sz="quarter" idx="11"/>
          </p:nvPr>
        </p:nvSpPr>
        <p:spPr/>
        <p:txBody>
          <a:bodyPr/>
          <a:lstStyle/>
          <a:p>
            <a:r>
              <a:rPr lang="he-IL"/>
              <a:t>מערכות הפעלה - תרגול 12</a:t>
            </a:r>
            <a:endParaRPr lang="en-US" dirty="0"/>
          </a:p>
        </p:txBody>
      </p:sp>
      <p:sp>
        <p:nvSpPr>
          <p:cNvPr id="3" name="Slide Number Placeholder 2">
            <a:extLst>
              <a:ext uri="{FF2B5EF4-FFF2-40B4-BE49-F238E27FC236}">
                <a16:creationId xmlns:a16="http://schemas.microsoft.com/office/drawing/2014/main" id="{8AAE9772-18FE-4C66-AE18-E4DCAECAE03B}"/>
              </a:ext>
            </a:extLst>
          </p:cNvPr>
          <p:cNvSpPr>
            <a:spLocks noGrp="1"/>
          </p:cNvSpPr>
          <p:nvPr>
            <p:ph type="sldNum" sz="quarter" idx="12"/>
          </p:nvPr>
        </p:nvSpPr>
        <p:spPr/>
        <p:txBody>
          <a:bodyPr/>
          <a:lstStyle/>
          <a:p>
            <a:fld id="{0CFEC368-1D7A-4F81-ABF6-AE0E36BAF64C}" type="slidenum">
              <a:rPr lang="en-US" smtClean="0"/>
              <a:pPr/>
              <a:t>23</a:t>
            </a:fld>
            <a:endParaRPr lang="en-US"/>
          </a:p>
        </p:txBody>
      </p:sp>
    </p:spTree>
    <p:extLst>
      <p:ext uri="{BB962C8B-B14F-4D97-AF65-F5344CB8AC3E}">
        <p14:creationId xmlns:p14="http://schemas.microsoft.com/office/powerpoint/2010/main" val="32571092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39424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9424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9424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9424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9424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4">
            <a:extLst>
              <a:ext uri="{FF2B5EF4-FFF2-40B4-BE49-F238E27FC236}">
                <a16:creationId xmlns:a16="http://schemas.microsoft.com/office/drawing/2014/main" id="{CEDCFE8F-57B1-4E37-A64F-3BC9EC644D95}"/>
              </a:ext>
            </a:extLst>
          </p:cNvPr>
          <p:cNvSpPr>
            <a:spLocks noGrp="1" noChangeArrowheads="1"/>
          </p:cNvSpPr>
          <p:nvPr>
            <p:ph type="title"/>
          </p:nvPr>
        </p:nvSpPr>
        <p:spPr/>
        <p:txBody>
          <a:bodyPr/>
          <a:lstStyle/>
          <a:p>
            <a:r>
              <a:rPr lang="he-IL" altLang="en-US" dirty="0"/>
              <a:t>כתיבה ל-</a:t>
            </a:r>
            <a:r>
              <a:rPr lang="en-US" altLang="en-US" dirty="0"/>
              <a:t>socket</a:t>
            </a:r>
          </a:p>
        </p:txBody>
      </p:sp>
      <p:sp>
        <p:nvSpPr>
          <p:cNvPr id="396293" name="Rectangle 5">
            <a:extLst>
              <a:ext uri="{FF2B5EF4-FFF2-40B4-BE49-F238E27FC236}">
                <a16:creationId xmlns:a16="http://schemas.microsoft.com/office/drawing/2014/main" id="{5E8D7641-CA64-44AF-8FAB-381567E5AE57}"/>
              </a:ext>
            </a:extLst>
          </p:cNvPr>
          <p:cNvSpPr>
            <a:spLocks noGrp="1" noChangeArrowheads="1"/>
          </p:cNvSpPr>
          <p:nvPr>
            <p:ph idx="1"/>
          </p:nvPr>
        </p:nvSpPr>
        <p:spPr/>
        <p:txBody>
          <a:bodyPr>
            <a:normAutofit/>
          </a:bodyPr>
          <a:lstStyle/>
          <a:p>
            <a:pPr marL="0" indent="0" algn="l" rtl="0">
              <a:buNone/>
            </a:pPr>
            <a:r>
              <a:rPr lang="en-US" altLang="en-US" dirty="0" err="1">
                <a:latin typeface="Courier New" panose="02070309020205020404" pitchFamily="49" charset="0"/>
                <a:cs typeface="Courier New" panose="02070309020205020404" pitchFamily="49" charset="0"/>
              </a:rPr>
              <a:t>int</a:t>
            </a:r>
            <a:r>
              <a:rPr lang="en-US" altLang="en-US" dirty="0">
                <a:latin typeface="Courier New" panose="02070309020205020404" pitchFamily="49" charset="0"/>
                <a:cs typeface="Courier New" panose="02070309020205020404" pitchFamily="49" charset="0"/>
              </a:rPr>
              <a:t> send(</a:t>
            </a:r>
            <a:r>
              <a:rPr lang="en-US" altLang="en-US" dirty="0" err="1">
                <a:latin typeface="Courier New" panose="02070309020205020404" pitchFamily="49" charset="0"/>
                <a:cs typeface="Courier New" panose="02070309020205020404" pitchFamily="49" charset="0"/>
              </a:rPr>
              <a:t>int</a:t>
            </a: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sockfd</a:t>
            </a:r>
            <a:r>
              <a:rPr lang="en-US" altLang="en-US" dirty="0">
                <a:latin typeface="Courier New" panose="02070309020205020404" pitchFamily="49" charset="0"/>
                <a:cs typeface="Courier New" panose="02070309020205020404" pitchFamily="49" charset="0"/>
              </a:rPr>
              <a:t>,</a:t>
            </a:r>
          </a:p>
          <a:p>
            <a:pPr marL="0" indent="0" algn="l" rtl="0">
              <a:buNone/>
            </a:pP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const</a:t>
            </a:r>
            <a:r>
              <a:rPr lang="en-US" altLang="en-US" dirty="0">
                <a:latin typeface="Courier New" panose="02070309020205020404" pitchFamily="49" charset="0"/>
                <a:cs typeface="Courier New" panose="02070309020205020404" pitchFamily="49" charset="0"/>
              </a:rPr>
              <a:t> void *</a:t>
            </a:r>
            <a:r>
              <a:rPr lang="en-US" altLang="en-US" dirty="0" err="1">
                <a:latin typeface="Courier New" panose="02070309020205020404" pitchFamily="49" charset="0"/>
                <a:cs typeface="Courier New" panose="02070309020205020404" pitchFamily="49" charset="0"/>
              </a:rPr>
              <a:t>msg</a:t>
            </a: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size_t</a:t>
            </a: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len</a:t>
            </a:r>
            <a:r>
              <a:rPr lang="en-US" altLang="en-US" dirty="0">
                <a:latin typeface="Courier New" panose="02070309020205020404" pitchFamily="49" charset="0"/>
                <a:cs typeface="Courier New" panose="02070309020205020404" pitchFamily="49" charset="0"/>
              </a:rPr>
              <a:t>, </a:t>
            </a:r>
          </a:p>
          <a:p>
            <a:pPr marL="0" indent="0" algn="l" rtl="0">
              <a:buNone/>
            </a:pP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int</a:t>
            </a:r>
            <a:r>
              <a:rPr lang="en-US" altLang="en-US" dirty="0">
                <a:latin typeface="Courier New" panose="02070309020205020404" pitchFamily="49" charset="0"/>
                <a:cs typeface="Courier New" panose="02070309020205020404" pitchFamily="49" charset="0"/>
              </a:rPr>
              <a:t> flags);</a:t>
            </a:r>
          </a:p>
          <a:p>
            <a:endParaRPr lang="he-IL" altLang="en-US" dirty="0"/>
          </a:p>
          <a:p>
            <a:r>
              <a:rPr lang="he-IL" altLang="en-US" u="sng" dirty="0"/>
              <a:t>פעולה:</a:t>
            </a:r>
            <a:r>
              <a:rPr lang="he-IL" altLang="en-US" dirty="0"/>
              <a:t> שולחת דרך ה-</a:t>
            </a:r>
            <a:r>
              <a:rPr lang="en-US" altLang="en-US" dirty="0"/>
              <a:t>socket</a:t>
            </a:r>
            <a:r>
              <a:rPr lang="he-IL" altLang="en-US" dirty="0"/>
              <a:t> את ההודעה </a:t>
            </a:r>
            <a:r>
              <a:rPr lang="en-US" altLang="en-US" dirty="0" err="1"/>
              <a:t>msg</a:t>
            </a:r>
            <a:r>
              <a:rPr lang="he-IL" altLang="en-US" dirty="0"/>
              <a:t> באורך </a:t>
            </a:r>
            <a:r>
              <a:rPr lang="en-US" altLang="en-US" dirty="0" err="1"/>
              <a:t>len</a:t>
            </a:r>
            <a:r>
              <a:rPr lang="he-IL" altLang="en-US" dirty="0"/>
              <a:t>.</a:t>
            </a:r>
          </a:p>
          <a:p>
            <a:pPr lvl="1"/>
            <a:r>
              <a:rPr lang="he-IL" altLang="en-US" dirty="0"/>
              <a:t>ההודעה תועבר לכתובת היעד של ה-</a:t>
            </a:r>
            <a:r>
              <a:rPr lang="en-US" altLang="en-US" dirty="0"/>
              <a:t>socket</a:t>
            </a:r>
            <a:r>
              <a:rPr lang="he-IL" altLang="en-US" dirty="0"/>
              <a:t>, אליו מקשיב התהליך השני. </a:t>
            </a:r>
          </a:p>
          <a:p>
            <a:r>
              <a:rPr lang="he-IL" altLang="en-US" u="sng" dirty="0"/>
              <a:t>ערך חזרה:</a:t>
            </a:r>
            <a:r>
              <a:rPr lang="he-IL" altLang="en-US" dirty="0"/>
              <a:t> במקרה של הצלחה, מספר הבתים שנשלחו, אחרת 1-.</a:t>
            </a:r>
          </a:p>
          <a:p>
            <a:pPr lvl="1"/>
            <a:endParaRPr lang="he-IL" altLang="en-US" dirty="0"/>
          </a:p>
          <a:p>
            <a:r>
              <a:rPr lang="he-IL" altLang="en-US" dirty="0"/>
              <a:t>הערה: אפשר לכתוב ל-</a:t>
            </a:r>
            <a:r>
              <a:rPr lang="en-US" altLang="en-US" dirty="0"/>
              <a:t>socket</a:t>
            </a:r>
            <a:r>
              <a:rPr lang="he-IL" altLang="en-US" dirty="0"/>
              <a:t> גם באמצעות קריאת מערכת </a:t>
            </a:r>
            <a:r>
              <a:rPr lang="en-US" altLang="en-US" dirty="0"/>
              <a:t>write()</a:t>
            </a:r>
            <a:r>
              <a:rPr lang="he-IL" altLang="en-US" dirty="0"/>
              <a:t>, כמו לקבצים.</a:t>
            </a:r>
          </a:p>
          <a:p>
            <a:pPr lvl="1"/>
            <a:r>
              <a:rPr lang="he-IL" altLang="en-US" dirty="0"/>
              <a:t>ההבדל הוא ש-</a:t>
            </a:r>
            <a:r>
              <a:rPr lang="en-US" altLang="en-US" dirty="0"/>
              <a:t>send()</a:t>
            </a:r>
            <a:r>
              <a:rPr lang="he-IL" altLang="en-US" dirty="0"/>
              <a:t> היא קריאה ייעודית ל-</a:t>
            </a:r>
            <a:r>
              <a:rPr lang="en-US" altLang="en-US" dirty="0"/>
              <a:t>sockets</a:t>
            </a:r>
            <a:r>
              <a:rPr lang="he-IL" altLang="en-US" dirty="0"/>
              <a:t>, עם דגלים לאפשרויות שליחה מיוחדות.</a:t>
            </a:r>
          </a:p>
          <a:p>
            <a:endParaRPr lang="he-IL" altLang="en-US" dirty="0"/>
          </a:p>
        </p:txBody>
      </p:sp>
      <p:sp>
        <p:nvSpPr>
          <p:cNvPr id="2" name="Footer Placeholder 1">
            <a:extLst>
              <a:ext uri="{FF2B5EF4-FFF2-40B4-BE49-F238E27FC236}">
                <a16:creationId xmlns:a16="http://schemas.microsoft.com/office/drawing/2014/main" id="{7B43D42C-9BAD-498A-A278-25EFE21AEA70}"/>
              </a:ext>
            </a:extLst>
          </p:cNvPr>
          <p:cNvSpPr>
            <a:spLocks noGrp="1"/>
          </p:cNvSpPr>
          <p:nvPr>
            <p:ph type="ftr" sz="quarter" idx="11"/>
          </p:nvPr>
        </p:nvSpPr>
        <p:spPr/>
        <p:txBody>
          <a:bodyPr/>
          <a:lstStyle/>
          <a:p>
            <a:r>
              <a:rPr lang="he-IL"/>
              <a:t>מערכות הפעלה - תרגול 12</a:t>
            </a:r>
            <a:endParaRPr lang="en-US" dirty="0"/>
          </a:p>
        </p:txBody>
      </p:sp>
      <p:sp>
        <p:nvSpPr>
          <p:cNvPr id="3" name="Slide Number Placeholder 2">
            <a:extLst>
              <a:ext uri="{FF2B5EF4-FFF2-40B4-BE49-F238E27FC236}">
                <a16:creationId xmlns:a16="http://schemas.microsoft.com/office/drawing/2014/main" id="{4653DC78-7813-4480-8400-081623D76CA5}"/>
              </a:ext>
            </a:extLst>
          </p:cNvPr>
          <p:cNvSpPr>
            <a:spLocks noGrp="1"/>
          </p:cNvSpPr>
          <p:nvPr>
            <p:ph type="sldNum" sz="quarter" idx="12"/>
          </p:nvPr>
        </p:nvSpPr>
        <p:spPr/>
        <p:txBody>
          <a:bodyPr/>
          <a:lstStyle/>
          <a:p>
            <a:fld id="{0CFEC368-1D7A-4F81-ABF6-AE0E36BAF64C}" type="slidenum">
              <a:rPr lang="en-US" smtClean="0"/>
              <a:pPr/>
              <a:t>24</a:t>
            </a:fld>
            <a:endParaRPr lang="en-US"/>
          </a:p>
        </p:txBody>
      </p:sp>
    </p:spTree>
    <p:extLst>
      <p:ext uri="{BB962C8B-B14F-4D97-AF65-F5344CB8AC3E}">
        <p14:creationId xmlns:p14="http://schemas.microsoft.com/office/powerpoint/2010/main" val="33002956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39629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96293">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9629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a:extLst>
              <a:ext uri="{FF2B5EF4-FFF2-40B4-BE49-F238E27FC236}">
                <a16:creationId xmlns:a16="http://schemas.microsoft.com/office/drawing/2014/main" id="{F39337A4-F8A4-45E0-B1B6-52A41D13447B}"/>
              </a:ext>
            </a:extLst>
          </p:cNvPr>
          <p:cNvSpPr>
            <a:spLocks noGrp="1" noChangeArrowheads="1"/>
          </p:cNvSpPr>
          <p:nvPr>
            <p:ph type="title"/>
          </p:nvPr>
        </p:nvSpPr>
        <p:spPr/>
        <p:txBody>
          <a:bodyPr/>
          <a:lstStyle/>
          <a:p>
            <a:r>
              <a:rPr lang="he-IL" altLang="en-US"/>
              <a:t>קריאה מה-</a:t>
            </a:r>
            <a:r>
              <a:rPr lang="en-US" altLang="en-US"/>
              <a:t>socket</a:t>
            </a:r>
            <a:endParaRPr lang="en-US" altLang="en-US" dirty="0"/>
          </a:p>
        </p:txBody>
      </p:sp>
      <p:sp>
        <p:nvSpPr>
          <p:cNvPr id="398339" name="Rectangle 3">
            <a:extLst>
              <a:ext uri="{FF2B5EF4-FFF2-40B4-BE49-F238E27FC236}">
                <a16:creationId xmlns:a16="http://schemas.microsoft.com/office/drawing/2014/main" id="{1DE948EC-76D9-4F30-8271-E66712185C4B}"/>
              </a:ext>
            </a:extLst>
          </p:cNvPr>
          <p:cNvSpPr>
            <a:spLocks noGrp="1" noChangeArrowheads="1"/>
          </p:cNvSpPr>
          <p:nvPr>
            <p:ph idx="1"/>
          </p:nvPr>
        </p:nvSpPr>
        <p:spPr/>
        <p:txBody>
          <a:bodyPr>
            <a:normAutofit lnSpcReduction="10000"/>
          </a:bodyPr>
          <a:lstStyle/>
          <a:p>
            <a:pPr marL="0" indent="0" algn="l" rtl="0">
              <a:buNone/>
            </a:pPr>
            <a:r>
              <a:rPr lang="en-US" altLang="en-US" dirty="0" err="1">
                <a:latin typeface="Courier New" panose="02070309020205020404" pitchFamily="49" charset="0"/>
                <a:cs typeface="Courier New" panose="02070309020205020404" pitchFamily="49" charset="0"/>
              </a:rPr>
              <a:t>int</a:t>
            </a: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recv</a:t>
            </a:r>
            <a:r>
              <a:rPr lang="en-US" altLang="en-US" dirty="0">
                <a:latin typeface="Courier New" panose="02070309020205020404" pitchFamily="49" charset="0"/>
                <a:cs typeface="Courier New" panose="02070309020205020404" pitchFamily="49" charset="0"/>
              </a:rPr>
              <a:t>(</a:t>
            </a:r>
            <a:r>
              <a:rPr lang="en-US" altLang="en-US" dirty="0" err="1">
                <a:latin typeface="Courier New" panose="02070309020205020404" pitchFamily="49" charset="0"/>
                <a:cs typeface="Courier New" panose="02070309020205020404" pitchFamily="49" charset="0"/>
              </a:rPr>
              <a:t>int</a:t>
            </a: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sockfd</a:t>
            </a:r>
            <a:r>
              <a:rPr lang="en-US" altLang="en-US" dirty="0">
                <a:latin typeface="Courier New" panose="02070309020205020404" pitchFamily="49" charset="0"/>
                <a:cs typeface="Courier New" panose="02070309020205020404" pitchFamily="49" charset="0"/>
              </a:rPr>
              <a:t>,</a:t>
            </a:r>
          </a:p>
          <a:p>
            <a:pPr marL="0" indent="0" algn="l" rtl="0">
              <a:buNone/>
            </a:pPr>
            <a:r>
              <a:rPr lang="en-US" altLang="en-US" dirty="0">
                <a:latin typeface="Courier New" panose="02070309020205020404" pitchFamily="49" charset="0"/>
                <a:cs typeface="Courier New" panose="02070309020205020404" pitchFamily="49" charset="0"/>
              </a:rPr>
              <a:t>	void *</a:t>
            </a:r>
            <a:r>
              <a:rPr lang="en-US" altLang="en-US" dirty="0" err="1">
                <a:latin typeface="Courier New" panose="02070309020205020404" pitchFamily="49" charset="0"/>
                <a:cs typeface="Courier New" panose="02070309020205020404" pitchFamily="49" charset="0"/>
              </a:rPr>
              <a:t>buf</a:t>
            </a: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size_t</a:t>
            </a: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len</a:t>
            </a:r>
            <a:r>
              <a:rPr lang="en-US" altLang="en-US" dirty="0">
                <a:latin typeface="Courier New" panose="02070309020205020404" pitchFamily="49" charset="0"/>
                <a:cs typeface="Courier New" panose="02070309020205020404" pitchFamily="49" charset="0"/>
              </a:rPr>
              <a:t>,</a:t>
            </a:r>
          </a:p>
          <a:p>
            <a:pPr marL="0" indent="0" algn="l" rtl="0">
              <a:buNone/>
            </a:pP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int</a:t>
            </a:r>
            <a:r>
              <a:rPr lang="en-US" altLang="en-US" dirty="0">
                <a:latin typeface="Courier New" panose="02070309020205020404" pitchFamily="49" charset="0"/>
                <a:cs typeface="Courier New" panose="02070309020205020404" pitchFamily="49" charset="0"/>
              </a:rPr>
              <a:t> flags);</a:t>
            </a:r>
            <a:endParaRPr lang="he-IL" altLang="en-US" dirty="0">
              <a:latin typeface="Courier New" panose="02070309020205020404" pitchFamily="49" charset="0"/>
              <a:cs typeface="Courier New" panose="02070309020205020404" pitchFamily="49" charset="0"/>
            </a:endParaRPr>
          </a:p>
          <a:p>
            <a:endParaRPr lang="he-IL" altLang="en-US" dirty="0"/>
          </a:p>
          <a:p>
            <a:r>
              <a:rPr lang="he-IL" altLang="en-US" u="sng" dirty="0"/>
              <a:t>פעולה:</a:t>
            </a:r>
            <a:r>
              <a:rPr lang="he-IL" altLang="en-US" dirty="0"/>
              <a:t> קוראת דרך ה-</a:t>
            </a:r>
            <a:r>
              <a:rPr lang="en-US" altLang="en-US" dirty="0"/>
              <a:t>socket</a:t>
            </a:r>
            <a:r>
              <a:rPr lang="he-IL" altLang="en-US" dirty="0"/>
              <a:t> הודעה באורך </a:t>
            </a:r>
            <a:r>
              <a:rPr lang="en-US" altLang="en-US" dirty="0" err="1"/>
              <a:t>len</a:t>
            </a:r>
            <a:r>
              <a:rPr lang="he-IL" altLang="en-US" dirty="0"/>
              <a:t> לתוך </a:t>
            </a:r>
            <a:r>
              <a:rPr lang="en-US" altLang="en-US" dirty="0" err="1"/>
              <a:t>buf</a:t>
            </a:r>
            <a:r>
              <a:rPr lang="he-IL" altLang="en-US" dirty="0"/>
              <a:t>.</a:t>
            </a:r>
          </a:p>
          <a:p>
            <a:pPr lvl="1"/>
            <a:r>
              <a:rPr lang="he-IL" altLang="en-US" dirty="0"/>
              <a:t>ההודעה מגיעה מכתובת היעד של ה-</a:t>
            </a:r>
            <a:r>
              <a:rPr lang="en-US" altLang="en-US" dirty="0"/>
              <a:t>socket</a:t>
            </a:r>
            <a:r>
              <a:rPr lang="he-IL" altLang="en-US" dirty="0"/>
              <a:t>. </a:t>
            </a:r>
          </a:p>
          <a:p>
            <a:r>
              <a:rPr lang="he-IL" altLang="en-US" u="sng" dirty="0"/>
              <a:t>ערך חזרה:</a:t>
            </a:r>
            <a:r>
              <a:rPr lang="he-IL" altLang="en-US" dirty="0"/>
              <a:t> במקרה של הצלחה, מספר הבתים שנקראו, אחרת 1-.</a:t>
            </a:r>
            <a:endParaRPr lang="en-US" altLang="en-US" dirty="0"/>
          </a:p>
          <a:p>
            <a:endParaRPr lang="he-IL" altLang="en-US" dirty="0"/>
          </a:p>
          <a:p>
            <a:r>
              <a:rPr lang="he-IL" altLang="en-US" dirty="0"/>
              <a:t>הערה: ניתן לקרוא מה-</a:t>
            </a:r>
            <a:r>
              <a:rPr lang="en-US" altLang="en-US" dirty="0"/>
              <a:t>socket</a:t>
            </a:r>
            <a:r>
              <a:rPr lang="he-IL" altLang="en-US" dirty="0"/>
              <a:t> גם באמצעות קריאת מערכת </a:t>
            </a:r>
            <a:r>
              <a:rPr lang="en-US" altLang="en-US" dirty="0"/>
              <a:t>read()</a:t>
            </a:r>
            <a:r>
              <a:rPr lang="he-IL" altLang="en-US" dirty="0"/>
              <a:t>, כמו עבור קבצים.</a:t>
            </a:r>
          </a:p>
          <a:p>
            <a:pPr lvl="1"/>
            <a:r>
              <a:rPr lang="he-IL" altLang="en-US" dirty="0"/>
              <a:t>ההבדל הוא ש-</a:t>
            </a:r>
            <a:r>
              <a:rPr lang="en-US" altLang="en-US" dirty="0"/>
              <a:t>receive()</a:t>
            </a:r>
            <a:r>
              <a:rPr lang="he-IL" altLang="en-US" dirty="0"/>
              <a:t> היא פעולה ייעודית ל-</a:t>
            </a:r>
            <a:r>
              <a:rPr lang="en-US" altLang="en-US" dirty="0"/>
              <a:t>sockets</a:t>
            </a:r>
            <a:r>
              <a:rPr lang="he-IL" altLang="en-US" dirty="0"/>
              <a:t>, עם דגלים לאפשרויות קבלה מיוחדות.</a:t>
            </a:r>
          </a:p>
        </p:txBody>
      </p:sp>
      <p:sp>
        <p:nvSpPr>
          <p:cNvPr id="2" name="Footer Placeholder 1">
            <a:extLst>
              <a:ext uri="{FF2B5EF4-FFF2-40B4-BE49-F238E27FC236}">
                <a16:creationId xmlns:a16="http://schemas.microsoft.com/office/drawing/2014/main" id="{12D675F4-6BFC-4809-94F7-6A4ED06827A6}"/>
              </a:ext>
            </a:extLst>
          </p:cNvPr>
          <p:cNvSpPr>
            <a:spLocks noGrp="1"/>
          </p:cNvSpPr>
          <p:nvPr>
            <p:ph type="ftr" sz="quarter" idx="11"/>
          </p:nvPr>
        </p:nvSpPr>
        <p:spPr/>
        <p:txBody>
          <a:bodyPr/>
          <a:lstStyle/>
          <a:p>
            <a:r>
              <a:rPr lang="he-IL"/>
              <a:t>מערכות הפעלה - תרגול 12</a:t>
            </a:r>
            <a:endParaRPr lang="en-US" dirty="0"/>
          </a:p>
        </p:txBody>
      </p:sp>
      <p:sp>
        <p:nvSpPr>
          <p:cNvPr id="3" name="Slide Number Placeholder 2">
            <a:extLst>
              <a:ext uri="{FF2B5EF4-FFF2-40B4-BE49-F238E27FC236}">
                <a16:creationId xmlns:a16="http://schemas.microsoft.com/office/drawing/2014/main" id="{29B3834B-ED30-4EA3-BC3A-E9925CCCB879}"/>
              </a:ext>
            </a:extLst>
          </p:cNvPr>
          <p:cNvSpPr>
            <a:spLocks noGrp="1"/>
          </p:cNvSpPr>
          <p:nvPr>
            <p:ph type="sldNum" sz="quarter" idx="12"/>
          </p:nvPr>
        </p:nvSpPr>
        <p:spPr/>
        <p:txBody>
          <a:bodyPr/>
          <a:lstStyle/>
          <a:p>
            <a:fld id="{0CFEC368-1D7A-4F81-ABF6-AE0E36BAF64C}" type="slidenum">
              <a:rPr lang="en-US" smtClean="0"/>
              <a:pPr/>
              <a:t>25</a:t>
            </a:fld>
            <a:endParaRPr lang="en-US"/>
          </a:p>
        </p:txBody>
      </p:sp>
    </p:spTree>
    <p:extLst>
      <p:ext uri="{BB962C8B-B14F-4D97-AF65-F5344CB8AC3E}">
        <p14:creationId xmlns:p14="http://schemas.microsoft.com/office/powerpoint/2010/main" val="3620565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833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2">
            <a:extLst>
              <a:ext uri="{FF2B5EF4-FFF2-40B4-BE49-F238E27FC236}">
                <a16:creationId xmlns:a16="http://schemas.microsoft.com/office/drawing/2014/main" id="{0D5B4C21-F825-4CE4-8994-789C80888CA7}"/>
              </a:ext>
            </a:extLst>
          </p:cNvPr>
          <p:cNvSpPr>
            <a:spLocks noGrp="1" noChangeArrowheads="1"/>
          </p:cNvSpPr>
          <p:nvPr>
            <p:ph type="title"/>
          </p:nvPr>
        </p:nvSpPr>
        <p:spPr/>
        <p:txBody>
          <a:bodyPr/>
          <a:lstStyle/>
          <a:p>
            <a:r>
              <a:rPr lang="he-IL" altLang="en-US" dirty="0"/>
              <a:t>סגירת </a:t>
            </a:r>
            <a:r>
              <a:rPr lang="en-US" altLang="en-US" dirty="0"/>
              <a:t>socket</a:t>
            </a:r>
          </a:p>
        </p:txBody>
      </p:sp>
      <p:sp>
        <p:nvSpPr>
          <p:cNvPr id="400387" name="Rectangle 3">
            <a:extLst>
              <a:ext uri="{FF2B5EF4-FFF2-40B4-BE49-F238E27FC236}">
                <a16:creationId xmlns:a16="http://schemas.microsoft.com/office/drawing/2014/main" id="{CDA3DF07-37EB-4F20-A4DA-273B0C22B393}"/>
              </a:ext>
            </a:extLst>
          </p:cNvPr>
          <p:cNvSpPr>
            <a:spLocks noGrp="1" noChangeArrowheads="1"/>
          </p:cNvSpPr>
          <p:nvPr>
            <p:ph idx="1"/>
          </p:nvPr>
        </p:nvSpPr>
        <p:spPr/>
        <p:txBody>
          <a:bodyPr/>
          <a:lstStyle/>
          <a:p>
            <a:pPr marL="0" indent="0" algn="l" rtl="0">
              <a:buNone/>
            </a:pPr>
            <a:r>
              <a:rPr lang="en-US" altLang="en-US" dirty="0" err="1">
                <a:latin typeface="Courier New" panose="02070309020205020404" pitchFamily="49" charset="0"/>
                <a:cs typeface="Courier New" panose="02070309020205020404" pitchFamily="49" charset="0"/>
              </a:rPr>
              <a:t>int</a:t>
            </a:r>
            <a:r>
              <a:rPr lang="en-US" altLang="en-US" dirty="0">
                <a:latin typeface="Courier New" panose="02070309020205020404" pitchFamily="49" charset="0"/>
                <a:cs typeface="Courier New" panose="02070309020205020404" pitchFamily="49" charset="0"/>
              </a:rPr>
              <a:t> close(</a:t>
            </a:r>
            <a:r>
              <a:rPr lang="en-US" altLang="en-US" dirty="0" err="1">
                <a:latin typeface="Courier New" panose="02070309020205020404" pitchFamily="49" charset="0"/>
                <a:cs typeface="Courier New" panose="02070309020205020404" pitchFamily="49" charset="0"/>
              </a:rPr>
              <a:t>int</a:t>
            </a: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sockfd</a:t>
            </a:r>
            <a:r>
              <a:rPr lang="en-US" altLang="en-US" dirty="0">
                <a:latin typeface="Courier New" panose="02070309020205020404" pitchFamily="49" charset="0"/>
                <a:cs typeface="Courier New" panose="02070309020205020404" pitchFamily="49" charset="0"/>
              </a:rPr>
              <a:t>);</a:t>
            </a:r>
          </a:p>
          <a:p>
            <a:endParaRPr lang="he-IL" altLang="en-US" dirty="0"/>
          </a:p>
          <a:p>
            <a:r>
              <a:rPr lang="he-IL" altLang="en-US" u="sng" dirty="0"/>
              <a:t>פעולה:</a:t>
            </a:r>
            <a:r>
              <a:rPr lang="he-IL" altLang="en-US" dirty="0"/>
              <a:t> סוגרת את החיבור עם המחשב המרוחק ומשחררת את ה-</a:t>
            </a:r>
            <a:r>
              <a:rPr lang="en-US" altLang="en-US" dirty="0"/>
              <a:t>file descriptor</a:t>
            </a:r>
            <a:r>
              <a:rPr lang="he-IL" altLang="en-US" dirty="0"/>
              <a:t> שהצביע על ה-</a:t>
            </a:r>
            <a:r>
              <a:rPr lang="en-US" altLang="en-US" dirty="0"/>
              <a:t>socket</a:t>
            </a:r>
            <a:r>
              <a:rPr lang="he-IL" altLang="en-US" dirty="0"/>
              <a:t>.</a:t>
            </a:r>
          </a:p>
          <a:p>
            <a:endParaRPr lang="en-US" altLang="en-US" dirty="0"/>
          </a:p>
          <a:p>
            <a:r>
              <a:rPr lang="he-IL" altLang="en-US" u="sng" dirty="0"/>
              <a:t>פרמטר:</a:t>
            </a:r>
          </a:p>
          <a:p>
            <a:r>
              <a:rPr lang="en-US" altLang="en-US" dirty="0" err="1"/>
              <a:t>sockfd</a:t>
            </a:r>
            <a:r>
              <a:rPr lang="he-IL" altLang="en-US" dirty="0"/>
              <a:t> - ה-</a:t>
            </a:r>
            <a:r>
              <a:rPr lang="en-US" altLang="en-US" dirty="0"/>
              <a:t>descriptor</a:t>
            </a:r>
            <a:r>
              <a:rPr lang="he-IL" altLang="en-US" dirty="0"/>
              <a:t> של ה-</a:t>
            </a:r>
            <a:r>
              <a:rPr lang="en-US" altLang="en-US" dirty="0"/>
              <a:t>socket</a:t>
            </a:r>
            <a:r>
              <a:rPr lang="he-IL" altLang="en-US" dirty="0"/>
              <a:t> לסגירה.</a:t>
            </a:r>
          </a:p>
          <a:p>
            <a:endParaRPr lang="he-IL" altLang="en-US" dirty="0"/>
          </a:p>
          <a:p>
            <a:r>
              <a:rPr lang="he-IL" altLang="en-US" u="sng" dirty="0"/>
              <a:t>ערך חזרה:</a:t>
            </a:r>
            <a:r>
              <a:rPr lang="he-IL" altLang="en-US" dirty="0"/>
              <a:t> 0 במקרה של הצלחה, </a:t>
            </a:r>
            <a:r>
              <a:rPr lang="en-US" altLang="en-US" dirty="0"/>
              <a:t>-1</a:t>
            </a:r>
            <a:r>
              <a:rPr lang="he-IL" altLang="en-US" dirty="0"/>
              <a:t> במקרה של כישלון.</a:t>
            </a:r>
            <a:endParaRPr lang="en-US" altLang="en-US" dirty="0"/>
          </a:p>
        </p:txBody>
      </p:sp>
      <p:sp>
        <p:nvSpPr>
          <p:cNvPr id="2" name="Footer Placeholder 1">
            <a:extLst>
              <a:ext uri="{FF2B5EF4-FFF2-40B4-BE49-F238E27FC236}">
                <a16:creationId xmlns:a16="http://schemas.microsoft.com/office/drawing/2014/main" id="{F0588045-8871-4496-817C-DF546E4862F0}"/>
              </a:ext>
            </a:extLst>
          </p:cNvPr>
          <p:cNvSpPr>
            <a:spLocks noGrp="1"/>
          </p:cNvSpPr>
          <p:nvPr>
            <p:ph type="ftr" sz="quarter" idx="11"/>
          </p:nvPr>
        </p:nvSpPr>
        <p:spPr/>
        <p:txBody>
          <a:bodyPr/>
          <a:lstStyle/>
          <a:p>
            <a:r>
              <a:rPr lang="he-IL"/>
              <a:t>מערכות הפעלה - תרגול 12</a:t>
            </a:r>
            <a:endParaRPr lang="en-US" dirty="0"/>
          </a:p>
        </p:txBody>
      </p:sp>
      <p:sp>
        <p:nvSpPr>
          <p:cNvPr id="3" name="Slide Number Placeholder 2">
            <a:extLst>
              <a:ext uri="{FF2B5EF4-FFF2-40B4-BE49-F238E27FC236}">
                <a16:creationId xmlns:a16="http://schemas.microsoft.com/office/drawing/2014/main" id="{02BBF067-2A01-4587-8A65-90D5B2D109AC}"/>
              </a:ext>
            </a:extLst>
          </p:cNvPr>
          <p:cNvSpPr>
            <a:spLocks noGrp="1"/>
          </p:cNvSpPr>
          <p:nvPr>
            <p:ph type="sldNum" sz="quarter" idx="12"/>
          </p:nvPr>
        </p:nvSpPr>
        <p:spPr/>
        <p:txBody>
          <a:bodyPr/>
          <a:lstStyle/>
          <a:p>
            <a:fld id="{0CFEC368-1D7A-4F81-ABF6-AE0E36BAF64C}" type="slidenum">
              <a:rPr lang="en-US" smtClean="0"/>
              <a:pPr/>
              <a:t>26</a:t>
            </a:fld>
            <a:endParaRPr lang="en-US"/>
          </a:p>
        </p:txBody>
      </p:sp>
    </p:spTree>
    <p:extLst>
      <p:ext uri="{BB962C8B-B14F-4D97-AF65-F5344CB8AC3E}">
        <p14:creationId xmlns:p14="http://schemas.microsoft.com/office/powerpoint/2010/main" val="32776529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400387">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0387">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0038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8A16E-A35B-4FC2-B388-BCB2BAF7C8DB}"/>
              </a:ext>
            </a:extLst>
          </p:cNvPr>
          <p:cNvSpPr>
            <a:spLocks noGrp="1"/>
          </p:cNvSpPr>
          <p:nvPr>
            <p:ph type="title"/>
          </p:nvPr>
        </p:nvSpPr>
        <p:spPr/>
        <p:txBody>
          <a:bodyPr/>
          <a:lstStyle/>
          <a:p>
            <a:r>
              <a:rPr lang="he-IL" dirty="0"/>
              <a:t>דוגמת קוד שרת-לקוח</a:t>
            </a:r>
            <a:endParaRPr lang="en-US" dirty="0"/>
          </a:p>
        </p:txBody>
      </p:sp>
      <p:sp>
        <p:nvSpPr>
          <p:cNvPr id="3" name="Text Placeholder 2">
            <a:extLst>
              <a:ext uri="{FF2B5EF4-FFF2-40B4-BE49-F238E27FC236}">
                <a16:creationId xmlns:a16="http://schemas.microsoft.com/office/drawing/2014/main" id="{3D5A287D-F16E-4B19-8AF3-EC1A4DC5A9F1}"/>
              </a:ext>
            </a:extLst>
          </p:cNvPr>
          <p:cNvSpPr>
            <a:spLocks noGrp="1"/>
          </p:cNvSpPr>
          <p:nvPr>
            <p:ph type="body" idx="1"/>
          </p:nvPr>
        </p:nvSpPr>
        <p:spPr/>
        <p:txBody>
          <a:bodyPr/>
          <a:lstStyle/>
          <a:p>
            <a:endParaRPr lang="en-US"/>
          </a:p>
        </p:txBody>
      </p:sp>
      <p:sp>
        <p:nvSpPr>
          <p:cNvPr id="4" name="Footer Placeholder 3">
            <a:extLst>
              <a:ext uri="{FF2B5EF4-FFF2-40B4-BE49-F238E27FC236}">
                <a16:creationId xmlns:a16="http://schemas.microsoft.com/office/drawing/2014/main" id="{D8AB4913-5BE0-49D3-B9BF-658D9CE1A37D}"/>
              </a:ext>
            </a:extLst>
          </p:cNvPr>
          <p:cNvSpPr>
            <a:spLocks noGrp="1"/>
          </p:cNvSpPr>
          <p:nvPr>
            <p:ph type="ftr" sz="quarter" idx="11"/>
          </p:nvPr>
        </p:nvSpPr>
        <p:spPr/>
        <p:txBody>
          <a:bodyPr/>
          <a:lstStyle/>
          <a:p>
            <a:pPr algn="r"/>
            <a:r>
              <a:rPr lang="he-IL"/>
              <a:t>מערכות הפעלה - תרגול 12</a:t>
            </a:r>
            <a:endParaRPr lang="en-US" dirty="0"/>
          </a:p>
        </p:txBody>
      </p:sp>
      <p:sp>
        <p:nvSpPr>
          <p:cNvPr id="5" name="Slide Number Placeholder 4">
            <a:extLst>
              <a:ext uri="{FF2B5EF4-FFF2-40B4-BE49-F238E27FC236}">
                <a16:creationId xmlns:a16="http://schemas.microsoft.com/office/drawing/2014/main" id="{3F758EF8-E09F-471D-9DD4-C11F16DDDD2E}"/>
              </a:ext>
            </a:extLst>
          </p:cNvPr>
          <p:cNvSpPr>
            <a:spLocks noGrp="1"/>
          </p:cNvSpPr>
          <p:nvPr>
            <p:ph type="sldNum" sz="quarter" idx="12"/>
          </p:nvPr>
        </p:nvSpPr>
        <p:spPr/>
        <p:txBody>
          <a:bodyPr/>
          <a:lstStyle/>
          <a:p>
            <a:fld id="{0CFEC368-1D7A-4F81-ABF6-AE0E36BAF64C}" type="slidenum">
              <a:rPr lang="en-US" smtClean="0"/>
              <a:pPr/>
              <a:t>27</a:t>
            </a:fld>
            <a:endParaRPr lang="en-US"/>
          </a:p>
        </p:txBody>
      </p:sp>
    </p:spTree>
    <p:extLst>
      <p:ext uri="{BB962C8B-B14F-4D97-AF65-F5344CB8AC3E}">
        <p14:creationId xmlns:p14="http://schemas.microsoft.com/office/powerpoint/2010/main" val="28228611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8534F30-7CD4-44DA-A31C-9CB48BE48BD9}"/>
              </a:ext>
            </a:extLst>
          </p:cNvPr>
          <p:cNvSpPr>
            <a:spLocks noGrp="1"/>
          </p:cNvSpPr>
          <p:nvPr>
            <p:ph type="title"/>
          </p:nvPr>
        </p:nvSpPr>
        <p:spPr/>
        <p:txBody>
          <a:bodyPr/>
          <a:lstStyle/>
          <a:p>
            <a:r>
              <a:rPr lang="he-IL" altLang="en-US" dirty="0"/>
              <a:t>מציאת כתובת </a:t>
            </a:r>
            <a:r>
              <a:rPr lang="en-US" altLang="en-US" dirty="0"/>
              <a:t>IP</a:t>
            </a:r>
            <a:r>
              <a:rPr lang="he-IL" altLang="en-US" dirty="0"/>
              <a:t> של מחשב לפי שמו</a:t>
            </a:r>
            <a:endParaRPr lang="en-US" dirty="0"/>
          </a:p>
        </p:txBody>
      </p:sp>
      <p:sp>
        <p:nvSpPr>
          <p:cNvPr id="13" name="Content Placeholder 12">
            <a:extLst>
              <a:ext uri="{FF2B5EF4-FFF2-40B4-BE49-F238E27FC236}">
                <a16:creationId xmlns:a16="http://schemas.microsoft.com/office/drawing/2014/main" id="{5F33D89C-2F3A-4DF8-8D07-3FEA4D701D55}"/>
              </a:ext>
            </a:extLst>
          </p:cNvPr>
          <p:cNvSpPr>
            <a:spLocks noGrp="1"/>
          </p:cNvSpPr>
          <p:nvPr>
            <p:ph idx="1"/>
          </p:nvPr>
        </p:nvSpPr>
        <p:spPr/>
        <p:txBody>
          <a:bodyPr>
            <a:normAutofit fontScale="92500" lnSpcReduction="10000"/>
          </a:bodyPr>
          <a:lstStyle/>
          <a:p>
            <a:pPr marL="0" indent="0" algn="l" rtl="0">
              <a:buNone/>
            </a:pPr>
            <a:r>
              <a:rPr lang="en-US" altLang="en-US" dirty="0">
                <a:latin typeface="Courier New" panose="02070309020205020404" pitchFamily="49" charset="0"/>
                <a:cs typeface="Courier New" panose="02070309020205020404" pitchFamily="49" charset="0"/>
              </a:rPr>
              <a:t>struct </a:t>
            </a:r>
            <a:r>
              <a:rPr lang="en-US" altLang="en-US" dirty="0" err="1">
                <a:latin typeface="Courier New" panose="02070309020205020404" pitchFamily="49" charset="0"/>
                <a:cs typeface="Courier New" panose="02070309020205020404" pitchFamily="49" charset="0"/>
              </a:rPr>
              <a:t>hostent</a:t>
            </a: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gethostbyname</a:t>
            </a:r>
            <a:r>
              <a:rPr lang="en-US" altLang="en-US" dirty="0">
                <a:latin typeface="Courier New" panose="02070309020205020404" pitchFamily="49" charset="0"/>
                <a:cs typeface="Courier New" panose="02070309020205020404" pitchFamily="49" charset="0"/>
              </a:rPr>
              <a:t>(</a:t>
            </a:r>
          </a:p>
          <a:p>
            <a:pPr marL="0" indent="0" algn="l" rtl="0">
              <a:buNone/>
            </a:pP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const</a:t>
            </a:r>
            <a:r>
              <a:rPr lang="en-US" altLang="en-US" dirty="0">
                <a:latin typeface="Courier New" panose="02070309020205020404" pitchFamily="49" charset="0"/>
                <a:cs typeface="Courier New" panose="02070309020205020404" pitchFamily="49" charset="0"/>
              </a:rPr>
              <a:t> char *hostname); </a:t>
            </a:r>
          </a:p>
          <a:p>
            <a:endParaRPr lang="he-IL" altLang="en-US" dirty="0"/>
          </a:p>
          <a:p>
            <a:r>
              <a:rPr lang="he-IL" altLang="en-US" u="sng" dirty="0"/>
              <a:t>פרמטרים:</a:t>
            </a:r>
          </a:p>
          <a:p>
            <a:pPr lvl="1"/>
            <a:r>
              <a:rPr lang="en-US" altLang="en-US" dirty="0"/>
              <a:t>hostname</a:t>
            </a:r>
            <a:r>
              <a:rPr lang="he-IL" altLang="en-US" dirty="0"/>
              <a:t> – שם המחשב.</a:t>
            </a:r>
          </a:p>
          <a:p>
            <a:r>
              <a:rPr lang="he-IL" altLang="en-US" u="sng" dirty="0"/>
              <a:t>ערך חזרה:</a:t>
            </a:r>
          </a:p>
          <a:p>
            <a:pPr lvl="1"/>
            <a:r>
              <a:rPr lang="en-US" altLang="en-US" dirty="0"/>
              <a:t>struct </a:t>
            </a:r>
            <a:r>
              <a:rPr lang="en-US" altLang="en-US" dirty="0" err="1"/>
              <a:t>hostent</a:t>
            </a:r>
            <a:r>
              <a:rPr lang="en-US" altLang="en-US" dirty="0"/>
              <a:t> * </a:t>
            </a:r>
            <a:r>
              <a:rPr lang="he-IL" altLang="en-US" dirty="0"/>
              <a:t> – מצביע למבנה נתונים המתאר את המחשב המבוקש.</a:t>
            </a:r>
          </a:p>
          <a:p>
            <a:endParaRPr lang="he-IL" altLang="en-US" dirty="0"/>
          </a:p>
          <a:p>
            <a:r>
              <a:rPr lang="he-IL" altLang="en-US" dirty="0"/>
              <a:t>דוגמא:</a:t>
            </a:r>
          </a:p>
          <a:p>
            <a:pPr marL="0" indent="0" algn="l" rtl="0">
              <a:buNone/>
            </a:pPr>
            <a:r>
              <a:rPr lang="en-US" altLang="en-US" dirty="0">
                <a:latin typeface="Courier New" panose="02070309020205020404" pitchFamily="49" charset="0"/>
                <a:cs typeface="Courier New" panose="02070309020205020404" pitchFamily="49" charset="0"/>
              </a:rPr>
              <a:t>struct </a:t>
            </a:r>
            <a:r>
              <a:rPr lang="en-US" altLang="en-US" dirty="0" err="1">
                <a:latin typeface="Courier New" panose="02070309020205020404" pitchFamily="49" charset="0"/>
                <a:cs typeface="Courier New" panose="02070309020205020404" pitchFamily="49" charset="0"/>
              </a:rPr>
              <a:t>hostent</a:t>
            </a:r>
            <a:r>
              <a:rPr lang="en-US" altLang="en-US" dirty="0">
                <a:latin typeface="Courier New" panose="02070309020205020404" pitchFamily="49" charset="0"/>
                <a:cs typeface="Courier New" panose="02070309020205020404" pitchFamily="49" charset="0"/>
              </a:rPr>
              <a:t> *h = </a:t>
            </a:r>
            <a:r>
              <a:rPr lang="en-US" altLang="en-US" dirty="0" err="1">
                <a:latin typeface="Courier New" panose="02070309020205020404" pitchFamily="49" charset="0"/>
                <a:cs typeface="Courier New" panose="02070309020205020404" pitchFamily="49" charset="0"/>
              </a:rPr>
              <a:t>gethostbyname</a:t>
            </a:r>
            <a:r>
              <a:rPr lang="en-US" altLang="en-US" dirty="0">
                <a:latin typeface="Courier New" panose="02070309020205020404" pitchFamily="49" charset="0"/>
                <a:cs typeface="Courier New" panose="02070309020205020404" pitchFamily="49" charset="0"/>
              </a:rPr>
              <a:t>(“t2.technion.ac.il”);</a:t>
            </a:r>
          </a:p>
          <a:p>
            <a:pPr lvl="1"/>
            <a:r>
              <a:rPr lang="en-US" altLang="en-US" dirty="0" err="1"/>
              <a:t>h</a:t>
            </a:r>
            <a:r>
              <a:rPr lang="en-US" altLang="en-US" dirty="0" err="1">
                <a:sym typeface="Wingdings" panose="05000000000000000000" pitchFamily="2" charset="2"/>
              </a:rPr>
              <a:t></a:t>
            </a:r>
            <a:r>
              <a:rPr lang="en-US" altLang="en-US" dirty="0" err="1"/>
              <a:t>h_addr</a:t>
            </a:r>
            <a:r>
              <a:rPr lang="he-IL" altLang="en-US" dirty="0"/>
              <a:t> יכיל את כתובת ה </a:t>
            </a:r>
            <a:r>
              <a:rPr lang="en-US" altLang="en-US" dirty="0"/>
              <a:t>IP</a:t>
            </a:r>
            <a:r>
              <a:rPr lang="he-IL" altLang="en-US" dirty="0"/>
              <a:t> של </a:t>
            </a:r>
            <a:r>
              <a:rPr lang="en-US" altLang="en-US" dirty="0"/>
              <a:t>t2</a:t>
            </a:r>
            <a:r>
              <a:rPr lang="he-IL" altLang="en-US" dirty="0"/>
              <a:t>.</a:t>
            </a:r>
            <a:endParaRPr lang="en-US" altLang="en-US" dirty="0"/>
          </a:p>
          <a:p>
            <a:pPr lvl="1"/>
            <a:r>
              <a:rPr lang="en-US" altLang="en-US" dirty="0" err="1"/>
              <a:t>h</a:t>
            </a:r>
            <a:r>
              <a:rPr lang="en-US" altLang="en-US" dirty="0" err="1">
                <a:sym typeface="Wingdings" panose="05000000000000000000" pitchFamily="2" charset="2"/>
              </a:rPr>
              <a:t></a:t>
            </a:r>
            <a:r>
              <a:rPr lang="en-US" altLang="en-US" dirty="0" err="1"/>
              <a:t>h_length</a:t>
            </a:r>
            <a:r>
              <a:rPr lang="he-IL" altLang="en-US" dirty="0"/>
              <a:t> אורך ה </a:t>
            </a:r>
            <a:r>
              <a:rPr lang="en-US" altLang="en-US" dirty="0"/>
              <a:t>h-&gt;</a:t>
            </a:r>
            <a:r>
              <a:rPr lang="en-US" altLang="en-US" dirty="0" err="1"/>
              <a:t>h_addr</a:t>
            </a:r>
            <a:r>
              <a:rPr lang="en-US" altLang="en-US" dirty="0"/>
              <a:t> </a:t>
            </a:r>
            <a:r>
              <a:rPr lang="he-IL" altLang="en-US" dirty="0"/>
              <a:t>.</a:t>
            </a:r>
            <a:endParaRPr lang="en-US" altLang="en-US" dirty="0"/>
          </a:p>
          <a:p>
            <a:pPr lvl="1"/>
            <a:r>
              <a:rPr lang="en-US" altLang="en-US" dirty="0" err="1"/>
              <a:t>h</a:t>
            </a:r>
            <a:r>
              <a:rPr lang="en-US" altLang="en-US" dirty="0" err="1">
                <a:sym typeface="Wingdings" panose="05000000000000000000" pitchFamily="2" charset="2"/>
              </a:rPr>
              <a:t></a:t>
            </a:r>
            <a:r>
              <a:rPr lang="en-US" altLang="en-US" dirty="0" err="1"/>
              <a:t>h_name</a:t>
            </a:r>
            <a:r>
              <a:rPr lang="he-IL" altLang="en-US" dirty="0"/>
              <a:t> יכיל את המחרוזת </a:t>
            </a:r>
            <a:r>
              <a:rPr lang="en-US" altLang="en-US" dirty="0"/>
              <a:t>t2.technion.ac.il</a:t>
            </a:r>
            <a:r>
              <a:rPr lang="he-IL" altLang="en-US" dirty="0"/>
              <a:t>.</a:t>
            </a:r>
            <a:endParaRPr lang="en-US" altLang="en-US" dirty="0"/>
          </a:p>
          <a:p>
            <a:endParaRPr lang="en-US" dirty="0"/>
          </a:p>
        </p:txBody>
      </p:sp>
      <p:sp>
        <p:nvSpPr>
          <p:cNvPr id="2" name="Footer Placeholder 1">
            <a:extLst>
              <a:ext uri="{FF2B5EF4-FFF2-40B4-BE49-F238E27FC236}">
                <a16:creationId xmlns:a16="http://schemas.microsoft.com/office/drawing/2014/main" id="{8D30EE6F-8961-4180-B4D2-A384B3704452}"/>
              </a:ext>
            </a:extLst>
          </p:cNvPr>
          <p:cNvSpPr>
            <a:spLocks noGrp="1"/>
          </p:cNvSpPr>
          <p:nvPr>
            <p:ph type="ftr" sz="quarter" idx="11"/>
          </p:nvPr>
        </p:nvSpPr>
        <p:spPr/>
        <p:txBody>
          <a:bodyPr/>
          <a:lstStyle/>
          <a:p>
            <a:r>
              <a:rPr lang="he-IL"/>
              <a:t>מערכות הפעלה - תרגול 12</a:t>
            </a:r>
            <a:endParaRPr lang="en-US" dirty="0"/>
          </a:p>
        </p:txBody>
      </p:sp>
      <p:sp>
        <p:nvSpPr>
          <p:cNvPr id="3" name="Slide Number Placeholder 2">
            <a:extLst>
              <a:ext uri="{FF2B5EF4-FFF2-40B4-BE49-F238E27FC236}">
                <a16:creationId xmlns:a16="http://schemas.microsoft.com/office/drawing/2014/main" id="{C8679483-D5A1-4222-932D-286F2F67F931}"/>
              </a:ext>
            </a:extLst>
          </p:cNvPr>
          <p:cNvSpPr>
            <a:spLocks noGrp="1"/>
          </p:cNvSpPr>
          <p:nvPr>
            <p:ph type="sldNum" sz="quarter" idx="12"/>
          </p:nvPr>
        </p:nvSpPr>
        <p:spPr/>
        <p:txBody>
          <a:bodyPr/>
          <a:lstStyle/>
          <a:p>
            <a:fld id="{0CFEC368-1D7A-4F81-ABF6-AE0E36BAF64C}" type="slidenum">
              <a:rPr lang="en-US" smtClean="0"/>
              <a:pPr/>
              <a:t>28</a:t>
            </a:fld>
            <a:endParaRPr lang="en-US"/>
          </a:p>
        </p:txBody>
      </p:sp>
    </p:spTree>
    <p:extLst>
      <p:ext uri="{BB962C8B-B14F-4D97-AF65-F5344CB8AC3E}">
        <p14:creationId xmlns:p14="http://schemas.microsoft.com/office/powerpoint/2010/main" val="7404701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6">
            <a:extLst>
              <a:ext uri="{FF2B5EF4-FFF2-40B4-BE49-F238E27FC236}">
                <a16:creationId xmlns:a16="http://schemas.microsoft.com/office/drawing/2014/main" id="{22B8A5E5-0F87-4096-9900-1C2146DD01E2}"/>
              </a:ext>
            </a:extLst>
          </p:cNvPr>
          <p:cNvSpPr>
            <a:spLocks noGrp="1" noChangeArrowheads="1"/>
          </p:cNvSpPr>
          <p:nvPr>
            <p:ph type="title"/>
          </p:nvPr>
        </p:nvSpPr>
        <p:spPr/>
        <p:txBody>
          <a:bodyPr/>
          <a:lstStyle/>
          <a:p>
            <a:r>
              <a:rPr lang="he-IL" altLang="en-US" dirty="0"/>
              <a:t>סדר בתים (</a:t>
            </a:r>
            <a:r>
              <a:rPr lang="en-US" altLang="en-US" dirty="0" err="1"/>
              <a:t>endianess</a:t>
            </a:r>
            <a:r>
              <a:rPr lang="he-IL" altLang="en-US" dirty="0"/>
              <a:t>)</a:t>
            </a:r>
            <a:endParaRPr lang="en-US" altLang="en-US" dirty="0"/>
          </a:p>
        </p:txBody>
      </p:sp>
      <p:sp>
        <p:nvSpPr>
          <p:cNvPr id="19462" name="Rectangle 7">
            <a:extLst>
              <a:ext uri="{FF2B5EF4-FFF2-40B4-BE49-F238E27FC236}">
                <a16:creationId xmlns:a16="http://schemas.microsoft.com/office/drawing/2014/main" id="{EB5734FB-A4B5-41BB-B406-F68C520DCFBA}"/>
              </a:ext>
            </a:extLst>
          </p:cNvPr>
          <p:cNvSpPr>
            <a:spLocks noGrp="1" noChangeArrowheads="1"/>
          </p:cNvSpPr>
          <p:nvPr>
            <p:ph idx="1"/>
          </p:nvPr>
        </p:nvSpPr>
        <p:spPr/>
        <p:txBody>
          <a:bodyPr>
            <a:normAutofit fontScale="92500"/>
          </a:bodyPr>
          <a:lstStyle/>
          <a:p>
            <a:r>
              <a:rPr lang="he-IL" dirty="0"/>
              <a:t>מספר שלם יכול להיות מיוצג על ידי מספר בתים בזיכרון. יש שתי אפשרויות לסידור הבתים:</a:t>
            </a:r>
          </a:p>
          <a:p>
            <a:r>
              <a:rPr lang="en-US" dirty="0"/>
              <a:t>big endian</a:t>
            </a:r>
            <a:r>
              <a:rPr lang="he-IL" dirty="0"/>
              <a:t>: ה-</a:t>
            </a:r>
            <a:r>
              <a:rPr lang="en-US" dirty="0"/>
              <a:t>LSB</a:t>
            </a:r>
            <a:r>
              <a:rPr lang="he-IL" dirty="0"/>
              <a:t> (הסוף) מאוחסן בכתובת הגבוהה (הגדולה) ביותר.</a:t>
            </a:r>
          </a:p>
          <a:p>
            <a:r>
              <a:rPr lang="en-US" dirty="0"/>
              <a:t>little endian</a:t>
            </a:r>
            <a:r>
              <a:rPr lang="he-IL" dirty="0"/>
              <a:t>: ה-</a:t>
            </a:r>
            <a:r>
              <a:rPr lang="en-US" dirty="0"/>
              <a:t>LSB</a:t>
            </a:r>
            <a:r>
              <a:rPr lang="he-IL" dirty="0"/>
              <a:t> (הסוף) מאוחסן בכתובת הנמוכה (הקטנה) ביותר.</a:t>
            </a:r>
          </a:p>
          <a:p>
            <a:endParaRPr lang="he-IL" dirty="0"/>
          </a:p>
          <a:p>
            <a:r>
              <a:rPr lang="he-IL" altLang="en-US" dirty="0"/>
              <a:t>מעבדים שונים משתמשים בסדר בתים שונה, ולכן, כדי שנוכל להעביר אינפורמציה בין מחשבים שונים ברשת, צריכים להעביר את המספרים (</a:t>
            </a:r>
            <a:r>
              <a:rPr lang="en-US" altLang="en-US" dirty="0" err="1"/>
              <a:t>int</a:t>
            </a:r>
            <a:r>
              <a:rPr lang="en-US" altLang="en-US" dirty="0"/>
              <a:t>, short, long</a:t>
            </a:r>
            <a:r>
              <a:rPr lang="he-IL" altLang="en-US" dirty="0"/>
              <a:t>) ליצוג אחיד. בזה מטפלות 4 הפונקציות הבאות:</a:t>
            </a:r>
            <a:endParaRPr lang="en-US" altLang="en-US" dirty="0"/>
          </a:p>
          <a:p>
            <a:pPr marL="0" indent="0" algn="l" rtl="0">
              <a:buNone/>
            </a:pPr>
            <a:r>
              <a:rPr lang="en-US" altLang="en-US" sz="1900" dirty="0" err="1">
                <a:latin typeface="Courier New" panose="02070309020205020404" pitchFamily="49" charset="0"/>
                <a:cs typeface="Courier New" panose="02070309020205020404" pitchFamily="49" charset="0"/>
              </a:rPr>
              <a:t>u_long</a:t>
            </a:r>
            <a:r>
              <a:rPr lang="en-US" altLang="en-US" sz="1900" dirty="0">
                <a:latin typeface="Courier New" panose="02070309020205020404" pitchFamily="49" charset="0"/>
                <a:cs typeface="Courier New" panose="02070309020205020404" pitchFamily="49" charset="0"/>
              </a:rPr>
              <a:t>  </a:t>
            </a:r>
            <a:r>
              <a:rPr lang="en-US" altLang="en-US" sz="1900" dirty="0" err="1">
                <a:latin typeface="Courier New" panose="02070309020205020404" pitchFamily="49" charset="0"/>
                <a:cs typeface="Courier New" panose="02070309020205020404" pitchFamily="49" charset="0"/>
              </a:rPr>
              <a:t>htonl</a:t>
            </a:r>
            <a:r>
              <a:rPr lang="en-US" altLang="en-US" sz="1900" dirty="0">
                <a:latin typeface="Courier New" panose="02070309020205020404" pitchFamily="49" charset="0"/>
                <a:cs typeface="Courier New" panose="02070309020205020404" pitchFamily="49" charset="0"/>
              </a:rPr>
              <a:t>(</a:t>
            </a:r>
            <a:r>
              <a:rPr lang="en-US" altLang="en-US" sz="1900" dirty="0" err="1">
                <a:latin typeface="Courier New" panose="02070309020205020404" pitchFamily="49" charset="0"/>
                <a:cs typeface="Courier New" panose="02070309020205020404" pitchFamily="49" charset="0"/>
              </a:rPr>
              <a:t>u_long</a:t>
            </a:r>
            <a:r>
              <a:rPr lang="en-US" altLang="en-US" sz="1900" dirty="0">
                <a:latin typeface="Courier New" panose="02070309020205020404" pitchFamily="49" charset="0"/>
                <a:cs typeface="Courier New" panose="02070309020205020404" pitchFamily="49" charset="0"/>
              </a:rPr>
              <a:t>);  // host to network long (32 bits)</a:t>
            </a:r>
          </a:p>
          <a:p>
            <a:pPr marL="0" indent="0" algn="l" rtl="0">
              <a:buNone/>
            </a:pPr>
            <a:r>
              <a:rPr lang="en-US" altLang="en-US" sz="1900" dirty="0" err="1">
                <a:latin typeface="Courier New" panose="02070309020205020404" pitchFamily="49" charset="0"/>
                <a:cs typeface="Courier New" panose="02070309020205020404" pitchFamily="49" charset="0"/>
              </a:rPr>
              <a:t>u_short</a:t>
            </a:r>
            <a:r>
              <a:rPr lang="en-US" altLang="en-US" sz="1900" dirty="0">
                <a:latin typeface="Courier New" panose="02070309020205020404" pitchFamily="49" charset="0"/>
                <a:cs typeface="Courier New" panose="02070309020205020404" pitchFamily="49" charset="0"/>
              </a:rPr>
              <a:t> </a:t>
            </a:r>
            <a:r>
              <a:rPr lang="en-US" altLang="en-US" sz="1900" dirty="0" err="1">
                <a:latin typeface="Courier New" panose="02070309020205020404" pitchFamily="49" charset="0"/>
                <a:cs typeface="Courier New" panose="02070309020205020404" pitchFamily="49" charset="0"/>
              </a:rPr>
              <a:t>htons</a:t>
            </a:r>
            <a:r>
              <a:rPr lang="en-US" altLang="en-US" sz="1900" dirty="0">
                <a:latin typeface="Courier New" panose="02070309020205020404" pitchFamily="49" charset="0"/>
                <a:cs typeface="Courier New" panose="02070309020205020404" pitchFamily="49" charset="0"/>
              </a:rPr>
              <a:t>(</a:t>
            </a:r>
            <a:r>
              <a:rPr lang="en-US" altLang="en-US" sz="1900" dirty="0" err="1">
                <a:latin typeface="Courier New" panose="02070309020205020404" pitchFamily="49" charset="0"/>
                <a:cs typeface="Courier New" panose="02070309020205020404" pitchFamily="49" charset="0"/>
              </a:rPr>
              <a:t>u_short</a:t>
            </a:r>
            <a:r>
              <a:rPr lang="en-US" altLang="en-US" sz="1900" dirty="0">
                <a:latin typeface="Courier New" panose="02070309020205020404" pitchFamily="49" charset="0"/>
                <a:cs typeface="Courier New" panose="02070309020205020404" pitchFamily="49" charset="0"/>
              </a:rPr>
              <a:t>); // host to network short (16 bits)</a:t>
            </a:r>
          </a:p>
          <a:p>
            <a:pPr marL="0" indent="0" algn="l" rtl="0">
              <a:buNone/>
            </a:pPr>
            <a:r>
              <a:rPr lang="en-US" altLang="en-US" sz="1900" dirty="0" err="1">
                <a:latin typeface="Courier New" panose="02070309020205020404" pitchFamily="49" charset="0"/>
                <a:cs typeface="Courier New" panose="02070309020205020404" pitchFamily="49" charset="0"/>
              </a:rPr>
              <a:t>u_long</a:t>
            </a:r>
            <a:r>
              <a:rPr lang="en-US" altLang="en-US" sz="1900" dirty="0">
                <a:latin typeface="Courier New" panose="02070309020205020404" pitchFamily="49" charset="0"/>
                <a:cs typeface="Courier New" panose="02070309020205020404" pitchFamily="49" charset="0"/>
              </a:rPr>
              <a:t>  </a:t>
            </a:r>
            <a:r>
              <a:rPr lang="en-US" altLang="en-US" sz="1900" dirty="0" err="1">
                <a:latin typeface="Courier New" panose="02070309020205020404" pitchFamily="49" charset="0"/>
                <a:cs typeface="Courier New" panose="02070309020205020404" pitchFamily="49" charset="0"/>
              </a:rPr>
              <a:t>ntohl</a:t>
            </a:r>
            <a:r>
              <a:rPr lang="en-US" altLang="en-US" sz="1900" dirty="0">
                <a:latin typeface="Courier New" panose="02070309020205020404" pitchFamily="49" charset="0"/>
                <a:cs typeface="Courier New" panose="02070309020205020404" pitchFamily="49" charset="0"/>
              </a:rPr>
              <a:t>(</a:t>
            </a:r>
            <a:r>
              <a:rPr lang="en-US" altLang="en-US" sz="1900" dirty="0" err="1">
                <a:latin typeface="Courier New" panose="02070309020205020404" pitchFamily="49" charset="0"/>
                <a:cs typeface="Courier New" panose="02070309020205020404" pitchFamily="49" charset="0"/>
              </a:rPr>
              <a:t>u_long</a:t>
            </a:r>
            <a:r>
              <a:rPr lang="en-US" altLang="en-US" sz="1900" dirty="0">
                <a:latin typeface="Courier New" panose="02070309020205020404" pitchFamily="49" charset="0"/>
                <a:cs typeface="Courier New" panose="02070309020205020404" pitchFamily="49" charset="0"/>
              </a:rPr>
              <a:t>);  // network to host long (32 bits)</a:t>
            </a:r>
          </a:p>
          <a:p>
            <a:pPr marL="0" indent="0" algn="l" rtl="0">
              <a:buNone/>
            </a:pPr>
            <a:r>
              <a:rPr lang="en-US" altLang="en-US" sz="1900" dirty="0" err="1">
                <a:latin typeface="Courier New" panose="02070309020205020404" pitchFamily="49" charset="0"/>
                <a:cs typeface="Courier New" panose="02070309020205020404" pitchFamily="49" charset="0"/>
              </a:rPr>
              <a:t>u_short</a:t>
            </a:r>
            <a:r>
              <a:rPr lang="en-US" altLang="en-US" sz="1900" dirty="0">
                <a:latin typeface="Courier New" panose="02070309020205020404" pitchFamily="49" charset="0"/>
                <a:cs typeface="Courier New" panose="02070309020205020404" pitchFamily="49" charset="0"/>
              </a:rPr>
              <a:t> </a:t>
            </a:r>
            <a:r>
              <a:rPr lang="en-US" altLang="en-US" sz="1900" dirty="0" err="1">
                <a:latin typeface="Courier New" panose="02070309020205020404" pitchFamily="49" charset="0"/>
                <a:cs typeface="Courier New" panose="02070309020205020404" pitchFamily="49" charset="0"/>
              </a:rPr>
              <a:t>ntohs</a:t>
            </a:r>
            <a:r>
              <a:rPr lang="en-US" altLang="en-US" sz="1900" dirty="0">
                <a:latin typeface="Courier New" panose="02070309020205020404" pitchFamily="49" charset="0"/>
                <a:cs typeface="Courier New" panose="02070309020205020404" pitchFamily="49" charset="0"/>
              </a:rPr>
              <a:t>(</a:t>
            </a:r>
            <a:r>
              <a:rPr lang="en-US" altLang="en-US" sz="1900" dirty="0" err="1">
                <a:latin typeface="Courier New" panose="02070309020205020404" pitchFamily="49" charset="0"/>
                <a:cs typeface="Courier New" panose="02070309020205020404" pitchFamily="49" charset="0"/>
              </a:rPr>
              <a:t>u_short</a:t>
            </a:r>
            <a:r>
              <a:rPr lang="en-US" altLang="en-US" sz="1900" dirty="0">
                <a:latin typeface="Courier New" panose="02070309020205020404" pitchFamily="49" charset="0"/>
                <a:cs typeface="Courier New" panose="02070309020205020404" pitchFamily="49" charset="0"/>
              </a:rPr>
              <a:t>); // network to host short (16 bits)</a:t>
            </a:r>
          </a:p>
        </p:txBody>
      </p:sp>
      <p:sp>
        <p:nvSpPr>
          <p:cNvPr id="2" name="Footer Placeholder 1">
            <a:extLst>
              <a:ext uri="{FF2B5EF4-FFF2-40B4-BE49-F238E27FC236}">
                <a16:creationId xmlns:a16="http://schemas.microsoft.com/office/drawing/2014/main" id="{6091545E-28D7-4A72-973C-1C74C04A13D0}"/>
              </a:ext>
            </a:extLst>
          </p:cNvPr>
          <p:cNvSpPr>
            <a:spLocks noGrp="1"/>
          </p:cNvSpPr>
          <p:nvPr>
            <p:ph type="ftr" sz="quarter" idx="11"/>
          </p:nvPr>
        </p:nvSpPr>
        <p:spPr/>
        <p:txBody>
          <a:bodyPr/>
          <a:lstStyle/>
          <a:p>
            <a:r>
              <a:rPr lang="he-IL"/>
              <a:t>מערכות הפעלה - תרגול 12</a:t>
            </a:r>
            <a:endParaRPr lang="en-US" dirty="0"/>
          </a:p>
        </p:txBody>
      </p:sp>
      <p:sp>
        <p:nvSpPr>
          <p:cNvPr id="3" name="Slide Number Placeholder 2">
            <a:extLst>
              <a:ext uri="{FF2B5EF4-FFF2-40B4-BE49-F238E27FC236}">
                <a16:creationId xmlns:a16="http://schemas.microsoft.com/office/drawing/2014/main" id="{4A03A024-9B42-494E-ABD8-D54A751B5FE0}"/>
              </a:ext>
            </a:extLst>
          </p:cNvPr>
          <p:cNvSpPr>
            <a:spLocks noGrp="1"/>
          </p:cNvSpPr>
          <p:nvPr>
            <p:ph type="sldNum" sz="quarter" idx="12"/>
          </p:nvPr>
        </p:nvSpPr>
        <p:spPr/>
        <p:txBody>
          <a:bodyPr/>
          <a:lstStyle/>
          <a:p>
            <a:fld id="{0CFEC368-1D7A-4F81-ABF6-AE0E36BAF64C}" type="slidenum">
              <a:rPr lang="en-US" smtClean="0"/>
              <a:pPr/>
              <a:t>29</a:t>
            </a:fld>
            <a:endParaRPr lang="en-US"/>
          </a:p>
        </p:txBody>
      </p:sp>
    </p:spTree>
    <p:extLst>
      <p:ext uri="{BB962C8B-B14F-4D97-AF65-F5344CB8AC3E}">
        <p14:creationId xmlns:p14="http://schemas.microsoft.com/office/powerpoint/2010/main" val="3303739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C7BCD-AA74-48F5-932C-EDE40AFB9F9E}"/>
              </a:ext>
            </a:extLst>
          </p:cNvPr>
          <p:cNvSpPr>
            <a:spLocks noGrp="1"/>
          </p:cNvSpPr>
          <p:nvPr>
            <p:ph type="title"/>
          </p:nvPr>
        </p:nvSpPr>
        <p:spPr/>
        <p:txBody>
          <a:bodyPr/>
          <a:lstStyle/>
          <a:p>
            <a:r>
              <a:rPr lang="he-IL" dirty="0"/>
              <a:t>תקשורת בין מחשבים באמצעות </a:t>
            </a:r>
            <a:r>
              <a:rPr lang="en-US" dirty="0"/>
              <a:t>sockets</a:t>
            </a:r>
            <a:endParaRPr lang="he-IL" dirty="0"/>
          </a:p>
        </p:txBody>
      </p:sp>
      <p:sp>
        <p:nvSpPr>
          <p:cNvPr id="3" name="Text Placeholder 2">
            <a:extLst>
              <a:ext uri="{FF2B5EF4-FFF2-40B4-BE49-F238E27FC236}">
                <a16:creationId xmlns:a16="http://schemas.microsoft.com/office/drawing/2014/main" id="{25200A3C-F943-44D4-A547-3BC82F7FB35C}"/>
              </a:ext>
            </a:extLst>
          </p:cNvPr>
          <p:cNvSpPr>
            <a:spLocks noGrp="1"/>
          </p:cNvSpPr>
          <p:nvPr>
            <p:ph type="body" idx="1"/>
          </p:nvPr>
        </p:nvSpPr>
        <p:spPr/>
        <p:txBody>
          <a:bodyPr/>
          <a:lstStyle/>
          <a:p>
            <a:endParaRPr lang="en-US"/>
          </a:p>
        </p:txBody>
      </p:sp>
      <p:sp>
        <p:nvSpPr>
          <p:cNvPr id="4" name="Footer Placeholder 3">
            <a:extLst>
              <a:ext uri="{FF2B5EF4-FFF2-40B4-BE49-F238E27FC236}">
                <a16:creationId xmlns:a16="http://schemas.microsoft.com/office/drawing/2014/main" id="{C3766DE5-D2E7-4E24-A368-CFEF7B208E09}"/>
              </a:ext>
            </a:extLst>
          </p:cNvPr>
          <p:cNvSpPr>
            <a:spLocks noGrp="1"/>
          </p:cNvSpPr>
          <p:nvPr>
            <p:ph type="ftr" sz="quarter" idx="11"/>
          </p:nvPr>
        </p:nvSpPr>
        <p:spPr/>
        <p:txBody>
          <a:bodyPr/>
          <a:lstStyle/>
          <a:p>
            <a:pPr algn="r"/>
            <a:r>
              <a:rPr lang="he-IL"/>
              <a:t>מערכות הפעלה - תרגול 12</a:t>
            </a:r>
            <a:endParaRPr lang="en-US" dirty="0"/>
          </a:p>
        </p:txBody>
      </p:sp>
      <p:sp>
        <p:nvSpPr>
          <p:cNvPr id="5" name="Slide Number Placeholder 4">
            <a:extLst>
              <a:ext uri="{FF2B5EF4-FFF2-40B4-BE49-F238E27FC236}">
                <a16:creationId xmlns:a16="http://schemas.microsoft.com/office/drawing/2014/main" id="{DE4D0C19-6214-4C8F-A80E-D5250221C435}"/>
              </a:ext>
            </a:extLst>
          </p:cNvPr>
          <p:cNvSpPr>
            <a:spLocks noGrp="1"/>
          </p:cNvSpPr>
          <p:nvPr>
            <p:ph type="sldNum" sz="quarter" idx="12"/>
          </p:nvPr>
        </p:nvSpPr>
        <p:spPr/>
        <p:txBody>
          <a:bodyPr/>
          <a:lstStyle/>
          <a:p>
            <a:fld id="{0CFEC368-1D7A-4F81-ABF6-AE0E36BAF64C}" type="slidenum">
              <a:rPr lang="en-US" smtClean="0"/>
              <a:pPr/>
              <a:t>3</a:t>
            </a:fld>
            <a:endParaRPr lang="en-US"/>
          </a:p>
        </p:txBody>
      </p:sp>
    </p:spTree>
    <p:extLst>
      <p:ext uri="{BB962C8B-B14F-4D97-AF65-F5344CB8AC3E}">
        <p14:creationId xmlns:p14="http://schemas.microsoft.com/office/powerpoint/2010/main" val="28874396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6">
            <a:extLst>
              <a:ext uri="{FF2B5EF4-FFF2-40B4-BE49-F238E27FC236}">
                <a16:creationId xmlns:a16="http://schemas.microsoft.com/office/drawing/2014/main" id="{3EE40AAB-5E56-424F-840A-2FA4C4729DEA}"/>
              </a:ext>
            </a:extLst>
          </p:cNvPr>
          <p:cNvSpPr>
            <a:spLocks noGrp="1" noChangeArrowheads="1"/>
          </p:cNvSpPr>
          <p:nvPr>
            <p:ph type="title"/>
          </p:nvPr>
        </p:nvSpPr>
        <p:spPr/>
        <p:txBody>
          <a:bodyPr/>
          <a:lstStyle/>
          <a:p>
            <a:pPr eaLnBrk="1" hangingPunct="1"/>
            <a:r>
              <a:rPr lang="he-IL" altLang="en-US"/>
              <a:t>מבני נתונים לכתובות</a:t>
            </a:r>
            <a:endParaRPr lang="en-US" altLang="en-US"/>
          </a:p>
        </p:txBody>
      </p:sp>
      <p:sp>
        <p:nvSpPr>
          <p:cNvPr id="20486" name="Rectangle 7">
            <a:extLst>
              <a:ext uri="{FF2B5EF4-FFF2-40B4-BE49-F238E27FC236}">
                <a16:creationId xmlns:a16="http://schemas.microsoft.com/office/drawing/2014/main" id="{9726E688-9324-4FB9-AC97-CFC99BB69629}"/>
              </a:ext>
            </a:extLst>
          </p:cNvPr>
          <p:cNvSpPr>
            <a:spLocks noGrp="1" noChangeArrowheads="1"/>
          </p:cNvSpPr>
          <p:nvPr>
            <p:ph idx="1"/>
          </p:nvPr>
        </p:nvSpPr>
        <p:spPr/>
        <p:txBody>
          <a:bodyPr/>
          <a:lstStyle/>
          <a:p>
            <a:pPr algn="l" rtl="0">
              <a:lnSpc>
                <a:spcPct val="90000"/>
              </a:lnSpc>
              <a:buNone/>
            </a:pPr>
            <a:endParaRPr lang="en-US" altLang="en-US" sz="1600" b="1" dirty="0">
              <a:latin typeface="Courier New" panose="02070309020205020404" pitchFamily="49" charset="0"/>
              <a:cs typeface="Courier New" panose="02070309020205020404" pitchFamily="49" charset="0"/>
            </a:endParaRPr>
          </a:p>
          <a:p>
            <a:pPr algn="l" rtl="0">
              <a:lnSpc>
                <a:spcPct val="90000"/>
              </a:lnSpc>
              <a:buNone/>
            </a:pPr>
            <a:r>
              <a:rPr lang="en-US" altLang="en-US" sz="1600" b="1" dirty="0">
                <a:latin typeface="Courier New" panose="02070309020205020404" pitchFamily="49" charset="0"/>
                <a:cs typeface="Courier New" panose="02070309020205020404" pitchFamily="49" charset="0"/>
              </a:rPr>
              <a:t>struct </a:t>
            </a:r>
            <a:r>
              <a:rPr lang="en-US" altLang="en-US" sz="1600" b="1" dirty="0" err="1">
                <a:latin typeface="Courier New" panose="02070309020205020404" pitchFamily="49" charset="0"/>
                <a:cs typeface="Courier New" panose="02070309020205020404" pitchFamily="49" charset="0"/>
              </a:rPr>
              <a:t>sockaddr</a:t>
            </a:r>
            <a:r>
              <a:rPr lang="en-US" altLang="en-US" sz="1600" b="1" dirty="0">
                <a:latin typeface="Courier New" panose="02070309020205020404" pitchFamily="49" charset="0"/>
                <a:cs typeface="Courier New" panose="02070309020205020404" pitchFamily="49" charset="0"/>
              </a:rPr>
              <a:t> { </a:t>
            </a:r>
          </a:p>
          <a:p>
            <a:pPr algn="l" rtl="0">
              <a:lnSpc>
                <a:spcPct val="90000"/>
              </a:lnSpc>
              <a:buNone/>
            </a:pPr>
            <a:r>
              <a:rPr lang="en-US" altLang="en-US" sz="1600" b="1" dirty="0">
                <a:latin typeface="Courier New" panose="02070309020205020404" pitchFamily="49" charset="0"/>
                <a:cs typeface="Courier New" panose="02070309020205020404" pitchFamily="49" charset="0"/>
              </a:rPr>
              <a:t>	</a:t>
            </a:r>
            <a:r>
              <a:rPr lang="en-US" altLang="en-US" sz="1600" b="1" dirty="0" err="1">
                <a:latin typeface="Courier New" panose="02070309020205020404" pitchFamily="49" charset="0"/>
                <a:cs typeface="Courier New" panose="02070309020205020404" pitchFamily="49" charset="0"/>
              </a:rPr>
              <a:t>sa_family_t</a:t>
            </a:r>
            <a:r>
              <a:rPr lang="en-US" altLang="en-US" sz="1600" b="1" dirty="0">
                <a:latin typeface="Courier New" panose="02070309020205020404" pitchFamily="49" charset="0"/>
                <a:cs typeface="Courier New" panose="02070309020205020404" pitchFamily="49" charset="0"/>
              </a:rPr>
              <a:t>		</a:t>
            </a:r>
            <a:r>
              <a:rPr lang="en-US" altLang="en-US" sz="1600" b="1" dirty="0" err="1">
                <a:latin typeface="Courier New" panose="02070309020205020404" pitchFamily="49" charset="0"/>
                <a:cs typeface="Courier New" panose="02070309020205020404" pitchFamily="49" charset="0"/>
              </a:rPr>
              <a:t>sa_family</a:t>
            </a:r>
            <a:r>
              <a:rPr lang="en-US" altLang="en-US" sz="1600" b="1" dirty="0">
                <a:latin typeface="Courier New" panose="02070309020205020404" pitchFamily="49" charset="0"/>
                <a:cs typeface="Courier New" panose="02070309020205020404" pitchFamily="49" charset="0"/>
              </a:rPr>
              <a:t>;   // address family, </a:t>
            </a:r>
            <a:r>
              <a:rPr lang="en-US" altLang="en-US" sz="1600" b="1" dirty="0" err="1">
                <a:latin typeface="Courier New" panose="02070309020205020404" pitchFamily="49" charset="0"/>
                <a:cs typeface="Courier New" panose="02070309020205020404" pitchFamily="49" charset="0"/>
              </a:rPr>
              <a:t>AF_xxx</a:t>
            </a:r>
            <a:r>
              <a:rPr lang="en-US" altLang="en-US" sz="1600" b="1" dirty="0">
                <a:latin typeface="Courier New" panose="02070309020205020404" pitchFamily="49" charset="0"/>
                <a:cs typeface="Courier New" panose="02070309020205020404" pitchFamily="49" charset="0"/>
              </a:rPr>
              <a:t> </a:t>
            </a:r>
          </a:p>
          <a:p>
            <a:pPr algn="l" rtl="0">
              <a:lnSpc>
                <a:spcPct val="90000"/>
              </a:lnSpc>
              <a:buNone/>
            </a:pPr>
            <a:r>
              <a:rPr lang="en-US" altLang="en-US" sz="1600" b="1" dirty="0">
                <a:latin typeface="Courier New" panose="02070309020205020404" pitchFamily="49" charset="0"/>
                <a:cs typeface="Courier New" panose="02070309020205020404" pitchFamily="49" charset="0"/>
              </a:rPr>
              <a:t>	char           </a:t>
            </a:r>
            <a:r>
              <a:rPr lang="en-US" altLang="en-US" sz="1600" b="1" dirty="0" err="1">
                <a:latin typeface="Courier New" panose="02070309020205020404" pitchFamily="49" charset="0"/>
                <a:cs typeface="Courier New" panose="02070309020205020404" pitchFamily="49" charset="0"/>
              </a:rPr>
              <a:t>sa_data</a:t>
            </a:r>
            <a:r>
              <a:rPr lang="en-US" altLang="en-US" sz="1600" b="1" dirty="0">
                <a:latin typeface="Courier New" panose="02070309020205020404" pitchFamily="49" charset="0"/>
                <a:cs typeface="Courier New" panose="02070309020205020404" pitchFamily="49" charset="0"/>
              </a:rPr>
              <a:t>[14]; // 14 bytes of protocol address </a:t>
            </a:r>
          </a:p>
          <a:p>
            <a:pPr algn="l" rtl="0">
              <a:lnSpc>
                <a:spcPct val="90000"/>
              </a:lnSpc>
              <a:buNone/>
            </a:pPr>
            <a:r>
              <a:rPr lang="en-US" altLang="en-US" sz="1600" b="1" dirty="0">
                <a:latin typeface="Courier New" panose="02070309020205020404" pitchFamily="49" charset="0"/>
                <a:cs typeface="Courier New" panose="02070309020205020404" pitchFamily="49" charset="0"/>
              </a:rPr>
              <a:t>};</a:t>
            </a:r>
          </a:p>
          <a:p>
            <a:pPr algn="l" rtl="0">
              <a:lnSpc>
                <a:spcPct val="90000"/>
              </a:lnSpc>
              <a:buNone/>
            </a:pPr>
            <a:endParaRPr lang="en-US" altLang="en-US" sz="1600" b="1" dirty="0">
              <a:latin typeface="Courier New" panose="02070309020205020404" pitchFamily="49" charset="0"/>
              <a:cs typeface="Courier New" panose="02070309020205020404" pitchFamily="49" charset="0"/>
            </a:endParaRPr>
          </a:p>
          <a:p>
            <a:pPr algn="l" rtl="0" eaLnBrk="1" hangingPunct="1">
              <a:lnSpc>
                <a:spcPct val="90000"/>
              </a:lnSpc>
              <a:buFont typeface="Wingdings" panose="05000000000000000000" pitchFamily="2" charset="2"/>
              <a:buNone/>
            </a:pPr>
            <a:endParaRPr lang="en-US" altLang="en-US" sz="1600" b="1" dirty="0">
              <a:latin typeface="Courier New" panose="02070309020205020404" pitchFamily="49" charset="0"/>
              <a:cs typeface="Courier New" panose="02070309020205020404" pitchFamily="49" charset="0"/>
            </a:endParaRPr>
          </a:p>
          <a:p>
            <a:pPr algn="l" rtl="0" eaLnBrk="1" hangingPunct="1">
              <a:lnSpc>
                <a:spcPct val="90000"/>
              </a:lnSpc>
              <a:buFont typeface="Wingdings" panose="05000000000000000000" pitchFamily="2" charset="2"/>
              <a:buNone/>
            </a:pPr>
            <a:r>
              <a:rPr lang="en-US" altLang="en-US" sz="1600" b="1" dirty="0">
                <a:latin typeface="Courier New" panose="02070309020205020404" pitchFamily="49" charset="0"/>
                <a:cs typeface="Courier New" panose="02070309020205020404" pitchFamily="49" charset="0"/>
              </a:rPr>
              <a:t>struct </a:t>
            </a:r>
            <a:r>
              <a:rPr lang="en-US" altLang="en-US" sz="1600" b="1" dirty="0" err="1">
                <a:latin typeface="Courier New" panose="02070309020205020404" pitchFamily="49" charset="0"/>
                <a:cs typeface="Courier New" panose="02070309020205020404" pitchFamily="49" charset="0"/>
              </a:rPr>
              <a:t>sockaddr_in</a:t>
            </a:r>
            <a:r>
              <a:rPr lang="en-US" altLang="en-US" sz="1600" b="1" dirty="0">
                <a:latin typeface="Courier New" panose="02070309020205020404" pitchFamily="49" charset="0"/>
                <a:cs typeface="Courier New" panose="02070309020205020404" pitchFamily="49" charset="0"/>
              </a:rPr>
              <a:t> { </a:t>
            </a:r>
          </a:p>
          <a:p>
            <a:pPr algn="l" rtl="0" eaLnBrk="1" hangingPunct="1">
              <a:lnSpc>
                <a:spcPct val="90000"/>
              </a:lnSpc>
              <a:buFont typeface="Wingdings" panose="05000000000000000000" pitchFamily="2" charset="2"/>
              <a:buNone/>
            </a:pPr>
            <a:r>
              <a:rPr lang="en-US" altLang="en-US" sz="1600" b="1" dirty="0">
                <a:latin typeface="Courier New" panose="02070309020205020404" pitchFamily="49" charset="0"/>
                <a:cs typeface="Courier New" panose="02070309020205020404" pitchFamily="49" charset="0"/>
              </a:rPr>
              <a:t>	</a:t>
            </a:r>
            <a:r>
              <a:rPr lang="en-US" altLang="en-US" sz="1600" b="1" dirty="0" err="1">
                <a:latin typeface="Courier New" panose="02070309020205020404" pitchFamily="49" charset="0"/>
                <a:cs typeface="Courier New" panose="02070309020205020404" pitchFamily="49" charset="0"/>
              </a:rPr>
              <a:t>sa_family_t</a:t>
            </a:r>
            <a:r>
              <a:rPr lang="en-US" altLang="en-US" sz="1600" b="1" dirty="0">
                <a:latin typeface="Courier New" panose="02070309020205020404" pitchFamily="49" charset="0"/>
                <a:cs typeface="Courier New" panose="02070309020205020404" pitchFamily="49" charset="0"/>
              </a:rPr>
              <a:t>		</a:t>
            </a:r>
            <a:r>
              <a:rPr lang="en-US" altLang="en-US" sz="1600" b="1" dirty="0" err="1">
                <a:latin typeface="Courier New" panose="02070309020205020404" pitchFamily="49" charset="0"/>
                <a:cs typeface="Courier New" panose="02070309020205020404" pitchFamily="49" charset="0"/>
              </a:rPr>
              <a:t>sin_family</a:t>
            </a:r>
            <a:r>
              <a:rPr lang="en-US" altLang="en-US" sz="1600" b="1" dirty="0">
                <a:latin typeface="Courier New" panose="02070309020205020404" pitchFamily="49" charset="0"/>
                <a:cs typeface="Courier New" panose="02070309020205020404" pitchFamily="49" charset="0"/>
              </a:rPr>
              <a:t>;  //Address family, </a:t>
            </a:r>
            <a:r>
              <a:rPr lang="en-US" altLang="en-US" sz="1600" b="1" dirty="0" err="1">
                <a:latin typeface="Courier New" panose="02070309020205020404" pitchFamily="49" charset="0"/>
                <a:cs typeface="Courier New" panose="02070309020205020404" pitchFamily="49" charset="0"/>
              </a:rPr>
              <a:t>AF_xxx</a:t>
            </a:r>
            <a:endParaRPr lang="en-US" altLang="en-US" sz="1600" b="1" dirty="0">
              <a:latin typeface="Courier New" panose="02070309020205020404" pitchFamily="49" charset="0"/>
              <a:cs typeface="Courier New" panose="02070309020205020404" pitchFamily="49" charset="0"/>
            </a:endParaRPr>
          </a:p>
          <a:p>
            <a:pPr algn="l" rtl="0" eaLnBrk="1" hangingPunct="1">
              <a:lnSpc>
                <a:spcPct val="90000"/>
              </a:lnSpc>
              <a:buFont typeface="Wingdings" panose="05000000000000000000" pitchFamily="2" charset="2"/>
              <a:buNone/>
            </a:pPr>
            <a:r>
              <a:rPr lang="en-US" altLang="en-US" sz="1600" b="1" dirty="0">
                <a:latin typeface="Courier New" panose="02070309020205020404" pitchFamily="49" charset="0"/>
                <a:cs typeface="Courier New" panose="02070309020205020404" pitchFamily="49" charset="0"/>
              </a:rPr>
              <a:t>	unsigned short </a:t>
            </a:r>
            <a:r>
              <a:rPr lang="en-US" altLang="en-US" sz="1600" b="1" dirty="0" err="1">
                <a:latin typeface="Courier New" panose="02070309020205020404" pitchFamily="49" charset="0"/>
                <a:cs typeface="Courier New" panose="02070309020205020404" pitchFamily="49" charset="0"/>
              </a:rPr>
              <a:t>int</a:t>
            </a:r>
            <a:r>
              <a:rPr lang="en-US" altLang="en-US" sz="1600" b="1" dirty="0">
                <a:latin typeface="Courier New" panose="02070309020205020404" pitchFamily="49" charset="0"/>
                <a:cs typeface="Courier New" panose="02070309020205020404" pitchFamily="49" charset="0"/>
              </a:rPr>
              <a:t>	</a:t>
            </a:r>
            <a:r>
              <a:rPr lang="en-US" altLang="en-US" sz="1600" b="1" dirty="0" err="1">
                <a:latin typeface="Courier New" panose="02070309020205020404" pitchFamily="49" charset="0"/>
                <a:cs typeface="Courier New" panose="02070309020205020404" pitchFamily="49" charset="0"/>
              </a:rPr>
              <a:t>sin_port</a:t>
            </a:r>
            <a:r>
              <a:rPr lang="en-US" altLang="en-US" sz="1600" b="1" dirty="0">
                <a:latin typeface="Courier New" panose="02070309020205020404" pitchFamily="49" charset="0"/>
                <a:cs typeface="Courier New" panose="02070309020205020404" pitchFamily="49" charset="0"/>
              </a:rPr>
              <a:t>;    // Port number </a:t>
            </a:r>
          </a:p>
          <a:p>
            <a:pPr algn="l" rtl="0" eaLnBrk="1" hangingPunct="1">
              <a:lnSpc>
                <a:spcPct val="90000"/>
              </a:lnSpc>
              <a:buFont typeface="Wingdings" panose="05000000000000000000" pitchFamily="2" charset="2"/>
              <a:buNone/>
            </a:pPr>
            <a:r>
              <a:rPr lang="en-US" altLang="en-US" sz="1600" b="1" dirty="0">
                <a:latin typeface="Courier New" panose="02070309020205020404" pitchFamily="49" charset="0"/>
                <a:cs typeface="Courier New" panose="02070309020205020404" pitchFamily="49" charset="0"/>
              </a:rPr>
              <a:t>	struct </a:t>
            </a:r>
            <a:r>
              <a:rPr lang="en-US" altLang="en-US" sz="1600" b="1" dirty="0" err="1">
                <a:latin typeface="Courier New" panose="02070309020205020404" pitchFamily="49" charset="0"/>
                <a:cs typeface="Courier New" panose="02070309020205020404" pitchFamily="49" charset="0"/>
              </a:rPr>
              <a:t>in_addr</a:t>
            </a:r>
            <a:r>
              <a:rPr lang="en-US" altLang="en-US" sz="1600" b="1" dirty="0">
                <a:latin typeface="Courier New" panose="02070309020205020404" pitchFamily="49" charset="0"/>
                <a:cs typeface="Courier New" panose="02070309020205020404" pitchFamily="49" charset="0"/>
              </a:rPr>
              <a:t>	</a:t>
            </a:r>
            <a:r>
              <a:rPr lang="en-US" altLang="en-US" sz="1600" b="1" dirty="0" err="1">
                <a:latin typeface="Courier New" panose="02070309020205020404" pitchFamily="49" charset="0"/>
                <a:cs typeface="Courier New" panose="02070309020205020404" pitchFamily="49" charset="0"/>
              </a:rPr>
              <a:t>sin_addr</a:t>
            </a:r>
            <a:r>
              <a:rPr lang="en-US" altLang="en-US" sz="1600" b="1" dirty="0">
                <a:latin typeface="Courier New" panose="02070309020205020404" pitchFamily="49" charset="0"/>
                <a:cs typeface="Courier New" panose="02070309020205020404" pitchFamily="49" charset="0"/>
              </a:rPr>
              <a:t>;    // Internet address </a:t>
            </a:r>
          </a:p>
          <a:p>
            <a:pPr algn="l" rtl="0" eaLnBrk="1" hangingPunct="1">
              <a:lnSpc>
                <a:spcPct val="90000"/>
              </a:lnSpc>
              <a:buFont typeface="Wingdings" panose="05000000000000000000" pitchFamily="2" charset="2"/>
              <a:buNone/>
            </a:pPr>
            <a:r>
              <a:rPr lang="en-US" altLang="en-US" sz="1600" b="1" dirty="0">
                <a:latin typeface="Courier New" panose="02070309020205020404" pitchFamily="49" charset="0"/>
                <a:cs typeface="Courier New" panose="02070309020205020404" pitchFamily="49" charset="0"/>
              </a:rPr>
              <a:t>	unsigned char		</a:t>
            </a:r>
            <a:r>
              <a:rPr lang="en-US" altLang="en-US" sz="1600" b="1" dirty="0" err="1">
                <a:latin typeface="Courier New" panose="02070309020205020404" pitchFamily="49" charset="0"/>
                <a:cs typeface="Courier New" panose="02070309020205020404" pitchFamily="49" charset="0"/>
              </a:rPr>
              <a:t>sin_zero</a:t>
            </a:r>
            <a:r>
              <a:rPr lang="en-US" altLang="en-US" sz="1600" b="1" dirty="0">
                <a:latin typeface="Courier New" panose="02070309020205020404" pitchFamily="49" charset="0"/>
                <a:cs typeface="Courier New" panose="02070309020205020404" pitchFamily="49" charset="0"/>
              </a:rPr>
              <a:t>[8]; // for </a:t>
            </a:r>
            <a:r>
              <a:rPr lang="en-US" altLang="en-US" sz="1600" b="1" dirty="0" err="1">
                <a:latin typeface="Courier New" panose="02070309020205020404" pitchFamily="49" charset="0"/>
                <a:cs typeface="Courier New" panose="02070309020205020404" pitchFamily="49" charset="0"/>
              </a:rPr>
              <a:t>allignments</a:t>
            </a:r>
            <a:endParaRPr lang="en-US" altLang="en-US" sz="1600" b="1" dirty="0">
              <a:latin typeface="Courier New" panose="02070309020205020404" pitchFamily="49" charset="0"/>
              <a:cs typeface="Courier New" panose="02070309020205020404" pitchFamily="49" charset="0"/>
            </a:endParaRPr>
          </a:p>
          <a:p>
            <a:pPr algn="l" rtl="0" eaLnBrk="1" hangingPunct="1">
              <a:lnSpc>
                <a:spcPct val="90000"/>
              </a:lnSpc>
              <a:buFont typeface="Wingdings" panose="05000000000000000000" pitchFamily="2" charset="2"/>
              <a:buNone/>
            </a:pPr>
            <a:r>
              <a:rPr lang="en-US" altLang="en-US" sz="1600" b="1" dirty="0">
                <a:latin typeface="Courier New" panose="02070309020205020404" pitchFamily="49" charset="0"/>
                <a:cs typeface="Courier New" panose="02070309020205020404" pitchFamily="49" charset="0"/>
              </a:rPr>
              <a:t>};</a:t>
            </a:r>
          </a:p>
          <a:p>
            <a:pPr algn="l" rtl="0" eaLnBrk="1" hangingPunct="1">
              <a:lnSpc>
                <a:spcPct val="90000"/>
              </a:lnSpc>
              <a:buFont typeface="Wingdings" panose="05000000000000000000" pitchFamily="2" charset="2"/>
              <a:buNone/>
            </a:pPr>
            <a:endParaRPr lang="en-US" altLang="en-US" sz="1600" b="1" dirty="0">
              <a:latin typeface="Courier New" panose="02070309020205020404" pitchFamily="49" charset="0"/>
              <a:cs typeface="Courier New" panose="02070309020205020404" pitchFamily="49" charset="0"/>
            </a:endParaRPr>
          </a:p>
          <a:p>
            <a:pPr algn="l" rtl="0" eaLnBrk="1" hangingPunct="1">
              <a:lnSpc>
                <a:spcPct val="90000"/>
              </a:lnSpc>
              <a:buFont typeface="Wingdings" panose="05000000000000000000" pitchFamily="2" charset="2"/>
              <a:buNone/>
            </a:pPr>
            <a:endParaRPr lang="en-US" altLang="en-US" sz="1600" b="1" dirty="0">
              <a:latin typeface="Courier New" panose="02070309020205020404" pitchFamily="49" charset="0"/>
              <a:cs typeface="Courier New" panose="02070309020205020404" pitchFamily="49" charset="0"/>
            </a:endParaRPr>
          </a:p>
          <a:p>
            <a:pPr algn="l" rtl="0" eaLnBrk="1" hangingPunct="1">
              <a:lnSpc>
                <a:spcPct val="90000"/>
              </a:lnSpc>
              <a:buFont typeface="Wingdings" panose="05000000000000000000" pitchFamily="2" charset="2"/>
              <a:buNone/>
            </a:pPr>
            <a:r>
              <a:rPr lang="en-US" altLang="en-US" sz="1600" b="1" dirty="0">
                <a:latin typeface="Courier New" panose="02070309020205020404" pitchFamily="49" charset="0"/>
                <a:cs typeface="Courier New" panose="02070309020205020404" pitchFamily="49" charset="0"/>
              </a:rPr>
              <a:t>struct </a:t>
            </a:r>
            <a:r>
              <a:rPr lang="en-US" altLang="en-US" sz="1600" b="1" dirty="0" err="1">
                <a:latin typeface="Courier New" panose="02070309020205020404" pitchFamily="49" charset="0"/>
                <a:cs typeface="Courier New" panose="02070309020205020404" pitchFamily="49" charset="0"/>
              </a:rPr>
              <a:t>in_addr</a:t>
            </a:r>
            <a:r>
              <a:rPr lang="en-US" altLang="en-US" sz="1600" b="1" dirty="0">
                <a:latin typeface="Courier New" panose="02070309020205020404" pitchFamily="49" charset="0"/>
                <a:cs typeface="Courier New" panose="02070309020205020404" pitchFamily="49" charset="0"/>
              </a:rPr>
              <a:t> { </a:t>
            </a:r>
          </a:p>
          <a:p>
            <a:pPr algn="l" rtl="0" eaLnBrk="1" hangingPunct="1">
              <a:lnSpc>
                <a:spcPct val="90000"/>
              </a:lnSpc>
              <a:buFont typeface="Wingdings" panose="05000000000000000000" pitchFamily="2" charset="2"/>
              <a:buNone/>
            </a:pPr>
            <a:r>
              <a:rPr lang="en-US" altLang="en-US" sz="1600" b="1" dirty="0">
                <a:latin typeface="Courier New" panose="02070309020205020404" pitchFamily="49" charset="0"/>
                <a:cs typeface="Courier New" panose="02070309020205020404" pitchFamily="49" charset="0"/>
              </a:rPr>
              <a:t>	unsigned long  </a:t>
            </a:r>
            <a:r>
              <a:rPr lang="en-US" altLang="en-US" sz="1600" b="1" dirty="0" err="1">
                <a:latin typeface="Courier New" panose="02070309020205020404" pitchFamily="49" charset="0"/>
                <a:cs typeface="Courier New" panose="02070309020205020404" pitchFamily="49" charset="0"/>
              </a:rPr>
              <a:t>s_addr</a:t>
            </a:r>
            <a:r>
              <a:rPr lang="en-US" altLang="en-US" sz="1600" b="1" dirty="0">
                <a:latin typeface="Courier New" panose="02070309020205020404" pitchFamily="49" charset="0"/>
                <a:cs typeface="Courier New" panose="02070309020205020404" pitchFamily="49" charset="0"/>
              </a:rPr>
              <a:t>; //32-bit long,(4 bytes) IP address</a:t>
            </a:r>
          </a:p>
          <a:p>
            <a:pPr algn="l" rtl="0" eaLnBrk="1" hangingPunct="1">
              <a:lnSpc>
                <a:spcPct val="90000"/>
              </a:lnSpc>
              <a:buFont typeface="Wingdings" panose="05000000000000000000" pitchFamily="2" charset="2"/>
              <a:buNone/>
            </a:pPr>
            <a:r>
              <a:rPr lang="en-US" altLang="en-US" sz="1600" b="1" dirty="0">
                <a:latin typeface="Courier New" panose="02070309020205020404" pitchFamily="49" charset="0"/>
                <a:cs typeface="Courier New" panose="02070309020205020404" pitchFamily="49" charset="0"/>
              </a:rPr>
              <a:t>}</a:t>
            </a:r>
            <a:endParaRPr lang="en-US" altLang="en-US" sz="2800" dirty="0"/>
          </a:p>
        </p:txBody>
      </p:sp>
      <p:sp>
        <p:nvSpPr>
          <p:cNvPr id="2" name="Footer Placeholder 1">
            <a:extLst>
              <a:ext uri="{FF2B5EF4-FFF2-40B4-BE49-F238E27FC236}">
                <a16:creationId xmlns:a16="http://schemas.microsoft.com/office/drawing/2014/main" id="{6B21B461-1BDD-430F-945B-49B5EE98F694}"/>
              </a:ext>
            </a:extLst>
          </p:cNvPr>
          <p:cNvSpPr>
            <a:spLocks noGrp="1"/>
          </p:cNvSpPr>
          <p:nvPr>
            <p:ph type="ftr" sz="quarter" idx="11"/>
          </p:nvPr>
        </p:nvSpPr>
        <p:spPr/>
        <p:txBody>
          <a:bodyPr/>
          <a:lstStyle/>
          <a:p>
            <a:pPr algn="r"/>
            <a:r>
              <a:rPr lang="he-IL"/>
              <a:t>מערכות הפעלה - תרגול 12</a:t>
            </a:r>
            <a:endParaRPr lang="en-US" dirty="0"/>
          </a:p>
        </p:txBody>
      </p:sp>
      <p:sp>
        <p:nvSpPr>
          <p:cNvPr id="3" name="Slide Number Placeholder 2">
            <a:extLst>
              <a:ext uri="{FF2B5EF4-FFF2-40B4-BE49-F238E27FC236}">
                <a16:creationId xmlns:a16="http://schemas.microsoft.com/office/drawing/2014/main" id="{BD8BAAFD-3414-4F45-94B1-8700A45FC571}"/>
              </a:ext>
            </a:extLst>
          </p:cNvPr>
          <p:cNvSpPr>
            <a:spLocks noGrp="1"/>
          </p:cNvSpPr>
          <p:nvPr>
            <p:ph type="sldNum" sz="quarter" idx="12"/>
          </p:nvPr>
        </p:nvSpPr>
        <p:spPr/>
        <p:txBody>
          <a:bodyPr/>
          <a:lstStyle/>
          <a:p>
            <a:fld id="{0CFEC368-1D7A-4F81-ABF6-AE0E36BAF64C}" type="slidenum">
              <a:rPr lang="en-US" smtClean="0"/>
              <a:pPr/>
              <a:t>30</a:t>
            </a:fld>
            <a:endParaRPr lang="en-US"/>
          </a:p>
        </p:txBody>
      </p:sp>
      <p:sp>
        <p:nvSpPr>
          <p:cNvPr id="6" name="Text Box 4">
            <a:extLst>
              <a:ext uri="{FF2B5EF4-FFF2-40B4-BE49-F238E27FC236}">
                <a16:creationId xmlns:a16="http://schemas.microsoft.com/office/drawing/2014/main" id="{EB72AA48-2273-46EA-BDEB-D0371ECFCAAC}"/>
              </a:ext>
            </a:extLst>
          </p:cNvPr>
          <p:cNvSpPr txBox="1">
            <a:spLocks noChangeArrowheads="1"/>
          </p:cNvSpPr>
          <p:nvPr/>
        </p:nvSpPr>
        <p:spPr bwMode="auto">
          <a:xfrm>
            <a:off x="5127171" y="1600200"/>
            <a:ext cx="3559629" cy="442674"/>
          </a:xfrm>
          <a:prstGeom prst="wedgeRoundRectCallout">
            <a:avLst>
              <a:gd name="adj1" fmla="val -118536"/>
              <a:gd name="adj2" fmla="val 33975"/>
              <a:gd name="adj3" fmla="val 16667"/>
            </a:avLst>
          </a:prstGeom>
          <a:ln/>
          <a:extLst>
            <a:ext uri="{909E8E84-426E-40DD-AFC4-6F175D3DCCD1}">
              <a14:hiddenFill xmlns:a14="http://schemas.microsoft.com/office/drawing/2010/main">
                <a:solidFill>
                  <a:srgbClr val="BBA1FD"/>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3"/>
          </a:lnRef>
          <a:fillRef idx="2">
            <a:schemeClr val="accent3"/>
          </a:fillRef>
          <a:effectRef idx="1">
            <a:schemeClr val="accent3"/>
          </a:effectRef>
          <a:fontRef idx="minor">
            <a:schemeClr val="dk1"/>
          </a:fontRef>
        </p:style>
        <p:txBody>
          <a:bodyPr wrap="squar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rtl="1" eaLnBrk="1" hangingPunct="1">
              <a:spcBef>
                <a:spcPct val="50000"/>
              </a:spcBef>
            </a:pPr>
            <a:r>
              <a:rPr lang="he-IL" altLang="en-US" sz="2000" dirty="0"/>
              <a:t>הטיפוס הגנרי (מחלקת העל)</a:t>
            </a:r>
            <a:endParaRPr lang="en-US" altLang="en-US" sz="2000" dirty="0"/>
          </a:p>
        </p:txBody>
      </p:sp>
      <p:sp>
        <p:nvSpPr>
          <p:cNvPr id="8" name="Text Box 4">
            <a:extLst>
              <a:ext uri="{FF2B5EF4-FFF2-40B4-BE49-F238E27FC236}">
                <a16:creationId xmlns:a16="http://schemas.microsoft.com/office/drawing/2014/main" id="{222342C5-1568-410A-B9C7-EAE578CC95C8}"/>
              </a:ext>
            </a:extLst>
          </p:cNvPr>
          <p:cNvSpPr txBox="1">
            <a:spLocks noChangeArrowheads="1"/>
          </p:cNvSpPr>
          <p:nvPr/>
        </p:nvSpPr>
        <p:spPr bwMode="auto">
          <a:xfrm>
            <a:off x="4735285" y="3207663"/>
            <a:ext cx="3951515" cy="442674"/>
          </a:xfrm>
          <a:prstGeom prst="wedgeRoundRectCallout">
            <a:avLst>
              <a:gd name="adj1" fmla="val -92503"/>
              <a:gd name="adj2" fmla="val 37664"/>
              <a:gd name="adj3" fmla="val 16667"/>
            </a:avLst>
          </a:prstGeom>
          <a:ln/>
          <a:extLst>
            <a:ext uri="{909E8E84-426E-40DD-AFC4-6F175D3DCCD1}">
              <a14:hiddenFill xmlns:a14="http://schemas.microsoft.com/office/drawing/2010/main">
                <a:solidFill>
                  <a:srgbClr val="BBA1FD"/>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3"/>
          </a:lnRef>
          <a:fillRef idx="2">
            <a:schemeClr val="accent3"/>
          </a:fillRef>
          <a:effectRef idx="1">
            <a:schemeClr val="accent3"/>
          </a:effectRef>
          <a:fontRef idx="minor">
            <a:schemeClr val="dk1"/>
          </a:fontRef>
        </p:style>
        <p:txBody>
          <a:bodyPr wrap="squar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rtl="1" eaLnBrk="1" hangingPunct="1">
              <a:spcBef>
                <a:spcPct val="50000"/>
              </a:spcBef>
            </a:pPr>
            <a:r>
              <a:rPr lang="he-IL" altLang="en-US" sz="2000" dirty="0"/>
              <a:t>לתקשורת באינטרנט (מחלקה נגזרת)</a:t>
            </a:r>
            <a:endParaRPr lang="en-US" altLang="en-US" sz="2000" dirty="0"/>
          </a:p>
        </p:txBody>
      </p:sp>
    </p:spTree>
    <p:extLst>
      <p:ext uri="{BB962C8B-B14F-4D97-AF65-F5344CB8AC3E}">
        <p14:creationId xmlns:p14="http://schemas.microsoft.com/office/powerpoint/2010/main" val="18912724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a:extLst>
              <a:ext uri="{FF2B5EF4-FFF2-40B4-BE49-F238E27FC236}">
                <a16:creationId xmlns:a16="http://schemas.microsoft.com/office/drawing/2014/main" id="{CD9D64FA-95E3-43FA-B925-F4C4AABFD68D}"/>
              </a:ext>
            </a:extLst>
          </p:cNvPr>
          <p:cNvSpPr>
            <a:spLocks noGrp="1" noChangeArrowheads="1"/>
          </p:cNvSpPr>
          <p:nvPr>
            <p:ph type="title"/>
          </p:nvPr>
        </p:nvSpPr>
        <p:spPr/>
        <p:txBody>
          <a:bodyPr/>
          <a:lstStyle/>
          <a:p>
            <a:pPr eaLnBrk="1" hangingPunct="1"/>
            <a:r>
              <a:rPr lang="he-IL" altLang="en-US"/>
              <a:t>קוד שרת 1</a:t>
            </a:r>
            <a:endParaRPr lang="en-US" altLang="en-US"/>
          </a:p>
        </p:txBody>
      </p:sp>
      <p:sp>
        <p:nvSpPr>
          <p:cNvPr id="21510" name="Rectangle 3">
            <a:extLst>
              <a:ext uri="{FF2B5EF4-FFF2-40B4-BE49-F238E27FC236}">
                <a16:creationId xmlns:a16="http://schemas.microsoft.com/office/drawing/2014/main" id="{767A90EC-9013-43B5-82AA-D6D48DE29571}"/>
              </a:ext>
            </a:extLst>
          </p:cNvPr>
          <p:cNvSpPr>
            <a:spLocks noGrp="1" noChangeArrowheads="1"/>
          </p:cNvSpPr>
          <p:nvPr>
            <p:ph idx="1"/>
          </p:nvPr>
        </p:nvSpPr>
        <p:spPr>
          <a:ln>
            <a:solidFill>
              <a:schemeClr val="tx1"/>
            </a:solidFill>
            <a:miter lim="800000"/>
            <a:headEnd/>
            <a:tailEnd/>
          </a:ln>
        </p:spPr>
        <p:txBody>
          <a:bodyPr/>
          <a:lstStyle/>
          <a:p>
            <a:pPr algn="l" rtl="0" eaLnBrk="1" hangingPunct="1">
              <a:lnSpc>
                <a:spcPct val="80000"/>
              </a:lnSpc>
              <a:buFont typeface="Wingdings" panose="05000000000000000000" pitchFamily="2" charset="2"/>
              <a:buNone/>
            </a:pPr>
            <a:r>
              <a:rPr lang="en-US" altLang="en-US" sz="1800" dirty="0">
                <a:solidFill>
                  <a:srgbClr val="0000FF"/>
                </a:solidFill>
                <a:latin typeface="Courier New" panose="02070309020205020404" pitchFamily="49" charset="0"/>
                <a:cs typeface="Courier New" panose="02070309020205020404" pitchFamily="49" charset="0"/>
              </a:rPr>
              <a:t>#include &lt;sys/</a:t>
            </a:r>
            <a:r>
              <a:rPr lang="en-US" altLang="en-US" sz="1800" dirty="0" err="1">
                <a:solidFill>
                  <a:srgbClr val="0000FF"/>
                </a:solidFill>
                <a:latin typeface="Courier New" panose="02070309020205020404" pitchFamily="49" charset="0"/>
                <a:cs typeface="Courier New" panose="02070309020205020404" pitchFamily="49" charset="0"/>
              </a:rPr>
              <a:t>types.h</a:t>
            </a:r>
            <a:r>
              <a:rPr lang="en-US" altLang="en-US" sz="1800" dirty="0">
                <a:solidFill>
                  <a:srgbClr val="0000FF"/>
                </a:solidFill>
                <a:latin typeface="Courier New" panose="02070309020205020404" pitchFamily="49" charset="0"/>
                <a:cs typeface="Courier New" panose="02070309020205020404" pitchFamily="49" charset="0"/>
              </a:rPr>
              <a:t>&gt;</a:t>
            </a:r>
          </a:p>
          <a:p>
            <a:pPr algn="l" rtl="0" eaLnBrk="1" hangingPunct="1">
              <a:lnSpc>
                <a:spcPct val="80000"/>
              </a:lnSpc>
              <a:buFont typeface="Wingdings" panose="05000000000000000000" pitchFamily="2" charset="2"/>
              <a:buNone/>
            </a:pPr>
            <a:r>
              <a:rPr lang="en-US" altLang="en-US" sz="1800" dirty="0">
                <a:solidFill>
                  <a:srgbClr val="0000FF"/>
                </a:solidFill>
                <a:latin typeface="Courier New" panose="02070309020205020404" pitchFamily="49" charset="0"/>
                <a:cs typeface="Courier New" panose="02070309020205020404" pitchFamily="49" charset="0"/>
              </a:rPr>
              <a:t>#include &lt;sys/</a:t>
            </a:r>
            <a:r>
              <a:rPr lang="en-US" altLang="en-US" sz="1800" dirty="0" err="1">
                <a:solidFill>
                  <a:srgbClr val="0000FF"/>
                </a:solidFill>
                <a:latin typeface="Courier New" panose="02070309020205020404" pitchFamily="49" charset="0"/>
                <a:cs typeface="Courier New" panose="02070309020205020404" pitchFamily="49" charset="0"/>
              </a:rPr>
              <a:t>socket.h</a:t>
            </a:r>
            <a:r>
              <a:rPr lang="en-US" altLang="en-US" sz="1800" dirty="0">
                <a:solidFill>
                  <a:srgbClr val="0000FF"/>
                </a:solidFill>
                <a:latin typeface="Courier New" panose="02070309020205020404" pitchFamily="49" charset="0"/>
                <a:cs typeface="Courier New" panose="02070309020205020404" pitchFamily="49" charset="0"/>
              </a:rPr>
              <a:t>&gt;</a:t>
            </a:r>
          </a:p>
          <a:p>
            <a:pPr algn="l" rtl="0" eaLnBrk="1" hangingPunct="1">
              <a:lnSpc>
                <a:spcPct val="80000"/>
              </a:lnSpc>
              <a:buFont typeface="Wingdings" panose="05000000000000000000" pitchFamily="2" charset="2"/>
              <a:buNone/>
            </a:pPr>
            <a:r>
              <a:rPr lang="en-US" altLang="en-US" sz="1800" dirty="0">
                <a:latin typeface="Courier New" panose="02070309020205020404" pitchFamily="49" charset="0"/>
                <a:cs typeface="Courier New" panose="02070309020205020404" pitchFamily="49" charset="0"/>
              </a:rPr>
              <a:t>#include &lt;</a:t>
            </a:r>
            <a:r>
              <a:rPr lang="en-US" altLang="en-US" sz="1800" dirty="0" err="1">
                <a:latin typeface="Courier New" panose="02070309020205020404" pitchFamily="49" charset="0"/>
                <a:cs typeface="Courier New" panose="02070309020205020404" pitchFamily="49" charset="0"/>
              </a:rPr>
              <a:t>netinet</a:t>
            </a:r>
            <a:r>
              <a:rPr lang="en-US" altLang="en-US" sz="1800" dirty="0">
                <a:latin typeface="Courier New" panose="02070309020205020404" pitchFamily="49" charset="0"/>
                <a:cs typeface="Courier New" panose="02070309020205020404" pitchFamily="49" charset="0"/>
              </a:rPr>
              <a:t>/</a:t>
            </a:r>
            <a:r>
              <a:rPr lang="en-US" altLang="en-US" sz="1800" dirty="0" err="1">
                <a:latin typeface="Courier New" panose="02070309020205020404" pitchFamily="49" charset="0"/>
                <a:cs typeface="Courier New" panose="02070309020205020404" pitchFamily="49" charset="0"/>
              </a:rPr>
              <a:t>in.h</a:t>
            </a:r>
            <a:r>
              <a:rPr lang="en-US" altLang="en-US" sz="1800" dirty="0">
                <a:latin typeface="Courier New" panose="02070309020205020404" pitchFamily="49" charset="0"/>
                <a:cs typeface="Courier New" panose="02070309020205020404" pitchFamily="49" charset="0"/>
              </a:rPr>
              <a:t>&gt;</a:t>
            </a:r>
          </a:p>
          <a:p>
            <a:pPr algn="l" rtl="0" eaLnBrk="1" hangingPunct="1">
              <a:lnSpc>
                <a:spcPct val="80000"/>
              </a:lnSpc>
              <a:buFont typeface="Wingdings" panose="05000000000000000000" pitchFamily="2" charset="2"/>
              <a:buNone/>
            </a:pPr>
            <a:r>
              <a:rPr lang="en-US" altLang="en-US" sz="1800" b="1" dirty="0">
                <a:latin typeface="Courier New" panose="02070309020205020404" pitchFamily="49" charset="0"/>
                <a:cs typeface="Courier New" panose="02070309020205020404" pitchFamily="49" charset="0"/>
              </a:rPr>
              <a:t>void error(char *</a:t>
            </a:r>
            <a:r>
              <a:rPr lang="en-US" altLang="en-US" sz="1800" b="1" dirty="0" err="1">
                <a:latin typeface="Courier New" panose="02070309020205020404" pitchFamily="49" charset="0"/>
                <a:cs typeface="Courier New" panose="02070309020205020404" pitchFamily="49" charset="0"/>
              </a:rPr>
              <a:t>msg</a:t>
            </a:r>
            <a:r>
              <a:rPr lang="en-US" altLang="en-US" sz="1800" b="1" dirty="0">
                <a:latin typeface="Courier New" panose="02070309020205020404" pitchFamily="49" charset="0"/>
                <a:cs typeface="Courier New" panose="02070309020205020404" pitchFamily="49" charset="0"/>
              </a:rPr>
              <a:t>) {  </a:t>
            </a:r>
          </a:p>
          <a:p>
            <a:pPr algn="l" rtl="0" eaLnBrk="1" hangingPunct="1">
              <a:lnSpc>
                <a:spcPct val="80000"/>
              </a:lnSpc>
              <a:buFont typeface="Wingdings" panose="05000000000000000000" pitchFamily="2" charset="2"/>
              <a:buNone/>
            </a:pPr>
            <a:r>
              <a:rPr lang="en-US" altLang="en-US" sz="1800" dirty="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perror</a:t>
            </a:r>
            <a:r>
              <a:rPr lang="en-US" altLang="en-US" sz="1800" dirty="0">
                <a:latin typeface="Courier New" panose="02070309020205020404" pitchFamily="49" charset="0"/>
                <a:cs typeface="Courier New" panose="02070309020205020404" pitchFamily="49" charset="0"/>
              </a:rPr>
              <a:t>(</a:t>
            </a:r>
            <a:r>
              <a:rPr lang="en-US" altLang="en-US" sz="1800" dirty="0" err="1">
                <a:latin typeface="Courier New" panose="02070309020205020404" pitchFamily="49" charset="0"/>
                <a:cs typeface="Courier New" panose="02070309020205020404" pitchFamily="49" charset="0"/>
              </a:rPr>
              <a:t>msg</a:t>
            </a:r>
            <a:r>
              <a:rPr lang="en-US" altLang="en-US" sz="1800" dirty="0">
                <a:latin typeface="Courier New" panose="02070309020205020404" pitchFamily="49" charset="0"/>
                <a:cs typeface="Courier New" panose="02070309020205020404" pitchFamily="49" charset="0"/>
              </a:rPr>
              <a:t>);  </a:t>
            </a:r>
          </a:p>
          <a:p>
            <a:pPr algn="l" rtl="0" eaLnBrk="1" hangingPunct="1">
              <a:lnSpc>
                <a:spcPct val="80000"/>
              </a:lnSpc>
              <a:buFont typeface="Wingdings" panose="05000000000000000000" pitchFamily="2" charset="2"/>
              <a:buNone/>
            </a:pPr>
            <a:r>
              <a:rPr lang="en-US" altLang="en-US" sz="1800" dirty="0">
                <a:latin typeface="Courier New" panose="02070309020205020404" pitchFamily="49" charset="0"/>
                <a:cs typeface="Courier New" panose="02070309020205020404" pitchFamily="49" charset="0"/>
              </a:rPr>
              <a:t>   exit(1);</a:t>
            </a:r>
          </a:p>
          <a:p>
            <a:pPr algn="l" rtl="0" eaLnBrk="1" hangingPunct="1">
              <a:lnSpc>
                <a:spcPct val="80000"/>
              </a:lnSpc>
              <a:buFont typeface="Wingdings" panose="05000000000000000000" pitchFamily="2" charset="2"/>
              <a:buNone/>
            </a:pPr>
            <a:r>
              <a:rPr lang="en-US" altLang="en-US" sz="1800" dirty="0">
                <a:latin typeface="Courier New" panose="02070309020205020404" pitchFamily="49" charset="0"/>
                <a:cs typeface="Courier New" panose="02070309020205020404" pitchFamily="49" charset="0"/>
              </a:rPr>
              <a:t>}</a:t>
            </a:r>
          </a:p>
          <a:p>
            <a:pPr algn="l" rtl="0" eaLnBrk="1" hangingPunct="1">
              <a:lnSpc>
                <a:spcPct val="80000"/>
              </a:lnSpc>
              <a:buFont typeface="Wingdings" panose="05000000000000000000" pitchFamily="2" charset="2"/>
              <a:buNone/>
            </a:pPr>
            <a:r>
              <a:rPr lang="en-US" altLang="en-US" sz="1800" b="1" dirty="0" err="1">
                <a:latin typeface="Courier New" panose="02070309020205020404" pitchFamily="49" charset="0"/>
                <a:cs typeface="Courier New" panose="02070309020205020404" pitchFamily="49" charset="0"/>
              </a:rPr>
              <a:t>int</a:t>
            </a:r>
            <a:r>
              <a:rPr lang="en-US" altLang="en-US" sz="1800" b="1" dirty="0">
                <a:latin typeface="Courier New" panose="02070309020205020404" pitchFamily="49" charset="0"/>
                <a:cs typeface="Courier New" panose="02070309020205020404" pitchFamily="49" charset="0"/>
              </a:rPr>
              <a:t> main(</a:t>
            </a:r>
            <a:r>
              <a:rPr lang="en-US" altLang="en-US" sz="1800" b="1" dirty="0" err="1">
                <a:latin typeface="Courier New" panose="02070309020205020404" pitchFamily="49" charset="0"/>
                <a:cs typeface="Courier New" panose="02070309020205020404" pitchFamily="49" charset="0"/>
              </a:rPr>
              <a:t>int</a:t>
            </a:r>
            <a:r>
              <a:rPr lang="en-US" altLang="en-US" sz="1800" b="1" dirty="0">
                <a:latin typeface="Courier New" panose="02070309020205020404" pitchFamily="49" charset="0"/>
                <a:cs typeface="Courier New" panose="02070309020205020404" pitchFamily="49" charset="0"/>
              </a:rPr>
              <a:t> </a:t>
            </a:r>
            <a:r>
              <a:rPr lang="en-US" altLang="en-US" sz="1800" b="1" dirty="0" err="1">
                <a:latin typeface="Courier New" panose="02070309020205020404" pitchFamily="49" charset="0"/>
                <a:cs typeface="Courier New" panose="02070309020205020404" pitchFamily="49" charset="0"/>
              </a:rPr>
              <a:t>argc</a:t>
            </a:r>
            <a:r>
              <a:rPr lang="en-US" altLang="en-US" sz="1800" b="1" dirty="0">
                <a:latin typeface="Courier New" panose="02070309020205020404" pitchFamily="49" charset="0"/>
                <a:cs typeface="Courier New" panose="02070309020205020404" pitchFamily="49" charset="0"/>
              </a:rPr>
              <a:t>, char *</a:t>
            </a:r>
            <a:r>
              <a:rPr lang="en-US" altLang="en-US" sz="1800" b="1" dirty="0" err="1">
                <a:latin typeface="Courier New" panose="02070309020205020404" pitchFamily="49" charset="0"/>
                <a:cs typeface="Courier New" panose="02070309020205020404" pitchFamily="49" charset="0"/>
              </a:rPr>
              <a:t>argv</a:t>
            </a:r>
            <a:r>
              <a:rPr lang="en-US" altLang="en-US" sz="1800" b="1" dirty="0">
                <a:latin typeface="Courier New" panose="02070309020205020404" pitchFamily="49" charset="0"/>
                <a:cs typeface="Courier New" panose="02070309020205020404" pitchFamily="49" charset="0"/>
              </a:rPr>
              <a:t>[])</a:t>
            </a:r>
            <a:r>
              <a:rPr lang="en-US" altLang="en-US" sz="1800" dirty="0">
                <a:latin typeface="Courier New" panose="02070309020205020404" pitchFamily="49" charset="0"/>
                <a:cs typeface="Courier New" panose="02070309020205020404" pitchFamily="49" charset="0"/>
              </a:rPr>
              <a:t> {    </a:t>
            </a:r>
          </a:p>
          <a:p>
            <a:pPr algn="l" rtl="0" eaLnBrk="1" hangingPunct="1">
              <a:lnSpc>
                <a:spcPct val="80000"/>
              </a:lnSpc>
              <a:buFont typeface="Wingdings" panose="05000000000000000000" pitchFamily="2" charset="2"/>
              <a:buNone/>
            </a:pPr>
            <a:r>
              <a:rPr lang="en-US" altLang="en-US" sz="1800" dirty="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int</a:t>
            </a:r>
            <a:r>
              <a:rPr lang="en-US" altLang="en-US" sz="1800" dirty="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sockfd</a:t>
            </a:r>
            <a:r>
              <a:rPr lang="en-US" altLang="en-US" sz="1800" dirty="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newsockfd</a:t>
            </a:r>
            <a:r>
              <a:rPr lang="en-US" altLang="en-US" sz="1800" dirty="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portno</a:t>
            </a:r>
            <a:r>
              <a:rPr lang="en-US" altLang="en-US" sz="1800" dirty="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clilen</a:t>
            </a:r>
            <a:r>
              <a:rPr lang="en-US" altLang="en-US" sz="1800" dirty="0">
                <a:latin typeface="Courier New" panose="02070309020205020404" pitchFamily="49" charset="0"/>
                <a:cs typeface="Courier New" panose="02070309020205020404" pitchFamily="49" charset="0"/>
              </a:rPr>
              <a:t>;</a:t>
            </a:r>
          </a:p>
          <a:p>
            <a:pPr algn="l" rtl="0" eaLnBrk="1" hangingPunct="1">
              <a:lnSpc>
                <a:spcPct val="80000"/>
              </a:lnSpc>
              <a:buFont typeface="Wingdings" panose="05000000000000000000" pitchFamily="2" charset="2"/>
              <a:buNone/>
            </a:pPr>
            <a:r>
              <a:rPr lang="en-US" altLang="en-US" sz="1800" dirty="0">
                <a:latin typeface="Courier New" panose="02070309020205020404" pitchFamily="49" charset="0"/>
                <a:cs typeface="Courier New" panose="02070309020205020404" pitchFamily="49" charset="0"/>
              </a:rPr>
              <a:t>    char buffer[256];</a:t>
            </a:r>
          </a:p>
          <a:p>
            <a:pPr algn="l" rtl="0" eaLnBrk="1" hangingPunct="1">
              <a:lnSpc>
                <a:spcPct val="80000"/>
              </a:lnSpc>
              <a:buFont typeface="Wingdings" panose="05000000000000000000" pitchFamily="2" charset="2"/>
              <a:buNone/>
            </a:pPr>
            <a:r>
              <a:rPr lang="en-US" altLang="en-US" sz="1800" dirty="0">
                <a:latin typeface="Courier New" panose="02070309020205020404" pitchFamily="49" charset="0"/>
                <a:cs typeface="Courier New" panose="02070309020205020404" pitchFamily="49" charset="0"/>
              </a:rPr>
              <a:t>    struct </a:t>
            </a:r>
            <a:r>
              <a:rPr lang="en-US" altLang="en-US" sz="1800" dirty="0" err="1">
                <a:latin typeface="Courier New" panose="02070309020205020404" pitchFamily="49" charset="0"/>
                <a:cs typeface="Courier New" panose="02070309020205020404" pitchFamily="49" charset="0"/>
              </a:rPr>
              <a:t>sockaddr_in</a:t>
            </a:r>
            <a:r>
              <a:rPr lang="en-US" altLang="en-US" sz="1800" dirty="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serv_addr</a:t>
            </a:r>
            <a:r>
              <a:rPr lang="en-US" altLang="en-US" sz="1800" dirty="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cli_addr</a:t>
            </a:r>
            <a:r>
              <a:rPr lang="en-US" altLang="en-US" sz="1800" dirty="0">
                <a:latin typeface="Courier New" panose="02070309020205020404" pitchFamily="49" charset="0"/>
                <a:cs typeface="Courier New" panose="02070309020205020404" pitchFamily="49" charset="0"/>
              </a:rPr>
              <a:t>;</a:t>
            </a:r>
          </a:p>
          <a:p>
            <a:pPr algn="l" rtl="0" eaLnBrk="1" hangingPunct="1">
              <a:lnSpc>
                <a:spcPct val="80000"/>
              </a:lnSpc>
              <a:buFont typeface="Wingdings" panose="05000000000000000000" pitchFamily="2" charset="2"/>
              <a:buNone/>
            </a:pPr>
            <a:r>
              <a:rPr lang="en-US" altLang="en-US" sz="1800" dirty="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int</a:t>
            </a:r>
            <a:r>
              <a:rPr lang="en-US" altLang="en-US" sz="1800" dirty="0">
                <a:latin typeface="Courier New" panose="02070309020205020404" pitchFamily="49" charset="0"/>
                <a:cs typeface="Courier New" panose="02070309020205020404" pitchFamily="49" charset="0"/>
              </a:rPr>
              <a:t> n;</a:t>
            </a:r>
          </a:p>
          <a:p>
            <a:pPr algn="l" rtl="0" eaLnBrk="1" hangingPunct="1">
              <a:lnSpc>
                <a:spcPct val="80000"/>
              </a:lnSpc>
              <a:buFont typeface="Wingdings" panose="05000000000000000000" pitchFamily="2" charset="2"/>
              <a:buNone/>
            </a:pPr>
            <a:endParaRPr lang="en-US" altLang="en-US" sz="1800" dirty="0">
              <a:latin typeface="Courier New" panose="02070309020205020404" pitchFamily="49" charset="0"/>
              <a:cs typeface="Courier New" panose="02070309020205020404" pitchFamily="49" charset="0"/>
            </a:endParaRPr>
          </a:p>
          <a:p>
            <a:pPr algn="l" rtl="0" eaLnBrk="1" hangingPunct="1">
              <a:lnSpc>
                <a:spcPct val="80000"/>
              </a:lnSpc>
              <a:buFont typeface="Wingdings" panose="05000000000000000000" pitchFamily="2" charset="2"/>
              <a:buNone/>
            </a:pPr>
            <a:r>
              <a:rPr lang="en-US" altLang="en-US" sz="1800" dirty="0">
                <a:latin typeface="Courier New" panose="02070309020205020404" pitchFamily="49" charset="0"/>
                <a:cs typeface="Courier New" panose="02070309020205020404" pitchFamily="49" charset="0"/>
              </a:rPr>
              <a:t>    if (</a:t>
            </a:r>
            <a:r>
              <a:rPr lang="en-US" altLang="en-US" sz="1800" dirty="0" err="1">
                <a:latin typeface="Courier New" panose="02070309020205020404" pitchFamily="49" charset="0"/>
                <a:cs typeface="Courier New" panose="02070309020205020404" pitchFamily="49" charset="0"/>
              </a:rPr>
              <a:t>argc</a:t>
            </a:r>
            <a:r>
              <a:rPr lang="en-US" altLang="en-US" sz="1800" dirty="0">
                <a:latin typeface="Courier New" panose="02070309020205020404" pitchFamily="49" charset="0"/>
                <a:cs typeface="Courier New" panose="02070309020205020404" pitchFamily="49" charset="0"/>
              </a:rPr>
              <a:t> &lt; 2) {</a:t>
            </a:r>
          </a:p>
          <a:p>
            <a:pPr algn="l" rtl="0" eaLnBrk="1" hangingPunct="1">
              <a:lnSpc>
                <a:spcPct val="80000"/>
              </a:lnSpc>
              <a:buFont typeface="Wingdings" panose="05000000000000000000" pitchFamily="2" charset="2"/>
              <a:buNone/>
            </a:pPr>
            <a:r>
              <a:rPr lang="en-US" altLang="en-US" sz="1800" dirty="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fprintf</a:t>
            </a:r>
            <a:r>
              <a:rPr lang="en-US" altLang="en-US" sz="1800" dirty="0">
                <a:latin typeface="Courier New" panose="02070309020205020404" pitchFamily="49" charset="0"/>
                <a:cs typeface="Courier New" panose="02070309020205020404" pitchFamily="49" charset="0"/>
              </a:rPr>
              <a:t>(</a:t>
            </a:r>
            <a:r>
              <a:rPr lang="en-US" altLang="en-US" sz="1800" dirty="0" err="1">
                <a:latin typeface="Courier New" panose="02070309020205020404" pitchFamily="49" charset="0"/>
                <a:cs typeface="Courier New" panose="02070309020205020404" pitchFamily="49" charset="0"/>
              </a:rPr>
              <a:t>stderr,"ERROR</a:t>
            </a:r>
            <a:r>
              <a:rPr lang="en-US" altLang="en-US" sz="1800" dirty="0">
                <a:latin typeface="Courier New" panose="02070309020205020404" pitchFamily="49" charset="0"/>
                <a:cs typeface="Courier New" panose="02070309020205020404" pitchFamily="49" charset="0"/>
              </a:rPr>
              <a:t>, no port provided\n");</a:t>
            </a:r>
          </a:p>
          <a:p>
            <a:pPr algn="l" rtl="0" eaLnBrk="1" hangingPunct="1">
              <a:lnSpc>
                <a:spcPct val="80000"/>
              </a:lnSpc>
              <a:buFont typeface="Wingdings" panose="05000000000000000000" pitchFamily="2" charset="2"/>
              <a:buNone/>
            </a:pPr>
            <a:r>
              <a:rPr lang="en-US" altLang="en-US" sz="1800" dirty="0">
                <a:latin typeface="Courier New" panose="02070309020205020404" pitchFamily="49" charset="0"/>
                <a:cs typeface="Courier New" panose="02070309020205020404" pitchFamily="49" charset="0"/>
              </a:rPr>
              <a:t>         exit(1);    </a:t>
            </a:r>
          </a:p>
          <a:p>
            <a:pPr algn="l" rtl="0" eaLnBrk="1" hangingPunct="1">
              <a:lnSpc>
                <a:spcPct val="80000"/>
              </a:lnSpc>
              <a:buFont typeface="Wingdings" panose="05000000000000000000" pitchFamily="2" charset="2"/>
              <a:buNone/>
            </a:pPr>
            <a:r>
              <a:rPr lang="en-US" altLang="en-US" sz="1800" dirty="0">
                <a:latin typeface="Courier New" panose="02070309020205020404" pitchFamily="49" charset="0"/>
                <a:cs typeface="Courier New" panose="02070309020205020404" pitchFamily="49" charset="0"/>
              </a:rPr>
              <a:t>    }</a:t>
            </a:r>
          </a:p>
        </p:txBody>
      </p:sp>
      <p:sp>
        <p:nvSpPr>
          <p:cNvPr id="2" name="Footer Placeholder 1">
            <a:extLst>
              <a:ext uri="{FF2B5EF4-FFF2-40B4-BE49-F238E27FC236}">
                <a16:creationId xmlns:a16="http://schemas.microsoft.com/office/drawing/2014/main" id="{72C666CC-AEA2-44C5-947A-C361DB82D0D0}"/>
              </a:ext>
            </a:extLst>
          </p:cNvPr>
          <p:cNvSpPr>
            <a:spLocks noGrp="1"/>
          </p:cNvSpPr>
          <p:nvPr>
            <p:ph type="ftr" sz="quarter" idx="11"/>
          </p:nvPr>
        </p:nvSpPr>
        <p:spPr/>
        <p:txBody>
          <a:bodyPr/>
          <a:lstStyle/>
          <a:p>
            <a:pPr algn="r"/>
            <a:r>
              <a:rPr lang="he-IL"/>
              <a:t>מערכות הפעלה - תרגול 12</a:t>
            </a:r>
            <a:endParaRPr lang="en-US" dirty="0"/>
          </a:p>
        </p:txBody>
      </p:sp>
      <p:sp>
        <p:nvSpPr>
          <p:cNvPr id="3" name="Slide Number Placeholder 2">
            <a:extLst>
              <a:ext uri="{FF2B5EF4-FFF2-40B4-BE49-F238E27FC236}">
                <a16:creationId xmlns:a16="http://schemas.microsoft.com/office/drawing/2014/main" id="{D458C921-3716-4C95-9ED9-EB935C51E8A4}"/>
              </a:ext>
            </a:extLst>
          </p:cNvPr>
          <p:cNvSpPr>
            <a:spLocks noGrp="1"/>
          </p:cNvSpPr>
          <p:nvPr>
            <p:ph type="sldNum" sz="quarter" idx="12"/>
          </p:nvPr>
        </p:nvSpPr>
        <p:spPr/>
        <p:txBody>
          <a:bodyPr/>
          <a:lstStyle/>
          <a:p>
            <a:fld id="{0CFEC368-1D7A-4F81-ABF6-AE0E36BAF64C}" type="slidenum">
              <a:rPr lang="en-US" smtClean="0"/>
              <a:pPr/>
              <a:t>31</a:t>
            </a:fld>
            <a:endParaRPr lang="en-US"/>
          </a:p>
        </p:txBody>
      </p:sp>
    </p:spTree>
    <p:extLst>
      <p:ext uri="{BB962C8B-B14F-4D97-AF65-F5344CB8AC3E}">
        <p14:creationId xmlns:p14="http://schemas.microsoft.com/office/powerpoint/2010/main" val="39688933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a:extLst>
              <a:ext uri="{FF2B5EF4-FFF2-40B4-BE49-F238E27FC236}">
                <a16:creationId xmlns:a16="http://schemas.microsoft.com/office/drawing/2014/main" id="{686229C4-2132-4A27-B583-3A73797EAC29}"/>
              </a:ext>
            </a:extLst>
          </p:cNvPr>
          <p:cNvSpPr>
            <a:spLocks noGrp="1" noChangeArrowheads="1"/>
          </p:cNvSpPr>
          <p:nvPr>
            <p:ph type="title"/>
          </p:nvPr>
        </p:nvSpPr>
        <p:spPr/>
        <p:txBody>
          <a:bodyPr/>
          <a:lstStyle/>
          <a:p>
            <a:pPr eaLnBrk="1" hangingPunct="1"/>
            <a:r>
              <a:rPr lang="he-IL" altLang="en-US"/>
              <a:t>קוד שרת 2</a:t>
            </a:r>
            <a:endParaRPr lang="en-US" altLang="en-US"/>
          </a:p>
        </p:txBody>
      </p:sp>
      <p:sp>
        <p:nvSpPr>
          <p:cNvPr id="22534" name="Rectangle 3">
            <a:extLst>
              <a:ext uri="{FF2B5EF4-FFF2-40B4-BE49-F238E27FC236}">
                <a16:creationId xmlns:a16="http://schemas.microsoft.com/office/drawing/2014/main" id="{80418478-7CC5-4CA8-9788-08BE7293BCFD}"/>
              </a:ext>
            </a:extLst>
          </p:cNvPr>
          <p:cNvSpPr>
            <a:spLocks noGrp="1" noChangeArrowheads="1"/>
          </p:cNvSpPr>
          <p:nvPr>
            <p:ph idx="1"/>
          </p:nvPr>
        </p:nvSpPr>
        <p:spPr>
          <a:noFill/>
          <a:ln>
            <a:solidFill>
              <a:schemeClr val="tx1"/>
            </a:solidFill>
            <a:miter lim="800000"/>
            <a:headEnd/>
            <a:tailEnd/>
          </a:ln>
        </p:spPr>
        <p:txBody>
          <a:bodyPr/>
          <a:lstStyle/>
          <a:p>
            <a:pPr algn="l" rtl="0" eaLnBrk="1" hangingPunct="1">
              <a:lnSpc>
                <a:spcPct val="80000"/>
              </a:lnSpc>
              <a:buFont typeface="Wingdings" panose="05000000000000000000" pitchFamily="2" charset="2"/>
              <a:buNone/>
            </a:pPr>
            <a:r>
              <a:rPr lang="en-US" altLang="en-US" sz="2000" b="1">
                <a:solidFill>
                  <a:srgbClr val="0000FF"/>
                </a:solidFill>
                <a:latin typeface="Courier New" panose="02070309020205020404" pitchFamily="49" charset="0"/>
                <a:cs typeface="Courier New" panose="02070309020205020404" pitchFamily="49" charset="0"/>
              </a:rPr>
              <a:t>sockfd = socket(AF_INET,SOCK_STREAM,0);</a:t>
            </a:r>
          </a:p>
          <a:p>
            <a:pPr algn="l" rtl="0" eaLnBrk="1" hangingPunct="1">
              <a:lnSpc>
                <a:spcPct val="80000"/>
              </a:lnSpc>
              <a:buFont typeface="Wingdings" panose="05000000000000000000" pitchFamily="2" charset="2"/>
              <a:buNone/>
            </a:pPr>
            <a:r>
              <a:rPr lang="en-US" altLang="en-US" sz="2000">
                <a:latin typeface="Courier New" panose="02070309020205020404" pitchFamily="49" charset="0"/>
                <a:cs typeface="Courier New" panose="02070309020205020404" pitchFamily="49" charset="0"/>
              </a:rPr>
              <a:t>if (sockfd &lt; 0)</a:t>
            </a:r>
          </a:p>
          <a:p>
            <a:pPr algn="l" rtl="0" eaLnBrk="1" hangingPunct="1">
              <a:lnSpc>
                <a:spcPct val="80000"/>
              </a:lnSpc>
              <a:buFont typeface="Wingdings" panose="05000000000000000000" pitchFamily="2" charset="2"/>
              <a:buNone/>
            </a:pPr>
            <a:r>
              <a:rPr lang="en-US" altLang="en-US" sz="2000">
                <a:latin typeface="Courier New" panose="02070309020205020404" pitchFamily="49" charset="0"/>
                <a:cs typeface="Courier New" panose="02070309020205020404" pitchFamily="49" charset="0"/>
              </a:rPr>
              <a:t>    error("ERROR opening socket");</a:t>
            </a:r>
          </a:p>
          <a:p>
            <a:pPr algn="l" rtl="0" eaLnBrk="1" hangingPunct="1">
              <a:lnSpc>
                <a:spcPct val="80000"/>
              </a:lnSpc>
              <a:buFont typeface="Wingdings" panose="05000000000000000000" pitchFamily="2" charset="2"/>
              <a:buNone/>
            </a:pPr>
            <a:r>
              <a:rPr lang="en-US" altLang="en-US" sz="2000" b="1">
                <a:latin typeface="Courier New" panose="02070309020205020404" pitchFamily="49" charset="0"/>
                <a:cs typeface="Courier New" panose="02070309020205020404" pitchFamily="49" charset="0"/>
              </a:rPr>
              <a:t>bzero</a:t>
            </a:r>
            <a:r>
              <a:rPr lang="en-US" altLang="en-US" sz="2000">
                <a:latin typeface="Courier New" panose="02070309020205020404" pitchFamily="49" charset="0"/>
                <a:cs typeface="Courier New" panose="02070309020205020404" pitchFamily="49" charset="0"/>
              </a:rPr>
              <a:t>((char *) &amp;serv_addr, sizeof(serv_addr));</a:t>
            </a:r>
          </a:p>
          <a:p>
            <a:pPr algn="l" rtl="0" eaLnBrk="1" hangingPunct="1">
              <a:lnSpc>
                <a:spcPct val="80000"/>
              </a:lnSpc>
              <a:buFont typeface="Wingdings" panose="05000000000000000000" pitchFamily="2" charset="2"/>
              <a:buNone/>
            </a:pPr>
            <a:r>
              <a:rPr lang="en-US" altLang="en-US" sz="2000">
                <a:latin typeface="Courier New" panose="02070309020205020404" pitchFamily="49" charset="0"/>
                <a:cs typeface="Courier New" panose="02070309020205020404" pitchFamily="49" charset="0"/>
              </a:rPr>
              <a:t>portno = atoi(argv[1]);</a:t>
            </a:r>
          </a:p>
          <a:p>
            <a:pPr algn="l" rtl="0" eaLnBrk="1" hangingPunct="1">
              <a:lnSpc>
                <a:spcPct val="80000"/>
              </a:lnSpc>
              <a:buFont typeface="Wingdings" panose="05000000000000000000" pitchFamily="2" charset="2"/>
              <a:buNone/>
            </a:pPr>
            <a:r>
              <a:rPr lang="en-US" altLang="en-US" sz="2000">
                <a:latin typeface="Courier New" panose="02070309020205020404" pitchFamily="49" charset="0"/>
                <a:cs typeface="Courier New" panose="02070309020205020404" pitchFamily="49" charset="0"/>
              </a:rPr>
              <a:t>serv_addr.sin_family = AF_INET; </a:t>
            </a:r>
          </a:p>
          <a:p>
            <a:pPr algn="l" rtl="0" eaLnBrk="1" hangingPunct="1">
              <a:lnSpc>
                <a:spcPct val="80000"/>
              </a:lnSpc>
              <a:buFont typeface="Wingdings" panose="05000000000000000000" pitchFamily="2" charset="2"/>
              <a:buNone/>
            </a:pPr>
            <a:r>
              <a:rPr lang="en-US" altLang="en-US" sz="2000">
                <a:latin typeface="Courier New" panose="02070309020205020404" pitchFamily="49" charset="0"/>
                <a:cs typeface="Courier New" panose="02070309020205020404" pitchFamily="49" charset="0"/>
              </a:rPr>
              <a:t>serv_addr.sin_addr.s_addr = INADDR_ANY;</a:t>
            </a:r>
          </a:p>
          <a:p>
            <a:pPr algn="l" rtl="0" eaLnBrk="1" hangingPunct="1">
              <a:lnSpc>
                <a:spcPct val="80000"/>
              </a:lnSpc>
              <a:buFont typeface="Wingdings" panose="05000000000000000000" pitchFamily="2" charset="2"/>
              <a:buNone/>
            </a:pPr>
            <a:r>
              <a:rPr lang="en-US" altLang="en-US" sz="2000">
                <a:latin typeface="Courier New" panose="02070309020205020404" pitchFamily="49" charset="0"/>
                <a:cs typeface="Courier New" panose="02070309020205020404" pitchFamily="49" charset="0"/>
              </a:rPr>
              <a:t>serv_addr.sin_port = </a:t>
            </a:r>
            <a:r>
              <a:rPr lang="en-US" altLang="en-US" sz="2000" b="1">
                <a:latin typeface="Courier New" panose="02070309020205020404" pitchFamily="49" charset="0"/>
                <a:cs typeface="Courier New" panose="02070309020205020404" pitchFamily="49" charset="0"/>
              </a:rPr>
              <a:t>htons</a:t>
            </a:r>
            <a:r>
              <a:rPr lang="en-US" altLang="en-US" sz="2000">
                <a:latin typeface="Courier New" panose="02070309020205020404" pitchFamily="49" charset="0"/>
                <a:cs typeface="Courier New" panose="02070309020205020404" pitchFamily="49" charset="0"/>
              </a:rPr>
              <a:t>(portno);</a:t>
            </a:r>
          </a:p>
          <a:p>
            <a:pPr algn="l" rtl="0" eaLnBrk="1" hangingPunct="1">
              <a:lnSpc>
                <a:spcPct val="80000"/>
              </a:lnSpc>
              <a:buFont typeface="Wingdings" panose="05000000000000000000" pitchFamily="2" charset="2"/>
              <a:buNone/>
            </a:pPr>
            <a:r>
              <a:rPr lang="en-US" altLang="en-US" sz="2000">
                <a:latin typeface="Courier New" panose="02070309020205020404" pitchFamily="49" charset="0"/>
                <a:cs typeface="Courier New" panose="02070309020205020404" pitchFamily="49" charset="0"/>
              </a:rPr>
              <a:t>if (</a:t>
            </a:r>
            <a:r>
              <a:rPr lang="en-US" altLang="en-US" sz="2000" b="1">
                <a:solidFill>
                  <a:srgbClr val="0000FF"/>
                </a:solidFill>
                <a:latin typeface="Courier New" panose="02070309020205020404" pitchFamily="49" charset="0"/>
                <a:cs typeface="Courier New" panose="02070309020205020404" pitchFamily="49" charset="0"/>
              </a:rPr>
              <a:t>bind(sockfd, (struct sockaddr *)&amp;serv_addr,</a:t>
            </a:r>
          </a:p>
          <a:p>
            <a:pPr algn="l" rtl="0" eaLnBrk="1" hangingPunct="1">
              <a:lnSpc>
                <a:spcPct val="80000"/>
              </a:lnSpc>
              <a:buFont typeface="Wingdings" panose="05000000000000000000" pitchFamily="2" charset="2"/>
              <a:buNone/>
            </a:pPr>
            <a:r>
              <a:rPr lang="en-US" altLang="en-US" sz="2000" b="1">
                <a:solidFill>
                  <a:srgbClr val="0000FF"/>
                </a:solidFill>
                <a:latin typeface="Courier New" panose="02070309020205020404" pitchFamily="49" charset="0"/>
                <a:cs typeface="Courier New" panose="02070309020205020404" pitchFamily="49" charset="0"/>
              </a:rPr>
              <a:t>    </a:t>
            </a:r>
            <a:r>
              <a:rPr lang="he-IL" altLang="en-US" sz="2000" b="1">
                <a:solidFill>
                  <a:srgbClr val="0000FF"/>
                </a:solidFill>
                <a:latin typeface="Courier New" panose="02070309020205020404" pitchFamily="49" charset="0"/>
                <a:cs typeface="Courier New" panose="02070309020205020404" pitchFamily="49" charset="0"/>
              </a:rPr>
              <a:t>				</a:t>
            </a:r>
            <a:r>
              <a:rPr lang="en-US" altLang="en-US" sz="2000" b="1">
                <a:solidFill>
                  <a:srgbClr val="0000FF"/>
                </a:solidFill>
                <a:latin typeface="Courier New" panose="02070309020205020404" pitchFamily="49" charset="0"/>
                <a:cs typeface="Courier New" panose="02070309020205020404" pitchFamily="49" charset="0"/>
              </a:rPr>
              <a:t>sizeof(serv_addr))</a:t>
            </a:r>
            <a:r>
              <a:rPr lang="en-US" altLang="en-US" sz="2000">
                <a:latin typeface="Courier New" panose="02070309020205020404" pitchFamily="49" charset="0"/>
                <a:cs typeface="Courier New" panose="02070309020205020404" pitchFamily="49" charset="0"/>
              </a:rPr>
              <a:t> &lt; 0)                </a:t>
            </a:r>
          </a:p>
          <a:p>
            <a:pPr algn="l" rtl="0" eaLnBrk="1" hangingPunct="1">
              <a:lnSpc>
                <a:spcPct val="80000"/>
              </a:lnSpc>
              <a:buFont typeface="Wingdings" panose="05000000000000000000" pitchFamily="2" charset="2"/>
              <a:buNone/>
            </a:pPr>
            <a:r>
              <a:rPr lang="en-US" altLang="en-US" sz="2000">
                <a:latin typeface="Courier New" panose="02070309020205020404" pitchFamily="49" charset="0"/>
                <a:cs typeface="Courier New" panose="02070309020205020404" pitchFamily="49" charset="0"/>
              </a:rPr>
              <a:t>   </a:t>
            </a:r>
            <a:r>
              <a:rPr lang="he-IL" altLang="en-US" sz="2000">
                <a:latin typeface="Courier New" panose="02070309020205020404" pitchFamily="49" charset="0"/>
                <a:cs typeface="Courier New" panose="02070309020205020404" pitchFamily="49" charset="0"/>
              </a:rPr>
              <a:t> </a:t>
            </a:r>
            <a:r>
              <a:rPr lang="en-US" altLang="en-US" sz="2000">
                <a:latin typeface="Courier New" panose="02070309020205020404" pitchFamily="49" charset="0"/>
                <a:cs typeface="Courier New" panose="02070309020205020404" pitchFamily="49" charset="0"/>
              </a:rPr>
              <a:t>error("ERROR on binding");     </a:t>
            </a:r>
          </a:p>
          <a:p>
            <a:pPr algn="l" rtl="0" eaLnBrk="1" hangingPunct="1">
              <a:lnSpc>
                <a:spcPct val="80000"/>
              </a:lnSpc>
              <a:buFont typeface="Wingdings" panose="05000000000000000000" pitchFamily="2" charset="2"/>
              <a:buNone/>
            </a:pPr>
            <a:r>
              <a:rPr lang="en-US" altLang="en-US" sz="2000" b="1">
                <a:solidFill>
                  <a:srgbClr val="0000FF"/>
                </a:solidFill>
                <a:latin typeface="Courier New" panose="02070309020205020404" pitchFamily="49" charset="0"/>
                <a:cs typeface="Courier New" panose="02070309020205020404" pitchFamily="49" charset="0"/>
              </a:rPr>
              <a:t>listen(sockfd,5);</a:t>
            </a:r>
            <a:r>
              <a:rPr lang="en-US" altLang="en-US" sz="2000">
                <a:latin typeface="Courier New" panose="02070309020205020404" pitchFamily="49" charset="0"/>
                <a:cs typeface="Courier New" panose="02070309020205020404" pitchFamily="49" charset="0"/>
              </a:rPr>
              <a:t> </a:t>
            </a:r>
          </a:p>
          <a:p>
            <a:pPr algn="l" rtl="0" eaLnBrk="1" hangingPunct="1">
              <a:lnSpc>
                <a:spcPct val="80000"/>
              </a:lnSpc>
              <a:buFont typeface="Wingdings" panose="05000000000000000000" pitchFamily="2" charset="2"/>
              <a:buNone/>
            </a:pPr>
            <a:r>
              <a:rPr lang="en-US" altLang="en-US" sz="2000">
                <a:latin typeface="Courier New" panose="02070309020205020404" pitchFamily="49" charset="0"/>
                <a:cs typeface="Courier New" panose="02070309020205020404" pitchFamily="49" charset="0"/>
              </a:rPr>
              <a:t>clilen = sizeof(cli_addr);</a:t>
            </a:r>
          </a:p>
        </p:txBody>
      </p:sp>
      <p:sp>
        <p:nvSpPr>
          <p:cNvPr id="2" name="Footer Placeholder 1">
            <a:extLst>
              <a:ext uri="{FF2B5EF4-FFF2-40B4-BE49-F238E27FC236}">
                <a16:creationId xmlns:a16="http://schemas.microsoft.com/office/drawing/2014/main" id="{319E6A5D-9E91-4256-92C6-BC16DCFC1EE1}"/>
              </a:ext>
            </a:extLst>
          </p:cNvPr>
          <p:cNvSpPr>
            <a:spLocks noGrp="1"/>
          </p:cNvSpPr>
          <p:nvPr>
            <p:ph type="ftr" sz="quarter" idx="11"/>
          </p:nvPr>
        </p:nvSpPr>
        <p:spPr/>
        <p:txBody>
          <a:bodyPr/>
          <a:lstStyle/>
          <a:p>
            <a:pPr algn="r"/>
            <a:r>
              <a:rPr lang="he-IL"/>
              <a:t>מערכות הפעלה - תרגול 12</a:t>
            </a:r>
            <a:endParaRPr lang="en-US" dirty="0"/>
          </a:p>
        </p:txBody>
      </p:sp>
      <p:sp>
        <p:nvSpPr>
          <p:cNvPr id="3" name="Slide Number Placeholder 2">
            <a:extLst>
              <a:ext uri="{FF2B5EF4-FFF2-40B4-BE49-F238E27FC236}">
                <a16:creationId xmlns:a16="http://schemas.microsoft.com/office/drawing/2014/main" id="{CFB7115A-E3F0-44FD-88CA-A621C8808810}"/>
              </a:ext>
            </a:extLst>
          </p:cNvPr>
          <p:cNvSpPr>
            <a:spLocks noGrp="1"/>
          </p:cNvSpPr>
          <p:nvPr>
            <p:ph type="sldNum" sz="quarter" idx="12"/>
          </p:nvPr>
        </p:nvSpPr>
        <p:spPr/>
        <p:txBody>
          <a:bodyPr/>
          <a:lstStyle/>
          <a:p>
            <a:fld id="{0CFEC368-1D7A-4F81-ABF6-AE0E36BAF64C}" type="slidenum">
              <a:rPr lang="en-US" smtClean="0"/>
              <a:pPr/>
              <a:t>32</a:t>
            </a:fld>
            <a:endParaRPr lang="en-US"/>
          </a:p>
        </p:txBody>
      </p:sp>
    </p:spTree>
    <p:extLst>
      <p:ext uri="{BB962C8B-B14F-4D97-AF65-F5344CB8AC3E}">
        <p14:creationId xmlns:p14="http://schemas.microsoft.com/office/powerpoint/2010/main" val="41435154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2">
            <a:extLst>
              <a:ext uri="{FF2B5EF4-FFF2-40B4-BE49-F238E27FC236}">
                <a16:creationId xmlns:a16="http://schemas.microsoft.com/office/drawing/2014/main" id="{C108CF82-A297-4891-AA2C-E44B13EA7E32}"/>
              </a:ext>
            </a:extLst>
          </p:cNvPr>
          <p:cNvSpPr>
            <a:spLocks noGrp="1" noChangeArrowheads="1"/>
          </p:cNvSpPr>
          <p:nvPr>
            <p:ph type="title"/>
          </p:nvPr>
        </p:nvSpPr>
        <p:spPr/>
        <p:txBody>
          <a:bodyPr/>
          <a:lstStyle/>
          <a:p>
            <a:pPr eaLnBrk="1" hangingPunct="1"/>
            <a:r>
              <a:rPr lang="he-IL" altLang="en-US"/>
              <a:t>קוד שרת 3</a:t>
            </a:r>
            <a:endParaRPr lang="en-US" altLang="en-US"/>
          </a:p>
        </p:txBody>
      </p:sp>
      <p:sp>
        <p:nvSpPr>
          <p:cNvPr id="23558" name="Rectangle 3">
            <a:extLst>
              <a:ext uri="{FF2B5EF4-FFF2-40B4-BE49-F238E27FC236}">
                <a16:creationId xmlns:a16="http://schemas.microsoft.com/office/drawing/2014/main" id="{6FB4D832-D261-4050-8189-85395DA41B86}"/>
              </a:ext>
            </a:extLst>
          </p:cNvPr>
          <p:cNvSpPr>
            <a:spLocks noGrp="1" noChangeArrowheads="1"/>
          </p:cNvSpPr>
          <p:nvPr>
            <p:ph idx="1"/>
          </p:nvPr>
        </p:nvSpPr>
        <p:spPr>
          <a:ln>
            <a:solidFill>
              <a:schemeClr val="tx1"/>
            </a:solidFill>
            <a:miter lim="800000"/>
            <a:headEnd/>
            <a:tailEnd/>
          </a:ln>
        </p:spPr>
        <p:txBody>
          <a:bodyPr/>
          <a:lstStyle/>
          <a:p>
            <a:pPr algn="l" rtl="0" eaLnBrk="1" hangingPunct="1">
              <a:lnSpc>
                <a:spcPct val="80000"/>
              </a:lnSpc>
              <a:buFont typeface="Wingdings" panose="05000000000000000000" pitchFamily="2" charset="2"/>
              <a:buNone/>
            </a:pPr>
            <a:r>
              <a:rPr lang="en-US" altLang="en-US" sz="2000" b="1">
                <a:solidFill>
                  <a:srgbClr val="0000FF"/>
                </a:solidFill>
                <a:latin typeface="Courier New" panose="02070309020205020404" pitchFamily="49" charset="0"/>
                <a:cs typeface="Courier New" panose="02070309020205020404" pitchFamily="49" charset="0"/>
              </a:rPr>
              <a:t>newsockfd = accept(sockfd, (struct sockaddr *) &amp;cli_addr, &amp;clilen);</a:t>
            </a:r>
          </a:p>
          <a:p>
            <a:pPr algn="l" rtl="0" eaLnBrk="1" hangingPunct="1">
              <a:lnSpc>
                <a:spcPct val="80000"/>
              </a:lnSpc>
              <a:buFont typeface="Wingdings" panose="05000000000000000000" pitchFamily="2" charset="2"/>
              <a:buNone/>
            </a:pPr>
            <a:r>
              <a:rPr lang="en-US" altLang="en-US" sz="2000">
                <a:latin typeface="Courier New" panose="02070309020205020404" pitchFamily="49" charset="0"/>
                <a:cs typeface="Courier New" panose="02070309020205020404" pitchFamily="49" charset="0"/>
              </a:rPr>
              <a:t>if (newsockfd &lt; 0)              </a:t>
            </a:r>
          </a:p>
          <a:p>
            <a:pPr algn="l" rtl="0" eaLnBrk="1" hangingPunct="1">
              <a:lnSpc>
                <a:spcPct val="80000"/>
              </a:lnSpc>
              <a:buFont typeface="Wingdings" panose="05000000000000000000" pitchFamily="2" charset="2"/>
              <a:buNone/>
            </a:pPr>
            <a:r>
              <a:rPr lang="he-IL" altLang="en-US" sz="2000">
                <a:latin typeface="Courier New" panose="02070309020205020404" pitchFamily="49" charset="0"/>
                <a:cs typeface="Courier New" panose="02070309020205020404" pitchFamily="49" charset="0"/>
              </a:rPr>
              <a:t>		</a:t>
            </a:r>
            <a:r>
              <a:rPr lang="en-US" altLang="en-US" sz="2000">
                <a:latin typeface="Courier New" panose="02070309020205020404" pitchFamily="49" charset="0"/>
                <a:cs typeface="Courier New" panose="02070309020205020404" pitchFamily="49" charset="0"/>
              </a:rPr>
              <a:t>error("ERROR on accept");     </a:t>
            </a:r>
          </a:p>
          <a:p>
            <a:pPr algn="l" rtl="0" eaLnBrk="1" hangingPunct="1">
              <a:lnSpc>
                <a:spcPct val="80000"/>
              </a:lnSpc>
              <a:buFont typeface="Wingdings" panose="05000000000000000000" pitchFamily="2" charset="2"/>
              <a:buNone/>
            </a:pPr>
            <a:r>
              <a:rPr lang="en-US" altLang="en-US" sz="2000">
                <a:latin typeface="Courier New" panose="02070309020205020404" pitchFamily="49" charset="0"/>
                <a:cs typeface="Courier New" panose="02070309020205020404" pitchFamily="49" charset="0"/>
              </a:rPr>
              <a:t>bzero(buffer,256);</a:t>
            </a:r>
          </a:p>
          <a:p>
            <a:pPr algn="l" rtl="0" eaLnBrk="1" hangingPunct="1">
              <a:lnSpc>
                <a:spcPct val="80000"/>
              </a:lnSpc>
              <a:buFont typeface="Wingdings" panose="05000000000000000000" pitchFamily="2" charset="2"/>
              <a:buNone/>
            </a:pPr>
            <a:r>
              <a:rPr lang="en-US" altLang="en-US" sz="2000">
                <a:latin typeface="Courier New" panose="02070309020205020404" pitchFamily="49" charset="0"/>
                <a:cs typeface="Courier New" panose="02070309020205020404" pitchFamily="49" charset="0"/>
              </a:rPr>
              <a:t>n = </a:t>
            </a:r>
            <a:r>
              <a:rPr lang="en-US" altLang="en-US" sz="2000" b="1">
                <a:solidFill>
                  <a:srgbClr val="0000FF"/>
                </a:solidFill>
                <a:latin typeface="Courier New" panose="02070309020205020404" pitchFamily="49" charset="0"/>
                <a:cs typeface="Courier New" panose="02070309020205020404" pitchFamily="49" charset="0"/>
              </a:rPr>
              <a:t>read(newsockfd, buffer, 255);</a:t>
            </a:r>
            <a:r>
              <a:rPr lang="he-IL" altLang="en-US" sz="2000">
                <a:solidFill>
                  <a:srgbClr val="0000FF"/>
                </a:solidFill>
                <a:latin typeface="Courier New" panose="02070309020205020404" pitchFamily="49" charset="0"/>
                <a:cs typeface="Courier New" panose="02070309020205020404" pitchFamily="49" charset="0"/>
              </a:rPr>
              <a:t> </a:t>
            </a:r>
            <a:r>
              <a:rPr lang="en-US" altLang="en-US" sz="2000">
                <a:solidFill>
                  <a:srgbClr val="0000FF"/>
                </a:solidFill>
                <a:latin typeface="Courier New" panose="02070309020205020404" pitchFamily="49" charset="0"/>
                <a:cs typeface="Courier New" panose="02070309020205020404" pitchFamily="49" charset="0"/>
              </a:rPr>
              <a:t> </a:t>
            </a:r>
          </a:p>
          <a:p>
            <a:pPr algn="l" rtl="0" eaLnBrk="1" hangingPunct="1">
              <a:lnSpc>
                <a:spcPct val="80000"/>
              </a:lnSpc>
              <a:buFont typeface="Wingdings" panose="05000000000000000000" pitchFamily="2" charset="2"/>
              <a:buNone/>
            </a:pPr>
            <a:r>
              <a:rPr lang="en-US" altLang="en-US" sz="2000">
                <a:latin typeface="Courier New" panose="02070309020205020404" pitchFamily="49" charset="0"/>
                <a:cs typeface="Courier New" panose="02070309020205020404" pitchFamily="49" charset="0"/>
              </a:rPr>
              <a:t>if (n &lt; 0) </a:t>
            </a:r>
            <a:endParaRPr lang="he-IL" altLang="en-US" sz="2000">
              <a:latin typeface="Courier New" panose="02070309020205020404" pitchFamily="49" charset="0"/>
              <a:cs typeface="Courier New" panose="02070309020205020404" pitchFamily="49" charset="0"/>
            </a:endParaRPr>
          </a:p>
          <a:p>
            <a:pPr algn="l" rtl="0" eaLnBrk="1" hangingPunct="1">
              <a:lnSpc>
                <a:spcPct val="80000"/>
              </a:lnSpc>
              <a:buFont typeface="Wingdings" panose="05000000000000000000" pitchFamily="2" charset="2"/>
              <a:buNone/>
            </a:pPr>
            <a:r>
              <a:rPr lang="he-IL" altLang="en-US" sz="2000">
                <a:latin typeface="Courier New" panose="02070309020205020404" pitchFamily="49" charset="0"/>
                <a:cs typeface="Courier New" panose="02070309020205020404" pitchFamily="49" charset="0"/>
              </a:rPr>
              <a:t>		</a:t>
            </a:r>
            <a:r>
              <a:rPr lang="en-US" altLang="en-US" sz="2000">
                <a:latin typeface="Courier New" panose="02070309020205020404" pitchFamily="49" charset="0"/>
                <a:cs typeface="Courier New" panose="02070309020205020404" pitchFamily="49" charset="0"/>
              </a:rPr>
              <a:t>error("ERROR reading from socket");</a:t>
            </a:r>
          </a:p>
          <a:p>
            <a:pPr algn="l" rtl="0" eaLnBrk="1" hangingPunct="1">
              <a:lnSpc>
                <a:spcPct val="80000"/>
              </a:lnSpc>
              <a:buFont typeface="Wingdings" panose="05000000000000000000" pitchFamily="2" charset="2"/>
              <a:buNone/>
            </a:pPr>
            <a:r>
              <a:rPr lang="en-US" altLang="en-US" sz="2000">
                <a:latin typeface="Courier New" panose="02070309020205020404" pitchFamily="49" charset="0"/>
                <a:cs typeface="Courier New" panose="02070309020205020404" pitchFamily="49" charset="0"/>
              </a:rPr>
              <a:t>printf("Here is the message: %s\n",buffer);</a:t>
            </a:r>
          </a:p>
          <a:p>
            <a:pPr algn="l" rtl="0" eaLnBrk="1" hangingPunct="1">
              <a:lnSpc>
                <a:spcPct val="80000"/>
              </a:lnSpc>
              <a:buFont typeface="Wingdings" panose="05000000000000000000" pitchFamily="2" charset="2"/>
              <a:buNone/>
            </a:pPr>
            <a:r>
              <a:rPr lang="en-US" altLang="en-US" sz="2000">
                <a:latin typeface="Courier New" panose="02070309020205020404" pitchFamily="49" charset="0"/>
                <a:cs typeface="Courier New" panose="02070309020205020404" pitchFamily="49" charset="0"/>
              </a:rPr>
              <a:t>n = </a:t>
            </a:r>
            <a:r>
              <a:rPr lang="en-US" altLang="en-US" sz="2000" b="1">
                <a:solidFill>
                  <a:srgbClr val="0000FF"/>
                </a:solidFill>
                <a:latin typeface="Courier New" panose="02070309020205020404" pitchFamily="49" charset="0"/>
                <a:cs typeface="Courier New" panose="02070309020205020404" pitchFamily="49" charset="0"/>
              </a:rPr>
              <a:t>write(newsockfd,"I got your message",18);</a:t>
            </a:r>
          </a:p>
          <a:p>
            <a:pPr algn="l" rtl="0" eaLnBrk="1" hangingPunct="1">
              <a:lnSpc>
                <a:spcPct val="80000"/>
              </a:lnSpc>
              <a:buFont typeface="Wingdings" panose="05000000000000000000" pitchFamily="2" charset="2"/>
              <a:buNone/>
            </a:pPr>
            <a:r>
              <a:rPr lang="en-US" altLang="en-US" sz="2000">
                <a:latin typeface="Courier New" panose="02070309020205020404" pitchFamily="49" charset="0"/>
                <a:cs typeface="Courier New" panose="02070309020205020404" pitchFamily="49" charset="0"/>
              </a:rPr>
              <a:t>if (n &lt; 0) </a:t>
            </a:r>
          </a:p>
          <a:p>
            <a:pPr algn="l" rtl="0" eaLnBrk="1" hangingPunct="1">
              <a:lnSpc>
                <a:spcPct val="80000"/>
              </a:lnSpc>
              <a:buFont typeface="Wingdings" panose="05000000000000000000" pitchFamily="2" charset="2"/>
              <a:buNone/>
            </a:pPr>
            <a:r>
              <a:rPr lang="he-IL" altLang="en-US" sz="2000">
                <a:latin typeface="Courier New" panose="02070309020205020404" pitchFamily="49" charset="0"/>
                <a:cs typeface="Courier New" panose="02070309020205020404" pitchFamily="49" charset="0"/>
              </a:rPr>
              <a:t>		</a:t>
            </a:r>
            <a:r>
              <a:rPr lang="en-US" altLang="en-US" sz="2000">
                <a:latin typeface="Courier New" panose="02070309020205020404" pitchFamily="49" charset="0"/>
                <a:cs typeface="Courier New" panose="02070309020205020404" pitchFamily="49" charset="0"/>
              </a:rPr>
              <a:t>error("ERROR writing to socket");</a:t>
            </a:r>
          </a:p>
          <a:p>
            <a:pPr algn="l" rtl="0" eaLnBrk="1" hangingPunct="1">
              <a:lnSpc>
                <a:spcPct val="80000"/>
              </a:lnSpc>
              <a:buFont typeface="Wingdings" panose="05000000000000000000" pitchFamily="2" charset="2"/>
              <a:buNone/>
            </a:pPr>
            <a:r>
              <a:rPr lang="en-US" altLang="en-US" sz="2000" b="1">
                <a:solidFill>
                  <a:srgbClr val="0000FF"/>
                </a:solidFill>
                <a:latin typeface="Courier New" panose="02070309020205020404" pitchFamily="49" charset="0"/>
                <a:cs typeface="Courier New" panose="02070309020205020404" pitchFamily="49" charset="0"/>
              </a:rPr>
              <a:t>close(newsockfd);</a:t>
            </a:r>
          </a:p>
          <a:p>
            <a:pPr algn="l" rtl="0" eaLnBrk="1" hangingPunct="1">
              <a:lnSpc>
                <a:spcPct val="80000"/>
              </a:lnSpc>
              <a:buFont typeface="Wingdings" panose="05000000000000000000" pitchFamily="2" charset="2"/>
              <a:buNone/>
            </a:pPr>
            <a:r>
              <a:rPr lang="en-US" altLang="en-US" sz="2000">
                <a:latin typeface="Courier New" panose="02070309020205020404" pitchFamily="49" charset="0"/>
                <a:cs typeface="Courier New" panose="02070309020205020404" pitchFamily="49" charset="0"/>
              </a:rPr>
              <a:t>close(sockfd);  //</a:t>
            </a:r>
            <a:r>
              <a:rPr lang="en-US" altLang="en-US" sz="1600">
                <a:latin typeface="Courier New" panose="02070309020205020404" pitchFamily="49" charset="0"/>
                <a:cs typeface="Courier New" panose="02070309020205020404" pitchFamily="49" charset="0"/>
              </a:rPr>
              <a:t>or goto accept to wait for another clients</a:t>
            </a:r>
          </a:p>
          <a:p>
            <a:pPr algn="l" rtl="0" eaLnBrk="1" hangingPunct="1">
              <a:lnSpc>
                <a:spcPct val="80000"/>
              </a:lnSpc>
              <a:buFont typeface="Wingdings" panose="05000000000000000000" pitchFamily="2" charset="2"/>
              <a:buNone/>
            </a:pPr>
            <a:r>
              <a:rPr lang="en-US" altLang="en-US" sz="2000">
                <a:latin typeface="Courier New" panose="02070309020205020404" pitchFamily="49" charset="0"/>
                <a:cs typeface="Courier New" panose="02070309020205020404" pitchFamily="49" charset="0"/>
              </a:rPr>
              <a:t>return 0; </a:t>
            </a:r>
          </a:p>
        </p:txBody>
      </p:sp>
      <p:sp>
        <p:nvSpPr>
          <p:cNvPr id="2" name="Footer Placeholder 1">
            <a:extLst>
              <a:ext uri="{FF2B5EF4-FFF2-40B4-BE49-F238E27FC236}">
                <a16:creationId xmlns:a16="http://schemas.microsoft.com/office/drawing/2014/main" id="{60BDA0B1-9860-469C-BABB-9E3D05F17FAF}"/>
              </a:ext>
            </a:extLst>
          </p:cNvPr>
          <p:cNvSpPr>
            <a:spLocks noGrp="1"/>
          </p:cNvSpPr>
          <p:nvPr>
            <p:ph type="ftr" sz="quarter" idx="11"/>
          </p:nvPr>
        </p:nvSpPr>
        <p:spPr/>
        <p:txBody>
          <a:bodyPr/>
          <a:lstStyle/>
          <a:p>
            <a:pPr algn="r"/>
            <a:r>
              <a:rPr lang="he-IL"/>
              <a:t>מערכות הפעלה - תרגול 12</a:t>
            </a:r>
            <a:endParaRPr lang="en-US" dirty="0"/>
          </a:p>
        </p:txBody>
      </p:sp>
      <p:sp>
        <p:nvSpPr>
          <p:cNvPr id="3" name="Slide Number Placeholder 2">
            <a:extLst>
              <a:ext uri="{FF2B5EF4-FFF2-40B4-BE49-F238E27FC236}">
                <a16:creationId xmlns:a16="http://schemas.microsoft.com/office/drawing/2014/main" id="{8828F74D-9B7F-475F-948C-1BC7CC05EA4D}"/>
              </a:ext>
            </a:extLst>
          </p:cNvPr>
          <p:cNvSpPr>
            <a:spLocks noGrp="1"/>
          </p:cNvSpPr>
          <p:nvPr>
            <p:ph type="sldNum" sz="quarter" idx="12"/>
          </p:nvPr>
        </p:nvSpPr>
        <p:spPr/>
        <p:txBody>
          <a:bodyPr/>
          <a:lstStyle/>
          <a:p>
            <a:fld id="{0CFEC368-1D7A-4F81-ABF6-AE0E36BAF64C}" type="slidenum">
              <a:rPr lang="en-US" smtClean="0"/>
              <a:pPr/>
              <a:t>33</a:t>
            </a:fld>
            <a:endParaRPr lang="en-US"/>
          </a:p>
        </p:txBody>
      </p:sp>
      <p:sp>
        <p:nvSpPr>
          <p:cNvPr id="7" name="Text Box 4">
            <a:extLst>
              <a:ext uri="{FF2B5EF4-FFF2-40B4-BE49-F238E27FC236}">
                <a16:creationId xmlns:a16="http://schemas.microsoft.com/office/drawing/2014/main" id="{D4C30A12-4C96-4993-B47E-C8874047B99F}"/>
              </a:ext>
            </a:extLst>
          </p:cNvPr>
          <p:cNvSpPr txBox="1">
            <a:spLocks noChangeArrowheads="1"/>
          </p:cNvSpPr>
          <p:nvPr/>
        </p:nvSpPr>
        <p:spPr bwMode="auto">
          <a:xfrm>
            <a:off x="5127170" y="6041577"/>
            <a:ext cx="3559629" cy="442674"/>
          </a:xfrm>
          <a:prstGeom prst="wedgeRoundRectCallout">
            <a:avLst>
              <a:gd name="adj1" fmla="val -41930"/>
              <a:gd name="adj2" fmla="val -224229"/>
              <a:gd name="adj3" fmla="val 16667"/>
            </a:avLst>
          </a:prstGeom>
          <a:ln/>
          <a:extLst>
            <a:ext uri="{909E8E84-426E-40DD-AFC4-6F175D3DCCD1}">
              <a14:hiddenFill xmlns:a14="http://schemas.microsoft.com/office/drawing/2010/main">
                <a:solidFill>
                  <a:srgbClr val="BBA1FD"/>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3"/>
          </a:lnRef>
          <a:fillRef idx="2">
            <a:schemeClr val="accent3"/>
          </a:fillRef>
          <a:effectRef idx="1">
            <a:schemeClr val="accent3"/>
          </a:effectRef>
          <a:fontRef idx="minor">
            <a:schemeClr val="dk1"/>
          </a:fontRef>
        </p:style>
        <p:txBody>
          <a:bodyPr wrap="squar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rtl="1" eaLnBrk="1" hangingPunct="1">
              <a:spcBef>
                <a:spcPct val="50000"/>
              </a:spcBef>
            </a:pPr>
            <a:r>
              <a:rPr lang="he-IL" altLang="en-US" sz="2000" dirty="0"/>
              <a:t>האם הקוד הנ"ל תמיד יעבוד נכון?</a:t>
            </a:r>
            <a:r>
              <a:rPr lang="en-US" altLang="en-US" sz="2000" dirty="0"/>
              <a:t> </a:t>
            </a:r>
          </a:p>
        </p:txBody>
      </p:sp>
    </p:spTree>
    <p:extLst>
      <p:ext uri="{BB962C8B-B14F-4D97-AF65-F5344CB8AC3E}">
        <p14:creationId xmlns:p14="http://schemas.microsoft.com/office/powerpoint/2010/main" val="35229652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a:extLst>
              <a:ext uri="{FF2B5EF4-FFF2-40B4-BE49-F238E27FC236}">
                <a16:creationId xmlns:a16="http://schemas.microsoft.com/office/drawing/2014/main" id="{16A16960-2AB3-4236-AB34-698FBFD17D3A}"/>
              </a:ext>
            </a:extLst>
          </p:cNvPr>
          <p:cNvSpPr>
            <a:spLocks noGrp="1" noChangeArrowheads="1"/>
          </p:cNvSpPr>
          <p:nvPr>
            <p:ph type="title"/>
          </p:nvPr>
        </p:nvSpPr>
        <p:spPr/>
        <p:txBody>
          <a:bodyPr>
            <a:normAutofit/>
          </a:bodyPr>
          <a:lstStyle/>
          <a:p>
            <a:pPr eaLnBrk="1" hangingPunct="1"/>
            <a:r>
              <a:rPr lang="he-IL" altLang="en-US"/>
              <a:t>קוד לקוח 1</a:t>
            </a:r>
            <a:endParaRPr lang="en-US" altLang="en-US"/>
          </a:p>
        </p:txBody>
      </p:sp>
      <p:sp>
        <p:nvSpPr>
          <p:cNvPr id="24582" name="Rectangle 3">
            <a:extLst>
              <a:ext uri="{FF2B5EF4-FFF2-40B4-BE49-F238E27FC236}">
                <a16:creationId xmlns:a16="http://schemas.microsoft.com/office/drawing/2014/main" id="{C8C3D962-49EC-4848-8BEB-0812AC9EB2CB}"/>
              </a:ext>
            </a:extLst>
          </p:cNvPr>
          <p:cNvSpPr>
            <a:spLocks noGrp="1" noChangeArrowheads="1"/>
          </p:cNvSpPr>
          <p:nvPr>
            <p:ph idx="1"/>
          </p:nvPr>
        </p:nvSpPr>
        <p:spPr>
          <a:ln>
            <a:solidFill>
              <a:schemeClr val="tx1"/>
            </a:solidFill>
            <a:miter lim="800000"/>
            <a:headEnd/>
            <a:tailEnd/>
          </a:ln>
        </p:spPr>
        <p:txBody>
          <a:bodyPr/>
          <a:lstStyle/>
          <a:p>
            <a:pPr algn="l" rtl="0" eaLnBrk="1" hangingPunct="1">
              <a:lnSpc>
                <a:spcPct val="80000"/>
              </a:lnSpc>
              <a:buFont typeface="Wingdings" panose="05000000000000000000" pitchFamily="2" charset="2"/>
              <a:buNone/>
            </a:pPr>
            <a:r>
              <a:rPr lang="en-US" altLang="en-US" sz="1800">
                <a:latin typeface="Courier New" panose="02070309020205020404" pitchFamily="49" charset="0"/>
                <a:cs typeface="Courier New" panose="02070309020205020404" pitchFamily="49" charset="0"/>
              </a:rPr>
              <a:t>#include &lt;stdio.h&gt;</a:t>
            </a:r>
          </a:p>
          <a:p>
            <a:pPr algn="l" rtl="0" eaLnBrk="1" hangingPunct="1">
              <a:lnSpc>
                <a:spcPct val="80000"/>
              </a:lnSpc>
              <a:buFont typeface="Wingdings" panose="05000000000000000000" pitchFamily="2" charset="2"/>
              <a:buNone/>
            </a:pPr>
            <a:r>
              <a:rPr lang="en-US" altLang="en-US" sz="1800">
                <a:solidFill>
                  <a:srgbClr val="0000FF"/>
                </a:solidFill>
                <a:latin typeface="Courier New" panose="02070309020205020404" pitchFamily="49" charset="0"/>
                <a:cs typeface="Courier New" panose="02070309020205020404" pitchFamily="49" charset="0"/>
              </a:rPr>
              <a:t>#include &lt;sys/types.h&gt;</a:t>
            </a:r>
          </a:p>
          <a:p>
            <a:pPr algn="l" rtl="0" eaLnBrk="1" hangingPunct="1">
              <a:lnSpc>
                <a:spcPct val="80000"/>
              </a:lnSpc>
              <a:buFont typeface="Wingdings" panose="05000000000000000000" pitchFamily="2" charset="2"/>
              <a:buNone/>
            </a:pPr>
            <a:r>
              <a:rPr lang="en-US" altLang="en-US" sz="1800">
                <a:solidFill>
                  <a:srgbClr val="0000FF"/>
                </a:solidFill>
                <a:latin typeface="Courier New" panose="02070309020205020404" pitchFamily="49" charset="0"/>
                <a:cs typeface="Courier New" panose="02070309020205020404" pitchFamily="49" charset="0"/>
              </a:rPr>
              <a:t>#include &lt;sys/socket.h&gt;</a:t>
            </a:r>
          </a:p>
          <a:p>
            <a:pPr algn="l" rtl="0" eaLnBrk="1" hangingPunct="1">
              <a:lnSpc>
                <a:spcPct val="80000"/>
              </a:lnSpc>
              <a:buFont typeface="Wingdings" panose="05000000000000000000" pitchFamily="2" charset="2"/>
              <a:buNone/>
            </a:pPr>
            <a:r>
              <a:rPr lang="en-US" altLang="en-US" sz="1800">
                <a:latin typeface="Courier New" panose="02070309020205020404" pitchFamily="49" charset="0"/>
                <a:cs typeface="Courier New" panose="02070309020205020404" pitchFamily="49" charset="0"/>
              </a:rPr>
              <a:t>#include &lt;netinet/in.h&gt;</a:t>
            </a:r>
          </a:p>
          <a:p>
            <a:pPr algn="l" rtl="0" eaLnBrk="1" hangingPunct="1">
              <a:lnSpc>
                <a:spcPct val="80000"/>
              </a:lnSpc>
              <a:buFont typeface="Wingdings" panose="05000000000000000000" pitchFamily="2" charset="2"/>
              <a:buNone/>
            </a:pPr>
            <a:r>
              <a:rPr lang="en-US" altLang="en-US" sz="1800">
                <a:latin typeface="Courier New" panose="02070309020205020404" pitchFamily="49" charset="0"/>
                <a:cs typeface="Courier New" panose="02070309020205020404" pitchFamily="49" charset="0"/>
              </a:rPr>
              <a:t>#include &lt;netdb.h&gt; </a:t>
            </a:r>
          </a:p>
          <a:p>
            <a:pPr algn="l" rtl="0" eaLnBrk="1" hangingPunct="1">
              <a:lnSpc>
                <a:spcPct val="80000"/>
              </a:lnSpc>
              <a:buFont typeface="Wingdings" panose="05000000000000000000" pitchFamily="2" charset="2"/>
              <a:buNone/>
            </a:pPr>
            <a:endParaRPr lang="en-US" altLang="en-US" sz="1800">
              <a:latin typeface="Courier New" panose="02070309020205020404" pitchFamily="49" charset="0"/>
              <a:cs typeface="Courier New" panose="02070309020205020404" pitchFamily="49" charset="0"/>
            </a:endParaRPr>
          </a:p>
          <a:p>
            <a:pPr algn="l" rtl="0" eaLnBrk="1" hangingPunct="1">
              <a:lnSpc>
                <a:spcPct val="80000"/>
              </a:lnSpc>
              <a:buFont typeface="Wingdings" panose="05000000000000000000" pitchFamily="2" charset="2"/>
              <a:buNone/>
            </a:pPr>
            <a:r>
              <a:rPr lang="en-US" altLang="en-US" sz="1800" b="1">
                <a:latin typeface="Courier New" panose="02070309020205020404" pitchFamily="49" charset="0"/>
                <a:cs typeface="Courier New" panose="02070309020205020404" pitchFamily="49" charset="0"/>
              </a:rPr>
              <a:t>void error(char *msg)</a:t>
            </a:r>
            <a:r>
              <a:rPr lang="en-US" altLang="en-US" sz="1800">
                <a:latin typeface="Courier New" panose="02070309020205020404" pitchFamily="49" charset="0"/>
                <a:cs typeface="Courier New" panose="02070309020205020404" pitchFamily="49" charset="0"/>
              </a:rPr>
              <a:t> {    </a:t>
            </a:r>
          </a:p>
          <a:p>
            <a:pPr algn="l" rtl="0" eaLnBrk="1" hangingPunct="1">
              <a:lnSpc>
                <a:spcPct val="80000"/>
              </a:lnSpc>
              <a:buFont typeface="Wingdings" panose="05000000000000000000" pitchFamily="2" charset="2"/>
              <a:buNone/>
            </a:pPr>
            <a:r>
              <a:rPr lang="en-US" altLang="en-US" sz="1800">
                <a:latin typeface="Courier New" panose="02070309020205020404" pitchFamily="49" charset="0"/>
                <a:cs typeface="Courier New" panose="02070309020205020404" pitchFamily="49" charset="0"/>
              </a:rPr>
              <a:t>	perror(msg);    </a:t>
            </a:r>
          </a:p>
          <a:p>
            <a:pPr algn="l" rtl="0" eaLnBrk="1" hangingPunct="1">
              <a:lnSpc>
                <a:spcPct val="80000"/>
              </a:lnSpc>
              <a:buFont typeface="Wingdings" panose="05000000000000000000" pitchFamily="2" charset="2"/>
              <a:buNone/>
            </a:pPr>
            <a:r>
              <a:rPr lang="en-US" altLang="en-US" sz="1800">
                <a:latin typeface="Courier New" panose="02070309020205020404" pitchFamily="49" charset="0"/>
                <a:cs typeface="Courier New" panose="02070309020205020404" pitchFamily="49" charset="0"/>
              </a:rPr>
              <a:t>	exit(0);</a:t>
            </a:r>
          </a:p>
          <a:p>
            <a:pPr algn="l" rtl="0" eaLnBrk="1" hangingPunct="1">
              <a:lnSpc>
                <a:spcPct val="80000"/>
              </a:lnSpc>
              <a:buFont typeface="Wingdings" panose="05000000000000000000" pitchFamily="2" charset="2"/>
              <a:buNone/>
            </a:pPr>
            <a:r>
              <a:rPr lang="en-US" altLang="en-US" sz="1800">
                <a:latin typeface="Courier New" panose="02070309020205020404" pitchFamily="49" charset="0"/>
                <a:cs typeface="Courier New" panose="02070309020205020404" pitchFamily="49" charset="0"/>
              </a:rPr>
              <a:t>}</a:t>
            </a:r>
          </a:p>
          <a:p>
            <a:pPr algn="l" rtl="0" eaLnBrk="1" hangingPunct="1">
              <a:lnSpc>
                <a:spcPct val="80000"/>
              </a:lnSpc>
              <a:buFont typeface="Wingdings" panose="05000000000000000000" pitchFamily="2" charset="2"/>
              <a:buNone/>
            </a:pPr>
            <a:endParaRPr lang="en-US" altLang="en-US" sz="1800">
              <a:latin typeface="Courier New" panose="02070309020205020404" pitchFamily="49" charset="0"/>
              <a:cs typeface="Courier New" panose="02070309020205020404" pitchFamily="49" charset="0"/>
            </a:endParaRPr>
          </a:p>
          <a:p>
            <a:pPr algn="l" rtl="0" eaLnBrk="1" hangingPunct="1">
              <a:lnSpc>
                <a:spcPct val="80000"/>
              </a:lnSpc>
              <a:buFont typeface="Wingdings" panose="05000000000000000000" pitchFamily="2" charset="2"/>
              <a:buNone/>
            </a:pPr>
            <a:r>
              <a:rPr lang="en-US" altLang="en-US" sz="1800" b="1">
                <a:latin typeface="Courier New" panose="02070309020205020404" pitchFamily="49" charset="0"/>
                <a:cs typeface="Courier New" panose="02070309020205020404" pitchFamily="49" charset="0"/>
              </a:rPr>
              <a:t>int main(int argc, char *argv[])</a:t>
            </a:r>
            <a:r>
              <a:rPr lang="en-US" altLang="en-US" sz="1800">
                <a:latin typeface="Courier New" panose="02070309020205020404" pitchFamily="49" charset="0"/>
                <a:cs typeface="Courier New" panose="02070309020205020404" pitchFamily="49" charset="0"/>
              </a:rPr>
              <a:t> {</a:t>
            </a:r>
          </a:p>
          <a:p>
            <a:pPr algn="l" rtl="0" eaLnBrk="1" hangingPunct="1">
              <a:lnSpc>
                <a:spcPct val="80000"/>
              </a:lnSpc>
              <a:buFont typeface="Wingdings" panose="05000000000000000000" pitchFamily="2" charset="2"/>
              <a:buNone/>
            </a:pPr>
            <a:r>
              <a:rPr lang="en-US" altLang="en-US" sz="1800">
                <a:latin typeface="Courier New" panose="02070309020205020404" pitchFamily="49" charset="0"/>
                <a:cs typeface="Courier New" panose="02070309020205020404" pitchFamily="49" charset="0"/>
              </a:rPr>
              <a:t>    int sockfd, portno, n;</a:t>
            </a:r>
          </a:p>
          <a:p>
            <a:pPr algn="l" rtl="0" eaLnBrk="1" hangingPunct="1">
              <a:lnSpc>
                <a:spcPct val="80000"/>
              </a:lnSpc>
              <a:buFont typeface="Wingdings" panose="05000000000000000000" pitchFamily="2" charset="2"/>
              <a:buNone/>
            </a:pPr>
            <a:r>
              <a:rPr lang="en-US" altLang="en-US" sz="1800">
                <a:latin typeface="Courier New" panose="02070309020205020404" pitchFamily="49" charset="0"/>
                <a:cs typeface="Courier New" panose="02070309020205020404" pitchFamily="49" charset="0"/>
              </a:rPr>
              <a:t>    struct sockaddr_in serv_addr;</a:t>
            </a:r>
          </a:p>
          <a:p>
            <a:pPr algn="l" rtl="0" eaLnBrk="1" hangingPunct="1">
              <a:lnSpc>
                <a:spcPct val="80000"/>
              </a:lnSpc>
              <a:buFont typeface="Wingdings" panose="05000000000000000000" pitchFamily="2" charset="2"/>
              <a:buNone/>
            </a:pPr>
            <a:r>
              <a:rPr lang="en-US" altLang="en-US" sz="1800">
                <a:latin typeface="Courier New" panose="02070309020205020404" pitchFamily="49" charset="0"/>
                <a:cs typeface="Courier New" panose="02070309020205020404" pitchFamily="49" charset="0"/>
              </a:rPr>
              <a:t>    struct hostent *server;</a:t>
            </a:r>
          </a:p>
          <a:p>
            <a:pPr algn="l" rtl="0" eaLnBrk="1" hangingPunct="1">
              <a:lnSpc>
                <a:spcPct val="80000"/>
              </a:lnSpc>
              <a:buFont typeface="Wingdings" panose="05000000000000000000" pitchFamily="2" charset="2"/>
              <a:buNone/>
            </a:pPr>
            <a:r>
              <a:rPr lang="en-US" altLang="en-US" sz="1800">
                <a:latin typeface="Courier New" panose="02070309020205020404" pitchFamily="49" charset="0"/>
                <a:cs typeface="Courier New" panose="02070309020205020404" pitchFamily="49" charset="0"/>
              </a:rPr>
              <a:t>    char buffer[256];</a:t>
            </a:r>
            <a:endParaRPr lang="en-US" altLang="en-US" sz="1600"/>
          </a:p>
        </p:txBody>
      </p:sp>
      <p:sp>
        <p:nvSpPr>
          <p:cNvPr id="2" name="Footer Placeholder 1">
            <a:extLst>
              <a:ext uri="{FF2B5EF4-FFF2-40B4-BE49-F238E27FC236}">
                <a16:creationId xmlns:a16="http://schemas.microsoft.com/office/drawing/2014/main" id="{9A15003C-61F8-4B11-8343-D2133EEE0F31}"/>
              </a:ext>
            </a:extLst>
          </p:cNvPr>
          <p:cNvSpPr>
            <a:spLocks noGrp="1"/>
          </p:cNvSpPr>
          <p:nvPr>
            <p:ph type="ftr" sz="quarter" idx="11"/>
          </p:nvPr>
        </p:nvSpPr>
        <p:spPr/>
        <p:txBody>
          <a:bodyPr/>
          <a:lstStyle/>
          <a:p>
            <a:pPr algn="r"/>
            <a:r>
              <a:rPr lang="he-IL"/>
              <a:t>מערכות הפעלה - תרגול 12</a:t>
            </a:r>
            <a:endParaRPr lang="en-US" dirty="0"/>
          </a:p>
        </p:txBody>
      </p:sp>
      <p:sp>
        <p:nvSpPr>
          <p:cNvPr id="3" name="Slide Number Placeholder 2">
            <a:extLst>
              <a:ext uri="{FF2B5EF4-FFF2-40B4-BE49-F238E27FC236}">
                <a16:creationId xmlns:a16="http://schemas.microsoft.com/office/drawing/2014/main" id="{F69DE101-B32C-4F0E-B8F3-BDD0EC95F69C}"/>
              </a:ext>
            </a:extLst>
          </p:cNvPr>
          <p:cNvSpPr>
            <a:spLocks noGrp="1"/>
          </p:cNvSpPr>
          <p:nvPr>
            <p:ph type="sldNum" sz="quarter" idx="12"/>
          </p:nvPr>
        </p:nvSpPr>
        <p:spPr/>
        <p:txBody>
          <a:bodyPr/>
          <a:lstStyle/>
          <a:p>
            <a:fld id="{0CFEC368-1D7A-4F81-ABF6-AE0E36BAF64C}" type="slidenum">
              <a:rPr lang="en-US" smtClean="0"/>
              <a:pPr/>
              <a:t>34</a:t>
            </a:fld>
            <a:endParaRPr lang="en-US"/>
          </a:p>
        </p:txBody>
      </p:sp>
    </p:spTree>
    <p:extLst>
      <p:ext uri="{BB962C8B-B14F-4D97-AF65-F5344CB8AC3E}">
        <p14:creationId xmlns:p14="http://schemas.microsoft.com/office/powerpoint/2010/main" val="11281393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a:extLst>
              <a:ext uri="{FF2B5EF4-FFF2-40B4-BE49-F238E27FC236}">
                <a16:creationId xmlns:a16="http://schemas.microsoft.com/office/drawing/2014/main" id="{79668143-BBEB-41D0-A216-E77ABC0716FB}"/>
              </a:ext>
            </a:extLst>
          </p:cNvPr>
          <p:cNvSpPr>
            <a:spLocks noGrp="1" noChangeArrowheads="1"/>
          </p:cNvSpPr>
          <p:nvPr>
            <p:ph type="title"/>
          </p:nvPr>
        </p:nvSpPr>
        <p:spPr/>
        <p:txBody>
          <a:bodyPr/>
          <a:lstStyle/>
          <a:p>
            <a:pPr eaLnBrk="1" hangingPunct="1"/>
            <a:r>
              <a:rPr lang="he-IL" altLang="en-US"/>
              <a:t>קוד לקוח 2</a:t>
            </a:r>
            <a:endParaRPr lang="en-US" altLang="en-US"/>
          </a:p>
        </p:txBody>
      </p:sp>
      <p:sp>
        <p:nvSpPr>
          <p:cNvPr id="25606" name="Rectangle 3">
            <a:extLst>
              <a:ext uri="{FF2B5EF4-FFF2-40B4-BE49-F238E27FC236}">
                <a16:creationId xmlns:a16="http://schemas.microsoft.com/office/drawing/2014/main" id="{9A44A5A8-B2F1-4C40-AFE8-090CE13B1EA6}"/>
              </a:ext>
            </a:extLst>
          </p:cNvPr>
          <p:cNvSpPr>
            <a:spLocks noGrp="1" noChangeArrowheads="1"/>
          </p:cNvSpPr>
          <p:nvPr>
            <p:ph idx="1"/>
          </p:nvPr>
        </p:nvSpPr>
        <p:spPr>
          <a:ln>
            <a:solidFill>
              <a:schemeClr val="tx1"/>
            </a:solidFill>
            <a:miter lim="800000"/>
            <a:headEnd/>
            <a:tailEnd/>
          </a:ln>
        </p:spPr>
        <p:txBody>
          <a:bodyPr/>
          <a:lstStyle/>
          <a:p>
            <a:pPr algn="l" rtl="0" eaLnBrk="1" hangingPunct="1">
              <a:lnSpc>
                <a:spcPct val="80000"/>
              </a:lnSpc>
              <a:buFont typeface="Wingdings" panose="05000000000000000000" pitchFamily="2" charset="2"/>
              <a:buNone/>
            </a:pPr>
            <a:r>
              <a:rPr lang="en-US" altLang="en-US" sz="1800">
                <a:latin typeface="Courier New" panose="02070309020205020404" pitchFamily="49" charset="0"/>
                <a:cs typeface="Courier New" panose="02070309020205020404" pitchFamily="49" charset="0"/>
              </a:rPr>
              <a:t>if (argc &lt; 3) {</a:t>
            </a:r>
          </a:p>
          <a:p>
            <a:pPr algn="l" rtl="0" eaLnBrk="1" hangingPunct="1">
              <a:lnSpc>
                <a:spcPct val="80000"/>
              </a:lnSpc>
              <a:buFont typeface="Wingdings" panose="05000000000000000000" pitchFamily="2" charset="2"/>
              <a:buNone/>
            </a:pPr>
            <a:r>
              <a:rPr lang="en-US" altLang="en-US" sz="1800">
                <a:latin typeface="Courier New" panose="02070309020205020404" pitchFamily="49" charset="0"/>
                <a:cs typeface="Courier New" panose="02070309020205020404" pitchFamily="49" charset="0"/>
              </a:rPr>
              <a:t>       fprintf(stderr,"usage %s hostname port\n", argv[0]);</a:t>
            </a:r>
          </a:p>
          <a:p>
            <a:pPr algn="l" rtl="0" eaLnBrk="1" hangingPunct="1">
              <a:lnSpc>
                <a:spcPct val="80000"/>
              </a:lnSpc>
              <a:buFont typeface="Wingdings" panose="05000000000000000000" pitchFamily="2" charset="2"/>
              <a:buNone/>
            </a:pPr>
            <a:r>
              <a:rPr lang="en-US" altLang="en-US" sz="1800">
                <a:latin typeface="Courier New" panose="02070309020205020404" pitchFamily="49" charset="0"/>
                <a:cs typeface="Courier New" panose="02070309020205020404" pitchFamily="49" charset="0"/>
              </a:rPr>
              <a:t>       exit(0);</a:t>
            </a:r>
          </a:p>
          <a:p>
            <a:pPr algn="l" rtl="0" eaLnBrk="1" hangingPunct="1">
              <a:lnSpc>
                <a:spcPct val="80000"/>
              </a:lnSpc>
              <a:buFont typeface="Wingdings" panose="05000000000000000000" pitchFamily="2" charset="2"/>
              <a:buNone/>
            </a:pPr>
            <a:r>
              <a:rPr lang="en-US" altLang="en-US" sz="1800">
                <a:latin typeface="Courier New" panose="02070309020205020404" pitchFamily="49" charset="0"/>
                <a:cs typeface="Courier New" panose="02070309020205020404" pitchFamily="49" charset="0"/>
              </a:rPr>
              <a:t>}</a:t>
            </a:r>
          </a:p>
          <a:p>
            <a:pPr algn="l" rtl="0" eaLnBrk="1" hangingPunct="1">
              <a:lnSpc>
                <a:spcPct val="80000"/>
              </a:lnSpc>
              <a:buFont typeface="Wingdings" panose="05000000000000000000" pitchFamily="2" charset="2"/>
              <a:buNone/>
            </a:pPr>
            <a:r>
              <a:rPr lang="en-US" altLang="en-US" sz="1800" b="1">
                <a:solidFill>
                  <a:srgbClr val="0000FF"/>
                </a:solidFill>
                <a:latin typeface="Courier New" panose="02070309020205020404" pitchFamily="49" charset="0"/>
                <a:cs typeface="Courier New" panose="02070309020205020404" pitchFamily="49" charset="0"/>
              </a:rPr>
              <a:t>sockfd = socket(AF_INET, SOCK_STREAM, 0);</a:t>
            </a:r>
          </a:p>
          <a:p>
            <a:pPr algn="l" rtl="0" eaLnBrk="1" hangingPunct="1">
              <a:lnSpc>
                <a:spcPct val="80000"/>
              </a:lnSpc>
              <a:buFont typeface="Wingdings" panose="05000000000000000000" pitchFamily="2" charset="2"/>
              <a:buNone/>
            </a:pPr>
            <a:r>
              <a:rPr lang="en-US" altLang="en-US" sz="1800">
                <a:latin typeface="Courier New" panose="02070309020205020404" pitchFamily="49" charset="0"/>
                <a:cs typeface="Courier New" panose="02070309020205020404" pitchFamily="49" charset="0"/>
              </a:rPr>
              <a:t>if (sockfd &lt; 0) </a:t>
            </a:r>
          </a:p>
          <a:p>
            <a:pPr algn="l" rtl="0" eaLnBrk="1" hangingPunct="1">
              <a:lnSpc>
                <a:spcPct val="80000"/>
              </a:lnSpc>
              <a:buFont typeface="Wingdings" panose="05000000000000000000" pitchFamily="2" charset="2"/>
              <a:buNone/>
            </a:pPr>
            <a:r>
              <a:rPr lang="en-US" altLang="en-US" sz="1800">
                <a:latin typeface="Courier New" panose="02070309020205020404" pitchFamily="49" charset="0"/>
                <a:cs typeface="Courier New" panose="02070309020205020404" pitchFamily="49" charset="0"/>
              </a:rPr>
              <a:t>       error("ERROR opening socket");</a:t>
            </a:r>
          </a:p>
          <a:p>
            <a:pPr algn="l" rtl="0" eaLnBrk="1" hangingPunct="1">
              <a:lnSpc>
                <a:spcPct val="80000"/>
              </a:lnSpc>
              <a:buFont typeface="Wingdings" panose="05000000000000000000" pitchFamily="2" charset="2"/>
              <a:buNone/>
            </a:pPr>
            <a:r>
              <a:rPr lang="en-US" altLang="en-US" sz="1800">
                <a:latin typeface="Courier New" panose="02070309020205020404" pitchFamily="49" charset="0"/>
                <a:cs typeface="Courier New" panose="02070309020205020404" pitchFamily="49" charset="0"/>
              </a:rPr>
              <a:t>portno = atoi(argv[2]);</a:t>
            </a:r>
          </a:p>
          <a:p>
            <a:pPr algn="l" rtl="0" eaLnBrk="1" hangingPunct="1">
              <a:lnSpc>
                <a:spcPct val="80000"/>
              </a:lnSpc>
              <a:buFont typeface="Wingdings" panose="05000000000000000000" pitchFamily="2" charset="2"/>
              <a:buNone/>
            </a:pPr>
            <a:r>
              <a:rPr lang="en-US" altLang="en-US" sz="1800">
                <a:latin typeface="Courier New" panose="02070309020205020404" pitchFamily="49" charset="0"/>
                <a:cs typeface="Courier New" panose="02070309020205020404" pitchFamily="49" charset="0"/>
              </a:rPr>
              <a:t>server = </a:t>
            </a:r>
            <a:r>
              <a:rPr lang="en-US" altLang="en-US" sz="1800" b="1">
                <a:solidFill>
                  <a:srgbClr val="0000FF"/>
                </a:solidFill>
                <a:latin typeface="Courier New" panose="02070309020205020404" pitchFamily="49" charset="0"/>
                <a:cs typeface="Courier New" panose="02070309020205020404" pitchFamily="49" charset="0"/>
              </a:rPr>
              <a:t>gethostbyname</a:t>
            </a:r>
            <a:r>
              <a:rPr lang="en-US" altLang="en-US" sz="1800">
                <a:latin typeface="Courier New" panose="02070309020205020404" pitchFamily="49" charset="0"/>
                <a:cs typeface="Courier New" panose="02070309020205020404" pitchFamily="49" charset="0"/>
              </a:rPr>
              <a:t>(argv[1]);</a:t>
            </a:r>
          </a:p>
          <a:p>
            <a:pPr algn="l" rtl="0" eaLnBrk="1" hangingPunct="1">
              <a:lnSpc>
                <a:spcPct val="80000"/>
              </a:lnSpc>
              <a:buFont typeface="Wingdings" panose="05000000000000000000" pitchFamily="2" charset="2"/>
              <a:buNone/>
            </a:pPr>
            <a:r>
              <a:rPr lang="en-US" altLang="en-US" sz="1800">
                <a:latin typeface="Courier New" panose="02070309020205020404" pitchFamily="49" charset="0"/>
                <a:cs typeface="Courier New" panose="02070309020205020404" pitchFamily="49" charset="0"/>
              </a:rPr>
              <a:t>if (server == NULL) { </a:t>
            </a:r>
          </a:p>
          <a:p>
            <a:pPr algn="l" rtl="0" eaLnBrk="1" hangingPunct="1">
              <a:lnSpc>
                <a:spcPct val="80000"/>
              </a:lnSpc>
              <a:buFont typeface="Wingdings" panose="05000000000000000000" pitchFamily="2" charset="2"/>
              <a:buNone/>
            </a:pPr>
            <a:r>
              <a:rPr lang="en-US" altLang="en-US" sz="1800">
                <a:latin typeface="Courier New" panose="02070309020205020404" pitchFamily="49" charset="0"/>
                <a:cs typeface="Courier New" panose="02070309020205020404" pitchFamily="49" charset="0"/>
              </a:rPr>
              <a:t>       fprintf(stderr,"ERROR, no such host\n"); </a:t>
            </a:r>
          </a:p>
          <a:p>
            <a:pPr algn="l" rtl="0" eaLnBrk="1" hangingPunct="1">
              <a:lnSpc>
                <a:spcPct val="80000"/>
              </a:lnSpc>
              <a:buFont typeface="Wingdings" panose="05000000000000000000" pitchFamily="2" charset="2"/>
              <a:buNone/>
            </a:pPr>
            <a:r>
              <a:rPr lang="en-US" altLang="en-US" sz="1800">
                <a:latin typeface="Courier New" panose="02070309020205020404" pitchFamily="49" charset="0"/>
                <a:cs typeface="Courier New" panose="02070309020205020404" pitchFamily="49" charset="0"/>
              </a:rPr>
              <a:t>       exit(0);</a:t>
            </a:r>
          </a:p>
          <a:p>
            <a:pPr algn="l" rtl="0" eaLnBrk="1" hangingPunct="1">
              <a:lnSpc>
                <a:spcPct val="80000"/>
              </a:lnSpc>
              <a:buFont typeface="Wingdings" panose="05000000000000000000" pitchFamily="2" charset="2"/>
              <a:buNone/>
            </a:pPr>
            <a:r>
              <a:rPr lang="en-US" altLang="en-US" sz="1800">
                <a:latin typeface="Courier New" panose="02070309020205020404" pitchFamily="49" charset="0"/>
                <a:cs typeface="Courier New" panose="02070309020205020404" pitchFamily="49" charset="0"/>
              </a:rPr>
              <a:t>}    </a:t>
            </a:r>
          </a:p>
          <a:p>
            <a:pPr algn="l" rtl="0" eaLnBrk="1" hangingPunct="1">
              <a:lnSpc>
                <a:spcPct val="80000"/>
              </a:lnSpc>
              <a:buFont typeface="Wingdings" panose="05000000000000000000" pitchFamily="2" charset="2"/>
              <a:buNone/>
            </a:pPr>
            <a:r>
              <a:rPr lang="en-US" altLang="en-US" sz="1800" b="1">
                <a:latin typeface="Courier New" panose="02070309020205020404" pitchFamily="49" charset="0"/>
                <a:cs typeface="Courier New" panose="02070309020205020404" pitchFamily="49" charset="0"/>
              </a:rPr>
              <a:t>bzero</a:t>
            </a:r>
            <a:r>
              <a:rPr lang="en-US" altLang="en-US" sz="1800">
                <a:latin typeface="Courier New" panose="02070309020205020404" pitchFamily="49" charset="0"/>
                <a:cs typeface="Courier New" panose="02070309020205020404" pitchFamily="49" charset="0"/>
              </a:rPr>
              <a:t>((char *) &amp;serv_addr, sizeof(serv_addr));    </a:t>
            </a:r>
          </a:p>
          <a:p>
            <a:pPr algn="l" rtl="0" eaLnBrk="1" hangingPunct="1">
              <a:lnSpc>
                <a:spcPct val="80000"/>
              </a:lnSpc>
              <a:buFont typeface="Wingdings" panose="05000000000000000000" pitchFamily="2" charset="2"/>
              <a:buNone/>
            </a:pPr>
            <a:r>
              <a:rPr lang="en-US" altLang="en-US" sz="1800">
                <a:latin typeface="Courier New" panose="02070309020205020404" pitchFamily="49" charset="0"/>
                <a:cs typeface="Courier New" panose="02070309020205020404" pitchFamily="49" charset="0"/>
              </a:rPr>
              <a:t>serv_addr.sin_family = AF_INET;</a:t>
            </a:r>
          </a:p>
          <a:p>
            <a:pPr algn="l" rtl="0" eaLnBrk="1" hangingPunct="1">
              <a:lnSpc>
                <a:spcPct val="80000"/>
              </a:lnSpc>
              <a:buFont typeface="Wingdings" panose="05000000000000000000" pitchFamily="2" charset="2"/>
              <a:buNone/>
            </a:pPr>
            <a:endParaRPr lang="en-US" altLang="en-US" sz="1800">
              <a:latin typeface="Courier New" panose="02070309020205020404" pitchFamily="49" charset="0"/>
              <a:cs typeface="Courier New" panose="02070309020205020404" pitchFamily="49" charset="0"/>
            </a:endParaRPr>
          </a:p>
        </p:txBody>
      </p:sp>
      <p:sp>
        <p:nvSpPr>
          <p:cNvPr id="2" name="Footer Placeholder 1">
            <a:extLst>
              <a:ext uri="{FF2B5EF4-FFF2-40B4-BE49-F238E27FC236}">
                <a16:creationId xmlns:a16="http://schemas.microsoft.com/office/drawing/2014/main" id="{2C734A31-EA4F-478C-BE0A-E93BE562F050}"/>
              </a:ext>
            </a:extLst>
          </p:cNvPr>
          <p:cNvSpPr>
            <a:spLocks noGrp="1"/>
          </p:cNvSpPr>
          <p:nvPr>
            <p:ph type="ftr" sz="quarter" idx="11"/>
          </p:nvPr>
        </p:nvSpPr>
        <p:spPr/>
        <p:txBody>
          <a:bodyPr/>
          <a:lstStyle/>
          <a:p>
            <a:pPr algn="r"/>
            <a:r>
              <a:rPr lang="he-IL"/>
              <a:t>מערכות הפעלה - תרגול 12</a:t>
            </a:r>
            <a:endParaRPr lang="en-US" dirty="0"/>
          </a:p>
        </p:txBody>
      </p:sp>
      <p:sp>
        <p:nvSpPr>
          <p:cNvPr id="3" name="Slide Number Placeholder 2">
            <a:extLst>
              <a:ext uri="{FF2B5EF4-FFF2-40B4-BE49-F238E27FC236}">
                <a16:creationId xmlns:a16="http://schemas.microsoft.com/office/drawing/2014/main" id="{F37CE4F3-CBD8-4254-91B3-A5BFD4F6F9A2}"/>
              </a:ext>
            </a:extLst>
          </p:cNvPr>
          <p:cNvSpPr>
            <a:spLocks noGrp="1"/>
          </p:cNvSpPr>
          <p:nvPr>
            <p:ph type="sldNum" sz="quarter" idx="12"/>
          </p:nvPr>
        </p:nvSpPr>
        <p:spPr/>
        <p:txBody>
          <a:bodyPr/>
          <a:lstStyle/>
          <a:p>
            <a:fld id="{0CFEC368-1D7A-4F81-ABF6-AE0E36BAF64C}" type="slidenum">
              <a:rPr lang="en-US" smtClean="0"/>
              <a:pPr/>
              <a:t>35</a:t>
            </a:fld>
            <a:endParaRPr lang="en-US"/>
          </a:p>
        </p:txBody>
      </p:sp>
    </p:spTree>
    <p:extLst>
      <p:ext uri="{BB962C8B-B14F-4D97-AF65-F5344CB8AC3E}">
        <p14:creationId xmlns:p14="http://schemas.microsoft.com/office/powerpoint/2010/main" val="40827339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a:extLst>
              <a:ext uri="{FF2B5EF4-FFF2-40B4-BE49-F238E27FC236}">
                <a16:creationId xmlns:a16="http://schemas.microsoft.com/office/drawing/2014/main" id="{7FBA34BB-C1D7-492E-8850-7759747D0F48}"/>
              </a:ext>
            </a:extLst>
          </p:cNvPr>
          <p:cNvSpPr>
            <a:spLocks noGrp="1" noChangeArrowheads="1"/>
          </p:cNvSpPr>
          <p:nvPr>
            <p:ph type="title"/>
          </p:nvPr>
        </p:nvSpPr>
        <p:spPr/>
        <p:txBody>
          <a:bodyPr/>
          <a:lstStyle/>
          <a:p>
            <a:pPr eaLnBrk="1" hangingPunct="1"/>
            <a:r>
              <a:rPr lang="he-IL" altLang="en-US"/>
              <a:t>קוד לקוח 3</a:t>
            </a:r>
            <a:endParaRPr lang="en-US" altLang="en-US"/>
          </a:p>
        </p:txBody>
      </p:sp>
      <p:sp>
        <p:nvSpPr>
          <p:cNvPr id="26630" name="Rectangle 3">
            <a:extLst>
              <a:ext uri="{FF2B5EF4-FFF2-40B4-BE49-F238E27FC236}">
                <a16:creationId xmlns:a16="http://schemas.microsoft.com/office/drawing/2014/main" id="{D5634D7D-4543-4374-9F45-5B53E3CECBA0}"/>
              </a:ext>
            </a:extLst>
          </p:cNvPr>
          <p:cNvSpPr>
            <a:spLocks noGrp="1" noChangeArrowheads="1"/>
          </p:cNvSpPr>
          <p:nvPr>
            <p:ph idx="1"/>
          </p:nvPr>
        </p:nvSpPr>
        <p:spPr>
          <a:ln>
            <a:solidFill>
              <a:schemeClr val="tx1"/>
            </a:solidFill>
            <a:miter lim="800000"/>
            <a:headEnd/>
            <a:tailEnd/>
          </a:ln>
        </p:spPr>
        <p:txBody>
          <a:bodyPr/>
          <a:lstStyle/>
          <a:p>
            <a:pPr algn="l" rtl="0" eaLnBrk="1" hangingPunct="1">
              <a:lnSpc>
                <a:spcPct val="80000"/>
              </a:lnSpc>
              <a:buFont typeface="Wingdings" panose="05000000000000000000" pitchFamily="2" charset="2"/>
              <a:buNone/>
            </a:pPr>
            <a:r>
              <a:rPr lang="en-US" altLang="en-US" sz="1800" dirty="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bcopy</a:t>
            </a:r>
            <a:r>
              <a:rPr lang="en-US" altLang="en-US" sz="1800" dirty="0">
                <a:latin typeface="Courier New" panose="02070309020205020404" pitchFamily="49" charset="0"/>
                <a:cs typeface="Courier New" panose="02070309020205020404" pitchFamily="49" charset="0"/>
              </a:rPr>
              <a:t>((char *)server-&gt;</a:t>
            </a:r>
            <a:r>
              <a:rPr lang="en-US" altLang="en-US" sz="1800" dirty="0" err="1">
                <a:latin typeface="Courier New" panose="02070309020205020404" pitchFamily="49" charset="0"/>
                <a:cs typeface="Courier New" panose="02070309020205020404" pitchFamily="49" charset="0"/>
              </a:rPr>
              <a:t>h_addr</a:t>
            </a:r>
            <a:r>
              <a:rPr lang="en-US" altLang="en-US" sz="1800" dirty="0">
                <a:latin typeface="Courier New" panose="02070309020205020404" pitchFamily="49" charset="0"/>
                <a:cs typeface="Courier New" panose="02070309020205020404" pitchFamily="49" charset="0"/>
              </a:rPr>
              <a:t>, (char *) 	&amp;</a:t>
            </a:r>
            <a:r>
              <a:rPr lang="en-US" altLang="en-US" sz="1800" dirty="0" err="1">
                <a:latin typeface="Courier New" panose="02070309020205020404" pitchFamily="49" charset="0"/>
                <a:cs typeface="Courier New" panose="02070309020205020404" pitchFamily="49" charset="0"/>
              </a:rPr>
              <a:t>serv_addr.sin_addr.s_addr</a:t>
            </a:r>
            <a:r>
              <a:rPr lang="en-US" altLang="en-US" sz="1800" dirty="0">
                <a:latin typeface="Courier New" panose="02070309020205020404" pitchFamily="49" charset="0"/>
                <a:cs typeface="Courier New" panose="02070309020205020404" pitchFamily="49" charset="0"/>
              </a:rPr>
              <a:t>, server-&gt;</a:t>
            </a:r>
            <a:r>
              <a:rPr lang="en-US" altLang="en-US" sz="1800" dirty="0" err="1">
                <a:latin typeface="Courier New" panose="02070309020205020404" pitchFamily="49" charset="0"/>
                <a:cs typeface="Courier New" panose="02070309020205020404" pitchFamily="49" charset="0"/>
              </a:rPr>
              <a:t>h_length</a:t>
            </a:r>
            <a:r>
              <a:rPr lang="en-US" altLang="en-US" sz="1800" dirty="0">
                <a:latin typeface="Courier New" panose="02070309020205020404" pitchFamily="49" charset="0"/>
                <a:cs typeface="Courier New" panose="02070309020205020404" pitchFamily="49" charset="0"/>
              </a:rPr>
              <a:t>);</a:t>
            </a:r>
          </a:p>
          <a:p>
            <a:pPr algn="l" rtl="0" eaLnBrk="1" hangingPunct="1">
              <a:lnSpc>
                <a:spcPct val="80000"/>
              </a:lnSpc>
              <a:buFont typeface="Wingdings" panose="05000000000000000000" pitchFamily="2" charset="2"/>
              <a:buNone/>
            </a:pPr>
            <a:r>
              <a:rPr lang="en-US" altLang="en-US" sz="1800" dirty="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serv_addr.sin_port</a:t>
            </a:r>
            <a:r>
              <a:rPr lang="en-US" altLang="en-US" sz="1800" dirty="0">
                <a:latin typeface="Courier New" panose="02070309020205020404" pitchFamily="49" charset="0"/>
                <a:cs typeface="Courier New" panose="02070309020205020404" pitchFamily="49" charset="0"/>
              </a:rPr>
              <a:t> = </a:t>
            </a:r>
            <a:r>
              <a:rPr lang="en-US" altLang="en-US" sz="1800" b="1" dirty="0" err="1">
                <a:latin typeface="Courier New" panose="02070309020205020404" pitchFamily="49" charset="0"/>
                <a:cs typeface="Courier New" panose="02070309020205020404" pitchFamily="49" charset="0"/>
              </a:rPr>
              <a:t>htons</a:t>
            </a:r>
            <a:r>
              <a:rPr lang="en-US" altLang="en-US" sz="1800" dirty="0">
                <a:latin typeface="Courier New" panose="02070309020205020404" pitchFamily="49" charset="0"/>
                <a:cs typeface="Courier New" panose="02070309020205020404" pitchFamily="49" charset="0"/>
              </a:rPr>
              <a:t>(</a:t>
            </a:r>
            <a:r>
              <a:rPr lang="en-US" altLang="en-US" sz="1800" dirty="0" err="1">
                <a:latin typeface="Courier New" panose="02070309020205020404" pitchFamily="49" charset="0"/>
                <a:cs typeface="Courier New" panose="02070309020205020404" pitchFamily="49" charset="0"/>
              </a:rPr>
              <a:t>portno</a:t>
            </a:r>
            <a:r>
              <a:rPr lang="en-US" altLang="en-US" sz="1800" dirty="0">
                <a:latin typeface="Courier New" panose="02070309020205020404" pitchFamily="49" charset="0"/>
                <a:cs typeface="Courier New" panose="02070309020205020404" pitchFamily="49" charset="0"/>
              </a:rPr>
              <a:t>);</a:t>
            </a:r>
          </a:p>
          <a:p>
            <a:pPr algn="l" rtl="0" eaLnBrk="1" hangingPunct="1">
              <a:lnSpc>
                <a:spcPct val="80000"/>
              </a:lnSpc>
              <a:buFont typeface="Wingdings" panose="05000000000000000000" pitchFamily="2" charset="2"/>
              <a:buNone/>
            </a:pPr>
            <a:r>
              <a:rPr lang="en-US" altLang="en-US" sz="1800" dirty="0">
                <a:latin typeface="Courier New" panose="02070309020205020404" pitchFamily="49" charset="0"/>
                <a:cs typeface="Courier New" panose="02070309020205020404" pitchFamily="49" charset="0"/>
              </a:rPr>
              <a:t>   if (</a:t>
            </a:r>
            <a:r>
              <a:rPr lang="en-US" altLang="en-US" sz="1800" b="1" dirty="0">
                <a:solidFill>
                  <a:srgbClr val="0000FF"/>
                </a:solidFill>
                <a:latin typeface="Courier New" panose="02070309020205020404" pitchFamily="49" charset="0"/>
                <a:cs typeface="Courier New" panose="02070309020205020404" pitchFamily="49" charset="0"/>
              </a:rPr>
              <a:t>connect(</a:t>
            </a:r>
            <a:r>
              <a:rPr lang="en-US" altLang="en-US" sz="1800" b="1" dirty="0" err="1">
                <a:solidFill>
                  <a:srgbClr val="0000FF"/>
                </a:solidFill>
                <a:latin typeface="Courier New" panose="02070309020205020404" pitchFamily="49" charset="0"/>
                <a:cs typeface="Courier New" panose="02070309020205020404" pitchFamily="49" charset="0"/>
              </a:rPr>
              <a:t>sockfd</a:t>
            </a:r>
            <a:r>
              <a:rPr lang="en-US" altLang="en-US" sz="1800" b="1" dirty="0">
                <a:solidFill>
                  <a:srgbClr val="0000FF"/>
                </a:solidFill>
                <a:latin typeface="Courier New" panose="02070309020205020404" pitchFamily="49" charset="0"/>
                <a:cs typeface="Courier New" panose="02070309020205020404" pitchFamily="49" charset="0"/>
              </a:rPr>
              <a:t>,&amp;</a:t>
            </a:r>
            <a:r>
              <a:rPr lang="en-US" altLang="en-US" sz="1800" b="1" dirty="0" err="1">
                <a:solidFill>
                  <a:srgbClr val="0000FF"/>
                </a:solidFill>
                <a:latin typeface="Courier New" panose="02070309020205020404" pitchFamily="49" charset="0"/>
                <a:cs typeface="Courier New" panose="02070309020205020404" pitchFamily="49" charset="0"/>
              </a:rPr>
              <a:t>serv_addr,sizeof</a:t>
            </a:r>
            <a:r>
              <a:rPr lang="en-US" altLang="en-US" sz="1800" b="1" dirty="0">
                <a:solidFill>
                  <a:srgbClr val="0000FF"/>
                </a:solidFill>
                <a:latin typeface="Courier New" panose="02070309020205020404" pitchFamily="49" charset="0"/>
                <a:cs typeface="Courier New" panose="02070309020205020404" pitchFamily="49" charset="0"/>
              </a:rPr>
              <a:t>(</a:t>
            </a:r>
            <a:r>
              <a:rPr lang="en-US" altLang="en-US" sz="1800" b="1" dirty="0" err="1">
                <a:solidFill>
                  <a:srgbClr val="0000FF"/>
                </a:solidFill>
                <a:latin typeface="Courier New" panose="02070309020205020404" pitchFamily="49" charset="0"/>
                <a:cs typeface="Courier New" panose="02070309020205020404" pitchFamily="49" charset="0"/>
              </a:rPr>
              <a:t>serv_addr</a:t>
            </a:r>
            <a:r>
              <a:rPr lang="en-US" altLang="en-US" sz="1800" b="1" dirty="0">
                <a:solidFill>
                  <a:srgbClr val="0000FF"/>
                </a:solidFill>
                <a:latin typeface="Courier New" panose="02070309020205020404" pitchFamily="49" charset="0"/>
                <a:cs typeface="Courier New" panose="02070309020205020404" pitchFamily="49" charset="0"/>
              </a:rPr>
              <a:t>)) &lt; 0)</a:t>
            </a:r>
            <a:r>
              <a:rPr lang="he-IL" altLang="en-US" sz="1800" dirty="0">
                <a:latin typeface="Courier New" panose="02070309020205020404" pitchFamily="49" charset="0"/>
                <a:cs typeface="Courier New" panose="02070309020205020404" pitchFamily="49" charset="0"/>
              </a:rPr>
              <a:t>(</a:t>
            </a:r>
            <a:r>
              <a:rPr lang="en-US" altLang="en-US" sz="1800" dirty="0">
                <a:solidFill>
                  <a:srgbClr val="0000FF"/>
                </a:solidFill>
                <a:latin typeface="Courier New" panose="02070309020205020404" pitchFamily="49" charset="0"/>
                <a:cs typeface="Courier New" panose="02070309020205020404" pitchFamily="49" charset="0"/>
              </a:rPr>
              <a:t>            </a:t>
            </a:r>
          </a:p>
          <a:p>
            <a:pPr algn="l" rtl="0" eaLnBrk="1" hangingPunct="1">
              <a:lnSpc>
                <a:spcPct val="80000"/>
              </a:lnSpc>
              <a:buFont typeface="Wingdings" panose="05000000000000000000" pitchFamily="2" charset="2"/>
              <a:buNone/>
            </a:pPr>
            <a:r>
              <a:rPr lang="en-US" altLang="en-US" sz="1800" dirty="0">
                <a:solidFill>
                  <a:srgbClr val="0000FF"/>
                </a:solidFill>
                <a:latin typeface="Courier New" panose="02070309020205020404" pitchFamily="49" charset="0"/>
                <a:cs typeface="Courier New" panose="02070309020205020404" pitchFamily="49" charset="0"/>
              </a:rPr>
              <a:t>         </a:t>
            </a:r>
            <a:r>
              <a:rPr lang="en-US" altLang="en-US" sz="1800" dirty="0">
                <a:latin typeface="Courier New" panose="02070309020205020404" pitchFamily="49" charset="0"/>
                <a:cs typeface="Courier New" panose="02070309020205020404" pitchFamily="49" charset="0"/>
              </a:rPr>
              <a:t>error("ERROR connecting");</a:t>
            </a:r>
          </a:p>
          <a:p>
            <a:pPr algn="l" rtl="0" eaLnBrk="1" hangingPunct="1">
              <a:lnSpc>
                <a:spcPct val="80000"/>
              </a:lnSpc>
              <a:buFont typeface="Wingdings" panose="05000000000000000000" pitchFamily="2" charset="2"/>
              <a:buNone/>
            </a:pPr>
            <a:r>
              <a:rPr lang="en-US" altLang="en-US" sz="1800" dirty="0">
                <a:latin typeface="Courier New" panose="02070309020205020404" pitchFamily="49" charset="0"/>
                <a:cs typeface="Courier New" panose="02070309020205020404" pitchFamily="49" charset="0"/>
              </a:rPr>
              <a:t>   n = </a:t>
            </a:r>
            <a:r>
              <a:rPr lang="en-US" altLang="en-US" sz="1800" b="1" dirty="0">
                <a:solidFill>
                  <a:srgbClr val="0000FF"/>
                </a:solidFill>
                <a:latin typeface="Courier New" panose="02070309020205020404" pitchFamily="49" charset="0"/>
                <a:cs typeface="Courier New" panose="02070309020205020404" pitchFamily="49" charset="0"/>
              </a:rPr>
              <a:t>write(</a:t>
            </a:r>
            <a:r>
              <a:rPr lang="en-US" altLang="en-US" sz="1800" b="1" dirty="0" err="1">
                <a:solidFill>
                  <a:srgbClr val="0000FF"/>
                </a:solidFill>
                <a:latin typeface="Courier New" panose="02070309020205020404" pitchFamily="49" charset="0"/>
                <a:cs typeface="Courier New" panose="02070309020205020404" pitchFamily="49" charset="0"/>
              </a:rPr>
              <a:t>sockfd</a:t>
            </a:r>
            <a:r>
              <a:rPr lang="en-US" altLang="en-US" sz="1800" b="1" dirty="0">
                <a:solidFill>
                  <a:srgbClr val="0000FF"/>
                </a:solidFill>
                <a:latin typeface="Courier New" panose="02070309020205020404" pitchFamily="49" charset="0"/>
                <a:cs typeface="Courier New" panose="02070309020205020404" pitchFamily="49" charset="0"/>
              </a:rPr>
              <a:t>, ”HELLO THERE”, </a:t>
            </a:r>
            <a:r>
              <a:rPr lang="en-US" altLang="en-US" sz="1800" b="1" dirty="0" err="1">
                <a:solidFill>
                  <a:srgbClr val="0000FF"/>
                </a:solidFill>
                <a:latin typeface="Courier New" panose="02070309020205020404" pitchFamily="49" charset="0"/>
                <a:cs typeface="Courier New" panose="02070309020205020404" pitchFamily="49" charset="0"/>
              </a:rPr>
              <a:t>sizeof</a:t>
            </a:r>
            <a:r>
              <a:rPr lang="en-US" altLang="en-US" sz="1800" b="1" dirty="0">
                <a:solidFill>
                  <a:srgbClr val="0000FF"/>
                </a:solidFill>
                <a:latin typeface="Courier New" panose="02070309020205020404" pitchFamily="49" charset="0"/>
                <a:cs typeface="Courier New" panose="02070309020205020404" pitchFamily="49" charset="0"/>
              </a:rPr>
              <a:t>(“HELLO THERE”));</a:t>
            </a:r>
          </a:p>
          <a:p>
            <a:pPr algn="l" rtl="0" eaLnBrk="1" hangingPunct="1">
              <a:lnSpc>
                <a:spcPct val="80000"/>
              </a:lnSpc>
              <a:buFont typeface="Wingdings" panose="05000000000000000000" pitchFamily="2" charset="2"/>
              <a:buNone/>
            </a:pPr>
            <a:r>
              <a:rPr lang="en-US" altLang="en-US" sz="1800" dirty="0">
                <a:latin typeface="Courier New" panose="02070309020205020404" pitchFamily="49" charset="0"/>
                <a:cs typeface="Courier New" panose="02070309020205020404" pitchFamily="49" charset="0"/>
              </a:rPr>
              <a:t>   if (n &lt; 0) </a:t>
            </a:r>
          </a:p>
          <a:p>
            <a:pPr algn="l" rtl="0" eaLnBrk="1" hangingPunct="1">
              <a:lnSpc>
                <a:spcPct val="80000"/>
              </a:lnSpc>
              <a:buFont typeface="Wingdings" panose="05000000000000000000" pitchFamily="2" charset="2"/>
              <a:buNone/>
            </a:pPr>
            <a:r>
              <a:rPr lang="en-US" altLang="en-US" sz="1800" dirty="0">
                <a:latin typeface="Courier New" panose="02070309020205020404" pitchFamily="49" charset="0"/>
                <a:cs typeface="Courier New" panose="02070309020205020404" pitchFamily="49" charset="0"/>
              </a:rPr>
              <a:t>         error("ERROR writing to socket");</a:t>
            </a:r>
          </a:p>
          <a:p>
            <a:pPr algn="l" rtl="0" eaLnBrk="1" hangingPunct="1">
              <a:lnSpc>
                <a:spcPct val="80000"/>
              </a:lnSpc>
              <a:buFont typeface="Wingdings" panose="05000000000000000000" pitchFamily="2" charset="2"/>
              <a:buNone/>
            </a:pPr>
            <a:r>
              <a:rPr lang="en-US" altLang="en-US" sz="1800" dirty="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bzero</a:t>
            </a:r>
            <a:r>
              <a:rPr lang="en-US" altLang="en-US" sz="1800" dirty="0">
                <a:latin typeface="Courier New" panose="02070309020205020404" pitchFamily="49" charset="0"/>
                <a:cs typeface="Courier New" panose="02070309020205020404" pitchFamily="49" charset="0"/>
              </a:rPr>
              <a:t>(buffer,256);</a:t>
            </a:r>
          </a:p>
          <a:p>
            <a:pPr algn="l" rtl="0" eaLnBrk="1" hangingPunct="1">
              <a:lnSpc>
                <a:spcPct val="80000"/>
              </a:lnSpc>
              <a:buFont typeface="Wingdings" panose="05000000000000000000" pitchFamily="2" charset="2"/>
              <a:buNone/>
            </a:pPr>
            <a:r>
              <a:rPr lang="en-US" altLang="en-US" sz="1800" dirty="0">
                <a:latin typeface="Courier New" panose="02070309020205020404" pitchFamily="49" charset="0"/>
                <a:cs typeface="Courier New" panose="02070309020205020404" pitchFamily="49" charset="0"/>
              </a:rPr>
              <a:t>   n = </a:t>
            </a:r>
            <a:r>
              <a:rPr lang="en-US" altLang="en-US" sz="1800" b="1" dirty="0">
                <a:solidFill>
                  <a:srgbClr val="0000FF"/>
                </a:solidFill>
                <a:latin typeface="Courier New" panose="02070309020205020404" pitchFamily="49" charset="0"/>
                <a:cs typeface="Courier New" panose="02070309020205020404" pitchFamily="49" charset="0"/>
              </a:rPr>
              <a:t>read(sockfd,buffer,255);</a:t>
            </a:r>
          </a:p>
          <a:p>
            <a:pPr algn="l" rtl="0" eaLnBrk="1" hangingPunct="1">
              <a:lnSpc>
                <a:spcPct val="80000"/>
              </a:lnSpc>
              <a:buFont typeface="Wingdings" panose="05000000000000000000" pitchFamily="2" charset="2"/>
              <a:buNone/>
            </a:pPr>
            <a:r>
              <a:rPr lang="en-US" altLang="en-US" sz="1800" dirty="0">
                <a:latin typeface="Courier New" panose="02070309020205020404" pitchFamily="49" charset="0"/>
                <a:cs typeface="Courier New" panose="02070309020205020404" pitchFamily="49" charset="0"/>
              </a:rPr>
              <a:t>   if (n &lt; 0)  </a:t>
            </a:r>
          </a:p>
          <a:p>
            <a:pPr algn="l" rtl="0" eaLnBrk="1" hangingPunct="1">
              <a:lnSpc>
                <a:spcPct val="80000"/>
              </a:lnSpc>
              <a:buFont typeface="Wingdings" panose="05000000000000000000" pitchFamily="2" charset="2"/>
              <a:buNone/>
            </a:pPr>
            <a:r>
              <a:rPr lang="en-US" altLang="en-US" sz="1800" dirty="0">
                <a:latin typeface="Courier New" panose="02070309020205020404" pitchFamily="49" charset="0"/>
                <a:cs typeface="Courier New" panose="02070309020205020404" pitchFamily="49" charset="0"/>
              </a:rPr>
              <a:t>         error("ERROR reading from socket");</a:t>
            </a:r>
          </a:p>
          <a:p>
            <a:pPr algn="l" rtl="0" eaLnBrk="1" hangingPunct="1">
              <a:lnSpc>
                <a:spcPct val="80000"/>
              </a:lnSpc>
              <a:buFont typeface="Wingdings" panose="05000000000000000000" pitchFamily="2" charset="2"/>
              <a:buNone/>
            </a:pPr>
            <a:r>
              <a:rPr lang="en-US" altLang="en-US" sz="1800" dirty="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printf</a:t>
            </a:r>
            <a:r>
              <a:rPr lang="en-US" altLang="en-US" sz="1800" dirty="0">
                <a:latin typeface="Courier New" panose="02070309020205020404" pitchFamily="49" charset="0"/>
                <a:cs typeface="Courier New" panose="02070309020205020404" pitchFamily="49" charset="0"/>
              </a:rPr>
              <a:t>("%s\</a:t>
            </a:r>
            <a:r>
              <a:rPr lang="en-US" altLang="en-US" sz="1800" dirty="0" err="1">
                <a:latin typeface="Courier New" panose="02070309020205020404" pitchFamily="49" charset="0"/>
                <a:cs typeface="Courier New" panose="02070309020205020404" pitchFamily="49" charset="0"/>
              </a:rPr>
              <a:t>n",buffer</a:t>
            </a:r>
            <a:r>
              <a:rPr lang="en-US" altLang="en-US" sz="1800" dirty="0">
                <a:latin typeface="Courier New" panose="02070309020205020404" pitchFamily="49" charset="0"/>
                <a:cs typeface="Courier New" panose="02070309020205020404" pitchFamily="49" charset="0"/>
              </a:rPr>
              <a:t>);</a:t>
            </a:r>
          </a:p>
          <a:p>
            <a:pPr algn="l" rtl="0" eaLnBrk="1" hangingPunct="1">
              <a:lnSpc>
                <a:spcPct val="80000"/>
              </a:lnSpc>
              <a:buFont typeface="Wingdings" panose="05000000000000000000" pitchFamily="2" charset="2"/>
              <a:buNone/>
            </a:pPr>
            <a:r>
              <a:rPr lang="en-US" altLang="en-US" sz="1800" b="1" dirty="0">
                <a:solidFill>
                  <a:srgbClr val="0000FF"/>
                </a:solidFill>
                <a:latin typeface="Courier New" panose="02070309020205020404" pitchFamily="49" charset="0"/>
                <a:cs typeface="Courier New" panose="02070309020205020404" pitchFamily="49" charset="0"/>
              </a:rPr>
              <a:t>   close(</a:t>
            </a:r>
            <a:r>
              <a:rPr lang="en-US" altLang="en-US" sz="1800" b="1" dirty="0" err="1">
                <a:solidFill>
                  <a:srgbClr val="0000FF"/>
                </a:solidFill>
                <a:latin typeface="Courier New" panose="02070309020205020404" pitchFamily="49" charset="0"/>
                <a:cs typeface="Courier New" panose="02070309020205020404" pitchFamily="49" charset="0"/>
              </a:rPr>
              <a:t>sockfd</a:t>
            </a:r>
            <a:r>
              <a:rPr lang="en-US" altLang="en-US" sz="1800" b="1" dirty="0">
                <a:solidFill>
                  <a:srgbClr val="0000FF"/>
                </a:solidFill>
                <a:latin typeface="Courier New" panose="02070309020205020404" pitchFamily="49" charset="0"/>
                <a:cs typeface="Courier New" panose="02070309020205020404" pitchFamily="49" charset="0"/>
              </a:rPr>
              <a:t>);</a:t>
            </a:r>
          </a:p>
          <a:p>
            <a:pPr algn="l" rtl="0" eaLnBrk="1" hangingPunct="1">
              <a:lnSpc>
                <a:spcPct val="80000"/>
              </a:lnSpc>
              <a:buFont typeface="Wingdings" panose="05000000000000000000" pitchFamily="2" charset="2"/>
              <a:buNone/>
            </a:pPr>
            <a:r>
              <a:rPr lang="en-US" altLang="en-US" sz="1800" dirty="0">
                <a:latin typeface="Courier New" panose="02070309020205020404" pitchFamily="49" charset="0"/>
                <a:cs typeface="Courier New" panose="02070309020205020404" pitchFamily="49" charset="0"/>
              </a:rPr>
              <a:t>   return 0;</a:t>
            </a:r>
          </a:p>
          <a:p>
            <a:pPr algn="l" rtl="0" eaLnBrk="1" hangingPunct="1">
              <a:lnSpc>
                <a:spcPct val="80000"/>
              </a:lnSpc>
              <a:buFont typeface="Wingdings" panose="05000000000000000000" pitchFamily="2" charset="2"/>
              <a:buNone/>
            </a:pPr>
            <a:r>
              <a:rPr lang="en-US" altLang="en-US" sz="1800" dirty="0">
                <a:latin typeface="Courier New" panose="02070309020205020404" pitchFamily="49" charset="0"/>
                <a:cs typeface="Courier New" panose="02070309020205020404" pitchFamily="49" charset="0"/>
              </a:rPr>
              <a:t>}</a:t>
            </a:r>
          </a:p>
        </p:txBody>
      </p:sp>
      <p:sp>
        <p:nvSpPr>
          <p:cNvPr id="2" name="Footer Placeholder 1">
            <a:extLst>
              <a:ext uri="{FF2B5EF4-FFF2-40B4-BE49-F238E27FC236}">
                <a16:creationId xmlns:a16="http://schemas.microsoft.com/office/drawing/2014/main" id="{19C8D44F-3D9E-475D-9504-78F67C68E1AF}"/>
              </a:ext>
            </a:extLst>
          </p:cNvPr>
          <p:cNvSpPr>
            <a:spLocks noGrp="1"/>
          </p:cNvSpPr>
          <p:nvPr>
            <p:ph type="ftr" sz="quarter" idx="11"/>
          </p:nvPr>
        </p:nvSpPr>
        <p:spPr/>
        <p:txBody>
          <a:bodyPr/>
          <a:lstStyle/>
          <a:p>
            <a:pPr algn="r"/>
            <a:r>
              <a:rPr lang="he-IL"/>
              <a:t>מערכות הפעלה - תרגול 12</a:t>
            </a:r>
            <a:endParaRPr lang="en-US" dirty="0"/>
          </a:p>
        </p:txBody>
      </p:sp>
      <p:sp>
        <p:nvSpPr>
          <p:cNvPr id="3" name="Slide Number Placeholder 2">
            <a:extLst>
              <a:ext uri="{FF2B5EF4-FFF2-40B4-BE49-F238E27FC236}">
                <a16:creationId xmlns:a16="http://schemas.microsoft.com/office/drawing/2014/main" id="{806EA8A6-633F-4E46-B6DC-34C16E65AB5B}"/>
              </a:ext>
            </a:extLst>
          </p:cNvPr>
          <p:cNvSpPr>
            <a:spLocks noGrp="1"/>
          </p:cNvSpPr>
          <p:nvPr>
            <p:ph type="sldNum" sz="quarter" idx="12"/>
          </p:nvPr>
        </p:nvSpPr>
        <p:spPr/>
        <p:txBody>
          <a:bodyPr/>
          <a:lstStyle/>
          <a:p>
            <a:fld id="{0CFEC368-1D7A-4F81-ABF6-AE0E36BAF64C}" type="slidenum">
              <a:rPr lang="en-US" smtClean="0"/>
              <a:pPr/>
              <a:t>36</a:t>
            </a:fld>
            <a:endParaRPr lang="en-US"/>
          </a:p>
        </p:txBody>
      </p:sp>
      <p:sp>
        <p:nvSpPr>
          <p:cNvPr id="26631" name="Text Box 4">
            <a:extLst>
              <a:ext uri="{FF2B5EF4-FFF2-40B4-BE49-F238E27FC236}">
                <a16:creationId xmlns:a16="http://schemas.microsoft.com/office/drawing/2014/main" id="{B5B4EFF6-6B7A-4762-8D0E-0CCF2CA9AF3C}"/>
              </a:ext>
            </a:extLst>
          </p:cNvPr>
          <p:cNvSpPr txBox="1">
            <a:spLocks noChangeArrowheads="1"/>
          </p:cNvSpPr>
          <p:nvPr/>
        </p:nvSpPr>
        <p:spPr bwMode="auto">
          <a:xfrm>
            <a:off x="5127170" y="5698671"/>
            <a:ext cx="3559629" cy="442674"/>
          </a:xfrm>
          <a:prstGeom prst="wedgeRoundRectCallout">
            <a:avLst>
              <a:gd name="adj1" fmla="val -43765"/>
              <a:gd name="adj2" fmla="val -135702"/>
              <a:gd name="adj3" fmla="val 16667"/>
            </a:avLst>
          </a:prstGeom>
          <a:ln/>
          <a:extLst>
            <a:ext uri="{909E8E84-426E-40DD-AFC4-6F175D3DCCD1}">
              <a14:hiddenFill xmlns:a14="http://schemas.microsoft.com/office/drawing/2010/main">
                <a:solidFill>
                  <a:srgbClr val="BBA1FD"/>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3"/>
          </a:lnRef>
          <a:fillRef idx="2">
            <a:schemeClr val="accent3"/>
          </a:fillRef>
          <a:effectRef idx="1">
            <a:schemeClr val="accent3"/>
          </a:effectRef>
          <a:fontRef idx="minor">
            <a:schemeClr val="dk1"/>
          </a:fontRef>
        </p:style>
        <p:txBody>
          <a:bodyPr wrap="squar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rtl="1" eaLnBrk="1" hangingPunct="1">
              <a:spcBef>
                <a:spcPct val="50000"/>
              </a:spcBef>
            </a:pPr>
            <a:r>
              <a:rPr lang="he-IL" altLang="en-US" sz="2000" dirty="0"/>
              <a:t>האם הקוד הנ"ל תמיד יעבוד נכון?</a:t>
            </a:r>
            <a:r>
              <a:rPr lang="en-US" altLang="en-US" sz="2000" dirty="0"/>
              <a:t> </a:t>
            </a:r>
          </a:p>
        </p:txBody>
      </p:sp>
    </p:spTree>
    <p:extLst>
      <p:ext uri="{BB962C8B-B14F-4D97-AF65-F5344CB8AC3E}">
        <p14:creationId xmlns:p14="http://schemas.microsoft.com/office/powerpoint/2010/main" val="2618463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a:extLst>
              <a:ext uri="{FF2B5EF4-FFF2-40B4-BE49-F238E27FC236}">
                <a16:creationId xmlns:a16="http://schemas.microsoft.com/office/drawing/2014/main" id="{7F25BE22-4B89-458B-82C3-2E7843C9F7BA}"/>
              </a:ext>
            </a:extLst>
          </p:cNvPr>
          <p:cNvSpPr>
            <a:spLocks noGrp="1" noChangeArrowheads="1"/>
          </p:cNvSpPr>
          <p:nvPr>
            <p:ph type="title"/>
          </p:nvPr>
        </p:nvSpPr>
        <p:spPr/>
        <p:txBody>
          <a:bodyPr/>
          <a:lstStyle/>
          <a:p>
            <a:r>
              <a:rPr lang="he-IL" altLang="en-US" dirty="0"/>
              <a:t>מודל שרת-לקוח</a:t>
            </a:r>
            <a:endParaRPr lang="en-US" altLang="en-US" dirty="0"/>
          </a:p>
        </p:txBody>
      </p:sp>
      <p:sp>
        <p:nvSpPr>
          <p:cNvPr id="8" name="Text Placeholder 7">
            <a:extLst>
              <a:ext uri="{FF2B5EF4-FFF2-40B4-BE49-F238E27FC236}">
                <a16:creationId xmlns:a16="http://schemas.microsoft.com/office/drawing/2014/main" id="{CDA6F994-1B87-4E79-AB94-939E203233FB}"/>
              </a:ext>
            </a:extLst>
          </p:cNvPr>
          <p:cNvSpPr>
            <a:spLocks noGrp="1"/>
          </p:cNvSpPr>
          <p:nvPr>
            <p:ph type="body" idx="1"/>
          </p:nvPr>
        </p:nvSpPr>
        <p:spPr/>
        <p:txBody>
          <a:bodyPr/>
          <a:lstStyle/>
          <a:p>
            <a:r>
              <a:rPr lang="he-IL" dirty="0"/>
              <a:t>הלקוח (</a:t>
            </a:r>
            <a:r>
              <a:rPr lang="en-US" dirty="0"/>
              <a:t>client</a:t>
            </a:r>
            <a:r>
              <a:rPr lang="he-IL" dirty="0"/>
              <a:t>)</a:t>
            </a:r>
            <a:endParaRPr lang="en-US" dirty="0"/>
          </a:p>
        </p:txBody>
      </p:sp>
      <p:sp>
        <p:nvSpPr>
          <p:cNvPr id="5126" name="Rectangle 3">
            <a:extLst>
              <a:ext uri="{FF2B5EF4-FFF2-40B4-BE49-F238E27FC236}">
                <a16:creationId xmlns:a16="http://schemas.microsoft.com/office/drawing/2014/main" id="{EB8F7DD7-54BB-4E4F-90C7-90E454D3EC02}"/>
              </a:ext>
            </a:extLst>
          </p:cNvPr>
          <p:cNvSpPr>
            <a:spLocks noGrp="1" noChangeArrowheads="1"/>
          </p:cNvSpPr>
          <p:nvPr>
            <p:ph sz="half" idx="2"/>
          </p:nvPr>
        </p:nvSpPr>
        <p:spPr/>
        <p:txBody>
          <a:bodyPr>
            <a:normAutofit/>
          </a:bodyPr>
          <a:lstStyle/>
          <a:p>
            <a:r>
              <a:rPr lang="he-IL" altLang="en-US" dirty="0"/>
              <a:t>מבקש השירות.</a:t>
            </a:r>
          </a:p>
          <a:p>
            <a:r>
              <a:rPr lang="he-IL" dirty="0"/>
              <a:t>אקטיבי – פונה לשרת כאשר הוא זקוק למידע/שירות ממנו</a:t>
            </a:r>
            <a:r>
              <a:rPr lang="he-IL" altLang="en-US" dirty="0"/>
              <a:t>.</a:t>
            </a:r>
          </a:p>
          <a:p>
            <a:endParaRPr lang="he-IL" altLang="en-US" dirty="0"/>
          </a:p>
          <a:p>
            <a:pPr marL="0" indent="0">
              <a:buNone/>
            </a:pPr>
            <a:endParaRPr lang="he-IL" altLang="en-US" dirty="0"/>
          </a:p>
          <a:p>
            <a:r>
              <a:rPr lang="he-IL" altLang="en-US" dirty="0"/>
              <a:t>דוגמה: הדפדפן הוא תוכנת לקוח המבקשת את פרטי חשבון הבנק או בקשות לפעולות שונות בחשבון.</a:t>
            </a:r>
          </a:p>
        </p:txBody>
      </p:sp>
      <p:sp>
        <p:nvSpPr>
          <p:cNvPr id="9" name="Text Placeholder 8">
            <a:extLst>
              <a:ext uri="{FF2B5EF4-FFF2-40B4-BE49-F238E27FC236}">
                <a16:creationId xmlns:a16="http://schemas.microsoft.com/office/drawing/2014/main" id="{48627F72-5B07-45AA-903F-C667337CB531}"/>
              </a:ext>
            </a:extLst>
          </p:cNvPr>
          <p:cNvSpPr>
            <a:spLocks noGrp="1"/>
          </p:cNvSpPr>
          <p:nvPr>
            <p:ph type="body" sz="quarter" idx="3"/>
          </p:nvPr>
        </p:nvSpPr>
        <p:spPr/>
        <p:txBody>
          <a:bodyPr/>
          <a:lstStyle/>
          <a:p>
            <a:r>
              <a:rPr lang="he-IL" dirty="0"/>
              <a:t>השרת (</a:t>
            </a:r>
            <a:r>
              <a:rPr lang="en-US" dirty="0"/>
              <a:t>server</a:t>
            </a:r>
            <a:r>
              <a:rPr lang="he-IL" dirty="0"/>
              <a:t>)</a:t>
            </a:r>
            <a:endParaRPr lang="en-US" dirty="0"/>
          </a:p>
        </p:txBody>
      </p:sp>
      <p:sp>
        <p:nvSpPr>
          <p:cNvPr id="10" name="Content Placeholder 9">
            <a:extLst>
              <a:ext uri="{FF2B5EF4-FFF2-40B4-BE49-F238E27FC236}">
                <a16:creationId xmlns:a16="http://schemas.microsoft.com/office/drawing/2014/main" id="{3E957860-1AC3-4E7C-9918-A56631188FEC}"/>
              </a:ext>
            </a:extLst>
          </p:cNvPr>
          <p:cNvSpPr>
            <a:spLocks noGrp="1"/>
          </p:cNvSpPr>
          <p:nvPr>
            <p:ph sz="quarter" idx="4"/>
          </p:nvPr>
        </p:nvSpPr>
        <p:spPr/>
        <p:txBody>
          <a:bodyPr>
            <a:normAutofit/>
          </a:bodyPr>
          <a:lstStyle/>
          <a:p>
            <a:r>
              <a:rPr lang="he-IL" altLang="en-US" dirty="0"/>
              <a:t>ספק השירות או המשאבים.</a:t>
            </a:r>
          </a:p>
          <a:p>
            <a:r>
              <a:rPr lang="he-IL" dirty="0"/>
              <a:t>פסיבי – מאזין לרשת ומחכה לקבל בקשות של לקוחות.</a:t>
            </a:r>
          </a:p>
          <a:p>
            <a:pPr lvl="1"/>
            <a:r>
              <a:rPr lang="he-IL" altLang="en-US" dirty="0"/>
              <a:t>שרת יכול לטפל בבקשות של מספר לקוחות בו זמנית.</a:t>
            </a:r>
          </a:p>
          <a:p>
            <a:pPr lvl="1"/>
            <a:endParaRPr lang="he-IL" dirty="0"/>
          </a:p>
          <a:p>
            <a:r>
              <a:rPr lang="he-IL" dirty="0"/>
              <a:t>דוגמה: שרת </a:t>
            </a:r>
            <a:r>
              <a:rPr lang="en-US" dirty="0"/>
              <a:t>http</a:t>
            </a:r>
            <a:r>
              <a:rPr lang="he-IL" dirty="0"/>
              <a:t> של בנק מאפשר למשתמשים לגשת לחשבון הבנק שלהם.</a:t>
            </a:r>
            <a:endParaRPr lang="en-US" dirty="0"/>
          </a:p>
        </p:txBody>
      </p:sp>
      <p:sp>
        <p:nvSpPr>
          <p:cNvPr id="2" name="Footer Placeholder 1">
            <a:extLst>
              <a:ext uri="{FF2B5EF4-FFF2-40B4-BE49-F238E27FC236}">
                <a16:creationId xmlns:a16="http://schemas.microsoft.com/office/drawing/2014/main" id="{BD5A3CA5-D954-4803-97ED-06A0E65E9046}"/>
              </a:ext>
            </a:extLst>
          </p:cNvPr>
          <p:cNvSpPr>
            <a:spLocks noGrp="1"/>
          </p:cNvSpPr>
          <p:nvPr>
            <p:ph type="ftr" sz="quarter" idx="11"/>
          </p:nvPr>
        </p:nvSpPr>
        <p:spPr/>
        <p:txBody>
          <a:bodyPr/>
          <a:lstStyle/>
          <a:p>
            <a:r>
              <a:rPr lang="he-IL"/>
              <a:t>מערכות הפעלה - תרגול 12</a:t>
            </a:r>
            <a:endParaRPr lang="en-US" dirty="0"/>
          </a:p>
        </p:txBody>
      </p:sp>
      <p:sp>
        <p:nvSpPr>
          <p:cNvPr id="3" name="Slide Number Placeholder 2">
            <a:extLst>
              <a:ext uri="{FF2B5EF4-FFF2-40B4-BE49-F238E27FC236}">
                <a16:creationId xmlns:a16="http://schemas.microsoft.com/office/drawing/2014/main" id="{FD0A16F5-EA71-4E6C-81E8-54B09226936D}"/>
              </a:ext>
            </a:extLst>
          </p:cNvPr>
          <p:cNvSpPr>
            <a:spLocks noGrp="1"/>
          </p:cNvSpPr>
          <p:nvPr>
            <p:ph type="sldNum" sz="quarter" idx="12"/>
          </p:nvPr>
        </p:nvSpPr>
        <p:spPr/>
        <p:txBody>
          <a:bodyPr/>
          <a:lstStyle/>
          <a:p>
            <a:fld id="{0CFEC368-1D7A-4F81-ABF6-AE0E36BAF64C}" type="slidenum">
              <a:rPr lang="en-US" smtClean="0"/>
              <a:pPr/>
              <a:t>4</a:t>
            </a:fld>
            <a:endParaRPr lang="en-US"/>
          </a:p>
        </p:txBody>
      </p:sp>
    </p:spTree>
    <p:extLst>
      <p:ext uri="{BB962C8B-B14F-4D97-AF65-F5344CB8AC3E}">
        <p14:creationId xmlns:p14="http://schemas.microsoft.com/office/powerpoint/2010/main" val="3971783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a:extLst>
              <a:ext uri="{FF2B5EF4-FFF2-40B4-BE49-F238E27FC236}">
                <a16:creationId xmlns:a16="http://schemas.microsoft.com/office/drawing/2014/main" id="{7F25BE22-4B89-458B-82C3-2E7843C9F7BA}"/>
              </a:ext>
            </a:extLst>
          </p:cNvPr>
          <p:cNvSpPr>
            <a:spLocks noGrp="1" noChangeArrowheads="1"/>
          </p:cNvSpPr>
          <p:nvPr>
            <p:ph type="title"/>
          </p:nvPr>
        </p:nvSpPr>
        <p:spPr/>
        <p:txBody>
          <a:bodyPr/>
          <a:lstStyle/>
          <a:p>
            <a:r>
              <a:rPr lang="he-IL" altLang="en-US"/>
              <a:t>תכנות מבוסס </a:t>
            </a:r>
            <a:r>
              <a:rPr lang="en-US" altLang="en-US"/>
              <a:t>sockets</a:t>
            </a:r>
            <a:endParaRPr lang="en-US" altLang="en-US" dirty="0"/>
          </a:p>
        </p:txBody>
      </p:sp>
      <p:sp>
        <p:nvSpPr>
          <p:cNvPr id="5126" name="Rectangle 3">
            <a:extLst>
              <a:ext uri="{FF2B5EF4-FFF2-40B4-BE49-F238E27FC236}">
                <a16:creationId xmlns:a16="http://schemas.microsoft.com/office/drawing/2014/main" id="{EB8F7DD7-54BB-4E4F-90C7-90E454D3EC02}"/>
              </a:ext>
            </a:extLst>
          </p:cNvPr>
          <p:cNvSpPr>
            <a:spLocks noGrp="1" noChangeArrowheads="1"/>
          </p:cNvSpPr>
          <p:nvPr>
            <p:ph idx="1"/>
          </p:nvPr>
        </p:nvSpPr>
        <p:spPr/>
        <p:txBody>
          <a:bodyPr/>
          <a:lstStyle/>
          <a:p>
            <a:r>
              <a:rPr lang="he-IL" dirty="0"/>
              <a:t>לינוקס מאפשרת תקשורת במודל שרת-לקוח באמצעות אוסף קריאות מערכת ומבני נתונים שנקרא </a:t>
            </a:r>
            <a:r>
              <a:rPr lang="en-US" dirty="0"/>
              <a:t>Berkeley sockets API</a:t>
            </a:r>
            <a:r>
              <a:rPr lang="he-IL" dirty="0"/>
              <a:t>.</a:t>
            </a:r>
          </a:p>
          <a:p>
            <a:r>
              <a:rPr lang="en-US" dirty="0"/>
              <a:t>socket</a:t>
            </a:r>
            <a:r>
              <a:rPr lang="he-IL" dirty="0"/>
              <a:t> (שקע) הוא נקודת קצה לשליחה וקבלה של נתונים ברשת מחשבים.</a:t>
            </a:r>
          </a:p>
        </p:txBody>
      </p:sp>
      <p:sp>
        <p:nvSpPr>
          <p:cNvPr id="2" name="Footer Placeholder 1">
            <a:extLst>
              <a:ext uri="{FF2B5EF4-FFF2-40B4-BE49-F238E27FC236}">
                <a16:creationId xmlns:a16="http://schemas.microsoft.com/office/drawing/2014/main" id="{BD5A3CA5-D954-4803-97ED-06A0E65E9046}"/>
              </a:ext>
            </a:extLst>
          </p:cNvPr>
          <p:cNvSpPr>
            <a:spLocks noGrp="1"/>
          </p:cNvSpPr>
          <p:nvPr>
            <p:ph type="ftr" sz="quarter" idx="11"/>
          </p:nvPr>
        </p:nvSpPr>
        <p:spPr/>
        <p:txBody>
          <a:bodyPr/>
          <a:lstStyle/>
          <a:p>
            <a:r>
              <a:rPr lang="he-IL"/>
              <a:t>מערכות הפעלה - תרגול 12</a:t>
            </a:r>
            <a:endParaRPr lang="en-US" dirty="0"/>
          </a:p>
        </p:txBody>
      </p:sp>
      <p:sp>
        <p:nvSpPr>
          <p:cNvPr id="3" name="Slide Number Placeholder 2">
            <a:extLst>
              <a:ext uri="{FF2B5EF4-FFF2-40B4-BE49-F238E27FC236}">
                <a16:creationId xmlns:a16="http://schemas.microsoft.com/office/drawing/2014/main" id="{FD0A16F5-EA71-4E6C-81E8-54B09226936D}"/>
              </a:ext>
            </a:extLst>
          </p:cNvPr>
          <p:cNvSpPr>
            <a:spLocks noGrp="1"/>
          </p:cNvSpPr>
          <p:nvPr>
            <p:ph type="sldNum" sz="quarter" idx="12"/>
          </p:nvPr>
        </p:nvSpPr>
        <p:spPr/>
        <p:txBody>
          <a:bodyPr/>
          <a:lstStyle/>
          <a:p>
            <a:fld id="{0CFEC368-1D7A-4F81-ABF6-AE0E36BAF64C}" type="slidenum">
              <a:rPr lang="en-US" smtClean="0"/>
              <a:pPr/>
              <a:t>5</a:t>
            </a:fld>
            <a:endParaRPr lang="en-US"/>
          </a:p>
        </p:txBody>
      </p:sp>
      <p:pic>
        <p:nvPicPr>
          <p:cNvPr id="2052" name="Picture 4" descr="https://www.codeproject.com/KB/IP/ssmc/winsock_359x193.gif">
            <a:extLst>
              <a:ext uri="{FF2B5EF4-FFF2-40B4-BE49-F238E27FC236}">
                <a16:creationId xmlns:a16="http://schemas.microsoft.com/office/drawing/2014/main" id="{7C6E5E88-7A1E-4B5D-92AA-407949B8038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57587" y="3719512"/>
            <a:ext cx="5129213" cy="2757488"/>
          </a:xfrm>
          <a:prstGeom prst="rect">
            <a:avLst/>
          </a:prstGeom>
          <a:noFill/>
          <a:extLst>
            <a:ext uri="{909E8E84-426E-40DD-AFC4-6F175D3DCCD1}">
              <a14:hiddenFill xmlns:a14="http://schemas.microsoft.com/office/drawing/2010/main">
                <a:solidFill>
                  <a:srgbClr val="FFFFFF"/>
                </a:solidFill>
              </a14:hiddenFill>
            </a:ext>
          </a:extLst>
        </p:spPr>
      </p:pic>
      <p:sp>
        <p:nvSpPr>
          <p:cNvPr id="7" name="Text Box 4">
            <a:extLst>
              <a:ext uri="{FF2B5EF4-FFF2-40B4-BE49-F238E27FC236}">
                <a16:creationId xmlns:a16="http://schemas.microsoft.com/office/drawing/2014/main" id="{12854E3A-0A7B-4E11-A882-7A9F95370397}"/>
              </a:ext>
            </a:extLst>
          </p:cNvPr>
          <p:cNvSpPr txBox="1">
            <a:spLocks noChangeArrowheads="1"/>
          </p:cNvSpPr>
          <p:nvPr/>
        </p:nvSpPr>
        <p:spPr bwMode="auto">
          <a:xfrm>
            <a:off x="457200" y="4038599"/>
            <a:ext cx="2432957" cy="783193"/>
          </a:xfrm>
          <a:prstGeom prst="wedgeRoundRectCallout">
            <a:avLst>
              <a:gd name="adj1" fmla="val 103708"/>
              <a:gd name="adj2" fmla="val 199000"/>
              <a:gd name="adj3" fmla="val 16667"/>
            </a:avLst>
          </a:prstGeom>
          <a:ln/>
          <a:extLst>
            <a:ext uri="{909E8E84-426E-40DD-AFC4-6F175D3DCCD1}">
              <a14:hiddenFill xmlns:a14="http://schemas.microsoft.com/office/drawing/2010/main">
                <a:solidFill>
                  <a:srgbClr val="BBA1FD"/>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3"/>
          </a:lnRef>
          <a:fillRef idx="2">
            <a:schemeClr val="accent3"/>
          </a:fillRef>
          <a:effectRef idx="1">
            <a:schemeClr val="accent3"/>
          </a:effectRef>
          <a:fontRef idx="minor">
            <a:schemeClr val="dk1"/>
          </a:fontRef>
        </p:style>
        <p:txBody>
          <a:bodyPr wrap="squar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rtl="1" eaLnBrk="1" hangingPunct="1">
              <a:spcBef>
                <a:spcPct val="50000"/>
              </a:spcBef>
            </a:pPr>
            <a:r>
              <a:rPr lang="he-IL" altLang="en-US" sz="2000" dirty="0"/>
              <a:t>השרת מאזין על </a:t>
            </a:r>
            <a:r>
              <a:rPr lang="en-US" altLang="en-US" sz="2000" dirty="0"/>
              <a:t>socket</a:t>
            </a:r>
            <a:r>
              <a:rPr lang="he-IL" altLang="en-US" sz="2000" dirty="0"/>
              <a:t> מסוים</a:t>
            </a:r>
            <a:endParaRPr lang="en-US" altLang="en-US" sz="2000" dirty="0"/>
          </a:p>
        </p:txBody>
      </p:sp>
      <p:sp>
        <p:nvSpPr>
          <p:cNvPr id="8" name="Text Box 4">
            <a:extLst>
              <a:ext uri="{FF2B5EF4-FFF2-40B4-BE49-F238E27FC236}">
                <a16:creationId xmlns:a16="http://schemas.microsoft.com/office/drawing/2014/main" id="{1A42E118-0884-4213-9B74-5946B9480D1B}"/>
              </a:ext>
            </a:extLst>
          </p:cNvPr>
          <p:cNvSpPr txBox="1">
            <a:spLocks noChangeArrowheads="1"/>
          </p:cNvSpPr>
          <p:nvPr/>
        </p:nvSpPr>
        <p:spPr bwMode="auto">
          <a:xfrm>
            <a:off x="456180" y="5353288"/>
            <a:ext cx="2432957" cy="1123712"/>
          </a:xfrm>
          <a:prstGeom prst="wedgeRoundRectCallout">
            <a:avLst>
              <a:gd name="adj1" fmla="val 104379"/>
              <a:gd name="adj2" fmla="val -51312"/>
              <a:gd name="adj3" fmla="val 16667"/>
            </a:avLst>
          </a:prstGeom>
          <a:ln/>
          <a:extLst>
            <a:ext uri="{909E8E84-426E-40DD-AFC4-6F175D3DCCD1}">
              <a14:hiddenFill xmlns:a14="http://schemas.microsoft.com/office/drawing/2010/main">
                <a:solidFill>
                  <a:srgbClr val="BBA1FD"/>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3"/>
          </a:lnRef>
          <a:fillRef idx="2">
            <a:schemeClr val="accent3"/>
          </a:fillRef>
          <a:effectRef idx="1">
            <a:schemeClr val="accent3"/>
          </a:effectRef>
          <a:fontRef idx="minor">
            <a:schemeClr val="dk1"/>
          </a:fontRef>
        </p:style>
        <p:txBody>
          <a:bodyPr wrap="squar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ctr" rtl="1"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rtl="1" eaLnBrk="1" hangingPunct="1">
              <a:spcBef>
                <a:spcPct val="50000"/>
              </a:spcBef>
            </a:pPr>
            <a:r>
              <a:rPr lang="he-IL" altLang="en-US" sz="2000" dirty="0"/>
              <a:t>כאשר מתבסס חיבור עם לקוח, השרת יוצר </a:t>
            </a:r>
            <a:r>
              <a:rPr lang="en-US" altLang="en-US" sz="2000" dirty="0"/>
              <a:t>socket</a:t>
            </a:r>
            <a:r>
              <a:rPr lang="he-IL" altLang="en-US" sz="2000" dirty="0"/>
              <a:t> חדש </a:t>
            </a:r>
            <a:endParaRPr lang="en-US" altLang="en-US" sz="2000" dirty="0"/>
          </a:p>
        </p:txBody>
      </p:sp>
    </p:spTree>
    <p:extLst>
      <p:ext uri="{BB962C8B-B14F-4D97-AF65-F5344CB8AC3E}">
        <p14:creationId xmlns:p14="http://schemas.microsoft.com/office/powerpoint/2010/main" val="1695171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a:extLst>
              <a:ext uri="{FF2B5EF4-FFF2-40B4-BE49-F238E27FC236}">
                <a16:creationId xmlns:a16="http://schemas.microsoft.com/office/drawing/2014/main" id="{7F25BE22-4B89-458B-82C3-2E7843C9F7BA}"/>
              </a:ext>
            </a:extLst>
          </p:cNvPr>
          <p:cNvSpPr>
            <a:spLocks noGrp="1" noChangeArrowheads="1"/>
          </p:cNvSpPr>
          <p:nvPr>
            <p:ph type="title"/>
          </p:nvPr>
        </p:nvSpPr>
        <p:spPr/>
        <p:txBody>
          <a:bodyPr/>
          <a:lstStyle/>
          <a:p>
            <a:r>
              <a:rPr lang="en-US" altLang="en-US" dirty="0"/>
              <a:t>Internet sockets</a:t>
            </a:r>
          </a:p>
        </p:txBody>
      </p:sp>
      <p:sp>
        <p:nvSpPr>
          <p:cNvPr id="5126" name="Rectangle 3">
            <a:extLst>
              <a:ext uri="{FF2B5EF4-FFF2-40B4-BE49-F238E27FC236}">
                <a16:creationId xmlns:a16="http://schemas.microsoft.com/office/drawing/2014/main" id="{EB8F7DD7-54BB-4E4F-90C7-90E454D3EC02}"/>
              </a:ext>
            </a:extLst>
          </p:cNvPr>
          <p:cNvSpPr>
            <a:spLocks noGrp="1" noChangeArrowheads="1"/>
          </p:cNvSpPr>
          <p:nvPr>
            <p:ph idx="1"/>
          </p:nvPr>
        </p:nvSpPr>
        <p:spPr/>
        <p:txBody>
          <a:bodyPr>
            <a:normAutofit/>
          </a:bodyPr>
          <a:lstStyle/>
          <a:p>
            <a:endParaRPr lang="en-US" dirty="0"/>
          </a:p>
          <a:p>
            <a:r>
              <a:rPr lang="en-US" dirty="0"/>
              <a:t>socket</a:t>
            </a:r>
            <a:r>
              <a:rPr lang="he-IL" dirty="0"/>
              <a:t> מאופיין ע"י חמישה שדות:</a:t>
            </a:r>
          </a:p>
          <a:p>
            <a:pPr lvl="1"/>
            <a:r>
              <a:rPr lang="he-IL" altLang="en-US" dirty="0"/>
              <a:t>כתובת שקע מקומית – כתובת </a:t>
            </a:r>
            <a:r>
              <a:rPr lang="en-US" altLang="en-US" dirty="0"/>
              <a:t>IP</a:t>
            </a:r>
            <a:r>
              <a:rPr lang="he-IL" altLang="en-US" dirty="0"/>
              <a:t> מקומית ומספר פורט.</a:t>
            </a:r>
          </a:p>
          <a:p>
            <a:pPr lvl="1"/>
            <a:r>
              <a:rPr lang="he-IL" altLang="en-US" dirty="0"/>
              <a:t>כתובת שקע מרוחקת – כתובת </a:t>
            </a:r>
            <a:r>
              <a:rPr lang="en-US" altLang="en-US" dirty="0"/>
              <a:t>IP</a:t>
            </a:r>
            <a:r>
              <a:rPr lang="he-IL" altLang="en-US" dirty="0"/>
              <a:t> מרוחקת ומספר פורט.</a:t>
            </a:r>
          </a:p>
          <a:p>
            <a:pPr lvl="1"/>
            <a:r>
              <a:rPr lang="he-IL" altLang="en-US" dirty="0"/>
              <a:t>פרוטוקול: אחד מהפרוטוקולים של שכבת התעבורה (נראה בהמשך), לדוגמה:</a:t>
            </a:r>
            <a:r>
              <a:rPr lang="en-US" altLang="en-US" dirty="0"/>
              <a:t>TCP, UDP </a:t>
            </a:r>
            <a:r>
              <a:rPr lang="he-IL" altLang="en-US" dirty="0"/>
              <a:t>.</a:t>
            </a:r>
            <a:endParaRPr lang="en-US" altLang="en-US" dirty="0"/>
          </a:p>
          <a:p>
            <a:pPr lvl="1"/>
            <a:endParaRPr lang="he-IL" altLang="en-US" dirty="0"/>
          </a:p>
          <a:p>
            <a:r>
              <a:rPr lang="he-IL" altLang="en-US" dirty="0">
                <a:latin typeface="Arial" panose="020B0604020202020204" pitchFamily="34" charset="0"/>
              </a:rPr>
              <a:t>שימו לב: </a:t>
            </a:r>
            <a:r>
              <a:rPr lang="en-US" altLang="en-US" dirty="0">
                <a:latin typeface="Arial" panose="020B0604020202020204" pitchFamily="34" charset="0"/>
                <a:cs typeface="Arial" panose="020B0604020202020204" pitchFamily="34" charset="0"/>
              </a:rPr>
              <a:t>socket</a:t>
            </a:r>
            <a:r>
              <a:rPr lang="he-IL" altLang="en-US" dirty="0">
                <a:latin typeface="Arial" panose="020B0604020202020204" pitchFamily="34" charset="0"/>
              </a:rPr>
              <a:t> מוגדר גם ע"י כתובת המקור וגם ע"י כתובת היעד!</a:t>
            </a:r>
          </a:p>
          <a:p>
            <a:pPr lvl="1"/>
            <a:r>
              <a:rPr lang="he-IL" altLang="en-US" dirty="0">
                <a:latin typeface="Arial" panose="020B0604020202020204" pitchFamily="34" charset="0"/>
              </a:rPr>
              <a:t>לכן, למרות פירוש השם </a:t>
            </a:r>
            <a:r>
              <a:rPr lang="en-US" altLang="en-US" dirty="0">
                <a:latin typeface="Arial" panose="020B0604020202020204" pitchFamily="34" charset="0"/>
              </a:rPr>
              <a:t>socket</a:t>
            </a:r>
            <a:r>
              <a:rPr lang="he-IL" altLang="en-US" dirty="0">
                <a:latin typeface="Arial" panose="020B0604020202020204" pitchFamily="34" charset="0"/>
              </a:rPr>
              <a:t> (שקע), אנלוגיה טובה יותר היא חוט תקשורת.</a:t>
            </a:r>
          </a:p>
          <a:p>
            <a:pPr lvl="1"/>
            <a:endParaRPr lang="en-US" altLang="en-US" dirty="0">
              <a:latin typeface="Arial" panose="020B0604020202020204" pitchFamily="34" charset="0"/>
              <a:cs typeface="Arial" panose="020B0604020202020204" pitchFamily="34" charset="0"/>
            </a:endParaRPr>
          </a:p>
          <a:p>
            <a:r>
              <a:rPr lang="he-IL" altLang="en-US" dirty="0"/>
              <a:t>כדי להבין איך עובדים </a:t>
            </a:r>
            <a:r>
              <a:rPr lang="en-US" altLang="en-US" dirty="0"/>
              <a:t>sockets</a:t>
            </a:r>
            <a:r>
              <a:rPr lang="he-IL" altLang="en-US" dirty="0"/>
              <a:t> צריך ללמוד מעט על פרוטוקולי התקשורת. אנחנו נתמקד בפרוטוקולי </a:t>
            </a:r>
            <a:r>
              <a:rPr lang="en-US" altLang="en-US" dirty="0"/>
              <a:t>TCP/IP</a:t>
            </a:r>
            <a:r>
              <a:rPr lang="he-IL" altLang="en-US" dirty="0"/>
              <a:t>.</a:t>
            </a:r>
          </a:p>
        </p:txBody>
      </p:sp>
      <p:sp>
        <p:nvSpPr>
          <p:cNvPr id="2" name="Footer Placeholder 1">
            <a:extLst>
              <a:ext uri="{FF2B5EF4-FFF2-40B4-BE49-F238E27FC236}">
                <a16:creationId xmlns:a16="http://schemas.microsoft.com/office/drawing/2014/main" id="{BD5A3CA5-D954-4803-97ED-06A0E65E9046}"/>
              </a:ext>
            </a:extLst>
          </p:cNvPr>
          <p:cNvSpPr>
            <a:spLocks noGrp="1"/>
          </p:cNvSpPr>
          <p:nvPr>
            <p:ph type="ftr" sz="quarter" idx="11"/>
          </p:nvPr>
        </p:nvSpPr>
        <p:spPr/>
        <p:txBody>
          <a:bodyPr/>
          <a:lstStyle/>
          <a:p>
            <a:r>
              <a:rPr lang="he-IL"/>
              <a:t>מערכות הפעלה - תרגול 12</a:t>
            </a:r>
            <a:endParaRPr lang="en-US" dirty="0"/>
          </a:p>
        </p:txBody>
      </p:sp>
      <p:sp>
        <p:nvSpPr>
          <p:cNvPr id="3" name="Slide Number Placeholder 2">
            <a:extLst>
              <a:ext uri="{FF2B5EF4-FFF2-40B4-BE49-F238E27FC236}">
                <a16:creationId xmlns:a16="http://schemas.microsoft.com/office/drawing/2014/main" id="{FD0A16F5-EA71-4E6C-81E8-54B09226936D}"/>
              </a:ext>
            </a:extLst>
          </p:cNvPr>
          <p:cNvSpPr>
            <a:spLocks noGrp="1"/>
          </p:cNvSpPr>
          <p:nvPr>
            <p:ph type="sldNum" sz="quarter" idx="12"/>
          </p:nvPr>
        </p:nvSpPr>
        <p:spPr/>
        <p:txBody>
          <a:bodyPr/>
          <a:lstStyle/>
          <a:p>
            <a:fld id="{0CFEC368-1D7A-4F81-ABF6-AE0E36BAF64C}" type="slidenum">
              <a:rPr lang="en-US" smtClean="0"/>
              <a:pPr/>
              <a:t>6</a:t>
            </a:fld>
            <a:endParaRPr lang="en-US"/>
          </a:p>
        </p:txBody>
      </p:sp>
      <p:pic>
        <p:nvPicPr>
          <p:cNvPr id="2050" name="Picture 2" descr="https://upload.wikimedia.org/wikipedia/commons/3/3b/French-power-socket.jpg">
            <a:extLst>
              <a:ext uri="{FF2B5EF4-FFF2-40B4-BE49-F238E27FC236}">
                <a16:creationId xmlns:a16="http://schemas.microsoft.com/office/drawing/2014/main" id="{E75D41A6-4CD8-4CDF-A772-F83152D7C93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199" y="533400"/>
            <a:ext cx="1828801" cy="13712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8456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2">
            <a:extLst>
              <a:ext uri="{FF2B5EF4-FFF2-40B4-BE49-F238E27FC236}">
                <a16:creationId xmlns:a16="http://schemas.microsoft.com/office/drawing/2014/main" id="{35157031-AE85-4E96-9DCC-9D63E7E95D38}"/>
              </a:ext>
            </a:extLst>
          </p:cNvPr>
          <p:cNvSpPr>
            <a:spLocks noGrp="1" noChangeArrowheads="1"/>
          </p:cNvSpPr>
          <p:nvPr>
            <p:ph type="title"/>
          </p:nvPr>
        </p:nvSpPr>
        <p:spPr/>
        <p:txBody>
          <a:bodyPr/>
          <a:lstStyle/>
          <a:p>
            <a:r>
              <a:rPr lang="he-IL" altLang="en-US"/>
              <a:t>חבילת הפרוטוקולים </a:t>
            </a:r>
            <a:r>
              <a:rPr lang="en-US" altLang="en-US"/>
              <a:t>TCP/IP</a:t>
            </a:r>
            <a:endParaRPr lang="en-US" altLang="en-US" dirty="0"/>
          </a:p>
        </p:txBody>
      </p:sp>
      <p:sp>
        <p:nvSpPr>
          <p:cNvPr id="367619" name="Rectangle 3">
            <a:extLst>
              <a:ext uri="{FF2B5EF4-FFF2-40B4-BE49-F238E27FC236}">
                <a16:creationId xmlns:a16="http://schemas.microsoft.com/office/drawing/2014/main" id="{28DEC33B-7E41-4FF9-85CA-B4FC90DA0E3B}"/>
              </a:ext>
            </a:extLst>
          </p:cNvPr>
          <p:cNvSpPr>
            <a:spLocks noGrp="1" noChangeArrowheads="1"/>
          </p:cNvSpPr>
          <p:nvPr>
            <p:ph type="body" idx="1"/>
          </p:nvPr>
        </p:nvSpPr>
        <p:spPr/>
        <p:txBody>
          <a:bodyPr/>
          <a:lstStyle/>
          <a:p>
            <a:r>
              <a:rPr lang="en-US" dirty="0"/>
              <a:t>TCP/IP</a:t>
            </a:r>
            <a:r>
              <a:rPr lang="he-IL" dirty="0"/>
              <a:t> היא חבילת פרוטוקולי תקשורת שעליה מושתתת רשת האינטרנט, ולכן היא הנפוצה ביותר.</a:t>
            </a:r>
          </a:p>
          <a:p>
            <a:r>
              <a:rPr lang="he-IL" dirty="0"/>
              <a:t>מורכבת מ-4 שכבות.</a:t>
            </a:r>
          </a:p>
          <a:p>
            <a:pPr lvl="1"/>
            <a:r>
              <a:rPr lang="he-IL" altLang="en-US" dirty="0"/>
              <a:t>כל שכבה מטפלת בנתונים מהשכבה הקודמת ומעבירה אותם לשכבה הבאה.</a:t>
            </a:r>
          </a:p>
          <a:p>
            <a:pPr lvl="1"/>
            <a:r>
              <a:rPr lang="he-IL" altLang="en-US" dirty="0"/>
              <a:t>כל שכבה פועלת על-פי פרוטוקול תקשורת ידוע מראש מבין מבחר פרוטוקולים אפשריים.</a:t>
            </a:r>
          </a:p>
        </p:txBody>
      </p:sp>
      <p:sp>
        <p:nvSpPr>
          <p:cNvPr id="2" name="Footer Placeholder 1">
            <a:extLst>
              <a:ext uri="{FF2B5EF4-FFF2-40B4-BE49-F238E27FC236}">
                <a16:creationId xmlns:a16="http://schemas.microsoft.com/office/drawing/2014/main" id="{0C6A7F3F-8BE1-4C1E-B5CA-7740B9DEA4CF}"/>
              </a:ext>
            </a:extLst>
          </p:cNvPr>
          <p:cNvSpPr>
            <a:spLocks noGrp="1"/>
          </p:cNvSpPr>
          <p:nvPr>
            <p:ph type="ftr" sz="quarter" idx="11"/>
          </p:nvPr>
        </p:nvSpPr>
        <p:spPr/>
        <p:txBody>
          <a:bodyPr/>
          <a:lstStyle/>
          <a:p>
            <a:r>
              <a:rPr lang="he-IL"/>
              <a:t>מערכות הפעלה - תרגול 12</a:t>
            </a:r>
            <a:endParaRPr lang="en-US" dirty="0"/>
          </a:p>
        </p:txBody>
      </p:sp>
      <p:sp>
        <p:nvSpPr>
          <p:cNvPr id="3" name="Slide Number Placeholder 2">
            <a:extLst>
              <a:ext uri="{FF2B5EF4-FFF2-40B4-BE49-F238E27FC236}">
                <a16:creationId xmlns:a16="http://schemas.microsoft.com/office/drawing/2014/main" id="{6722313E-AEC8-4711-8970-AFF876368788}"/>
              </a:ext>
            </a:extLst>
          </p:cNvPr>
          <p:cNvSpPr>
            <a:spLocks noGrp="1"/>
          </p:cNvSpPr>
          <p:nvPr>
            <p:ph type="sldNum" sz="quarter" idx="12"/>
          </p:nvPr>
        </p:nvSpPr>
        <p:spPr/>
        <p:txBody>
          <a:bodyPr/>
          <a:lstStyle/>
          <a:p>
            <a:fld id="{0CFEC368-1D7A-4F81-ABF6-AE0E36BAF64C}" type="slidenum">
              <a:rPr lang="en-US" smtClean="0"/>
              <a:pPr/>
              <a:t>7</a:t>
            </a:fld>
            <a:endParaRPr lang="en-US"/>
          </a:p>
        </p:txBody>
      </p:sp>
      <p:graphicFrame>
        <p:nvGraphicFramePr>
          <p:cNvPr id="367620" name="Group 4">
            <a:extLst>
              <a:ext uri="{FF2B5EF4-FFF2-40B4-BE49-F238E27FC236}">
                <a16:creationId xmlns:a16="http://schemas.microsoft.com/office/drawing/2014/main" id="{EB11BDE7-DA5D-491C-87E6-ADCFEDD3AACD}"/>
              </a:ext>
            </a:extLst>
          </p:cNvPr>
          <p:cNvGraphicFramePr>
            <a:graphicFrameLocks noGrp="1"/>
          </p:cNvGraphicFramePr>
          <p:nvPr>
            <p:extLst>
              <p:ext uri="{D42A27DB-BD31-4B8C-83A1-F6EECF244321}">
                <p14:modId xmlns:p14="http://schemas.microsoft.com/office/powerpoint/2010/main" val="1850823892"/>
              </p:ext>
            </p:extLst>
          </p:nvPr>
        </p:nvGraphicFramePr>
        <p:xfrm>
          <a:off x="457200" y="4132432"/>
          <a:ext cx="8229600" cy="1740408"/>
        </p:xfrm>
        <a:graphic>
          <a:graphicData uri="http://schemas.openxmlformats.org/drawingml/2006/table">
            <a:tbl>
              <a:tblPr rtl="1">
                <a:tableStyleId>{BC89EF96-8CEA-46FF-86C4-4CE0E7609802}</a:tableStyleId>
              </a:tblPr>
              <a:tblGrid>
                <a:gridCol w="4736472">
                  <a:extLst>
                    <a:ext uri="{9D8B030D-6E8A-4147-A177-3AD203B41FA5}">
                      <a16:colId xmlns:a16="http://schemas.microsoft.com/office/drawing/2014/main" val="20000"/>
                    </a:ext>
                  </a:extLst>
                </a:gridCol>
                <a:gridCol w="3493128">
                  <a:extLst>
                    <a:ext uri="{9D8B030D-6E8A-4147-A177-3AD203B41FA5}">
                      <a16:colId xmlns:a16="http://schemas.microsoft.com/office/drawing/2014/main" val="20001"/>
                    </a:ext>
                  </a:extLst>
                </a:gridCol>
              </a:tblGrid>
              <a:tr h="414865">
                <a:tc>
                  <a:txBody>
                    <a:bodyPr/>
                    <a:lstStyle/>
                    <a:p>
                      <a:pPr marL="0" marR="0" lvl="0" indent="0" algn="r"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he-IL" sz="2400" u="none" strike="noStrike" cap="none" normalizeH="0" baseline="0">
                          <a:ln>
                            <a:noFill/>
                          </a:ln>
                          <a:effectLst/>
                        </a:rPr>
                        <a:t>אפליקציות המשתמשות ברשת</a:t>
                      </a:r>
                      <a:endParaRPr kumimoji="0" lang="en-US" sz="2400" b="0" i="0" u="none" strike="noStrike" cap="none" normalizeH="0" baseline="0">
                        <a:ln>
                          <a:noFill/>
                        </a:ln>
                        <a:solidFill>
                          <a:schemeClr val="tx1"/>
                        </a:solidFill>
                        <a:effectLst/>
                        <a:latin typeface="Arial" charset="0"/>
                        <a:cs typeface="Arial" charset="0"/>
                      </a:endParaRPr>
                    </a:p>
                  </a:txBody>
                  <a:tcPr marL="137160" marR="137160" marT="0" marB="0" anchor="ctr" horzOverflow="overflow"/>
                </a:tc>
                <a:tc>
                  <a:txBody>
                    <a:bodyPr/>
                    <a:lstStyle/>
                    <a:p>
                      <a:pPr marL="0" marR="0" lvl="0" indent="0" algn="l"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u="none" strike="noStrike" cap="none" normalizeH="0" baseline="0" dirty="0">
                          <a:ln>
                            <a:noFill/>
                          </a:ln>
                          <a:effectLst/>
                        </a:rPr>
                        <a:t>Application (http, ftp)</a:t>
                      </a:r>
                      <a:endParaRPr kumimoji="0" lang="en-US" sz="2400" b="0" i="0" u="none" strike="noStrike" cap="none" normalizeH="0" baseline="0" dirty="0">
                        <a:ln>
                          <a:noFill/>
                        </a:ln>
                        <a:solidFill>
                          <a:schemeClr val="tx1"/>
                        </a:solidFill>
                        <a:effectLst/>
                        <a:latin typeface="Arial" charset="0"/>
                        <a:cs typeface="Arial" charset="0"/>
                      </a:endParaRPr>
                    </a:p>
                  </a:txBody>
                  <a:tcPr marL="137160" marR="137160" marT="0" marB="0" anchor="ctr" horzOverflow="overflow"/>
                </a:tc>
                <a:extLst>
                  <a:ext uri="{0D108BD9-81ED-4DB2-BD59-A6C34878D82A}">
                    <a16:rowId xmlns:a16="http://schemas.microsoft.com/office/drawing/2014/main" val="10000"/>
                  </a:ext>
                </a:extLst>
              </a:tr>
              <a:tr h="465458">
                <a:tc>
                  <a:txBody>
                    <a:bodyPr/>
                    <a:lstStyle/>
                    <a:p>
                      <a:pPr marL="0" marR="0" lvl="0" indent="0" algn="r"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he-IL" sz="2400" u="none" strike="noStrike" cap="none" normalizeH="0" baseline="0" dirty="0">
                          <a:ln>
                            <a:noFill/>
                          </a:ln>
                          <a:effectLst/>
                        </a:rPr>
                        <a:t>תקשורת בין תהליכים (ולא מחשבים)</a:t>
                      </a:r>
                      <a:endParaRPr kumimoji="0" lang="en-US" sz="2400" b="0" i="0" u="none" strike="noStrike" cap="none" normalizeH="0" baseline="0" dirty="0">
                        <a:ln>
                          <a:noFill/>
                        </a:ln>
                        <a:solidFill>
                          <a:schemeClr val="tx1"/>
                        </a:solidFill>
                        <a:effectLst/>
                        <a:latin typeface="Arial" charset="0"/>
                        <a:cs typeface="Arial" charset="0"/>
                      </a:endParaRPr>
                    </a:p>
                  </a:txBody>
                  <a:tcPr marL="137160" marR="137160" marT="0" marB="0" anchor="ctr" horzOverflow="overflow"/>
                </a:tc>
                <a:tc>
                  <a:txBody>
                    <a:bodyPr/>
                    <a:lstStyle/>
                    <a:p>
                      <a:pPr marL="0" marR="0" lvl="0" indent="0" algn="l"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u="none" strike="noStrike" cap="none" normalizeH="0" baseline="0" dirty="0">
                          <a:ln>
                            <a:noFill/>
                          </a:ln>
                          <a:effectLst/>
                        </a:rPr>
                        <a:t>Transport  (TCP, UDP)</a:t>
                      </a:r>
                      <a:endParaRPr kumimoji="0" lang="en-US" sz="2400" b="0" i="0" u="none" strike="noStrike" cap="none" normalizeH="0" baseline="0" dirty="0">
                        <a:ln>
                          <a:noFill/>
                        </a:ln>
                        <a:solidFill>
                          <a:schemeClr val="tx1"/>
                        </a:solidFill>
                        <a:effectLst/>
                        <a:latin typeface="Arial" charset="0"/>
                        <a:cs typeface="Arial" charset="0"/>
                      </a:endParaRPr>
                    </a:p>
                  </a:txBody>
                  <a:tcPr marL="137160" marR="137160" marT="0" marB="0" anchor="ctr" horzOverflow="overflow"/>
                </a:tc>
                <a:extLst>
                  <a:ext uri="{0D108BD9-81ED-4DB2-BD59-A6C34878D82A}">
                    <a16:rowId xmlns:a16="http://schemas.microsoft.com/office/drawing/2014/main" val="10001"/>
                  </a:ext>
                </a:extLst>
              </a:tr>
              <a:tr h="446666">
                <a:tc>
                  <a:txBody>
                    <a:bodyPr/>
                    <a:lstStyle/>
                    <a:p>
                      <a:pPr marL="0" marR="0" lvl="0" indent="0" algn="r"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he-IL" sz="2400" u="none" strike="noStrike" cap="none" normalizeH="0" baseline="0">
                          <a:ln>
                            <a:noFill/>
                          </a:ln>
                          <a:effectLst/>
                        </a:rPr>
                        <a:t>ניתוב חבילות בין תחנות (לא שכנות)</a:t>
                      </a:r>
                      <a:endParaRPr kumimoji="0" lang="en-US" sz="2400" b="0" i="0" u="none" strike="noStrike" cap="none" normalizeH="0" baseline="0">
                        <a:ln>
                          <a:noFill/>
                        </a:ln>
                        <a:solidFill>
                          <a:schemeClr val="tx1"/>
                        </a:solidFill>
                        <a:effectLst/>
                        <a:latin typeface="Arial" charset="0"/>
                        <a:cs typeface="Arial" charset="0"/>
                      </a:endParaRPr>
                    </a:p>
                  </a:txBody>
                  <a:tcPr marL="137160" marR="137160" marT="0" marB="0" anchor="ctr" horzOverflow="overflow"/>
                </a:tc>
                <a:tc>
                  <a:txBody>
                    <a:bodyPr/>
                    <a:lstStyle/>
                    <a:p>
                      <a:pPr marL="0" marR="0" lvl="0" indent="0" algn="l"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u="none" strike="noStrike" cap="none" normalizeH="0" baseline="0">
                          <a:ln>
                            <a:noFill/>
                          </a:ln>
                          <a:effectLst/>
                        </a:rPr>
                        <a:t>Internet (IP)</a:t>
                      </a:r>
                      <a:endParaRPr kumimoji="0" lang="en-US" sz="2400" b="0" i="0" u="none" strike="noStrike" cap="none" normalizeH="0" baseline="0">
                        <a:ln>
                          <a:noFill/>
                        </a:ln>
                        <a:solidFill>
                          <a:schemeClr val="tx1"/>
                        </a:solidFill>
                        <a:effectLst/>
                        <a:latin typeface="Arial" charset="0"/>
                        <a:cs typeface="Arial" charset="0"/>
                      </a:endParaRPr>
                    </a:p>
                  </a:txBody>
                  <a:tcPr marL="137160" marR="137160" marT="0" marB="0" anchor="ctr" horzOverflow="overflow"/>
                </a:tc>
                <a:extLst>
                  <a:ext uri="{0D108BD9-81ED-4DB2-BD59-A6C34878D82A}">
                    <a16:rowId xmlns:a16="http://schemas.microsoft.com/office/drawing/2014/main" val="10002"/>
                  </a:ext>
                </a:extLst>
              </a:tr>
              <a:tr h="413419">
                <a:tc>
                  <a:txBody>
                    <a:bodyPr/>
                    <a:lstStyle/>
                    <a:p>
                      <a:pPr marL="0" marR="0" lvl="0" indent="0" algn="r"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he-IL" sz="2400" u="none" strike="noStrike" cap="none" normalizeH="0" baseline="0">
                          <a:ln>
                            <a:noFill/>
                          </a:ln>
                          <a:effectLst/>
                        </a:rPr>
                        <a:t>העברת חבילה בין תחנות שכנות </a:t>
                      </a:r>
                      <a:endParaRPr kumimoji="0" lang="en-US" sz="2400" b="0" i="0" u="none" strike="noStrike" cap="none" normalizeH="0" baseline="0">
                        <a:ln>
                          <a:noFill/>
                        </a:ln>
                        <a:solidFill>
                          <a:schemeClr val="tx1"/>
                        </a:solidFill>
                        <a:effectLst/>
                        <a:latin typeface="Arial" charset="0"/>
                        <a:cs typeface="Arial" charset="0"/>
                      </a:endParaRPr>
                    </a:p>
                  </a:txBody>
                  <a:tcPr marL="137160" marR="137160" marT="0" marB="0" anchor="ctr" horzOverflow="overflow"/>
                </a:tc>
                <a:tc>
                  <a:txBody>
                    <a:bodyPr/>
                    <a:lstStyle/>
                    <a:p>
                      <a:pPr marL="0" marR="0" lvl="0" indent="0" algn="l"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u="none" strike="noStrike" cap="none" normalizeH="0" baseline="0" dirty="0">
                          <a:ln>
                            <a:noFill/>
                          </a:ln>
                          <a:effectLst/>
                        </a:rPr>
                        <a:t>Data Link </a:t>
                      </a:r>
                      <a:endParaRPr kumimoji="0" lang="en-US" sz="2400" b="0" i="0" u="none" strike="noStrike" cap="none" normalizeH="0" baseline="0" dirty="0">
                        <a:ln>
                          <a:noFill/>
                        </a:ln>
                        <a:solidFill>
                          <a:schemeClr val="tx1"/>
                        </a:solidFill>
                        <a:effectLst/>
                        <a:latin typeface="Arial" charset="0"/>
                        <a:cs typeface="Arial" charset="0"/>
                      </a:endParaRPr>
                    </a:p>
                  </a:txBody>
                  <a:tcPr marL="137160" marR="137160" marT="0" marB="0" anchor="ctr" horzOverflow="overflow"/>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2884926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 presetClass="entr" presetSubtype="0" fill="hold" nodeType="afterEffect">
                                  <p:stCondLst>
                                    <p:cond delay="0"/>
                                  </p:stCondLst>
                                  <p:childTnLst>
                                    <p:set>
                                      <p:cBhvr>
                                        <p:cTn id="6" dur="1" fill="hold">
                                          <p:stCondLst>
                                            <p:cond delay="0"/>
                                          </p:stCondLst>
                                        </p:cTn>
                                        <p:tgtEl>
                                          <p:spTgt spid="3676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D0798CF-B77E-47E3-BF70-F929311546CC}"/>
              </a:ext>
            </a:extLst>
          </p:cNvPr>
          <p:cNvSpPr>
            <a:spLocks noGrp="1"/>
          </p:cNvSpPr>
          <p:nvPr>
            <p:ph type="title"/>
          </p:nvPr>
        </p:nvSpPr>
        <p:spPr/>
        <p:txBody>
          <a:bodyPr/>
          <a:lstStyle/>
          <a:p>
            <a:r>
              <a:rPr lang="he-IL" dirty="0"/>
              <a:t>למה צריך 4 שכבות?</a:t>
            </a:r>
            <a:endParaRPr lang="en-US" dirty="0"/>
          </a:p>
        </p:txBody>
      </p:sp>
      <p:sp>
        <p:nvSpPr>
          <p:cNvPr id="14" name="Content Placeholder 13">
            <a:extLst>
              <a:ext uri="{FF2B5EF4-FFF2-40B4-BE49-F238E27FC236}">
                <a16:creationId xmlns:a16="http://schemas.microsoft.com/office/drawing/2014/main" id="{4140193E-B2A4-4C0D-807C-559CB9C63A04}"/>
              </a:ext>
            </a:extLst>
          </p:cNvPr>
          <p:cNvSpPr>
            <a:spLocks noGrp="1"/>
          </p:cNvSpPr>
          <p:nvPr>
            <p:ph idx="1"/>
          </p:nvPr>
        </p:nvSpPr>
        <p:spPr/>
        <p:txBody>
          <a:bodyPr/>
          <a:lstStyle/>
          <a:p>
            <a:r>
              <a:rPr lang="he-IL" dirty="0"/>
              <a:t>תקשורת בין שני מחשבים לא באמת נראית ככה:</a:t>
            </a:r>
            <a:endParaRPr lang="en-US" dirty="0"/>
          </a:p>
        </p:txBody>
      </p:sp>
      <p:sp>
        <p:nvSpPr>
          <p:cNvPr id="4" name="Footer Placeholder 3">
            <a:extLst>
              <a:ext uri="{FF2B5EF4-FFF2-40B4-BE49-F238E27FC236}">
                <a16:creationId xmlns:a16="http://schemas.microsoft.com/office/drawing/2014/main" id="{B984CB0C-0DB1-40C4-83C1-C1E84D044CCE}"/>
              </a:ext>
            </a:extLst>
          </p:cNvPr>
          <p:cNvSpPr>
            <a:spLocks noGrp="1"/>
          </p:cNvSpPr>
          <p:nvPr>
            <p:ph type="ftr" sz="quarter" idx="11"/>
          </p:nvPr>
        </p:nvSpPr>
        <p:spPr/>
        <p:txBody>
          <a:bodyPr/>
          <a:lstStyle/>
          <a:p>
            <a:pPr algn="r"/>
            <a:r>
              <a:rPr lang="he-IL"/>
              <a:t>מערכות הפעלה - תרגול 12</a:t>
            </a:r>
            <a:endParaRPr lang="en-US" dirty="0"/>
          </a:p>
        </p:txBody>
      </p:sp>
      <p:sp>
        <p:nvSpPr>
          <p:cNvPr id="5" name="Slide Number Placeholder 4">
            <a:extLst>
              <a:ext uri="{FF2B5EF4-FFF2-40B4-BE49-F238E27FC236}">
                <a16:creationId xmlns:a16="http://schemas.microsoft.com/office/drawing/2014/main" id="{02AEBBE7-E9A6-48B7-9FF4-69BCD9AE3E69}"/>
              </a:ext>
            </a:extLst>
          </p:cNvPr>
          <p:cNvSpPr>
            <a:spLocks noGrp="1"/>
          </p:cNvSpPr>
          <p:nvPr>
            <p:ph type="sldNum" sz="quarter" idx="12"/>
          </p:nvPr>
        </p:nvSpPr>
        <p:spPr/>
        <p:txBody>
          <a:bodyPr/>
          <a:lstStyle/>
          <a:p>
            <a:fld id="{0CFEC368-1D7A-4F81-ABF6-AE0E36BAF64C}" type="slidenum">
              <a:rPr lang="en-US" smtClean="0"/>
              <a:pPr/>
              <a:t>8</a:t>
            </a:fld>
            <a:endParaRPr lang="en-US"/>
          </a:p>
        </p:txBody>
      </p:sp>
      <p:pic>
        <p:nvPicPr>
          <p:cNvPr id="7" name="Picture 4" descr="http://upload.wikimedia.org/wikipedia/commons/thumb/c/c1/Computer-aj_aj_ashton_01.svg/1024px-Computer-aj_aj_ashton_01.svg.png">
            <a:extLst>
              <a:ext uri="{FF2B5EF4-FFF2-40B4-BE49-F238E27FC236}">
                <a16:creationId xmlns:a16="http://schemas.microsoft.com/office/drawing/2014/main" id="{21F3254A-A3BB-4B63-A979-4C919F630B6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995" y="3456062"/>
            <a:ext cx="1646593" cy="164659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http://www.shark-systems.de/static/images/protected/server.jpg">
            <a:extLst>
              <a:ext uri="{FF2B5EF4-FFF2-40B4-BE49-F238E27FC236}">
                <a16:creationId xmlns:a16="http://schemas.microsoft.com/office/drawing/2014/main" id="{AC393CD8-147A-4DD9-AEDC-EDE42F9B1FA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86550" y="2955383"/>
            <a:ext cx="2000250" cy="2647951"/>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D102FFD1-B491-4C26-BC0A-C753A4917B17}"/>
              </a:ext>
            </a:extLst>
          </p:cNvPr>
          <p:cNvSpPr txBox="1"/>
          <p:nvPr/>
        </p:nvSpPr>
        <p:spPr>
          <a:xfrm>
            <a:off x="287406" y="3225229"/>
            <a:ext cx="1986182" cy="461665"/>
          </a:xfrm>
          <a:prstGeom prst="rect">
            <a:avLst/>
          </a:prstGeom>
          <a:noFill/>
        </p:spPr>
        <p:txBody>
          <a:bodyPr wrap="square" rtlCol="1">
            <a:spAutoFit/>
          </a:bodyPr>
          <a:lstStyle/>
          <a:p>
            <a:pPr algn="ctr" rtl="0"/>
            <a:r>
              <a:rPr lang="en-US" sz="2400" dirty="0"/>
              <a:t>my computer</a:t>
            </a:r>
            <a:endParaRPr lang="he-IL" sz="2400" dirty="0"/>
          </a:p>
        </p:txBody>
      </p:sp>
      <p:sp>
        <p:nvSpPr>
          <p:cNvPr id="10" name="TextBox 9">
            <a:extLst>
              <a:ext uri="{FF2B5EF4-FFF2-40B4-BE49-F238E27FC236}">
                <a16:creationId xmlns:a16="http://schemas.microsoft.com/office/drawing/2014/main" id="{31782F81-10C1-462D-8A33-5FF90E41AE69}"/>
              </a:ext>
            </a:extLst>
          </p:cNvPr>
          <p:cNvSpPr txBox="1"/>
          <p:nvPr/>
        </p:nvSpPr>
        <p:spPr>
          <a:xfrm>
            <a:off x="7188629" y="2479073"/>
            <a:ext cx="862741" cy="461665"/>
          </a:xfrm>
          <a:prstGeom prst="rect">
            <a:avLst/>
          </a:prstGeom>
          <a:noFill/>
        </p:spPr>
        <p:txBody>
          <a:bodyPr wrap="square" rtlCol="1">
            <a:spAutoFit/>
          </a:bodyPr>
          <a:lstStyle/>
          <a:p>
            <a:pPr algn="ctr" rtl="0"/>
            <a:r>
              <a:rPr lang="en-US" sz="2400" dirty="0"/>
              <a:t>csl2</a:t>
            </a:r>
            <a:endParaRPr lang="he-IL" sz="2400" dirty="0"/>
          </a:p>
        </p:txBody>
      </p:sp>
      <p:cxnSp>
        <p:nvCxnSpPr>
          <p:cNvPr id="11" name="Straight Connector 10">
            <a:extLst>
              <a:ext uri="{FF2B5EF4-FFF2-40B4-BE49-F238E27FC236}">
                <a16:creationId xmlns:a16="http://schemas.microsoft.com/office/drawing/2014/main" id="{BFE468F5-CCCD-45F3-8E9A-F116BB2A45D8}"/>
              </a:ext>
            </a:extLst>
          </p:cNvPr>
          <p:cNvCxnSpPr>
            <a:stCxn id="7" idx="3"/>
            <a:endCxn id="8" idx="1"/>
          </p:cNvCxnSpPr>
          <p:nvPr/>
        </p:nvCxnSpPr>
        <p:spPr>
          <a:xfrm>
            <a:off x="2273588" y="4279359"/>
            <a:ext cx="4412962"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3046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D0798CF-B77E-47E3-BF70-F929311546CC}"/>
              </a:ext>
            </a:extLst>
          </p:cNvPr>
          <p:cNvSpPr>
            <a:spLocks noGrp="1"/>
          </p:cNvSpPr>
          <p:nvPr>
            <p:ph type="title"/>
          </p:nvPr>
        </p:nvSpPr>
        <p:spPr/>
        <p:txBody>
          <a:bodyPr/>
          <a:lstStyle/>
          <a:p>
            <a:r>
              <a:rPr lang="he-IL" dirty="0"/>
              <a:t>למה צריך 4 שכבות?</a:t>
            </a:r>
            <a:endParaRPr lang="en-US" dirty="0"/>
          </a:p>
        </p:txBody>
      </p:sp>
      <p:sp>
        <p:nvSpPr>
          <p:cNvPr id="14" name="Content Placeholder 13">
            <a:extLst>
              <a:ext uri="{FF2B5EF4-FFF2-40B4-BE49-F238E27FC236}">
                <a16:creationId xmlns:a16="http://schemas.microsoft.com/office/drawing/2014/main" id="{4140193E-B2A4-4C0D-807C-559CB9C63A04}"/>
              </a:ext>
            </a:extLst>
          </p:cNvPr>
          <p:cNvSpPr>
            <a:spLocks noGrp="1"/>
          </p:cNvSpPr>
          <p:nvPr>
            <p:ph idx="1"/>
          </p:nvPr>
        </p:nvSpPr>
        <p:spPr/>
        <p:txBody>
          <a:bodyPr/>
          <a:lstStyle/>
          <a:p>
            <a:r>
              <a:rPr lang="he-IL" dirty="0"/>
              <a:t>אלא יותר ככה:</a:t>
            </a:r>
            <a:endParaRPr lang="en-US" dirty="0"/>
          </a:p>
        </p:txBody>
      </p:sp>
      <p:sp>
        <p:nvSpPr>
          <p:cNvPr id="4" name="Footer Placeholder 3">
            <a:extLst>
              <a:ext uri="{FF2B5EF4-FFF2-40B4-BE49-F238E27FC236}">
                <a16:creationId xmlns:a16="http://schemas.microsoft.com/office/drawing/2014/main" id="{B984CB0C-0DB1-40C4-83C1-C1E84D044CCE}"/>
              </a:ext>
            </a:extLst>
          </p:cNvPr>
          <p:cNvSpPr>
            <a:spLocks noGrp="1"/>
          </p:cNvSpPr>
          <p:nvPr>
            <p:ph type="ftr" sz="quarter" idx="11"/>
          </p:nvPr>
        </p:nvSpPr>
        <p:spPr/>
        <p:txBody>
          <a:bodyPr/>
          <a:lstStyle/>
          <a:p>
            <a:pPr algn="r"/>
            <a:r>
              <a:rPr lang="he-IL"/>
              <a:t>מערכות הפעלה - תרגול 12</a:t>
            </a:r>
            <a:endParaRPr lang="en-US" dirty="0"/>
          </a:p>
        </p:txBody>
      </p:sp>
      <p:sp>
        <p:nvSpPr>
          <p:cNvPr id="5" name="Slide Number Placeholder 4">
            <a:extLst>
              <a:ext uri="{FF2B5EF4-FFF2-40B4-BE49-F238E27FC236}">
                <a16:creationId xmlns:a16="http://schemas.microsoft.com/office/drawing/2014/main" id="{02AEBBE7-E9A6-48B7-9FF4-69BCD9AE3E69}"/>
              </a:ext>
            </a:extLst>
          </p:cNvPr>
          <p:cNvSpPr>
            <a:spLocks noGrp="1"/>
          </p:cNvSpPr>
          <p:nvPr>
            <p:ph type="sldNum" sz="quarter" idx="12"/>
          </p:nvPr>
        </p:nvSpPr>
        <p:spPr/>
        <p:txBody>
          <a:bodyPr/>
          <a:lstStyle/>
          <a:p>
            <a:fld id="{0CFEC368-1D7A-4F81-ABF6-AE0E36BAF64C}" type="slidenum">
              <a:rPr lang="en-US" smtClean="0"/>
              <a:pPr/>
              <a:t>9</a:t>
            </a:fld>
            <a:endParaRPr lang="en-US"/>
          </a:p>
        </p:txBody>
      </p:sp>
      <p:pic>
        <p:nvPicPr>
          <p:cNvPr id="7" name="Picture 4" descr="http://upload.wikimedia.org/wikipedia/commons/thumb/c/c1/Computer-aj_aj_ashton_01.svg/1024px-Computer-aj_aj_ashton_01.svg.png">
            <a:extLst>
              <a:ext uri="{FF2B5EF4-FFF2-40B4-BE49-F238E27FC236}">
                <a16:creationId xmlns:a16="http://schemas.microsoft.com/office/drawing/2014/main" id="{21F3254A-A3BB-4B63-A979-4C919F630B6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995" y="3456062"/>
            <a:ext cx="1646593" cy="164659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http://www.shark-systems.de/static/images/protected/server.jpg">
            <a:extLst>
              <a:ext uri="{FF2B5EF4-FFF2-40B4-BE49-F238E27FC236}">
                <a16:creationId xmlns:a16="http://schemas.microsoft.com/office/drawing/2014/main" id="{AC393CD8-147A-4DD9-AEDC-EDE42F9B1FA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86550" y="2955383"/>
            <a:ext cx="2000250" cy="2647951"/>
          </a:xfrm>
          <a:prstGeom prst="rect">
            <a:avLst/>
          </a:prstGeom>
          <a:noFill/>
          <a:extLst>
            <a:ext uri="{909E8E84-426E-40DD-AFC4-6F175D3DCCD1}">
              <a14:hiddenFill xmlns:a14="http://schemas.microsoft.com/office/drawing/2010/main">
                <a:solidFill>
                  <a:srgbClr val="FFFFFF"/>
                </a:solidFill>
              </a14:hiddenFill>
            </a:ext>
          </a:extLst>
        </p:spPr>
      </p:pic>
      <p:pic>
        <p:nvPicPr>
          <p:cNvPr id="43" name="Picture 2" descr="http://www.dlink.com/-/media/Images/Products/DSR/500N/2%20DSR500NA1Image%20LSide.png">
            <a:extLst>
              <a:ext uri="{FF2B5EF4-FFF2-40B4-BE49-F238E27FC236}">
                <a16:creationId xmlns:a16="http://schemas.microsoft.com/office/drawing/2014/main" id="{C5965579-EC9C-4246-9EE5-18EB8F5166B4}"/>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33222" y="3250525"/>
            <a:ext cx="1542231" cy="867505"/>
          </a:xfrm>
          <a:prstGeom prst="rect">
            <a:avLst/>
          </a:prstGeom>
          <a:noFill/>
          <a:extLst>
            <a:ext uri="{909E8E84-426E-40DD-AFC4-6F175D3DCCD1}">
              <a14:hiddenFill xmlns:a14="http://schemas.microsoft.com/office/drawing/2010/main">
                <a:solidFill>
                  <a:srgbClr val="FFFFFF"/>
                </a:solidFill>
              </a14:hiddenFill>
            </a:ext>
          </a:extLst>
        </p:spPr>
      </p:pic>
      <p:pic>
        <p:nvPicPr>
          <p:cNvPr id="44" name="Picture 2" descr="http://www.dlink.com/-/media/Images/Products/DSR/500N/2%20DSR500NA1Image%20LSide.png">
            <a:extLst>
              <a:ext uri="{FF2B5EF4-FFF2-40B4-BE49-F238E27FC236}">
                <a16:creationId xmlns:a16="http://schemas.microsoft.com/office/drawing/2014/main" id="{1F25DAC1-5433-4A28-86A9-80303E773E6C}"/>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99702" y="3250525"/>
            <a:ext cx="1542231" cy="867505"/>
          </a:xfrm>
          <a:prstGeom prst="rect">
            <a:avLst/>
          </a:prstGeom>
          <a:noFill/>
          <a:extLst>
            <a:ext uri="{909E8E84-426E-40DD-AFC4-6F175D3DCCD1}">
              <a14:hiddenFill xmlns:a14="http://schemas.microsoft.com/office/drawing/2010/main">
                <a:solidFill>
                  <a:srgbClr val="FFFFFF"/>
                </a:solidFill>
              </a14:hiddenFill>
            </a:ext>
          </a:extLst>
        </p:spPr>
      </p:pic>
      <p:pic>
        <p:nvPicPr>
          <p:cNvPr id="45" name="Picture 2" descr="http://www.dlink.com/-/media/Images/Products/DSR/500N/2%20DSR500NA1Image%20LSide.png">
            <a:extLst>
              <a:ext uri="{FF2B5EF4-FFF2-40B4-BE49-F238E27FC236}">
                <a16:creationId xmlns:a16="http://schemas.microsoft.com/office/drawing/2014/main" id="{2D735921-681B-41FE-9AC2-8A98A9BC004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2056" y="5169581"/>
            <a:ext cx="1542231" cy="867505"/>
          </a:xfrm>
          <a:prstGeom prst="rect">
            <a:avLst/>
          </a:prstGeom>
          <a:noFill/>
          <a:extLst>
            <a:ext uri="{909E8E84-426E-40DD-AFC4-6F175D3DCCD1}">
              <a14:hiddenFill xmlns:a14="http://schemas.microsoft.com/office/drawing/2010/main">
                <a:solidFill>
                  <a:srgbClr val="FFFFFF"/>
                </a:solidFill>
              </a14:hiddenFill>
            </a:ext>
          </a:extLst>
        </p:spPr>
      </p:pic>
      <p:cxnSp>
        <p:nvCxnSpPr>
          <p:cNvPr id="46" name="Straight Connector 45">
            <a:extLst>
              <a:ext uri="{FF2B5EF4-FFF2-40B4-BE49-F238E27FC236}">
                <a16:creationId xmlns:a16="http://schemas.microsoft.com/office/drawing/2014/main" id="{C7767CEC-3E8C-46C6-881F-C1E68BC9A27D}"/>
              </a:ext>
            </a:extLst>
          </p:cNvPr>
          <p:cNvCxnSpPr/>
          <p:nvPr/>
        </p:nvCxnSpPr>
        <p:spPr>
          <a:xfrm flipV="1">
            <a:off x="2164251" y="3959313"/>
            <a:ext cx="621437" cy="475987"/>
          </a:xfrm>
          <a:prstGeom prst="line">
            <a:avLst/>
          </a:prstGeom>
        </p:spPr>
        <p:style>
          <a:lnRef idx="1">
            <a:schemeClr val="dk1"/>
          </a:lnRef>
          <a:fillRef idx="0">
            <a:schemeClr val="dk1"/>
          </a:fillRef>
          <a:effectRef idx="0">
            <a:schemeClr val="dk1"/>
          </a:effectRef>
          <a:fontRef idx="minor">
            <a:schemeClr val="tx1"/>
          </a:fontRef>
        </p:style>
      </p:cxnSp>
      <p:cxnSp>
        <p:nvCxnSpPr>
          <p:cNvPr id="47" name="Straight Connector 46">
            <a:extLst>
              <a:ext uri="{FF2B5EF4-FFF2-40B4-BE49-F238E27FC236}">
                <a16:creationId xmlns:a16="http://schemas.microsoft.com/office/drawing/2014/main" id="{8B6DFD50-633F-4E00-BE8D-D4699C3E3227}"/>
              </a:ext>
            </a:extLst>
          </p:cNvPr>
          <p:cNvCxnSpPr>
            <a:stCxn id="43" idx="3"/>
            <a:endCxn id="44" idx="1"/>
          </p:cNvCxnSpPr>
          <p:nvPr/>
        </p:nvCxnSpPr>
        <p:spPr>
          <a:xfrm>
            <a:off x="4075453" y="3684278"/>
            <a:ext cx="824249" cy="0"/>
          </a:xfrm>
          <a:prstGeom prst="line">
            <a:avLst/>
          </a:prstGeom>
        </p:spPr>
        <p:style>
          <a:lnRef idx="1">
            <a:schemeClr val="dk1"/>
          </a:lnRef>
          <a:fillRef idx="0">
            <a:schemeClr val="dk1"/>
          </a:fillRef>
          <a:effectRef idx="0">
            <a:schemeClr val="dk1"/>
          </a:effectRef>
          <a:fontRef idx="minor">
            <a:schemeClr val="tx1"/>
          </a:fontRef>
        </p:style>
      </p:cxnSp>
      <p:cxnSp>
        <p:nvCxnSpPr>
          <p:cNvPr id="48" name="Straight Connector 47">
            <a:extLst>
              <a:ext uri="{FF2B5EF4-FFF2-40B4-BE49-F238E27FC236}">
                <a16:creationId xmlns:a16="http://schemas.microsoft.com/office/drawing/2014/main" id="{FFBC0155-E5DC-47CE-B086-AF82FBFD344A}"/>
              </a:ext>
            </a:extLst>
          </p:cNvPr>
          <p:cNvCxnSpPr>
            <a:stCxn id="44" idx="3"/>
          </p:cNvCxnSpPr>
          <p:nvPr/>
        </p:nvCxnSpPr>
        <p:spPr>
          <a:xfrm>
            <a:off x="6441933" y="3684278"/>
            <a:ext cx="578404" cy="513028"/>
          </a:xfrm>
          <a:prstGeom prst="line">
            <a:avLst/>
          </a:prstGeom>
        </p:spPr>
        <p:style>
          <a:lnRef idx="1">
            <a:schemeClr val="dk1"/>
          </a:lnRef>
          <a:fillRef idx="0">
            <a:schemeClr val="dk1"/>
          </a:fillRef>
          <a:effectRef idx="0">
            <a:schemeClr val="dk1"/>
          </a:effectRef>
          <a:fontRef idx="minor">
            <a:schemeClr val="tx1"/>
          </a:fontRef>
        </p:style>
      </p:cxnSp>
      <p:cxnSp>
        <p:nvCxnSpPr>
          <p:cNvPr id="49" name="Straight Connector 48">
            <a:extLst>
              <a:ext uri="{FF2B5EF4-FFF2-40B4-BE49-F238E27FC236}">
                <a16:creationId xmlns:a16="http://schemas.microsoft.com/office/drawing/2014/main" id="{2B2B8F06-BFE4-4921-90F2-CE0C633B31B8}"/>
              </a:ext>
            </a:extLst>
          </p:cNvPr>
          <p:cNvCxnSpPr>
            <a:endCxn id="45" idx="1"/>
          </p:cNvCxnSpPr>
          <p:nvPr/>
        </p:nvCxnSpPr>
        <p:spPr>
          <a:xfrm>
            <a:off x="2164251" y="4435300"/>
            <a:ext cx="1787805" cy="1168034"/>
          </a:xfrm>
          <a:prstGeom prst="line">
            <a:avLst/>
          </a:prstGeom>
        </p:spPr>
        <p:style>
          <a:lnRef idx="1">
            <a:schemeClr val="dk1"/>
          </a:lnRef>
          <a:fillRef idx="0">
            <a:schemeClr val="dk1"/>
          </a:fillRef>
          <a:effectRef idx="0">
            <a:schemeClr val="dk1"/>
          </a:effectRef>
          <a:fontRef idx="minor">
            <a:schemeClr val="tx1"/>
          </a:fontRef>
        </p:style>
      </p:cxnSp>
      <p:cxnSp>
        <p:nvCxnSpPr>
          <p:cNvPr id="50" name="Straight Connector 49">
            <a:extLst>
              <a:ext uri="{FF2B5EF4-FFF2-40B4-BE49-F238E27FC236}">
                <a16:creationId xmlns:a16="http://schemas.microsoft.com/office/drawing/2014/main" id="{F0071411-50BB-414D-BE28-209A2335894C}"/>
              </a:ext>
            </a:extLst>
          </p:cNvPr>
          <p:cNvCxnSpPr>
            <a:stCxn id="45" idx="3"/>
          </p:cNvCxnSpPr>
          <p:nvPr/>
        </p:nvCxnSpPr>
        <p:spPr>
          <a:xfrm flipV="1">
            <a:off x="5494287" y="4726646"/>
            <a:ext cx="1526050" cy="876688"/>
          </a:xfrm>
          <a:prstGeom prst="line">
            <a:avLst/>
          </a:prstGeom>
        </p:spPr>
        <p:style>
          <a:lnRef idx="1">
            <a:schemeClr val="dk1"/>
          </a:lnRef>
          <a:fillRef idx="0">
            <a:schemeClr val="dk1"/>
          </a:fillRef>
          <a:effectRef idx="0">
            <a:schemeClr val="dk1"/>
          </a:effectRef>
          <a:fontRef idx="minor">
            <a:schemeClr val="tx1"/>
          </a:fontRef>
        </p:style>
      </p:cxnSp>
      <p:pic>
        <p:nvPicPr>
          <p:cNvPr id="51" name="Picture 2" descr="http://pixelcurse.com/wp-content/uploads/2011/05/postal_icon_74.jpg">
            <a:extLst>
              <a:ext uri="{FF2B5EF4-FFF2-40B4-BE49-F238E27FC236}">
                <a16:creationId xmlns:a16="http://schemas.microsoft.com/office/drawing/2014/main" id="{855DA947-86B9-4A7C-AB68-DCC4CFE17BEF}"/>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874946" y="5135936"/>
            <a:ext cx="1320593" cy="792356"/>
          </a:xfrm>
          <a:prstGeom prst="rect">
            <a:avLst/>
          </a:prstGeom>
          <a:noFill/>
          <a:extLst>
            <a:ext uri="{909E8E84-426E-40DD-AFC4-6F175D3DCCD1}">
              <a14:hiddenFill xmlns:a14="http://schemas.microsoft.com/office/drawing/2010/main">
                <a:solidFill>
                  <a:srgbClr val="FFFFFF"/>
                </a:solidFill>
              </a14:hiddenFill>
            </a:ext>
          </a:extLst>
        </p:spPr>
      </p:pic>
      <p:pic>
        <p:nvPicPr>
          <p:cNvPr id="52" name="Picture 2" descr="http://pixelcurse.com/wp-content/uploads/2011/05/postal_icon_74.jpg">
            <a:extLst>
              <a:ext uri="{FF2B5EF4-FFF2-40B4-BE49-F238E27FC236}">
                <a16:creationId xmlns:a16="http://schemas.microsoft.com/office/drawing/2014/main" id="{9AB65D81-197E-40CC-9738-F4BA205EBD18}"/>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696185" y="5575536"/>
            <a:ext cx="1320593" cy="792356"/>
          </a:xfrm>
          <a:prstGeom prst="rect">
            <a:avLst/>
          </a:prstGeom>
          <a:noFill/>
          <a:extLst>
            <a:ext uri="{909E8E84-426E-40DD-AFC4-6F175D3DCCD1}">
              <a14:hiddenFill xmlns:a14="http://schemas.microsoft.com/office/drawing/2010/main">
                <a:solidFill>
                  <a:srgbClr val="FFFFFF"/>
                </a:solidFill>
              </a14:hiddenFill>
            </a:ext>
          </a:extLst>
        </p:spPr>
      </p:pic>
      <p:pic>
        <p:nvPicPr>
          <p:cNvPr id="53" name="Picture 2" descr="http://pixelcurse.com/wp-content/uploads/2011/05/postal_icon_74.jpg">
            <a:extLst>
              <a:ext uri="{FF2B5EF4-FFF2-40B4-BE49-F238E27FC236}">
                <a16:creationId xmlns:a16="http://schemas.microsoft.com/office/drawing/2014/main" id="{0176E3E7-1BBD-42EC-996E-41A1D1CF75C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27280" y="2665338"/>
            <a:ext cx="1320593" cy="792356"/>
          </a:xfrm>
          <a:prstGeom prst="rect">
            <a:avLst/>
          </a:prstGeom>
          <a:noFill/>
          <a:extLst>
            <a:ext uri="{909E8E84-426E-40DD-AFC4-6F175D3DCCD1}">
              <a14:hiddenFill xmlns:a14="http://schemas.microsoft.com/office/drawing/2010/main">
                <a:solidFill>
                  <a:srgbClr val="FFFFFF"/>
                </a:solidFill>
              </a14:hiddenFill>
            </a:ext>
          </a:extLst>
        </p:spPr>
      </p:pic>
      <p:cxnSp>
        <p:nvCxnSpPr>
          <p:cNvPr id="54" name="Straight Arrow Connector 53">
            <a:extLst>
              <a:ext uri="{FF2B5EF4-FFF2-40B4-BE49-F238E27FC236}">
                <a16:creationId xmlns:a16="http://schemas.microsoft.com/office/drawing/2014/main" id="{87747966-A81A-45EC-98B0-CEF3CC10556F}"/>
              </a:ext>
            </a:extLst>
          </p:cNvPr>
          <p:cNvCxnSpPr>
            <a:cxnSpLocks/>
            <a:endCxn id="53" idx="1"/>
          </p:cNvCxnSpPr>
          <p:nvPr/>
        </p:nvCxnSpPr>
        <p:spPr>
          <a:xfrm flipV="1">
            <a:off x="2164251" y="3061516"/>
            <a:ext cx="1663029" cy="2556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B3B4ABE1-FBD1-45E3-BA5A-F8363D42E89A}"/>
              </a:ext>
            </a:extLst>
          </p:cNvPr>
          <p:cNvCxnSpPr>
            <a:cxnSpLocks/>
            <a:stCxn id="53" idx="3"/>
          </p:cNvCxnSpPr>
          <p:nvPr/>
        </p:nvCxnSpPr>
        <p:spPr>
          <a:xfrm>
            <a:off x="5147873" y="3061516"/>
            <a:ext cx="1583262" cy="2113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32709E30-710A-4E79-B531-8D7248ED67F7}"/>
              </a:ext>
            </a:extLst>
          </p:cNvPr>
          <p:cNvCxnSpPr>
            <a:cxnSpLocks/>
          </p:cNvCxnSpPr>
          <p:nvPr/>
        </p:nvCxnSpPr>
        <p:spPr>
          <a:xfrm>
            <a:off x="1726419" y="5068203"/>
            <a:ext cx="341612" cy="2523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247664E9-65D9-420F-916E-17A348FB9BB8}"/>
              </a:ext>
            </a:extLst>
          </p:cNvPr>
          <p:cNvCxnSpPr/>
          <p:nvPr/>
        </p:nvCxnSpPr>
        <p:spPr>
          <a:xfrm flipV="1">
            <a:off x="6854730" y="5692243"/>
            <a:ext cx="378990" cy="1218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8" name="Freeform 26">
            <a:extLst>
              <a:ext uri="{FF2B5EF4-FFF2-40B4-BE49-F238E27FC236}">
                <a16:creationId xmlns:a16="http://schemas.microsoft.com/office/drawing/2014/main" id="{67B875C7-691B-40C9-BE4D-475F445DE8C1}"/>
              </a:ext>
            </a:extLst>
          </p:cNvPr>
          <p:cNvSpPr/>
          <p:nvPr/>
        </p:nvSpPr>
        <p:spPr>
          <a:xfrm>
            <a:off x="3003698" y="5783421"/>
            <a:ext cx="2965269" cy="644605"/>
          </a:xfrm>
          <a:custGeom>
            <a:avLst/>
            <a:gdLst>
              <a:gd name="connsiteX0" fmla="*/ 0 w 2965269"/>
              <a:gd name="connsiteY0" fmla="*/ 0 h 644605"/>
              <a:gd name="connsiteX1" fmla="*/ 1397726 w 2965269"/>
              <a:gd name="connsiteY1" fmla="*/ 640080 h 644605"/>
              <a:gd name="connsiteX2" fmla="*/ 2965269 w 2965269"/>
              <a:gd name="connsiteY2" fmla="*/ 235131 h 644605"/>
            </a:gdLst>
            <a:ahLst/>
            <a:cxnLst>
              <a:cxn ang="0">
                <a:pos x="connsiteX0" y="connsiteY0"/>
              </a:cxn>
              <a:cxn ang="0">
                <a:pos x="connsiteX1" y="connsiteY1"/>
              </a:cxn>
              <a:cxn ang="0">
                <a:pos x="connsiteX2" y="connsiteY2"/>
              </a:cxn>
            </a:cxnLst>
            <a:rect l="l" t="t" r="r" b="b"/>
            <a:pathLst>
              <a:path w="2965269" h="644605">
                <a:moveTo>
                  <a:pt x="0" y="0"/>
                </a:moveTo>
                <a:cubicBezTo>
                  <a:pt x="451757" y="300446"/>
                  <a:pt x="903515" y="600892"/>
                  <a:pt x="1397726" y="640080"/>
                </a:cubicBezTo>
                <a:cubicBezTo>
                  <a:pt x="1891937" y="679268"/>
                  <a:pt x="2428603" y="457199"/>
                  <a:pt x="2965269" y="235131"/>
                </a:cubicBezTo>
              </a:path>
            </a:pathLst>
          </a:custGeom>
          <a:noFill/>
          <a:ln>
            <a:tailEnd type="triangle"/>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600"/>
          </a:p>
        </p:txBody>
      </p:sp>
      <p:sp>
        <p:nvSpPr>
          <p:cNvPr id="26" name="TextBox 25">
            <a:extLst>
              <a:ext uri="{FF2B5EF4-FFF2-40B4-BE49-F238E27FC236}">
                <a16:creationId xmlns:a16="http://schemas.microsoft.com/office/drawing/2014/main" id="{E01BF2BA-E956-492B-9714-F7FDB65DB240}"/>
              </a:ext>
            </a:extLst>
          </p:cNvPr>
          <p:cNvSpPr txBox="1"/>
          <p:nvPr/>
        </p:nvSpPr>
        <p:spPr>
          <a:xfrm>
            <a:off x="287406" y="3225229"/>
            <a:ext cx="1986182" cy="461665"/>
          </a:xfrm>
          <a:prstGeom prst="rect">
            <a:avLst/>
          </a:prstGeom>
          <a:noFill/>
        </p:spPr>
        <p:txBody>
          <a:bodyPr wrap="square" rtlCol="1">
            <a:spAutoFit/>
          </a:bodyPr>
          <a:lstStyle/>
          <a:p>
            <a:pPr algn="ctr" rtl="0"/>
            <a:r>
              <a:rPr lang="en-US" sz="2400" dirty="0"/>
              <a:t>my computer</a:t>
            </a:r>
            <a:endParaRPr lang="he-IL" sz="2400" dirty="0"/>
          </a:p>
        </p:txBody>
      </p:sp>
      <p:sp>
        <p:nvSpPr>
          <p:cNvPr id="27" name="TextBox 26">
            <a:extLst>
              <a:ext uri="{FF2B5EF4-FFF2-40B4-BE49-F238E27FC236}">
                <a16:creationId xmlns:a16="http://schemas.microsoft.com/office/drawing/2014/main" id="{372E91E6-647D-4D8F-A4F0-114E5FC3E0D9}"/>
              </a:ext>
            </a:extLst>
          </p:cNvPr>
          <p:cNvSpPr txBox="1"/>
          <p:nvPr/>
        </p:nvSpPr>
        <p:spPr>
          <a:xfrm>
            <a:off x="7188629" y="2479073"/>
            <a:ext cx="862741" cy="461665"/>
          </a:xfrm>
          <a:prstGeom prst="rect">
            <a:avLst/>
          </a:prstGeom>
          <a:noFill/>
        </p:spPr>
        <p:txBody>
          <a:bodyPr wrap="square" rtlCol="1">
            <a:spAutoFit/>
          </a:bodyPr>
          <a:lstStyle/>
          <a:p>
            <a:pPr algn="ctr" rtl="0"/>
            <a:r>
              <a:rPr lang="en-US" sz="2400" dirty="0"/>
              <a:t>csl2</a:t>
            </a:r>
            <a:endParaRPr lang="he-IL" sz="2400" dirty="0"/>
          </a:p>
        </p:txBody>
      </p:sp>
    </p:spTree>
    <p:extLst>
      <p:ext uri="{BB962C8B-B14F-4D97-AF65-F5344CB8AC3E}">
        <p14:creationId xmlns:p14="http://schemas.microsoft.com/office/powerpoint/2010/main" val="1638017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txDef>
      <a:spPr>
        <a:noFill/>
      </a:spPr>
      <a:bodyPr wrap="square" rtlCol="0">
        <a:spAutoFit/>
      </a:bodyPr>
      <a:lstStyle>
        <a:defPPr algn="r" rtl="1">
          <a:defRPr dirty="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1758</TotalTime>
  <Words>2326</Words>
  <Application>Microsoft Office PowerPoint</Application>
  <PresentationFormat>On-screen Show (4:3)</PresentationFormat>
  <Paragraphs>524</Paragraphs>
  <Slides>36</Slides>
  <Notes>29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Calibri</vt:lpstr>
      <vt:lpstr>Courier New</vt:lpstr>
      <vt:lpstr>Wingdings</vt:lpstr>
      <vt:lpstr>Clarity</vt:lpstr>
      <vt:lpstr>תרגול 12</vt:lpstr>
      <vt:lpstr>TL;DR</vt:lpstr>
      <vt:lpstr>תקשורת בין מחשבים באמצעות sockets</vt:lpstr>
      <vt:lpstr>מודל שרת-לקוח</vt:lpstr>
      <vt:lpstr>תכנות מבוסס sockets</vt:lpstr>
      <vt:lpstr>Internet sockets</vt:lpstr>
      <vt:lpstr>חבילת הפרוטוקולים TCP/IP</vt:lpstr>
      <vt:lpstr>למה צריך 4 שכבות?</vt:lpstr>
      <vt:lpstr>למה צריך 4 שכבות?</vt:lpstr>
      <vt:lpstr>כתובת IP</vt:lpstr>
      <vt:lpstr>פורטים (Ports)</vt:lpstr>
      <vt:lpstr>פורטים (Ports)</vt:lpstr>
      <vt:lpstr>למה צריך 4 שכבות?</vt:lpstr>
      <vt:lpstr>Sockets API</vt:lpstr>
      <vt:lpstr>מימוש שרת-לקוח בעזרת sockets</vt:lpstr>
      <vt:lpstr>sockets API</vt:lpstr>
      <vt:lpstr>יצירת חיבור (connection)</vt:lpstr>
      <vt:lpstr>קוד השרת: הסברים</vt:lpstr>
      <vt:lpstr>יצירת socket חדש</vt:lpstr>
      <vt:lpstr>קישור socket לפורט</vt:lpstr>
      <vt:lpstr>האזנה על socket</vt:lpstr>
      <vt:lpstr>קבלת בקשות</vt:lpstr>
      <vt:lpstr>התחברות לשרת</vt:lpstr>
      <vt:lpstr>כתיבה ל-socket</vt:lpstr>
      <vt:lpstr>קריאה מה-socket</vt:lpstr>
      <vt:lpstr>סגירת socket</vt:lpstr>
      <vt:lpstr>דוגמת קוד שרת-לקוח</vt:lpstr>
      <vt:lpstr>מציאת כתובת IP של מחשב לפי שמו</vt:lpstr>
      <vt:lpstr>סדר בתים (endianess)</vt:lpstr>
      <vt:lpstr>מבני נתונים לכתובות</vt:lpstr>
      <vt:lpstr>קוד שרת 1</vt:lpstr>
      <vt:lpstr>קוד שרת 2</vt:lpstr>
      <vt:lpstr>קוד שרת 3</vt:lpstr>
      <vt:lpstr>קוד לקוח 1</vt:lpstr>
      <vt:lpstr>קוד לקוח 2</vt:lpstr>
      <vt:lpstr>קוד לקוח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Elad</dc:creator>
  <cp:lastModifiedBy>idanyani</cp:lastModifiedBy>
  <cp:revision>57</cp:revision>
  <dcterms:created xsi:type="dcterms:W3CDTF">2014-09-16T21:32:26Z</dcterms:created>
  <dcterms:modified xsi:type="dcterms:W3CDTF">2017-12-29T10:55:27Z</dcterms:modified>
</cp:coreProperties>
</file>