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notesMasterIdLst>
    <p:notesMasterId r:id="rId113"/>
  </p:notesMasterIdLst>
  <p:sldIdLst>
    <p:sldId id="256" r:id="rId2"/>
    <p:sldId id="298" r:id="rId3"/>
    <p:sldId id="303" r:id="rId4"/>
    <p:sldId id="349" r:id="rId5"/>
    <p:sldId id="342" r:id="rId6"/>
    <p:sldId id="343" r:id="rId7"/>
    <p:sldId id="344" r:id="rId8"/>
    <p:sldId id="345" r:id="rId9"/>
    <p:sldId id="348" r:id="rId10"/>
    <p:sldId id="267" r:id="rId11"/>
    <p:sldId id="350" r:id="rId12"/>
    <p:sldId id="451" r:id="rId13"/>
    <p:sldId id="260" r:id="rId14"/>
    <p:sldId id="261" r:id="rId15"/>
    <p:sldId id="346" r:id="rId16"/>
    <p:sldId id="351" r:id="rId17"/>
    <p:sldId id="262" r:id="rId18"/>
    <p:sldId id="455" r:id="rId19"/>
    <p:sldId id="263" r:id="rId20"/>
    <p:sldId id="264" r:id="rId21"/>
    <p:sldId id="452" r:id="rId22"/>
    <p:sldId id="454" r:id="rId23"/>
    <p:sldId id="284" r:id="rId24"/>
    <p:sldId id="285" r:id="rId25"/>
    <p:sldId id="456" r:id="rId26"/>
    <p:sldId id="457" r:id="rId27"/>
    <p:sldId id="460" r:id="rId28"/>
    <p:sldId id="462" r:id="rId29"/>
    <p:sldId id="286" r:id="rId30"/>
    <p:sldId id="287" r:id="rId31"/>
    <p:sldId id="370" r:id="rId32"/>
    <p:sldId id="368" r:id="rId33"/>
    <p:sldId id="464" r:id="rId34"/>
    <p:sldId id="465" r:id="rId35"/>
    <p:sldId id="466" r:id="rId36"/>
    <p:sldId id="296" r:id="rId37"/>
    <p:sldId id="470" r:id="rId38"/>
    <p:sldId id="352" r:id="rId39"/>
    <p:sldId id="471" r:id="rId40"/>
    <p:sldId id="472" r:id="rId41"/>
    <p:sldId id="475" r:id="rId42"/>
    <p:sldId id="453" r:id="rId43"/>
    <p:sldId id="293" r:id="rId44"/>
    <p:sldId id="476" r:id="rId45"/>
    <p:sldId id="477" r:id="rId46"/>
    <p:sldId id="474" r:id="rId47"/>
    <p:sldId id="371" r:id="rId48"/>
    <p:sldId id="373" r:id="rId49"/>
    <p:sldId id="374" r:id="rId50"/>
    <p:sldId id="377" r:id="rId51"/>
    <p:sldId id="375" r:id="rId52"/>
    <p:sldId id="378" r:id="rId53"/>
    <p:sldId id="400" r:id="rId54"/>
    <p:sldId id="379" r:id="rId55"/>
    <p:sldId id="380" r:id="rId56"/>
    <p:sldId id="381" r:id="rId57"/>
    <p:sldId id="382" r:id="rId58"/>
    <p:sldId id="383" r:id="rId59"/>
    <p:sldId id="384" r:id="rId60"/>
    <p:sldId id="385" r:id="rId61"/>
    <p:sldId id="386" r:id="rId62"/>
    <p:sldId id="387" r:id="rId63"/>
    <p:sldId id="399" r:id="rId64"/>
    <p:sldId id="467" r:id="rId65"/>
    <p:sldId id="469" r:id="rId66"/>
    <p:sldId id="388" r:id="rId67"/>
    <p:sldId id="389" r:id="rId68"/>
    <p:sldId id="478" r:id="rId69"/>
    <p:sldId id="392" r:id="rId70"/>
    <p:sldId id="390" r:id="rId71"/>
    <p:sldId id="391" r:id="rId72"/>
    <p:sldId id="393" r:id="rId73"/>
    <p:sldId id="394" r:id="rId74"/>
    <p:sldId id="395" r:id="rId75"/>
    <p:sldId id="396" r:id="rId76"/>
    <p:sldId id="397" r:id="rId77"/>
    <p:sldId id="398" r:id="rId78"/>
    <p:sldId id="401" r:id="rId79"/>
    <p:sldId id="404" r:id="rId80"/>
    <p:sldId id="405" r:id="rId81"/>
    <p:sldId id="406" r:id="rId82"/>
    <p:sldId id="407" r:id="rId83"/>
    <p:sldId id="408" r:id="rId84"/>
    <p:sldId id="409" r:id="rId85"/>
    <p:sldId id="410" r:id="rId86"/>
    <p:sldId id="411" r:id="rId87"/>
    <p:sldId id="412" r:id="rId88"/>
    <p:sldId id="413" r:id="rId89"/>
    <p:sldId id="414" r:id="rId90"/>
    <p:sldId id="415" r:id="rId91"/>
    <p:sldId id="416" r:id="rId92"/>
    <p:sldId id="417" r:id="rId93"/>
    <p:sldId id="418" r:id="rId94"/>
    <p:sldId id="419" r:id="rId95"/>
    <p:sldId id="421" r:id="rId96"/>
    <p:sldId id="422" r:id="rId97"/>
    <p:sldId id="423" r:id="rId98"/>
    <p:sldId id="438" r:id="rId99"/>
    <p:sldId id="439" r:id="rId100"/>
    <p:sldId id="440" r:id="rId101"/>
    <p:sldId id="441" r:id="rId102"/>
    <p:sldId id="442" r:id="rId103"/>
    <p:sldId id="429" r:id="rId104"/>
    <p:sldId id="443" r:id="rId105"/>
    <p:sldId id="444" r:id="rId106"/>
    <p:sldId id="445" r:id="rId107"/>
    <p:sldId id="446" r:id="rId108"/>
    <p:sldId id="447" r:id="rId109"/>
    <p:sldId id="448" r:id="rId110"/>
    <p:sldId id="449" r:id="rId111"/>
    <p:sldId id="450" r:id="rId1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84" autoAdjust="0"/>
    <p:restoredTop sz="85793" autoAdjust="0"/>
  </p:normalViewPr>
  <p:slideViewPr>
    <p:cSldViewPr snapToGrid="0">
      <p:cViewPr varScale="1">
        <p:scale>
          <a:sx n="94" d="100"/>
          <a:sy n="94" d="100"/>
        </p:scale>
        <p:origin x="1266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117" Type="http://schemas.openxmlformats.org/officeDocument/2006/relationships/tableStyles" Target="tableStyles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6" Type="http://schemas.openxmlformats.org/officeDocument/2006/relationships/slide" Target="slides/slide1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102" Type="http://schemas.openxmlformats.org/officeDocument/2006/relationships/slide" Target="slides/slide101.xml"/><Relationship Id="rId110" Type="http://schemas.openxmlformats.org/officeDocument/2006/relationships/slide" Target="slides/slide109.xml"/><Relationship Id="rId115" Type="http://schemas.openxmlformats.org/officeDocument/2006/relationships/viewProps" Target="view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13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116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11" Type="http://schemas.openxmlformats.org/officeDocument/2006/relationships/slide" Target="slides/slide11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14" Type="http://schemas.openxmlformats.org/officeDocument/2006/relationships/presProps" Target="presProp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6432397-51A8-4998-B25E-9948267E4B9A}" type="doc">
      <dgm:prSet loTypeId="urn:microsoft.com/office/officeart/2005/8/layout/cycle2" loCatId="cycle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en-US"/>
        </a:p>
      </dgm:t>
    </dgm:pt>
    <dgm:pt modelId="{8630C7BC-DAE7-4F58-8F52-890BA3BC0479}">
      <dgm:prSet phldrT="[Text]"/>
      <dgm:spPr/>
      <dgm:t>
        <a:bodyPr/>
        <a:lstStyle/>
        <a:p>
          <a:r>
            <a:rPr lang="he-IL" altLang="en-US"/>
            <a:t>מגירות בדיסק</a:t>
          </a:r>
          <a:endParaRPr lang="en-US" dirty="0"/>
        </a:p>
      </dgm:t>
    </dgm:pt>
    <dgm:pt modelId="{2CDA2AA5-74A1-4D1A-BBE5-A46CB16DC0B8}" type="parTrans" cxnId="{E69B93FF-A8D1-46CC-B1C7-483398AC9703}">
      <dgm:prSet/>
      <dgm:spPr/>
      <dgm:t>
        <a:bodyPr/>
        <a:lstStyle/>
        <a:p>
          <a:endParaRPr lang="en-US"/>
        </a:p>
      </dgm:t>
    </dgm:pt>
    <dgm:pt modelId="{A10FD83B-388E-426F-A3DC-F75437CD75D9}" type="sibTrans" cxnId="{E69B93FF-A8D1-46CC-B1C7-483398AC9703}">
      <dgm:prSet/>
      <dgm:spPr/>
      <dgm:t>
        <a:bodyPr/>
        <a:lstStyle/>
        <a:p>
          <a:r>
            <a:rPr lang="he-IL" altLang="en-US" b="1" dirty="0"/>
            <a:t>טבלת גיבוב דפים</a:t>
          </a:r>
          <a:endParaRPr lang="en-US" dirty="0"/>
        </a:p>
      </dgm:t>
    </dgm:pt>
    <dgm:pt modelId="{1E74AFE7-4923-401A-BD1E-D29B94671A48}">
      <dgm:prSet phldrT="[Text]"/>
      <dgm:spPr/>
      <dgm:t>
        <a:bodyPr/>
        <a:lstStyle/>
        <a:p>
          <a:r>
            <a:rPr lang="he-IL" altLang="en-US" dirty="0"/>
            <a:t>מסגרות בזיכרון</a:t>
          </a:r>
          <a:endParaRPr lang="en-US" dirty="0"/>
        </a:p>
      </dgm:t>
    </dgm:pt>
    <dgm:pt modelId="{52908D1D-B344-412D-987A-570A3D92D462}" type="parTrans" cxnId="{CFBB7F6E-B169-45AF-A2F3-F1281C7931AA}">
      <dgm:prSet/>
      <dgm:spPr/>
      <dgm:t>
        <a:bodyPr/>
        <a:lstStyle/>
        <a:p>
          <a:endParaRPr lang="en-US"/>
        </a:p>
      </dgm:t>
    </dgm:pt>
    <dgm:pt modelId="{996A2DFD-E37A-4D3E-8C7C-1C4DA55349A9}" type="sibTrans" cxnId="{CFBB7F6E-B169-45AF-A2F3-F1281C7931AA}">
      <dgm:prSet/>
      <dgm:spPr/>
      <dgm:t>
        <a:bodyPr/>
        <a:lstStyle/>
        <a:p>
          <a:r>
            <a:rPr lang="he-IL" altLang="en-US" b="1" dirty="0"/>
            <a:t>טבלת המסגרות</a:t>
          </a:r>
          <a:endParaRPr lang="en-US" dirty="0"/>
        </a:p>
      </dgm:t>
    </dgm:pt>
    <dgm:pt modelId="{6C3531F7-CF96-4A6E-9037-F54D022D9EA0}" type="pres">
      <dgm:prSet presAssocID="{06432397-51A8-4998-B25E-9948267E4B9A}" presName="cycle" presStyleCnt="0">
        <dgm:presLayoutVars>
          <dgm:dir/>
          <dgm:resizeHandles val="exact"/>
        </dgm:presLayoutVars>
      </dgm:prSet>
      <dgm:spPr/>
    </dgm:pt>
    <dgm:pt modelId="{6EDDF77F-B513-46AA-95A2-606F544101C8}" type="pres">
      <dgm:prSet presAssocID="{8630C7BC-DAE7-4F58-8F52-890BA3BC0479}" presName="node" presStyleLbl="node1" presStyleIdx="0" presStyleCnt="2">
        <dgm:presLayoutVars>
          <dgm:bulletEnabled val="1"/>
        </dgm:presLayoutVars>
      </dgm:prSet>
      <dgm:spPr/>
    </dgm:pt>
    <dgm:pt modelId="{FC31460E-A2C9-4972-9A6C-DF3FA7FE313F}" type="pres">
      <dgm:prSet presAssocID="{A10FD83B-388E-426F-A3DC-F75437CD75D9}" presName="sibTrans" presStyleLbl="sibTrans2D1" presStyleIdx="0" presStyleCnt="2"/>
      <dgm:spPr/>
    </dgm:pt>
    <dgm:pt modelId="{D8C7FE74-FA39-44B7-94AA-4FDC29DAD626}" type="pres">
      <dgm:prSet presAssocID="{A10FD83B-388E-426F-A3DC-F75437CD75D9}" presName="connectorText" presStyleLbl="sibTrans2D1" presStyleIdx="0" presStyleCnt="2"/>
      <dgm:spPr/>
    </dgm:pt>
    <dgm:pt modelId="{236AE34C-0801-45F1-B83A-DB1B33A030F0}" type="pres">
      <dgm:prSet presAssocID="{1E74AFE7-4923-401A-BD1E-D29B94671A48}" presName="node" presStyleLbl="node1" presStyleIdx="1" presStyleCnt="2">
        <dgm:presLayoutVars>
          <dgm:bulletEnabled val="1"/>
        </dgm:presLayoutVars>
      </dgm:prSet>
      <dgm:spPr/>
    </dgm:pt>
    <dgm:pt modelId="{AFB2B2FE-4A36-47C2-8D57-5C9657C5880D}" type="pres">
      <dgm:prSet presAssocID="{996A2DFD-E37A-4D3E-8C7C-1C4DA55349A9}" presName="sibTrans" presStyleLbl="sibTrans2D1" presStyleIdx="1" presStyleCnt="2"/>
      <dgm:spPr/>
    </dgm:pt>
    <dgm:pt modelId="{3449A92C-A7C4-4242-9B58-BFBD9C5D3D6A}" type="pres">
      <dgm:prSet presAssocID="{996A2DFD-E37A-4D3E-8C7C-1C4DA55349A9}" presName="connectorText" presStyleLbl="sibTrans2D1" presStyleIdx="1" presStyleCnt="2"/>
      <dgm:spPr/>
    </dgm:pt>
  </dgm:ptLst>
  <dgm:cxnLst>
    <dgm:cxn modelId="{A8E5C10C-C8FA-4080-9064-0EF343401F09}" type="presOf" srcId="{06432397-51A8-4998-B25E-9948267E4B9A}" destId="{6C3531F7-CF96-4A6E-9037-F54D022D9EA0}" srcOrd="0" destOrd="0" presId="urn:microsoft.com/office/officeart/2005/8/layout/cycle2"/>
    <dgm:cxn modelId="{11377B12-EAE2-4E3E-B5F6-DAA65AE78581}" type="presOf" srcId="{1E74AFE7-4923-401A-BD1E-D29B94671A48}" destId="{236AE34C-0801-45F1-B83A-DB1B33A030F0}" srcOrd="0" destOrd="0" presId="urn:microsoft.com/office/officeart/2005/8/layout/cycle2"/>
    <dgm:cxn modelId="{6829F526-C6C3-40A0-94F9-BBD7B9A49E52}" type="presOf" srcId="{996A2DFD-E37A-4D3E-8C7C-1C4DA55349A9}" destId="{3449A92C-A7C4-4242-9B58-BFBD9C5D3D6A}" srcOrd="1" destOrd="0" presId="urn:microsoft.com/office/officeart/2005/8/layout/cycle2"/>
    <dgm:cxn modelId="{773AE267-7BF1-43D6-82E4-3DCDEE15A2B6}" type="presOf" srcId="{996A2DFD-E37A-4D3E-8C7C-1C4DA55349A9}" destId="{AFB2B2FE-4A36-47C2-8D57-5C9657C5880D}" srcOrd="0" destOrd="0" presId="urn:microsoft.com/office/officeart/2005/8/layout/cycle2"/>
    <dgm:cxn modelId="{FDFEFF6A-08F5-468D-9667-BE2123D79D5E}" type="presOf" srcId="{8630C7BC-DAE7-4F58-8F52-890BA3BC0479}" destId="{6EDDF77F-B513-46AA-95A2-606F544101C8}" srcOrd="0" destOrd="0" presId="urn:microsoft.com/office/officeart/2005/8/layout/cycle2"/>
    <dgm:cxn modelId="{CFBB7F6E-B169-45AF-A2F3-F1281C7931AA}" srcId="{06432397-51A8-4998-B25E-9948267E4B9A}" destId="{1E74AFE7-4923-401A-BD1E-D29B94671A48}" srcOrd="1" destOrd="0" parTransId="{52908D1D-B344-412D-987A-570A3D92D462}" sibTransId="{996A2DFD-E37A-4D3E-8C7C-1C4DA55349A9}"/>
    <dgm:cxn modelId="{2FA871BB-C4E2-4A71-8161-F66B6F6DACE7}" type="presOf" srcId="{A10FD83B-388E-426F-A3DC-F75437CD75D9}" destId="{D8C7FE74-FA39-44B7-94AA-4FDC29DAD626}" srcOrd="1" destOrd="0" presId="urn:microsoft.com/office/officeart/2005/8/layout/cycle2"/>
    <dgm:cxn modelId="{BD0F77D7-5F1F-44F8-9ABF-F88A1121C6B3}" type="presOf" srcId="{A10FD83B-388E-426F-A3DC-F75437CD75D9}" destId="{FC31460E-A2C9-4972-9A6C-DF3FA7FE313F}" srcOrd="0" destOrd="0" presId="urn:microsoft.com/office/officeart/2005/8/layout/cycle2"/>
    <dgm:cxn modelId="{E69B93FF-A8D1-46CC-B1C7-483398AC9703}" srcId="{06432397-51A8-4998-B25E-9948267E4B9A}" destId="{8630C7BC-DAE7-4F58-8F52-890BA3BC0479}" srcOrd="0" destOrd="0" parTransId="{2CDA2AA5-74A1-4D1A-BBE5-A46CB16DC0B8}" sibTransId="{A10FD83B-388E-426F-A3DC-F75437CD75D9}"/>
    <dgm:cxn modelId="{07BF8909-9E59-4A6D-AADF-615879FDB7E5}" type="presParOf" srcId="{6C3531F7-CF96-4A6E-9037-F54D022D9EA0}" destId="{6EDDF77F-B513-46AA-95A2-606F544101C8}" srcOrd="0" destOrd="0" presId="urn:microsoft.com/office/officeart/2005/8/layout/cycle2"/>
    <dgm:cxn modelId="{C0C5C8CB-B801-420F-AB4A-1203BEABA8F3}" type="presParOf" srcId="{6C3531F7-CF96-4A6E-9037-F54D022D9EA0}" destId="{FC31460E-A2C9-4972-9A6C-DF3FA7FE313F}" srcOrd="1" destOrd="0" presId="urn:microsoft.com/office/officeart/2005/8/layout/cycle2"/>
    <dgm:cxn modelId="{38F0149E-11B7-467D-8755-4C029E7D24C8}" type="presParOf" srcId="{FC31460E-A2C9-4972-9A6C-DF3FA7FE313F}" destId="{D8C7FE74-FA39-44B7-94AA-4FDC29DAD626}" srcOrd="0" destOrd="0" presId="urn:microsoft.com/office/officeart/2005/8/layout/cycle2"/>
    <dgm:cxn modelId="{EDE1689F-D5C4-492A-9D7C-1EB7D0DE89CE}" type="presParOf" srcId="{6C3531F7-CF96-4A6E-9037-F54D022D9EA0}" destId="{236AE34C-0801-45F1-B83A-DB1B33A030F0}" srcOrd="2" destOrd="0" presId="urn:microsoft.com/office/officeart/2005/8/layout/cycle2"/>
    <dgm:cxn modelId="{C207BFE0-4582-4EB1-B84B-62DF65AE5748}" type="presParOf" srcId="{6C3531F7-CF96-4A6E-9037-F54D022D9EA0}" destId="{AFB2B2FE-4A36-47C2-8D57-5C9657C5880D}" srcOrd="3" destOrd="0" presId="urn:microsoft.com/office/officeart/2005/8/layout/cycle2"/>
    <dgm:cxn modelId="{A42D452E-04CB-472D-B213-913C6445F275}" type="presParOf" srcId="{AFB2B2FE-4A36-47C2-8D57-5C9657C5880D}" destId="{3449A92C-A7C4-4242-9B58-BFBD9C5D3D6A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EDDF77F-B513-46AA-95A2-606F544101C8}">
      <dsp:nvSpPr>
        <dsp:cNvPr id="0" name=""/>
        <dsp:cNvSpPr/>
      </dsp:nvSpPr>
      <dsp:spPr>
        <a:xfrm>
          <a:off x="2093" y="195"/>
          <a:ext cx="1355969" cy="135596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altLang="en-US" sz="2300" kern="1200"/>
            <a:t>מגירות בדיסק</a:t>
          </a:r>
          <a:endParaRPr lang="en-US" sz="2300" kern="1200" dirty="0"/>
        </a:p>
      </dsp:txBody>
      <dsp:txXfrm>
        <a:off x="200670" y="198772"/>
        <a:ext cx="958815" cy="958815"/>
      </dsp:txXfrm>
    </dsp:sp>
    <dsp:sp modelId="{FC31460E-A2C9-4972-9A6C-DF3FA7FE313F}">
      <dsp:nvSpPr>
        <dsp:cNvPr id="0" name=""/>
        <dsp:cNvSpPr/>
      </dsp:nvSpPr>
      <dsp:spPr>
        <a:xfrm>
          <a:off x="1773483" y="-221651"/>
          <a:ext cx="2400458" cy="45763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altLang="en-US" sz="1800" b="1" kern="1200" dirty="0"/>
            <a:t>טבלת גיבוב דפים</a:t>
          </a:r>
          <a:endParaRPr lang="en-US" sz="1800" kern="1200" dirty="0"/>
        </a:p>
      </dsp:txBody>
      <dsp:txXfrm>
        <a:off x="1773483" y="-130123"/>
        <a:ext cx="2263166" cy="274583"/>
      </dsp:txXfrm>
    </dsp:sp>
    <dsp:sp modelId="{236AE34C-0801-45F1-B83A-DB1B33A030F0}">
      <dsp:nvSpPr>
        <dsp:cNvPr id="0" name=""/>
        <dsp:cNvSpPr/>
      </dsp:nvSpPr>
      <dsp:spPr>
        <a:xfrm>
          <a:off x="4725236" y="195"/>
          <a:ext cx="1355969" cy="135596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altLang="en-US" sz="2300" kern="1200" dirty="0"/>
            <a:t>מסגרות בזיכרון</a:t>
          </a:r>
          <a:endParaRPr lang="en-US" sz="2300" kern="1200" dirty="0"/>
        </a:p>
      </dsp:txBody>
      <dsp:txXfrm>
        <a:off x="4923813" y="198772"/>
        <a:ext cx="958815" cy="958815"/>
      </dsp:txXfrm>
    </dsp:sp>
    <dsp:sp modelId="{AFB2B2FE-4A36-47C2-8D57-5C9657C5880D}">
      <dsp:nvSpPr>
        <dsp:cNvPr id="0" name=""/>
        <dsp:cNvSpPr/>
      </dsp:nvSpPr>
      <dsp:spPr>
        <a:xfrm rot="10800000">
          <a:off x="1909358" y="1120372"/>
          <a:ext cx="2400458" cy="45763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altLang="en-US" sz="1800" b="1" kern="1200" dirty="0"/>
            <a:t>טבלת המסגרות</a:t>
          </a:r>
          <a:endParaRPr lang="en-US" sz="1800" kern="1200" dirty="0"/>
        </a:p>
      </dsp:txBody>
      <dsp:txXfrm rot="10800000">
        <a:off x="2046650" y="1211900"/>
        <a:ext cx="2263166" cy="27458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E9A386-374F-46B8-905A-6C0BF92B68B0}" type="datetimeFigureOut">
              <a:rPr lang="en-US" smtClean="0"/>
              <a:t>2/14/2018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525A9A-2399-4ACF-975E-77FD324B06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64279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525A9A-2399-4ACF-975E-77FD324B061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64623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525A9A-2399-4ACF-975E-77FD324B061A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6985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r>
              <a:rPr lang="he-IL" dirty="0"/>
              <a:t>לא משנה מי התהליך הראשון שמנסה לכתוב---האבא או הבן---בכל מקרה התמונה תהיה דומה.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525A9A-2399-4ACF-975E-77FD324B061A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047312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525A9A-2399-4ACF-975E-77FD324B061A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610186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r>
              <a:rPr lang="he-IL" dirty="0"/>
              <a:t>תשובה:</a:t>
            </a:r>
            <a:r>
              <a:rPr lang="he-IL" baseline="0" dirty="0"/>
              <a:t> כדי למנוע ממנגנון </a:t>
            </a:r>
            <a:r>
              <a:rPr lang="en-US" baseline="0" dirty="0"/>
              <a:t>COW</a:t>
            </a:r>
            <a:r>
              <a:rPr lang="he-IL" baseline="0" dirty="0"/>
              <a:t> להעתיק את הדף ללא צורך.</a:t>
            </a:r>
          </a:p>
          <a:p>
            <a:pPr algn="r" rtl="1"/>
            <a:r>
              <a:rPr lang="he-IL" baseline="0" dirty="0"/>
              <a:t>כאשר מונה השיתוף הוא 1, במקום להעתיק את הדף פשוט נדליק את הדגל </a:t>
            </a:r>
            <a:r>
              <a:rPr lang="en-US" baseline="0" dirty="0"/>
              <a:t>r/w</a:t>
            </a:r>
            <a:r>
              <a:rPr lang="he-IL" baseline="0" dirty="0"/>
              <a:t> בטבלת הדפים.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525A9A-2399-4ACF-975E-77FD324B061A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14326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שימו לב: הדיאגרמה לא מכילה את המקרה של הגדלת מחסנית!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525A9A-2399-4ACF-975E-77FD324B061A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453438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r>
              <a:rPr lang="he-IL" dirty="0"/>
              <a:t>המסגרות בשרטוט למעלה מופיעות ברצף;</a:t>
            </a:r>
            <a:r>
              <a:rPr lang="he-IL" baseline="0" dirty="0"/>
              <a:t> בפועל כמובן המסגרות של הגרעין יכולות להיות מפוזרות בזיכרון הפיזי.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525A9A-2399-4ACF-975E-77FD324B061A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15906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r>
              <a:rPr lang="he-IL" dirty="0"/>
              <a:t>חלופה</a:t>
            </a:r>
            <a:r>
              <a:rPr lang="he-IL" baseline="0" dirty="0"/>
              <a:t> ל-</a:t>
            </a:r>
            <a:r>
              <a:rPr lang="en-US" baseline="0" dirty="0"/>
              <a:t>KMPGD</a:t>
            </a:r>
            <a:r>
              <a:rPr lang="he-IL" baseline="0" dirty="0"/>
              <a:t> הייתה</a:t>
            </a:r>
            <a:r>
              <a:rPr lang="he-IL" dirty="0"/>
              <a:t> לעדכן את טבלאות הדפים של כל התהליכים במערכת</a:t>
            </a:r>
            <a:r>
              <a:rPr lang="he-IL" baseline="0" dirty="0"/>
              <a:t>, אבל זה פתרון יקר שעלול להוביל ל</a:t>
            </a:r>
            <a:r>
              <a:rPr lang="he-IL" dirty="0"/>
              <a:t>פגיעה בביצועים.</a:t>
            </a:r>
          </a:p>
          <a:p>
            <a:pPr algn="r" rtl="1"/>
            <a:r>
              <a:rPr lang="he-IL" dirty="0"/>
              <a:t>(אולי תהליכים אחרים כלל לא ייגשו לזיכרון הזה, ולכן אין טעם לעדכן את טבלאות הדפים שלהם).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525A9A-2399-4ACF-975E-77FD324B061A}" type="slidenum">
              <a:rPr lang="en-US" smtClean="0"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736538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r>
              <a:rPr lang="he-IL" dirty="0"/>
              <a:t>תשובה: </a:t>
            </a:r>
            <a:r>
              <a:rPr lang="en-US" dirty="0"/>
              <a:t>1MB</a:t>
            </a:r>
            <a:r>
              <a:rPr lang="he-IL" baseline="0" dirty="0"/>
              <a:t> (מספר הכניסות הדרוש כדי למפות </a:t>
            </a:r>
            <a:r>
              <a:rPr lang="en-US" baseline="0" dirty="0"/>
              <a:t>1GB</a:t>
            </a:r>
            <a:r>
              <a:rPr lang="he-IL" baseline="0" dirty="0"/>
              <a:t> של זיכרון).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525A9A-2399-4ACF-975E-77FD324B061A}" type="slidenum">
              <a:rPr lang="en-US" smtClean="0"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0905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525A9A-2399-4ACF-975E-77FD324B061A}" type="slidenum">
              <a:rPr lang="en-US" smtClean="0"/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46513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dirty="0" err="1"/>
              <a:t>active_list</a:t>
            </a:r>
            <a:r>
              <a:rPr lang="en-US" altLang="en-US" dirty="0"/>
              <a:t>, </a:t>
            </a:r>
            <a:r>
              <a:rPr lang="en-US" altLang="en-US" dirty="0" err="1"/>
              <a:t>inactive_list</a:t>
            </a:r>
            <a:r>
              <a:rPr lang="he-IL" altLang="en-US" dirty="0"/>
              <a:t> הם שמות המשתנים הגלובליים המצביעים לראשי הרשימות, המוגדרים בקובץ הגרעין </a:t>
            </a:r>
            <a:r>
              <a:rPr lang="en-US" altLang="en-US" dirty="0"/>
              <a:t>mm/</a:t>
            </a:r>
            <a:r>
              <a:rPr lang="en-US" altLang="en-US" dirty="0" err="1"/>
              <a:t>page_alloc.c</a:t>
            </a:r>
            <a:r>
              <a:rPr lang="he-IL" altLang="en-US" dirty="0"/>
              <a:t> 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525A9A-2399-4ACF-975E-77FD324B061A}" type="slidenum">
              <a:rPr lang="en-US" smtClean="0"/>
              <a:t>67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4886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r>
              <a:rPr lang="he-IL" dirty="0"/>
              <a:t>התמונה מתוך:</a:t>
            </a:r>
          </a:p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https://lwn.net/Articles/91829/</a:t>
            </a:r>
            <a:endParaRPr lang="he-IL" dirty="0"/>
          </a:p>
          <a:p>
            <a:pPr algn="r" rtl="1"/>
            <a:endParaRPr lang="he-IL" dirty="0"/>
          </a:p>
          <a:p>
            <a:pPr algn="r" rtl="1"/>
            <a:r>
              <a:rPr lang="he-IL" dirty="0"/>
              <a:t>בגרסאות קרנל חדשות יותר מרחב הזיכרון נראה אחרת. למידע נוסף:</a:t>
            </a:r>
          </a:p>
          <a:p>
            <a:pPr algn="r" rtl="1"/>
            <a:r>
              <a:rPr lang="en-US" dirty="0"/>
              <a:t>http://duartes.org/gustavo/blog/post/anatomy-of-a-program-in-memory/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525A9A-2399-4ACF-975E-77FD324B061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51166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525A9A-2399-4ACF-975E-77FD324B061A}" type="slidenum">
              <a:rPr lang="en-US" smtClean="0"/>
              <a:t>68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618052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Do not confuse </a:t>
            </a:r>
            <a:r>
              <a:rPr lang="en-US" dirty="0" err="1"/>
              <a:t>kswapd</a:t>
            </a:r>
            <a:r>
              <a:rPr lang="en-US" dirty="0"/>
              <a:t>, the kernel thread that is responsible for page reclaiming,</a:t>
            </a:r>
          </a:p>
          <a:p>
            <a:r>
              <a:rPr lang="en-US" dirty="0"/>
              <a:t>with the swapper process (PID==0), which is called swapper for historical reasons </a:t>
            </a:r>
            <a:r>
              <a:rPr lang="en-US"/>
              <a:t>(swapper no longer performs memory management).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525A9A-2399-4ACF-975E-77FD324B061A}" type="slidenum">
              <a:rPr lang="en-US" smtClean="0"/>
              <a:t>73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5140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r>
              <a:rPr lang="he-IL" altLang="en-US" dirty="0"/>
              <a:t>הקבוע </a:t>
            </a:r>
            <a:r>
              <a:rPr lang="en-US" altLang="en-US" dirty="0"/>
              <a:t>PAGE_OFFSET</a:t>
            </a:r>
            <a:r>
              <a:rPr lang="he-IL" altLang="en-US" dirty="0"/>
              <a:t> מוגדר ב- </a:t>
            </a:r>
            <a:r>
              <a:rPr lang="en-US" altLang="en-US" dirty="0"/>
              <a:t>include/</a:t>
            </a:r>
            <a:r>
              <a:rPr lang="en-US" altLang="en-US" dirty="0" err="1"/>
              <a:t>asm</a:t>
            </a:r>
            <a:r>
              <a:rPr lang="en-US" altLang="en-US" dirty="0"/>
              <a:t>/</a:t>
            </a:r>
            <a:r>
              <a:rPr lang="en-US" altLang="en-US" dirty="0" err="1"/>
              <a:t>page.h</a:t>
            </a:r>
            <a:endParaRPr lang="he-IL" altLang="en-US" dirty="0"/>
          </a:p>
          <a:p>
            <a:pPr algn="r" rtl="1"/>
            <a:r>
              <a:rPr lang="he-IL" altLang="en-US" dirty="0"/>
              <a:t>הקבוע </a:t>
            </a:r>
            <a:r>
              <a:rPr lang="en-US" altLang="en-US" dirty="0"/>
              <a:t>TASK_SIZE</a:t>
            </a:r>
            <a:r>
              <a:rPr lang="he-IL" altLang="en-US" dirty="0"/>
              <a:t> מוגדר ב </a:t>
            </a:r>
            <a:r>
              <a:rPr lang="en-US" altLang="en-US" dirty="0"/>
              <a:t>include/</a:t>
            </a:r>
            <a:r>
              <a:rPr lang="en-US" altLang="en-US" dirty="0" err="1"/>
              <a:t>asm</a:t>
            </a:r>
            <a:r>
              <a:rPr lang="en-US" altLang="en-US" dirty="0"/>
              <a:t>/</a:t>
            </a:r>
            <a:r>
              <a:rPr lang="en-US" altLang="en-US" dirty="0" err="1"/>
              <a:t>processor.h</a:t>
            </a:r>
            <a:endParaRPr lang="he-IL" altLang="en-US" dirty="0"/>
          </a:p>
          <a:p>
            <a:pPr algn="r" rtl="1"/>
            <a:endParaRPr lang="he-IL" dirty="0"/>
          </a:p>
          <a:p>
            <a:pPr algn="r" rtl="1"/>
            <a:r>
              <a:rPr lang="he-IL" dirty="0"/>
              <a:t>התמונה מתוך:</a:t>
            </a:r>
          </a:p>
          <a:p>
            <a:pPr algn="r" rtl="1"/>
            <a:r>
              <a:rPr lang="en-US" dirty="0"/>
              <a:t>http://duartes.org/gustavo/blog/post/anatomy-of-a-program-in-memory/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525A9A-2399-4ACF-975E-77FD324B061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8169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r>
              <a:rPr lang="he-IL" dirty="0"/>
              <a:t>תשובה: כן, מפני שיכולים</a:t>
            </a:r>
            <a:r>
              <a:rPr lang="he-IL" baseline="0" dirty="0"/>
              <a:t> להיות דפים בזיכרון </a:t>
            </a:r>
            <a:r>
              <a:rPr lang="he-IL" baseline="0" dirty="0" err="1"/>
              <a:t>הוירטואלי</a:t>
            </a:r>
            <a:r>
              <a:rPr lang="he-IL" baseline="0" dirty="0"/>
              <a:t> שאינם ממופים למסגרות בזיכרון הפיזי, למשל בגלל מנגנון </a:t>
            </a:r>
            <a:r>
              <a:rPr lang="en-US" baseline="0" dirty="0"/>
              <a:t>demand paging</a:t>
            </a:r>
            <a:r>
              <a:rPr lang="he-IL" baseline="0" dirty="0"/>
              <a:t>.</a:t>
            </a:r>
          </a:p>
          <a:p>
            <a:pPr algn="r" rtl="1"/>
            <a:r>
              <a:rPr lang="he-IL" baseline="0" dirty="0"/>
              <a:t>בכל מקרה תמיד מתקיים </a:t>
            </a:r>
            <a:r>
              <a:rPr lang="en-US" baseline="0" dirty="0" err="1"/>
              <a:t>rss</a:t>
            </a:r>
            <a:r>
              <a:rPr lang="en-US" baseline="0" dirty="0"/>
              <a:t> &lt;= </a:t>
            </a:r>
            <a:r>
              <a:rPr lang="en-US" baseline="0" dirty="0" err="1"/>
              <a:t>total_vm</a:t>
            </a:r>
            <a:r>
              <a:rPr lang="he-IL" baseline="0" dirty="0"/>
              <a:t> 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525A9A-2399-4ACF-975E-77FD324B061A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67971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he-IL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525A9A-2399-4ACF-975E-77FD324B061A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281724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525A9A-2399-4ACF-975E-77FD324B061A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680725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Today, malloc() calls </a:t>
            </a:r>
            <a:r>
              <a:rPr lang="en-US" dirty="0" err="1"/>
              <a:t>sbrk</a:t>
            </a:r>
            <a:r>
              <a:rPr lang="en-US" dirty="0"/>
              <a:t>() for small allocations below MMAP_THRESHOLD and </a:t>
            </a:r>
            <a:r>
              <a:rPr lang="en-US" dirty="0" err="1"/>
              <a:t>mmap</a:t>
            </a:r>
            <a:r>
              <a:rPr lang="en-US" dirty="0"/>
              <a:t>() for larger allocation requests.</a:t>
            </a:r>
          </a:p>
          <a:p>
            <a:r>
              <a:rPr lang="en-US" dirty="0"/>
              <a:t>The reason we have both </a:t>
            </a:r>
            <a:r>
              <a:rPr lang="en-US" dirty="0" err="1"/>
              <a:t>sbrk</a:t>
            </a:r>
            <a:r>
              <a:rPr lang="en-US" dirty="0"/>
              <a:t>() and </a:t>
            </a:r>
            <a:r>
              <a:rPr lang="en-US" dirty="0" err="1"/>
              <a:t>mmap</a:t>
            </a:r>
            <a:r>
              <a:rPr lang="en-US" dirty="0"/>
              <a:t>() system calls is historical: </a:t>
            </a:r>
            <a:r>
              <a:rPr lang="en-US" dirty="0" err="1"/>
              <a:t>sbrk</a:t>
            </a:r>
            <a:r>
              <a:rPr lang="en-US" dirty="0"/>
              <a:t>() was the first, and </a:t>
            </a:r>
            <a:r>
              <a:rPr lang="en-US" dirty="0" err="1"/>
              <a:t>mmap</a:t>
            </a:r>
            <a:r>
              <a:rPr lang="en-US" dirty="0"/>
              <a:t>() was introduced later.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525A9A-2399-4ACF-975E-77FD324B061A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331052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525A9A-2399-4ACF-975E-77FD324B061A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99330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525A9A-2399-4ACF-975E-77FD324B061A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13186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 algn="r" rtl="1">
              <a:defRPr sz="54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r" rtl="1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r" rtl="1">
              <a:defRPr/>
            </a:lvl1pPr>
          </a:lstStyle>
          <a:p>
            <a:fld id="{43E7814C-E07F-4841-B2B3-0C7E6D165ED0}" type="datetime2">
              <a:rPr lang="en-US" smtClean="0"/>
              <a:t>Wednesday, February 14,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 rtl="1">
              <a:defRPr/>
            </a:lvl1pPr>
          </a:lstStyle>
          <a:p>
            <a:r>
              <a:rPr lang="he-IL"/>
              <a:t>מערכות הפעלה - תרגול 11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 rtl="1">
              <a:defRPr/>
            </a:lvl1pPr>
          </a:lstStyle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35F79-29CB-42E4-A101-A352E943DA11}" type="datetime2">
              <a:rPr lang="en-US" smtClean="0"/>
              <a:t>Wednesday, February 14,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he-IL"/>
              <a:t>מערכות הפעלה - תרגול 11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5A87D-22BD-46D4-8A33-5AF46B701FB3}" type="datetime2">
              <a:rPr lang="en-US" smtClean="0"/>
              <a:t>Wednesday, February 14,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he-IL"/>
              <a:t>מערכות הפעלה - תרגול 11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a) Only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titolo 1"/>
          <p:cNvSpPr>
            <a:spLocks noGrp="1"/>
          </p:cNvSpPr>
          <p:nvPr>
            <p:ph type="title" hasCustomPrompt="1"/>
          </p:nvPr>
        </p:nvSpPr>
        <p:spPr>
          <a:xfrm>
            <a:off x="241540" y="218543"/>
            <a:ext cx="8664335" cy="563588"/>
          </a:xfrm>
          <a:prstGeom prst="rect">
            <a:avLst/>
          </a:prstGeom>
        </p:spPr>
        <p:txBody>
          <a:bodyPr vert="horz" wrap="square" lIns="0" tIns="0" rIns="0" bIns="0" rtlCol="0" anchor="ctr" anchorCtr="0">
            <a:normAutofit/>
          </a:bodyPr>
          <a:lstStyle>
            <a:lvl1pPr algn="l">
              <a:defRPr sz="2500" b="1" cap="all" baseline="0">
                <a:solidFill>
                  <a:srgbClr val="1B6775"/>
                </a:solidFill>
                <a:latin typeface="Lucida Sans" panose="020B0602030504020204" pitchFamily="34" charset="0"/>
                <a:ea typeface="Criticized" pitchFamily="2" charset="0"/>
                <a:cs typeface="Segoe UI" panose="020B0502040204020203" pitchFamily="34" charset="0"/>
              </a:defRPr>
            </a:lvl1pPr>
          </a:lstStyle>
          <a:p>
            <a:r>
              <a:rPr lang="en-US" noProof="0" dirty="0"/>
              <a:t>Title</a:t>
            </a:r>
          </a:p>
        </p:txBody>
      </p:sp>
      <p:cxnSp>
        <p:nvCxnSpPr>
          <p:cNvPr id="6" name="Connettore 1 5"/>
          <p:cNvCxnSpPr/>
          <p:nvPr userDrawn="1"/>
        </p:nvCxnSpPr>
        <p:spPr>
          <a:xfrm>
            <a:off x="251983" y="858741"/>
            <a:ext cx="900000" cy="0"/>
          </a:xfrm>
          <a:prstGeom prst="line">
            <a:avLst/>
          </a:prstGeom>
          <a:ln w="19050">
            <a:solidFill>
              <a:srgbClr val="51944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253708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9206E-AB9B-4C4C-9129-4BCEDC00AD38}" type="datetime2">
              <a:rPr lang="en-US" smtClean="0"/>
              <a:t>Wednesday, February 14,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he-IL"/>
              <a:t>מערכות הפעלה - תרגול 11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AC95C-9650-4415-A909-DBF8DAF894C8}" type="datetime2">
              <a:rPr lang="en-US" smtClean="0"/>
              <a:t>Wednesday, February 14,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he-IL"/>
              <a:t>מערכות הפעלה - תרגול 11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DDED3-82CA-4726-954A-D9115FDDE4B3}" type="datetime2">
              <a:rPr lang="en-US" smtClean="0"/>
              <a:t>Wednesday, February 14, 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he-IL"/>
              <a:t>מערכות הפעלה - תרגול 11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Autofit/>
          </a:bodyPr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Autofit/>
          </a:bodyPr>
          <a:lstStyle>
            <a:lvl1pPr marL="0" indent="0" algn="ctr">
              <a:buNone/>
              <a:defRPr lang="en-US" sz="24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C5D4C-DB00-447A-AF5C-1C99C9811A5A}" type="datetime2">
              <a:rPr lang="en-US" smtClean="0"/>
              <a:t>Wednesday, February 14, 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he-IL"/>
              <a:t>מערכות הפעלה - תרגול 11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42221-2C30-41C7-983C-72602B4EAE67}" type="datetime2">
              <a:rPr lang="en-US" smtClean="0"/>
              <a:t>Wednesday, February 14, 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he-IL"/>
              <a:t>מערכות הפעלה - תרגול 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9FB0B-A538-4908-9401-163A81934015}" type="datetime2">
              <a:rPr lang="en-US" smtClean="0"/>
              <a:t>Wednesday, February 14, 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he-IL"/>
              <a:t>מערכות הפעלה - תרגול 11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703CA-CFD9-4B24-A650-9D2C140B1849}" type="datetime2">
              <a:rPr lang="en-US" smtClean="0"/>
              <a:t>Wednesday, February 14, 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he-IL"/>
              <a:t>מערכות הפעלה - תרגול 11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54656-15F6-457E-8924-645F7ECA3C56}" type="datetime2">
              <a:rPr lang="en-US" smtClean="0"/>
              <a:t>Wednesday, February 14, 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he-IL"/>
              <a:t>מערכות הפעלה - תרגול 11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rtl="1">
              <a:defRPr sz="1200">
                <a:solidFill>
                  <a:srgbClr val="FFFFFF"/>
                </a:solidFill>
              </a:defRPr>
            </a:lvl1pPr>
          </a:lstStyle>
          <a:p>
            <a:fld id="{0028126F-12FA-4462-9120-B55D8DADC7CF}" type="datetime2">
              <a:rPr lang="en-US" smtClean="0"/>
              <a:t>Wednesday, February 14, 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rtl="1">
              <a:defRPr sz="1200">
                <a:solidFill>
                  <a:srgbClr val="FFFFFF"/>
                </a:solidFill>
              </a:defRPr>
            </a:lvl1pPr>
          </a:lstStyle>
          <a:p>
            <a:r>
              <a:rPr lang="he-IL"/>
              <a:t>מערכות הפעלה - תרגול 11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rtl="1">
              <a:defRPr sz="1400" b="1">
                <a:solidFill>
                  <a:srgbClr val="FFFFFF"/>
                </a:solidFill>
              </a:defRPr>
            </a:lvl1pPr>
          </a:lstStyle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  <p:sldLayoutId id="2147483972" r:id="rId12"/>
  </p:sldLayoutIdLst>
  <p:hf hdr="0" dt="0"/>
  <p:txStyles>
    <p:titleStyle>
      <a:lvl1pPr algn="r" defTabSz="914400" rtl="1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r" defTabSz="914400" rtl="1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r" defTabSz="914400" rtl="1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r" defTabSz="914400" rtl="1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r" defTabSz="914400" rtl="1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png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e-IL" dirty="0"/>
              <a:t>תרגול 11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199"/>
            <a:ext cx="6400800" cy="2874335"/>
          </a:xfrm>
        </p:spPr>
        <p:txBody>
          <a:bodyPr>
            <a:normAutofit lnSpcReduction="10000"/>
          </a:bodyPr>
          <a:lstStyle/>
          <a:p>
            <a:r>
              <a:rPr lang="he-IL" dirty="0"/>
              <a:t>מרחבי זיכרון</a:t>
            </a:r>
          </a:p>
          <a:p>
            <a:r>
              <a:rPr lang="he-IL" dirty="0"/>
              <a:t>אזורי זיכרון</a:t>
            </a:r>
            <a:endParaRPr lang="en-US" dirty="0"/>
          </a:p>
          <a:p>
            <a:r>
              <a:rPr lang="he-IL" dirty="0"/>
              <a:t>מנגנון </a:t>
            </a:r>
            <a:r>
              <a:rPr lang="en-US" dirty="0"/>
              <a:t>copy-on-write</a:t>
            </a:r>
          </a:p>
          <a:p>
            <a:r>
              <a:rPr lang="he-IL" dirty="0"/>
              <a:t>חריגת דף (</a:t>
            </a:r>
            <a:r>
              <a:rPr lang="en-US" dirty="0"/>
              <a:t>Page Fault</a:t>
            </a:r>
            <a:r>
              <a:rPr lang="he-IL" dirty="0"/>
              <a:t>) במצב משתמש</a:t>
            </a:r>
          </a:p>
          <a:p>
            <a:r>
              <a:rPr lang="he-IL" dirty="0"/>
              <a:t>חריגת דף (</a:t>
            </a:r>
            <a:r>
              <a:rPr lang="en-US" dirty="0"/>
              <a:t>Page Fault</a:t>
            </a:r>
            <a:r>
              <a:rPr lang="he-IL" dirty="0"/>
              <a:t>) במצב גרעין</a:t>
            </a:r>
          </a:p>
          <a:p>
            <a:r>
              <a:rPr lang="he-IL" dirty="0"/>
              <a:t>מטמון הדפים (</a:t>
            </a:r>
            <a:r>
              <a:rPr lang="en-US" dirty="0"/>
              <a:t>Page Cache</a:t>
            </a:r>
            <a:r>
              <a:rPr lang="he-IL" dirty="0"/>
              <a:t>)</a:t>
            </a:r>
          </a:p>
          <a:p>
            <a:r>
              <a:rPr lang="he-IL" dirty="0"/>
              <a:t>פינוי דפים (</a:t>
            </a:r>
            <a:r>
              <a:rPr lang="en-US" dirty="0"/>
              <a:t>Page Reclamation</a:t>
            </a:r>
            <a:r>
              <a:rPr lang="he-IL" dirty="0"/>
              <a:t>)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2A5C67-A459-4317-965C-D60E3D78FE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מערכות הפעלה - תרגול 11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88797B-8674-4DCB-9B77-5651B758C0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1397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22" name="Rectangle 2">
            <a:extLst>
              <a:ext uri="{FF2B5EF4-FFF2-40B4-BE49-F238E27FC236}">
                <a16:creationId xmlns:a16="http://schemas.microsoft.com/office/drawing/2014/main" id="{456B1E38-1D8F-405A-A693-4C259982E1A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e-IL" altLang="en-US" dirty="0"/>
              <a:t>מרחבי זיכרון וקריאות מערכת</a:t>
            </a:r>
            <a:endParaRPr lang="en-US" altLang="en-US" dirty="0"/>
          </a:p>
        </p:txBody>
      </p:sp>
      <p:sp>
        <p:nvSpPr>
          <p:cNvPr id="337923" name="Rectangle 3">
            <a:extLst>
              <a:ext uri="{FF2B5EF4-FFF2-40B4-BE49-F238E27FC236}">
                <a16:creationId xmlns:a16="http://schemas.microsoft.com/office/drawing/2014/main" id="{B25D15F7-E47D-4DBD-8FA5-4E8FCF8531EE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e-IL" altLang="en-US" dirty="0"/>
              <a:t>חוטים הנוצרים ע"י קריאת המערכת</a:t>
            </a:r>
            <a:r>
              <a:rPr lang="en-US" altLang="en-US" dirty="0"/>
              <a:t>clone() </a:t>
            </a:r>
            <a:r>
              <a:rPr lang="he-IL" altLang="en-US" dirty="0"/>
              <a:t> משתפים את מרחב הזיכרון ע"י הצבעה לאותו מתאר זיכרון של תהליך האב.</a:t>
            </a:r>
          </a:p>
          <a:p>
            <a:pPr lvl="1"/>
            <a:r>
              <a:rPr lang="he-IL" altLang="en-US" dirty="0"/>
              <a:t>יש להגדיל את מונה השיתוף (</a:t>
            </a:r>
            <a:r>
              <a:rPr lang="en-US" altLang="en-US" dirty="0" err="1"/>
              <a:t>mm_users</a:t>
            </a:r>
            <a:r>
              <a:rPr lang="he-IL" altLang="en-US" dirty="0"/>
              <a:t>) של מתאר הזיכרון של תהליך האב.</a:t>
            </a:r>
          </a:p>
          <a:p>
            <a:pPr lvl="1"/>
            <a:endParaRPr lang="he-IL" altLang="en-US" dirty="0"/>
          </a:p>
          <a:p>
            <a:r>
              <a:rPr lang="he-IL" altLang="en-US" dirty="0"/>
              <a:t>קריאת המערכת </a:t>
            </a:r>
            <a:r>
              <a:rPr lang="en-US" altLang="en-US" dirty="0" err="1"/>
              <a:t>execv</a:t>
            </a:r>
            <a:r>
              <a:rPr lang="en-US" altLang="en-US" dirty="0"/>
              <a:t>()</a:t>
            </a:r>
            <a:r>
              <a:rPr lang="he-IL" altLang="en-US" dirty="0"/>
              <a:t> ודומותיה טוענות תהליך חדש ולכן הן משחררות את מרחב הזיכרון ומקצות אחד חדש.</a:t>
            </a:r>
          </a:p>
          <a:p>
            <a:pPr lvl="1"/>
            <a:r>
              <a:rPr lang="he-IL" altLang="en-US" dirty="0"/>
              <a:t>ספריית </a:t>
            </a:r>
            <a:r>
              <a:rPr lang="en-US" altLang="en-US" dirty="0" err="1"/>
              <a:t>LinuxThreads</a:t>
            </a:r>
            <a:r>
              <a:rPr lang="he-IL" altLang="en-US" dirty="0"/>
              <a:t> משנה את </a:t>
            </a:r>
            <a:r>
              <a:rPr lang="en-US" altLang="en-US" dirty="0" err="1"/>
              <a:t>execv</a:t>
            </a:r>
            <a:r>
              <a:rPr lang="en-US" altLang="en-US" dirty="0"/>
              <a:t>()</a:t>
            </a:r>
            <a:r>
              <a:rPr lang="he-IL" altLang="en-US" dirty="0"/>
              <a:t> כך שבנוסף לפעולתה, שאר החוטים (פרט לזה שקרא ל-</a:t>
            </a:r>
            <a:r>
              <a:rPr lang="en-US" altLang="en-US" dirty="0" err="1"/>
              <a:t>execv</a:t>
            </a:r>
            <a:r>
              <a:rPr lang="en-US" altLang="en-US" dirty="0"/>
              <a:t>()</a:t>
            </a:r>
            <a:r>
              <a:rPr lang="he-IL" altLang="en-US" dirty="0"/>
              <a:t>) מופסקים.</a:t>
            </a:r>
          </a:p>
          <a:p>
            <a:pPr lvl="1"/>
            <a:endParaRPr lang="he-IL" altLang="en-US" dirty="0"/>
          </a:p>
          <a:p>
            <a:r>
              <a:rPr lang="he-IL" altLang="en-US" dirty="0"/>
              <a:t>קריאת המערכת</a:t>
            </a:r>
            <a:r>
              <a:rPr lang="en-US" altLang="en-US" dirty="0"/>
              <a:t>fork() </a:t>
            </a:r>
            <a:r>
              <a:rPr lang="he-IL" altLang="en-US" dirty="0"/>
              <a:t> מקצה לתהליך הבן מרחב זיכרון משלו.</a:t>
            </a:r>
          </a:p>
          <a:p>
            <a:pPr lvl="1"/>
            <a:r>
              <a:rPr lang="he-IL" altLang="en-US" dirty="0"/>
              <a:t>במקרה שכזה צריך להעתיק את מרחב הזיכרון של האב לזה של הבן.</a:t>
            </a:r>
          </a:p>
          <a:p>
            <a:pPr lvl="1"/>
            <a:r>
              <a:rPr lang="he-IL" altLang="en-US" dirty="0"/>
              <a:t>בפועל, בדרך-כלל אין באמת העתקה בזכות מנגנון </a:t>
            </a:r>
            <a:r>
              <a:rPr lang="en-US" altLang="en-US" dirty="0"/>
              <a:t>copy-on-write</a:t>
            </a:r>
            <a:r>
              <a:rPr lang="he-IL" altLang="en-US" dirty="0"/>
              <a:t>.</a:t>
            </a:r>
            <a:endParaRPr lang="en-US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4F7D5C-319F-4996-B372-755026014F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מערכות הפעלה - תרגול 11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992F34-82F0-48E7-A5E9-7D08FE3209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0139939"/>
      </p:ext>
    </p:extLst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96347" y="510927"/>
            <a:ext cx="8017565" cy="9233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lvl="0" algn="r" rtl="1"/>
            <a:r>
              <a:rPr lang="he-IL" dirty="0"/>
              <a:t>2. שני התהליכים יוצאים להמתנה ארוכה.</a:t>
            </a:r>
            <a:endParaRPr lang="en-US" dirty="0"/>
          </a:p>
          <a:p>
            <a:pPr lvl="0" algn="r" rtl="1"/>
            <a:endParaRPr lang="he-IL" dirty="0"/>
          </a:p>
          <a:p>
            <a:pPr lvl="0" algn="r" rtl="1"/>
            <a:r>
              <a:rPr lang="he-IL" dirty="0"/>
              <a:t>כעת נסתכל על טבלת הדפים של </a:t>
            </a:r>
            <a:r>
              <a:rPr lang="en-US" dirty="0"/>
              <a:t>B</a:t>
            </a:r>
            <a:r>
              <a:rPr lang="he-IL" dirty="0"/>
              <a:t> ונריץ עליה את </a:t>
            </a:r>
            <a:r>
              <a:rPr lang="en-US" dirty="0" err="1"/>
              <a:t>mark_page_accessed</a:t>
            </a:r>
            <a:r>
              <a:rPr lang="en-US" dirty="0"/>
              <a:t>()</a:t>
            </a:r>
            <a:r>
              <a:rPr lang="he-IL" dirty="0"/>
              <a:t>.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214605" y="2902301"/>
            <a:ext cx="6781045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lvl="0" algn="r" rtl="1"/>
            <a:r>
              <a:rPr lang="he-IL" dirty="0"/>
              <a:t>טבלת המסגרות</a:t>
            </a:r>
          </a:p>
        </p:txBody>
      </p:sp>
      <p:graphicFrame>
        <p:nvGraphicFramePr>
          <p:cNvPr id="21" name="Table 20">
            <a:extLst>
              <a:ext uri="{FF2B5EF4-FFF2-40B4-BE49-F238E27FC236}">
                <a16:creationId xmlns:a16="http://schemas.microsoft.com/office/drawing/2014/main" id="{B288293E-028C-425D-949E-A9183A1A7DA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3833036"/>
              </p:ext>
            </p:extLst>
          </p:nvPr>
        </p:nvGraphicFramePr>
        <p:xfrm>
          <a:off x="402971" y="1866596"/>
          <a:ext cx="8404311" cy="853440"/>
        </p:xfrm>
        <a:graphic>
          <a:graphicData uri="http://schemas.openxmlformats.org/drawingml/2006/table">
            <a:tbl>
              <a:tblPr rtl="1">
                <a:tableStyleId>{5C22544A-7EE6-4342-B048-85BDC9FD1C3A}</a:tableStyleId>
              </a:tblPr>
              <a:tblGrid>
                <a:gridCol w="882955">
                  <a:extLst>
                    <a:ext uri="{9D8B030D-6E8A-4147-A177-3AD203B41FA5}">
                      <a16:colId xmlns:a16="http://schemas.microsoft.com/office/drawing/2014/main" val="228258614"/>
                    </a:ext>
                  </a:extLst>
                </a:gridCol>
                <a:gridCol w="1228338">
                  <a:extLst>
                    <a:ext uri="{9D8B030D-6E8A-4147-A177-3AD203B41FA5}">
                      <a16:colId xmlns:a16="http://schemas.microsoft.com/office/drawing/2014/main" val="1572144825"/>
                    </a:ext>
                  </a:extLst>
                </a:gridCol>
                <a:gridCol w="799393">
                  <a:extLst>
                    <a:ext uri="{9D8B030D-6E8A-4147-A177-3AD203B41FA5}">
                      <a16:colId xmlns:a16="http://schemas.microsoft.com/office/drawing/2014/main" val="3811048338"/>
                    </a:ext>
                  </a:extLst>
                </a:gridCol>
                <a:gridCol w="1042649">
                  <a:extLst>
                    <a:ext uri="{9D8B030D-6E8A-4147-A177-3AD203B41FA5}">
                      <a16:colId xmlns:a16="http://schemas.microsoft.com/office/drawing/2014/main" val="3889128585"/>
                    </a:ext>
                  </a:extLst>
                </a:gridCol>
                <a:gridCol w="1651708">
                  <a:extLst>
                    <a:ext uri="{9D8B030D-6E8A-4147-A177-3AD203B41FA5}">
                      <a16:colId xmlns:a16="http://schemas.microsoft.com/office/drawing/2014/main" val="956764783"/>
                    </a:ext>
                  </a:extLst>
                </a:gridCol>
                <a:gridCol w="856957">
                  <a:extLst>
                    <a:ext uri="{9D8B030D-6E8A-4147-A177-3AD203B41FA5}">
                      <a16:colId xmlns:a16="http://schemas.microsoft.com/office/drawing/2014/main" val="3907252097"/>
                    </a:ext>
                  </a:extLst>
                </a:gridCol>
                <a:gridCol w="1012008">
                  <a:extLst>
                    <a:ext uri="{9D8B030D-6E8A-4147-A177-3AD203B41FA5}">
                      <a16:colId xmlns:a16="http://schemas.microsoft.com/office/drawing/2014/main" val="270583583"/>
                    </a:ext>
                  </a:extLst>
                </a:gridCol>
                <a:gridCol w="930303">
                  <a:extLst>
                    <a:ext uri="{9D8B030D-6E8A-4147-A177-3AD203B41FA5}">
                      <a16:colId xmlns:a16="http://schemas.microsoft.com/office/drawing/2014/main" val="3123787517"/>
                    </a:ext>
                  </a:extLst>
                </a:gridCol>
              </a:tblGrid>
              <a:tr h="152721"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</a:rPr>
                        <a:t>Process</a:t>
                      </a:r>
                      <a:endParaRPr lang="en-US" sz="14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</a:rPr>
                        <a:t>Read/Write</a:t>
                      </a:r>
                      <a:endParaRPr lang="en-US" sz="14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</a:rPr>
                        <a:t>Dirty</a:t>
                      </a:r>
                      <a:endParaRPr lang="en-US" sz="14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</a:rPr>
                        <a:t>Accessed</a:t>
                      </a:r>
                      <a:endParaRPr lang="en-US" sz="14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j-lt"/>
                        </a:rPr>
                        <a:t>Slot Number</a:t>
                      </a:r>
                      <a:endParaRPr lang="en-US" sz="140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</a:rPr>
                        <a:t>Present</a:t>
                      </a:r>
                      <a:endParaRPr lang="en-US" sz="14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</a:rPr>
                        <a:t>Physical Address</a:t>
                      </a:r>
                      <a:endParaRPr lang="en-US" sz="14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</a:rPr>
                        <a:t>Page</a:t>
                      </a:r>
                      <a:endParaRPr lang="en-US" sz="14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03438469"/>
                  </a:ext>
                </a:extLst>
              </a:tr>
              <a:tr h="152721"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j-lt"/>
                        </a:rPr>
                        <a:t>B</a:t>
                      </a:r>
                      <a:endParaRPr lang="en-US" sz="140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</a:rPr>
                        <a:t>1</a:t>
                      </a:r>
                      <a:endParaRPr lang="en-US" sz="14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1400" dirty="0">
                          <a:effectLst/>
                          <a:highlight>
                            <a:srgbClr val="FFFF00"/>
                          </a:highlight>
                          <a:latin typeface="+mj-lt"/>
                          <a:ea typeface="Times New Roman" panose="02020603050405020304" pitchFamily="18" charset="0"/>
                        </a:rPr>
                        <a:t>0</a:t>
                      </a:r>
                      <a:endParaRPr lang="en-US" sz="1400" dirty="0">
                        <a:effectLst/>
                        <a:highlight>
                          <a:srgbClr val="FFFF00"/>
                        </a:highlight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</a:rPr>
                        <a:t> 101</a:t>
                      </a:r>
                      <a:endParaRPr lang="en-US" sz="14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</a:rPr>
                        <a:t>0</a:t>
                      </a:r>
                      <a:endParaRPr lang="en-US" sz="14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32187372"/>
                  </a:ext>
                </a:extLst>
              </a:tr>
              <a:tr h="152721"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j-lt"/>
                        </a:rPr>
                        <a:t>B</a:t>
                      </a:r>
                      <a:endParaRPr lang="en-US" sz="140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highlight>
                            <a:srgbClr val="FFFF00"/>
                          </a:highlight>
                          <a:latin typeface="+mj-lt"/>
                          <a:ea typeface="Times New Roman" panose="02020603050405020304" pitchFamily="18" charset="0"/>
                        </a:rPr>
                        <a:t>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</a:rPr>
                        <a:t> 102</a:t>
                      </a:r>
                      <a:endParaRPr lang="en-US" sz="14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</a:rPr>
                        <a:t>1</a:t>
                      </a:r>
                      <a:endParaRPr lang="en-US" sz="14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78823867"/>
                  </a:ext>
                </a:extLst>
              </a:tr>
            </a:tbl>
          </a:graphicData>
        </a:graphic>
      </p:graphicFrame>
      <p:graphicFrame>
        <p:nvGraphicFramePr>
          <p:cNvPr id="23" name="Table 22">
            <a:extLst>
              <a:ext uri="{FF2B5EF4-FFF2-40B4-BE49-F238E27FC236}">
                <a16:creationId xmlns:a16="http://schemas.microsoft.com/office/drawing/2014/main" id="{788E1340-25E4-4DC6-8012-742BD158625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7478601"/>
              </p:ext>
            </p:extLst>
          </p:nvPr>
        </p:nvGraphicFramePr>
        <p:xfrm>
          <a:off x="1554851" y="3252126"/>
          <a:ext cx="6427961" cy="1031099"/>
        </p:xfrm>
        <a:graphic>
          <a:graphicData uri="http://schemas.openxmlformats.org/drawingml/2006/table">
            <a:tbl>
              <a:tblPr rtl="1">
                <a:tableStyleId>{5C22544A-7EE6-4342-B048-85BDC9FD1C3A}</a:tableStyleId>
              </a:tblPr>
              <a:tblGrid>
                <a:gridCol w="9566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284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238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9855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6048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5991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99579"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</a:rPr>
                        <a:t>index</a:t>
                      </a:r>
                      <a:endParaRPr lang="en-US" sz="24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n-lt"/>
                        </a:rPr>
                        <a:t>mapping</a:t>
                      </a:r>
                      <a:endParaRPr lang="en-US" sz="24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  <a:latin typeface="+mn-lt"/>
                        </a:rPr>
                        <a:t>lru</a:t>
                      </a:r>
                      <a:endParaRPr lang="en-US" sz="24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n-lt"/>
                        </a:rPr>
                        <a:t>flags</a:t>
                      </a:r>
                      <a:endParaRPr lang="en-US" sz="24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n-lt"/>
                        </a:rPr>
                        <a:t>count</a:t>
                      </a:r>
                      <a:endParaRPr lang="en-US" sz="24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1600" dirty="0">
                          <a:effectLst/>
                          <a:latin typeface="+mn-lt"/>
                        </a:rPr>
                        <a:t>מספר מסגרת</a:t>
                      </a:r>
                      <a:endParaRPr lang="en-US" sz="24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6838"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n-lt"/>
                        </a:rPr>
                        <a:t>0</a:t>
                      </a:r>
                      <a:endParaRPr lang="en-US" sz="24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  <a:latin typeface="+mn-lt"/>
                        </a:rPr>
                        <a:t>execA</a:t>
                      </a:r>
                      <a:endParaRPr lang="en-US" sz="24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/>
                      <a:r>
                        <a:rPr lang="en-US" sz="1600" dirty="0">
                          <a:effectLst/>
                          <a:latin typeface="+mn-lt"/>
                        </a:rPr>
                        <a:t>active</a:t>
                      </a:r>
                      <a:endParaRPr lang="en-US" sz="16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LA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1600" b="0" dirty="0">
                          <a:effectLst/>
                          <a:latin typeface="+mn-lt"/>
                        </a:rPr>
                        <a:t>2</a:t>
                      </a:r>
                      <a:endParaRPr lang="en-US" sz="2400" b="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</a:rPr>
                        <a:t>100</a:t>
                      </a:r>
                      <a:endParaRPr lang="en-US" sz="24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6838"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16</a:t>
                      </a:r>
                      <a:endParaRPr lang="en-US" sz="240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Swap 0</a:t>
                      </a:r>
                      <a:endParaRPr lang="en-US" sz="240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active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L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+mn-lt"/>
                          <a:ea typeface="Times New Roman" panose="02020603050405020304" pitchFamily="18" charset="0"/>
                        </a:rPr>
                        <a:t>R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A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160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3</a:t>
                      </a:r>
                      <a:endParaRPr lang="en-US" sz="240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101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6838"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0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execB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/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+mn-lt"/>
                          <a:ea typeface="Times New Roman" panose="02020603050405020304" pitchFamily="18" charset="0"/>
                        </a:rPr>
                        <a:t>active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L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+mn-lt"/>
                          <a:ea typeface="Times New Roman" panose="02020603050405020304" pitchFamily="18" charset="0"/>
                        </a:rPr>
                        <a:t>A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highlight>
                          <a:srgbClr val="FFFF00"/>
                        </a:highlight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2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102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pSp>
        <p:nvGrpSpPr>
          <p:cNvPr id="24" name="Group 23">
            <a:extLst>
              <a:ext uri="{FF2B5EF4-FFF2-40B4-BE49-F238E27FC236}">
                <a16:creationId xmlns:a16="http://schemas.microsoft.com/office/drawing/2014/main" id="{DFCFACBD-EE0E-497F-A5C6-6074B42009D7}"/>
              </a:ext>
            </a:extLst>
          </p:cNvPr>
          <p:cNvGrpSpPr/>
          <p:nvPr/>
        </p:nvGrpSpPr>
        <p:grpSpPr>
          <a:xfrm>
            <a:off x="2476878" y="4517679"/>
            <a:ext cx="4104992" cy="1883466"/>
            <a:chOff x="2268648" y="4301150"/>
            <a:chExt cx="4572000" cy="2308225"/>
          </a:xfrm>
        </p:grpSpPr>
        <p:sp>
          <p:nvSpPr>
            <p:cNvPr id="25" name="AutoShape 5">
              <a:extLst>
                <a:ext uri="{FF2B5EF4-FFF2-40B4-BE49-F238E27FC236}">
                  <a16:creationId xmlns:a16="http://schemas.microsoft.com/office/drawing/2014/main" id="{918BCCEF-A238-45B8-981F-A5CDE9E87FF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68648" y="5714025"/>
              <a:ext cx="1600200" cy="644525"/>
            </a:xfrm>
            <a:prstGeom prst="roundRect">
              <a:avLst>
                <a:gd name="adj" fmla="val 16667"/>
              </a:avLst>
            </a:prstGeom>
            <a:solidFill>
              <a:srgbClr val="FF0000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altLang="he-IL" sz="1400"/>
                <a:t>PG_referenced=1</a:t>
              </a:r>
            </a:p>
            <a:p>
              <a:r>
                <a:rPr lang="en-US" altLang="he-IL" sz="1400"/>
                <a:t>PG_active=0</a:t>
              </a:r>
            </a:p>
          </p:txBody>
        </p:sp>
        <p:sp>
          <p:nvSpPr>
            <p:cNvPr id="26" name="AutoShape 6">
              <a:extLst>
                <a:ext uri="{FF2B5EF4-FFF2-40B4-BE49-F238E27FC236}">
                  <a16:creationId xmlns:a16="http://schemas.microsoft.com/office/drawing/2014/main" id="{145F4BF7-5DC3-4DA1-B7FD-3E585CC6016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21348" y="4682150"/>
              <a:ext cx="1562100" cy="600075"/>
            </a:xfrm>
            <a:prstGeom prst="roundRect">
              <a:avLst>
                <a:gd name="adj" fmla="val 16667"/>
              </a:avLst>
            </a:prstGeom>
            <a:solidFill>
              <a:srgbClr val="339966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altLang="he-IL" sz="1400"/>
                <a:t>PG_referenced=0</a:t>
              </a:r>
            </a:p>
            <a:p>
              <a:r>
                <a:rPr lang="en-US" altLang="he-IL" sz="1400"/>
                <a:t>PG_active=1</a:t>
              </a:r>
            </a:p>
          </p:txBody>
        </p:sp>
        <p:sp>
          <p:nvSpPr>
            <p:cNvPr id="27" name="AutoShape 7">
              <a:extLst>
                <a:ext uri="{FF2B5EF4-FFF2-40B4-BE49-F238E27FC236}">
                  <a16:creationId xmlns:a16="http://schemas.microsoft.com/office/drawing/2014/main" id="{1E263CED-D11D-4EB0-8D9D-FAAFC12537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21348" y="5672750"/>
              <a:ext cx="1562100" cy="685800"/>
            </a:xfrm>
            <a:prstGeom prst="roundRect">
              <a:avLst>
                <a:gd name="adj" fmla="val 16667"/>
              </a:avLst>
            </a:prstGeom>
            <a:solidFill>
              <a:srgbClr val="339966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altLang="he-IL" sz="1400"/>
                <a:t>PG_referenced=1</a:t>
              </a:r>
            </a:p>
            <a:p>
              <a:r>
                <a:rPr lang="en-US" altLang="he-IL" sz="1400"/>
                <a:t>PG_active=1</a:t>
              </a:r>
            </a:p>
          </p:txBody>
        </p:sp>
        <p:sp>
          <p:nvSpPr>
            <p:cNvPr id="28" name="Line 8">
              <a:extLst>
                <a:ext uri="{FF2B5EF4-FFF2-40B4-BE49-F238E27FC236}">
                  <a16:creationId xmlns:a16="http://schemas.microsoft.com/office/drawing/2014/main" id="{43002C99-F2F8-4846-BE82-61F04391AE1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78248" y="4301150"/>
              <a:ext cx="0" cy="4318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29" name="Line 9">
              <a:extLst>
                <a:ext uri="{FF2B5EF4-FFF2-40B4-BE49-F238E27FC236}">
                  <a16:creationId xmlns:a16="http://schemas.microsoft.com/office/drawing/2014/main" id="{C6F4A9FF-4C0B-44EB-91AE-4B09E494F36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76661" y="5282225"/>
              <a:ext cx="0" cy="431800"/>
            </a:xfrm>
            <a:prstGeom prst="line">
              <a:avLst/>
            </a:prstGeom>
            <a:noFill/>
            <a:ln w="25400">
              <a:solidFill>
                <a:srgbClr val="339966"/>
              </a:solidFill>
              <a:prstDash val="lgDash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30" name="Line 10">
              <a:extLst>
                <a:ext uri="{FF2B5EF4-FFF2-40B4-BE49-F238E27FC236}">
                  <a16:creationId xmlns:a16="http://schemas.microsoft.com/office/drawing/2014/main" id="{73268D5E-5A37-4221-8F21-FD3C15DEA44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668823" y="4993300"/>
              <a:ext cx="1152525" cy="720725"/>
            </a:xfrm>
            <a:prstGeom prst="line">
              <a:avLst/>
            </a:prstGeom>
            <a:noFill/>
            <a:ln w="25400">
              <a:solidFill>
                <a:srgbClr val="339966"/>
              </a:solidFill>
              <a:prstDash val="lgDash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31" name="Line 11">
              <a:extLst>
                <a:ext uri="{FF2B5EF4-FFF2-40B4-BE49-F238E27FC236}">
                  <a16:creationId xmlns:a16="http://schemas.microsoft.com/office/drawing/2014/main" id="{166A05BF-3EED-4915-A259-7C2A558277D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253148" y="5282225"/>
              <a:ext cx="0" cy="431800"/>
            </a:xfrm>
            <a:prstGeom prst="line">
              <a:avLst/>
            </a:prstGeom>
            <a:noFill/>
            <a:ln w="25400">
              <a:solidFill>
                <a:srgbClr val="339966"/>
              </a:solidFill>
              <a:prstDash val="lgDash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32" name="Freeform 12">
              <a:extLst>
                <a:ext uri="{FF2B5EF4-FFF2-40B4-BE49-F238E27FC236}">
                  <a16:creationId xmlns:a16="http://schemas.microsoft.com/office/drawing/2014/main" id="{AD2953D2-0154-4665-BF13-C0CB5826D447}"/>
                </a:ext>
              </a:extLst>
            </p:cNvPr>
            <p:cNvSpPr>
              <a:spLocks/>
            </p:cNvSpPr>
            <p:nvPr/>
          </p:nvSpPr>
          <p:spPr bwMode="auto">
            <a:xfrm>
              <a:off x="6154848" y="5977550"/>
              <a:ext cx="685800" cy="631825"/>
            </a:xfrm>
            <a:custGeom>
              <a:avLst/>
              <a:gdLst>
                <a:gd name="T0" fmla="*/ 0 w 384"/>
                <a:gd name="T1" fmla="*/ 189 h 390"/>
                <a:gd name="T2" fmla="*/ 97 w 384"/>
                <a:gd name="T3" fmla="*/ 348 h 390"/>
                <a:gd name="T4" fmla="*/ 218 w 384"/>
                <a:gd name="T5" fmla="*/ 378 h 390"/>
                <a:gd name="T6" fmla="*/ 364 w 384"/>
                <a:gd name="T7" fmla="*/ 275 h 390"/>
                <a:gd name="T8" fmla="*/ 339 w 384"/>
                <a:gd name="T9" fmla="*/ 39 h 390"/>
                <a:gd name="T10" fmla="*/ 97 w 384"/>
                <a:gd name="T11" fmla="*/ 39 h 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4" h="390">
                  <a:moveTo>
                    <a:pt x="0" y="189"/>
                  </a:moveTo>
                  <a:lnTo>
                    <a:pt x="97" y="348"/>
                  </a:lnTo>
                  <a:cubicBezTo>
                    <a:pt x="133" y="379"/>
                    <a:pt x="174" y="390"/>
                    <a:pt x="218" y="378"/>
                  </a:cubicBezTo>
                  <a:cubicBezTo>
                    <a:pt x="262" y="366"/>
                    <a:pt x="344" y="331"/>
                    <a:pt x="364" y="275"/>
                  </a:cubicBezTo>
                  <a:cubicBezTo>
                    <a:pt x="384" y="219"/>
                    <a:pt x="383" y="78"/>
                    <a:pt x="339" y="39"/>
                  </a:cubicBezTo>
                  <a:cubicBezTo>
                    <a:pt x="295" y="0"/>
                    <a:pt x="147" y="39"/>
                    <a:pt x="97" y="39"/>
                  </a:cubicBezTo>
                </a:path>
              </a:pathLst>
            </a:custGeom>
            <a:noFill/>
            <a:ln w="25400" cap="flat" cmpd="sng">
              <a:solidFill>
                <a:srgbClr val="339966"/>
              </a:solidFill>
              <a:prstDash val="lgDash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33" name="Line 13">
              <a:extLst>
                <a:ext uri="{FF2B5EF4-FFF2-40B4-BE49-F238E27FC236}">
                  <a16:creationId xmlns:a16="http://schemas.microsoft.com/office/drawing/2014/main" id="{802A2ED9-9AE6-489E-AE7F-CF9572701D3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756386" y="5282225"/>
              <a:ext cx="0" cy="431800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prstDash val="sysDot"/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34" name="Line 14">
              <a:extLst>
                <a:ext uri="{FF2B5EF4-FFF2-40B4-BE49-F238E27FC236}">
                  <a16:creationId xmlns:a16="http://schemas.microsoft.com/office/drawing/2014/main" id="{5268257B-19F9-4E15-AFC3-50C493AA28B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884723" y="5282225"/>
              <a:ext cx="1152525" cy="647700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prstDash val="sysDot"/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35" name="AutoShape 4">
              <a:extLst>
                <a:ext uri="{FF2B5EF4-FFF2-40B4-BE49-F238E27FC236}">
                  <a16:creationId xmlns:a16="http://schemas.microsoft.com/office/drawing/2014/main" id="{A5318A5A-DFA6-4901-B894-48ED40DAF74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68648" y="4705963"/>
              <a:ext cx="1616075" cy="661987"/>
            </a:xfrm>
            <a:prstGeom prst="roundRect">
              <a:avLst>
                <a:gd name="adj" fmla="val 16667"/>
              </a:avLst>
            </a:prstGeom>
            <a:solidFill>
              <a:srgbClr val="FF0000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altLang="he-IL" sz="1400"/>
                <a:t>PG_referenced=0</a:t>
              </a:r>
            </a:p>
            <a:p>
              <a:r>
                <a:rPr lang="en-US" altLang="he-IL" sz="1400"/>
                <a:t>PG_active=0</a:t>
              </a:r>
            </a:p>
          </p:txBody>
        </p:sp>
      </p:grpSp>
      <p:sp>
        <p:nvSpPr>
          <p:cNvPr id="36" name="TextBox 35">
            <a:extLst>
              <a:ext uri="{FF2B5EF4-FFF2-40B4-BE49-F238E27FC236}">
                <a16:creationId xmlns:a16="http://schemas.microsoft.com/office/drawing/2014/main" id="{F1EDAFC0-E3CA-40B8-AD67-7ACA851DE6D4}"/>
              </a:ext>
            </a:extLst>
          </p:cNvPr>
          <p:cNvSpPr txBox="1"/>
          <p:nvPr/>
        </p:nvSpPr>
        <p:spPr>
          <a:xfrm>
            <a:off x="6581870" y="5827145"/>
            <a:ext cx="645681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lvl="0"/>
            <a:r>
              <a:rPr lang="he-IL" dirty="0">
                <a:highlight>
                  <a:srgbClr val="FFFF00"/>
                </a:highlight>
              </a:rPr>
              <a:t>10</a:t>
            </a:r>
            <a:r>
              <a:rPr lang="en-US" dirty="0">
                <a:highlight>
                  <a:srgbClr val="FFFF00"/>
                </a:highlight>
              </a:rPr>
              <a:t>1</a:t>
            </a:r>
            <a:endParaRPr lang="he-IL" dirty="0">
              <a:highlight>
                <a:srgbClr val="FFFF00"/>
              </a:highlight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A4275E4F-E04C-4A57-A12C-970D1F9DAD4E}"/>
              </a:ext>
            </a:extLst>
          </p:cNvPr>
          <p:cNvSpPr txBox="1"/>
          <p:nvPr/>
        </p:nvSpPr>
        <p:spPr>
          <a:xfrm>
            <a:off x="6328936" y="4854443"/>
            <a:ext cx="158705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lvl="0"/>
            <a:r>
              <a:rPr lang="he-IL" dirty="0"/>
              <a:t>100,</a:t>
            </a:r>
            <a:r>
              <a:rPr lang="he-IL" dirty="0">
                <a:highlight>
                  <a:srgbClr val="FFFF00"/>
                </a:highlight>
              </a:rPr>
              <a:t>10</a:t>
            </a:r>
            <a:r>
              <a:rPr lang="en-US" dirty="0">
                <a:highlight>
                  <a:srgbClr val="FFFF00"/>
                </a:highlight>
              </a:rPr>
              <a:t>2</a:t>
            </a:r>
            <a:endParaRPr lang="he-IL" dirty="0"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2789866193"/>
      </p:ext>
    </p:extLst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96347" y="510927"/>
            <a:ext cx="8017565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lvl="0" algn="r" rtl="1"/>
            <a:r>
              <a:rPr lang="he-IL" dirty="0"/>
              <a:t>2. שני התהליכים יוצאים להמתנה ארוכה.</a:t>
            </a:r>
            <a:endParaRPr lang="en-US" dirty="0"/>
          </a:p>
          <a:p>
            <a:pPr lvl="0" algn="r" rtl="1"/>
            <a:endParaRPr lang="he-IL" dirty="0"/>
          </a:p>
          <a:p>
            <a:pPr lvl="0" algn="r" rtl="1"/>
            <a:r>
              <a:rPr lang="he-IL" dirty="0"/>
              <a:t>נגמר הסיבוב הראשון. מה פינינו? כלום!</a:t>
            </a:r>
          </a:p>
          <a:p>
            <a:pPr lvl="0" algn="r" rtl="1"/>
            <a:r>
              <a:rPr lang="he-IL" dirty="0"/>
              <a:t>נעבור לסיבוב שני של </a:t>
            </a:r>
            <a:r>
              <a:rPr lang="en-US" dirty="0" err="1"/>
              <a:t>refill_inactive</a:t>
            </a:r>
            <a:r>
              <a:rPr lang="en-US" dirty="0"/>
              <a:t>()</a:t>
            </a:r>
            <a:r>
              <a:rPr lang="he-IL" dirty="0"/>
              <a:t> ...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214605" y="2902301"/>
            <a:ext cx="6781045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lvl="0" algn="r" rtl="1"/>
            <a:r>
              <a:rPr lang="he-IL" dirty="0"/>
              <a:t>טבלת המסגרות</a:t>
            </a:r>
          </a:p>
        </p:txBody>
      </p:sp>
      <p:graphicFrame>
        <p:nvGraphicFramePr>
          <p:cNvPr id="23" name="Table 22">
            <a:extLst>
              <a:ext uri="{FF2B5EF4-FFF2-40B4-BE49-F238E27FC236}">
                <a16:creationId xmlns:a16="http://schemas.microsoft.com/office/drawing/2014/main" id="{788E1340-25E4-4DC6-8012-742BD158625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6758079"/>
              </p:ext>
            </p:extLst>
          </p:nvPr>
        </p:nvGraphicFramePr>
        <p:xfrm>
          <a:off x="1554851" y="3252126"/>
          <a:ext cx="6427961" cy="1031099"/>
        </p:xfrm>
        <a:graphic>
          <a:graphicData uri="http://schemas.openxmlformats.org/drawingml/2006/table">
            <a:tbl>
              <a:tblPr rtl="1">
                <a:tableStyleId>{5C22544A-7EE6-4342-B048-85BDC9FD1C3A}</a:tableStyleId>
              </a:tblPr>
              <a:tblGrid>
                <a:gridCol w="9566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284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238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9855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6048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5991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99579"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</a:rPr>
                        <a:t>index</a:t>
                      </a:r>
                      <a:endParaRPr lang="en-US" sz="24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n-lt"/>
                        </a:rPr>
                        <a:t>mapping</a:t>
                      </a:r>
                      <a:endParaRPr lang="en-US" sz="24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  <a:latin typeface="+mn-lt"/>
                        </a:rPr>
                        <a:t>lru</a:t>
                      </a:r>
                      <a:endParaRPr lang="en-US" sz="24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n-lt"/>
                        </a:rPr>
                        <a:t>flags</a:t>
                      </a:r>
                      <a:endParaRPr lang="en-US" sz="24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n-lt"/>
                        </a:rPr>
                        <a:t>count</a:t>
                      </a:r>
                      <a:endParaRPr lang="en-US" sz="24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1600" dirty="0">
                          <a:effectLst/>
                          <a:latin typeface="+mn-lt"/>
                        </a:rPr>
                        <a:t>מספר מסגרת</a:t>
                      </a:r>
                      <a:endParaRPr lang="en-US" sz="24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6838"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n-lt"/>
                        </a:rPr>
                        <a:t>0</a:t>
                      </a:r>
                      <a:endParaRPr lang="en-US" sz="24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  <a:latin typeface="+mn-lt"/>
                        </a:rPr>
                        <a:t>execA</a:t>
                      </a:r>
                      <a:endParaRPr lang="en-US" sz="24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/>
                      <a:r>
                        <a:rPr lang="en-US" sz="1600" dirty="0">
                          <a:effectLst/>
                          <a:latin typeface="+mn-lt"/>
                        </a:rPr>
                        <a:t>active</a:t>
                      </a:r>
                      <a:endParaRPr lang="en-US" sz="16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LA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1600" b="0" dirty="0">
                          <a:effectLst/>
                          <a:latin typeface="+mn-lt"/>
                        </a:rPr>
                        <a:t>2</a:t>
                      </a:r>
                      <a:endParaRPr lang="en-US" sz="2400" b="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</a:rPr>
                        <a:t>100</a:t>
                      </a:r>
                      <a:endParaRPr lang="en-US" sz="24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6838"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16</a:t>
                      </a:r>
                      <a:endParaRPr lang="en-US" sz="240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Swap 0</a:t>
                      </a:r>
                      <a:endParaRPr lang="en-US" sz="240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active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LRA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160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3</a:t>
                      </a:r>
                      <a:endParaRPr lang="en-US" sz="240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101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6838"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0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execB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/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active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LA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2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102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pSp>
        <p:nvGrpSpPr>
          <p:cNvPr id="24" name="Group 23">
            <a:extLst>
              <a:ext uri="{FF2B5EF4-FFF2-40B4-BE49-F238E27FC236}">
                <a16:creationId xmlns:a16="http://schemas.microsoft.com/office/drawing/2014/main" id="{DFCFACBD-EE0E-497F-A5C6-6074B42009D7}"/>
              </a:ext>
            </a:extLst>
          </p:cNvPr>
          <p:cNvGrpSpPr/>
          <p:nvPr/>
        </p:nvGrpSpPr>
        <p:grpSpPr>
          <a:xfrm>
            <a:off x="2476878" y="4517679"/>
            <a:ext cx="4104992" cy="1883466"/>
            <a:chOff x="2268648" y="4301150"/>
            <a:chExt cx="4572000" cy="2308225"/>
          </a:xfrm>
        </p:grpSpPr>
        <p:sp>
          <p:nvSpPr>
            <p:cNvPr id="25" name="AutoShape 5">
              <a:extLst>
                <a:ext uri="{FF2B5EF4-FFF2-40B4-BE49-F238E27FC236}">
                  <a16:creationId xmlns:a16="http://schemas.microsoft.com/office/drawing/2014/main" id="{918BCCEF-A238-45B8-981F-A5CDE9E87FF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68648" y="5714025"/>
              <a:ext cx="1600200" cy="644525"/>
            </a:xfrm>
            <a:prstGeom prst="roundRect">
              <a:avLst>
                <a:gd name="adj" fmla="val 16667"/>
              </a:avLst>
            </a:prstGeom>
            <a:solidFill>
              <a:srgbClr val="FF0000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altLang="he-IL" sz="1400"/>
                <a:t>PG_referenced=1</a:t>
              </a:r>
            </a:p>
            <a:p>
              <a:r>
                <a:rPr lang="en-US" altLang="he-IL" sz="1400"/>
                <a:t>PG_active=0</a:t>
              </a:r>
            </a:p>
          </p:txBody>
        </p:sp>
        <p:sp>
          <p:nvSpPr>
            <p:cNvPr id="26" name="AutoShape 6">
              <a:extLst>
                <a:ext uri="{FF2B5EF4-FFF2-40B4-BE49-F238E27FC236}">
                  <a16:creationId xmlns:a16="http://schemas.microsoft.com/office/drawing/2014/main" id="{145F4BF7-5DC3-4DA1-B7FD-3E585CC6016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21348" y="4682150"/>
              <a:ext cx="1562100" cy="600075"/>
            </a:xfrm>
            <a:prstGeom prst="roundRect">
              <a:avLst>
                <a:gd name="adj" fmla="val 16667"/>
              </a:avLst>
            </a:prstGeom>
            <a:solidFill>
              <a:srgbClr val="339966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altLang="he-IL" sz="1400"/>
                <a:t>PG_referenced=0</a:t>
              </a:r>
            </a:p>
            <a:p>
              <a:r>
                <a:rPr lang="en-US" altLang="he-IL" sz="1400"/>
                <a:t>PG_active=1</a:t>
              </a:r>
            </a:p>
          </p:txBody>
        </p:sp>
        <p:sp>
          <p:nvSpPr>
            <p:cNvPr id="27" name="AutoShape 7">
              <a:extLst>
                <a:ext uri="{FF2B5EF4-FFF2-40B4-BE49-F238E27FC236}">
                  <a16:creationId xmlns:a16="http://schemas.microsoft.com/office/drawing/2014/main" id="{1E263CED-D11D-4EB0-8D9D-FAAFC12537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21348" y="5672750"/>
              <a:ext cx="1562100" cy="685800"/>
            </a:xfrm>
            <a:prstGeom prst="roundRect">
              <a:avLst>
                <a:gd name="adj" fmla="val 16667"/>
              </a:avLst>
            </a:prstGeom>
            <a:solidFill>
              <a:srgbClr val="339966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altLang="he-IL" sz="1400"/>
                <a:t>PG_referenced=1</a:t>
              </a:r>
            </a:p>
            <a:p>
              <a:r>
                <a:rPr lang="en-US" altLang="he-IL" sz="1400"/>
                <a:t>PG_active=1</a:t>
              </a:r>
            </a:p>
          </p:txBody>
        </p:sp>
        <p:sp>
          <p:nvSpPr>
            <p:cNvPr id="28" name="Line 8">
              <a:extLst>
                <a:ext uri="{FF2B5EF4-FFF2-40B4-BE49-F238E27FC236}">
                  <a16:creationId xmlns:a16="http://schemas.microsoft.com/office/drawing/2014/main" id="{43002C99-F2F8-4846-BE82-61F04391AE1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78248" y="4301150"/>
              <a:ext cx="0" cy="4318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29" name="Line 9">
              <a:extLst>
                <a:ext uri="{FF2B5EF4-FFF2-40B4-BE49-F238E27FC236}">
                  <a16:creationId xmlns:a16="http://schemas.microsoft.com/office/drawing/2014/main" id="{C6F4A9FF-4C0B-44EB-91AE-4B09E494F36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76661" y="5282225"/>
              <a:ext cx="0" cy="431800"/>
            </a:xfrm>
            <a:prstGeom prst="line">
              <a:avLst/>
            </a:prstGeom>
            <a:noFill/>
            <a:ln w="25400">
              <a:solidFill>
                <a:srgbClr val="339966"/>
              </a:solidFill>
              <a:prstDash val="lgDash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30" name="Line 10">
              <a:extLst>
                <a:ext uri="{FF2B5EF4-FFF2-40B4-BE49-F238E27FC236}">
                  <a16:creationId xmlns:a16="http://schemas.microsoft.com/office/drawing/2014/main" id="{73268D5E-5A37-4221-8F21-FD3C15DEA44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668823" y="4993300"/>
              <a:ext cx="1152525" cy="720725"/>
            </a:xfrm>
            <a:prstGeom prst="line">
              <a:avLst/>
            </a:prstGeom>
            <a:noFill/>
            <a:ln w="25400">
              <a:solidFill>
                <a:srgbClr val="339966"/>
              </a:solidFill>
              <a:prstDash val="lgDash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31" name="Line 11">
              <a:extLst>
                <a:ext uri="{FF2B5EF4-FFF2-40B4-BE49-F238E27FC236}">
                  <a16:creationId xmlns:a16="http://schemas.microsoft.com/office/drawing/2014/main" id="{166A05BF-3EED-4915-A259-7C2A558277D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253148" y="5282225"/>
              <a:ext cx="0" cy="431800"/>
            </a:xfrm>
            <a:prstGeom prst="line">
              <a:avLst/>
            </a:prstGeom>
            <a:noFill/>
            <a:ln w="25400">
              <a:solidFill>
                <a:srgbClr val="339966"/>
              </a:solidFill>
              <a:prstDash val="lgDash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32" name="Freeform 12">
              <a:extLst>
                <a:ext uri="{FF2B5EF4-FFF2-40B4-BE49-F238E27FC236}">
                  <a16:creationId xmlns:a16="http://schemas.microsoft.com/office/drawing/2014/main" id="{AD2953D2-0154-4665-BF13-C0CB5826D447}"/>
                </a:ext>
              </a:extLst>
            </p:cNvPr>
            <p:cNvSpPr>
              <a:spLocks/>
            </p:cNvSpPr>
            <p:nvPr/>
          </p:nvSpPr>
          <p:spPr bwMode="auto">
            <a:xfrm>
              <a:off x="6154848" y="5977550"/>
              <a:ext cx="685800" cy="631825"/>
            </a:xfrm>
            <a:custGeom>
              <a:avLst/>
              <a:gdLst>
                <a:gd name="T0" fmla="*/ 0 w 384"/>
                <a:gd name="T1" fmla="*/ 189 h 390"/>
                <a:gd name="T2" fmla="*/ 97 w 384"/>
                <a:gd name="T3" fmla="*/ 348 h 390"/>
                <a:gd name="T4" fmla="*/ 218 w 384"/>
                <a:gd name="T5" fmla="*/ 378 h 390"/>
                <a:gd name="T6" fmla="*/ 364 w 384"/>
                <a:gd name="T7" fmla="*/ 275 h 390"/>
                <a:gd name="T8" fmla="*/ 339 w 384"/>
                <a:gd name="T9" fmla="*/ 39 h 390"/>
                <a:gd name="T10" fmla="*/ 97 w 384"/>
                <a:gd name="T11" fmla="*/ 39 h 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4" h="390">
                  <a:moveTo>
                    <a:pt x="0" y="189"/>
                  </a:moveTo>
                  <a:lnTo>
                    <a:pt x="97" y="348"/>
                  </a:lnTo>
                  <a:cubicBezTo>
                    <a:pt x="133" y="379"/>
                    <a:pt x="174" y="390"/>
                    <a:pt x="218" y="378"/>
                  </a:cubicBezTo>
                  <a:cubicBezTo>
                    <a:pt x="262" y="366"/>
                    <a:pt x="344" y="331"/>
                    <a:pt x="364" y="275"/>
                  </a:cubicBezTo>
                  <a:cubicBezTo>
                    <a:pt x="384" y="219"/>
                    <a:pt x="383" y="78"/>
                    <a:pt x="339" y="39"/>
                  </a:cubicBezTo>
                  <a:cubicBezTo>
                    <a:pt x="295" y="0"/>
                    <a:pt x="147" y="39"/>
                    <a:pt x="97" y="39"/>
                  </a:cubicBezTo>
                </a:path>
              </a:pathLst>
            </a:custGeom>
            <a:noFill/>
            <a:ln w="25400" cap="flat" cmpd="sng">
              <a:solidFill>
                <a:srgbClr val="339966"/>
              </a:solidFill>
              <a:prstDash val="lgDash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33" name="Line 13">
              <a:extLst>
                <a:ext uri="{FF2B5EF4-FFF2-40B4-BE49-F238E27FC236}">
                  <a16:creationId xmlns:a16="http://schemas.microsoft.com/office/drawing/2014/main" id="{802A2ED9-9AE6-489E-AE7F-CF9572701D3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756386" y="5282225"/>
              <a:ext cx="0" cy="431800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prstDash val="sysDot"/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34" name="Line 14">
              <a:extLst>
                <a:ext uri="{FF2B5EF4-FFF2-40B4-BE49-F238E27FC236}">
                  <a16:creationId xmlns:a16="http://schemas.microsoft.com/office/drawing/2014/main" id="{5268257B-19F9-4E15-AFC3-50C493AA28B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884723" y="5282225"/>
              <a:ext cx="1152525" cy="647700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prstDash val="sysDot"/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35" name="AutoShape 4">
              <a:extLst>
                <a:ext uri="{FF2B5EF4-FFF2-40B4-BE49-F238E27FC236}">
                  <a16:creationId xmlns:a16="http://schemas.microsoft.com/office/drawing/2014/main" id="{A5318A5A-DFA6-4901-B894-48ED40DAF74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68648" y="4705963"/>
              <a:ext cx="1616075" cy="661987"/>
            </a:xfrm>
            <a:prstGeom prst="roundRect">
              <a:avLst>
                <a:gd name="adj" fmla="val 16667"/>
              </a:avLst>
            </a:prstGeom>
            <a:solidFill>
              <a:srgbClr val="FF0000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altLang="he-IL" sz="1400"/>
                <a:t>PG_referenced=0</a:t>
              </a:r>
            </a:p>
            <a:p>
              <a:r>
                <a:rPr lang="en-US" altLang="he-IL" sz="1400"/>
                <a:t>PG_active=0</a:t>
              </a:r>
            </a:p>
          </p:txBody>
        </p:sp>
      </p:grpSp>
      <p:sp>
        <p:nvSpPr>
          <p:cNvPr id="36" name="TextBox 35">
            <a:extLst>
              <a:ext uri="{FF2B5EF4-FFF2-40B4-BE49-F238E27FC236}">
                <a16:creationId xmlns:a16="http://schemas.microsoft.com/office/drawing/2014/main" id="{F1EDAFC0-E3CA-40B8-AD67-7ACA851DE6D4}"/>
              </a:ext>
            </a:extLst>
          </p:cNvPr>
          <p:cNvSpPr txBox="1"/>
          <p:nvPr/>
        </p:nvSpPr>
        <p:spPr>
          <a:xfrm>
            <a:off x="6581870" y="5827145"/>
            <a:ext cx="645681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lvl="0"/>
            <a:r>
              <a:rPr lang="he-IL" dirty="0"/>
              <a:t>10</a:t>
            </a:r>
            <a:r>
              <a:rPr lang="en-US" dirty="0"/>
              <a:t>1</a:t>
            </a:r>
            <a:endParaRPr lang="he-IL" dirty="0"/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A4275E4F-E04C-4A57-A12C-970D1F9DAD4E}"/>
              </a:ext>
            </a:extLst>
          </p:cNvPr>
          <p:cNvSpPr txBox="1"/>
          <p:nvPr/>
        </p:nvSpPr>
        <p:spPr>
          <a:xfrm>
            <a:off x="6328936" y="4854443"/>
            <a:ext cx="158705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lvl="0"/>
            <a:r>
              <a:rPr lang="he-IL" dirty="0"/>
              <a:t>100,10</a:t>
            </a:r>
            <a:r>
              <a:rPr lang="en-US" dirty="0"/>
              <a:t>2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558642008"/>
      </p:ext>
    </p:extLst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96347" y="510927"/>
            <a:ext cx="8017565" cy="147732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lvl="0" algn="r" rtl="1"/>
            <a:r>
              <a:rPr lang="he-IL" dirty="0"/>
              <a:t>2. שני התהליכים יוצאים להמתנה ארוכה.</a:t>
            </a:r>
            <a:endParaRPr lang="en-US" dirty="0"/>
          </a:p>
          <a:p>
            <a:pPr lvl="0" algn="r" rtl="1"/>
            <a:endParaRPr lang="he-IL" dirty="0"/>
          </a:p>
          <a:p>
            <a:pPr lvl="0" algn="r" rtl="1"/>
            <a:r>
              <a:rPr lang="he-IL" dirty="0"/>
              <a:t>כך נראה המצב אחרי סיבוב נוסף של </a:t>
            </a:r>
            <a:r>
              <a:rPr lang="en-US" dirty="0" err="1"/>
              <a:t>refill_inactive</a:t>
            </a:r>
            <a:r>
              <a:rPr lang="en-US" dirty="0"/>
              <a:t>()</a:t>
            </a:r>
            <a:r>
              <a:rPr lang="he-IL" dirty="0"/>
              <a:t>.</a:t>
            </a:r>
          </a:p>
          <a:p>
            <a:pPr lvl="0" algn="r" rtl="1"/>
            <a:r>
              <a:rPr lang="he-IL" dirty="0"/>
              <a:t>עדיין לא ניתן לפנות אף מסגרת מכיוון שה-</a:t>
            </a:r>
            <a:r>
              <a:rPr lang="en-US" dirty="0"/>
              <a:t>count</a:t>
            </a:r>
            <a:r>
              <a:rPr lang="he-IL" dirty="0"/>
              <a:t> של כל המסגרות גדול מ-1 !</a:t>
            </a:r>
          </a:p>
          <a:p>
            <a:pPr lvl="0" algn="r" rtl="1"/>
            <a:r>
              <a:rPr lang="he-IL" dirty="0"/>
              <a:t>ניגש לבצע </a:t>
            </a:r>
            <a:r>
              <a:rPr lang="en-US" dirty="0" err="1"/>
              <a:t>swap_out</a:t>
            </a:r>
            <a:r>
              <a:rPr lang="en-US" dirty="0"/>
              <a:t>()</a:t>
            </a:r>
            <a:r>
              <a:rPr lang="he-IL" dirty="0"/>
              <a:t> שוב...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214605" y="2902301"/>
            <a:ext cx="6781045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lvl="0" algn="r" rtl="1"/>
            <a:r>
              <a:rPr lang="he-IL" dirty="0"/>
              <a:t>טבלת המסגרות</a:t>
            </a:r>
          </a:p>
        </p:txBody>
      </p:sp>
      <p:graphicFrame>
        <p:nvGraphicFramePr>
          <p:cNvPr id="23" name="Table 22">
            <a:extLst>
              <a:ext uri="{FF2B5EF4-FFF2-40B4-BE49-F238E27FC236}">
                <a16:creationId xmlns:a16="http://schemas.microsoft.com/office/drawing/2014/main" id="{788E1340-25E4-4DC6-8012-742BD158625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8058672"/>
              </p:ext>
            </p:extLst>
          </p:nvPr>
        </p:nvGraphicFramePr>
        <p:xfrm>
          <a:off x="1554851" y="3252126"/>
          <a:ext cx="6427961" cy="1031099"/>
        </p:xfrm>
        <a:graphic>
          <a:graphicData uri="http://schemas.openxmlformats.org/drawingml/2006/table">
            <a:tbl>
              <a:tblPr rtl="1">
                <a:tableStyleId>{5C22544A-7EE6-4342-B048-85BDC9FD1C3A}</a:tableStyleId>
              </a:tblPr>
              <a:tblGrid>
                <a:gridCol w="9566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284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238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9855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6048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5991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99579"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</a:rPr>
                        <a:t>index</a:t>
                      </a:r>
                      <a:endParaRPr lang="en-US" sz="24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n-lt"/>
                        </a:rPr>
                        <a:t>mapping</a:t>
                      </a:r>
                      <a:endParaRPr lang="en-US" sz="24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  <a:latin typeface="+mn-lt"/>
                        </a:rPr>
                        <a:t>lru</a:t>
                      </a:r>
                      <a:endParaRPr lang="en-US" sz="24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n-lt"/>
                        </a:rPr>
                        <a:t>flags</a:t>
                      </a:r>
                      <a:endParaRPr lang="en-US" sz="24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n-lt"/>
                        </a:rPr>
                        <a:t>count</a:t>
                      </a:r>
                      <a:endParaRPr lang="en-US" sz="24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1600" dirty="0">
                          <a:effectLst/>
                          <a:latin typeface="+mn-lt"/>
                        </a:rPr>
                        <a:t>מספר מסגרת</a:t>
                      </a:r>
                      <a:endParaRPr lang="en-US" sz="24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6838"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n-lt"/>
                        </a:rPr>
                        <a:t>0</a:t>
                      </a:r>
                      <a:endParaRPr lang="en-US" sz="24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  <a:latin typeface="+mn-lt"/>
                        </a:rPr>
                        <a:t>execA</a:t>
                      </a:r>
                      <a:endParaRPr lang="en-US" sz="24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/>
                      <a:r>
                        <a:rPr lang="en-US" sz="1600" dirty="0">
                          <a:effectLst/>
                          <a:highlight>
                            <a:srgbClr val="FFFF00"/>
                          </a:highlight>
                          <a:latin typeface="+mn-lt"/>
                        </a:rPr>
                        <a:t>inactive</a:t>
                      </a:r>
                      <a:endParaRPr lang="en-US" sz="1600" dirty="0">
                        <a:effectLst/>
                        <a:highlight>
                          <a:srgbClr val="FFFF00"/>
                        </a:highlight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+mn-lt"/>
                          <a:ea typeface="Times New Roman" panose="02020603050405020304" pitchFamily="18" charset="0"/>
                        </a:rPr>
                        <a:t>LR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highlight>
                          <a:srgbClr val="FFFF00"/>
                        </a:highlight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1600" b="0" dirty="0">
                          <a:effectLst/>
                          <a:latin typeface="+mn-lt"/>
                        </a:rPr>
                        <a:t>2</a:t>
                      </a:r>
                      <a:endParaRPr lang="en-US" sz="2400" b="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</a:rPr>
                        <a:t>100</a:t>
                      </a:r>
                      <a:endParaRPr lang="en-US" sz="24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6838"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16</a:t>
                      </a:r>
                      <a:endParaRPr lang="en-US" sz="240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Swap 0</a:t>
                      </a:r>
                      <a:endParaRPr lang="en-US" sz="240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active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+mn-lt"/>
                          <a:ea typeface="Times New Roman" panose="02020603050405020304" pitchFamily="18" charset="0"/>
                        </a:rPr>
                        <a:t>LA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highlight>
                          <a:srgbClr val="FFFF00"/>
                        </a:highlight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160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3</a:t>
                      </a:r>
                      <a:endParaRPr lang="en-US" sz="240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101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6838"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0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execB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/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+mn-lt"/>
                          <a:ea typeface="Times New Roman" panose="02020603050405020304" pitchFamily="18" charset="0"/>
                        </a:rPr>
                        <a:t>inactive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+mn-lt"/>
                          <a:ea typeface="Times New Roman" panose="02020603050405020304" pitchFamily="18" charset="0"/>
                        </a:rPr>
                        <a:t>LR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highlight>
                          <a:srgbClr val="FFFF00"/>
                        </a:highlight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2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102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pSp>
        <p:nvGrpSpPr>
          <p:cNvPr id="24" name="Group 23">
            <a:extLst>
              <a:ext uri="{FF2B5EF4-FFF2-40B4-BE49-F238E27FC236}">
                <a16:creationId xmlns:a16="http://schemas.microsoft.com/office/drawing/2014/main" id="{DFCFACBD-EE0E-497F-A5C6-6074B42009D7}"/>
              </a:ext>
            </a:extLst>
          </p:cNvPr>
          <p:cNvGrpSpPr/>
          <p:nvPr/>
        </p:nvGrpSpPr>
        <p:grpSpPr>
          <a:xfrm>
            <a:off x="2476878" y="4517679"/>
            <a:ext cx="4104992" cy="1883466"/>
            <a:chOff x="2268648" y="4301150"/>
            <a:chExt cx="4572000" cy="2308225"/>
          </a:xfrm>
        </p:grpSpPr>
        <p:sp>
          <p:nvSpPr>
            <p:cNvPr id="25" name="AutoShape 5">
              <a:extLst>
                <a:ext uri="{FF2B5EF4-FFF2-40B4-BE49-F238E27FC236}">
                  <a16:creationId xmlns:a16="http://schemas.microsoft.com/office/drawing/2014/main" id="{918BCCEF-A238-45B8-981F-A5CDE9E87FF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68648" y="5714025"/>
              <a:ext cx="1600200" cy="644525"/>
            </a:xfrm>
            <a:prstGeom prst="roundRect">
              <a:avLst>
                <a:gd name="adj" fmla="val 16667"/>
              </a:avLst>
            </a:prstGeom>
            <a:solidFill>
              <a:srgbClr val="FF0000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altLang="he-IL" sz="1400"/>
                <a:t>PG_referenced=1</a:t>
              </a:r>
            </a:p>
            <a:p>
              <a:r>
                <a:rPr lang="en-US" altLang="he-IL" sz="1400"/>
                <a:t>PG_active=0</a:t>
              </a:r>
            </a:p>
          </p:txBody>
        </p:sp>
        <p:sp>
          <p:nvSpPr>
            <p:cNvPr id="26" name="AutoShape 6">
              <a:extLst>
                <a:ext uri="{FF2B5EF4-FFF2-40B4-BE49-F238E27FC236}">
                  <a16:creationId xmlns:a16="http://schemas.microsoft.com/office/drawing/2014/main" id="{145F4BF7-5DC3-4DA1-B7FD-3E585CC6016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21348" y="4682150"/>
              <a:ext cx="1562100" cy="600075"/>
            </a:xfrm>
            <a:prstGeom prst="roundRect">
              <a:avLst>
                <a:gd name="adj" fmla="val 16667"/>
              </a:avLst>
            </a:prstGeom>
            <a:solidFill>
              <a:srgbClr val="339966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altLang="he-IL" sz="1400"/>
                <a:t>PG_referenced=0</a:t>
              </a:r>
            </a:p>
            <a:p>
              <a:r>
                <a:rPr lang="en-US" altLang="he-IL" sz="1400"/>
                <a:t>PG_active=1</a:t>
              </a:r>
            </a:p>
          </p:txBody>
        </p:sp>
        <p:sp>
          <p:nvSpPr>
            <p:cNvPr id="27" name="AutoShape 7">
              <a:extLst>
                <a:ext uri="{FF2B5EF4-FFF2-40B4-BE49-F238E27FC236}">
                  <a16:creationId xmlns:a16="http://schemas.microsoft.com/office/drawing/2014/main" id="{1E263CED-D11D-4EB0-8D9D-FAAFC12537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21348" y="5672750"/>
              <a:ext cx="1562100" cy="685800"/>
            </a:xfrm>
            <a:prstGeom prst="roundRect">
              <a:avLst>
                <a:gd name="adj" fmla="val 16667"/>
              </a:avLst>
            </a:prstGeom>
            <a:solidFill>
              <a:srgbClr val="339966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altLang="he-IL" sz="1400"/>
                <a:t>PG_referenced=1</a:t>
              </a:r>
            </a:p>
            <a:p>
              <a:r>
                <a:rPr lang="en-US" altLang="he-IL" sz="1400"/>
                <a:t>PG_active=1</a:t>
              </a:r>
            </a:p>
          </p:txBody>
        </p:sp>
        <p:sp>
          <p:nvSpPr>
            <p:cNvPr id="28" name="Line 8">
              <a:extLst>
                <a:ext uri="{FF2B5EF4-FFF2-40B4-BE49-F238E27FC236}">
                  <a16:creationId xmlns:a16="http://schemas.microsoft.com/office/drawing/2014/main" id="{43002C99-F2F8-4846-BE82-61F04391AE1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78248" y="4301150"/>
              <a:ext cx="0" cy="4318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29" name="Line 9">
              <a:extLst>
                <a:ext uri="{FF2B5EF4-FFF2-40B4-BE49-F238E27FC236}">
                  <a16:creationId xmlns:a16="http://schemas.microsoft.com/office/drawing/2014/main" id="{C6F4A9FF-4C0B-44EB-91AE-4B09E494F36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76661" y="5282225"/>
              <a:ext cx="0" cy="431800"/>
            </a:xfrm>
            <a:prstGeom prst="line">
              <a:avLst/>
            </a:prstGeom>
            <a:noFill/>
            <a:ln w="25400">
              <a:solidFill>
                <a:srgbClr val="339966"/>
              </a:solidFill>
              <a:prstDash val="lgDash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30" name="Line 10">
              <a:extLst>
                <a:ext uri="{FF2B5EF4-FFF2-40B4-BE49-F238E27FC236}">
                  <a16:creationId xmlns:a16="http://schemas.microsoft.com/office/drawing/2014/main" id="{73268D5E-5A37-4221-8F21-FD3C15DEA44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668823" y="4993300"/>
              <a:ext cx="1152525" cy="720725"/>
            </a:xfrm>
            <a:prstGeom prst="line">
              <a:avLst/>
            </a:prstGeom>
            <a:noFill/>
            <a:ln w="25400">
              <a:solidFill>
                <a:srgbClr val="339966"/>
              </a:solidFill>
              <a:prstDash val="lgDash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31" name="Line 11">
              <a:extLst>
                <a:ext uri="{FF2B5EF4-FFF2-40B4-BE49-F238E27FC236}">
                  <a16:creationId xmlns:a16="http://schemas.microsoft.com/office/drawing/2014/main" id="{166A05BF-3EED-4915-A259-7C2A558277D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253148" y="5282225"/>
              <a:ext cx="0" cy="431800"/>
            </a:xfrm>
            <a:prstGeom prst="line">
              <a:avLst/>
            </a:prstGeom>
            <a:noFill/>
            <a:ln w="25400">
              <a:solidFill>
                <a:srgbClr val="339966"/>
              </a:solidFill>
              <a:prstDash val="lgDash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32" name="Freeform 12">
              <a:extLst>
                <a:ext uri="{FF2B5EF4-FFF2-40B4-BE49-F238E27FC236}">
                  <a16:creationId xmlns:a16="http://schemas.microsoft.com/office/drawing/2014/main" id="{AD2953D2-0154-4665-BF13-C0CB5826D447}"/>
                </a:ext>
              </a:extLst>
            </p:cNvPr>
            <p:cNvSpPr>
              <a:spLocks/>
            </p:cNvSpPr>
            <p:nvPr/>
          </p:nvSpPr>
          <p:spPr bwMode="auto">
            <a:xfrm>
              <a:off x="6154848" y="5977550"/>
              <a:ext cx="685800" cy="631825"/>
            </a:xfrm>
            <a:custGeom>
              <a:avLst/>
              <a:gdLst>
                <a:gd name="T0" fmla="*/ 0 w 384"/>
                <a:gd name="T1" fmla="*/ 189 h 390"/>
                <a:gd name="T2" fmla="*/ 97 w 384"/>
                <a:gd name="T3" fmla="*/ 348 h 390"/>
                <a:gd name="T4" fmla="*/ 218 w 384"/>
                <a:gd name="T5" fmla="*/ 378 h 390"/>
                <a:gd name="T6" fmla="*/ 364 w 384"/>
                <a:gd name="T7" fmla="*/ 275 h 390"/>
                <a:gd name="T8" fmla="*/ 339 w 384"/>
                <a:gd name="T9" fmla="*/ 39 h 390"/>
                <a:gd name="T10" fmla="*/ 97 w 384"/>
                <a:gd name="T11" fmla="*/ 39 h 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4" h="390">
                  <a:moveTo>
                    <a:pt x="0" y="189"/>
                  </a:moveTo>
                  <a:lnTo>
                    <a:pt x="97" y="348"/>
                  </a:lnTo>
                  <a:cubicBezTo>
                    <a:pt x="133" y="379"/>
                    <a:pt x="174" y="390"/>
                    <a:pt x="218" y="378"/>
                  </a:cubicBezTo>
                  <a:cubicBezTo>
                    <a:pt x="262" y="366"/>
                    <a:pt x="344" y="331"/>
                    <a:pt x="364" y="275"/>
                  </a:cubicBezTo>
                  <a:cubicBezTo>
                    <a:pt x="384" y="219"/>
                    <a:pt x="383" y="78"/>
                    <a:pt x="339" y="39"/>
                  </a:cubicBezTo>
                  <a:cubicBezTo>
                    <a:pt x="295" y="0"/>
                    <a:pt x="147" y="39"/>
                    <a:pt x="97" y="39"/>
                  </a:cubicBezTo>
                </a:path>
              </a:pathLst>
            </a:custGeom>
            <a:noFill/>
            <a:ln w="25400" cap="flat" cmpd="sng">
              <a:solidFill>
                <a:srgbClr val="339966"/>
              </a:solidFill>
              <a:prstDash val="lgDash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33" name="Line 13">
              <a:extLst>
                <a:ext uri="{FF2B5EF4-FFF2-40B4-BE49-F238E27FC236}">
                  <a16:creationId xmlns:a16="http://schemas.microsoft.com/office/drawing/2014/main" id="{802A2ED9-9AE6-489E-AE7F-CF9572701D3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756386" y="5282225"/>
              <a:ext cx="0" cy="431800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prstDash val="sysDot"/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34" name="Line 14">
              <a:extLst>
                <a:ext uri="{FF2B5EF4-FFF2-40B4-BE49-F238E27FC236}">
                  <a16:creationId xmlns:a16="http://schemas.microsoft.com/office/drawing/2014/main" id="{5268257B-19F9-4E15-AFC3-50C493AA28B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884723" y="5282225"/>
              <a:ext cx="1152525" cy="647700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prstDash val="sysDot"/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35" name="AutoShape 4">
              <a:extLst>
                <a:ext uri="{FF2B5EF4-FFF2-40B4-BE49-F238E27FC236}">
                  <a16:creationId xmlns:a16="http://schemas.microsoft.com/office/drawing/2014/main" id="{A5318A5A-DFA6-4901-B894-48ED40DAF74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68648" y="4705963"/>
              <a:ext cx="1616075" cy="661987"/>
            </a:xfrm>
            <a:prstGeom prst="roundRect">
              <a:avLst>
                <a:gd name="adj" fmla="val 16667"/>
              </a:avLst>
            </a:prstGeom>
            <a:solidFill>
              <a:srgbClr val="FF0000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altLang="he-IL" sz="1400"/>
                <a:t>PG_referenced=0</a:t>
              </a:r>
            </a:p>
            <a:p>
              <a:r>
                <a:rPr lang="en-US" altLang="he-IL" sz="1400"/>
                <a:t>PG_active=0</a:t>
              </a:r>
            </a:p>
          </p:txBody>
        </p:sp>
      </p:grpSp>
      <p:sp>
        <p:nvSpPr>
          <p:cNvPr id="36" name="TextBox 35">
            <a:extLst>
              <a:ext uri="{FF2B5EF4-FFF2-40B4-BE49-F238E27FC236}">
                <a16:creationId xmlns:a16="http://schemas.microsoft.com/office/drawing/2014/main" id="{F1EDAFC0-E3CA-40B8-AD67-7ACA851DE6D4}"/>
              </a:ext>
            </a:extLst>
          </p:cNvPr>
          <p:cNvSpPr txBox="1"/>
          <p:nvPr/>
        </p:nvSpPr>
        <p:spPr>
          <a:xfrm>
            <a:off x="6513453" y="4933416"/>
            <a:ext cx="645681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lvl="0"/>
            <a:r>
              <a:rPr lang="he-IL" dirty="0">
                <a:highlight>
                  <a:srgbClr val="FFFF00"/>
                </a:highlight>
              </a:rPr>
              <a:t>10</a:t>
            </a:r>
            <a:r>
              <a:rPr lang="en-US" dirty="0">
                <a:highlight>
                  <a:srgbClr val="FFFF00"/>
                </a:highlight>
              </a:rPr>
              <a:t>1</a:t>
            </a:r>
            <a:endParaRPr lang="he-IL" dirty="0">
              <a:highlight>
                <a:srgbClr val="FFFF00"/>
              </a:highlight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A4275E4F-E04C-4A57-A12C-970D1F9DAD4E}"/>
              </a:ext>
            </a:extLst>
          </p:cNvPr>
          <p:cNvSpPr txBox="1"/>
          <p:nvPr/>
        </p:nvSpPr>
        <p:spPr>
          <a:xfrm>
            <a:off x="1394128" y="5748851"/>
            <a:ext cx="108275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lvl="0"/>
            <a:r>
              <a:rPr lang="he-IL" dirty="0">
                <a:highlight>
                  <a:srgbClr val="FFFF00"/>
                </a:highlight>
              </a:rPr>
              <a:t>100,10</a:t>
            </a:r>
            <a:r>
              <a:rPr lang="en-US" dirty="0">
                <a:highlight>
                  <a:srgbClr val="FFFF00"/>
                </a:highlight>
              </a:rPr>
              <a:t>2</a:t>
            </a:r>
            <a:endParaRPr lang="he-IL" dirty="0"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72688938"/>
      </p:ext>
    </p:extLst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37322" y="347547"/>
            <a:ext cx="8375374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lvl="0" algn="r" rtl="1"/>
            <a:r>
              <a:rPr lang="he-IL" dirty="0"/>
              <a:t>2. שני התהליכים יוצאים להמתנה ארוכה.</a:t>
            </a:r>
          </a:p>
          <a:p>
            <a:pPr lvl="0" algn="r" rtl="1"/>
            <a:r>
              <a:rPr lang="he-IL" dirty="0"/>
              <a:t>הפעם בכל דף שנעבור עליו ב-</a:t>
            </a:r>
            <a:r>
              <a:rPr lang="en-US" dirty="0" err="1"/>
              <a:t>swap_out</a:t>
            </a:r>
            <a:r>
              <a:rPr lang="he-IL" dirty="0"/>
              <a:t> לא יהיה ביט </a:t>
            </a:r>
            <a:r>
              <a:rPr lang="en-US" dirty="0"/>
              <a:t>Accessed</a:t>
            </a:r>
            <a:r>
              <a:rPr lang="he-IL" dirty="0"/>
              <a:t> דלוק לעולם (כי כיבינו אותו בסיבוב הקודם) ולכן ננסה לפנות את כל הדפים!</a:t>
            </a:r>
            <a:br>
              <a:rPr lang="en-US" dirty="0"/>
            </a:br>
            <a:r>
              <a:rPr lang="he-IL" dirty="0">
                <a:solidFill>
                  <a:srgbClr val="FF0000"/>
                </a:solidFill>
              </a:rPr>
              <a:t>שימו לב: נפנה רק דפים שמצביעים למסגרות ברשימת ה-</a:t>
            </a:r>
            <a:r>
              <a:rPr lang="en-US" dirty="0">
                <a:solidFill>
                  <a:srgbClr val="FF0000"/>
                </a:solidFill>
              </a:rPr>
              <a:t>inactive</a:t>
            </a:r>
            <a:r>
              <a:rPr lang="he-IL" dirty="0">
                <a:solidFill>
                  <a:srgbClr val="FF0000"/>
                </a:solidFill>
              </a:rPr>
              <a:t> ולכן לא ניגע במסגרת 101.</a:t>
            </a:r>
          </a:p>
        </p:txBody>
      </p:sp>
      <p:sp>
        <p:nvSpPr>
          <p:cNvPr id="19" name="Rectangle 6"/>
          <p:cNvSpPr>
            <a:spLocks noChangeArrowheads="1"/>
          </p:cNvSpPr>
          <p:nvPr/>
        </p:nvSpPr>
        <p:spPr bwMode="auto">
          <a:xfrm>
            <a:off x="2361113" y="3400802"/>
            <a:ext cx="4264182" cy="360362"/>
          </a:xfrm>
          <a:prstGeom prst="rect">
            <a:avLst/>
          </a:prstGeom>
          <a:solidFill>
            <a:srgbClr val="339966">
              <a:alpha val="50000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e-IL"/>
          </a:p>
        </p:txBody>
      </p:sp>
      <p:sp>
        <p:nvSpPr>
          <p:cNvPr id="24" name="AutoShape 9"/>
          <p:cNvSpPr>
            <a:spLocks noChangeArrowheads="1"/>
          </p:cNvSpPr>
          <p:nvPr/>
        </p:nvSpPr>
        <p:spPr bwMode="auto">
          <a:xfrm>
            <a:off x="1169482" y="4714594"/>
            <a:ext cx="552259" cy="544646"/>
          </a:xfrm>
          <a:prstGeom prst="roundRect">
            <a:avLst>
              <a:gd name="adj" fmla="val 16667"/>
            </a:avLst>
          </a:prstGeom>
          <a:solidFill>
            <a:srgbClr val="0070C0"/>
          </a:solidFill>
          <a:ln>
            <a:solidFill>
              <a:schemeClr val="tx1"/>
            </a:solidFill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 altLang="he-IL" dirty="0"/>
              <a:t>A</a:t>
            </a:r>
          </a:p>
        </p:txBody>
      </p:sp>
      <p:sp>
        <p:nvSpPr>
          <p:cNvPr id="25" name="AutoShape 10"/>
          <p:cNvSpPr>
            <a:spLocks noChangeArrowheads="1"/>
          </p:cNvSpPr>
          <p:nvPr/>
        </p:nvSpPr>
        <p:spPr bwMode="auto">
          <a:xfrm>
            <a:off x="7463546" y="4716246"/>
            <a:ext cx="552259" cy="509889"/>
          </a:xfrm>
          <a:prstGeom prst="roundRect">
            <a:avLst>
              <a:gd name="adj" fmla="val 16667"/>
            </a:avLst>
          </a:prstGeom>
          <a:solidFill>
            <a:srgbClr val="FFC000">
              <a:alpha val="50000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he-IL" dirty="0"/>
              <a:t>B</a:t>
            </a:r>
          </a:p>
        </p:txBody>
      </p:sp>
      <p:sp>
        <p:nvSpPr>
          <p:cNvPr id="27" name="Text Box 13"/>
          <p:cNvSpPr txBox="1">
            <a:spLocks noChangeArrowheads="1"/>
          </p:cNvSpPr>
          <p:nvPr/>
        </p:nvSpPr>
        <p:spPr bwMode="auto">
          <a:xfrm>
            <a:off x="3948209" y="3108390"/>
            <a:ext cx="96678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A1FD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he-IL" altLang="he-IL" sz="1400" dirty="0"/>
              <a:t>זיכרון ראשי</a:t>
            </a:r>
            <a:endParaRPr lang="en-US" altLang="he-IL" sz="1400" dirty="0"/>
          </a:p>
        </p:txBody>
      </p:sp>
      <p:sp>
        <p:nvSpPr>
          <p:cNvPr id="28" name="Freeform 16"/>
          <p:cNvSpPr>
            <a:spLocks/>
          </p:cNvSpPr>
          <p:nvPr/>
        </p:nvSpPr>
        <p:spPr bwMode="auto">
          <a:xfrm flipV="1">
            <a:off x="1721739" y="3761162"/>
            <a:ext cx="1342636" cy="1078755"/>
          </a:xfrm>
          <a:custGeom>
            <a:avLst/>
            <a:gdLst>
              <a:gd name="T0" fmla="*/ 0 w 959"/>
              <a:gd name="T1" fmla="*/ 0 h 544"/>
              <a:gd name="T2" fmla="*/ 723 w 959"/>
              <a:gd name="T3" fmla="*/ 199 h 544"/>
              <a:gd name="T4" fmla="*/ 959 w 959"/>
              <a:gd name="T5" fmla="*/ 544 h 5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959" h="544">
                <a:moveTo>
                  <a:pt x="0" y="0"/>
                </a:moveTo>
                <a:cubicBezTo>
                  <a:pt x="120" y="33"/>
                  <a:pt x="563" y="108"/>
                  <a:pt x="723" y="199"/>
                </a:cubicBezTo>
                <a:cubicBezTo>
                  <a:pt x="883" y="290"/>
                  <a:pt x="910" y="472"/>
                  <a:pt x="959" y="544"/>
                </a:cubicBezTo>
              </a:path>
            </a:pathLst>
          </a:custGeom>
          <a:noFill/>
          <a:ln w="15875" cap="flat" cmpd="sng">
            <a:solidFill>
              <a:schemeClr val="tx1"/>
            </a:solidFill>
            <a:prstDash val="solid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A1FD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e-IL"/>
          </a:p>
        </p:txBody>
      </p:sp>
      <p:sp>
        <p:nvSpPr>
          <p:cNvPr id="32" name="Text Box 15"/>
          <p:cNvSpPr txBox="1">
            <a:spLocks noChangeArrowheads="1"/>
          </p:cNvSpPr>
          <p:nvPr/>
        </p:nvSpPr>
        <p:spPr bwMode="auto">
          <a:xfrm>
            <a:off x="1828764" y="4486689"/>
            <a:ext cx="276038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A1FD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altLang="he-IL" sz="1400" dirty="0"/>
              <a:t>0</a:t>
            </a:r>
          </a:p>
        </p:txBody>
      </p:sp>
      <p:sp>
        <p:nvSpPr>
          <p:cNvPr id="33" name="Text Box 15"/>
          <p:cNvSpPr txBox="1">
            <a:spLocks noChangeArrowheads="1"/>
          </p:cNvSpPr>
          <p:nvPr/>
        </p:nvSpPr>
        <p:spPr bwMode="auto">
          <a:xfrm>
            <a:off x="1832824" y="4770187"/>
            <a:ext cx="28978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A1FD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/>
            <a:r>
              <a:rPr lang="en-US" altLang="he-IL" sz="1400" dirty="0"/>
              <a:t>1</a:t>
            </a:r>
          </a:p>
        </p:txBody>
      </p:sp>
      <p:sp>
        <p:nvSpPr>
          <p:cNvPr id="34" name="Freeform 16"/>
          <p:cNvSpPr>
            <a:spLocks/>
          </p:cNvSpPr>
          <p:nvPr/>
        </p:nvSpPr>
        <p:spPr bwMode="auto">
          <a:xfrm flipH="1" flipV="1">
            <a:off x="4914997" y="3770899"/>
            <a:ext cx="2548547" cy="1368774"/>
          </a:xfrm>
          <a:custGeom>
            <a:avLst/>
            <a:gdLst>
              <a:gd name="T0" fmla="*/ 0 w 959"/>
              <a:gd name="T1" fmla="*/ 0 h 544"/>
              <a:gd name="T2" fmla="*/ 723 w 959"/>
              <a:gd name="T3" fmla="*/ 199 h 544"/>
              <a:gd name="T4" fmla="*/ 959 w 959"/>
              <a:gd name="T5" fmla="*/ 544 h 5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959" h="544">
                <a:moveTo>
                  <a:pt x="0" y="0"/>
                </a:moveTo>
                <a:cubicBezTo>
                  <a:pt x="120" y="33"/>
                  <a:pt x="563" y="108"/>
                  <a:pt x="723" y="199"/>
                </a:cubicBezTo>
                <a:cubicBezTo>
                  <a:pt x="883" y="290"/>
                  <a:pt x="910" y="472"/>
                  <a:pt x="959" y="544"/>
                </a:cubicBezTo>
              </a:path>
            </a:pathLst>
          </a:custGeom>
          <a:noFill/>
          <a:ln w="15875" cap="flat" cmpd="sng">
            <a:solidFill>
              <a:schemeClr val="tx1"/>
            </a:solidFill>
            <a:prstDash val="solid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A1FD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e-IL"/>
          </a:p>
        </p:txBody>
      </p:sp>
      <p:sp>
        <p:nvSpPr>
          <p:cNvPr id="35" name="AutoShape 11"/>
          <p:cNvSpPr>
            <a:spLocks noChangeArrowheads="1"/>
          </p:cNvSpPr>
          <p:nvPr/>
        </p:nvSpPr>
        <p:spPr bwMode="auto">
          <a:xfrm>
            <a:off x="4113314" y="4565682"/>
            <a:ext cx="576263" cy="503237"/>
          </a:xfrm>
          <a:prstGeom prst="octagon">
            <a:avLst>
              <a:gd name="adj" fmla="val 29287"/>
            </a:avLst>
          </a:prstGeom>
          <a:solidFill>
            <a:srgbClr val="FFFF00">
              <a:alpha val="50000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he-IL"/>
              <a:t>PC</a:t>
            </a:r>
          </a:p>
        </p:txBody>
      </p:sp>
      <p:cxnSp>
        <p:nvCxnSpPr>
          <p:cNvPr id="36" name="Straight Arrow Connector 35"/>
          <p:cNvCxnSpPr>
            <a:cxnSpLocks/>
          </p:cNvCxnSpPr>
          <p:nvPr/>
        </p:nvCxnSpPr>
        <p:spPr>
          <a:xfrm>
            <a:off x="4409269" y="5088395"/>
            <a:ext cx="17504" cy="89821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7" name="Rectangle 7"/>
          <p:cNvSpPr>
            <a:spLocks noChangeArrowheads="1"/>
          </p:cNvSpPr>
          <p:nvPr/>
        </p:nvSpPr>
        <p:spPr bwMode="auto">
          <a:xfrm>
            <a:off x="3854934" y="3400802"/>
            <a:ext cx="1267486" cy="360362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he-IL" dirty="0"/>
              <a:t>101</a:t>
            </a:r>
          </a:p>
        </p:txBody>
      </p:sp>
      <p:sp>
        <p:nvSpPr>
          <p:cNvPr id="38" name="Rectangle 7"/>
          <p:cNvSpPr>
            <a:spLocks noChangeArrowheads="1"/>
          </p:cNvSpPr>
          <p:nvPr/>
        </p:nvSpPr>
        <p:spPr bwMode="auto">
          <a:xfrm>
            <a:off x="5122420" y="3400801"/>
            <a:ext cx="1267486" cy="360362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he-IL" dirty="0"/>
              <a:t>102</a:t>
            </a:r>
          </a:p>
        </p:txBody>
      </p:sp>
      <p:sp>
        <p:nvSpPr>
          <p:cNvPr id="39" name="Rectangle 7"/>
          <p:cNvSpPr>
            <a:spLocks noChangeArrowheads="1"/>
          </p:cNvSpPr>
          <p:nvPr/>
        </p:nvSpPr>
        <p:spPr bwMode="auto">
          <a:xfrm>
            <a:off x="2587448" y="3400801"/>
            <a:ext cx="1267486" cy="360362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he-IL" dirty="0"/>
              <a:t>100</a:t>
            </a:r>
          </a:p>
        </p:txBody>
      </p:sp>
      <p:cxnSp>
        <p:nvCxnSpPr>
          <p:cNvPr id="40" name="Straight Arrow Connector 39"/>
          <p:cNvCxnSpPr/>
          <p:nvPr/>
        </p:nvCxnSpPr>
        <p:spPr>
          <a:xfrm flipV="1">
            <a:off x="4409269" y="3761164"/>
            <a:ext cx="79408" cy="80451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1" name="Freeform 16"/>
          <p:cNvSpPr>
            <a:spLocks/>
          </p:cNvSpPr>
          <p:nvPr/>
        </p:nvSpPr>
        <p:spPr bwMode="auto">
          <a:xfrm flipV="1">
            <a:off x="1721739" y="3755833"/>
            <a:ext cx="2391573" cy="1332561"/>
          </a:xfrm>
          <a:custGeom>
            <a:avLst/>
            <a:gdLst>
              <a:gd name="T0" fmla="*/ 0 w 959"/>
              <a:gd name="T1" fmla="*/ 0 h 544"/>
              <a:gd name="T2" fmla="*/ 723 w 959"/>
              <a:gd name="T3" fmla="*/ 199 h 544"/>
              <a:gd name="T4" fmla="*/ 959 w 959"/>
              <a:gd name="T5" fmla="*/ 544 h 5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959" h="544">
                <a:moveTo>
                  <a:pt x="0" y="0"/>
                </a:moveTo>
                <a:cubicBezTo>
                  <a:pt x="120" y="33"/>
                  <a:pt x="563" y="108"/>
                  <a:pt x="723" y="199"/>
                </a:cubicBezTo>
                <a:cubicBezTo>
                  <a:pt x="883" y="290"/>
                  <a:pt x="910" y="472"/>
                  <a:pt x="959" y="544"/>
                </a:cubicBezTo>
              </a:path>
            </a:pathLst>
          </a:custGeom>
          <a:noFill/>
          <a:ln w="15875" cap="flat" cmpd="sng">
            <a:solidFill>
              <a:schemeClr val="tx1"/>
            </a:solidFill>
            <a:prstDash val="solid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A1FD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e-IL"/>
          </a:p>
        </p:txBody>
      </p:sp>
      <p:sp>
        <p:nvSpPr>
          <p:cNvPr id="42" name="AutoShape 11"/>
          <p:cNvSpPr>
            <a:spLocks noChangeArrowheads="1"/>
          </p:cNvSpPr>
          <p:nvPr/>
        </p:nvSpPr>
        <p:spPr bwMode="auto">
          <a:xfrm>
            <a:off x="3336151" y="4770187"/>
            <a:ext cx="576263" cy="503237"/>
          </a:xfrm>
          <a:prstGeom prst="octagon">
            <a:avLst>
              <a:gd name="adj" fmla="val 29287"/>
            </a:avLst>
          </a:prstGeom>
          <a:solidFill>
            <a:srgbClr val="FFFF00">
              <a:alpha val="50000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he-IL" dirty="0"/>
              <a:t>FM</a:t>
            </a:r>
          </a:p>
        </p:txBody>
      </p:sp>
      <p:cxnSp>
        <p:nvCxnSpPr>
          <p:cNvPr id="43" name="Straight Arrow Connector 42"/>
          <p:cNvCxnSpPr>
            <a:stCxn id="42" idx="6"/>
          </p:cNvCxnSpPr>
          <p:nvPr/>
        </p:nvCxnSpPr>
        <p:spPr>
          <a:xfrm flipH="1" flipV="1">
            <a:off x="3221191" y="3761163"/>
            <a:ext cx="262343" cy="10090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stCxn id="42" idx="3"/>
          </p:cNvCxnSpPr>
          <p:nvPr/>
        </p:nvCxnSpPr>
        <p:spPr>
          <a:xfrm flipH="1">
            <a:off x="3127724" y="5273424"/>
            <a:ext cx="355810" cy="7131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5" name="AutoShape 11"/>
          <p:cNvSpPr>
            <a:spLocks noChangeArrowheads="1"/>
          </p:cNvSpPr>
          <p:nvPr/>
        </p:nvSpPr>
        <p:spPr bwMode="auto">
          <a:xfrm>
            <a:off x="4914997" y="4762297"/>
            <a:ext cx="576263" cy="503237"/>
          </a:xfrm>
          <a:prstGeom prst="octagon">
            <a:avLst>
              <a:gd name="adj" fmla="val 29287"/>
            </a:avLst>
          </a:prstGeom>
          <a:solidFill>
            <a:srgbClr val="FFFF00">
              <a:alpha val="50000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he-IL" dirty="0"/>
              <a:t>FM</a:t>
            </a:r>
          </a:p>
        </p:txBody>
      </p:sp>
      <p:cxnSp>
        <p:nvCxnSpPr>
          <p:cNvPr id="46" name="Straight Arrow Connector 45"/>
          <p:cNvCxnSpPr>
            <a:stCxn id="45" idx="2"/>
          </p:cNvCxnSpPr>
          <p:nvPr/>
        </p:nvCxnSpPr>
        <p:spPr>
          <a:xfrm>
            <a:off x="5343877" y="5265534"/>
            <a:ext cx="700856" cy="72107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>
            <a:stCxn id="45" idx="7"/>
          </p:cNvCxnSpPr>
          <p:nvPr/>
        </p:nvCxnSpPr>
        <p:spPr>
          <a:xfrm flipV="1">
            <a:off x="5343877" y="3761163"/>
            <a:ext cx="412286" cy="100113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8" name="Freeform 16"/>
          <p:cNvSpPr>
            <a:spLocks/>
          </p:cNvSpPr>
          <p:nvPr/>
        </p:nvSpPr>
        <p:spPr bwMode="auto">
          <a:xfrm flipH="1" flipV="1">
            <a:off x="5920139" y="3770898"/>
            <a:ext cx="1543406" cy="1060487"/>
          </a:xfrm>
          <a:custGeom>
            <a:avLst/>
            <a:gdLst>
              <a:gd name="T0" fmla="*/ 0 w 959"/>
              <a:gd name="T1" fmla="*/ 0 h 544"/>
              <a:gd name="T2" fmla="*/ 723 w 959"/>
              <a:gd name="T3" fmla="*/ 199 h 544"/>
              <a:gd name="T4" fmla="*/ 959 w 959"/>
              <a:gd name="T5" fmla="*/ 544 h 5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959" h="544">
                <a:moveTo>
                  <a:pt x="0" y="0"/>
                </a:moveTo>
                <a:cubicBezTo>
                  <a:pt x="120" y="33"/>
                  <a:pt x="563" y="108"/>
                  <a:pt x="723" y="199"/>
                </a:cubicBezTo>
                <a:cubicBezTo>
                  <a:pt x="883" y="290"/>
                  <a:pt x="910" y="472"/>
                  <a:pt x="959" y="544"/>
                </a:cubicBezTo>
              </a:path>
            </a:pathLst>
          </a:custGeom>
          <a:noFill/>
          <a:ln w="15875" cap="flat" cmpd="sng">
            <a:solidFill>
              <a:schemeClr val="tx1"/>
            </a:solidFill>
            <a:prstDash val="solid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A1FD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e-IL"/>
          </a:p>
        </p:txBody>
      </p:sp>
      <p:sp>
        <p:nvSpPr>
          <p:cNvPr id="49" name="Text Box 15"/>
          <p:cNvSpPr txBox="1">
            <a:spLocks noChangeArrowheads="1"/>
          </p:cNvSpPr>
          <p:nvPr/>
        </p:nvSpPr>
        <p:spPr bwMode="auto">
          <a:xfrm>
            <a:off x="6782495" y="4447392"/>
            <a:ext cx="30409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A1FD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/>
            <a:r>
              <a:rPr lang="en-US" altLang="he-IL" sz="1400" dirty="0"/>
              <a:t>1</a:t>
            </a:r>
          </a:p>
        </p:txBody>
      </p:sp>
      <p:sp>
        <p:nvSpPr>
          <p:cNvPr id="50" name="Text Box 15"/>
          <p:cNvSpPr txBox="1">
            <a:spLocks noChangeArrowheads="1"/>
          </p:cNvSpPr>
          <p:nvPr/>
        </p:nvSpPr>
        <p:spPr bwMode="auto">
          <a:xfrm>
            <a:off x="6828164" y="4776576"/>
            <a:ext cx="30409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A1FD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/>
            <a:r>
              <a:rPr lang="en-US" altLang="he-IL" sz="1400" dirty="0"/>
              <a:t>0</a:t>
            </a:r>
          </a:p>
        </p:txBody>
      </p:sp>
      <p:sp>
        <p:nvSpPr>
          <p:cNvPr id="51" name="Rectangle 8">
            <a:extLst>
              <a:ext uri="{FF2B5EF4-FFF2-40B4-BE49-F238E27FC236}">
                <a16:creationId xmlns:a16="http://schemas.microsoft.com/office/drawing/2014/main" id="{07D47364-9844-42C2-8C2B-A2FB826512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1113" y="5988843"/>
            <a:ext cx="4264182" cy="358775"/>
          </a:xfrm>
          <a:prstGeom prst="rect">
            <a:avLst/>
          </a:prstGeom>
          <a:solidFill>
            <a:srgbClr val="FF0000">
              <a:alpha val="50000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e-IL"/>
          </a:p>
        </p:txBody>
      </p:sp>
      <p:sp>
        <p:nvSpPr>
          <p:cNvPr id="52" name="Text Box 12">
            <a:extLst>
              <a:ext uri="{FF2B5EF4-FFF2-40B4-BE49-F238E27FC236}">
                <a16:creationId xmlns:a16="http://schemas.microsoft.com/office/drawing/2014/main" id="{FC3F2217-D6AD-4220-8B73-7E45FC6720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76637" y="6395299"/>
            <a:ext cx="10239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A1FD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rtl="1"/>
            <a:r>
              <a:rPr lang="he-IL" altLang="he-IL" sz="1400" dirty="0"/>
              <a:t>מאגר דפדוף</a:t>
            </a:r>
            <a:endParaRPr lang="en-US" altLang="he-IL" sz="1400" dirty="0"/>
          </a:p>
        </p:txBody>
      </p:sp>
      <p:sp>
        <p:nvSpPr>
          <p:cNvPr id="53" name="Rectangle 18">
            <a:extLst>
              <a:ext uri="{FF2B5EF4-FFF2-40B4-BE49-F238E27FC236}">
                <a16:creationId xmlns:a16="http://schemas.microsoft.com/office/drawing/2014/main" id="{3E576D6A-1AFC-49A7-975E-8B044506C6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1557" y="5983514"/>
            <a:ext cx="822960" cy="364102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he-IL" dirty="0" err="1"/>
              <a:t>execB</a:t>
            </a:r>
            <a:endParaRPr lang="en-US" altLang="he-IL" dirty="0"/>
          </a:p>
        </p:txBody>
      </p:sp>
      <p:sp>
        <p:nvSpPr>
          <p:cNvPr id="54" name="Rectangle 18">
            <a:extLst>
              <a:ext uri="{FF2B5EF4-FFF2-40B4-BE49-F238E27FC236}">
                <a16:creationId xmlns:a16="http://schemas.microsoft.com/office/drawing/2014/main" id="{EBB63141-4B79-47E4-BA72-525FBDB14F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19719" y="5988842"/>
            <a:ext cx="614108" cy="358775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he-IL" dirty="0" err="1"/>
              <a:t>swp</a:t>
            </a:r>
            <a:endParaRPr lang="en-US" altLang="he-IL" dirty="0"/>
          </a:p>
        </p:txBody>
      </p:sp>
      <p:sp>
        <p:nvSpPr>
          <p:cNvPr id="55" name="Rectangle 18">
            <a:extLst>
              <a:ext uri="{FF2B5EF4-FFF2-40B4-BE49-F238E27FC236}">
                <a16:creationId xmlns:a16="http://schemas.microsoft.com/office/drawing/2014/main" id="{DC0D4F87-4CCE-41BC-92A5-ADD992ACB5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89811" y="5988841"/>
            <a:ext cx="822960" cy="358775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he-IL" dirty="0" err="1"/>
              <a:t>execA</a:t>
            </a:r>
            <a:endParaRPr lang="en-US" altLang="he-IL" dirty="0"/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BD4D0B94-F9B5-47E9-843E-7C3A44A350A5}"/>
              </a:ext>
            </a:extLst>
          </p:cNvPr>
          <p:cNvSpPr txBox="1"/>
          <p:nvPr/>
        </p:nvSpPr>
        <p:spPr>
          <a:xfrm>
            <a:off x="1214605" y="1590337"/>
            <a:ext cx="6781045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lvl="0" algn="r" rtl="1"/>
            <a:r>
              <a:rPr lang="he-IL" dirty="0"/>
              <a:t>טבלת המסגרות</a:t>
            </a:r>
          </a:p>
        </p:txBody>
      </p:sp>
      <p:graphicFrame>
        <p:nvGraphicFramePr>
          <p:cNvPr id="57" name="Table 56">
            <a:extLst>
              <a:ext uri="{FF2B5EF4-FFF2-40B4-BE49-F238E27FC236}">
                <a16:creationId xmlns:a16="http://schemas.microsoft.com/office/drawing/2014/main" id="{6F6FCB73-6522-4D4B-AD5B-CB28FF98015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545891"/>
              </p:ext>
            </p:extLst>
          </p:nvPr>
        </p:nvGraphicFramePr>
        <p:xfrm>
          <a:off x="1554851" y="1940162"/>
          <a:ext cx="6427961" cy="1031099"/>
        </p:xfrm>
        <a:graphic>
          <a:graphicData uri="http://schemas.openxmlformats.org/drawingml/2006/table">
            <a:tbl>
              <a:tblPr rtl="1">
                <a:tableStyleId>{5C22544A-7EE6-4342-B048-85BDC9FD1C3A}</a:tableStyleId>
              </a:tblPr>
              <a:tblGrid>
                <a:gridCol w="9566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284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238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9855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6048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5991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99579"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</a:rPr>
                        <a:t>index</a:t>
                      </a:r>
                      <a:endParaRPr lang="en-US" sz="24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n-lt"/>
                        </a:rPr>
                        <a:t>mapping</a:t>
                      </a:r>
                      <a:endParaRPr lang="en-US" sz="24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  <a:latin typeface="+mn-lt"/>
                        </a:rPr>
                        <a:t>lru</a:t>
                      </a:r>
                      <a:endParaRPr lang="en-US" sz="24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n-lt"/>
                        </a:rPr>
                        <a:t>flags</a:t>
                      </a:r>
                      <a:endParaRPr lang="en-US" sz="24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n-lt"/>
                        </a:rPr>
                        <a:t>count</a:t>
                      </a:r>
                      <a:endParaRPr lang="en-US" sz="24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1600" dirty="0">
                          <a:effectLst/>
                          <a:latin typeface="+mn-lt"/>
                        </a:rPr>
                        <a:t>מספר מסגרת</a:t>
                      </a:r>
                      <a:endParaRPr lang="en-US" sz="24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6838"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n-lt"/>
                        </a:rPr>
                        <a:t>0</a:t>
                      </a:r>
                      <a:endParaRPr lang="en-US" sz="24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  <a:latin typeface="+mn-lt"/>
                        </a:rPr>
                        <a:t>execA</a:t>
                      </a:r>
                      <a:endParaRPr lang="en-US" sz="24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/>
                      <a:r>
                        <a:rPr lang="en-US" sz="1600" dirty="0">
                          <a:effectLst/>
                          <a:latin typeface="+mn-lt"/>
                        </a:rPr>
                        <a:t>inactive</a:t>
                      </a:r>
                      <a:endParaRPr lang="en-US" sz="16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LR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1600" b="0" dirty="0">
                          <a:effectLst/>
                          <a:latin typeface="+mn-lt"/>
                        </a:rPr>
                        <a:t>2</a:t>
                      </a:r>
                      <a:endParaRPr lang="en-US" sz="2400" b="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</a:rPr>
                        <a:t>100</a:t>
                      </a:r>
                      <a:endParaRPr lang="en-US" sz="24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6838"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16</a:t>
                      </a:r>
                      <a:endParaRPr lang="en-US" sz="240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Swap 0</a:t>
                      </a:r>
                      <a:endParaRPr lang="en-US" sz="240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active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LA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160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3</a:t>
                      </a:r>
                      <a:endParaRPr lang="en-US" sz="240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101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6838"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0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execB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/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inactive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LR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2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102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88009540"/>
      </p:ext>
    </p:extLst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37322" y="347547"/>
            <a:ext cx="8375374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lvl="0" algn="r" rtl="1"/>
            <a:r>
              <a:rPr lang="he-IL" dirty="0"/>
              <a:t>2. שני התהליכים יוצאים להמתנה ארוכה.</a:t>
            </a:r>
          </a:p>
          <a:p>
            <a:pPr lvl="0" algn="r" rtl="1"/>
            <a:r>
              <a:rPr lang="he-IL" dirty="0"/>
              <a:t>נתחיל מתהליך </a:t>
            </a:r>
            <a:r>
              <a:rPr lang="en-US" dirty="0"/>
              <a:t>A</a:t>
            </a:r>
            <a:r>
              <a:rPr lang="he-IL" dirty="0"/>
              <a:t> מדף 0. הוא ממופה למסגרת 100 שהיא </a:t>
            </a:r>
            <a:r>
              <a:rPr lang="en-US" dirty="0"/>
              <a:t>inactive</a:t>
            </a:r>
            <a:r>
              <a:rPr lang="he-IL" dirty="0"/>
              <a:t> ולכן נתחיל בפינוי שלה. </a:t>
            </a:r>
          </a:p>
        </p:txBody>
      </p:sp>
      <p:sp>
        <p:nvSpPr>
          <p:cNvPr id="19" name="Rectangle 6"/>
          <p:cNvSpPr>
            <a:spLocks noChangeArrowheads="1"/>
          </p:cNvSpPr>
          <p:nvPr/>
        </p:nvSpPr>
        <p:spPr bwMode="auto">
          <a:xfrm>
            <a:off x="2361113" y="3400802"/>
            <a:ext cx="4264182" cy="360362"/>
          </a:xfrm>
          <a:prstGeom prst="rect">
            <a:avLst/>
          </a:prstGeom>
          <a:solidFill>
            <a:srgbClr val="339966">
              <a:alpha val="50000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e-IL"/>
          </a:p>
        </p:txBody>
      </p:sp>
      <p:sp>
        <p:nvSpPr>
          <p:cNvPr id="24" name="AutoShape 9"/>
          <p:cNvSpPr>
            <a:spLocks noChangeArrowheads="1"/>
          </p:cNvSpPr>
          <p:nvPr/>
        </p:nvSpPr>
        <p:spPr bwMode="auto">
          <a:xfrm>
            <a:off x="1169482" y="4714594"/>
            <a:ext cx="552259" cy="544646"/>
          </a:xfrm>
          <a:prstGeom prst="roundRect">
            <a:avLst>
              <a:gd name="adj" fmla="val 16667"/>
            </a:avLst>
          </a:prstGeom>
          <a:solidFill>
            <a:srgbClr val="0070C0"/>
          </a:solidFill>
          <a:ln>
            <a:solidFill>
              <a:schemeClr val="tx1"/>
            </a:solidFill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 altLang="he-IL" dirty="0"/>
              <a:t>A</a:t>
            </a:r>
          </a:p>
        </p:txBody>
      </p:sp>
      <p:sp>
        <p:nvSpPr>
          <p:cNvPr id="25" name="AutoShape 10"/>
          <p:cNvSpPr>
            <a:spLocks noChangeArrowheads="1"/>
          </p:cNvSpPr>
          <p:nvPr/>
        </p:nvSpPr>
        <p:spPr bwMode="auto">
          <a:xfrm>
            <a:off x="7463546" y="4716246"/>
            <a:ext cx="552259" cy="509889"/>
          </a:xfrm>
          <a:prstGeom prst="roundRect">
            <a:avLst>
              <a:gd name="adj" fmla="val 16667"/>
            </a:avLst>
          </a:prstGeom>
          <a:solidFill>
            <a:srgbClr val="FFC000">
              <a:alpha val="50000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he-IL" dirty="0"/>
              <a:t>B</a:t>
            </a:r>
          </a:p>
        </p:txBody>
      </p:sp>
      <p:sp>
        <p:nvSpPr>
          <p:cNvPr id="27" name="Text Box 13"/>
          <p:cNvSpPr txBox="1">
            <a:spLocks noChangeArrowheads="1"/>
          </p:cNvSpPr>
          <p:nvPr/>
        </p:nvSpPr>
        <p:spPr bwMode="auto">
          <a:xfrm>
            <a:off x="3948209" y="3108390"/>
            <a:ext cx="96678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A1FD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he-IL" altLang="he-IL" sz="1400" dirty="0"/>
              <a:t>זיכרון ראשי</a:t>
            </a:r>
            <a:endParaRPr lang="en-US" altLang="he-IL" sz="1400" dirty="0"/>
          </a:p>
        </p:txBody>
      </p:sp>
      <p:sp>
        <p:nvSpPr>
          <p:cNvPr id="33" name="Text Box 15"/>
          <p:cNvSpPr txBox="1">
            <a:spLocks noChangeArrowheads="1"/>
          </p:cNvSpPr>
          <p:nvPr/>
        </p:nvSpPr>
        <p:spPr bwMode="auto">
          <a:xfrm>
            <a:off x="1832824" y="4770187"/>
            <a:ext cx="28978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A1FD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/>
            <a:r>
              <a:rPr lang="en-US" altLang="he-IL" sz="1400" dirty="0"/>
              <a:t>1</a:t>
            </a:r>
          </a:p>
        </p:txBody>
      </p:sp>
      <p:sp>
        <p:nvSpPr>
          <p:cNvPr id="34" name="Freeform 16"/>
          <p:cNvSpPr>
            <a:spLocks/>
          </p:cNvSpPr>
          <p:nvPr/>
        </p:nvSpPr>
        <p:spPr bwMode="auto">
          <a:xfrm flipH="1" flipV="1">
            <a:off x="4914997" y="3770899"/>
            <a:ext cx="2548547" cy="1368774"/>
          </a:xfrm>
          <a:custGeom>
            <a:avLst/>
            <a:gdLst>
              <a:gd name="T0" fmla="*/ 0 w 959"/>
              <a:gd name="T1" fmla="*/ 0 h 544"/>
              <a:gd name="T2" fmla="*/ 723 w 959"/>
              <a:gd name="T3" fmla="*/ 199 h 544"/>
              <a:gd name="T4" fmla="*/ 959 w 959"/>
              <a:gd name="T5" fmla="*/ 544 h 5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959" h="544">
                <a:moveTo>
                  <a:pt x="0" y="0"/>
                </a:moveTo>
                <a:cubicBezTo>
                  <a:pt x="120" y="33"/>
                  <a:pt x="563" y="108"/>
                  <a:pt x="723" y="199"/>
                </a:cubicBezTo>
                <a:cubicBezTo>
                  <a:pt x="883" y="290"/>
                  <a:pt x="910" y="472"/>
                  <a:pt x="959" y="544"/>
                </a:cubicBezTo>
              </a:path>
            </a:pathLst>
          </a:custGeom>
          <a:noFill/>
          <a:ln w="15875" cap="flat" cmpd="sng">
            <a:solidFill>
              <a:schemeClr val="tx1"/>
            </a:solidFill>
            <a:prstDash val="solid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A1FD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e-IL"/>
          </a:p>
        </p:txBody>
      </p:sp>
      <p:sp>
        <p:nvSpPr>
          <p:cNvPr id="35" name="AutoShape 11"/>
          <p:cNvSpPr>
            <a:spLocks noChangeArrowheads="1"/>
          </p:cNvSpPr>
          <p:nvPr/>
        </p:nvSpPr>
        <p:spPr bwMode="auto">
          <a:xfrm>
            <a:off x="4113314" y="4565682"/>
            <a:ext cx="576263" cy="503237"/>
          </a:xfrm>
          <a:prstGeom prst="octagon">
            <a:avLst>
              <a:gd name="adj" fmla="val 29287"/>
            </a:avLst>
          </a:prstGeom>
          <a:solidFill>
            <a:srgbClr val="FFFF00">
              <a:alpha val="50000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he-IL"/>
              <a:t>PC</a:t>
            </a:r>
          </a:p>
        </p:txBody>
      </p:sp>
      <p:cxnSp>
        <p:nvCxnSpPr>
          <p:cNvPr id="36" name="Straight Arrow Connector 35"/>
          <p:cNvCxnSpPr>
            <a:cxnSpLocks/>
          </p:cNvCxnSpPr>
          <p:nvPr/>
        </p:nvCxnSpPr>
        <p:spPr>
          <a:xfrm>
            <a:off x="4409269" y="5088395"/>
            <a:ext cx="17504" cy="89821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7" name="Rectangle 7"/>
          <p:cNvSpPr>
            <a:spLocks noChangeArrowheads="1"/>
          </p:cNvSpPr>
          <p:nvPr/>
        </p:nvSpPr>
        <p:spPr bwMode="auto">
          <a:xfrm>
            <a:off x="3854934" y="3400802"/>
            <a:ext cx="1267486" cy="360362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he-IL" dirty="0"/>
              <a:t>101</a:t>
            </a:r>
          </a:p>
        </p:txBody>
      </p:sp>
      <p:sp>
        <p:nvSpPr>
          <p:cNvPr id="38" name="Rectangle 7"/>
          <p:cNvSpPr>
            <a:spLocks noChangeArrowheads="1"/>
          </p:cNvSpPr>
          <p:nvPr/>
        </p:nvSpPr>
        <p:spPr bwMode="auto">
          <a:xfrm>
            <a:off x="5122420" y="3400801"/>
            <a:ext cx="1267486" cy="360362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he-IL" dirty="0"/>
              <a:t>102</a:t>
            </a:r>
          </a:p>
        </p:txBody>
      </p:sp>
      <p:sp>
        <p:nvSpPr>
          <p:cNvPr id="39" name="Rectangle 7"/>
          <p:cNvSpPr>
            <a:spLocks noChangeArrowheads="1"/>
          </p:cNvSpPr>
          <p:nvPr/>
        </p:nvSpPr>
        <p:spPr bwMode="auto">
          <a:xfrm>
            <a:off x="2587448" y="3400801"/>
            <a:ext cx="1267486" cy="360362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he-IL" dirty="0"/>
              <a:t>100</a:t>
            </a:r>
          </a:p>
        </p:txBody>
      </p:sp>
      <p:cxnSp>
        <p:nvCxnSpPr>
          <p:cNvPr id="40" name="Straight Arrow Connector 39"/>
          <p:cNvCxnSpPr/>
          <p:nvPr/>
        </p:nvCxnSpPr>
        <p:spPr>
          <a:xfrm flipV="1">
            <a:off x="4409269" y="3761164"/>
            <a:ext cx="79408" cy="80451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1" name="Freeform 16"/>
          <p:cNvSpPr>
            <a:spLocks/>
          </p:cNvSpPr>
          <p:nvPr/>
        </p:nvSpPr>
        <p:spPr bwMode="auto">
          <a:xfrm flipV="1">
            <a:off x="1721739" y="3755833"/>
            <a:ext cx="2391573" cy="1332561"/>
          </a:xfrm>
          <a:custGeom>
            <a:avLst/>
            <a:gdLst>
              <a:gd name="T0" fmla="*/ 0 w 959"/>
              <a:gd name="T1" fmla="*/ 0 h 544"/>
              <a:gd name="T2" fmla="*/ 723 w 959"/>
              <a:gd name="T3" fmla="*/ 199 h 544"/>
              <a:gd name="T4" fmla="*/ 959 w 959"/>
              <a:gd name="T5" fmla="*/ 544 h 5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959" h="544">
                <a:moveTo>
                  <a:pt x="0" y="0"/>
                </a:moveTo>
                <a:cubicBezTo>
                  <a:pt x="120" y="33"/>
                  <a:pt x="563" y="108"/>
                  <a:pt x="723" y="199"/>
                </a:cubicBezTo>
                <a:cubicBezTo>
                  <a:pt x="883" y="290"/>
                  <a:pt x="910" y="472"/>
                  <a:pt x="959" y="544"/>
                </a:cubicBezTo>
              </a:path>
            </a:pathLst>
          </a:custGeom>
          <a:noFill/>
          <a:ln w="15875" cap="flat" cmpd="sng">
            <a:solidFill>
              <a:schemeClr val="tx1"/>
            </a:solidFill>
            <a:prstDash val="solid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A1FD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e-IL"/>
          </a:p>
        </p:txBody>
      </p:sp>
      <p:sp>
        <p:nvSpPr>
          <p:cNvPr id="42" name="AutoShape 11"/>
          <p:cNvSpPr>
            <a:spLocks noChangeArrowheads="1"/>
          </p:cNvSpPr>
          <p:nvPr/>
        </p:nvSpPr>
        <p:spPr bwMode="auto">
          <a:xfrm>
            <a:off x="3336151" y="4770187"/>
            <a:ext cx="576263" cy="503237"/>
          </a:xfrm>
          <a:prstGeom prst="octagon">
            <a:avLst>
              <a:gd name="adj" fmla="val 29287"/>
            </a:avLst>
          </a:prstGeom>
          <a:solidFill>
            <a:srgbClr val="FFFF00">
              <a:alpha val="50000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he-IL" dirty="0"/>
              <a:t>FM</a:t>
            </a:r>
          </a:p>
        </p:txBody>
      </p:sp>
      <p:cxnSp>
        <p:nvCxnSpPr>
          <p:cNvPr id="43" name="Straight Arrow Connector 42"/>
          <p:cNvCxnSpPr>
            <a:stCxn id="42" idx="6"/>
          </p:cNvCxnSpPr>
          <p:nvPr/>
        </p:nvCxnSpPr>
        <p:spPr>
          <a:xfrm flipH="1" flipV="1">
            <a:off x="3221191" y="3761163"/>
            <a:ext cx="262343" cy="10090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stCxn id="42" idx="3"/>
          </p:cNvCxnSpPr>
          <p:nvPr/>
        </p:nvCxnSpPr>
        <p:spPr>
          <a:xfrm flipH="1">
            <a:off x="3127724" y="5273424"/>
            <a:ext cx="355810" cy="7131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5" name="AutoShape 11"/>
          <p:cNvSpPr>
            <a:spLocks noChangeArrowheads="1"/>
          </p:cNvSpPr>
          <p:nvPr/>
        </p:nvSpPr>
        <p:spPr bwMode="auto">
          <a:xfrm>
            <a:off x="4914997" y="4762297"/>
            <a:ext cx="576263" cy="503237"/>
          </a:xfrm>
          <a:prstGeom prst="octagon">
            <a:avLst>
              <a:gd name="adj" fmla="val 29287"/>
            </a:avLst>
          </a:prstGeom>
          <a:solidFill>
            <a:srgbClr val="FFFF00">
              <a:alpha val="50000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he-IL" dirty="0"/>
              <a:t>FM</a:t>
            </a:r>
          </a:p>
        </p:txBody>
      </p:sp>
      <p:cxnSp>
        <p:nvCxnSpPr>
          <p:cNvPr id="46" name="Straight Arrow Connector 45"/>
          <p:cNvCxnSpPr>
            <a:stCxn id="45" idx="2"/>
          </p:cNvCxnSpPr>
          <p:nvPr/>
        </p:nvCxnSpPr>
        <p:spPr>
          <a:xfrm>
            <a:off x="5343877" y="5265534"/>
            <a:ext cx="700856" cy="72107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>
            <a:stCxn id="45" idx="7"/>
          </p:cNvCxnSpPr>
          <p:nvPr/>
        </p:nvCxnSpPr>
        <p:spPr>
          <a:xfrm flipV="1">
            <a:off x="5343877" y="3761163"/>
            <a:ext cx="412286" cy="100113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8" name="Freeform 16"/>
          <p:cNvSpPr>
            <a:spLocks/>
          </p:cNvSpPr>
          <p:nvPr/>
        </p:nvSpPr>
        <p:spPr bwMode="auto">
          <a:xfrm flipH="1" flipV="1">
            <a:off x="5920139" y="3770898"/>
            <a:ext cx="1543406" cy="1060487"/>
          </a:xfrm>
          <a:custGeom>
            <a:avLst/>
            <a:gdLst>
              <a:gd name="T0" fmla="*/ 0 w 959"/>
              <a:gd name="T1" fmla="*/ 0 h 544"/>
              <a:gd name="T2" fmla="*/ 723 w 959"/>
              <a:gd name="T3" fmla="*/ 199 h 544"/>
              <a:gd name="T4" fmla="*/ 959 w 959"/>
              <a:gd name="T5" fmla="*/ 544 h 5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959" h="544">
                <a:moveTo>
                  <a:pt x="0" y="0"/>
                </a:moveTo>
                <a:cubicBezTo>
                  <a:pt x="120" y="33"/>
                  <a:pt x="563" y="108"/>
                  <a:pt x="723" y="199"/>
                </a:cubicBezTo>
                <a:cubicBezTo>
                  <a:pt x="883" y="290"/>
                  <a:pt x="910" y="472"/>
                  <a:pt x="959" y="544"/>
                </a:cubicBezTo>
              </a:path>
            </a:pathLst>
          </a:custGeom>
          <a:noFill/>
          <a:ln w="15875" cap="flat" cmpd="sng">
            <a:solidFill>
              <a:schemeClr val="tx1"/>
            </a:solidFill>
            <a:prstDash val="solid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A1FD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e-IL"/>
          </a:p>
        </p:txBody>
      </p:sp>
      <p:sp>
        <p:nvSpPr>
          <p:cNvPr id="49" name="Text Box 15"/>
          <p:cNvSpPr txBox="1">
            <a:spLocks noChangeArrowheads="1"/>
          </p:cNvSpPr>
          <p:nvPr/>
        </p:nvSpPr>
        <p:spPr bwMode="auto">
          <a:xfrm>
            <a:off x="6782495" y="4447392"/>
            <a:ext cx="30409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A1FD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/>
            <a:r>
              <a:rPr lang="en-US" altLang="he-IL" sz="1400" dirty="0"/>
              <a:t>1</a:t>
            </a:r>
          </a:p>
        </p:txBody>
      </p:sp>
      <p:sp>
        <p:nvSpPr>
          <p:cNvPr id="50" name="Text Box 15"/>
          <p:cNvSpPr txBox="1">
            <a:spLocks noChangeArrowheads="1"/>
          </p:cNvSpPr>
          <p:nvPr/>
        </p:nvSpPr>
        <p:spPr bwMode="auto">
          <a:xfrm>
            <a:off x="6828164" y="4776576"/>
            <a:ext cx="30409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A1FD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/>
            <a:r>
              <a:rPr lang="en-US" altLang="he-IL" sz="1400" dirty="0"/>
              <a:t>0</a:t>
            </a:r>
          </a:p>
        </p:txBody>
      </p:sp>
      <p:sp>
        <p:nvSpPr>
          <p:cNvPr id="51" name="Rectangle 8">
            <a:extLst>
              <a:ext uri="{FF2B5EF4-FFF2-40B4-BE49-F238E27FC236}">
                <a16:creationId xmlns:a16="http://schemas.microsoft.com/office/drawing/2014/main" id="{07D47364-9844-42C2-8C2B-A2FB826512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1113" y="5988843"/>
            <a:ext cx="4264182" cy="358775"/>
          </a:xfrm>
          <a:prstGeom prst="rect">
            <a:avLst/>
          </a:prstGeom>
          <a:solidFill>
            <a:srgbClr val="FF0000">
              <a:alpha val="50000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e-IL"/>
          </a:p>
        </p:txBody>
      </p:sp>
      <p:sp>
        <p:nvSpPr>
          <p:cNvPr id="52" name="Text Box 12">
            <a:extLst>
              <a:ext uri="{FF2B5EF4-FFF2-40B4-BE49-F238E27FC236}">
                <a16:creationId xmlns:a16="http://schemas.microsoft.com/office/drawing/2014/main" id="{FC3F2217-D6AD-4220-8B73-7E45FC6720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76637" y="6395299"/>
            <a:ext cx="10239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A1FD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rtl="1"/>
            <a:r>
              <a:rPr lang="he-IL" altLang="he-IL" sz="1400" dirty="0"/>
              <a:t>מאגר דפדוף</a:t>
            </a:r>
            <a:endParaRPr lang="en-US" altLang="he-IL" sz="1400" dirty="0"/>
          </a:p>
        </p:txBody>
      </p:sp>
      <p:sp>
        <p:nvSpPr>
          <p:cNvPr id="53" name="Rectangle 18">
            <a:extLst>
              <a:ext uri="{FF2B5EF4-FFF2-40B4-BE49-F238E27FC236}">
                <a16:creationId xmlns:a16="http://schemas.microsoft.com/office/drawing/2014/main" id="{3E576D6A-1AFC-49A7-975E-8B044506C6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1557" y="5983514"/>
            <a:ext cx="822960" cy="364102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he-IL" dirty="0" err="1"/>
              <a:t>execB</a:t>
            </a:r>
            <a:endParaRPr lang="en-US" altLang="he-IL" dirty="0"/>
          </a:p>
        </p:txBody>
      </p:sp>
      <p:sp>
        <p:nvSpPr>
          <p:cNvPr id="54" name="Rectangle 18">
            <a:extLst>
              <a:ext uri="{FF2B5EF4-FFF2-40B4-BE49-F238E27FC236}">
                <a16:creationId xmlns:a16="http://schemas.microsoft.com/office/drawing/2014/main" id="{EBB63141-4B79-47E4-BA72-525FBDB14F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19719" y="5988842"/>
            <a:ext cx="614108" cy="358775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he-IL" dirty="0" err="1"/>
              <a:t>swp</a:t>
            </a:r>
            <a:endParaRPr lang="en-US" altLang="he-IL" dirty="0"/>
          </a:p>
        </p:txBody>
      </p:sp>
      <p:sp>
        <p:nvSpPr>
          <p:cNvPr id="55" name="Rectangle 18">
            <a:extLst>
              <a:ext uri="{FF2B5EF4-FFF2-40B4-BE49-F238E27FC236}">
                <a16:creationId xmlns:a16="http://schemas.microsoft.com/office/drawing/2014/main" id="{DC0D4F87-4CCE-41BC-92A5-ADD992ACB5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89811" y="5988841"/>
            <a:ext cx="822960" cy="358775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he-IL" dirty="0" err="1"/>
              <a:t>execA</a:t>
            </a:r>
            <a:endParaRPr lang="en-US" altLang="he-IL" dirty="0"/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BD4D0B94-F9B5-47E9-843E-7C3A44A350A5}"/>
              </a:ext>
            </a:extLst>
          </p:cNvPr>
          <p:cNvSpPr txBox="1"/>
          <p:nvPr/>
        </p:nvSpPr>
        <p:spPr>
          <a:xfrm>
            <a:off x="1214605" y="1590337"/>
            <a:ext cx="6781045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lvl="0" algn="r" rtl="1"/>
            <a:r>
              <a:rPr lang="he-IL" dirty="0"/>
              <a:t>טבלת המסגרות</a:t>
            </a:r>
          </a:p>
        </p:txBody>
      </p:sp>
      <p:graphicFrame>
        <p:nvGraphicFramePr>
          <p:cNvPr id="57" name="Table 56">
            <a:extLst>
              <a:ext uri="{FF2B5EF4-FFF2-40B4-BE49-F238E27FC236}">
                <a16:creationId xmlns:a16="http://schemas.microsoft.com/office/drawing/2014/main" id="{6F6FCB73-6522-4D4B-AD5B-CB28FF98015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7641646"/>
              </p:ext>
            </p:extLst>
          </p:nvPr>
        </p:nvGraphicFramePr>
        <p:xfrm>
          <a:off x="1554851" y="1940162"/>
          <a:ext cx="6427961" cy="1031099"/>
        </p:xfrm>
        <a:graphic>
          <a:graphicData uri="http://schemas.openxmlformats.org/drawingml/2006/table">
            <a:tbl>
              <a:tblPr rtl="1">
                <a:tableStyleId>{5C22544A-7EE6-4342-B048-85BDC9FD1C3A}</a:tableStyleId>
              </a:tblPr>
              <a:tblGrid>
                <a:gridCol w="9566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284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238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9855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6048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5991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99579"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</a:rPr>
                        <a:t>index</a:t>
                      </a:r>
                      <a:endParaRPr lang="en-US" sz="24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n-lt"/>
                        </a:rPr>
                        <a:t>mapping</a:t>
                      </a:r>
                      <a:endParaRPr lang="en-US" sz="24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  <a:latin typeface="+mn-lt"/>
                        </a:rPr>
                        <a:t>lru</a:t>
                      </a:r>
                      <a:endParaRPr lang="en-US" sz="24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n-lt"/>
                        </a:rPr>
                        <a:t>flags</a:t>
                      </a:r>
                      <a:endParaRPr lang="en-US" sz="24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n-lt"/>
                        </a:rPr>
                        <a:t>count</a:t>
                      </a:r>
                      <a:endParaRPr lang="en-US" sz="24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1600" dirty="0">
                          <a:effectLst/>
                          <a:latin typeface="+mn-lt"/>
                        </a:rPr>
                        <a:t>מספר מסגרת</a:t>
                      </a:r>
                      <a:endParaRPr lang="en-US" sz="24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6838"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n-lt"/>
                        </a:rPr>
                        <a:t>0</a:t>
                      </a:r>
                      <a:endParaRPr lang="en-US" sz="24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  <a:latin typeface="+mn-lt"/>
                        </a:rPr>
                        <a:t>execA</a:t>
                      </a:r>
                      <a:endParaRPr lang="en-US" sz="24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/>
                      <a:r>
                        <a:rPr lang="en-US" sz="1600" dirty="0">
                          <a:effectLst/>
                          <a:latin typeface="+mn-lt"/>
                        </a:rPr>
                        <a:t>inactive</a:t>
                      </a:r>
                      <a:endParaRPr lang="en-US" sz="16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LR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1600" b="0" dirty="0">
                          <a:effectLst/>
                          <a:highlight>
                            <a:srgbClr val="FFFF00"/>
                          </a:highlight>
                          <a:latin typeface="+mn-lt"/>
                          <a:ea typeface="Times New Roman" panose="02020603050405020304" pitchFamily="18" charset="0"/>
                        </a:rPr>
                        <a:t>1</a:t>
                      </a:r>
                      <a:endParaRPr lang="en-US" sz="2400" b="0" dirty="0">
                        <a:effectLst/>
                        <a:highlight>
                          <a:srgbClr val="FFFF00"/>
                        </a:highlight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</a:rPr>
                        <a:t>100</a:t>
                      </a:r>
                      <a:endParaRPr lang="en-US" sz="24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6838"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16</a:t>
                      </a:r>
                      <a:endParaRPr lang="en-US" sz="240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Swap 0</a:t>
                      </a:r>
                      <a:endParaRPr lang="en-US" sz="240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active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LA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160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3</a:t>
                      </a:r>
                      <a:endParaRPr lang="en-US" sz="240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101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6838"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0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execB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/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inactive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LR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2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102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8" name="Freeform 16">
            <a:extLst>
              <a:ext uri="{FF2B5EF4-FFF2-40B4-BE49-F238E27FC236}">
                <a16:creationId xmlns:a16="http://schemas.microsoft.com/office/drawing/2014/main" id="{87F98A11-F5E0-4676-BD58-79C01DDE01BD}"/>
              </a:ext>
            </a:extLst>
          </p:cNvPr>
          <p:cNvSpPr>
            <a:spLocks/>
          </p:cNvSpPr>
          <p:nvPr/>
        </p:nvSpPr>
        <p:spPr bwMode="auto">
          <a:xfrm>
            <a:off x="1712409" y="5218224"/>
            <a:ext cx="1323710" cy="769516"/>
          </a:xfrm>
          <a:custGeom>
            <a:avLst/>
            <a:gdLst>
              <a:gd name="T0" fmla="*/ 0 w 959"/>
              <a:gd name="T1" fmla="*/ 0 h 544"/>
              <a:gd name="T2" fmla="*/ 723 w 959"/>
              <a:gd name="T3" fmla="*/ 199 h 544"/>
              <a:gd name="T4" fmla="*/ 959 w 959"/>
              <a:gd name="T5" fmla="*/ 544 h 5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959" h="544">
                <a:moveTo>
                  <a:pt x="0" y="0"/>
                </a:moveTo>
                <a:cubicBezTo>
                  <a:pt x="120" y="33"/>
                  <a:pt x="563" y="108"/>
                  <a:pt x="723" y="199"/>
                </a:cubicBezTo>
                <a:cubicBezTo>
                  <a:pt x="883" y="290"/>
                  <a:pt x="910" y="472"/>
                  <a:pt x="959" y="544"/>
                </a:cubicBezTo>
              </a:path>
            </a:pathLst>
          </a:custGeom>
          <a:noFill/>
          <a:ln w="15875" cap="flat" cmpd="sng">
            <a:solidFill>
              <a:srgbClr val="FF0000"/>
            </a:solidFill>
            <a:prstDash val="solid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A1FD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e-IL">
              <a:solidFill>
                <a:srgbClr val="FF0000"/>
              </a:solidFill>
            </a:endParaRPr>
          </a:p>
        </p:txBody>
      </p:sp>
      <p:sp>
        <p:nvSpPr>
          <p:cNvPr id="59" name="Text Box 15">
            <a:extLst>
              <a:ext uri="{FF2B5EF4-FFF2-40B4-BE49-F238E27FC236}">
                <a16:creationId xmlns:a16="http://schemas.microsoft.com/office/drawing/2014/main" id="{47E487E4-0FBE-4904-8DD8-7F34F3BAEF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13061" y="5048916"/>
            <a:ext cx="276038" cy="30777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A1FD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altLang="he-IL" sz="1400" dirty="0">
                <a:solidFill>
                  <a:srgbClr val="FF0000"/>
                </a:solidFill>
              </a:rPr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804261812"/>
      </p:ext>
    </p:extLst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37322" y="347547"/>
            <a:ext cx="8375374" cy="9233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lvl="0" algn="r" rtl="1"/>
            <a:r>
              <a:rPr lang="he-IL" dirty="0"/>
              <a:t>2. שני התהליכים יוצאים להמתנה ארוכה.</a:t>
            </a:r>
          </a:p>
          <a:p>
            <a:pPr lvl="0" algn="r" rtl="1"/>
            <a:r>
              <a:rPr lang="he-IL" dirty="0"/>
              <a:t>הגענו למצב של </a:t>
            </a:r>
            <a:r>
              <a:rPr lang="en-US" dirty="0"/>
              <a:t>count==1</a:t>
            </a:r>
            <a:r>
              <a:rPr lang="he-IL" dirty="0"/>
              <a:t> וגם </a:t>
            </a:r>
            <a:r>
              <a:rPr lang="en-US" dirty="0"/>
              <a:t>mapping!=NULL</a:t>
            </a:r>
            <a:r>
              <a:rPr lang="he-IL" dirty="0"/>
              <a:t>. לכן מפנים את המסגרת!</a:t>
            </a:r>
            <a:br>
              <a:rPr lang="en-US" dirty="0"/>
            </a:br>
            <a:r>
              <a:rPr lang="he-IL" dirty="0"/>
              <a:t>מכיוון שהקובץ הוא לקריאה בלבד לא צריך לכתוב את המסגרת חזרה לקובץ.</a:t>
            </a:r>
          </a:p>
        </p:txBody>
      </p:sp>
      <p:sp>
        <p:nvSpPr>
          <p:cNvPr id="19" name="Rectangle 6"/>
          <p:cNvSpPr>
            <a:spLocks noChangeArrowheads="1"/>
          </p:cNvSpPr>
          <p:nvPr/>
        </p:nvSpPr>
        <p:spPr bwMode="auto">
          <a:xfrm>
            <a:off x="2361113" y="3400802"/>
            <a:ext cx="4264182" cy="360362"/>
          </a:xfrm>
          <a:prstGeom prst="rect">
            <a:avLst/>
          </a:prstGeom>
          <a:solidFill>
            <a:srgbClr val="339966">
              <a:alpha val="50000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e-IL"/>
          </a:p>
        </p:txBody>
      </p:sp>
      <p:sp>
        <p:nvSpPr>
          <p:cNvPr id="24" name="AutoShape 9"/>
          <p:cNvSpPr>
            <a:spLocks noChangeArrowheads="1"/>
          </p:cNvSpPr>
          <p:nvPr/>
        </p:nvSpPr>
        <p:spPr bwMode="auto">
          <a:xfrm>
            <a:off x="1169482" y="4714594"/>
            <a:ext cx="552259" cy="544646"/>
          </a:xfrm>
          <a:prstGeom prst="roundRect">
            <a:avLst>
              <a:gd name="adj" fmla="val 16667"/>
            </a:avLst>
          </a:prstGeom>
          <a:solidFill>
            <a:srgbClr val="0070C0"/>
          </a:solidFill>
          <a:ln>
            <a:solidFill>
              <a:schemeClr val="tx1"/>
            </a:solidFill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 altLang="he-IL" dirty="0"/>
              <a:t>A</a:t>
            </a:r>
          </a:p>
        </p:txBody>
      </p:sp>
      <p:sp>
        <p:nvSpPr>
          <p:cNvPr id="25" name="AutoShape 10"/>
          <p:cNvSpPr>
            <a:spLocks noChangeArrowheads="1"/>
          </p:cNvSpPr>
          <p:nvPr/>
        </p:nvSpPr>
        <p:spPr bwMode="auto">
          <a:xfrm>
            <a:off x="7463546" y="4716246"/>
            <a:ext cx="552259" cy="509889"/>
          </a:xfrm>
          <a:prstGeom prst="roundRect">
            <a:avLst>
              <a:gd name="adj" fmla="val 16667"/>
            </a:avLst>
          </a:prstGeom>
          <a:solidFill>
            <a:srgbClr val="FFC000">
              <a:alpha val="50000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he-IL" dirty="0"/>
              <a:t>B</a:t>
            </a:r>
          </a:p>
        </p:txBody>
      </p:sp>
      <p:sp>
        <p:nvSpPr>
          <p:cNvPr id="27" name="Text Box 13"/>
          <p:cNvSpPr txBox="1">
            <a:spLocks noChangeArrowheads="1"/>
          </p:cNvSpPr>
          <p:nvPr/>
        </p:nvSpPr>
        <p:spPr bwMode="auto">
          <a:xfrm>
            <a:off x="3948209" y="3108390"/>
            <a:ext cx="96678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A1FD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he-IL" altLang="he-IL" sz="1400" dirty="0"/>
              <a:t>זיכרון ראשי</a:t>
            </a:r>
            <a:endParaRPr lang="en-US" altLang="he-IL" sz="1400" dirty="0"/>
          </a:p>
        </p:txBody>
      </p:sp>
      <p:sp>
        <p:nvSpPr>
          <p:cNvPr id="33" name="Text Box 15"/>
          <p:cNvSpPr txBox="1">
            <a:spLocks noChangeArrowheads="1"/>
          </p:cNvSpPr>
          <p:nvPr/>
        </p:nvSpPr>
        <p:spPr bwMode="auto">
          <a:xfrm>
            <a:off x="1832824" y="4770187"/>
            <a:ext cx="28978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A1FD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/>
            <a:r>
              <a:rPr lang="en-US" altLang="he-IL" sz="1400" dirty="0"/>
              <a:t>1</a:t>
            </a:r>
          </a:p>
        </p:txBody>
      </p:sp>
      <p:sp>
        <p:nvSpPr>
          <p:cNvPr id="34" name="Freeform 16"/>
          <p:cNvSpPr>
            <a:spLocks/>
          </p:cNvSpPr>
          <p:nvPr/>
        </p:nvSpPr>
        <p:spPr bwMode="auto">
          <a:xfrm flipH="1" flipV="1">
            <a:off x="4914997" y="3770899"/>
            <a:ext cx="2548547" cy="1368774"/>
          </a:xfrm>
          <a:custGeom>
            <a:avLst/>
            <a:gdLst>
              <a:gd name="T0" fmla="*/ 0 w 959"/>
              <a:gd name="T1" fmla="*/ 0 h 544"/>
              <a:gd name="T2" fmla="*/ 723 w 959"/>
              <a:gd name="T3" fmla="*/ 199 h 544"/>
              <a:gd name="T4" fmla="*/ 959 w 959"/>
              <a:gd name="T5" fmla="*/ 544 h 5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959" h="544">
                <a:moveTo>
                  <a:pt x="0" y="0"/>
                </a:moveTo>
                <a:cubicBezTo>
                  <a:pt x="120" y="33"/>
                  <a:pt x="563" y="108"/>
                  <a:pt x="723" y="199"/>
                </a:cubicBezTo>
                <a:cubicBezTo>
                  <a:pt x="883" y="290"/>
                  <a:pt x="910" y="472"/>
                  <a:pt x="959" y="544"/>
                </a:cubicBezTo>
              </a:path>
            </a:pathLst>
          </a:custGeom>
          <a:noFill/>
          <a:ln w="15875" cap="flat" cmpd="sng">
            <a:solidFill>
              <a:schemeClr val="tx1"/>
            </a:solidFill>
            <a:prstDash val="solid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A1FD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e-IL"/>
          </a:p>
        </p:txBody>
      </p:sp>
      <p:sp>
        <p:nvSpPr>
          <p:cNvPr id="35" name="AutoShape 11"/>
          <p:cNvSpPr>
            <a:spLocks noChangeArrowheads="1"/>
          </p:cNvSpPr>
          <p:nvPr/>
        </p:nvSpPr>
        <p:spPr bwMode="auto">
          <a:xfrm>
            <a:off x="4113314" y="4565682"/>
            <a:ext cx="576263" cy="503237"/>
          </a:xfrm>
          <a:prstGeom prst="octagon">
            <a:avLst>
              <a:gd name="adj" fmla="val 29287"/>
            </a:avLst>
          </a:prstGeom>
          <a:solidFill>
            <a:srgbClr val="FFFF00">
              <a:alpha val="50000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he-IL"/>
              <a:t>PC</a:t>
            </a:r>
          </a:p>
        </p:txBody>
      </p:sp>
      <p:cxnSp>
        <p:nvCxnSpPr>
          <p:cNvPr id="36" name="Straight Arrow Connector 35"/>
          <p:cNvCxnSpPr>
            <a:cxnSpLocks/>
          </p:cNvCxnSpPr>
          <p:nvPr/>
        </p:nvCxnSpPr>
        <p:spPr>
          <a:xfrm>
            <a:off x="4409269" y="5088395"/>
            <a:ext cx="17504" cy="89821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7" name="Rectangle 7"/>
          <p:cNvSpPr>
            <a:spLocks noChangeArrowheads="1"/>
          </p:cNvSpPr>
          <p:nvPr/>
        </p:nvSpPr>
        <p:spPr bwMode="auto">
          <a:xfrm>
            <a:off x="3854934" y="3400802"/>
            <a:ext cx="1267486" cy="360362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he-IL" dirty="0"/>
              <a:t>101</a:t>
            </a:r>
          </a:p>
        </p:txBody>
      </p:sp>
      <p:sp>
        <p:nvSpPr>
          <p:cNvPr id="38" name="Rectangle 7"/>
          <p:cNvSpPr>
            <a:spLocks noChangeArrowheads="1"/>
          </p:cNvSpPr>
          <p:nvPr/>
        </p:nvSpPr>
        <p:spPr bwMode="auto">
          <a:xfrm>
            <a:off x="5122420" y="3400801"/>
            <a:ext cx="1267486" cy="360362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he-IL" dirty="0"/>
              <a:t>102</a:t>
            </a:r>
          </a:p>
        </p:txBody>
      </p:sp>
      <p:sp>
        <p:nvSpPr>
          <p:cNvPr id="39" name="Rectangle 7"/>
          <p:cNvSpPr>
            <a:spLocks noChangeArrowheads="1"/>
          </p:cNvSpPr>
          <p:nvPr/>
        </p:nvSpPr>
        <p:spPr bwMode="auto">
          <a:xfrm>
            <a:off x="2587448" y="3400801"/>
            <a:ext cx="1267486" cy="360362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he-IL" dirty="0"/>
              <a:t>100</a:t>
            </a:r>
          </a:p>
        </p:txBody>
      </p:sp>
      <p:cxnSp>
        <p:nvCxnSpPr>
          <p:cNvPr id="40" name="Straight Arrow Connector 39"/>
          <p:cNvCxnSpPr/>
          <p:nvPr/>
        </p:nvCxnSpPr>
        <p:spPr>
          <a:xfrm flipV="1">
            <a:off x="4409269" y="3761164"/>
            <a:ext cx="79408" cy="80451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1" name="Freeform 16"/>
          <p:cNvSpPr>
            <a:spLocks/>
          </p:cNvSpPr>
          <p:nvPr/>
        </p:nvSpPr>
        <p:spPr bwMode="auto">
          <a:xfrm flipV="1">
            <a:off x="1721739" y="3755833"/>
            <a:ext cx="2391573" cy="1332561"/>
          </a:xfrm>
          <a:custGeom>
            <a:avLst/>
            <a:gdLst>
              <a:gd name="T0" fmla="*/ 0 w 959"/>
              <a:gd name="T1" fmla="*/ 0 h 544"/>
              <a:gd name="T2" fmla="*/ 723 w 959"/>
              <a:gd name="T3" fmla="*/ 199 h 544"/>
              <a:gd name="T4" fmla="*/ 959 w 959"/>
              <a:gd name="T5" fmla="*/ 544 h 5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959" h="544">
                <a:moveTo>
                  <a:pt x="0" y="0"/>
                </a:moveTo>
                <a:cubicBezTo>
                  <a:pt x="120" y="33"/>
                  <a:pt x="563" y="108"/>
                  <a:pt x="723" y="199"/>
                </a:cubicBezTo>
                <a:cubicBezTo>
                  <a:pt x="883" y="290"/>
                  <a:pt x="910" y="472"/>
                  <a:pt x="959" y="544"/>
                </a:cubicBezTo>
              </a:path>
            </a:pathLst>
          </a:custGeom>
          <a:noFill/>
          <a:ln w="15875" cap="flat" cmpd="sng">
            <a:solidFill>
              <a:schemeClr val="tx1"/>
            </a:solidFill>
            <a:prstDash val="solid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A1FD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e-IL"/>
          </a:p>
        </p:txBody>
      </p:sp>
      <p:sp>
        <p:nvSpPr>
          <p:cNvPr id="42" name="AutoShape 11"/>
          <p:cNvSpPr>
            <a:spLocks noChangeArrowheads="1"/>
          </p:cNvSpPr>
          <p:nvPr/>
        </p:nvSpPr>
        <p:spPr bwMode="auto">
          <a:xfrm>
            <a:off x="3336151" y="4770187"/>
            <a:ext cx="576263" cy="503237"/>
          </a:xfrm>
          <a:prstGeom prst="octagon">
            <a:avLst>
              <a:gd name="adj" fmla="val 29287"/>
            </a:avLst>
          </a:prstGeom>
          <a:solidFill>
            <a:srgbClr val="FFFF00">
              <a:alpha val="50000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he-IL" dirty="0"/>
              <a:t>FM</a:t>
            </a:r>
          </a:p>
        </p:txBody>
      </p:sp>
      <p:cxnSp>
        <p:nvCxnSpPr>
          <p:cNvPr id="43" name="Straight Arrow Connector 42"/>
          <p:cNvCxnSpPr>
            <a:stCxn id="42" idx="6"/>
          </p:cNvCxnSpPr>
          <p:nvPr/>
        </p:nvCxnSpPr>
        <p:spPr>
          <a:xfrm flipH="1" flipV="1">
            <a:off x="3221191" y="3761163"/>
            <a:ext cx="262343" cy="10090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stCxn id="42" idx="3"/>
          </p:cNvCxnSpPr>
          <p:nvPr/>
        </p:nvCxnSpPr>
        <p:spPr>
          <a:xfrm flipH="1">
            <a:off x="3127724" y="5273424"/>
            <a:ext cx="355810" cy="7131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5" name="AutoShape 11"/>
          <p:cNvSpPr>
            <a:spLocks noChangeArrowheads="1"/>
          </p:cNvSpPr>
          <p:nvPr/>
        </p:nvSpPr>
        <p:spPr bwMode="auto">
          <a:xfrm>
            <a:off x="4914997" y="4762297"/>
            <a:ext cx="576263" cy="503237"/>
          </a:xfrm>
          <a:prstGeom prst="octagon">
            <a:avLst>
              <a:gd name="adj" fmla="val 29287"/>
            </a:avLst>
          </a:prstGeom>
          <a:solidFill>
            <a:srgbClr val="FFFF00">
              <a:alpha val="50000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he-IL" dirty="0"/>
              <a:t>FM</a:t>
            </a:r>
          </a:p>
        </p:txBody>
      </p:sp>
      <p:cxnSp>
        <p:nvCxnSpPr>
          <p:cNvPr id="46" name="Straight Arrow Connector 45"/>
          <p:cNvCxnSpPr>
            <a:stCxn id="45" idx="2"/>
          </p:cNvCxnSpPr>
          <p:nvPr/>
        </p:nvCxnSpPr>
        <p:spPr>
          <a:xfrm>
            <a:off x="5343877" y="5265534"/>
            <a:ext cx="700856" cy="72107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>
            <a:stCxn id="45" idx="7"/>
          </p:cNvCxnSpPr>
          <p:nvPr/>
        </p:nvCxnSpPr>
        <p:spPr>
          <a:xfrm flipV="1">
            <a:off x="5343877" y="3761163"/>
            <a:ext cx="412286" cy="100113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8" name="Freeform 16"/>
          <p:cNvSpPr>
            <a:spLocks/>
          </p:cNvSpPr>
          <p:nvPr/>
        </p:nvSpPr>
        <p:spPr bwMode="auto">
          <a:xfrm flipH="1" flipV="1">
            <a:off x="5920139" y="3770898"/>
            <a:ext cx="1543406" cy="1060487"/>
          </a:xfrm>
          <a:custGeom>
            <a:avLst/>
            <a:gdLst>
              <a:gd name="T0" fmla="*/ 0 w 959"/>
              <a:gd name="T1" fmla="*/ 0 h 544"/>
              <a:gd name="T2" fmla="*/ 723 w 959"/>
              <a:gd name="T3" fmla="*/ 199 h 544"/>
              <a:gd name="T4" fmla="*/ 959 w 959"/>
              <a:gd name="T5" fmla="*/ 544 h 5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959" h="544">
                <a:moveTo>
                  <a:pt x="0" y="0"/>
                </a:moveTo>
                <a:cubicBezTo>
                  <a:pt x="120" y="33"/>
                  <a:pt x="563" y="108"/>
                  <a:pt x="723" y="199"/>
                </a:cubicBezTo>
                <a:cubicBezTo>
                  <a:pt x="883" y="290"/>
                  <a:pt x="910" y="472"/>
                  <a:pt x="959" y="544"/>
                </a:cubicBezTo>
              </a:path>
            </a:pathLst>
          </a:custGeom>
          <a:noFill/>
          <a:ln w="15875" cap="flat" cmpd="sng">
            <a:solidFill>
              <a:schemeClr val="tx1"/>
            </a:solidFill>
            <a:prstDash val="solid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A1FD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e-IL"/>
          </a:p>
        </p:txBody>
      </p:sp>
      <p:sp>
        <p:nvSpPr>
          <p:cNvPr id="49" name="Text Box 15"/>
          <p:cNvSpPr txBox="1">
            <a:spLocks noChangeArrowheads="1"/>
          </p:cNvSpPr>
          <p:nvPr/>
        </p:nvSpPr>
        <p:spPr bwMode="auto">
          <a:xfrm>
            <a:off x="6782495" y="4447392"/>
            <a:ext cx="30409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A1FD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/>
            <a:r>
              <a:rPr lang="en-US" altLang="he-IL" sz="1400" dirty="0"/>
              <a:t>1</a:t>
            </a:r>
          </a:p>
        </p:txBody>
      </p:sp>
      <p:sp>
        <p:nvSpPr>
          <p:cNvPr id="50" name="Text Box 15"/>
          <p:cNvSpPr txBox="1">
            <a:spLocks noChangeArrowheads="1"/>
          </p:cNvSpPr>
          <p:nvPr/>
        </p:nvSpPr>
        <p:spPr bwMode="auto">
          <a:xfrm>
            <a:off x="6828164" y="4776576"/>
            <a:ext cx="30409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A1FD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/>
            <a:r>
              <a:rPr lang="en-US" altLang="he-IL" sz="1400" dirty="0"/>
              <a:t>0</a:t>
            </a:r>
          </a:p>
        </p:txBody>
      </p:sp>
      <p:sp>
        <p:nvSpPr>
          <p:cNvPr id="51" name="Rectangle 8">
            <a:extLst>
              <a:ext uri="{FF2B5EF4-FFF2-40B4-BE49-F238E27FC236}">
                <a16:creationId xmlns:a16="http://schemas.microsoft.com/office/drawing/2014/main" id="{07D47364-9844-42C2-8C2B-A2FB826512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1113" y="5988843"/>
            <a:ext cx="4264182" cy="358775"/>
          </a:xfrm>
          <a:prstGeom prst="rect">
            <a:avLst/>
          </a:prstGeom>
          <a:solidFill>
            <a:srgbClr val="FF0000">
              <a:alpha val="50000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e-IL"/>
          </a:p>
        </p:txBody>
      </p:sp>
      <p:sp>
        <p:nvSpPr>
          <p:cNvPr id="52" name="Text Box 12">
            <a:extLst>
              <a:ext uri="{FF2B5EF4-FFF2-40B4-BE49-F238E27FC236}">
                <a16:creationId xmlns:a16="http://schemas.microsoft.com/office/drawing/2014/main" id="{FC3F2217-D6AD-4220-8B73-7E45FC6720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76637" y="6395299"/>
            <a:ext cx="10239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A1FD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rtl="1"/>
            <a:r>
              <a:rPr lang="he-IL" altLang="he-IL" sz="1400" dirty="0"/>
              <a:t>מאגר דפדוף</a:t>
            </a:r>
            <a:endParaRPr lang="en-US" altLang="he-IL" sz="1400" dirty="0"/>
          </a:p>
        </p:txBody>
      </p:sp>
      <p:sp>
        <p:nvSpPr>
          <p:cNvPr id="53" name="Rectangle 18">
            <a:extLst>
              <a:ext uri="{FF2B5EF4-FFF2-40B4-BE49-F238E27FC236}">
                <a16:creationId xmlns:a16="http://schemas.microsoft.com/office/drawing/2014/main" id="{3E576D6A-1AFC-49A7-975E-8B044506C6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1557" y="5983514"/>
            <a:ext cx="822960" cy="364102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he-IL" dirty="0" err="1"/>
              <a:t>execB</a:t>
            </a:r>
            <a:endParaRPr lang="en-US" altLang="he-IL" dirty="0"/>
          </a:p>
        </p:txBody>
      </p:sp>
      <p:sp>
        <p:nvSpPr>
          <p:cNvPr id="54" name="Rectangle 18">
            <a:extLst>
              <a:ext uri="{FF2B5EF4-FFF2-40B4-BE49-F238E27FC236}">
                <a16:creationId xmlns:a16="http://schemas.microsoft.com/office/drawing/2014/main" id="{EBB63141-4B79-47E4-BA72-525FBDB14F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19719" y="5988842"/>
            <a:ext cx="614108" cy="358775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he-IL" dirty="0" err="1"/>
              <a:t>swp</a:t>
            </a:r>
            <a:endParaRPr lang="en-US" altLang="he-IL" dirty="0"/>
          </a:p>
        </p:txBody>
      </p:sp>
      <p:sp>
        <p:nvSpPr>
          <p:cNvPr id="55" name="Rectangle 18">
            <a:extLst>
              <a:ext uri="{FF2B5EF4-FFF2-40B4-BE49-F238E27FC236}">
                <a16:creationId xmlns:a16="http://schemas.microsoft.com/office/drawing/2014/main" id="{DC0D4F87-4CCE-41BC-92A5-ADD992ACB5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89811" y="5988841"/>
            <a:ext cx="822960" cy="358775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he-IL" dirty="0" err="1"/>
              <a:t>execA</a:t>
            </a:r>
            <a:endParaRPr lang="en-US" altLang="he-IL" dirty="0"/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BD4D0B94-F9B5-47E9-843E-7C3A44A350A5}"/>
              </a:ext>
            </a:extLst>
          </p:cNvPr>
          <p:cNvSpPr txBox="1"/>
          <p:nvPr/>
        </p:nvSpPr>
        <p:spPr>
          <a:xfrm>
            <a:off x="1214605" y="1590337"/>
            <a:ext cx="6781045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lvl="0" algn="r" rtl="1"/>
            <a:r>
              <a:rPr lang="he-IL" dirty="0"/>
              <a:t>טבלת המסגרות</a:t>
            </a:r>
          </a:p>
        </p:txBody>
      </p:sp>
      <p:graphicFrame>
        <p:nvGraphicFramePr>
          <p:cNvPr id="57" name="Table 56">
            <a:extLst>
              <a:ext uri="{FF2B5EF4-FFF2-40B4-BE49-F238E27FC236}">
                <a16:creationId xmlns:a16="http://schemas.microsoft.com/office/drawing/2014/main" id="{6F6FCB73-6522-4D4B-AD5B-CB28FF980159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554851" y="1940162"/>
          <a:ext cx="6427961" cy="1031099"/>
        </p:xfrm>
        <a:graphic>
          <a:graphicData uri="http://schemas.openxmlformats.org/drawingml/2006/table">
            <a:tbl>
              <a:tblPr rtl="1">
                <a:tableStyleId>{5C22544A-7EE6-4342-B048-85BDC9FD1C3A}</a:tableStyleId>
              </a:tblPr>
              <a:tblGrid>
                <a:gridCol w="9566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284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238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9855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6048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5991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99579"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</a:rPr>
                        <a:t>index</a:t>
                      </a:r>
                      <a:endParaRPr lang="en-US" sz="24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n-lt"/>
                        </a:rPr>
                        <a:t>mapping</a:t>
                      </a:r>
                      <a:endParaRPr lang="en-US" sz="24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  <a:latin typeface="+mn-lt"/>
                        </a:rPr>
                        <a:t>lru</a:t>
                      </a:r>
                      <a:endParaRPr lang="en-US" sz="24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n-lt"/>
                        </a:rPr>
                        <a:t>flags</a:t>
                      </a:r>
                      <a:endParaRPr lang="en-US" sz="24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n-lt"/>
                        </a:rPr>
                        <a:t>count</a:t>
                      </a:r>
                      <a:endParaRPr lang="en-US" sz="24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1600" dirty="0">
                          <a:effectLst/>
                          <a:latin typeface="+mn-lt"/>
                        </a:rPr>
                        <a:t>מספר מסגרת</a:t>
                      </a:r>
                      <a:endParaRPr lang="en-US" sz="24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6838"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n-lt"/>
                        </a:rPr>
                        <a:t>0</a:t>
                      </a:r>
                      <a:endParaRPr lang="en-US" sz="24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  <a:latin typeface="+mn-lt"/>
                        </a:rPr>
                        <a:t>execA</a:t>
                      </a:r>
                      <a:endParaRPr lang="en-US" sz="24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/>
                      <a:r>
                        <a:rPr lang="en-US" sz="1600" dirty="0">
                          <a:effectLst/>
                          <a:latin typeface="+mn-lt"/>
                        </a:rPr>
                        <a:t>inactive</a:t>
                      </a:r>
                      <a:endParaRPr lang="en-US" sz="16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LR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1600" b="0" dirty="0">
                          <a:effectLst/>
                          <a:highlight>
                            <a:srgbClr val="FFFF00"/>
                          </a:highlight>
                          <a:latin typeface="+mn-lt"/>
                          <a:ea typeface="Times New Roman" panose="02020603050405020304" pitchFamily="18" charset="0"/>
                        </a:rPr>
                        <a:t>1</a:t>
                      </a:r>
                      <a:endParaRPr lang="en-US" sz="2400" b="0" dirty="0">
                        <a:effectLst/>
                        <a:highlight>
                          <a:srgbClr val="FFFF00"/>
                        </a:highlight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</a:rPr>
                        <a:t>100</a:t>
                      </a:r>
                      <a:endParaRPr lang="en-US" sz="24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6838"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16</a:t>
                      </a:r>
                      <a:endParaRPr lang="en-US" sz="240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Swap 0</a:t>
                      </a:r>
                      <a:endParaRPr lang="en-US" sz="240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active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LA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160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3</a:t>
                      </a:r>
                      <a:endParaRPr lang="en-US" sz="240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101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6838"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0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execB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/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inactive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LR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2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102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8" name="Freeform 16">
            <a:extLst>
              <a:ext uri="{FF2B5EF4-FFF2-40B4-BE49-F238E27FC236}">
                <a16:creationId xmlns:a16="http://schemas.microsoft.com/office/drawing/2014/main" id="{87F98A11-F5E0-4676-BD58-79C01DDE01BD}"/>
              </a:ext>
            </a:extLst>
          </p:cNvPr>
          <p:cNvSpPr>
            <a:spLocks/>
          </p:cNvSpPr>
          <p:nvPr/>
        </p:nvSpPr>
        <p:spPr bwMode="auto">
          <a:xfrm>
            <a:off x="1712409" y="5218224"/>
            <a:ext cx="1323710" cy="769516"/>
          </a:xfrm>
          <a:custGeom>
            <a:avLst/>
            <a:gdLst>
              <a:gd name="T0" fmla="*/ 0 w 959"/>
              <a:gd name="T1" fmla="*/ 0 h 544"/>
              <a:gd name="T2" fmla="*/ 723 w 959"/>
              <a:gd name="T3" fmla="*/ 199 h 544"/>
              <a:gd name="T4" fmla="*/ 959 w 959"/>
              <a:gd name="T5" fmla="*/ 544 h 5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959" h="544">
                <a:moveTo>
                  <a:pt x="0" y="0"/>
                </a:moveTo>
                <a:cubicBezTo>
                  <a:pt x="120" y="33"/>
                  <a:pt x="563" y="108"/>
                  <a:pt x="723" y="199"/>
                </a:cubicBezTo>
                <a:cubicBezTo>
                  <a:pt x="883" y="290"/>
                  <a:pt x="910" y="472"/>
                  <a:pt x="959" y="544"/>
                </a:cubicBezTo>
              </a:path>
            </a:pathLst>
          </a:custGeom>
          <a:noFill/>
          <a:ln w="15875" cap="flat" cmpd="sng">
            <a:solidFill>
              <a:srgbClr val="FF0000"/>
            </a:solidFill>
            <a:prstDash val="solid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A1FD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e-IL">
              <a:solidFill>
                <a:srgbClr val="FF0000"/>
              </a:solidFill>
            </a:endParaRPr>
          </a:p>
        </p:txBody>
      </p:sp>
      <p:sp>
        <p:nvSpPr>
          <p:cNvPr id="59" name="Text Box 15">
            <a:extLst>
              <a:ext uri="{FF2B5EF4-FFF2-40B4-BE49-F238E27FC236}">
                <a16:creationId xmlns:a16="http://schemas.microsoft.com/office/drawing/2014/main" id="{47E487E4-0FBE-4904-8DD8-7F34F3BAEF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13061" y="5048916"/>
            <a:ext cx="276038" cy="30777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A1FD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altLang="he-IL" sz="1400" dirty="0">
                <a:solidFill>
                  <a:srgbClr val="FF0000"/>
                </a:solidFill>
              </a:rPr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2536596461"/>
      </p:ext>
    </p:extLst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37322" y="347547"/>
            <a:ext cx="8375374" cy="9233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lvl="0" algn="r" rtl="1"/>
            <a:r>
              <a:rPr lang="he-IL" dirty="0"/>
              <a:t>2. שני התהליכים יוצאים להמתנה ארוכה.</a:t>
            </a:r>
          </a:p>
          <a:p>
            <a:pPr lvl="0" algn="r" rtl="1"/>
            <a:r>
              <a:rPr lang="he-IL" dirty="0"/>
              <a:t>ניתקנו את אובייקט ניהול הקובץ מהמסגרת כי הוא סיים את התפקיד שלו של תיאום בין המסגרת למגירה.</a:t>
            </a:r>
          </a:p>
        </p:txBody>
      </p:sp>
      <p:sp>
        <p:nvSpPr>
          <p:cNvPr id="19" name="Rectangle 6"/>
          <p:cNvSpPr>
            <a:spLocks noChangeArrowheads="1"/>
          </p:cNvSpPr>
          <p:nvPr/>
        </p:nvSpPr>
        <p:spPr bwMode="auto">
          <a:xfrm>
            <a:off x="2361113" y="3400802"/>
            <a:ext cx="4264182" cy="360362"/>
          </a:xfrm>
          <a:prstGeom prst="rect">
            <a:avLst/>
          </a:prstGeom>
          <a:solidFill>
            <a:srgbClr val="339966">
              <a:alpha val="50000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e-IL"/>
          </a:p>
        </p:txBody>
      </p:sp>
      <p:sp>
        <p:nvSpPr>
          <p:cNvPr id="24" name="AutoShape 9"/>
          <p:cNvSpPr>
            <a:spLocks noChangeArrowheads="1"/>
          </p:cNvSpPr>
          <p:nvPr/>
        </p:nvSpPr>
        <p:spPr bwMode="auto">
          <a:xfrm>
            <a:off x="1169482" y="4714594"/>
            <a:ext cx="552259" cy="544646"/>
          </a:xfrm>
          <a:prstGeom prst="roundRect">
            <a:avLst>
              <a:gd name="adj" fmla="val 16667"/>
            </a:avLst>
          </a:prstGeom>
          <a:solidFill>
            <a:srgbClr val="0070C0"/>
          </a:solidFill>
          <a:ln>
            <a:solidFill>
              <a:schemeClr val="tx1"/>
            </a:solidFill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 altLang="he-IL" dirty="0"/>
              <a:t>A</a:t>
            </a:r>
          </a:p>
        </p:txBody>
      </p:sp>
      <p:sp>
        <p:nvSpPr>
          <p:cNvPr id="25" name="AutoShape 10"/>
          <p:cNvSpPr>
            <a:spLocks noChangeArrowheads="1"/>
          </p:cNvSpPr>
          <p:nvPr/>
        </p:nvSpPr>
        <p:spPr bwMode="auto">
          <a:xfrm>
            <a:off x="7463546" y="4716246"/>
            <a:ext cx="552259" cy="509889"/>
          </a:xfrm>
          <a:prstGeom prst="roundRect">
            <a:avLst>
              <a:gd name="adj" fmla="val 16667"/>
            </a:avLst>
          </a:prstGeom>
          <a:solidFill>
            <a:srgbClr val="FFC000">
              <a:alpha val="50000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he-IL" dirty="0"/>
              <a:t>B</a:t>
            </a:r>
          </a:p>
        </p:txBody>
      </p:sp>
      <p:sp>
        <p:nvSpPr>
          <p:cNvPr id="27" name="Text Box 13"/>
          <p:cNvSpPr txBox="1">
            <a:spLocks noChangeArrowheads="1"/>
          </p:cNvSpPr>
          <p:nvPr/>
        </p:nvSpPr>
        <p:spPr bwMode="auto">
          <a:xfrm>
            <a:off x="3948209" y="3108390"/>
            <a:ext cx="96678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A1FD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he-IL" altLang="he-IL" sz="1400" dirty="0"/>
              <a:t>זיכרון ראשי</a:t>
            </a:r>
            <a:endParaRPr lang="en-US" altLang="he-IL" sz="1400" dirty="0"/>
          </a:p>
        </p:txBody>
      </p:sp>
      <p:sp>
        <p:nvSpPr>
          <p:cNvPr id="33" name="Text Box 15"/>
          <p:cNvSpPr txBox="1">
            <a:spLocks noChangeArrowheads="1"/>
          </p:cNvSpPr>
          <p:nvPr/>
        </p:nvSpPr>
        <p:spPr bwMode="auto">
          <a:xfrm>
            <a:off x="1832824" y="4770187"/>
            <a:ext cx="28978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A1FD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/>
            <a:r>
              <a:rPr lang="en-US" altLang="he-IL" sz="1400" dirty="0"/>
              <a:t>1</a:t>
            </a:r>
          </a:p>
        </p:txBody>
      </p:sp>
      <p:sp>
        <p:nvSpPr>
          <p:cNvPr id="34" name="Freeform 16"/>
          <p:cNvSpPr>
            <a:spLocks/>
          </p:cNvSpPr>
          <p:nvPr/>
        </p:nvSpPr>
        <p:spPr bwMode="auto">
          <a:xfrm flipH="1" flipV="1">
            <a:off x="4914997" y="3770899"/>
            <a:ext cx="2548547" cy="1368774"/>
          </a:xfrm>
          <a:custGeom>
            <a:avLst/>
            <a:gdLst>
              <a:gd name="T0" fmla="*/ 0 w 959"/>
              <a:gd name="T1" fmla="*/ 0 h 544"/>
              <a:gd name="T2" fmla="*/ 723 w 959"/>
              <a:gd name="T3" fmla="*/ 199 h 544"/>
              <a:gd name="T4" fmla="*/ 959 w 959"/>
              <a:gd name="T5" fmla="*/ 544 h 5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959" h="544">
                <a:moveTo>
                  <a:pt x="0" y="0"/>
                </a:moveTo>
                <a:cubicBezTo>
                  <a:pt x="120" y="33"/>
                  <a:pt x="563" y="108"/>
                  <a:pt x="723" y="199"/>
                </a:cubicBezTo>
                <a:cubicBezTo>
                  <a:pt x="883" y="290"/>
                  <a:pt x="910" y="472"/>
                  <a:pt x="959" y="544"/>
                </a:cubicBezTo>
              </a:path>
            </a:pathLst>
          </a:custGeom>
          <a:noFill/>
          <a:ln w="15875" cap="flat" cmpd="sng">
            <a:solidFill>
              <a:schemeClr val="tx1"/>
            </a:solidFill>
            <a:prstDash val="solid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A1FD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e-IL"/>
          </a:p>
        </p:txBody>
      </p:sp>
      <p:sp>
        <p:nvSpPr>
          <p:cNvPr id="35" name="AutoShape 11"/>
          <p:cNvSpPr>
            <a:spLocks noChangeArrowheads="1"/>
          </p:cNvSpPr>
          <p:nvPr/>
        </p:nvSpPr>
        <p:spPr bwMode="auto">
          <a:xfrm>
            <a:off x="4113314" y="4565682"/>
            <a:ext cx="576263" cy="503237"/>
          </a:xfrm>
          <a:prstGeom prst="octagon">
            <a:avLst>
              <a:gd name="adj" fmla="val 29287"/>
            </a:avLst>
          </a:prstGeom>
          <a:solidFill>
            <a:srgbClr val="FFFF00">
              <a:alpha val="50000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he-IL"/>
              <a:t>PC</a:t>
            </a:r>
          </a:p>
        </p:txBody>
      </p:sp>
      <p:cxnSp>
        <p:nvCxnSpPr>
          <p:cNvPr id="36" name="Straight Arrow Connector 35"/>
          <p:cNvCxnSpPr>
            <a:cxnSpLocks/>
          </p:cNvCxnSpPr>
          <p:nvPr/>
        </p:nvCxnSpPr>
        <p:spPr>
          <a:xfrm>
            <a:off x="4409269" y="5088395"/>
            <a:ext cx="17504" cy="89821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7" name="Rectangle 7"/>
          <p:cNvSpPr>
            <a:spLocks noChangeArrowheads="1"/>
          </p:cNvSpPr>
          <p:nvPr/>
        </p:nvSpPr>
        <p:spPr bwMode="auto">
          <a:xfrm>
            <a:off x="3854934" y="3400802"/>
            <a:ext cx="1267486" cy="360362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he-IL" dirty="0"/>
              <a:t>101</a:t>
            </a:r>
          </a:p>
        </p:txBody>
      </p:sp>
      <p:sp>
        <p:nvSpPr>
          <p:cNvPr id="38" name="Rectangle 7"/>
          <p:cNvSpPr>
            <a:spLocks noChangeArrowheads="1"/>
          </p:cNvSpPr>
          <p:nvPr/>
        </p:nvSpPr>
        <p:spPr bwMode="auto">
          <a:xfrm>
            <a:off x="5122420" y="3400801"/>
            <a:ext cx="1267486" cy="360362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he-IL" dirty="0"/>
              <a:t>102</a:t>
            </a:r>
          </a:p>
        </p:txBody>
      </p:sp>
      <p:sp>
        <p:nvSpPr>
          <p:cNvPr id="39" name="Rectangle 7"/>
          <p:cNvSpPr>
            <a:spLocks noChangeArrowheads="1"/>
          </p:cNvSpPr>
          <p:nvPr/>
        </p:nvSpPr>
        <p:spPr bwMode="auto">
          <a:xfrm>
            <a:off x="2587448" y="3400801"/>
            <a:ext cx="1267486" cy="360362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he-IL" dirty="0"/>
              <a:t>100</a:t>
            </a:r>
          </a:p>
        </p:txBody>
      </p:sp>
      <p:cxnSp>
        <p:nvCxnSpPr>
          <p:cNvPr id="40" name="Straight Arrow Connector 39"/>
          <p:cNvCxnSpPr/>
          <p:nvPr/>
        </p:nvCxnSpPr>
        <p:spPr>
          <a:xfrm flipV="1">
            <a:off x="4409269" y="3761164"/>
            <a:ext cx="79408" cy="80451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1" name="Freeform 16"/>
          <p:cNvSpPr>
            <a:spLocks/>
          </p:cNvSpPr>
          <p:nvPr/>
        </p:nvSpPr>
        <p:spPr bwMode="auto">
          <a:xfrm flipV="1">
            <a:off x="1721739" y="3755833"/>
            <a:ext cx="2391573" cy="1332561"/>
          </a:xfrm>
          <a:custGeom>
            <a:avLst/>
            <a:gdLst>
              <a:gd name="T0" fmla="*/ 0 w 959"/>
              <a:gd name="T1" fmla="*/ 0 h 544"/>
              <a:gd name="T2" fmla="*/ 723 w 959"/>
              <a:gd name="T3" fmla="*/ 199 h 544"/>
              <a:gd name="T4" fmla="*/ 959 w 959"/>
              <a:gd name="T5" fmla="*/ 544 h 5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959" h="544">
                <a:moveTo>
                  <a:pt x="0" y="0"/>
                </a:moveTo>
                <a:cubicBezTo>
                  <a:pt x="120" y="33"/>
                  <a:pt x="563" y="108"/>
                  <a:pt x="723" y="199"/>
                </a:cubicBezTo>
                <a:cubicBezTo>
                  <a:pt x="883" y="290"/>
                  <a:pt x="910" y="472"/>
                  <a:pt x="959" y="544"/>
                </a:cubicBezTo>
              </a:path>
            </a:pathLst>
          </a:custGeom>
          <a:noFill/>
          <a:ln w="15875" cap="flat" cmpd="sng">
            <a:solidFill>
              <a:schemeClr val="tx1"/>
            </a:solidFill>
            <a:prstDash val="solid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A1FD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e-IL"/>
          </a:p>
        </p:txBody>
      </p:sp>
      <p:sp>
        <p:nvSpPr>
          <p:cNvPr id="45" name="AutoShape 11"/>
          <p:cNvSpPr>
            <a:spLocks noChangeArrowheads="1"/>
          </p:cNvSpPr>
          <p:nvPr/>
        </p:nvSpPr>
        <p:spPr bwMode="auto">
          <a:xfrm>
            <a:off x="4914997" y="4762297"/>
            <a:ext cx="576263" cy="503237"/>
          </a:xfrm>
          <a:prstGeom prst="octagon">
            <a:avLst>
              <a:gd name="adj" fmla="val 29287"/>
            </a:avLst>
          </a:prstGeom>
          <a:solidFill>
            <a:srgbClr val="FFFF00">
              <a:alpha val="50000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he-IL" dirty="0"/>
              <a:t>FM</a:t>
            </a:r>
          </a:p>
        </p:txBody>
      </p:sp>
      <p:cxnSp>
        <p:nvCxnSpPr>
          <p:cNvPr id="46" name="Straight Arrow Connector 45"/>
          <p:cNvCxnSpPr>
            <a:stCxn id="45" idx="2"/>
          </p:cNvCxnSpPr>
          <p:nvPr/>
        </p:nvCxnSpPr>
        <p:spPr>
          <a:xfrm>
            <a:off x="5343877" y="5265534"/>
            <a:ext cx="700856" cy="72107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>
            <a:stCxn id="45" idx="7"/>
          </p:cNvCxnSpPr>
          <p:nvPr/>
        </p:nvCxnSpPr>
        <p:spPr>
          <a:xfrm flipV="1">
            <a:off x="5343877" y="3761163"/>
            <a:ext cx="412286" cy="100113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8" name="Freeform 16"/>
          <p:cNvSpPr>
            <a:spLocks/>
          </p:cNvSpPr>
          <p:nvPr/>
        </p:nvSpPr>
        <p:spPr bwMode="auto">
          <a:xfrm flipH="1" flipV="1">
            <a:off x="5920139" y="3770898"/>
            <a:ext cx="1543406" cy="1060487"/>
          </a:xfrm>
          <a:custGeom>
            <a:avLst/>
            <a:gdLst>
              <a:gd name="T0" fmla="*/ 0 w 959"/>
              <a:gd name="T1" fmla="*/ 0 h 544"/>
              <a:gd name="T2" fmla="*/ 723 w 959"/>
              <a:gd name="T3" fmla="*/ 199 h 544"/>
              <a:gd name="T4" fmla="*/ 959 w 959"/>
              <a:gd name="T5" fmla="*/ 544 h 5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959" h="544">
                <a:moveTo>
                  <a:pt x="0" y="0"/>
                </a:moveTo>
                <a:cubicBezTo>
                  <a:pt x="120" y="33"/>
                  <a:pt x="563" y="108"/>
                  <a:pt x="723" y="199"/>
                </a:cubicBezTo>
                <a:cubicBezTo>
                  <a:pt x="883" y="290"/>
                  <a:pt x="910" y="472"/>
                  <a:pt x="959" y="544"/>
                </a:cubicBezTo>
              </a:path>
            </a:pathLst>
          </a:custGeom>
          <a:noFill/>
          <a:ln w="15875" cap="flat" cmpd="sng">
            <a:solidFill>
              <a:schemeClr val="tx1"/>
            </a:solidFill>
            <a:prstDash val="solid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A1FD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e-IL"/>
          </a:p>
        </p:txBody>
      </p:sp>
      <p:sp>
        <p:nvSpPr>
          <p:cNvPr id="49" name="Text Box 15"/>
          <p:cNvSpPr txBox="1">
            <a:spLocks noChangeArrowheads="1"/>
          </p:cNvSpPr>
          <p:nvPr/>
        </p:nvSpPr>
        <p:spPr bwMode="auto">
          <a:xfrm>
            <a:off x="6782495" y="4447392"/>
            <a:ext cx="30409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A1FD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/>
            <a:r>
              <a:rPr lang="en-US" altLang="he-IL" sz="1400" dirty="0"/>
              <a:t>1</a:t>
            </a:r>
          </a:p>
        </p:txBody>
      </p:sp>
      <p:sp>
        <p:nvSpPr>
          <p:cNvPr id="50" name="Text Box 15"/>
          <p:cNvSpPr txBox="1">
            <a:spLocks noChangeArrowheads="1"/>
          </p:cNvSpPr>
          <p:nvPr/>
        </p:nvSpPr>
        <p:spPr bwMode="auto">
          <a:xfrm>
            <a:off x="6828164" y="4776576"/>
            <a:ext cx="30409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A1FD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/>
            <a:r>
              <a:rPr lang="en-US" altLang="he-IL" sz="1400" dirty="0"/>
              <a:t>0</a:t>
            </a:r>
          </a:p>
        </p:txBody>
      </p:sp>
      <p:sp>
        <p:nvSpPr>
          <p:cNvPr id="51" name="Rectangle 8">
            <a:extLst>
              <a:ext uri="{FF2B5EF4-FFF2-40B4-BE49-F238E27FC236}">
                <a16:creationId xmlns:a16="http://schemas.microsoft.com/office/drawing/2014/main" id="{07D47364-9844-42C2-8C2B-A2FB826512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1113" y="5988843"/>
            <a:ext cx="4264182" cy="358775"/>
          </a:xfrm>
          <a:prstGeom prst="rect">
            <a:avLst/>
          </a:prstGeom>
          <a:solidFill>
            <a:srgbClr val="FF0000">
              <a:alpha val="50000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e-IL"/>
          </a:p>
        </p:txBody>
      </p:sp>
      <p:sp>
        <p:nvSpPr>
          <p:cNvPr id="52" name="Text Box 12">
            <a:extLst>
              <a:ext uri="{FF2B5EF4-FFF2-40B4-BE49-F238E27FC236}">
                <a16:creationId xmlns:a16="http://schemas.microsoft.com/office/drawing/2014/main" id="{FC3F2217-D6AD-4220-8B73-7E45FC6720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76637" y="6395299"/>
            <a:ext cx="10239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A1FD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rtl="1"/>
            <a:r>
              <a:rPr lang="he-IL" altLang="he-IL" sz="1400" dirty="0"/>
              <a:t>מאגר דפדוף</a:t>
            </a:r>
            <a:endParaRPr lang="en-US" altLang="he-IL" sz="1400" dirty="0"/>
          </a:p>
        </p:txBody>
      </p:sp>
      <p:sp>
        <p:nvSpPr>
          <p:cNvPr id="53" name="Rectangle 18">
            <a:extLst>
              <a:ext uri="{FF2B5EF4-FFF2-40B4-BE49-F238E27FC236}">
                <a16:creationId xmlns:a16="http://schemas.microsoft.com/office/drawing/2014/main" id="{3E576D6A-1AFC-49A7-975E-8B044506C6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1557" y="5983514"/>
            <a:ext cx="822960" cy="364102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he-IL" dirty="0" err="1"/>
              <a:t>execB</a:t>
            </a:r>
            <a:endParaRPr lang="en-US" altLang="he-IL" dirty="0"/>
          </a:p>
        </p:txBody>
      </p:sp>
      <p:sp>
        <p:nvSpPr>
          <p:cNvPr id="54" name="Rectangle 18">
            <a:extLst>
              <a:ext uri="{FF2B5EF4-FFF2-40B4-BE49-F238E27FC236}">
                <a16:creationId xmlns:a16="http://schemas.microsoft.com/office/drawing/2014/main" id="{EBB63141-4B79-47E4-BA72-525FBDB14F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19719" y="5988842"/>
            <a:ext cx="614108" cy="358775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he-IL" dirty="0" err="1"/>
              <a:t>swp</a:t>
            </a:r>
            <a:endParaRPr lang="en-US" altLang="he-IL" dirty="0"/>
          </a:p>
        </p:txBody>
      </p:sp>
      <p:sp>
        <p:nvSpPr>
          <p:cNvPr id="55" name="Rectangle 18">
            <a:extLst>
              <a:ext uri="{FF2B5EF4-FFF2-40B4-BE49-F238E27FC236}">
                <a16:creationId xmlns:a16="http://schemas.microsoft.com/office/drawing/2014/main" id="{DC0D4F87-4CCE-41BC-92A5-ADD992ACB5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89811" y="5988841"/>
            <a:ext cx="822960" cy="358775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he-IL" dirty="0" err="1"/>
              <a:t>execA</a:t>
            </a:r>
            <a:endParaRPr lang="en-US" altLang="he-IL" dirty="0"/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BD4D0B94-F9B5-47E9-843E-7C3A44A350A5}"/>
              </a:ext>
            </a:extLst>
          </p:cNvPr>
          <p:cNvSpPr txBox="1"/>
          <p:nvPr/>
        </p:nvSpPr>
        <p:spPr>
          <a:xfrm>
            <a:off x="1214605" y="1590337"/>
            <a:ext cx="6781045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lvl="0" algn="r" rtl="1"/>
            <a:r>
              <a:rPr lang="he-IL" dirty="0"/>
              <a:t>טבלת המסגרות</a:t>
            </a:r>
          </a:p>
        </p:txBody>
      </p:sp>
      <p:graphicFrame>
        <p:nvGraphicFramePr>
          <p:cNvPr id="57" name="Table 56">
            <a:extLst>
              <a:ext uri="{FF2B5EF4-FFF2-40B4-BE49-F238E27FC236}">
                <a16:creationId xmlns:a16="http://schemas.microsoft.com/office/drawing/2014/main" id="{6F6FCB73-6522-4D4B-AD5B-CB28FF98015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9636798"/>
              </p:ext>
            </p:extLst>
          </p:nvPr>
        </p:nvGraphicFramePr>
        <p:xfrm>
          <a:off x="1554851" y="1940162"/>
          <a:ext cx="6427961" cy="1031099"/>
        </p:xfrm>
        <a:graphic>
          <a:graphicData uri="http://schemas.openxmlformats.org/drawingml/2006/table">
            <a:tbl>
              <a:tblPr rtl="1">
                <a:tableStyleId>{5C22544A-7EE6-4342-B048-85BDC9FD1C3A}</a:tableStyleId>
              </a:tblPr>
              <a:tblGrid>
                <a:gridCol w="9566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284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238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9855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6048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5991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99579"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</a:rPr>
                        <a:t>index</a:t>
                      </a:r>
                      <a:endParaRPr lang="en-US" sz="24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n-lt"/>
                        </a:rPr>
                        <a:t>mapping</a:t>
                      </a:r>
                      <a:endParaRPr lang="en-US" sz="24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  <a:latin typeface="+mn-lt"/>
                        </a:rPr>
                        <a:t>lru</a:t>
                      </a:r>
                      <a:endParaRPr lang="en-US" sz="24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n-lt"/>
                        </a:rPr>
                        <a:t>flags</a:t>
                      </a:r>
                      <a:endParaRPr lang="en-US" sz="24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n-lt"/>
                        </a:rPr>
                        <a:t>count</a:t>
                      </a:r>
                      <a:endParaRPr lang="en-US" sz="24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1600" dirty="0">
                          <a:effectLst/>
                          <a:latin typeface="+mn-lt"/>
                        </a:rPr>
                        <a:t>מספר מסגרת</a:t>
                      </a:r>
                      <a:endParaRPr lang="en-US" sz="24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6838"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highlight>
                            <a:srgbClr val="FFFF00"/>
                          </a:highlight>
                          <a:latin typeface="+mn-lt"/>
                          <a:ea typeface="+mn-ea"/>
                          <a:cs typeface="+mn-cs"/>
                        </a:rPr>
                        <a:t>NULL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highlight>
                            <a:srgbClr val="FFFF00"/>
                          </a:highlight>
                          <a:latin typeface="+mn-lt"/>
                          <a:ea typeface="+mn-ea"/>
                          <a:cs typeface="+mn-cs"/>
                        </a:rPr>
                        <a:t>NULL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1"/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highlight>
                            <a:srgbClr val="FFFF00"/>
                          </a:highlight>
                          <a:latin typeface="+mn-lt"/>
                          <a:ea typeface="+mn-ea"/>
                          <a:cs typeface="+mn-cs"/>
                        </a:rPr>
                        <a:t>NULL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kern="1200" dirty="0">
                        <a:solidFill>
                          <a:schemeClr val="dk1"/>
                        </a:solidFill>
                        <a:effectLst/>
                        <a:highlight>
                          <a:srgbClr val="FFFF00"/>
                        </a:highlight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1600" kern="1200" dirty="0">
                          <a:solidFill>
                            <a:schemeClr val="dk1"/>
                          </a:solidFill>
                          <a:effectLst/>
                          <a:highlight>
                            <a:srgbClr val="FFFF00"/>
                          </a:highlight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en-US" sz="1600" kern="1200" dirty="0">
                        <a:solidFill>
                          <a:schemeClr val="dk1"/>
                        </a:solidFill>
                        <a:effectLst/>
                        <a:highlight>
                          <a:srgbClr val="FFFF00"/>
                        </a:highlight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6838"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Swap 0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active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16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en-US" sz="1600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101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6838"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execB</a:t>
                      </a:r>
                      <a:endParaRPr lang="en-US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/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inactive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LR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102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8" name="Freeform 16">
            <a:extLst>
              <a:ext uri="{FF2B5EF4-FFF2-40B4-BE49-F238E27FC236}">
                <a16:creationId xmlns:a16="http://schemas.microsoft.com/office/drawing/2014/main" id="{87F98A11-F5E0-4676-BD58-79C01DDE01BD}"/>
              </a:ext>
            </a:extLst>
          </p:cNvPr>
          <p:cNvSpPr>
            <a:spLocks/>
          </p:cNvSpPr>
          <p:nvPr/>
        </p:nvSpPr>
        <p:spPr bwMode="auto">
          <a:xfrm>
            <a:off x="1712409" y="5218224"/>
            <a:ext cx="1323710" cy="769516"/>
          </a:xfrm>
          <a:custGeom>
            <a:avLst/>
            <a:gdLst>
              <a:gd name="T0" fmla="*/ 0 w 959"/>
              <a:gd name="T1" fmla="*/ 0 h 544"/>
              <a:gd name="T2" fmla="*/ 723 w 959"/>
              <a:gd name="T3" fmla="*/ 199 h 544"/>
              <a:gd name="T4" fmla="*/ 959 w 959"/>
              <a:gd name="T5" fmla="*/ 544 h 5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959" h="544">
                <a:moveTo>
                  <a:pt x="0" y="0"/>
                </a:moveTo>
                <a:cubicBezTo>
                  <a:pt x="120" y="33"/>
                  <a:pt x="563" y="108"/>
                  <a:pt x="723" y="199"/>
                </a:cubicBezTo>
                <a:cubicBezTo>
                  <a:pt x="883" y="290"/>
                  <a:pt x="910" y="472"/>
                  <a:pt x="959" y="544"/>
                </a:cubicBezTo>
              </a:path>
            </a:pathLst>
          </a:custGeom>
          <a:noFill/>
          <a:ln w="15875" cap="flat" cmpd="sng">
            <a:solidFill>
              <a:srgbClr val="FF0000"/>
            </a:solidFill>
            <a:prstDash val="solid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A1FD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e-IL">
              <a:solidFill>
                <a:srgbClr val="FF0000"/>
              </a:solidFill>
            </a:endParaRPr>
          </a:p>
        </p:txBody>
      </p:sp>
      <p:sp>
        <p:nvSpPr>
          <p:cNvPr id="59" name="Text Box 15">
            <a:extLst>
              <a:ext uri="{FF2B5EF4-FFF2-40B4-BE49-F238E27FC236}">
                <a16:creationId xmlns:a16="http://schemas.microsoft.com/office/drawing/2014/main" id="{47E487E4-0FBE-4904-8DD8-7F34F3BAEF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13061" y="5048916"/>
            <a:ext cx="276038" cy="30777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A1FD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altLang="he-IL" sz="1400" dirty="0">
                <a:solidFill>
                  <a:srgbClr val="FF0000"/>
                </a:solidFill>
              </a:rPr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1650154850"/>
      </p:ext>
    </p:extLst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37322" y="347547"/>
            <a:ext cx="8375374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lvl="0" algn="r" rtl="1"/>
            <a:r>
              <a:rPr lang="he-IL" dirty="0"/>
              <a:t>2. שני התהליכים יוצאים להמתנה ארוכה.</a:t>
            </a:r>
          </a:p>
          <a:p>
            <a:pPr lvl="0" algn="r" rtl="1"/>
            <a:r>
              <a:rPr lang="he-IL" dirty="0"/>
              <a:t>מסתכלים על דף 1 של </a:t>
            </a:r>
            <a:r>
              <a:rPr lang="en-US" dirty="0"/>
              <a:t>A</a:t>
            </a:r>
            <a:r>
              <a:rPr lang="he-IL" dirty="0"/>
              <a:t>. אנחנו לא מפנים אותו בגלל שהמסגרת במצב </a:t>
            </a:r>
            <a:r>
              <a:rPr lang="en-US" dirty="0"/>
              <a:t>ACTIVE</a:t>
            </a:r>
            <a:r>
              <a:rPr lang="he-IL" dirty="0"/>
              <a:t>.</a:t>
            </a:r>
          </a:p>
        </p:txBody>
      </p:sp>
      <p:sp>
        <p:nvSpPr>
          <p:cNvPr id="19" name="Rectangle 6"/>
          <p:cNvSpPr>
            <a:spLocks noChangeArrowheads="1"/>
          </p:cNvSpPr>
          <p:nvPr/>
        </p:nvSpPr>
        <p:spPr bwMode="auto">
          <a:xfrm>
            <a:off x="2361113" y="3400802"/>
            <a:ext cx="4264182" cy="360362"/>
          </a:xfrm>
          <a:prstGeom prst="rect">
            <a:avLst/>
          </a:prstGeom>
          <a:solidFill>
            <a:srgbClr val="339966">
              <a:alpha val="50000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e-IL"/>
          </a:p>
        </p:txBody>
      </p:sp>
      <p:sp>
        <p:nvSpPr>
          <p:cNvPr id="24" name="AutoShape 9"/>
          <p:cNvSpPr>
            <a:spLocks noChangeArrowheads="1"/>
          </p:cNvSpPr>
          <p:nvPr/>
        </p:nvSpPr>
        <p:spPr bwMode="auto">
          <a:xfrm>
            <a:off x="1169482" y="4714594"/>
            <a:ext cx="552259" cy="544646"/>
          </a:xfrm>
          <a:prstGeom prst="roundRect">
            <a:avLst>
              <a:gd name="adj" fmla="val 16667"/>
            </a:avLst>
          </a:prstGeom>
          <a:solidFill>
            <a:srgbClr val="0070C0"/>
          </a:solidFill>
          <a:ln>
            <a:solidFill>
              <a:schemeClr val="tx1"/>
            </a:solidFill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 altLang="he-IL" dirty="0"/>
              <a:t>A</a:t>
            </a:r>
          </a:p>
        </p:txBody>
      </p:sp>
      <p:sp>
        <p:nvSpPr>
          <p:cNvPr id="25" name="AutoShape 10"/>
          <p:cNvSpPr>
            <a:spLocks noChangeArrowheads="1"/>
          </p:cNvSpPr>
          <p:nvPr/>
        </p:nvSpPr>
        <p:spPr bwMode="auto">
          <a:xfrm>
            <a:off x="7463546" y="4716246"/>
            <a:ext cx="552259" cy="509889"/>
          </a:xfrm>
          <a:prstGeom prst="roundRect">
            <a:avLst>
              <a:gd name="adj" fmla="val 16667"/>
            </a:avLst>
          </a:prstGeom>
          <a:solidFill>
            <a:srgbClr val="FFC000">
              <a:alpha val="50000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he-IL" dirty="0"/>
              <a:t>B</a:t>
            </a:r>
          </a:p>
        </p:txBody>
      </p:sp>
      <p:sp>
        <p:nvSpPr>
          <p:cNvPr id="27" name="Text Box 13"/>
          <p:cNvSpPr txBox="1">
            <a:spLocks noChangeArrowheads="1"/>
          </p:cNvSpPr>
          <p:nvPr/>
        </p:nvSpPr>
        <p:spPr bwMode="auto">
          <a:xfrm>
            <a:off x="3948209" y="3108390"/>
            <a:ext cx="96678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A1FD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he-IL" altLang="he-IL" sz="1400" dirty="0"/>
              <a:t>זיכרון ראשי</a:t>
            </a:r>
            <a:endParaRPr lang="en-US" altLang="he-IL" sz="1400" dirty="0"/>
          </a:p>
        </p:txBody>
      </p:sp>
      <p:sp>
        <p:nvSpPr>
          <p:cNvPr id="34" name="Freeform 16"/>
          <p:cNvSpPr>
            <a:spLocks/>
          </p:cNvSpPr>
          <p:nvPr/>
        </p:nvSpPr>
        <p:spPr bwMode="auto">
          <a:xfrm flipH="1" flipV="1">
            <a:off x="4914997" y="3770899"/>
            <a:ext cx="2548547" cy="1368774"/>
          </a:xfrm>
          <a:custGeom>
            <a:avLst/>
            <a:gdLst>
              <a:gd name="T0" fmla="*/ 0 w 959"/>
              <a:gd name="T1" fmla="*/ 0 h 544"/>
              <a:gd name="T2" fmla="*/ 723 w 959"/>
              <a:gd name="T3" fmla="*/ 199 h 544"/>
              <a:gd name="T4" fmla="*/ 959 w 959"/>
              <a:gd name="T5" fmla="*/ 544 h 5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959" h="544">
                <a:moveTo>
                  <a:pt x="0" y="0"/>
                </a:moveTo>
                <a:cubicBezTo>
                  <a:pt x="120" y="33"/>
                  <a:pt x="563" y="108"/>
                  <a:pt x="723" y="199"/>
                </a:cubicBezTo>
                <a:cubicBezTo>
                  <a:pt x="883" y="290"/>
                  <a:pt x="910" y="472"/>
                  <a:pt x="959" y="544"/>
                </a:cubicBezTo>
              </a:path>
            </a:pathLst>
          </a:custGeom>
          <a:noFill/>
          <a:ln w="15875" cap="flat" cmpd="sng">
            <a:solidFill>
              <a:schemeClr val="tx1"/>
            </a:solidFill>
            <a:prstDash val="solid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A1FD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e-IL"/>
          </a:p>
        </p:txBody>
      </p:sp>
      <p:sp>
        <p:nvSpPr>
          <p:cNvPr id="35" name="AutoShape 11"/>
          <p:cNvSpPr>
            <a:spLocks noChangeArrowheads="1"/>
          </p:cNvSpPr>
          <p:nvPr/>
        </p:nvSpPr>
        <p:spPr bwMode="auto">
          <a:xfrm>
            <a:off x="4113314" y="4565682"/>
            <a:ext cx="576263" cy="503237"/>
          </a:xfrm>
          <a:prstGeom prst="octagon">
            <a:avLst>
              <a:gd name="adj" fmla="val 29287"/>
            </a:avLst>
          </a:prstGeom>
          <a:solidFill>
            <a:srgbClr val="FFFF00">
              <a:alpha val="50000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he-IL"/>
              <a:t>PC</a:t>
            </a:r>
          </a:p>
        </p:txBody>
      </p:sp>
      <p:cxnSp>
        <p:nvCxnSpPr>
          <p:cNvPr id="36" name="Straight Arrow Connector 35"/>
          <p:cNvCxnSpPr>
            <a:cxnSpLocks/>
          </p:cNvCxnSpPr>
          <p:nvPr/>
        </p:nvCxnSpPr>
        <p:spPr>
          <a:xfrm>
            <a:off x="4409269" y="5088395"/>
            <a:ext cx="17504" cy="89821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7" name="Rectangle 7"/>
          <p:cNvSpPr>
            <a:spLocks noChangeArrowheads="1"/>
          </p:cNvSpPr>
          <p:nvPr/>
        </p:nvSpPr>
        <p:spPr bwMode="auto">
          <a:xfrm>
            <a:off x="3854934" y="3400802"/>
            <a:ext cx="1267486" cy="360362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he-IL" dirty="0"/>
              <a:t>101</a:t>
            </a:r>
          </a:p>
        </p:txBody>
      </p:sp>
      <p:sp>
        <p:nvSpPr>
          <p:cNvPr id="38" name="Rectangle 7"/>
          <p:cNvSpPr>
            <a:spLocks noChangeArrowheads="1"/>
          </p:cNvSpPr>
          <p:nvPr/>
        </p:nvSpPr>
        <p:spPr bwMode="auto">
          <a:xfrm>
            <a:off x="5122420" y="3400801"/>
            <a:ext cx="1267486" cy="360362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he-IL" dirty="0"/>
              <a:t>102</a:t>
            </a:r>
          </a:p>
        </p:txBody>
      </p:sp>
      <p:sp>
        <p:nvSpPr>
          <p:cNvPr id="39" name="Rectangle 7"/>
          <p:cNvSpPr>
            <a:spLocks noChangeArrowheads="1"/>
          </p:cNvSpPr>
          <p:nvPr/>
        </p:nvSpPr>
        <p:spPr bwMode="auto">
          <a:xfrm>
            <a:off x="2587448" y="3400801"/>
            <a:ext cx="1267486" cy="360362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he-IL" dirty="0"/>
              <a:t>100</a:t>
            </a:r>
          </a:p>
        </p:txBody>
      </p:sp>
      <p:cxnSp>
        <p:nvCxnSpPr>
          <p:cNvPr id="40" name="Straight Arrow Connector 39"/>
          <p:cNvCxnSpPr/>
          <p:nvPr/>
        </p:nvCxnSpPr>
        <p:spPr>
          <a:xfrm flipV="1">
            <a:off x="4409269" y="3761164"/>
            <a:ext cx="79408" cy="80451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5" name="AutoShape 11"/>
          <p:cNvSpPr>
            <a:spLocks noChangeArrowheads="1"/>
          </p:cNvSpPr>
          <p:nvPr/>
        </p:nvSpPr>
        <p:spPr bwMode="auto">
          <a:xfrm>
            <a:off x="4914997" y="4762297"/>
            <a:ext cx="576263" cy="503237"/>
          </a:xfrm>
          <a:prstGeom prst="octagon">
            <a:avLst>
              <a:gd name="adj" fmla="val 29287"/>
            </a:avLst>
          </a:prstGeom>
          <a:solidFill>
            <a:srgbClr val="FFFF00">
              <a:alpha val="50000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he-IL" dirty="0"/>
              <a:t>FM</a:t>
            </a:r>
          </a:p>
        </p:txBody>
      </p:sp>
      <p:cxnSp>
        <p:nvCxnSpPr>
          <p:cNvPr id="46" name="Straight Arrow Connector 45"/>
          <p:cNvCxnSpPr>
            <a:stCxn id="45" idx="2"/>
          </p:cNvCxnSpPr>
          <p:nvPr/>
        </p:nvCxnSpPr>
        <p:spPr>
          <a:xfrm>
            <a:off x="5343877" y="5265534"/>
            <a:ext cx="700856" cy="72107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>
            <a:stCxn id="45" idx="7"/>
          </p:cNvCxnSpPr>
          <p:nvPr/>
        </p:nvCxnSpPr>
        <p:spPr>
          <a:xfrm flipV="1">
            <a:off x="5343877" y="3761163"/>
            <a:ext cx="412286" cy="100113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8" name="Freeform 16"/>
          <p:cNvSpPr>
            <a:spLocks/>
          </p:cNvSpPr>
          <p:nvPr/>
        </p:nvSpPr>
        <p:spPr bwMode="auto">
          <a:xfrm flipH="1" flipV="1">
            <a:off x="5920139" y="3770898"/>
            <a:ext cx="1543406" cy="1060487"/>
          </a:xfrm>
          <a:custGeom>
            <a:avLst/>
            <a:gdLst>
              <a:gd name="T0" fmla="*/ 0 w 959"/>
              <a:gd name="T1" fmla="*/ 0 h 544"/>
              <a:gd name="T2" fmla="*/ 723 w 959"/>
              <a:gd name="T3" fmla="*/ 199 h 544"/>
              <a:gd name="T4" fmla="*/ 959 w 959"/>
              <a:gd name="T5" fmla="*/ 544 h 5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959" h="544">
                <a:moveTo>
                  <a:pt x="0" y="0"/>
                </a:moveTo>
                <a:cubicBezTo>
                  <a:pt x="120" y="33"/>
                  <a:pt x="563" y="108"/>
                  <a:pt x="723" y="199"/>
                </a:cubicBezTo>
                <a:cubicBezTo>
                  <a:pt x="883" y="290"/>
                  <a:pt x="910" y="472"/>
                  <a:pt x="959" y="544"/>
                </a:cubicBezTo>
              </a:path>
            </a:pathLst>
          </a:custGeom>
          <a:noFill/>
          <a:ln w="15875" cap="flat" cmpd="sng">
            <a:solidFill>
              <a:schemeClr val="tx1"/>
            </a:solidFill>
            <a:prstDash val="solid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A1FD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e-IL"/>
          </a:p>
        </p:txBody>
      </p:sp>
      <p:sp>
        <p:nvSpPr>
          <p:cNvPr id="49" name="Text Box 15"/>
          <p:cNvSpPr txBox="1">
            <a:spLocks noChangeArrowheads="1"/>
          </p:cNvSpPr>
          <p:nvPr/>
        </p:nvSpPr>
        <p:spPr bwMode="auto">
          <a:xfrm>
            <a:off x="6782495" y="4447392"/>
            <a:ext cx="30409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A1FD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/>
            <a:r>
              <a:rPr lang="en-US" altLang="he-IL" sz="1400" dirty="0"/>
              <a:t>1</a:t>
            </a:r>
          </a:p>
        </p:txBody>
      </p:sp>
      <p:sp>
        <p:nvSpPr>
          <p:cNvPr id="50" name="Text Box 15"/>
          <p:cNvSpPr txBox="1">
            <a:spLocks noChangeArrowheads="1"/>
          </p:cNvSpPr>
          <p:nvPr/>
        </p:nvSpPr>
        <p:spPr bwMode="auto">
          <a:xfrm>
            <a:off x="6828164" y="4776576"/>
            <a:ext cx="30409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A1FD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/>
            <a:r>
              <a:rPr lang="en-US" altLang="he-IL" sz="1400" dirty="0"/>
              <a:t>0</a:t>
            </a:r>
          </a:p>
        </p:txBody>
      </p:sp>
      <p:sp>
        <p:nvSpPr>
          <p:cNvPr id="51" name="Rectangle 8">
            <a:extLst>
              <a:ext uri="{FF2B5EF4-FFF2-40B4-BE49-F238E27FC236}">
                <a16:creationId xmlns:a16="http://schemas.microsoft.com/office/drawing/2014/main" id="{07D47364-9844-42C2-8C2B-A2FB826512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1113" y="5988843"/>
            <a:ext cx="4264182" cy="358775"/>
          </a:xfrm>
          <a:prstGeom prst="rect">
            <a:avLst/>
          </a:prstGeom>
          <a:solidFill>
            <a:srgbClr val="FF0000">
              <a:alpha val="50000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e-IL"/>
          </a:p>
        </p:txBody>
      </p:sp>
      <p:sp>
        <p:nvSpPr>
          <p:cNvPr id="52" name="Text Box 12">
            <a:extLst>
              <a:ext uri="{FF2B5EF4-FFF2-40B4-BE49-F238E27FC236}">
                <a16:creationId xmlns:a16="http://schemas.microsoft.com/office/drawing/2014/main" id="{FC3F2217-D6AD-4220-8B73-7E45FC6720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76637" y="6395299"/>
            <a:ext cx="10239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A1FD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rtl="1"/>
            <a:r>
              <a:rPr lang="he-IL" altLang="he-IL" sz="1400" dirty="0"/>
              <a:t>מאגר דפדוף</a:t>
            </a:r>
            <a:endParaRPr lang="en-US" altLang="he-IL" sz="1400" dirty="0"/>
          </a:p>
        </p:txBody>
      </p:sp>
      <p:sp>
        <p:nvSpPr>
          <p:cNvPr id="53" name="Rectangle 18">
            <a:extLst>
              <a:ext uri="{FF2B5EF4-FFF2-40B4-BE49-F238E27FC236}">
                <a16:creationId xmlns:a16="http://schemas.microsoft.com/office/drawing/2014/main" id="{3E576D6A-1AFC-49A7-975E-8B044506C6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1557" y="5983514"/>
            <a:ext cx="822960" cy="364102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he-IL" dirty="0" err="1"/>
              <a:t>execB</a:t>
            </a:r>
            <a:endParaRPr lang="en-US" altLang="he-IL" dirty="0"/>
          </a:p>
        </p:txBody>
      </p:sp>
      <p:sp>
        <p:nvSpPr>
          <p:cNvPr id="54" name="Rectangle 18">
            <a:extLst>
              <a:ext uri="{FF2B5EF4-FFF2-40B4-BE49-F238E27FC236}">
                <a16:creationId xmlns:a16="http://schemas.microsoft.com/office/drawing/2014/main" id="{EBB63141-4B79-47E4-BA72-525FBDB14F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19719" y="5988842"/>
            <a:ext cx="614108" cy="358775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he-IL" dirty="0" err="1"/>
              <a:t>swp</a:t>
            </a:r>
            <a:endParaRPr lang="en-US" altLang="he-IL" dirty="0"/>
          </a:p>
        </p:txBody>
      </p:sp>
      <p:sp>
        <p:nvSpPr>
          <p:cNvPr id="55" name="Rectangle 18">
            <a:extLst>
              <a:ext uri="{FF2B5EF4-FFF2-40B4-BE49-F238E27FC236}">
                <a16:creationId xmlns:a16="http://schemas.microsoft.com/office/drawing/2014/main" id="{DC0D4F87-4CCE-41BC-92A5-ADD992ACB5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89811" y="5988841"/>
            <a:ext cx="822960" cy="358775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he-IL" dirty="0" err="1"/>
              <a:t>execA</a:t>
            </a:r>
            <a:endParaRPr lang="en-US" altLang="he-IL" dirty="0"/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BD4D0B94-F9B5-47E9-843E-7C3A44A350A5}"/>
              </a:ext>
            </a:extLst>
          </p:cNvPr>
          <p:cNvSpPr txBox="1"/>
          <p:nvPr/>
        </p:nvSpPr>
        <p:spPr>
          <a:xfrm>
            <a:off x="1214605" y="1590337"/>
            <a:ext cx="6781045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lvl="0" algn="r" rtl="1"/>
            <a:r>
              <a:rPr lang="he-IL" dirty="0"/>
              <a:t>טבלת המסגרות</a:t>
            </a:r>
          </a:p>
        </p:txBody>
      </p:sp>
      <p:graphicFrame>
        <p:nvGraphicFramePr>
          <p:cNvPr id="57" name="Table 56">
            <a:extLst>
              <a:ext uri="{FF2B5EF4-FFF2-40B4-BE49-F238E27FC236}">
                <a16:creationId xmlns:a16="http://schemas.microsoft.com/office/drawing/2014/main" id="{6F6FCB73-6522-4D4B-AD5B-CB28FF98015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5954533"/>
              </p:ext>
            </p:extLst>
          </p:nvPr>
        </p:nvGraphicFramePr>
        <p:xfrm>
          <a:off x="1554851" y="1940162"/>
          <a:ext cx="6427961" cy="1031099"/>
        </p:xfrm>
        <a:graphic>
          <a:graphicData uri="http://schemas.openxmlformats.org/drawingml/2006/table">
            <a:tbl>
              <a:tblPr rtl="1">
                <a:tableStyleId>{5C22544A-7EE6-4342-B048-85BDC9FD1C3A}</a:tableStyleId>
              </a:tblPr>
              <a:tblGrid>
                <a:gridCol w="9566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284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238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9855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6048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5991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99579"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</a:rPr>
                        <a:t>index</a:t>
                      </a:r>
                      <a:endParaRPr lang="en-US" sz="24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n-lt"/>
                        </a:rPr>
                        <a:t>mapping</a:t>
                      </a:r>
                      <a:endParaRPr lang="en-US" sz="24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  <a:latin typeface="+mn-lt"/>
                        </a:rPr>
                        <a:t>lru</a:t>
                      </a:r>
                      <a:endParaRPr lang="en-US" sz="24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n-lt"/>
                        </a:rPr>
                        <a:t>flags</a:t>
                      </a:r>
                      <a:endParaRPr lang="en-US" sz="24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n-lt"/>
                        </a:rPr>
                        <a:t>count</a:t>
                      </a:r>
                      <a:endParaRPr lang="en-US" sz="24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1600" dirty="0">
                          <a:effectLst/>
                          <a:latin typeface="+mn-lt"/>
                        </a:rPr>
                        <a:t>מספר מסגרת</a:t>
                      </a:r>
                      <a:endParaRPr lang="en-US" sz="24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6838"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1"/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en-US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6838"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Swap 0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active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16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en-US" sz="1600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101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6838"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execB</a:t>
                      </a:r>
                      <a:endParaRPr lang="en-US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/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inactive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LR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102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1" name="Freeform 16">
            <a:extLst>
              <a:ext uri="{FF2B5EF4-FFF2-40B4-BE49-F238E27FC236}">
                <a16:creationId xmlns:a16="http://schemas.microsoft.com/office/drawing/2014/main" id="{B0231D6D-6C07-4CDC-8605-39B436BFFB94}"/>
              </a:ext>
            </a:extLst>
          </p:cNvPr>
          <p:cNvSpPr>
            <a:spLocks/>
          </p:cNvSpPr>
          <p:nvPr/>
        </p:nvSpPr>
        <p:spPr bwMode="auto">
          <a:xfrm>
            <a:off x="1725410" y="5226136"/>
            <a:ext cx="1323710" cy="769516"/>
          </a:xfrm>
          <a:custGeom>
            <a:avLst/>
            <a:gdLst>
              <a:gd name="T0" fmla="*/ 0 w 959"/>
              <a:gd name="T1" fmla="*/ 0 h 544"/>
              <a:gd name="T2" fmla="*/ 723 w 959"/>
              <a:gd name="T3" fmla="*/ 199 h 544"/>
              <a:gd name="T4" fmla="*/ 959 w 959"/>
              <a:gd name="T5" fmla="*/ 544 h 5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959" h="544">
                <a:moveTo>
                  <a:pt x="0" y="0"/>
                </a:moveTo>
                <a:cubicBezTo>
                  <a:pt x="120" y="33"/>
                  <a:pt x="563" y="108"/>
                  <a:pt x="723" y="199"/>
                </a:cubicBezTo>
                <a:cubicBezTo>
                  <a:pt x="883" y="290"/>
                  <a:pt x="910" y="472"/>
                  <a:pt x="959" y="544"/>
                </a:cubicBezTo>
              </a:path>
            </a:pathLst>
          </a:custGeom>
          <a:noFill/>
          <a:ln w="15875" cap="flat" cmpd="sng">
            <a:solidFill>
              <a:schemeClr val="tx1"/>
            </a:solidFill>
            <a:prstDash val="solid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A1FD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e-IL">
              <a:solidFill>
                <a:srgbClr val="FF0000"/>
              </a:solidFill>
            </a:endParaRPr>
          </a:p>
        </p:txBody>
      </p:sp>
      <p:sp>
        <p:nvSpPr>
          <p:cNvPr id="32" name="Text Box 15">
            <a:extLst>
              <a:ext uri="{FF2B5EF4-FFF2-40B4-BE49-F238E27FC236}">
                <a16:creationId xmlns:a16="http://schemas.microsoft.com/office/drawing/2014/main" id="{EEDD5752-D769-4115-809F-D6A21C246F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26062" y="5056828"/>
            <a:ext cx="276038" cy="30777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A1FD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altLang="he-IL" sz="1400" dirty="0"/>
              <a:t>0</a:t>
            </a:r>
          </a:p>
        </p:txBody>
      </p:sp>
      <p:sp>
        <p:nvSpPr>
          <p:cNvPr id="44" name="Text Box 15">
            <a:extLst>
              <a:ext uri="{FF2B5EF4-FFF2-40B4-BE49-F238E27FC236}">
                <a16:creationId xmlns:a16="http://schemas.microsoft.com/office/drawing/2014/main" id="{50DB279A-6CE2-4C4A-90FC-BF3C3F3C90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32824" y="4770187"/>
            <a:ext cx="28978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A1FD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/>
            <a:r>
              <a:rPr lang="en-US" altLang="he-IL" sz="1400" dirty="0">
                <a:solidFill>
                  <a:srgbClr val="00B050"/>
                </a:solidFill>
              </a:rPr>
              <a:t>1</a:t>
            </a:r>
          </a:p>
        </p:txBody>
      </p:sp>
      <p:sp>
        <p:nvSpPr>
          <p:cNvPr id="60" name="Freeform 16">
            <a:extLst>
              <a:ext uri="{FF2B5EF4-FFF2-40B4-BE49-F238E27FC236}">
                <a16:creationId xmlns:a16="http://schemas.microsoft.com/office/drawing/2014/main" id="{233D3935-D1C6-4302-902F-A3D663B09FC1}"/>
              </a:ext>
            </a:extLst>
          </p:cNvPr>
          <p:cNvSpPr>
            <a:spLocks/>
          </p:cNvSpPr>
          <p:nvPr/>
        </p:nvSpPr>
        <p:spPr bwMode="auto">
          <a:xfrm flipV="1">
            <a:off x="1721739" y="3755833"/>
            <a:ext cx="2391573" cy="1332561"/>
          </a:xfrm>
          <a:custGeom>
            <a:avLst/>
            <a:gdLst>
              <a:gd name="T0" fmla="*/ 0 w 959"/>
              <a:gd name="T1" fmla="*/ 0 h 544"/>
              <a:gd name="T2" fmla="*/ 723 w 959"/>
              <a:gd name="T3" fmla="*/ 199 h 544"/>
              <a:gd name="T4" fmla="*/ 959 w 959"/>
              <a:gd name="T5" fmla="*/ 544 h 5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959" h="544">
                <a:moveTo>
                  <a:pt x="0" y="0"/>
                </a:moveTo>
                <a:cubicBezTo>
                  <a:pt x="120" y="33"/>
                  <a:pt x="563" y="108"/>
                  <a:pt x="723" y="199"/>
                </a:cubicBezTo>
                <a:cubicBezTo>
                  <a:pt x="883" y="290"/>
                  <a:pt x="910" y="472"/>
                  <a:pt x="959" y="544"/>
                </a:cubicBezTo>
              </a:path>
            </a:pathLst>
          </a:custGeom>
          <a:noFill/>
          <a:ln w="15875" cap="flat" cmpd="sng">
            <a:solidFill>
              <a:srgbClr val="00B050"/>
            </a:solidFill>
            <a:prstDash val="solid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A1FD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e-IL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5538249"/>
      </p:ext>
    </p:extLst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37322" y="347547"/>
            <a:ext cx="8375374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lvl="0" algn="r" rtl="1"/>
            <a:r>
              <a:rPr lang="he-IL" dirty="0"/>
              <a:t>2. שני התהליכים יוצאים להמתנה ארוכה.</a:t>
            </a:r>
          </a:p>
          <a:p>
            <a:pPr lvl="0" algn="r" rtl="1"/>
            <a:r>
              <a:rPr lang="he-IL" dirty="0"/>
              <a:t>נעבור לדף 1 של </a:t>
            </a:r>
            <a:r>
              <a:rPr lang="en-US" dirty="0"/>
              <a:t>B</a:t>
            </a:r>
            <a:r>
              <a:rPr lang="he-IL" dirty="0"/>
              <a:t>.</a:t>
            </a:r>
          </a:p>
          <a:p>
            <a:pPr lvl="0" algn="r" rtl="1"/>
            <a:r>
              <a:rPr lang="he-IL" dirty="0"/>
              <a:t>הגענו למצב של </a:t>
            </a:r>
            <a:r>
              <a:rPr lang="en-US" dirty="0"/>
              <a:t>count==1</a:t>
            </a:r>
            <a:r>
              <a:rPr lang="he-IL" dirty="0"/>
              <a:t> וגם </a:t>
            </a:r>
            <a:r>
              <a:rPr lang="en-US" dirty="0"/>
              <a:t>mapping!=NULL</a:t>
            </a:r>
            <a:r>
              <a:rPr lang="he-IL" dirty="0"/>
              <a:t>. לכן מפנים את המסגרת!</a:t>
            </a:r>
            <a:br>
              <a:rPr lang="en-US" dirty="0"/>
            </a:br>
            <a:r>
              <a:rPr lang="he-IL" dirty="0"/>
              <a:t>מכיוון שהקובץ הוא לקריאה בלבד לא צריך לכתוב את המסגרת חזרה לקובץ.</a:t>
            </a:r>
          </a:p>
        </p:txBody>
      </p:sp>
      <p:sp>
        <p:nvSpPr>
          <p:cNvPr id="19" name="Rectangle 6"/>
          <p:cNvSpPr>
            <a:spLocks noChangeArrowheads="1"/>
          </p:cNvSpPr>
          <p:nvPr/>
        </p:nvSpPr>
        <p:spPr bwMode="auto">
          <a:xfrm>
            <a:off x="2361113" y="3400802"/>
            <a:ext cx="4264182" cy="360362"/>
          </a:xfrm>
          <a:prstGeom prst="rect">
            <a:avLst/>
          </a:prstGeom>
          <a:solidFill>
            <a:srgbClr val="339966">
              <a:alpha val="50000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e-IL"/>
          </a:p>
        </p:txBody>
      </p:sp>
      <p:sp>
        <p:nvSpPr>
          <p:cNvPr id="24" name="AutoShape 9"/>
          <p:cNvSpPr>
            <a:spLocks noChangeArrowheads="1"/>
          </p:cNvSpPr>
          <p:nvPr/>
        </p:nvSpPr>
        <p:spPr bwMode="auto">
          <a:xfrm>
            <a:off x="1169482" y="4714594"/>
            <a:ext cx="552259" cy="544646"/>
          </a:xfrm>
          <a:prstGeom prst="roundRect">
            <a:avLst>
              <a:gd name="adj" fmla="val 16667"/>
            </a:avLst>
          </a:prstGeom>
          <a:solidFill>
            <a:srgbClr val="0070C0"/>
          </a:solidFill>
          <a:ln>
            <a:solidFill>
              <a:schemeClr val="tx1"/>
            </a:solidFill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 altLang="he-IL" dirty="0"/>
              <a:t>A</a:t>
            </a:r>
          </a:p>
        </p:txBody>
      </p:sp>
      <p:sp>
        <p:nvSpPr>
          <p:cNvPr id="25" name="AutoShape 10"/>
          <p:cNvSpPr>
            <a:spLocks noChangeArrowheads="1"/>
          </p:cNvSpPr>
          <p:nvPr/>
        </p:nvSpPr>
        <p:spPr bwMode="auto">
          <a:xfrm>
            <a:off x="7463546" y="4716246"/>
            <a:ext cx="552259" cy="509889"/>
          </a:xfrm>
          <a:prstGeom prst="roundRect">
            <a:avLst>
              <a:gd name="adj" fmla="val 16667"/>
            </a:avLst>
          </a:prstGeom>
          <a:solidFill>
            <a:srgbClr val="FFC000">
              <a:alpha val="50000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he-IL" dirty="0"/>
              <a:t>B</a:t>
            </a:r>
          </a:p>
        </p:txBody>
      </p:sp>
      <p:sp>
        <p:nvSpPr>
          <p:cNvPr id="27" name="Text Box 13"/>
          <p:cNvSpPr txBox="1">
            <a:spLocks noChangeArrowheads="1"/>
          </p:cNvSpPr>
          <p:nvPr/>
        </p:nvSpPr>
        <p:spPr bwMode="auto">
          <a:xfrm>
            <a:off x="3948209" y="3108390"/>
            <a:ext cx="96678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A1FD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he-IL" altLang="he-IL" sz="1400" dirty="0"/>
              <a:t>זיכרון ראשי</a:t>
            </a:r>
            <a:endParaRPr lang="en-US" altLang="he-IL" sz="1400" dirty="0"/>
          </a:p>
        </p:txBody>
      </p:sp>
      <p:sp>
        <p:nvSpPr>
          <p:cNvPr id="33" name="Text Box 15"/>
          <p:cNvSpPr txBox="1">
            <a:spLocks noChangeArrowheads="1"/>
          </p:cNvSpPr>
          <p:nvPr/>
        </p:nvSpPr>
        <p:spPr bwMode="auto">
          <a:xfrm>
            <a:off x="1832824" y="4770187"/>
            <a:ext cx="28978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A1FD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/>
            <a:r>
              <a:rPr lang="en-US" altLang="he-IL" sz="1400" dirty="0"/>
              <a:t>1</a:t>
            </a:r>
          </a:p>
        </p:txBody>
      </p:sp>
      <p:sp>
        <p:nvSpPr>
          <p:cNvPr id="34" name="Freeform 16"/>
          <p:cNvSpPr>
            <a:spLocks/>
          </p:cNvSpPr>
          <p:nvPr/>
        </p:nvSpPr>
        <p:spPr bwMode="auto">
          <a:xfrm flipH="1" flipV="1">
            <a:off x="4914997" y="3770899"/>
            <a:ext cx="2548547" cy="1368774"/>
          </a:xfrm>
          <a:custGeom>
            <a:avLst/>
            <a:gdLst>
              <a:gd name="T0" fmla="*/ 0 w 959"/>
              <a:gd name="T1" fmla="*/ 0 h 544"/>
              <a:gd name="T2" fmla="*/ 723 w 959"/>
              <a:gd name="T3" fmla="*/ 199 h 544"/>
              <a:gd name="T4" fmla="*/ 959 w 959"/>
              <a:gd name="T5" fmla="*/ 544 h 5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959" h="544">
                <a:moveTo>
                  <a:pt x="0" y="0"/>
                </a:moveTo>
                <a:cubicBezTo>
                  <a:pt x="120" y="33"/>
                  <a:pt x="563" y="108"/>
                  <a:pt x="723" y="199"/>
                </a:cubicBezTo>
                <a:cubicBezTo>
                  <a:pt x="883" y="290"/>
                  <a:pt x="910" y="472"/>
                  <a:pt x="959" y="544"/>
                </a:cubicBezTo>
              </a:path>
            </a:pathLst>
          </a:custGeom>
          <a:noFill/>
          <a:ln w="15875" cap="flat" cmpd="sng">
            <a:solidFill>
              <a:schemeClr val="tx1"/>
            </a:solidFill>
            <a:prstDash val="solid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A1FD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e-IL"/>
          </a:p>
        </p:txBody>
      </p:sp>
      <p:sp>
        <p:nvSpPr>
          <p:cNvPr id="35" name="AutoShape 11"/>
          <p:cNvSpPr>
            <a:spLocks noChangeArrowheads="1"/>
          </p:cNvSpPr>
          <p:nvPr/>
        </p:nvSpPr>
        <p:spPr bwMode="auto">
          <a:xfrm>
            <a:off x="4113314" y="4565682"/>
            <a:ext cx="576263" cy="503237"/>
          </a:xfrm>
          <a:prstGeom prst="octagon">
            <a:avLst>
              <a:gd name="adj" fmla="val 29287"/>
            </a:avLst>
          </a:prstGeom>
          <a:solidFill>
            <a:srgbClr val="FFFF00">
              <a:alpha val="50000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he-IL"/>
              <a:t>PC</a:t>
            </a:r>
          </a:p>
        </p:txBody>
      </p:sp>
      <p:cxnSp>
        <p:nvCxnSpPr>
          <p:cNvPr id="36" name="Straight Arrow Connector 35"/>
          <p:cNvCxnSpPr>
            <a:cxnSpLocks/>
          </p:cNvCxnSpPr>
          <p:nvPr/>
        </p:nvCxnSpPr>
        <p:spPr>
          <a:xfrm>
            <a:off x="4409269" y="5088395"/>
            <a:ext cx="17504" cy="89821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7" name="Rectangle 7"/>
          <p:cNvSpPr>
            <a:spLocks noChangeArrowheads="1"/>
          </p:cNvSpPr>
          <p:nvPr/>
        </p:nvSpPr>
        <p:spPr bwMode="auto">
          <a:xfrm>
            <a:off x="3854934" y="3400802"/>
            <a:ext cx="1267486" cy="360362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he-IL" dirty="0"/>
              <a:t>101</a:t>
            </a:r>
          </a:p>
        </p:txBody>
      </p:sp>
      <p:sp>
        <p:nvSpPr>
          <p:cNvPr id="38" name="Rectangle 7"/>
          <p:cNvSpPr>
            <a:spLocks noChangeArrowheads="1"/>
          </p:cNvSpPr>
          <p:nvPr/>
        </p:nvSpPr>
        <p:spPr bwMode="auto">
          <a:xfrm>
            <a:off x="5122420" y="3400801"/>
            <a:ext cx="1267486" cy="360362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he-IL" dirty="0"/>
              <a:t>102</a:t>
            </a:r>
          </a:p>
        </p:txBody>
      </p:sp>
      <p:sp>
        <p:nvSpPr>
          <p:cNvPr id="39" name="Rectangle 7"/>
          <p:cNvSpPr>
            <a:spLocks noChangeArrowheads="1"/>
          </p:cNvSpPr>
          <p:nvPr/>
        </p:nvSpPr>
        <p:spPr bwMode="auto">
          <a:xfrm>
            <a:off x="2587448" y="3400801"/>
            <a:ext cx="1267486" cy="360362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he-IL" dirty="0"/>
              <a:t>100</a:t>
            </a:r>
          </a:p>
        </p:txBody>
      </p:sp>
      <p:cxnSp>
        <p:nvCxnSpPr>
          <p:cNvPr id="40" name="Straight Arrow Connector 39"/>
          <p:cNvCxnSpPr/>
          <p:nvPr/>
        </p:nvCxnSpPr>
        <p:spPr>
          <a:xfrm flipV="1">
            <a:off x="4409269" y="3761164"/>
            <a:ext cx="79408" cy="80451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1" name="Freeform 16"/>
          <p:cNvSpPr>
            <a:spLocks/>
          </p:cNvSpPr>
          <p:nvPr/>
        </p:nvSpPr>
        <p:spPr bwMode="auto">
          <a:xfrm flipV="1">
            <a:off x="1721739" y="3755833"/>
            <a:ext cx="2391573" cy="1332561"/>
          </a:xfrm>
          <a:custGeom>
            <a:avLst/>
            <a:gdLst>
              <a:gd name="T0" fmla="*/ 0 w 959"/>
              <a:gd name="T1" fmla="*/ 0 h 544"/>
              <a:gd name="T2" fmla="*/ 723 w 959"/>
              <a:gd name="T3" fmla="*/ 199 h 544"/>
              <a:gd name="T4" fmla="*/ 959 w 959"/>
              <a:gd name="T5" fmla="*/ 544 h 5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959" h="544">
                <a:moveTo>
                  <a:pt x="0" y="0"/>
                </a:moveTo>
                <a:cubicBezTo>
                  <a:pt x="120" y="33"/>
                  <a:pt x="563" y="108"/>
                  <a:pt x="723" y="199"/>
                </a:cubicBezTo>
                <a:cubicBezTo>
                  <a:pt x="883" y="290"/>
                  <a:pt x="910" y="472"/>
                  <a:pt x="959" y="544"/>
                </a:cubicBezTo>
              </a:path>
            </a:pathLst>
          </a:custGeom>
          <a:noFill/>
          <a:ln w="15875" cap="flat" cmpd="sng">
            <a:solidFill>
              <a:schemeClr val="tx1"/>
            </a:solidFill>
            <a:prstDash val="solid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A1FD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e-IL"/>
          </a:p>
        </p:txBody>
      </p:sp>
      <p:sp>
        <p:nvSpPr>
          <p:cNvPr id="45" name="AutoShape 11"/>
          <p:cNvSpPr>
            <a:spLocks noChangeArrowheads="1"/>
          </p:cNvSpPr>
          <p:nvPr/>
        </p:nvSpPr>
        <p:spPr bwMode="auto">
          <a:xfrm>
            <a:off x="4914997" y="4762297"/>
            <a:ext cx="576263" cy="503237"/>
          </a:xfrm>
          <a:prstGeom prst="octagon">
            <a:avLst>
              <a:gd name="adj" fmla="val 29287"/>
            </a:avLst>
          </a:prstGeom>
          <a:solidFill>
            <a:srgbClr val="FFFF00">
              <a:alpha val="50000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he-IL" dirty="0"/>
              <a:t>FM</a:t>
            </a:r>
          </a:p>
        </p:txBody>
      </p:sp>
      <p:cxnSp>
        <p:nvCxnSpPr>
          <p:cNvPr id="46" name="Straight Arrow Connector 45"/>
          <p:cNvCxnSpPr>
            <a:stCxn id="45" idx="2"/>
          </p:cNvCxnSpPr>
          <p:nvPr/>
        </p:nvCxnSpPr>
        <p:spPr>
          <a:xfrm>
            <a:off x="5343877" y="5265534"/>
            <a:ext cx="700856" cy="72107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>
            <a:stCxn id="45" idx="7"/>
          </p:cNvCxnSpPr>
          <p:nvPr/>
        </p:nvCxnSpPr>
        <p:spPr>
          <a:xfrm flipV="1">
            <a:off x="5343877" y="3761163"/>
            <a:ext cx="412286" cy="100113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0" name="Text Box 15"/>
          <p:cNvSpPr txBox="1">
            <a:spLocks noChangeArrowheads="1"/>
          </p:cNvSpPr>
          <p:nvPr/>
        </p:nvSpPr>
        <p:spPr bwMode="auto">
          <a:xfrm>
            <a:off x="6828164" y="4776576"/>
            <a:ext cx="30409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A1FD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/>
            <a:r>
              <a:rPr lang="en-US" altLang="he-IL" sz="1400" dirty="0"/>
              <a:t>0</a:t>
            </a:r>
          </a:p>
        </p:txBody>
      </p:sp>
      <p:sp>
        <p:nvSpPr>
          <p:cNvPr id="51" name="Rectangle 8">
            <a:extLst>
              <a:ext uri="{FF2B5EF4-FFF2-40B4-BE49-F238E27FC236}">
                <a16:creationId xmlns:a16="http://schemas.microsoft.com/office/drawing/2014/main" id="{07D47364-9844-42C2-8C2B-A2FB826512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1113" y="5988843"/>
            <a:ext cx="4264182" cy="358775"/>
          </a:xfrm>
          <a:prstGeom prst="rect">
            <a:avLst/>
          </a:prstGeom>
          <a:solidFill>
            <a:srgbClr val="FF0000">
              <a:alpha val="50000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e-IL"/>
          </a:p>
        </p:txBody>
      </p:sp>
      <p:sp>
        <p:nvSpPr>
          <p:cNvPr id="52" name="Text Box 12">
            <a:extLst>
              <a:ext uri="{FF2B5EF4-FFF2-40B4-BE49-F238E27FC236}">
                <a16:creationId xmlns:a16="http://schemas.microsoft.com/office/drawing/2014/main" id="{FC3F2217-D6AD-4220-8B73-7E45FC6720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76637" y="6395299"/>
            <a:ext cx="10239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A1FD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rtl="1"/>
            <a:r>
              <a:rPr lang="he-IL" altLang="he-IL" sz="1400" dirty="0"/>
              <a:t>מאגר דפדוף</a:t>
            </a:r>
            <a:endParaRPr lang="en-US" altLang="he-IL" sz="1400" dirty="0"/>
          </a:p>
        </p:txBody>
      </p:sp>
      <p:sp>
        <p:nvSpPr>
          <p:cNvPr id="53" name="Rectangle 18">
            <a:extLst>
              <a:ext uri="{FF2B5EF4-FFF2-40B4-BE49-F238E27FC236}">
                <a16:creationId xmlns:a16="http://schemas.microsoft.com/office/drawing/2014/main" id="{3E576D6A-1AFC-49A7-975E-8B044506C6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1557" y="5983514"/>
            <a:ext cx="822960" cy="364102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he-IL" dirty="0" err="1"/>
              <a:t>execB</a:t>
            </a:r>
            <a:endParaRPr lang="en-US" altLang="he-IL" dirty="0"/>
          </a:p>
        </p:txBody>
      </p:sp>
      <p:sp>
        <p:nvSpPr>
          <p:cNvPr id="54" name="Rectangle 18">
            <a:extLst>
              <a:ext uri="{FF2B5EF4-FFF2-40B4-BE49-F238E27FC236}">
                <a16:creationId xmlns:a16="http://schemas.microsoft.com/office/drawing/2014/main" id="{EBB63141-4B79-47E4-BA72-525FBDB14F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19719" y="5988842"/>
            <a:ext cx="614108" cy="358775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he-IL" dirty="0" err="1"/>
              <a:t>swp</a:t>
            </a:r>
            <a:endParaRPr lang="en-US" altLang="he-IL" dirty="0"/>
          </a:p>
        </p:txBody>
      </p:sp>
      <p:sp>
        <p:nvSpPr>
          <p:cNvPr id="55" name="Rectangle 18">
            <a:extLst>
              <a:ext uri="{FF2B5EF4-FFF2-40B4-BE49-F238E27FC236}">
                <a16:creationId xmlns:a16="http://schemas.microsoft.com/office/drawing/2014/main" id="{DC0D4F87-4CCE-41BC-92A5-ADD992ACB5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89811" y="5988841"/>
            <a:ext cx="822960" cy="358775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he-IL" dirty="0" err="1"/>
              <a:t>execA</a:t>
            </a:r>
            <a:endParaRPr lang="en-US" altLang="he-IL" dirty="0"/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BD4D0B94-F9B5-47E9-843E-7C3A44A350A5}"/>
              </a:ext>
            </a:extLst>
          </p:cNvPr>
          <p:cNvSpPr txBox="1"/>
          <p:nvPr/>
        </p:nvSpPr>
        <p:spPr>
          <a:xfrm>
            <a:off x="1214605" y="1590337"/>
            <a:ext cx="6781045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lvl="0" algn="r" rtl="1"/>
            <a:r>
              <a:rPr lang="he-IL" dirty="0"/>
              <a:t>טבלת המסגרות</a:t>
            </a:r>
          </a:p>
        </p:txBody>
      </p:sp>
      <p:graphicFrame>
        <p:nvGraphicFramePr>
          <p:cNvPr id="57" name="Table 56">
            <a:extLst>
              <a:ext uri="{FF2B5EF4-FFF2-40B4-BE49-F238E27FC236}">
                <a16:creationId xmlns:a16="http://schemas.microsoft.com/office/drawing/2014/main" id="{6F6FCB73-6522-4D4B-AD5B-CB28FF98015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5521461"/>
              </p:ext>
            </p:extLst>
          </p:nvPr>
        </p:nvGraphicFramePr>
        <p:xfrm>
          <a:off x="1554851" y="1940162"/>
          <a:ext cx="6427961" cy="1031099"/>
        </p:xfrm>
        <a:graphic>
          <a:graphicData uri="http://schemas.openxmlformats.org/drawingml/2006/table">
            <a:tbl>
              <a:tblPr rtl="1">
                <a:tableStyleId>{5C22544A-7EE6-4342-B048-85BDC9FD1C3A}</a:tableStyleId>
              </a:tblPr>
              <a:tblGrid>
                <a:gridCol w="9566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284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238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9855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6048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5991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99579"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</a:rPr>
                        <a:t>index</a:t>
                      </a:r>
                      <a:endParaRPr lang="en-US" sz="24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n-lt"/>
                        </a:rPr>
                        <a:t>mapping</a:t>
                      </a:r>
                      <a:endParaRPr lang="en-US" sz="24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  <a:latin typeface="+mn-lt"/>
                        </a:rPr>
                        <a:t>lru</a:t>
                      </a:r>
                      <a:endParaRPr lang="en-US" sz="24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n-lt"/>
                        </a:rPr>
                        <a:t>flags</a:t>
                      </a:r>
                      <a:endParaRPr lang="en-US" sz="24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n-lt"/>
                        </a:rPr>
                        <a:t>count</a:t>
                      </a:r>
                      <a:endParaRPr lang="en-US" sz="24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1600" dirty="0">
                          <a:effectLst/>
                          <a:latin typeface="+mn-lt"/>
                        </a:rPr>
                        <a:t>מספר מסגרת</a:t>
                      </a:r>
                      <a:endParaRPr lang="en-US" sz="24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6838"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1"/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en-US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</a:rPr>
                        <a:t>100</a:t>
                      </a:r>
                      <a:endParaRPr lang="en-US" sz="24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6838"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16</a:t>
                      </a:r>
                      <a:endParaRPr lang="en-US" sz="240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Swap 0</a:t>
                      </a:r>
                      <a:endParaRPr lang="en-US" sz="240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active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LA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160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3</a:t>
                      </a:r>
                      <a:endParaRPr lang="en-US" sz="240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101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6838"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0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execB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/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inactive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LR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1600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+mn-lt"/>
                          <a:ea typeface="Times New Roman" panose="02020603050405020304" pitchFamily="18" charset="0"/>
                        </a:rPr>
                        <a:t>1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highlight>
                          <a:srgbClr val="FFFF00"/>
                        </a:highlight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102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60" name="Freeform 16">
            <a:extLst>
              <a:ext uri="{FF2B5EF4-FFF2-40B4-BE49-F238E27FC236}">
                <a16:creationId xmlns:a16="http://schemas.microsoft.com/office/drawing/2014/main" id="{A1D30CF9-7045-4FCD-AD40-0548F1B5133C}"/>
              </a:ext>
            </a:extLst>
          </p:cNvPr>
          <p:cNvSpPr>
            <a:spLocks/>
          </p:cNvSpPr>
          <p:nvPr/>
        </p:nvSpPr>
        <p:spPr bwMode="auto">
          <a:xfrm flipH="1">
            <a:off x="6081149" y="5226135"/>
            <a:ext cx="1382393" cy="760471"/>
          </a:xfrm>
          <a:custGeom>
            <a:avLst/>
            <a:gdLst>
              <a:gd name="T0" fmla="*/ 0 w 959"/>
              <a:gd name="T1" fmla="*/ 0 h 544"/>
              <a:gd name="T2" fmla="*/ 723 w 959"/>
              <a:gd name="T3" fmla="*/ 199 h 544"/>
              <a:gd name="T4" fmla="*/ 959 w 959"/>
              <a:gd name="T5" fmla="*/ 544 h 5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959" h="544">
                <a:moveTo>
                  <a:pt x="0" y="0"/>
                </a:moveTo>
                <a:cubicBezTo>
                  <a:pt x="120" y="33"/>
                  <a:pt x="563" y="108"/>
                  <a:pt x="723" y="199"/>
                </a:cubicBezTo>
                <a:cubicBezTo>
                  <a:pt x="883" y="290"/>
                  <a:pt x="910" y="472"/>
                  <a:pt x="959" y="544"/>
                </a:cubicBezTo>
              </a:path>
            </a:pathLst>
          </a:custGeom>
          <a:noFill/>
          <a:ln w="15875" cap="flat" cmpd="sng">
            <a:solidFill>
              <a:srgbClr val="FF0000"/>
            </a:solidFill>
            <a:prstDash val="solid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A1FD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e-IL"/>
          </a:p>
        </p:txBody>
      </p:sp>
      <p:sp>
        <p:nvSpPr>
          <p:cNvPr id="61" name="Text Box 15">
            <a:extLst>
              <a:ext uri="{FF2B5EF4-FFF2-40B4-BE49-F238E27FC236}">
                <a16:creationId xmlns:a16="http://schemas.microsoft.com/office/drawing/2014/main" id="{B203BD2C-6C99-465C-B794-8AA6699ECA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02738" y="5139673"/>
            <a:ext cx="30409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A1FD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/>
            <a:r>
              <a:rPr lang="en-US" altLang="he-IL" sz="1400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62" name="Freeform 16">
            <a:extLst>
              <a:ext uri="{FF2B5EF4-FFF2-40B4-BE49-F238E27FC236}">
                <a16:creationId xmlns:a16="http://schemas.microsoft.com/office/drawing/2014/main" id="{C871E006-3C8F-4F82-B125-5F8AE2E15D61}"/>
              </a:ext>
            </a:extLst>
          </p:cNvPr>
          <p:cNvSpPr>
            <a:spLocks/>
          </p:cNvSpPr>
          <p:nvPr/>
        </p:nvSpPr>
        <p:spPr bwMode="auto">
          <a:xfrm>
            <a:off x="1725410" y="5226136"/>
            <a:ext cx="1323710" cy="769516"/>
          </a:xfrm>
          <a:custGeom>
            <a:avLst/>
            <a:gdLst>
              <a:gd name="T0" fmla="*/ 0 w 959"/>
              <a:gd name="T1" fmla="*/ 0 h 544"/>
              <a:gd name="T2" fmla="*/ 723 w 959"/>
              <a:gd name="T3" fmla="*/ 199 h 544"/>
              <a:gd name="T4" fmla="*/ 959 w 959"/>
              <a:gd name="T5" fmla="*/ 544 h 5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959" h="544">
                <a:moveTo>
                  <a:pt x="0" y="0"/>
                </a:moveTo>
                <a:cubicBezTo>
                  <a:pt x="120" y="33"/>
                  <a:pt x="563" y="108"/>
                  <a:pt x="723" y="199"/>
                </a:cubicBezTo>
                <a:cubicBezTo>
                  <a:pt x="883" y="290"/>
                  <a:pt x="910" y="472"/>
                  <a:pt x="959" y="544"/>
                </a:cubicBezTo>
              </a:path>
            </a:pathLst>
          </a:custGeom>
          <a:noFill/>
          <a:ln w="15875" cap="flat" cmpd="sng">
            <a:solidFill>
              <a:schemeClr val="tx1"/>
            </a:solidFill>
            <a:prstDash val="solid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A1FD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e-IL">
              <a:solidFill>
                <a:srgbClr val="FF0000"/>
              </a:solidFill>
            </a:endParaRPr>
          </a:p>
        </p:txBody>
      </p:sp>
      <p:sp>
        <p:nvSpPr>
          <p:cNvPr id="63" name="Text Box 15">
            <a:extLst>
              <a:ext uri="{FF2B5EF4-FFF2-40B4-BE49-F238E27FC236}">
                <a16:creationId xmlns:a16="http://schemas.microsoft.com/office/drawing/2014/main" id="{133638B7-A14D-458F-BB0E-0AAD022B04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26062" y="5056828"/>
            <a:ext cx="276038" cy="30777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A1FD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altLang="he-IL" sz="1400" dirty="0"/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1941513821"/>
      </p:ext>
    </p:extLst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37322" y="347547"/>
            <a:ext cx="8375374" cy="9233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lvl="0" algn="r" rtl="1"/>
            <a:r>
              <a:rPr lang="he-IL" dirty="0"/>
              <a:t>2. שני התהליכים יוצאים להמתנה ארוכה.</a:t>
            </a:r>
          </a:p>
          <a:p>
            <a:pPr algn="r" rtl="1"/>
            <a:r>
              <a:rPr lang="he-IL" dirty="0"/>
              <a:t>שוב ניתקנו את אובייקט ניהול הקובץ מהמסגרת כי הוא סיים את תפקידו בתיאום בין המסגרת למגירה.</a:t>
            </a:r>
          </a:p>
        </p:txBody>
      </p:sp>
      <p:sp>
        <p:nvSpPr>
          <p:cNvPr id="19" name="Rectangle 6"/>
          <p:cNvSpPr>
            <a:spLocks noChangeArrowheads="1"/>
          </p:cNvSpPr>
          <p:nvPr/>
        </p:nvSpPr>
        <p:spPr bwMode="auto">
          <a:xfrm>
            <a:off x="2361113" y="3400802"/>
            <a:ext cx="4264182" cy="360362"/>
          </a:xfrm>
          <a:prstGeom prst="rect">
            <a:avLst/>
          </a:prstGeom>
          <a:solidFill>
            <a:srgbClr val="339966">
              <a:alpha val="50000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e-IL"/>
          </a:p>
        </p:txBody>
      </p:sp>
      <p:sp>
        <p:nvSpPr>
          <p:cNvPr id="24" name="AutoShape 9"/>
          <p:cNvSpPr>
            <a:spLocks noChangeArrowheads="1"/>
          </p:cNvSpPr>
          <p:nvPr/>
        </p:nvSpPr>
        <p:spPr bwMode="auto">
          <a:xfrm>
            <a:off x="1169482" y="4714594"/>
            <a:ext cx="552259" cy="544646"/>
          </a:xfrm>
          <a:prstGeom prst="roundRect">
            <a:avLst>
              <a:gd name="adj" fmla="val 16667"/>
            </a:avLst>
          </a:prstGeom>
          <a:solidFill>
            <a:srgbClr val="0070C0"/>
          </a:solidFill>
          <a:ln>
            <a:solidFill>
              <a:schemeClr val="tx1"/>
            </a:solidFill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 altLang="he-IL" dirty="0"/>
              <a:t>A</a:t>
            </a:r>
          </a:p>
        </p:txBody>
      </p:sp>
      <p:sp>
        <p:nvSpPr>
          <p:cNvPr id="25" name="AutoShape 10"/>
          <p:cNvSpPr>
            <a:spLocks noChangeArrowheads="1"/>
          </p:cNvSpPr>
          <p:nvPr/>
        </p:nvSpPr>
        <p:spPr bwMode="auto">
          <a:xfrm>
            <a:off x="7463546" y="4716246"/>
            <a:ext cx="552259" cy="509889"/>
          </a:xfrm>
          <a:prstGeom prst="roundRect">
            <a:avLst>
              <a:gd name="adj" fmla="val 16667"/>
            </a:avLst>
          </a:prstGeom>
          <a:solidFill>
            <a:srgbClr val="FFC000">
              <a:alpha val="50000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he-IL" dirty="0"/>
              <a:t>B</a:t>
            </a:r>
          </a:p>
        </p:txBody>
      </p:sp>
      <p:sp>
        <p:nvSpPr>
          <p:cNvPr id="27" name="Text Box 13"/>
          <p:cNvSpPr txBox="1">
            <a:spLocks noChangeArrowheads="1"/>
          </p:cNvSpPr>
          <p:nvPr/>
        </p:nvSpPr>
        <p:spPr bwMode="auto">
          <a:xfrm>
            <a:off x="3948209" y="3108390"/>
            <a:ext cx="96678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A1FD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he-IL" altLang="he-IL" sz="1400" dirty="0"/>
              <a:t>זיכרון ראשי</a:t>
            </a:r>
            <a:endParaRPr lang="en-US" altLang="he-IL" sz="1400" dirty="0"/>
          </a:p>
        </p:txBody>
      </p:sp>
      <p:sp>
        <p:nvSpPr>
          <p:cNvPr id="33" name="Text Box 15"/>
          <p:cNvSpPr txBox="1">
            <a:spLocks noChangeArrowheads="1"/>
          </p:cNvSpPr>
          <p:nvPr/>
        </p:nvSpPr>
        <p:spPr bwMode="auto">
          <a:xfrm>
            <a:off x="1832824" y="4770187"/>
            <a:ext cx="28978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A1FD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/>
            <a:r>
              <a:rPr lang="en-US" altLang="he-IL" sz="1400" dirty="0"/>
              <a:t>1</a:t>
            </a:r>
          </a:p>
        </p:txBody>
      </p:sp>
      <p:sp>
        <p:nvSpPr>
          <p:cNvPr id="34" name="Freeform 16"/>
          <p:cNvSpPr>
            <a:spLocks/>
          </p:cNvSpPr>
          <p:nvPr/>
        </p:nvSpPr>
        <p:spPr bwMode="auto">
          <a:xfrm flipH="1" flipV="1">
            <a:off x="4914997" y="3770899"/>
            <a:ext cx="2548547" cy="1368774"/>
          </a:xfrm>
          <a:custGeom>
            <a:avLst/>
            <a:gdLst>
              <a:gd name="T0" fmla="*/ 0 w 959"/>
              <a:gd name="T1" fmla="*/ 0 h 544"/>
              <a:gd name="T2" fmla="*/ 723 w 959"/>
              <a:gd name="T3" fmla="*/ 199 h 544"/>
              <a:gd name="T4" fmla="*/ 959 w 959"/>
              <a:gd name="T5" fmla="*/ 544 h 5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959" h="544">
                <a:moveTo>
                  <a:pt x="0" y="0"/>
                </a:moveTo>
                <a:cubicBezTo>
                  <a:pt x="120" y="33"/>
                  <a:pt x="563" y="108"/>
                  <a:pt x="723" y="199"/>
                </a:cubicBezTo>
                <a:cubicBezTo>
                  <a:pt x="883" y="290"/>
                  <a:pt x="910" y="472"/>
                  <a:pt x="959" y="544"/>
                </a:cubicBezTo>
              </a:path>
            </a:pathLst>
          </a:custGeom>
          <a:noFill/>
          <a:ln w="15875" cap="flat" cmpd="sng">
            <a:solidFill>
              <a:schemeClr val="tx1"/>
            </a:solidFill>
            <a:prstDash val="solid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A1FD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e-IL"/>
          </a:p>
        </p:txBody>
      </p:sp>
      <p:sp>
        <p:nvSpPr>
          <p:cNvPr id="35" name="AutoShape 11"/>
          <p:cNvSpPr>
            <a:spLocks noChangeArrowheads="1"/>
          </p:cNvSpPr>
          <p:nvPr/>
        </p:nvSpPr>
        <p:spPr bwMode="auto">
          <a:xfrm>
            <a:off x="4113314" y="4565682"/>
            <a:ext cx="576263" cy="503237"/>
          </a:xfrm>
          <a:prstGeom prst="octagon">
            <a:avLst>
              <a:gd name="adj" fmla="val 29287"/>
            </a:avLst>
          </a:prstGeom>
          <a:solidFill>
            <a:srgbClr val="FFFF00">
              <a:alpha val="50000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he-IL"/>
              <a:t>PC</a:t>
            </a:r>
          </a:p>
        </p:txBody>
      </p:sp>
      <p:cxnSp>
        <p:nvCxnSpPr>
          <p:cNvPr id="36" name="Straight Arrow Connector 35"/>
          <p:cNvCxnSpPr>
            <a:cxnSpLocks/>
          </p:cNvCxnSpPr>
          <p:nvPr/>
        </p:nvCxnSpPr>
        <p:spPr>
          <a:xfrm>
            <a:off x="4409269" y="5088395"/>
            <a:ext cx="17504" cy="89821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7" name="Rectangle 7"/>
          <p:cNvSpPr>
            <a:spLocks noChangeArrowheads="1"/>
          </p:cNvSpPr>
          <p:nvPr/>
        </p:nvSpPr>
        <p:spPr bwMode="auto">
          <a:xfrm>
            <a:off x="3854934" y="3400802"/>
            <a:ext cx="1267486" cy="360362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he-IL" dirty="0"/>
              <a:t>101</a:t>
            </a:r>
          </a:p>
        </p:txBody>
      </p:sp>
      <p:sp>
        <p:nvSpPr>
          <p:cNvPr id="38" name="Rectangle 7"/>
          <p:cNvSpPr>
            <a:spLocks noChangeArrowheads="1"/>
          </p:cNvSpPr>
          <p:nvPr/>
        </p:nvSpPr>
        <p:spPr bwMode="auto">
          <a:xfrm>
            <a:off x="5122420" y="3400801"/>
            <a:ext cx="1267486" cy="360362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he-IL" dirty="0"/>
              <a:t>102</a:t>
            </a:r>
          </a:p>
        </p:txBody>
      </p:sp>
      <p:sp>
        <p:nvSpPr>
          <p:cNvPr id="39" name="Rectangle 7"/>
          <p:cNvSpPr>
            <a:spLocks noChangeArrowheads="1"/>
          </p:cNvSpPr>
          <p:nvPr/>
        </p:nvSpPr>
        <p:spPr bwMode="auto">
          <a:xfrm>
            <a:off x="2587448" y="3400801"/>
            <a:ext cx="1267486" cy="360362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he-IL" dirty="0"/>
              <a:t>100</a:t>
            </a:r>
          </a:p>
        </p:txBody>
      </p:sp>
      <p:cxnSp>
        <p:nvCxnSpPr>
          <p:cNvPr id="40" name="Straight Arrow Connector 39"/>
          <p:cNvCxnSpPr/>
          <p:nvPr/>
        </p:nvCxnSpPr>
        <p:spPr>
          <a:xfrm flipV="1">
            <a:off x="4409269" y="3761164"/>
            <a:ext cx="79408" cy="80451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1" name="Freeform 16"/>
          <p:cNvSpPr>
            <a:spLocks/>
          </p:cNvSpPr>
          <p:nvPr/>
        </p:nvSpPr>
        <p:spPr bwMode="auto">
          <a:xfrm flipV="1">
            <a:off x="1721739" y="3755833"/>
            <a:ext cx="2391573" cy="1332561"/>
          </a:xfrm>
          <a:custGeom>
            <a:avLst/>
            <a:gdLst>
              <a:gd name="T0" fmla="*/ 0 w 959"/>
              <a:gd name="T1" fmla="*/ 0 h 544"/>
              <a:gd name="T2" fmla="*/ 723 w 959"/>
              <a:gd name="T3" fmla="*/ 199 h 544"/>
              <a:gd name="T4" fmla="*/ 959 w 959"/>
              <a:gd name="T5" fmla="*/ 544 h 5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959" h="544">
                <a:moveTo>
                  <a:pt x="0" y="0"/>
                </a:moveTo>
                <a:cubicBezTo>
                  <a:pt x="120" y="33"/>
                  <a:pt x="563" y="108"/>
                  <a:pt x="723" y="199"/>
                </a:cubicBezTo>
                <a:cubicBezTo>
                  <a:pt x="883" y="290"/>
                  <a:pt x="910" y="472"/>
                  <a:pt x="959" y="544"/>
                </a:cubicBezTo>
              </a:path>
            </a:pathLst>
          </a:custGeom>
          <a:noFill/>
          <a:ln w="15875" cap="flat" cmpd="sng">
            <a:solidFill>
              <a:schemeClr val="tx1"/>
            </a:solidFill>
            <a:prstDash val="solid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A1FD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e-IL"/>
          </a:p>
        </p:txBody>
      </p:sp>
      <p:sp>
        <p:nvSpPr>
          <p:cNvPr id="50" name="Text Box 15"/>
          <p:cNvSpPr txBox="1">
            <a:spLocks noChangeArrowheads="1"/>
          </p:cNvSpPr>
          <p:nvPr/>
        </p:nvSpPr>
        <p:spPr bwMode="auto">
          <a:xfrm>
            <a:off x="6828164" y="4776576"/>
            <a:ext cx="30409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A1FD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/>
            <a:r>
              <a:rPr lang="en-US" altLang="he-IL" sz="1400" dirty="0"/>
              <a:t>0</a:t>
            </a:r>
          </a:p>
        </p:txBody>
      </p:sp>
      <p:sp>
        <p:nvSpPr>
          <p:cNvPr id="51" name="Rectangle 8">
            <a:extLst>
              <a:ext uri="{FF2B5EF4-FFF2-40B4-BE49-F238E27FC236}">
                <a16:creationId xmlns:a16="http://schemas.microsoft.com/office/drawing/2014/main" id="{07D47364-9844-42C2-8C2B-A2FB826512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1113" y="5988843"/>
            <a:ext cx="4264182" cy="358775"/>
          </a:xfrm>
          <a:prstGeom prst="rect">
            <a:avLst/>
          </a:prstGeom>
          <a:solidFill>
            <a:srgbClr val="FF0000">
              <a:alpha val="50000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e-IL"/>
          </a:p>
        </p:txBody>
      </p:sp>
      <p:sp>
        <p:nvSpPr>
          <p:cNvPr id="52" name="Text Box 12">
            <a:extLst>
              <a:ext uri="{FF2B5EF4-FFF2-40B4-BE49-F238E27FC236}">
                <a16:creationId xmlns:a16="http://schemas.microsoft.com/office/drawing/2014/main" id="{FC3F2217-D6AD-4220-8B73-7E45FC6720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76637" y="6395299"/>
            <a:ext cx="10239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A1FD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rtl="1"/>
            <a:r>
              <a:rPr lang="he-IL" altLang="he-IL" sz="1400" dirty="0"/>
              <a:t>מאגר דפדוף</a:t>
            </a:r>
            <a:endParaRPr lang="en-US" altLang="he-IL" sz="1400" dirty="0"/>
          </a:p>
        </p:txBody>
      </p:sp>
      <p:sp>
        <p:nvSpPr>
          <p:cNvPr id="53" name="Rectangle 18">
            <a:extLst>
              <a:ext uri="{FF2B5EF4-FFF2-40B4-BE49-F238E27FC236}">
                <a16:creationId xmlns:a16="http://schemas.microsoft.com/office/drawing/2014/main" id="{3E576D6A-1AFC-49A7-975E-8B044506C6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1557" y="5983514"/>
            <a:ext cx="822960" cy="364102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he-IL" dirty="0" err="1"/>
              <a:t>execB</a:t>
            </a:r>
            <a:endParaRPr lang="en-US" altLang="he-IL" dirty="0"/>
          </a:p>
        </p:txBody>
      </p:sp>
      <p:sp>
        <p:nvSpPr>
          <p:cNvPr id="54" name="Rectangle 18">
            <a:extLst>
              <a:ext uri="{FF2B5EF4-FFF2-40B4-BE49-F238E27FC236}">
                <a16:creationId xmlns:a16="http://schemas.microsoft.com/office/drawing/2014/main" id="{EBB63141-4B79-47E4-BA72-525FBDB14F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19719" y="5988842"/>
            <a:ext cx="614108" cy="358775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he-IL" dirty="0" err="1"/>
              <a:t>swp</a:t>
            </a:r>
            <a:endParaRPr lang="en-US" altLang="he-IL" dirty="0"/>
          </a:p>
        </p:txBody>
      </p:sp>
      <p:sp>
        <p:nvSpPr>
          <p:cNvPr id="55" name="Rectangle 18">
            <a:extLst>
              <a:ext uri="{FF2B5EF4-FFF2-40B4-BE49-F238E27FC236}">
                <a16:creationId xmlns:a16="http://schemas.microsoft.com/office/drawing/2014/main" id="{DC0D4F87-4CCE-41BC-92A5-ADD992ACB5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89811" y="5988841"/>
            <a:ext cx="822960" cy="358775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he-IL" dirty="0" err="1"/>
              <a:t>execA</a:t>
            </a:r>
            <a:endParaRPr lang="en-US" altLang="he-IL" dirty="0"/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BD4D0B94-F9B5-47E9-843E-7C3A44A350A5}"/>
              </a:ext>
            </a:extLst>
          </p:cNvPr>
          <p:cNvSpPr txBox="1"/>
          <p:nvPr/>
        </p:nvSpPr>
        <p:spPr>
          <a:xfrm>
            <a:off x="1214605" y="1590337"/>
            <a:ext cx="6781045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lvl="0" algn="r" rtl="1"/>
            <a:r>
              <a:rPr lang="he-IL" dirty="0"/>
              <a:t>טבלת המסגרות</a:t>
            </a:r>
          </a:p>
        </p:txBody>
      </p:sp>
      <p:graphicFrame>
        <p:nvGraphicFramePr>
          <p:cNvPr id="57" name="Table 56">
            <a:extLst>
              <a:ext uri="{FF2B5EF4-FFF2-40B4-BE49-F238E27FC236}">
                <a16:creationId xmlns:a16="http://schemas.microsoft.com/office/drawing/2014/main" id="{6F6FCB73-6522-4D4B-AD5B-CB28FF98015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2892337"/>
              </p:ext>
            </p:extLst>
          </p:nvPr>
        </p:nvGraphicFramePr>
        <p:xfrm>
          <a:off x="1554851" y="1940162"/>
          <a:ext cx="6427961" cy="1031099"/>
        </p:xfrm>
        <a:graphic>
          <a:graphicData uri="http://schemas.openxmlformats.org/drawingml/2006/table">
            <a:tbl>
              <a:tblPr rtl="1">
                <a:tableStyleId>{5C22544A-7EE6-4342-B048-85BDC9FD1C3A}</a:tableStyleId>
              </a:tblPr>
              <a:tblGrid>
                <a:gridCol w="9566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284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238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9855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6048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5991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99579"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</a:rPr>
                        <a:t>index</a:t>
                      </a:r>
                      <a:endParaRPr lang="en-US" sz="24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n-lt"/>
                        </a:rPr>
                        <a:t>mapping</a:t>
                      </a:r>
                      <a:endParaRPr lang="en-US" sz="24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  <a:latin typeface="+mn-lt"/>
                        </a:rPr>
                        <a:t>lru</a:t>
                      </a:r>
                      <a:endParaRPr lang="en-US" sz="24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n-lt"/>
                        </a:rPr>
                        <a:t>flags</a:t>
                      </a:r>
                      <a:endParaRPr lang="en-US" sz="24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n-lt"/>
                        </a:rPr>
                        <a:t>count</a:t>
                      </a:r>
                      <a:endParaRPr lang="en-US" sz="24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1600" dirty="0">
                          <a:effectLst/>
                          <a:latin typeface="+mn-lt"/>
                        </a:rPr>
                        <a:t>מספר מסגרת</a:t>
                      </a:r>
                      <a:endParaRPr lang="en-US" sz="24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6838"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1"/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en-US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</a:rPr>
                        <a:t>100</a:t>
                      </a:r>
                      <a:endParaRPr lang="en-US" sz="24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6838"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16</a:t>
                      </a:r>
                      <a:endParaRPr lang="en-US" sz="240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Swap 0</a:t>
                      </a:r>
                      <a:endParaRPr lang="en-US" sz="240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active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LA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160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3</a:t>
                      </a:r>
                      <a:endParaRPr lang="en-US" sz="240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101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6838"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highlight>
                            <a:srgbClr val="FFFF00"/>
                          </a:highlight>
                          <a:latin typeface="+mn-lt"/>
                          <a:ea typeface="+mn-ea"/>
                          <a:cs typeface="+mn-cs"/>
                        </a:rPr>
                        <a:t>NULL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highlight>
                            <a:srgbClr val="FFFF00"/>
                          </a:highlight>
                          <a:latin typeface="+mn-lt"/>
                          <a:ea typeface="+mn-ea"/>
                          <a:cs typeface="+mn-cs"/>
                        </a:rPr>
                        <a:t>NULL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1"/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highlight>
                            <a:srgbClr val="FFFF00"/>
                          </a:highlight>
                          <a:latin typeface="+mn-lt"/>
                          <a:ea typeface="+mn-ea"/>
                          <a:cs typeface="+mn-cs"/>
                        </a:rPr>
                        <a:t>NULL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kern="1200" dirty="0">
                        <a:solidFill>
                          <a:schemeClr val="dk1"/>
                        </a:solidFill>
                        <a:effectLst/>
                        <a:highlight>
                          <a:srgbClr val="FFFF00"/>
                        </a:highlight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1600" kern="1200" dirty="0">
                          <a:solidFill>
                            <a:schemeClr val="dk1"/>
                          </a:solidFill>
                          <a:effectLst/>
                          <a:highlight>
                            <a:srgbClr val="FFFF00"/>
                          </a:highlight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en-US" sz="1600" kern="1200" dirty="0">
                        <a:solidFill>
                          <a:schemeClr val="dk1"/>
                        </a:solidFill>
                        <a:effectLst/>
                        <a:highlight>
                          <a:srgbClr val="FFFF00"/>
                        </a:highlight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102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60" name="Freeform 16">
            <a:extLst>
              <a:ext uri="{FF2B5EF4-FFF2-40B4-BE49-F238E27FC236}">
                <a16:creationId xmlns:a16="http://schemas.microsoft.com/office/drawing/2014/main" id="{A1D30CF9-7045-4FCD-AD40-0548F1B5133C}"/>
              </a:ext>
            </a:extLst>
          </p:cNvPr>
          <p:cNvSpPr>
            <a:spLocks/>
          </p:cNvSpPr>
          <p:nvPr/>
        </p:nvSpPr>
        <p:spPr bwMode="auto">
          <a:xfrm flipH="1">
            <a:off x="6081149" y="5226135"/>
            <a:ext cx="1382393" cy="760471"/>
          </a:xfrm>
          <a:custGeom>
            <a:avLst/>
            <a:gdLst>
              <a:gd name="T0" fmla="*/ 0 w 959"/>
              <a:gd name="T1" fmla="*/ 0 h 544"/>
              <a:gd name="T2" fmla="*/ 723 w 959"/>
              <a:gd name="T3" fmla="*/ 199 h 544"/>
              <a:gd name="T4" fmla="*/ 959 w 959"/>
              <a:gd name="T5" fmla="*/ 544 h 5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959" h="544">
                <a:moveTo>
                  <a:pt x="0" y="0"/>
                </a:moveTo>
                <a:cubicBezTo>
                  <a:pt x="120" y="33"/>
                  <a:pt x="563" y="108"/>
                  <a:pt x="723" y="199"/>
                </a:cubicBezTo>
                <a:cubicBezTo>
                  <a:pt x="883" y="290"/>
                  <a:pt x="910" y="472"/>
                  <a:pt x="959" y="544"/>
                </a:cubicBezTo>
              </a:path>
            </a:pathLst>
          </a:custGeom>
          <a:noFill/>
          <a:ln w="15875" cap="flat" cmpd="sng">
            <a:solidFill>
              <a:srgbClr val="FF0000"/>
            </a:solidFill>
            <a:prstDash val="solid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A1FD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e-IL"/>
          </a:p>
        </p:txBody>
      </p:sp>
      <p:sp>
        <p:nvSpPr>
          <p:cNvPr id="61" name="Text Box 15">
            <a:extLst>
              <a:ext uri="{FF2B5EF4-FFF2-40B4-BE49-F238E27FC236}">
                <a16:creationId xmlns:a16="http://schemas.microsoft.com/office/drawing/2014/main" id="{B203BD2C-6C99-465C-B794-8AA6699ECA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02738" y="5139673"/>
            <a:ext cx="30409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A1FD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/>
            <a:r>
              <a:rPr lang="en-US" altLang="he-IL" sz="1400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62" name="Freeform 16">
            <a:extLst>
              <a:ext uri="{FF2B5EF4-FFF2-40B4-BE49-F238E27FC236}">
                <a16:creationId xmlns:a16="http://schemas.microsoft.com/office/drawing/2014/main" id="{C871E006-3C8F-4F82-B125-5F8AE2E15D61}"/>
              </a:ext>
            </a:extLst>
          </p:cNvPr>
          <p:cNvSpPr>
            <a:spLocks/>
          </p:cNvSpPr>
          <p:nvPr/>
        </p:nvSpPr>
        <p:spPr bwMode="auto">
          <a:xfrm>
            <a:off x="1725410" y="5226136"/>
            <a:ext cx="1323710" cy="769516"/>
          </a:xfrm>
          <a:custGeom>
            <a:avLst/>
            <a:gdLst>
              <a:gd name="T0" fmla="*/ 0 w 959"/>
              <a:gd name="T1" fmla="*/ 0 h 544"/>
              <a:gd name="T2" fmla="*/ 723 w 959"/>
              <a:gd name="T3" fmla="*/ 199 h 544"/>
              <a:gd name="T4" fmla="*/ 959 w 959"/>
              <a:gd name="T5" fmla="*/ 544 h 5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959" h="544">
                <a:moveTo>
                  <a:pt x="0" y="0"/>
                </a:moveTo>
                <a:cubicBezTo>
                  <a:pt x="120" y="33"/>
                  <a:pt x="563" y="108"/>
                  <a:pt x="723" y="199"/>
                </a:cubicBezTo>
                <a:cubicBezTo>
                  <a:pt x="883" y="290"/>
                  <a:pt x="910" y="472"/>
                  <a:pt x="959" y="544"/>
                </a:cubicBezTo>
              </a:path>
            </a:pathLst>
          </a:custGeom>
          <a:noFill/>
          <a:ln w="15875" cap="flat" cmpd="sng">
            <a:solidFill>
              <a:schemeClr val="tx1"/>
            </a:solidFill>
            <a:prstDash val="solid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A1FD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e-IL">
              <a:solidFill>
                <a:srgbClr val="FF0000"/>
              </a:solidFill>
            </a:endParaRPr>
          </a:p>
        </p:txBody>
      </p:sp>
      <p:sp>
        <p:nvSpPr>
          <p:cNvPr id="63" name="Text Box 15">
            <a:extLst>
              <a:ext uri="{FF2B5EF4-FFF2-40B4-BE49-F238E27FC236}">
                <a16:creationId xmlns:a16="http://schemas.microsoft.com/office/drawing/2014/main" id="{133638B7-A14D-458F-BB0E-0AAD022B04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26062" y="5056828"/>
            <a:ext cx="276038" cy="30777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A1FD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altLang="he-IL" sz="1400" dirty="0"/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15027341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3F4AC4-BE5A-4D20-BAD5-66AB04D79D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אזורי זיכרון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728FDC4-FA34-4A43-B8ED-B422C176B3A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B4D0C1BA-E25A-47E9-B538-61BD150761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he-IL"/>
              <a:t>מערכות הפעלה - תרגול 11</a:t>
            </a:r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83A10E7B-B72D-4B43-BC82-78A6E6C946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5542595"/>
      </p:ext>
    </p:extLst>
  </p:cSld>
  <p:clrMapOvr>
    <a:masterClrMapping/>
  </p:clrMapOvr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37322" y="347547"/>
            <a:ext cx="8375374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lvl="0" algn="r" rtl="1"/>
            <a:r>
              <a:rPr lang="he-IL" dirty="0"/>
              <a:t>2. שני התהליכים יוצאים להמתנה ארוכה.</a:t>
            </a:r>
          </a:p>
          <a:p>
            <a:pPr lvl="0" algn="r" rtl="1"/>
            <a:r>
              <a:rPr lang="he-IL" dirty="0"/>
              <a:t>הגענו לסף של 2 מסגרות פנויות ולכן אנחנו מפסיקים את פינוי המסגרות בשלב זה.</a:t>
            </a:r>
          </a:p>
        </p:txBody>
      </p:sp>
      <p:sp>
        <p:nvSpPr>
          <p:cNvPr id="19" name="Rectangle 6"/>
          <p:cNvSpPr>
            <a:spLocks noChangeArrowheads="1"/>
          </p:cNvSpPr>
          <p:nvPr/>
        </p:nvSpPr>
        <p:spPr bwMode="auto">
          <a:xfrm>
            <a:off x="2361113" y="3400802"/>
            <a:ext cx="4264182" cy="360362"/>
          </a:xfrm>
          <a:prstGeom prst="rect">
            <a:avLst/>
          </a:prstGeom>
          <a:solidFill>
            <a:srgbClr val="339966">
              <a:alpha val="50000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e-IL"/>
          </a:p>
        </p:txBody>
      </p:sp>
      <p:sp>
        <p:nvSpPr>
          <p:cNvPr id="24" name="AutoShape 9"/>
          <p:cNvSpPr>
            <a:spLocks noChangeArrowheads="1"/>
          </p:cNvSpPr>
          <p:nvPr/>
        </p:nvSpPr>
        <p:spPr bwMode="auto">
          <a:xfrm>
            <a:off x="1169482" y="4714594"/>
            <a:ext cx="552259" cy="544646"/>
          </a:xfrm>
          <a:prstGeom prst="roundRect">
            <a:avLst>
              <a:gd name="adj" fmla="val 16667"/>
            </a:avLst>
          </a:prstGeom>
          <a:solidFill>
            <a:srgbClr val="0070C0"/>
          </a:solidFill>
          <a:ln>
            <a:solidFill>
              <a:schemeClr val="tx1"/>
            </a:solidFill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 altLang="he-IL" dirty="0"/>
              <a:t>A</a:t>
            </a:r>
          </a:p>
        </p:txBody>
      </p:sp>
      <p:sp>
        <p:nvSpPr>
          <p:cNvPr id="25" name="AutoShape 10"/>
          <p:cNvSpPr>
            <a:spLocks noChangeArrowheads="1"/>
          </p:cNvSpPr>
          <p:nvPr/>
        </p:nvSpPr>
        <p:spPr bwMode="auto">
          <a:xfrm>
            <a:off x="7463546" y="4716246"/>
            <a:ext cx="552259" cy="509889"/>
          </a:xfrm>
          <a:prstGeom prst="roundRect">
            <a:avLst>
              <a:gd name="adj" fmla="val 16667"/>
            </a:avLst>
          </a:prstGeom>
          <a:solidFill>
            <a:srgbClr val="FFC000">
              <a:alpha val="50000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he-IL" dirty="0"/>
              <a:t>B</a:t>
            </a:r>
          </a:p>
        </p:txBody>
      </p:sp>
      <p:sp>
        <p:nvSpPr>
          <p:cNvPr id="27" name="Text Box 13"/>
          <p:cNvSpPr txBox="1">
            <a:spLocks noChangeArrowheads="1"/>
          </p:cNvSpPr>
          <p:nvPr/>
        </p:nvSpPr>
        <p:spPr bwMode="auto">
          <a:xfrm>
            <a:off x="3948209" y="3108390"/>
            <a:ext cx="96678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A1FD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he-IL" altLang="he-IL" sz="1400" dirty="0"/>
              <a:t>זיכרון ראשי</a:t>
            </a:r>
            <a:endParaRPr lang="en-US" altLang="he-IL" sz="1400" dirty="0"/>
          </a:p>
        </p:txBody>
      </p:sp>
      <p:sp>
        <p:nvSpPr>
          <p:cNvPr id="33" name="Text Box 15"/>
          <p:cNvSpPr txBox="1">
            <a:spLocks noChangeArrowheads="1"/>
          </p:cNvSpPr>
          <p:nvPr/>
        </p:nvSpPr>
        <p:spPr bwMode="auto">
          <a:xfrm>
            <a:off x="1832824" y="4770187"/>
            <a:ext cx="28978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A1FD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/>
            <a:r>
              <a:rPr lang="en-US" altLang="he-IL" sz="1400" dirty="0"/>
              <a:t>1</a:t>
            </a:r>
          </a:p>
        </p:txBody>
      </p:sp>
      <p:sp>
        <p:nvSpPr>
          <p:cNvPr id="34" name="Freeform 16"/>
          <p:cNvSpPr>
            <a:spLocks/>
          </p:cNvSpPr>
          <p:nvPr/>
        </p:nvSpPr>
        <p:spPr bwMode="auto">
          <a:xfrm flipH="1" flipV="1">
            <a:off x="4914997" y="3770899"/>
            <a:ext cx="2548547" cy="1368774"/>
          </a:xfrm>
          <a:custGeom>
            <a:avLst/>
            <a:gdLst>
              <a:gd name="T0" fmla="*/ 0 w 959"/>
              <a:gd name="T1" fmla="*/ 0 h 544"/>
              <a:gd name="T2" fmla="*/ 723 w 959"/>
              <a:gd name="T3" fmla="*/ 199 h 544"/>
              <a:gd name="T4" fmla="*/ 959 w 959"/>
              <a:gd name="T5" fmla="*/ 544 h 5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959" h="544">
                <a:moveTo>
                  <a:pt x="0" y="0"/>
                </a:moveTo>
                <a:cubicBezTo>
                  <a:pt x="120" y="33"/>
                  <a:pt x="563" y="108"/>
                  <a:pt x="723" y="199"/>
                </a:cubicBezTo>
                <a:cubicBezTo>
                  <a:pt x="883" y="290"/>
                  <a:pt x="910" y="472"/>
                  <a:pt x="959" y="544"/>
                </a:cubicBezTo>
              </a:path>
            </a:pathLst>
          </a:custGeom>
          <a:noFill/>
          <a:ln w="15875" cap="flat" cmpd="sng">
            <a:solidFill>
              <a:schemeClr val="tx1"/>
            </a:solidFill>
            <a:prstDash val="solid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A1FD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e-IL"/>
          </a:p>
        </p:txBody>
      </p:sp>
      <p:sp>
        <p:nvSpPr>
          <p:cNvPr id="35" name="AutoShape 11"/>
          <p:cNvSpPr>
            <a:spLocks noChangeArrowheads="1"/>
          </p:cNvSpPr>
          <p:nvPr/>
        </p:nvSpPr>
        <p:spPr bwMode="auto">
          <a:xfrm>
            <a:off x="4113314" y="4565682"/>
            <a:ext cx="576263" cy="503237"/>
          </a:xfrm>
          <a:prstGeom prst="octagon">
            <a:avLst>
              <a:gd name="adj" fmla="val 29287"/>
            </a:avLst>
          </a:prstGeom>
          <a:solidFill>
            <a:srgbClr val="FFFF00">
              <a:alpha val="50000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he-IL"/>
              <a:t>PC</a:t>
            </a:r>
          </a:p>
        </p:txBody>
      </p:sp>
      <p:cxnSp>
        <p:nvCxnSpPr>
          <p:cNvPr id="36" name="Straight Arrow Connector 35"/>
          <p:cNvCxnSpPr>
            <a:cxnSpLocks/>
          </p:cNvCxnSpPr>
          <p:nvPr/>
        </p:nvCxnSpPr>
        <p:spPr>
          <a:xfrm>
            <a:off x="4409269" y="5088395"/>
            <a:ext cx="17504" cy="89821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7" name="Rectangle 7"/>
          <p:cNvSpPr>
            <a:spLocks noChangeArrowheads="1"/>
          </p:cNvSpPr>
          <p:nvPr/>
        </p:nvSpPr>
        <p:spPr bwMode="auto">
          <a:xfrm>
            <a:off x="3854934" y="3400802"/>
            <a:ext cx="1267486" cy="360362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he-IL" dirty="0"/>
              <a:t>101</a:t>
            </a:r>
          </a:p>
        </p:txBody>
      </p:sp>
      <p:sp>
        <p:nvSpPr>
          <p:cNvPr id="38" name="Rectangle 7"/>
          <p:cNvSpPr>
            <a:spLocks noChangeArrowheads="1"/>
          </p:cNvSpPr>
          <p:nvPr/>
        </p:nvSpPr>
        <p:spPr bwMode="auto">
          <a:xfrm>
            <a:off x="5122420" y="3400801"/>
            <a:ext cx="1267486" cy="360362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he-IL" dirty="0"/>
              <a:t>102</a:t>
            </a:r>
          </a:p>
        </p:txBody>
      </p:sp>
      <p:sp>
        <p:nvSpPr>
          <p:cNvPr id="39" name="Rectangle 7"/>
          <p:cNvSpPr>
            <a:spLocks noChangeArrowheads="1"/>
          </p:cNvSpPr>
          <p:nvPr/>
        </p:nvSpPr>
        <p:spPr bwMode="auto">
          <a:xfrm>
            <a:off x="2587448" y="3400801"/>
            <a:ext cx="1267486" cy="360362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he-IL" dirty="0"/>
              <a:t>100</a:t>
            </a:r>
          </a:p>
        </p:txBody>
      </p:sp>
      <p:cxnSp>
        <p:nvCxnSpPr>
          <p:cNvPr id="40" name="Straight Arrow Connector 39"/>
          <p:cNvCxnSpPr/>
          <p:nvPr/>
        </p:nvCxnSpPr>
        <p:spPr>
          <a:xfrm flipV="1">
            <a:off x="4409269" y="3761164"/>
            <a:ext cx="79408" cy="80451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1" name="Freeform 16"/>
          <p:cNvSpPr>
            <a:spLocks/>
          </p:cNvSpPr>
          <p:nvPr/>
        </p:nvSpPr>
        <p:spPr bwMode="auto">
          <a:xfrm flipV="1">
            <a:off x="1721739" y="3755833"/>
            <a:ext cx="2391573" cy="1332561"/>
          </a:xfrm>
          <a:custGeom>
            <a:avLst/>
            <a:gdLst>
              <a:gd name="T0" fmla="*/ 0 w 959"/>
              <a:gd name="T1" fmla="*/ 0 h 544"/>
              <a:gd name="T2" fmla="*/ 723 w 959"/>
              <a:gd name="T3" fmla="*/ 199 h 544"/>
              <a:gd name="T4" fmla="*/ 959 w 959"/>
              <a:gd name="T5" fmla="*/ 544 h 5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959" h="544">
                <a:moveTo>
                  <a:pt x="0" y="0"/>
                </a:moveTo>
                <a:cubicBezTo>
                  <a:pt x="120" y="33"/>
                  <a:pt x="563" y="108"/>
                  <a:pt x="723" y="199"/>
                </a:cubicBezTo>
                <a:cubicBezTo>
                  <a:pt x="883" y="290"/>
                  <a:pt x="910" y="472"/>
                  <a:pt x="959" y="544"/>
                </a:cubicBezTo>
              </a:path>
            </a:pathLst>
          </a:custGeom>
          <a:noFill/>
          <a:ln w="15875" cap="flat" cmpd="sng">
            <a:solidFill>
              <a:schemeClr val="tx1"/>
            </a:solidFill>
            <a:prstDash val="solid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A1FD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e-IL"/>
          </a:p>
        </p:txBody>
      </p:sp>
      <p:sp>
        <p:nvSpPr>
          <p:cNvPr id="51" name="Rectangle 8">
            <a:extLst>
              <a:ext uri="{FF2B5EF4-FFF2-40B4-BE49-F238E27FC236}">
                <a16:creationId xmlns:a16="http://schemas.microsoft.com/office/drawing/2014/main" id="{07D47364-9844-42C2-8C2B-A2FB826512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1113" y="5988843"/>
            <a:ext cx="4264182" cy="358775"/>
          </a:xfrm>
          <a:prstGeom prst="rect">
            <a:avLst/>
          </a:prstGeom>
          <a:solidFill>
            <a:srgbClr val="FF0000">
              <a:alpha val="50000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e-IL"/>
          </a:p>
        </p:txBody>
      </p:sp>
      <p:sp>
        <p:nvSpPr>
          <p:cNvPr id="52" name="Text Box 12">
            <a:extLst>
              <a:ext uri="{FF2B5EF4-FFF2-40B4-BE49-F238E27FC236}">
                <a16:creationId xmlns:a16="http://schemas.microsoft.com/office/drawing/2014/main" id="{FC3F2217-D6AD-4220-8B73-7E45FC6720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76637" y="6395299"/>
            <a:ext cx="10239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A1FD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rtl="1"/>
            <a:r>
              <a:rPr lang="he-IL" altLang="he-IL" sz="1400" dirty="0"/>
              <a:t>מאגר דפדוף</a:t>
            </a:r>
            <a:endParaRPr lang="en-US" altLang="he-IL" sz="1400" dirty="0"/>
          </a:p>
        </p:txBody>
      </p:sp>
      <p:sp>
        <p:nvSpPr>
          <p:cNvPr id="53" name="Rectangle 18">
            <a:extLst>
              <a:ext uri="{FF2B5EF4-FFF2-40B4-BE49-F238E27FC236}">
                <a16:creationId xmlns:a16="http://schemas.microsoft.com/office/drawing/2014/main" id="{3E576D6A-1AFC-49A7-975E-8B044506C6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1557" y="5983514"/>
            <a:ext cx="822960" cy="364102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he-IL" dirty="0" err="1"/>
              <a:t>execB</a:t>
            </a:r>
            <a:endParaRPr lang="en-US" altLang="he-IL" dirty="0"/>
          </a:p>
        </p:txBody>
      </p:sp>
      <p:sp>
        <p:nvSpPr>
          <p:cNvPr id="54" name="Rectangle 18">
            <a:extLst>
              <a:ext uri="{FF2B5EF4-FFF2-40B4-BE49-F238E27FC236}">
                <a16:creationId xmlns:a16="http://schemas.microsoft.com/office/drawing/2014/main" id="{EBB63141-4B79-47E4-BA72-525FBDB14F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19719" y="5988842"/>
            <a:ext cx="614108" cy="358775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he-IL" dirty="0" err="1"/>
              <a:t>swp</a:t>
            </a:r>
            <a:endParaRPr lang="en-US" altLang="he-IL" dirty="0"/>
          </a:p>
        </p:txBody>
      </p:sp>
      <p:sp>
        <p:nvSpPr>
          <p:cNvPr id="55" name="Rectangle 18">
            <a:extLst>
              <a:ext uri="{FF2B5EF4-FFF2-40B4-BE49-F238E27FC236}">
                <a16:creationId xmlns:a16="http://schemas.microsoft.com/office/drawing/2014/main" id="{DC0D4F87-4CCE-41BC-92A5-ADD992ACB5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89811" y="5988841"/>
            <a:ext cx="822960" cy="358775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he-IL" dirty="0" err="1"/>
              <a:t>execA</a:t>
            </a:r>
            <a:endParaRPr lang="en-US" altLang="he-IL" dirty="0"/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BD4D0B94-F9B5-47E9-843E-7C3A44A350A5}"/>
              </a:ext>
            </a:extLst>
          </p:cNvPr>
          <p:cNvSpPr txBox="1"/>
          <p:nvPr/>
        </p:nvSpPr>
        <p:spPr>
          <a:xfrm>
            <a:off x="1214605" y="1590337"/>
            <a:ext cx="6781045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lvl="0" algn="r" rtl="1"/>
            <a:r>
              <a:rPr lang="he-IL" dirty="0"/>
              <a:t>טבלת המסגרות</a:t>
            </a:r>
          </a:p>
        </p:txBody>
      </p:sp>
      <p:graphicFrame>
        <p:nvGraphicFramePr>
          <p:cNvPr id="57" name="Table 56">
            <a:extLst>
              <a:ext uri="{FF2B5EF4-FFF2-40B4-BE49-F238E27FC236}">
                <a16:creationId xmlns:a16="http://schemas.microsoft.com/office/drawing/2014/main" id="{6F6FCB73-6522-4D4B-AD5B-CB28FF98015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8755107"/>
              </p:ext>
            </p:extLst>
          </p:nvPr>
        </p:nvGraphicFramePr>
        <p:xfrm>
          <a:off x="1554851" y="1940162"/>
          <a:ext cx="6427961" cy="1031099"/>
        </p:xfrm>
        <a:graphic>
          <a:graphicData uri="http://schemas.openxmlformats.org/drawingml/2006/table">
            <a:tbl>
              <a:tblPr rtl="1">
                <a:tableStyleId>{5C22544A-7EE6-4342-B048-85BDC9FD1C3A}</a:tableStyleId>
              </a:tblPr>
              <a:tblGrid>
                <a:gridCol w="9566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284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238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9855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6048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5991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99579"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</a:rPr>
                        <a:t>index</a:t>
                      </a:r>
                      <a:endParaRPr lang="en-US" sz="24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n-lt"/>
                        </a:rPr>
                        <a:t>mapping</a:t>
                      </a:r>
                      <a:endParaRPr lang="en-US" sz="24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  <a:latin typeface="+mn-lt"/>
                        </a:rPr>
                        <a:t>lru</a:t>
                      </a:r>
                      <a:endParaRPr lang="en-US" sz="24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n-lt"/>
                        </a:rPr>
                        <a:t>flags</a:t>
                      </a:r>
                      <a:endParaRPr lang="en-US" sz="24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n-lt"/>
                        </a:rPr>
                        <a:t>count</a:t>
                      </a:r>
                      <a:endParaRPr lang="en-US" sz="24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1600" dirty="0">
                          <a:effectLst/>
                          <a:latin typeface="+mn-lt"/>
                        </a:rPr>
                        <a:t>מספר מסגרת</a:t>
                      </a:r>
                      <a:endParaRPr lang="en-US" sz="24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6838"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1"/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en-US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</a:rPr>
                        <a:t>100</a:t>
                      </a:r>
                      <a:endParaRPr lang="en-US" sz="24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6838"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16</a:t>
                      </a:r>
                      <a:endParaRPr lang="en-US" sz="240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Swap 0</a:t>
                      </a:r>
                      <a:endParaRPr lang="en-US" sz="240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active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LA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160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3</a:t>
                      </a:r>
                      <a:endParaRPr lang="en-US" sz="240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101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6838"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1"/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en-US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102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62" name="Freeform 16">
            <a:extLst>
              <a:ext uri="{FF2B5EF4-FFF2-40B4-BE49-F238E27FC236}">
                <a16:creationId xmlns:a16="http://schemas.microsoft.com/office/drawing/2014/main" id="{C871E006-3C8F-4F82-B125-5F8AE2E15D61}"/>
              </a:ext>
            </a:extLst>
          </p:cNvPr>
          <p:cNvSpPr>
            <a:spLocks/>
          </p:cNvSpPr>
          <p:nvPr/>
        </p:nvSpPr>
        <p:spPr bwMode="auto">
          <a:xfrm>
            <a:off x="1725410" y="5226136"/>
            <a:ext cx="1323710" cy="769516"/>
          </a:xfrm>
          <a:custGeom>
            <a:avLst/>
            <a:gdLst>
              <a:gd name="T0" fmla="*/ 0 w 959"/>
              <a:gd name="T1" fmla="*/ 0 h 544"/>
              <a:gd name="T2" fmla="*/ 723 w 959"/>
              <a:gd name="T3" fmla="*/ 199 h 544"/>
              <a:gd name="T4" fmla="*/ 959 w 959"/>
              <a:gd name="T5" fmla="*/ 544 h 5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959" h="544">
                <a:moveTo>
                  <a:pt x="0" y="0"/>
                </a:moveTo>
                <a:cubicBezTo>
                  <a:pt x="120" y="33"/>
                  <a:pt x="563" y="108"/>
                  <a:pt x="723" y="199"/>
                </a:cubicBezTo>
                <a:cubicBezTo>
                  <a:pt x="883" y="290"/>
                  <a:pt x="910" y="472"/>
                  <a:pt x="959" y="544"/>
                </a:cubicBezTo>
              </a:path>
            </a:pathLst>
          </a:custGeom>
          <a:noFill/>
          <a:ln w="15875" cap="flat" cmpd="sng">
            <a:solidFill>
              <a:schemeClr val="tx1"/>
            </a:solidFill>
            <a:prstDash val="solid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A1FD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e-IL">
              <a:solidFill>
                <a:srgbClr val="FF0000"/>
              </a:solidFill>
            </a:endParaRPr>
          </a:p>
        </p:txBody>
      </p:sp>
      <p:sp>
        <p:nvSpPr>
          <p:cNvPr id="63" name="Text Box 15">
            <a:extLst>
              <a:ext uri="{FF2B5EF4-FFF2-40B4-BE49-F238E27FC236}">
                <a16:creationId xmlns:a16="http://schemas.microsoft.com/office/drawing/2014/main" id="{133638B7-A14D-458F-BB0E-0AAD022B04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26062" y="5056828"/>
            <a:ext cx="276038" cy="30777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A1FD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altLang="he-IL" sz="1400" dirty="0"/>
              <a:t>0</a:t>
            </a:r>
          </a:p>
        </p:txBody>
      </p:sp>
      <p:sp>
        <p:nvSpPr>
          <p:cNvPr id="28" name="Freeform 16">
            <a:extLst>
              <a:ext uri="{FF2B5EF4-FFF2-40B4-BE49-F238E27FC236}">
                <a16:creationId xmlns:a16="http://schemas.microsoft.com/office/drawing/2014/main" id="{440AD6BF-1C7F-4A42-8190-3AEE67B5734D}"/>
              </a:ext>
            </a:extLst>
          </p:cNvPr>
          <p:cNvSpPr>
            <a:spLocks/>
          </p:cNvSpPr>
          <p:nvPr/>
        </p:nvSpPr>
        <p:spPr bwMode="auto">
          <a:xfrm flipH="1">
            <a:off x="6107616" y="5226135"/>
            <a:ext cx="1355928" cy="760419"/>
          </a:xfrm>
          <a:custGeom>
            <a:avLst/>
            <a:gdLst>
              <a:gd name="T0" fmla="*/ 0 w 959"/>
              <a:gd name="T1" fmla="*/ 0 h 544"/>
              <a:gd name="T2" fmla="*/ 723 w 959"/>
              <a:gd name="T3" fmla="*/ 199 h 544"/>
              <a:gd name="T4" fmla="*/ 959 w 959"/>
              <a:gd name="T5" fmla="*/ 544 h 5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959" h="544">
                <a:moveTo>
                  <a:pt x="0" y="0"/>
                </a:moveTo>
                <a:cubicBezTo>
                  <a:pt x="120" y="33"/>
                  <a:pt x="563" y="108"/>
                  <a:pt x="723" y="199"/>
                </a:cubicBezTo>
                <a:cubicBezTo>
                  <a:pt x="883" y="290"/>
                  <a:pt x="910" y="472"/>
                  <a:pt x="959" y="544"/>
                </a:cubicBezTo>
              </a:path>
            </a:pathLst>
          </a:custGeom>
          <a:noFill/>
          <a:ln w="15875" cap="flat" cmpd="sng">
            <a:solidFill>
              <a:schemeClr val="tx1"/>
            </a:solidFill>
            <a:prstDash val="solid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A1FD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e-IL"/>
          </a:p>
        </p:txBody>
      </p:sp>
      <p:sp>
        <p:nvSpPr>
          <p:cNvPr id="31" name="Text Box 15">
            <a:extLst>
              <a:ext uri="{FF2B5EF4-FFF2-40B4-BE49-F238E27FC236}">
                <a16:creationId xmlns:a16="http://schemas.microsoft.com/office/drawing/2014/main" id="{23737E4A-0234-4808-B771-9D9B01C61B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28164" y="4776576"/>
            <a:ext cx="30409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A1FD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/>
            <a:r>
              <a:rPr lang="en-US" altLang="he-IL" sz="1400" dirty="0"/>
              <a:t>0</a:t>
            </a:r>
          </a:p>
        </p:txBody>
      </p:sp>
      <p:sp>
        <p:nvSpPr>
          <p:cNvPr id="32" name="Text Box 15">
            <a:extLst>
              <a:ext uri="{FF2B5EF4-FFF2-40B4-BE49-F238E27FC236}">
                <a16:creationId xmlns:a16="http://schemas.microsoft.com/office/drawing/2014/main" id="{65A7F497-EBC4-4879-BDB7-8C391C0C07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02738" y="5139673"/>
            <a:ext cx="30409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A1FD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/>
            <a:r>
              <a:rPr lang="en-US" altLang="he-IL" sz="1400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985982680"/>
      </p:ext>
    </p:extLst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37322" y="347547"/>
            <a:ext cx="8375374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lvl="0" algn="r" rtl="1"/>
            <a:r>
              <a:rPr lang="he-IL" dirty="0"/>
              <a:t>2. שני התהליכים יוצאים להמתנה ארוכה.</a:t>
            </a:r>
          </a:p>
          <a:p>
            <a:pPr lvl="0" algn="r" rtl="1"/>
            <a:r>
              <a:rPr lang="he-IL" dirty="0"/>
              <a:t>לסיכום כך נראות טבלאות הדפים:</a:t>
            </a:r>
          </a:p>
        </p:txBody>
      </p:sp>
      <p:sp>
        <p:nvSpPr>
          <p:cNvPr id="19" name="Rectangle 6"/>
          <p:cNvSpPr>
            <a:spLocks noChangeArrowheads="1"/>
          </p:cNvSpPr>
          <p:nvPr/>
        </p:nvSpPr>
        <p:spPr bwMode="auto">
          <a:xfrm>
            <a:off x="2361113" y="3400802"/>
            <a:ext cx="4264182" cy="360362"/>
          </a:xfrm>
          <a:prstGeom prst="rect">
            <a:avLst/>
          </a:prstGeom>
          <a:solidFill>
            <a:srgbClr val="339966">
              <a:alpha val="50000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e-IL"/>
          </a:p>
        </p:txBody>
      </p:sp>
      <p:sp>
        <p:nvSpPr>
          <p:cNvPr id="24" name="AutoShape 9"/>
          <p:cNvSpPr>
            <a:spLocks noChangeArrowheads="1"/>
          </p:cNvSpPr>
          <p:nvPr/>
        </p:nvSpPr>
        <p:spPr bwMode="auto">
          <a:xfrm>
            <a:off x="1169482" y="4714594"/>
            <a:ext cx="552259" cy="544646"/>
          </a:xfrm>
          <a:prstGeom prst="roundRect">
            <a:avLst>
              <a:gd name="adj" fmla="val 16667"/>
            </a:avLst>
          </a:prstGeom>
          <a:solidFill>
            <a:srgbClr val="0070C0"/>
          </a:solidFill>
          <a:ln>
            <a:solidFill>
              <a:schemeClr val="tx1"/>
            </a:solidFill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 altLang="he-IL" dirty="0"/>
              <a:t>A</a:t>
            </a:r>
          </a:p>
        </p:txBody>
      </p:sp>
      <p:sp>
        <p:nvSpPr>
          <p:cNvPr id="25" name="AutoShape 10"/>
          <p:cNvSpPr>
            <a:spLocks noChangeArrowheads="1"/>
          </p:cNvSpPr>
          <p:nvPr/>
        </p:nvSpPr>
        <p:spPr bwMode="auto">
          <a:xfrm>
            <a:off x="7463546" y="4716246"/>
            <a:ext cx="552259" cy="509889"/>
          </a:xfrm>
          <a:prstGeom prst="roundRect">
            <a:avLst>
              <a:gd name="adj" fmla="val 16667"/>
            </a:avLst>
          </a:prstGeom>
          <a:solidFill>
            <a:srgbClr val="FFC000">
              <a:alpha val="50000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he-IL" dirty="0"/>
              <a:t>B</a:t>
            </a:r>
          </a:p>
        </p:txBody>
      </p:sp>
      <p:sp>
        <p:nvSpPr>
          <p:cNvPr id="27" name="Text Box 13"/>
          <p:cNvSpPr txBox="1">
            <a:spLocks noChangeArrowheads="1"/>
          </p:cNvSpPr>
          <p:nvPr/>
        </p:nvSpPr>
        <p:spPr bwMode="auto">
          <a:xfrm>
            <a:off x="3948209" y="3108390"/>
            <a:ext cx="96678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A1FD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he-IL" altLang="he-IL" sz="1400" dirty="0"/>
              <a:t>זיכרון ראשי</a:t>
            </a:r>
            <a:endParaRPr lang="en-US" altLang="he-IL" sz="1400" dirty="0"/>
          </a:p>
        </p:txBody>
      </p:sp>
      <p:sp>
        <p:nvSpPr>
          <p:cNvPr id="33" name="Text Box 15"/>
          <p:cNvSpPr txBox="1">
            <a:spLocks noChangeArrowheads="1"/>
          </p:cNvSpPr>
          <p:nvPr/>
        </p:nvSpPr>
        <p:spPr bwMode="auto">
          <a:xfrm>
            <a:off x="1832824" y="4770187"/>
            <a:ext cx="28978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A1FD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/>
            <a:r>
              <a:rPr lang="en-US" altLang="he-IL" sz="1400" dirty="0"/>
              <a:t>1</a:t>
            </a:r>
          </a:p>
        </p:txBody>
      </p:sp>
      <p:sp>
        <p:nvSpPr>
          <p:cNvPr id="34" name="Freeform 16"/>
          <p:cNvSpPr>
            <a:spLocks/>
          </p:cNvSpPr>
          <p:nvPr/>
        </p:nvSpPr>
        <p:spPr bwMode="auto">
          <a:xfrm flipH="1" flipV="1">
            <a:off x="4914997" y="3770899"/>
            <a:ext cx="2548547" cy="1368774"/>
          </a:xfrm>
          <a:custGeom>
            <a:avLst/>
            <a:gdLst>
              <a:gd name="T0" fmla="*/ 0 w 959"/>
              <a:gd name="T1" fmla="*/ 0 h 544"/>
              <a:gd name="T2" fmla="*/ 723 w 959"/>
              <a:gd name="T3" fmla="*/ 199 h 544"/>
              <a:gd name="T4" fmla="*/ 959 w 959"/>
              <a:gd name="T5" fmla="*/ 544 h 5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959" h="544">
                <a:moveTo>
                  <a:pt x="0" y="0"/>
                </a:moveTo>
                <a:cubicBezTo>
                  <a:pt x="120" y="33"/>
                  <a:pt x="563" y="108"/>
                  <a:pt x="723" y="199"/>
                </a:cubicBezTo>
                <a:cubicBezTo>
                  <a:pt x="883" y="290"/>
                  <a:pt x="910" y="472"/>
                  <a:pt x="959" y="544"/>
                </a:cubicBezTo>
              </a:path>
            </a:pathLst>
          </a:custGeom>
          <a:noFill/>
          <a:ln w="15875" cap="flat" cmpd="sng">
            <a:solidFill>
              <a:schemeClr val="tx1"/>
            </a:solidFill>
            <a:prstDash val="solid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A1FD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e-IL"/>
          </a:p>
        </p:txBody>
      </p:sp>
      <p:sp>
        <p:nvSpPr>
          <p:cNvPr id="35" name="AutoShape 11"/>
          <p:cNvSpPr>
            <a:spLocks noChangeArrowheads="1"/>
          </p:cNvSpPr>
          <p:nvPr/>
        </p:nvSpPr>
        <p:spPr bwMode="auto">
          <a:xfrm>
            <a:off x="4113314" y="4565682"/>
            <a:ext cx="576263" cy="503237"/>
          </a:xfrm>
          <a:prstGeom prst="octagon">
            <a:avLst>
              <a:gd name="adj" fmla="val 29287"/>
            </a:avLst>
          </a:prstGeom>
          <a:solidFill>
            <a:srgbClr val="FFFF00">
              <a:alpha val="50000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he-IL"/>
              <a:t>PC</a:t>
            </a:r>
          </a:p>
        </p:txBody>
      </p:sp>
      <p:cxnSp>
        <p:nvCxnSpPr>
          <p:cNvPr id="36" name="Straight Arrow Connector 35"/>
          <p:cNvCxnSpPr>
            <a:cxnSpLocks/>
          </p:cNvCxnSpPr>
          <p:nvPr/>
        </p:nvCxnSpPr>
        <p:spPr>
          <a:xfrm>
            <a:off x="4409269" y="5088395"/>
            <a:ext cx="17504" cy="89821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7" name="Rectangle 7"/>
          <p:cNvSpPr>
            <a:spLocks noChangeArrowheads="1"/>
          </p:cNvSpPr>
          <p:nvPr/>
        </p:nvSpPr>
        <p:spPr bwMode="auto">
          <a:xfrm>
            <a:off x="3854934" y="3400802"/>
            <a:ext cx="1267486" cy="360362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he-IL" dirty="0"/>
              <a:t>101</a:t>
            </a:r>
          </a:p>
        </p:txBody>
      </p:sp>
      <p:sp>
        <p:nvSpPr>
          <p:cNvPr id="38" name="Rectangle 7"/>
          <p:cNvSpPr>
            <a:spLocks noChangeArrowheads="1"/>
          </p:cNvSpPr>
          <p:nvPr/>
        </p:nvSpPr>
        <p:spPr bwMode="auto">
          <a:xfrm>
            <a:off x="5122420" y="3400801"/>
            <a:ext cx="1267486" cy="360362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he-IL" dirty="0"/>
              <a:t>102</a:t>
            </a:r>
          </a:p>
        </p:txBody>
      </p:sp>
      <p:sp>
        <p:nvSpPr>
          <p:cNvPr id="39" name="Rectangle 7"/>
          <p:cNvSpPr>
            <a:spLocks noChangeArrowheads="1"/>
          </p:cNvSpPr>
          <p:nvPr/>
        </p:nvSpPr>
        <p:spPr bwMode="auto">
          <a:xfrm>
            <a:off x="2587448" y="3400801"/>
            <a:ext cx="1267486" cy="360362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he-IL" dirty="0"/>
              <a:t>100</a:t>
            </a:r>
          </a:p>
        </p:txBody>
      </p:sp>
      <p:cxnSp>
        <p:nvCxnSpPr>
          <p:cNvPr id="40" name="Straight Arrow Connector 39"/>
          <p:cNvCxnSpPr/>
          <p:nvPr/>
        </p:nvCxnSpPr>
        <p:spPr>
          <a:xfrm flipV="1">
            <a:off x="4409269" y="3761164"/>
            <a:ext cx="79408" cy="80451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1" name="Freeform 16"/>
          <p:cNvSpPr>
            <a:spLocks/>
          </p:cNvSpPr>
          <p:nvPr/>
        </p:nvSpPr>
        <p:spPr bwMode="auto">
          <a:xfrm flipV="1">
            <a:off x="1721739" y="3755833"/>
            <a:ext cx="2391573" cy="1332561"/>
          </a:xfrm>
          <a:custGeom>
            <a:avLst/>
            <a:gdLst>
              <a:gd name="T0" fmla="*/ 0 w 959"/>
              <a:gd name="T1" fmla="*/ 0 h 544"/>
              <a:gd name="T2" fmla="*/ 723 w 959"/>
              <a:gd name="T3" fmla="*/ 199 h 544"/>
              <a:gd name="T4" fmla="*/ 959 w 959"/>
              <a:gd name="T5" fmla="*/ 544 h 5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959" h="544">
                <a:moveTo>
                  <a:pt x="0" y="0"/>
                </a:moveTo>
                <a:cubicBezTo>
                  <a:pt x="120" y="33"/>
                  <a:pt x="563" y="108"/>
                  <a:pt x="723" y="199"/>
                </a:cubicBezTo>
                <a:cubicBezTo>
                  <a:pt x="883" y="290"/>
                  <a:pt x="910" y="472"/>
                  <a:pt x="959" y="544"/>
                </a:cubicBezTo>
              </a:path>
            </a:pathLst>
          </a:custGeom>
          <a:noFill/>
          <a:ln w="15875" cap="flat" cmpd="sng">
            <a:solidFill>
              <a:schemeClr val="tx1"/>
            </a:solidFill>
            <a:prstDash val="solid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A1FD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e-IL"/>
          </a:p>
        </p:txBody>
      </p:sp>
      <p:sp>
        <p:nvSpPr>
          <p:cNvPr id="51" name="Rectangle 8">
            <a:extLst>
              <a:ext uri="{FF2B5EF4-FFF2-40B4-BE49-F238E27FC236}">
                <a16:creationId xmlns:a16="http://schemas.microsoft.com/office/drawing/2014/main" id="{07D47364-9844-42C2-8C2B-A2FB826512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1113" y="5988843"/>
            <a:ext cx="4264182" cy="358775"/>
          </a:xfrm>
          <a:prstGeom prst="rect">
            <a:avLst/>
          </a:prstGeom>
          <a:solidFill>
            <a:srgbClr val="FF0000">
              <a:alpha val="50000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e-IL"/>
          </a:p>
        </p:txBody>
      </p:sp>
      <p:sp>
        <p:nvSpPr>
          <p:cNvPr id="52" name="Text Box 12">
            <a:extLst>
              <a:ext uri="{FF2B5EF4-FFF2-40B4-BE49-F238E27FC236}">
                <a16:creationId xmlns:a16="http://schemas.microsoft.com/office/drawing/2014/main" id="{FC3F2217-D6AD-4220-8B73-7E45FC6720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76637" y="6395299"/>
            <a:ext cx="10239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A1FD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rtl="1"/>
            <a:r>
              <a:rPr lang="he-IL" altLang="he-IL" sz="1400" dirty="0"/>
              <a:t>מאגר דפדוף</a:t>
            </a:r>
            <a:endParaRPr lang="en-US" altLang="he-IL" sz="1400" dirty="0"/>
          </a:p>
        </p:txBody>
      </p:sp>
      <p:sp>
        <p:nvSpPr>
          <p:cNvPr id="53" name="Rectangle 18">
            <a:extLst>
              <a:ext uri="{FF2B5EF4-FFF2-40B4-BE49-F238E27FC236}">
                <a16:creationId xmlns:a16="http://schemas.microsoft.com/office/drawing/2014/main" id="{3E576D6A-1AFC-49A7-975E-8B044506C6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1557" y="5983514"/>
            <a:ext cx="822960" cy="364102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he-IL" dirty="0" err="1"/>
              <a:t>execB</a:t>
            </a:r>
            <a:endParaRPr lang="en-US" altLang="he-IL" dirty="0"/>
          </a:p>
        </p:txBody>
      </p:sp>
      <p:sp>
        <p:nvSpPr>
          <p:cNvPr id="54" name="Rectangle 18">
            <a:extLst>
              <a:ext uri="{FF2B5EF4-FFF2-40B4-BE49-F238E27FC236}">
                <a16:creationId xmlns:a16="http://schemas.microsoft.com/office/drawing/2014/main" id="{EBB63141-4B79-47E4-BA72-525FBDB14F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19719" y="5988842"/>
            <a:ext cx="614108" cy="358775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he-IL" dirty="0" err="1"/>
              <a:t>swp</a:t>
            </a:r>
            <a:endParaRPr lang="en-US" altLang="he-IL" dirty="0"/>
          </a:p>
        </p:txBody>
      </p:sp>
      <p:sp>
        <p:nvSpPr>
          <p:cNvPr id="55" name="Rectangle 18">
            <a:extLst>
              <a:ext uri="{FF2B5EF4-FFF2-40B4-BE49-F238E27FC236}">
                <a16:creationId xmlns:a16="http://schemas.microsoft.com/office/drawing/2014/main" id="{DC0D4F87-4CCE-41BC-92A5-ADD992ACB5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89811" y="5988841"/>
            <a:ext cx="822960" cy="358775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he-IL" dirty="0" err="1"/>
              <a:t>execA</a:t>
            </a:r>
            <a:endParaRPr lang="en-US" altLang="he-IL" dirty="0"/>
          </a:p>
        </p:txBody>
      </p:sp>
      <p:sp>
        <p:nvSpPr>
          <p:cNvPr id="62" name="Freeform 16">
            <a:extLst>
              <a:ext uri="{FF2B5EF4-FFF2-40B4-BE49-F238E27FC236}">
                <a16:creationId xmlns:a16="http://schemas.microsoft.com/office/drawing/2014/main" id="{C871E006-3C8F-4F82-B125-5F8AE2E15D61}"/>
              </a:ext>
            </a:extLst>
          </p:cNvPr>
          <p:cNvSpPr>
            <a:spLocks/>
          </p:cNvSpPr>
          <p:nvPr/>
        </p:nvSpPr>
        <p:spPr bwMode="auto">
          <a:xfrm>
            <a:off x="1725410" y="5226136"/>
            <a:ext cx="1323710" cy="769516"/>
          </a:xfrm>
          <a:custGeom>
            <a:avLst/>
            <a:gdLst>
              <a:gd name="T0" fmla="*/ 0 w 959"/>
              <a:gd name="T1" fmla="*/ 0 h 544"/>
              <a:gd name="T2" fmla="*/ 723 w 959"/>
              <a:gd name="T3" fmla="*/ 199 h 544"/>
              <a:gd name="T4" fmla="*/ 959 w 959"/>
              <a:gd name="T5" fmla="*/ 544 h 5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959" h="544">
                <a:moveTo>
                  <a:pt x="0" y="0"/>
                </a:moveTo>
                <a:cubicBezTo>
                  <a:pt x="120" y="33"/>
                  <a:pt x="563" y="108"/>
                  <a:pt x="723" y="199"/>
                </a:cubicBezTo>
                <a:cubicBezTo>
                  <a:pt x="883" y="290"/>
                  <a:pt x="910" y="472"/>
                  <a:pt x="959" y="544"/>
                </a:cubicBezTo>
              </a:path>
            </a:pathLst>
          </a:custGeom>
          <a:noFill/>
          <a:ln w="15875" cap="flat" cmpd="sng">
            <a:solidFill>
              <a:schemeClr val="tx1"/>
            </a:solidFill>
            <a:prstDash val="solid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A1FD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e-IL">
              <a:solidFill>
                <a:srgbClr val="FF0000"/>
              </a:solidFill>
            </a:endParaRPr>
          </a:p>
        </p:txBody>
      </p:sp>
      <p:sp>
        <p:nvSpPr>
          <p:cNvPr id="63" name="Text Box 15">
            <a:extLst>
              <a:ext uri="{FF2B5EF4-FFF2-40B4-BE49-F238E27FC236}">
                <a16:creationId xmlns:a16="http://schemas.microsoft.com/office/drawing/2014/main" id="{133638B7-A14D-458F-BB0E-0AAD022B04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26062" y="5056828"/>
            <a:ext cx="276038" cy="30777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A1FD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altLang="he-IL" sz="1400" dirty="0"/>
              <a:t>0</a:t>
            </a:r>
          </a:p>
        </p:txBody>
      </p:sp>
      <p:sp>
        <p:nvSpPr>
          <p:cNvPr id="28" name="Freeform 16">
            <a:extLst>
              <a:ext uri="{FF2B5EF4-FFF2-40B4-BE49-F238E27FC236}">
                <a16:creationId xmlns:a16="http://schemas.microsoft.com/office/drawing/2014/main" id="{440AD6BF-1C7F-4A42-8190-3AEE67B5734D}"/>
              </a:ext>
            </a:extLst>
          </p:cNvPr>
          <p:cNvSpPr>
            <a:spLocks/>
          </p:cNvSpPr>
          <p:nvPr/>
        </p:nvSpPr>
        <p:spPr bwMode="auto">
          <a:xfrm flipH="1">
            <a:off x="6107616" y="5226135"/>
            <a:ext cx="1355928" cy="760419"/>
          </a:xfrm>
          <a:custGeom>
            <a:avLst/>
            <a:gdLst>
              <a:gd name="T0" fmla="*/ 0 w 959"/>
              <a:gd name="T1" fmla="*/ 0 h 544"/>
              <a:gd name="T2" fmla="*/ 723 w 959"/>
              <a:gd name="T3" fmla="*/ 199 h 544"/>
              <a:gd name="T4" fmla="*/ 959 w 959"/>
              <a:gd name="T5" fmla="*/ 544 h 5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959" h="544">
                <a:moveTo>
                  <a:pt x="0" y="0"/>
                </a:moveTo>
                <a:cubicBezTo>
                  <a:pt x="120" y="33"/>
                  <a:pt x="563" y="108"/>
                  <a:pt x="723" y="199"/>
                </a:cubicBezTo>
                <a:cubicBezTo>
                  <a:pt x="883" y="290"/>
                  <a:pt x="910" y="472"/>
                  <a:pt x="959" y="544"/>
                </a:cubicBezTo>
              </a:path>
            </a:pathLst>
          </a:custGeom>
          <a:noFill/>
          <a:ln w="15875" cap="flat" cmpd="sng">
            <a:solidFill>
              <a:schemeClr val="tx1"/>
            </a:solidFill>
            <a:prstDash val="solid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A1FD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e-IL"/>
          </a:p>
        </p:txBody>
      </p:sp>
      <p:sp>
        <p:nvSpPr>
          <p:cNvPr id="31" name="Text Box 15">
            <a:extLst>
              <a:ext uri="{FF2B5EF4-FFF2-40B4-BE49-F238E27FC236}">
                <a16:creationId xmlns:a16="http://schemas.microsoft.com/office/drawing/2014/main" id="{23737E4A-0234-4808-B771-9D9B01C61B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28164" y="4776576"/>
            <a:ext cx="30409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A1FD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/>
            <a:r>
              <a:rPr lang="en-US" altLang="he-IL" sz="1400" dirty="0"/>
              <a:t>0</a:t>
            </a:r>
          </a:p>
        </p:txBody>
      </p:sp>
      <p:sp>
        <p:nvSpPr>
          <p:cNvPr id="32" name="Text Box 15">
            <a:extLst>
              <a:ext uri="{FF2B5EF4-FFF2-40B4-BE49-F238E27FC236}">
                <a16:creationId xmlns:a16="http://schemas.microsoft.com/office/drawing/2014/main" id="{65A7F497-EBC4-4879-BDB7-8C391C0C07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02738" y="5139673"/>
            <a:ext cx="30409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A1FD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/>
            <a:r>
              <a:rPr lang="en-US" altLang="he-IL" sz="1400" dirty="0"/>
              <a:t>1</a:t>
            </a:r>
          </a:p>
        </p:txBody>
      </p:sp>
      <p:graphicFrame>
        <p:nvGraphicFramePr>
          <p:cNvPr id="29" name="Table 28">
            <a:extLst>
              <a:ext uri="{FF2B5EF4-FFF2-40B4-BE49-F238E27FC236}">
                <a16:creationId xmlns:a16="http://schemas.microsoft.com/office/drawing/2014/main" id="{99AE8BAA-17F9-408E-8BDF-FB5F51492D2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3106539"/>
              </p:ext>
            </p:extLst>
          </p:nvPr>
        </p:nvGraphicFramePr>
        <p:xfrm>
          <a:off x="377999" y="1030668"/>
          <a:ext cx="8404311" cy="853440"/>
        </p:xfrm>
        <a:graphic>
          <a:graphicData uri="http://schemas.openxmlformats.org/drawingml/2006/table">
            <a:tbl>
              <a:tblPr rtl="1">
                <a:tableStyleId>{5C22544A-7EE6-4342-B048-85BDC9FD1C3A}</a:tableStyleId>
              </a:tblPr>
              <a:tblGrid>
                <a:gridCol w="8829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83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939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4264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5170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5695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1200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3030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66531"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Process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Read/Write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Dirty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Accessed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Slot Number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Present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Physical Address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Page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2721"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execA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2721"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30" name="Table 29">
            <a:extLst>
              <a:ext uri="{FF2B5EF4-FFF2-40B4-BE49-F238E27FC236}">
                <a16:creationId xmlns:a16="http://schemas.microsoft.com/office/drawing/2014/main" id="{5306C896-B868-45AD-B0A0-17ED50B318B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9776745"/>
              </p:ext>
            </p:extLst>
          </p:nvPr>
        </p:nvGraphicFramePr>
        <p:xfrm>
          <a:off x="377998" y="2024073"/>
          <a:ext cx="8404311" cy="853440"/>
        </p:xfrm>
        <a:graphic>
          <a:graphicData uri="http://schemas.openxmlformats.org/drawingml/2006/table">
            <a:tbl>
              <a:tblPr rtl="1">
                <a:tableStyleId>{5C22544A-7EE6-4342-B048-85BDC9FD1C3A}</a:tableStyleId>
              </a:tblPr>
              <a:tblGrid>
                <a:gridCol w="882955">
                  <a:extLst>
                    <a:ext uri="{9D8B030D-6E8A-4147-A177-3AD203B41FA5}">
                      <a16:colId xmlns:a16="http://schemas.microsoft.com/office/drawing/2014/main" val="228258614"/>
                    </a:ext>
                  </a:extLst>
                </a:gridCol>
                <a:gridCol w="1228338">
                  <a:extLst>
                    <a:ext uri="{9D8B030D-6E8A-4147-A177-3AD203B41FA5}">
                      <a16:colId xmlns:a16="http://schemas.microsoft.com/office/drawing/2014/main" val="1572144825"/>
                    </a:ext>
                  </a:extLst>
                </a:gridCol>
                <a:gridCol w="799393">
                  <a:extLst>
                    <a:ext uri="{9D8B030D-6E8A-4147-A177-3AD203B41FA5}">
                      <a16:colId xmlns:a16="http://schemas.microsoft.com/office/drawing/2014/main" val="3811048338"/>
                    </a:ext>
                  </a:extLst>
                </a:gridCol>
                <a:gridCol w="1042649">
                  <a:extLst>
                    <a:ext uri="{9D8B030D-6E8A-4147-A177-3AD203B41FA5}">
                      <a16:colId xmlns:a16="http://schemas.microsoft.com/office/drawing/2014/main" val="3889128585"/>
                    </a:ext>
                  </a:extLst>
                </a:gridCol>
                <a:gridCol w="1651708">
                  <a:extLst>
                    <a:ext uri="{9D8B030D-6E8A-4147-A177-3AD203B41FA5}">
                      <a16:colId xmlns:a16="http://schemas.microsoft.com/office/drawing/2014/main" val="956764783"/>
                    </a:ext>
                  </a:extLst>
                </a:gridCol>
                <a:gridCol w="856957">
                  <a:extLst>
                    <a:ext uri="{9D8B030D-6E8A-4147-A177-3AD203B41FA5}">
                      <a16:colId xmlns:a16="http://schemas.microsoft.com/office/drawing/2014/main" val="3907252097"/>
                    </a:ext>
                  </a:extLst>
                </a:gridCol>
                <a:gridCol w="1012008">
                  <a:extLst>
                    <a:ext uri="{9D8B030D-6E8A-4147-A177-3AD203B41FA5}">
                      <a16:colId xmlns:a16="http://schemas.microsoft.com/office/drawing/2014/main" val="270583583"/>
                    </a:ext>
                  </a:extLst>
                </a:gridCol>
                <a:gridCol w="930303">
                  <a:extLst>
                    <a:ext uri="{9D8B030D-6E8A-4147-A177-3AD203B41FA5}">
                      <a16:colId xmlns:a16="http://schemas.microsoft.com/office/drawing/2014/main" val="3123787517"/>
                    </a:ext>
                  </a:extLst>
                </a:gridCol>
              </a:tblGrid>
              <a:tr h="152721"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Process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Read/Write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Dirty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Accessed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Slot Number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Present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Physical Address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Page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03438469"/>
                  </a:ext>
                </a:extLst>
              </a:tr>
              <a:tr h="152721"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32187372"/>
                  </a:ext>
                </a:extLst>
              </a:tr>
              <a:tr h="152721"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execB</a:t>
                      </a:r>
                      <a:endParaRPr lang="en-US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788238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100248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47FC0C60-1A70-4BA0-9E5F-54D734E580E4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457196" y="723936"/>
          <a:ext cx="1463040" cy="185420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1463040">
                  <a:extLst>
                    <a:ext uri="{9D8B030D-6E8A-4147-A177-3AD203B41FA5}">
                      <a16:colId xmlns:a16="http://schemas.microsoft.com/office/drawing/2014/main" val="33621862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/>
                        <a:t>task_struct</a:t>
                      </a: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54282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25869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mm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841719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07141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4138030"/>
                  </a:ext>
                </a:extLst>
              </a:tr>
            </a:tbl>
          </a:graphicData>
        </a:graphic>
      </p:graphicFrame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id="{9CB09079-52A9-402F-98BC-1BD9AE0DC198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2468876" y="1651036"/>
          <a:ext cx="1371600" cy="185420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1371600">
                  <a:extLst>
                    <a:ext uri="{9D8B030D-6E8A-4147-A177-3AD203B41FA5}">
                      <a16:colId xmlns:a16="http://schemas.microsoft.com/office/drawing/2014/main" val="33621862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/>
                        <a:t>mm_struct</a:t>
                      </a: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54282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25869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/>
                        <a:t>mmap</a:t>
                      </a: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841719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07141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/>
                        <a:t>pgd</a:t>
                      </a: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4138030"/>
                  </a:ext>
                </a:extLst>
              </a:tr>
            </a:tbl>
          </a:graphicData>
        </a:graphic>
      </p:graphicFrame>
      <p:graphicFrame>
        <p:nvGraphicFramePr>
          <p:cNvPr id="16" name="Table 15">
            <a:extLst>
              <a:ext uri="{FF2B5EF4-FFF2-40B4-BE49-F238E27FC236}">
                <a16:creationId xmlns:a16="http://schemas.microsoft.com/office/drawing/2014/main" id="{6CA441A8-08A8-4FAA-BC8A-ABA44A138E1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944998"/>
              </p:ext>
            </p:extLst>
          </p:nvPr>
        </p:nvGraphicFramePr>
        <p:xfrm>
          <a:off x="4606282" y="1357121"/>
          <a:ext cx="1926773" cy="73152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1926773">
                  <a:extLst>
                    <a:ext uri="{9D8B030D-6E8A-4147-A177-3AD203B41FA5}">
                      <a16:colId xmlns:a16="http://schemas.microsoft.com/office/drawing/2014/main" val="3362186204"/>
                    </a:ext>
                  </a:extLst>
                </a:gridCol>
              </a:tblGrid>
              <a:tr h="347472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/>
                        <a:t>vm_area_struct</a:t>
                      </a: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5428221"/>
                  </a:ext>
                </a:extLst>
              </a:tr>
              <a:tr h="347472"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2586954"/>
                  </a:ext>
                </a:extLst>
              </a:tr>
            </a:tbl>
          </a:graphicData>
        </a:graphic>
      </p:graphicFrame>
      <p:graphicFrame>
        <p:nvGraphicFramePr>
          <p:cNvPr id="17" name="Table 16">
            <a:extLst>
              <a:ext uri="{FF2B5EF4-FFF2-40B4-BE49-F238E27FC236}">
                <a16:creationId xmlns:a16="http://schemas.microsoft.com/office/drawing/2014/main" id="{8D349CF1-43DF-415C-9E75-690FDC80329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7921237"/>
              </p:ext>
            </p:extLst>
          </p:nvPr>
        </p:nvGraphicFramePr>
        <p:xfrm>
          <a:off x="7298871" y="723937"/>
          <a:ext cx="1519665" cy="5785351"/>
        </p:xfrm>
        <a:graphic>
          <a:graphicData uri="http://schemas.openxmlformats.org/drawingml/2006/table">
            <a:tbl>
              <a:tblPr firstRow="1" bandRow="1">
                <a:tableStyleId>{17292A2E-F333-43FB-9621-5CBBE7FDCDCB}</a:tableStyleId>
              </a:tblPr>
              <a:tblGrid>
                <a:gridCol w="1519665">
                  <a:extLst>
                    <a:ext uri="{9D8B030D-6E8A-4147-A177-3AD203B41FA5}">
                      <a16:colId xmlns:a16="http://schemas.microsoft.com/office/drawing/2014/main" val="3362186204"/>
                    </a:ext>
                  </a:extLst>
                </a:gridCol>
              </a:tblGrid>
              <a:tr h="913652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process virtual memory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5428221"/>
                  </a:ext>
                </a:extLst>
              </a:tr>
              <a:tr h="974091"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  <a:p>
                      <a:pPr algn="ctr"/>
                      <a:r>
                        <a:rPr lang="en-US" sz="1800" dirty="0"/>
                        <a:t>kernel</a:t>
                      </a:r>
                    </a:p>
                    <a:p>
                      <a:pPr algn="ctr"/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2586954"/>
                  </a:ext>
                </a:extLst>
              </a:tr>
              <a:tr h="383734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stack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2127614"/>
                  </a:ext>
                </a:extLst>
              </a:tr>
              <a:tr h="383734"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06120353"/>
                  </a:ext>
                </a:extLst>
              </a:tr>
              <a:tr h="913652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/>
                        <a:t>mmap’ed</a:t>
                      </a:r>
                      <a:r>
                        <a:rPr lang="en-US" sz="1800" dirty="0"/>
                        <a:t> (e.g. shared library)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4171913"/>
                  </a:ext>
                </a:extLst>
              </a:tr>
              <a:tr h="383734"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8247473"/>
                  </a:ext>
                </a:extLst>
              </a:tr>
              <a:tr h="885862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heap (data)</a:t>
                      </a:r>
                    </a:p>
                    <a:p>
                      <a:pPr algn="ctr"/>
                      <a:r>
                        <a:rPr lang="en-US" altLang="en-US" sz="18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r w </a:t>
                      </a:r>
                      <a:r>
                        <a:rPr lang="en-US" altLang="en-US" sz="1800" strike="sng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x</a:t>
                      </a:r>
                      <a:endParaRPr lang="en-US" sz="1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0714102"/>
                  </a:ext>
                </a:extLst>
              </a:tr>
              <a:tr h="94539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text (code)</a:t>
                      </a:r>
                    </a:p>
                    <a:p>
                      <a:pPr algn="ctr"/>
                      <a:r>
                        <a:rPr lang="en-US" altLang="en-US" sz="18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r </a:t>
                      </a:r>
                      <a:r>
                        <a:rPr lang="en-US" altLang="en-US" sz="1800" strike="sng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w</a:t>
                      </a:r>
                      <a:r>
                        <a:rPr lang="en-US" altLang="en-US" sz="18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 x</a:t>
                      </a:r>
                      <a:endParaRPr lang="en-US" sz="1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4138030"/>
                  </a:ext>
                </a:extLst>
              </a:tr>
            </a:tbl>
          </a:graphicData>
        </a:graphic>
      </p:graphicFrame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0B2DE260-2586-46BB-BB28-6A3805327702}"/>
              </a:ext>
            </a:extLst>
          </p:cNvPr>
          <p:cNvCxnSpPr>
            <a:cxnSpLocks/>
            <a:stCxn id="13" idx="3"/>
          </p:cNvCxnSpPr>
          <p:nvPr/>
        </p:nvCxnSpPr>
        <p:spPr>
          <a:xfrm>
            <a:off x="1920236" y="1651036"/>
            <a:ext cx="548640" cy="0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0" name="Connector: Elbow 19">
            <a:extLst>
              <a:ext uri="{FF2B5EF4-FFF2-40B4-BE49-F238E27FC236}">
                <a16:creationId xmlns:a16="http://schemas.microsoft.com/office/drawing/2014/main" id="{184411E1-338E-4C6B-B979-CF9685B6ED98}"/>
              </a:ext>
            </a:extLst>
          </p:cNvPr>
          <p:cNvCxnSpPr>
            <a:cxnSpLocks/>
            <a:stCxn id="15" idx="3"/>
            <a:endCxn id="16" idx="0"/>
          </p:cNvCxnSpPr>
          <p:nvPr/>
        </p:nvCxnSpPr>
        <p:spPr>
          <a:xfrm flipV="1">
            <a:off x="3840476" y="1357121"/>
            <a:ext cx="1729192" cy="1221015"/>
          </a:xfrm>
          <a:prstGeom prst="bentConnector4">
            <a:avLst>
              <a:gd name="adj1" fmla="val 22143"/>
              <a:gd name="adj2" fmla="val 118722"/>
            </a:avLst>
          </a:prstGeom>
          <a:ln>
            <a:headEnd type="none" w="med" len="med"/>
            <a:tailEnd type="arrow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2CDBC78C-22D4-450A-BC1A-F0D5AD491D11}"/>
              </a:ext>
            </a:extLst>
          </p:cNvPr>
          <p:cNvCxnSpPr>
            <a:cxnSpLocks/>
            <a:stCxn id="16" idx="3"/>
          </p:cNvCxnSpPr>
          <p:nvPr/>
        </p:nvCxnSpPr>
        <p:spPr>
          <a:xfrm>
            <a:off x="6533055" y="1722881"/>
            <a:ext cx="765816" cy="914147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2B9343F1-1661-486A-869A-2B65760262C9}"/>
              </a:ext>
            </a:extLst>
          </p:cNvPr>
          <p:cNvCxnSpPr>
            <a:cxnSpLocks/>
            <a:stCxn id="16" idx="3"/>
          </p:cNvCxnSpPr>
          <p:nvPr/>
        </p:nvCxnSpPr>
        <p:spPr>
          <a:xfrm>
            <a:off x="6533055" y="1722881"/>
            <a:ext cx="765812" cy="1305307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685368A6-1AF5-4450-8AB7-955535CCE448}"/>
              </a:ext>
            </a:extLst>
          </p:cNvPr>
          <p:cNvCxnSpPr>
            <a:cxnSpLocks/>
            <a:stCxn id="23" idx="3"/>
          </p:cNvCxnSpPr>
          <p:nvPr/>
        </p:nvCxnSpPr>
        <p:spPr>
          <a:xfrm>
            <a:off x="6533056" y="3146766"/>
            <a:ext cx="765811" cy="226872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0CD890C6-EA6D-4489-AA57-7401271901D2}"/>
              </a:ext>
            </a:extLst>
          </p:cNvPr>
          <p:cNvCxnSpPr>
            <a:cxnSpLocks/>
            <a:stCxn id="23" idx="3"/>
          </p:cNvCxnSpPr>
          <p:nvPr/>
        </p:nvCxnSpPr>
        <p:spPr>
          <a:xfrm>
            <a:off x="6533056" y="3146766"/>
            <a:ext cx="765811" cy="1146265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1F8FC8CC-4607-46FF-A53C-1F0DF15BC363}"/>
              </a:ext>
            </a:extLst>
          </p:cNvPr>
          <p:cNvCxnSpPr>
            <a:cxnSpLocks/>
            <a:stCxn id="26" idx="3"/>
          </p:cNvCxnSpPr>
          <p:nvPr/>
        </p:nvCxnSpPr>
        <p:spPr>
          <a:xfrm flipV="1">
            <a:off x="6533056" y="5595968"/>
            <a:ext cx="765811" cy="398568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4" name="Straight Arrow Connector 53">
            <a:extLst>
              <a:ext uri="{FF2B5EF4-FFF2-40B4-BE49-F238E27FC236}">
                <a16:creationId xmlns:a16="http://schemas.microsoft.com/office/drawing/2014/main" id="{CE7BC2C1-AF3D-4749-A195-B6C711669487}"/>
              </a:ext>
            </a:extLst>
          </p:cNvPr>
          <p:cNvCxnSpPr>
            <a:cxnSpLocks/>
            <a:stCxn id="26" idx="3"/>
          </p:cNvCxnSpPr>
          <p:nvPr/>
        </p:nvCxnSpPr>
        <p:spPr>
          <a:xfrm>
            <a:off x="6533056" y="5994536"/>
            <a:ext cx="765811" cy="522814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4" name="Cloud 23">
            <a:extLst>
              <a:ext uri="{FF2B5EF4-FFF2-40B4-BE49-F238E27FC236}">
                <a16:creationId xmlns:a16="http://schemas.microsoft.com/office/drawing/2014/main" id="{0D8D163F-B6AA-4673-90AB-B69848E25667}"/>
              </a:ext>
            </a:extLst>
          </p:cNvPr>
          <p:cNvSpPr/>
          <p:nvPr/>
        </p:nvSpPr>
        <p:spPr>
          <a:xfrm>
            <a:off x="731516" y="4681091"/>
            <a:ext cx="1737360" cy="914876"/>
          </a:xfrm>
          <a:prstGeom prst="cloud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page table</a:t>
            </a:r>
          </a:p>
        </p:txBody>
      </p:sp>
      <p:cxnSp>
        <p:nvCxnSpPr>
          <p:cNvPr id="189" name="Straight Arrow Connector 188">
            <a:extLst>
              <a:ext uri="{FF2B5EF4-FFF2-40B4-BE49-F238E27FC236}">
                <a16:creationId xmlns:a16="http://schemas.microsoft.com/office/drawing/2014/main" id="{6330BC82-8D8E-4511-8094-393AF0170CCE}"/>
              </a:ext>
            </a:extLst>
          </p:cNvPr>
          <p:cNvCxnSpPr>
            <a:cxnSpLocks/>
            <a:stCxn id="15" idx="2"/>
            <a:endCxn id="24" idx="3"/>
          </p:cNvCxnSpPr>
          <p:nvPr/>
        </p:nvCxnSpPr>
        <p:spPr>
          <a:xfrm flipH="1">
            <a:off x="1600196" y="3505236"/>
            <a:ext cx="1554480" cy="1228164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AFDD3B4-C556-4A47-B2B4-3153D7D97E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he-IL"/>
              <a:t>מערכות הפעלה - תרגול 11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0B820B-5BC9-41AB-B539-E658E9F278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12</a:t>
            </a:fld>
            <a:endParaRPr lang="en-US"/>
          </a:p>
        </p:txBody>
      </p:sp>
      <p:graphicFrame>
        <p:nvGraphicFramePr>
          <p:cNvPr id="23" name="Table 22">
            <a:extLst>
              <a:ext uri="{FF2B5EF4-FFF2-40B4-BE49-F238E27FC236}">
                <a16:creationId xmlns:a16="http://schemas.microsoft.com/office/drawing/2014/main" id="{FD5717FA-6EA6-4CF5-9D4C-ED14C9CC0CF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573715"/>
              </p:ext>
            </p:extLst>
          </p:nvPr>
        </p:nvGraphicFramePr>
        <p:xfrm>
          <a:off x="4606283" y="2781006"/>
          <a:ext cx="1926773" cy="73152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1926773">
                  <a:extLst>
                    <a:ext uri="{9D8B030D-6E8A-4147-A177-3AD203B41FA5}">
                      <a16:colId xmlns:a16="http://schemas.microsoft.com/office/drawing/2014/main" val="3362186204"/>
                    </a:ext>
                  </a:extLst>
                </a:gridCol>
              </a:tblGrid>
              <a:tr h="347472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/>
                        <a:t>vm_area_struct</a:t>
                      </a: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5428221"/>
                  </a:ext>
                </a:extLst>
              </a:tr>
              <a:tr h="347472"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2586954"/>
                  </a:ext>
                </a:extLst>
              </a:tr>
            </a:tbl>
          </a:graphicData>
        </a:graphic>
      </p:graphicFrame>
      <p:graphicFrame>
        <p:nvGraphicFramePr>
          <p:cNvPr id="25" name="Table 24">
            <a:extLst>
              <a:ext uri="{FF2B5EF4-FFF2-40B4-BE49-F238E27FC236}">
                <a16:creationId xmlns:a16="http://schemas.microsoft.com/office/drawing/2014/main" id="{FCA41D30-6627-47EC-BE0E-227F3335929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3451255"/>
              </p:ext>
            </p:extLst>
          </p:nvPr>
        </p:nvGraphicFramePr>
        <p:xfrm>
          <a:off x="4606283" y="4204891"/>
          <a:ext cx="1926773" cy="73152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1926773">
                  <a:extLst>
                    <a:ext uri="{9D8B030D-6E8A-4147-A177-3AD203B41FA5}">
                      <a16:colId xmlns:a16="http://schemas.microsoft.com/office/drawing/2014/main" val="3362186204"/>
                    </a:ext>
                  </a:extLst>
                </a:gridCol>
              </a:tblGrid>
              <a:tr h="347472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/>
                        <a:t>vm_area_struct</a:t>
                      </a: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5428221"/>
                  </a:ext>
                </a:extLst>
              </a:tr>
              <a:tr h="347472"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2586954"/>
                  </a:ext>
                </a:extLst>
              </a:tr>
            </a:tbl>
          </a:graphicData>
        </a:graphic>
      </p:graphicFrame>
      <p:graphicFrame>
        <p:nvGraphicFramePr>
          <p:cNvPr id="26" name="Table 25">
            <a:extLst>
              <a:ext uri="{FF2B5EF4-FFF2-40B4-BE49-F238E27FC236}">
                <a16:creationId xmlns:a16="http://schemas.microsoft.com/office/drawing/2014/main" id="{8FE1ED54-6F6A-4A0F-84A9-397B7EBB2C5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39979"/>
              </p:ext>
            </p:extLst>
          </p:nvPr>
        </p:nvGraphicFramePr>
        <p:xfrm>
          <a:off x="4606283" y="5628776"/>
          <a:ext cx="1926773" cy="73152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1926773">
                  <a:extLst>
                    <a:ext uri="{9D8B030D-6E8A-4147-A177-3AD203B41FA5}">
                      <a16:colId xmlns:a16="http://schemas.microsoft.com/office/drawing/2014/main" val="3362186204"/>
                    </a:ext>
                  </a:extLst>
                </a:gridCol>
              </a:tblGrid>
              <a:tr h="347472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/>
                        <a:t>vm_area_struct</a:t>
                      </a: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5428221"/>
                  </a:ext>
                </a:extLst>
              </a:tr>
              <a:tr h="347472"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2586954"/>
                  </a:ext>
                </a:extLst>
              </a:tr>
            </a:tbl>
          </a:graphicData>
        </a:graphic>
      </p:graphicFrame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44B59E57-4724-40A1-942E-596872BBCB19}"/>
              </a:ext>
            </a:extLst>
          </p:cNvPr>
          <p:cNvCxnSpPr>
            <a:cxnSpLocks/>
          </p:cNvCxnSpPr>
          <p:nvPr/>
        </p:nvCxnSpPr>
        <p:spPr>
          <a:xfrm flipV="1">
            <a:off x="6533055" y="4676575"/>
            <a:ext cx="765811" cy="44884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992BB982-9BE4-4780-AB24-FC73DE1F5DF6}"/>
              </a:ext>
            </a:extLst>
          </p:cNvPr>
          <p:cNvCxnSpPr>
            <a:cxnSpLocks/>
          </p:cNvCxnSpPr>
          <p:nvPr/>
        </p:nvCxnSpPr>
        <p:spPr>
          <a:xfrm>
            <a:off x="6533055" y="4721459"/>
            <a:ext cx="765811" cy="874508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A133EC0D-E323-49B9-9FCF-8AA749366D4C}"/>
              </a:ext>
            </a:extLst>
          </p:cNvPr>
          <p:cNvCxnSpPr>
            <a:cxnSpLocks/>
            <a:stCxn id="16" idx="2"/>
            <a:endCxn id="23" idx="0"/>
          </p:cNvCxnSpPr>
          <p:nvPr/>
        </p:nvCxnSpPr>
        <p:spPr>
          <a:xfrm>
            <a:off x="5569668" y="2088641"/>
            <a:ext cx="1" cy="692365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FE487B28-A8AF-45E5-AF7F-91E6F43AE8C0}"/>
              </a:ext>
            </a:extLst>
          </p:cNvPr>
          <p:cNvCxnSpPr>
            <a:cxnSpLocks/>
            <a:stCxn id="25" idx="2"/>
            <a:endCxn id="26" idx="0"/>
          </p:cNvCxnSpPr>
          <p:nvPr/>
        </p:nvCxnSpPr>
        <p:spPr>
          <a:xfrm>
            <a:off x="5569669" y="4936411"/>
            <a:ext cx="0" cy="692365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C537D76F-D309-4CF5-81F5-FD28FF1566C3}"/>
              </a:ext>
            </a:extLst>
          </p:cNvPr>
          <p:cNvCxnSpPr>
            <a:cxnSpLocks/>
            <a:stCxn id="23" idx="2"/>
            <a:endCxn id="25" idx="0"/>
          </p:cNvCxnSpPr>
          <p:nvPr/>
        </p:nvCxnSpPr>
        <p:spPr>
          <a:xfrm>
            <a:off x="5569669" y="3512526"/>
            <a:ext cx="0" cy="692365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959743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394" name="Rectangle 2">
            <a:extLst>
              <a:ext uri="{FF2B5EF4-FFF2-40B4-BE49-F238E27FC236}">
                <a16:creationId xmlns:a16="http://schemas.microsoft.com/office/drawing/2014/main" id="{1A4DAD25-FFA1-46AB-8B03-1939B031A37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e-IL" altLang="en-US" dirty="0"/>
              <a:t>אזורי זיכרון</a:t>
            </a:r>
            <a:endParaRPr lang="en-US" altLang="en-US" dirty="0"/>
          </a:p>
        </p:txBody>
      </p:sp>
      <p:sp>
        <p:nvSpPr>
          <p:cNvPr id="315395" name="Rectangle 3">
            <a:extLst>
              <a:ext uri="{FF2B5EF4-FFF2-40B4-BE49-F238E27FC236}">
                <a16:creationId xmlns:a16="http://schemas.microsoft.com/office/drawing/2014/main" id="{5AF2508A-39B6-4220-BC96-52975065261A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he-IL" altLang="en-US" dirty="0"/>
              <a:t>הגרעין מנהל את מרחב הזיכרון של תהליך ע"י חלוקה לאזורי זיכרון (</a:t>
            </a:r>
            <a:r>
              <a:rPr lang="en-US" altLang="en-US" dirty="0"/>
              <a:t>virtual memory regions</a:t>
            </a:r>
            <a:r>
              <a:rPr lang="he-IL" altLang="en-US" dirty="0"/>
              <a:t>).</a:t>
            </a:r>
          </a:p>
          <a:p>
            <a:r>
              <a:rPr lang="he-IL" altLang="en-US" dirty="0"/>
              <a:t>אזור זיכרון הוא רצף כתובות במרחב הזיכרון של התהליך (מתוך התחום של </a:t>
            </a:r>
            <a:r>
              <a:rPr lang="en-US" altLang="en-US" dirty="0"/>
              <a:t>3GB</a:t>
            </a:r>
            <a:r>
              <a:rPr lang="he-IL" altLang="en-US" dirty="0"/>
              <a:t> התחתונים).</a:t>
            </a:r>
          </a:p>
          <a:p>
            <a:pPr lvl="1"/>
            <a:r>
              <a:rPr lang="he-IL" altLang="en-US" dirty="0"/>
              <a:t>אזורי הזיכרון אינם חופפים.</a:t>
            </a:r>
          </a:p>
          <a:p>
            <a:pPr lvl="1"/>
            <a:r>
              <a:rPr lang="he-IL" altLang="en-US" dirty="0"/>
              <a:t>לכל אזור הרשאות קריאה/כתיבה/ביצוע משלו.</a:t>
            </a:r>
          </a:p>
          <a:p>
            <a:pPr lvl="1"/>
            <a:r>
              <a:rPr lang="he-IL" altLang="en-US" dirty="0"/>
              <a:t>תהליך יכול לגשת רק לכתובת שנמצאת באזור זיכרון כלשהו.</a:t>
            </a:r>
          </a:p>
          <a:p>
            <a:pPr lvl="1"/>
            <a:r>
              <a:rPr lang="he-IL" altLang="en-US" dirty="0"/>
              <a:t>כתובת התחלתית וגודל של אזור זיכרון הם כפולות של גודל הדף.    </a:t>
            </a:r>
          </a:p>
          <a:p>
            <a:pPr lvl="2"/>
            <a:r>
              <a:rPr lang="he-IL" altLang="en-US" dirty="0"/>
              <a:t>כיוון שיחידת ההקצאה הבסיסית של מנגנון הזיכרון </a:t>
            </a:r>
            <a:r>
              <a:rPr lang="he-IL" altLang="en-US" dirty="0" err="1"/>
              <a:t>הוירטואלי</a:t>
            </a:r>
            <a:r>
              <a:rPr lang="he-IL" altLang="en-US" dirty="0"/>
              <a:t> היא דף.</a:t>
            </a:r>
          </a:p>
          <a:p>
            <a:pPr lvl="1"/>
            <a:r>
              <a:rPr lang="he-IL" altLang="en-US" dirty="0"/>
              <a:t>ניתן להוסיף, להסיר, להגדיל ולהקטין אזורי זיכרון.</a:t>
            </a:r>
          </a:p>
          <a:p>
            <a:pPr lvl="1"/>
            <a:r>
              <a:rPr lang="he-IL" altLang="en-US" dirty="0"/>
              <a:t>הקצאת אזור זיכרון לתהליך לא מוסיפה מיד דפים ולא מעדכנת את טבלת הדפים---ההקצאה נדחית עד לרגע בו הם נדרשים, כפי שנראה בהמשך.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0294A3-62D0-4594-B18B-3B47F0D6D5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מערכות הפעלה - תרגול 11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92A314-C9E1-4512-B952-B1EBA1FC75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13</a:t>
            </a:fld>
            <a:endParaRPr lang="en-US"/>
          </a:p>
        </p:txBody>
      </p:sp>
      <p:grpSp>
        <p:nvGrpSpPr>
          <p:cNvPr id="315396" name="Group 4">
            <a:extLst>
              <a:ext uri="{FF2B5EF4-FFF2-40B4-BE49-F238E27FC236}">
                <a16:creationId xmlns:a16="http://schemas.microsoft.com/office/drawing/2014/main" id="{6BB233B2-EF2F-4413-8A77-0028C13EB17F}"/>
              </a:ext>
            </a:extLst>
          </p:cNvPr>
          <p:cNvGrpSpPr>
            <a:grpSpLocks/>
          </p:cNvGrpSpPr>
          <p:nvPr/>
        </p:nvGrpSpPr>
        <p:grpSpPr bwMode="auto">
          <a:xfrm>
            <a:off x="533400" y="609600"/>
            <a:ext cx="688975" cy="857250"/>
            <a:chOff x="1824" y="633"/>
            <a:chExt cx="2834" cy="2849"/>
          </a:xfrm>
        </p:grpSpPr>
        <p:sp>
          <p:nvSpPr>
            <p:cNvPr id="315397" name="Puzzle3">
              <a:extLst>
                <a:ext uri="{FF2B5EF4-FFF2-40B4-BE49-F238E27FC236}">
                  <a16:creationId xmlns:a16="http://schemas.microsoft.com/office/drawing/2014/main" id="{4A7C1386-0D71-452A-A9D1-6E521354FDD1}"/>
                </a:ext>
              </a:extLst>
            </p:cNvPr>
            <p:cNvSpPr>
              <a:spLocks noEditPoints="1" noChangeArrowheads="1"/>
            </p:cNvSpPr>
            <p:nvPr/>
          </p:nvSpPr>
          <p:spPr bwMode="auto">
            <a:xfrm>
              <a:off x="3204" y="633"/>
              <a:ext cx="1114" cy="1514"/>
            </a:xfrm>
            <a:custGeom>
              <a:avLst/>
              <a:gdLst>
                <a:gd name="T0" fmla="*/ 10391 w 21600"/>
                <a:gd name="T1" fmla="*/ 15806 h 21600"/>
                <a:gd name="T2" fmla="*/ 20551 w 21600"/>
                <a:gd name="T3" fmla="*/ 21088 h 21600"/>
                <a:gd name="T4" fmla="*/ 13180 w 21600"/>
                <a:gd name="T5" fmla="*/ 13801 h 21600"/>
                <a:gd name="T6" fmla="*/ 20551 w 21600"/>
                <a:gd name="T7" fmla="*/ 7025 h 21600"/>
                <a:gd name="T8" fmla="*/ 10500 w 21600"/>
                <a:gd name="T9" fmla="*/ 52 h 21600"/>
                <a:gd name="T10" fmla="*/ 692 w 21600"/>
                <a:gd name="T11" fmla="*/ 6802 h 21600"/>
                <a:gd name="T12" fmla="*/ 8064 w 21600"/>
                <a:gd name="T13" fmla="*/ 13526 h 21600"/>
                <a:gd name="T14" fmla="*/ 692 w 21600"/>
                <a:gd name="T15" fmla="*/ 21088 h 21600"/>
                <a:gd name="T16" fmla="*/ 2273 w 21600"/>
                <a:gd name="T17" fmla="*/ 7719 h 21600"/>
                <a:gd name="T18" fmla="*/ 19149 w 21600"/>
                <a:gd name="T19" fmla="*/ 202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6625" y="20892"/>
                  </a:moveTo>
                  <a:lnTo>
                    <a:pt x="7105" y="21023"/>
                  </a:lnTo>
                  <a:lnTo>
                    <a:pt x="7513" y="21088"/>
                  </a:lnTo>
                  <a:lnTo>
                    <a:pt x="7922" y="21115"/>
                  </a:lnTo>
                  <a:lnTo>
                    <a:pt x="8242" y="21115"/>
                  </a:lnTo>
                  <a:lnTo>
                    <a:pt x="8544" y="21062"/>
                  </a:lnTo>
                  <a:lnTo>
                    <a:pt x="8810" y="20997"/>
                  </a:lnTo>
                  <a:lnTo>
                    <a:pt x="9023" y="20892"/>
                  </a:lnTo>
                  <a:lnTo>
                    <a:pt x="9148" y="20761"/>
                  </a:lnTo>
                  <a:lnTo>
                    <a:pt x="9290" y="20616"/>
                  </a:lnTo>
                  <a:lnTo>
                    <a:pt x="9361" y="20459"/>
                  </a:lnTo>
                  <a:lnTo>
                    <a:pt x="9396" y="20289"/>
                  </a:lnTo>
                  <a:lnTo>
                    <a:pt x="9396" y="20092"/>
                  </a:lnTo>
                  <a:lnTo>
                    <a:pt x="9325" y="19909"/>
                  </a:lnTo>
                  <a:lnTo>
                    <a:pt x="9219" y="19738"/>
                  </a:lnTo>
                  <a:lnTo>
                    <a:pt x="9094" y="19555"/>
                  </a:lnTo>
                  <a:lnTo>
                    <a:pt x="8917" y="19384"/>
                  </a:lnTo>
                  <a:lnTo>
                    <a:pt x="8650" y="19162"/>
                  </a:lnTo>
                  <a:lnTo>
                    <a:pt x="8437" y="18900"/>
                  </a:lnTo>
                  <a:lnTo>
                    <a:pt x="8277" y="18624"/>
                  </a:lnTo>
                  <a:lnTo>
                    <a:pt x="8135" y="18349"/>
                  </a:lnTo>
                  <a:lnTo>
                    <a:pt x="8028" y="18048"/>
                  </a:lnTo>
                  <a:lnTo>
                    <a:pt x="7993" y="17746"/>
                  </a:lnTo>
                  <a:lnTo>
                    <a:pt x="7993" y="17471"/>
                  </a:lnTo>
                  <a:lnTo>
                    <a:pt x="8028" y="17169"/>
                  </a:lnTo>
                  <a:lnTo>
                    <a:pt x="8135" y="16920"/>
                  </a:lnTo>
                  <a:lnTo>
                    <a:pt x="8277" y="16671"/>
                  </a:lnTo>
                  <a:lnTo>
                    <a:pt x="8366" y="16540"/>
                  </a:lnTo>
                  <a:lnTo>
                    <a:pt x="8473" y="16409"/>
                  </a:lnTo>
                  <a:lnTo>
                    <a:pt x="8615" y="16317"/>
                  </a:lnTo>
                  <a:lnTo>
                    <a:pt x="8739" y="16213"/>
                  </a:lnTo>
                  <a:lnTo>
                    <a:pt x="8881" y="16134"/>
                  </a:lnTo>
                  <a:lnTo>
                    <a:pt x="9059" y="16055"/>
                  </a:lnTo>
                  <a:lnTo>
                    <a:pt x="9254" y="15990"/>
                  </a:lnTo>
                  <a:lnTo>
                    <a:pt x="9432" y="15911"/>
                  </a:lnTo>
                  <a:lnTo>
                    <a:pt x="9663" y="15885"/>
                  </a:lnTo>
                  <a:lnTo>
                    <a:pt x="9876" y="15833"/>
                  </a:lnTo>
                  <a:lnTo>
                    <a:pt x="10142" y="15806"/>
                  </a:lnTo>
                  <a:lnTo>
                    <a:pt x="10391" y="15806"/>
                  </a:lnTo>
                  <a:lnTo>
                    <a:pt x="10728" y="15806"/>
                  </a:lnTo>
                  <a:lnTo>
                    <a:pt x="10995" y="15806"/>
                  </a:lnTo>
                  <a:lnTo>
                    <a:pt x="11279" y="15833"/>
                  </a:lnTo>
                  <a:lnTo>
                    <a:pt x="11546" y="15885"/>
                  </a:lnTo>
                  <a:lnTo>
                    <a:pt x="11776" y="15937"/>
                  </a:lnTo>
                  <a:lnTo>
                    <a:pt x="12025" y="15990"/>
                  </a:lnTo>
                  <a:lnTo>
                    <a:pt x="12221" y="16055"/>
                  </a:lnTo>
                  <a:lnTo>
                    <a:pt x="12434" y="16134"/>
                  </a:lnTo>
                  <a:lnTo>
                    <a:pt x="12611" y="16213"/>
                  </a:lnTo>
                  <a:lnTo>
                    <a:pt x="12771" y="16317"/>
                  </a:lnTo>
                  <a:lnTo>
                    <a:pt x="12913" y="16409"/>
                  </a:lnTo>
                  <a:lnTo>
                    <a:pt x="13038" y="16514"/>
                  </a:lnTo>
                  <a:lnTo>
                    <a:pt x="13251" y="16737"/>
                  </a:lnTo>
                  <a:lnTo>
                    <a:pt x="13428" y="16986"/>
                  </a:lnTo>
                  <a:lnTo>
                    <a:pt x="13517" y="17248"/>
                  </a:lnTo>
                  <a:lnTo>
                    <a:pt x="13588" y="17523"/>
                  </a:lnTo>
                  <a:lnTo>
                    <a:pt x="13588" y="17799"/>
                  </a:lnTo>
                  <a:lnTo>
                    <a:pt x="13517" y="18074"/>
                  </a:lnTo>
                  <a:lnTo>
                    <a:pt x="13428" y="18323"/>
                  </a:lnTo>
                  <a:lnTo>
                    <a:pt x="13286" y="18572"/>
                  </a:lnTo>
                  <a:lnTo>
                    <a:pt x="13109" y="18808"/>
                  </a:lnTo>
                  <a:lnTo>
                    <a:pt x="12878" y="19031"/>
                  </a:lnTo>
                  <a:lnTo>
                    <a:pt x="12434" y="19411"/>
                  </a:lnTo>
                  <a:lnTo>
                    <a:pt x="12132" y="19738"/>
                  </a:lnTo>
                  <a:lnTo>
                    <a:pt x="12025" y="19856"/>
                  </a:lnTo>
                  <a:lnTo>
                    <a:pt x="11919" y="20014"/>
                  </a:lnTo>
                  <a:lnTo>
                    <a:pt x="11883" y="20132"/>
                  </a:lnTo>
                  <a:lnTo>
                    <a:pt x="11883" y="20263"/>
                  </a:lnTo>
                  <a:lnTo>
                    <a:pt x="11883" y="20394"/>
                  </a:lnTo>
                  <a:lnTo>
                    <a:pt x="11954" y="20485"/>
                  </a:lnTo>
                  <a:lnTo>
                    <a:pt x="12061" y="20590"/>
                  </a:lnTo>
                  <a:lnTo>
                    <a:pt x="12185" y="20695"/>
                  </a:lnTo>
                  <a:lnTo>
                    <a:pt x="12327" y="20787"/>
                  </a:lnTo>
                  <a:lnTo>
                    <a:pt x="12540" y="20892"/>
                  </a:lnTo>
                  <a:lnTo>
                    <a:pt x="12771" y="20997"/>
                  </a:lnTo>
                  <a:lnTo>
                    <a:pt x="13073" y="21088"/>
                  </a:lnTo>
                  <a:lnTo>
                    <a:pt x="13428" y="21193"/>
                  </a:lnTo>
                  <a:lnTo>
                    <a:pt x="13873" y="21298"/>
                  </a:lnTo>
                  <a:lnTo>
                    <a:pt x="14317" y="21390"/>
                  </a:lnTo>
                  <a:lnTo>
                    <a:pt x="14778" y="21468"/>
                  </a:lnTo>
                  <a:lnTo>
                    <a:pt x="15294" y="21547"/>
                  </a:lnTo>
                  <a:lnTo>
                    <a:pt x="15809" y="21600"/>
                  </a:lnTo>
                  <a:lnTo>
                    <a:pt x="16359" y="21652"/>
                  </a:lnTo>
                  <a:lnTo>
                    <a:pt x="16875" y="21678"/>
                  </a:lnTo>
                  <a:lnTo>
                    <a:pt x="17407" y="21678"/>
                  </a:lnTo>
                  <a:lnTo>
                    <a:pt x="17958" y="21678"/>
                  </a:lnTo>
                  <a:lnTo>
                    <a:pt x="18473" y="21652"/>
                  </a:lnTo>
                  <a:lnTo>
                    <a:pt x="18953" y="21573"/>
                  </a:lnTo>
                  <a:lnTo>
                    <a:pt x="19397" y="21495"/>
                  </a:lnTo>
                  <a:lnTo>
                    <a:pt x="19841" y="21390"/>
                  </a:lnTo>
                  <a:lnTo>
                    <a:pt x="20214" y="21272"/>
                  </a:lnTo>
                  <a:lnTo>
                    <a:pt x="20551" y="21088"/>
                  </a:lnTo>
                  <a:lnTo>
                    <a:pt x="20480" y="20787"/>
                  </a:lnTo>
                  <a:lnTo>
                    <a:pt x="20409" y="20485"/>
                  </a:lnTo>
                  <a:lnTo>
                    <a:pt x="20356" y="20158"/>
                  </a:lnTo>
                  <a:lnTo>
                    <a:pt x="20356" y="19804"/>
                  </a:lnTo>
                  <a:lnTo>
                    <a:pt x="20321" y="19083"/>
                  </a:lnTo>
                  <a:lnTo>
                    <a:pt x="20356" y="18349"/>
                  </a:lnTo>
                  <a:lnTo>
                    <a:pt x="20409" y="17641"/>
                  </a:lnTo>
                  <a:lnTo>
                    <a:pt x="20480" y="17012"/>
                  </a:lnTo>
                  <a:lnTo>
                    <a:pt x="20551" y="16488"/>
                  </a:lnTo>
                  <a:lnTo>
                    <a:pt x="20551" y="16055"/>
                  </a:lnTo>
                  <a:lnTo>
                    <a:pt x="20551" y="15911"/>
                  </a:lnTo>
                  <a:lnTo>
                    <a:pt x="20445" y="15754"/>
                  </a:lnTo>
                  <a:lnTo>
                    <a:pt x="20356" y="15610"/>
                  </a:lnTo>
                  <a:lnTo>
                    <a:pt x="20178" y="15452"/>
                  </a:lnTo>
                  <a:lnTo>
                    <a:pt x="20001" y="15334"/>
                  </a:lnTo>
                  <a:lnTo>
                    <a:pt x="19770" y="15230"/>
                  </a:lnTo>
                  <a:lnTo>
                    <a:pt x="19521" y="15125"/>
                  </a:lnTo>
                  <a:lnTo>
                    <a:pt x="19290" y="15059"/>
                  </a:lnTo>
                  <a:lnTo>
                    <a:pt x="19024" y="15007"/>
                  </a:lnTo>
                  <a:lnTo>
                    <a:pt x="18740" y="14954"/>
                  </a:lnTo>
                  <a:lnTo>
                    <a:pt x="18509" y="14954"/>
                  </a:lnTo>
                  <a:lnTo>
                    <a:pt x="18225" y="14954"/>
                  </a:lnTo>
                  <a:lnTo>
                    <a:pt x="17994" y="15007"/>
                  </a:lnTo>
                  <a:lnTo>
                    <a:pt x="17763" y="15085"/>
                  </a:lnTo>
                  <a:lnTo>
                    <a:pt x="17550" y="15177"/>
                  </a:lnTo>
                  <a:lnTo>
                    <a:pt x="17372" y="15308"/>
                  </a:lnTo>
                  <a:lnTo>
                    <a:pt x="17176" y="15426"/>
                  </a:lnTo>
                  <a:lnTo>
                    <a:pt x="16928" y="15557"/>
                  </a:lnTo>
                  <a:lnTo>
                    <a:pt x="16661" y="15636"/>
                  </a:lnTo>
                  <a:lnTo>
                    <a:pt x="16359" y="15688"/>
                  </a:lnTo>
                  <a:lnTo>
                    <a:pt x="16022" y="15715"/>
                  </a:lnTo>
                  <a:lnTo>
                    <a:pt x="15667" y="15688"/>
                  </a:lnTo>
                  <a:lnTo>
                    <a:pt x="15294" y="15662"/>
                  </a:lnTo>
                  <a:lnTo>
                    <a:pt x="14956" y="15583"/>
                  </a:lnTo>
                  <a:lnTo>
                    <a:pt x="14619" y="15479"/>
                  </a:lnTo>
                  <a:lnTo>
                    <a:pt x="14281" y="15334"/>
                  </a:lnTo>
                  <a:lnTo>
                    <a:pt x="13961" y="15177"/>
                  </a:lnTo>
                  <a:lnTo>
                    <a:pt x="13695" y="14981"/>
                  </a:lnTo>
                  <a:lnTo>
                    <a:pt x="13588" y="14850"/>
                  </a:lnTo>
                  <a:lnTo>
                    <a:pt x="13482" y="14732"/>
                  </a:lnTo>
                  <a:lnTo>
                    <a:pt x="13393" y="14600"/>
                  </a:lnTo>
                  <a:lnTo>
                    <a:pt x="13322" y="14456"/>
                  </a:lnTo>
                  <a:lnTo>
                    <a:pt x="13251" y="14299"/>
                  </a:lnTo>
                  <a:lnTo>
                    <a:pt x="13215" y="14155"/>
                  </a:lnTo>
                  <a:lnTo>
                    <a:pt x="13180" y="13971"/>
                  </a:lnTo>
                  <a:lnTo>
                    <a:pt x="13180" y="13801"/>
                  </a:lnTo>
                  <a:lnTo>
                    <a:pt x="13180" y="13591"/>
                  </a:lnTo>
                  <a:lnTo>
                    <a:pt x="13215" y="13395"/>
                  </a:lnTo>
                  <a:lnTo>
                    <a:pt x="13251" y="13198"/>
                  </a:lnTo>
                  <a:lnTo>
                    <a:pt x="13322" y="13015"/>
                  </a:lnTo>
                  <a:lnTo>
                    <a:pt x="13393" y="12870"/>
                  </a:lnTo>
                  <a:lnTo>
                    <a:pt x="13482" y="12713"/>
                  </a:lnTo>
                  <a:lnTo>
                    <a:pt x="13588" y="12569"/>
                  </a:lnTo>
                  <a:lnTo>
                    <a:pt x="13730" y="12438"/>
                  </a:lnTo>
                  <a:lnTo>
                    <a:pt x="13997" y="12215"/>
                  </a:lnTo>
                  <a:lnTo>
                    <a:pt x="14334" y="12005"/>
                  </a:lnTo>
                  <a:lnTo>
                    <a:pt x="14690" y="11861"/>
                  </a:lnTo>
                  <a:lnTo>
                    <a:pt x="15063" y="11756"/>
                  </a:lnTo>
                  <a:lnTo>
                    <a:pt x="15436" y="11678"/>
                  </a:lnTo>
                  <a:lnTo>
                    <a:pt x="15809" y="11638"/>
                  </a:lnTo>
                  <a:lnTo>
                    <a:pt x="16182" y="11638"/>
                  </a:lnTo>
                  <a:lnTo>
                    <a:pt x="16555" y="11678"/>
                  </a:lnTo>
                  <a:lnTo>
                    <a:pt x="16910" y="11730"/>
                  </a:lnTo>
                  <a:lnTo>
                    <a:pt x="17248" y="11835"/>
                  </a:lnTo>
                  <a:lnTo>
                    <a:pt x="17514" y="11966"/>
                  </a:lnTo>
                  <a:lnTo>
                    <a:pt x="17763" y="12110"/>
                  </a:lnTo>
                  <a:lnTo>
                    <a:pt x="17887" y="12215"/>
                  </a:lnTo>
                  <a:lnTo>
                    <a:pt x="18065" y="12307"/>
                  </a:lnTo>
                  <a:lnTo>
                    <a:pt x="18260" y="12412"/>
                  </a:lnTo>
                  <a:lnTo>
                    <a:pt x="18438" y="12464"/>
                  </a:lnTo>
                  <a:lnTo>
                    <a:pt x="18669" y="12543"/>
                  </a:lnTo>
                  <a:lnTo>
                    <a:pt x="18882" y="12569"/>
                  </a:lnTo>
                  <a:lnTo>
                    <a:pt x="19113" y="12595"/>
                  </a:lnTo>
                  <a:lnTo>
                    <a:pt x="19361" y="12608"/>
                  </a:lnTo>
                  <a:lnTo>
                    <a:pt x="19592" y="12608"/>
                  </a:lnTo>
                  <a:lnTo>
                    <a:pt x="19841" y="12595"/>
                  </a:lnTo>
                  <a:lnTo>
                    <a:pt x="20072" y="12543"/>
                  </a:lnTo>
                  <a:lnTo>
                    <a:pt x="20321" y="12490"/>
                  </a:lnTo>
                  <a:lnTo>
                    <a:pt x="20551" y="12438"/>
                  </a:lnTo>
                  <a:lnTo>
                    <a:pt x="20800" y="12333"/>
                  </a:lnTo>
                  <a:lnTo>
                    <a:pt x="20996" y="12241"/>
                  </a:lnTo>
                  <a:lnTo>
                    <a:pt x="21244" y="12110"/>
                  </a:lnTo>
                  <a:lnTo>
                    <a:pt x="21298" y="12032"/>
                  </a:lnTo>
                  <a:lnTo>
                    <a:pt x="21404" y="11966"/>
                  </a:lnTo>
                  <a:lnTo>
                    <a:pt x="21475" y="11861"/>
                  </a:lnTo>
                  <a:lnTo>
                    <a:pt x="21511" y="11730"/>
                  </a:lnTo>
                  <a:lnTo>
                    <a:pt x="21617" y="11481"/>
                  </a:lnTo>
                  <a:lnTo>
                    <a:pt x="21653" y="11180"/>
                  </a:lnTo>
                  <a:lnTo>
                    <a:pt x="21653" y="10826"/>
                  </a:lnTo>
                  <a:lnTo>
                    <a:pt x="21653" y="10472"/>
                  </a:lnTo>
                  <a:lnTo>
                    <a:pt x="21582" y="10092"/>
                  </a:lnTo>
                  <a:lnTo>
                    <a:pt x="21511" y="9725"/>
                  </a:lnTo>
                  <a:lnTo>
                    <a:pt x="21298" y="8912"/>
                  </a:lnTo>
                  <a:lnTo>
                    <a:pt x="21067" y="8191"/>
                  </a:lnTo>
                  <a:lnTo>
                    <a:pt x="20800" y="7536"/>
                  </a:lnTo>
                  <a:lnTo>
                    <a:pt x="20551" y="7025"/>
                  </a:lnTo>
                  <a:lnTo>
                    <a:pt x="20001" y="7103"/>
                  </a:lnTo>
                  <a:lnTo>
                    <a:pt x="19432" y="7156"/>
                  </a:lnTo>
                  <a:lnTo>
                    <a:pt x="18846" y="7208"/>
                  </a:lnTo>
                  <a:lnTo>
                    <a:pt x="18225" y="7208"/>
                  </a:lnTo>
                  <a:lnTo>
                    <a:pt x="17656" y="7208"/>
                  </a:lnTo>
                  <a:lnTo>
                    <a:pt x="17070" y="7182"/>
                  </a:lnTo>
                  <a:lnTo>
                    <a:pt x="16484" y="7156"/>
                  </a:lnTo>
                  <a:lnTo>
                    <a:pt x="15986" y="7103"/>
                  </a:lnTo>
                  <a:lnTo>
                    <a:pt x="14992" y="6999"/>
                  </a:lnTo>
                  <a:lnTo>
                    <a:pt x="14210" y="6907"/>
                  </a:lnTo>
                  <a:lnTo>
                    <a:pt x="13695" y="6828"/>
                  </a:lnTo>
                  <a:lnTo>
                    <a:pt x="13517" y="6802"/>
                  </a:lnTo>
                  <a:lnTo>
                    <a:pt x="13073" y="6645"/>
                  </a:lnTo>
                  <a:lnTo>
                    <a:pt x="12700" y="6474"/>
                  </a:lnTo>
                  <a:lnTo>
                    <a:pt x="12363" y="6304"/>
                  </a:lnTo>
                  <a:lnTo>
                    <a:pt x="12132" y="6094"/>
                  </a:lnTo>
                  <a:lnTo>
                    <a:pt x="11919" y="5871"/>
                  </a:lnTo>
                  <a:lnTo>
                    <a:pt x="11776" y="5649"/>
                  </a:lnTo>
                  <a:lnTo>
                    <a:pt x="11688" y="5413"/>
                  </a:lnTo>
                  <a:lnTo>
                    <a:pt x="11617" y="5190"/>
                  </a:lnTo>
                  <a:lnTo>
                    <a:pt x="11617" y="4941"/>
                  </a:lnTo>
                  <a:lnTo>
                    <a:pt x="11652" y="4718"/>
                  </a:lnTo>
                  <a:lnTo>
                    <a:pt x="11723" y="4482"/>
                  </a:lnTo>
                  <a:lnTo>
                    <a:pt x="11812" y="4285"/>
                  </a:lnTo>
                  <a:lnTo>
                    <a:pt x="11919" y="4089"/>
                  </a:lnTo>
                  <a:lnTo>
                    <a:pt x="12096" y="3905"/>
                  </a:lnTo>
                  <a:lnTo>
                    <a:pt x="12292" y="3735"/>
                  </a:lnTo>
                  <a:lnTo>
                    <a:pt x="12505" y="3604"/>
                  </a:lnTo>
                  <a:lnTo>
                    <a:pt x="12700" y="3460"/>
                  </a:lnTo>
                  <a:lnTo>
                    <a:pt x="12878" y="3250"/>
                  </a:lnTo>
                  <a:lnTo>
                    <a:pt x="13038" y="3027"/>
                  </a:lnTo>
                  <a:lnTo>
                    <a:pt x="13180" y="2752"/>
                  </a:lnTo>
                  <a:lnTo>
                    <a:pt x="13286" y="2477"/>
                  </a:lnTo>
                  <a:lnTo>
                    <a:pt x="13322" y="2175"/>
                  </a:lnTo>
                  <a:lnTo>
                    <a:pt x="13357" y="1874"/>
                  </a:lnTo>
                  <a:lnTo>
                    <a:pt x="13286" y="1572"/>
                  </a:lnTo>
                  <a:lnTo>
                    <a:pt x="13180" y="1271"/>
                  </a:lnTo>
                  <a:lnTo>
                    <a:pt x="13038" y="983"/>
                  </a:lnTo>
                  <a:lnTo>
                    <a:pt x="12949" y="865"/>
                  </a:lnTo>
                  <a:lnTo>
                    <a:pt x="12807" y="733"/>
                  </a:lnTo>
                  <a:lnTo>
                    <a:pt x="12665" y="616"/>
                  </a:lnTo>
                  <a:lnTo>
                    <a:pt x="12505" y="511"/>
                  </a:lnTo>
                  <a:lnTo>
                    <a:pt x="12327" y="406"/>
                  </a:lnTo>
                  <a:lnTo>
                    <a:pt x="12132" y="314"/>
                  </a:lnTo>
                  <a:lnTo>
                    <a:pt x="11883" y="235"/>
                  </a:lnTo>
                  <a:lnTo>
                    <a:pt x="11652" y="183"/>
                  </a:lnTo>
                  <a:lnTo>
                    <a:pt x="11368" y="104"/>
                  </a:lnTo>
                  <a:lnTo>
                    <a:pt x="11101" y="78"/>
                  </a:lnTo>
                  <a:lnTo>
                    <a:pt x="10800" y="52"/>
                  </a:lnTo>
                  <a:lnTo>
                    <a:pt x="10444" y="52"/>
                  </a:lnTo>
                  <a:lnTo>
                    <a:pt x="10142" y="52"/>
                  </a:lnTo>
                  <a:lnTo>
                    <a:pt x="9840" y="78"/>
                  </a:lnTo>
                  <a:lnTo>
                    <a:pt x="9574" y="104"/>
                  </a:lnTo>
                  <a:lnTo>
                    <a:pt x="9325" y="157"/>
                  </a:lnTo>
                  <a:lnTo>
                    <a:pt x="9094" y="209"/>
                  </a:lnTo>
                  <a:lnTo>
                    <a:pt x="8846" y="262"/>
                  </a:lnTo>
                  <a:lnTo>
                    <a:pt x="8650" y="340"/>
                  </a:lnTo>
                  <a:lnTo>
                    <a:pt x="8437" y="432"/>
                  </a:lnTo>
                  <a:lnTo>
                    <a:pt x="8277" y="511"/>
                  </a:lnTo>
                  <a:lnTo>
                    <a:pt x="8100" y="616"/>
                  </a:lnTo>
                  <a:lnTo>
                    <a:pt x="7957" y="707"/>
                  </a:lnTo>
                  <a:lnTo>
                    <a:pt x="7833" y="838"/>
                  </a:lnTo>
                  <a:lnTo>
                    <a:pt x="7620" y="1061"/>
                  </a:lnTo>
                  <a:lnTo>
                    <a:pt x="7442" y="1336"/>
                  </a:lnTo>
                  <a:lnTo>
                    <a:pt x="7353" y="1599"/>
                  </a:lnTo>
                  <a:lnTo>
                    <a:pt x="7318" y="1900"/>
                  </a:lnTo>
                  <a:lnTo>
                    <a:pt x="7318" y="2175"/>
                  </a:lnTo>
                  <a:lnTo>
                    <a:pt x="7353" y="2450"/>
                  </a:lnTo>
                  <a:lnTo>
                    <a:pt x="7442" y="2726"/>
                  </a:lnTo>
                  <a:lnTo>
                    <a:pt x="7620" y="2975"/>
                  </a:lnTo>
                  <a:lnTo>
                    <a:pt x="7833" y="3198"/>
                  </a:lnTo>
                  <a:lnTo>
                    <a:pt x="8064" y="3433"/>
                  </a:lnTo>
                  <a:lnTo>
                    <a:pt x="8295" y="3630"/>
                  </a:lnTo>
                  <a:lnTo>
                    <a:pt x="8508" y="3853"/>
                  </a:lnTo>
                  <a:lnTo>
                    <a:pt x="8686" y="4089"/>
                  </a:lnTo>
                  <a:lnTo>
                    <a:pt x="8775" y="4312"/>
                  </a:lnTo>
                  <a:lnTo>
                    <a:pt x="8846" y="4561"/>
                  </a:lnTo>
                  <a:lnTo>
                    <a:pt x="8846" y="4810"/>
                  </a:lnTo>
                  <a:lnTo>
                    <a:pt x="8810" y="5059"/>
                  </a:lnTo>
                  <a:lnTo>
                    <a:pt x="8721" y="5295"/>
                  </a:lnTo>
                  <a:lnTo>
                    <a:pt x="8579" y="5544"/>
                  </a:lnTo>
                  <a:lnTo>
                    <a:pt x="8366" y="5766"/>
                  </a:lnTo>
                  <a:lnTo>
                    <a:pt x="8135" y="5976"/>
                  </a:lnTo>
                  <a:lnTo>
                    <a:pt x="7833" y="6199"/>
                  </a:lnTo>
                  <a:lnTo>
                    <a:pt x="7478" y="6369"/>
                  </a:lnTo>
                  <a:lnTo>
                    <a:pt x="7069" y="6527"/>
                  </a:lnTo>
                  <a:lnTo>
                    <a:pt x="6590" y="6671"/>
                  </a:lnTo>
                  <a:lnTo>
                    <a:pt x="6092" y="6802"/>
                  </a:lnTo>
                  <a:lnTo>
                    <a:pt x="5684" y="6802"/>
                  </a:lnTo>
                  <a:lnTo>
                    <a:pt x="5133" y="6802"/>
                  </a:lnTo>
                  <a:lnTo>
                    <a:pt x="4547" y="6802"/>
                  </a:lnTo>
                  <a:lnTo>
                    <a:pt x="3872" y="6802"/>
                  </a:lnTo>
                  <a:lnTo>
                    <a:pt x="3144" y="6802"/>
                  </a:lnTo>
                  <a:lnTo>
                    <a:pt x="2362" y="6802"/>
                  </a:lnTo>
                  <a:lnTo>
                    <a:pt x="1545" y="6802"/>
                  </a:lnTo>
                  <a:lnTo>
                    <a:pt x="692" y="6802"/>
                  </a:lnTo>
                  <a:lnTo>
                    <a:pt x="586" y="7234"/>
                  </a:lnTo>
                  <a:lnTo>
                    <a:pt x="461" y="7837"/>
                  </a:lnTo>
                  <a:lnTo>
                    <a:pt x="355" y="8493"/>
                  </a:lnTo>
                  <a:lnTo>
                    <a:pt x="248" y="9187"/>
                  </a:lnTo>
                  <a:lnTo>
                    <a:pt x="142" y="9869"/>
                  </a:lnTo>
                  <a:lnTo>
                    <a:pt x="106" y="10498"/>
                  </a:lnTo>
                  <a:lnTo>
                    <a:pt x="106" y="10983"/>
                  </a:lnTo>
                  <a:lnTo>
                    <a:pt x="106" y="11311"/>
                  </a:lnTo>
                  <a:lnTo>
                    <a:pt x="213" y="11481"/>
                  </a:lnTo>
                  <a:lnTo>
                    <a:pt x="319" y="11651"/>
                  </a:lnTo>
                  <a:lnTo>
                    <a:pt x="497" y="11783"/>
                  </a:lnTo>
                  <a:lnTo>
                    <a:pt x="692" y="11914"/>
                  </a:lnTo>
                  <a:lnTo>
                    <a:pt x="941" y="12032"/>
                  </a:lnTo>
                  <a:lnTo>
                    <a:pt x="1207" y="12110"/>
                  </a:lnTo>
                  <a:lnTo>
                    <a:pt x="1509" y="12189"/>
                  </a:lnTo>
                  <a:lnTo>
                    <a:pt x="1794" y="12241"/>
                  </a:lnTo>
                  <a:lnTo>
                    <a:pt x="2131" y="12267"/>
                  </a:lnTo>
                  <a:lnTo>
                    <a:pt x="2433" y="12281"/>
                  </a:lnTo>
                  <a:lnTo>
                    <a:pt x="2735" y="12267"/>
                  </a:lnTo>
                  <a:lnTo>
                    <a:pt x="3055" y="12241"/>
                  </a:lnTo>
                  <a:lnTo>
                    <a:pt x="3357" y="12189"/>
                  </a:lnTo>
                  <a:lnTo>
                    <a:pt x="3623" y="12084"/>
                  </a:lnTo>
                  <a:lnTo>
                    <a:pt x="3872" y="11979"/>
                  </a:lnTo>
                  <a:lnTo>
                    <a:pt x="4103" y="11861"/>
                  </a:lnTo>
                  <a:lnTo>
                    <a:pt x="4316" y="11704"/>
                  </a:lnTo>
                  <a:lnTo>
                    <a:pt x="4582" y="11612"/>
                  </a:lnTo>
                  <a:lnTo>
                    <a:pt x="4849" y="11533"/>
                  </a:lnTo>
                  <a:lnTo>
                    <a:pt x="5169" y="11507"/>
                  </a:lnTo>
                  <a:lnTo>
                    <a:pt x="5506" y="11481"/>
                  </a:lnTo>
                  <a:lnTo>
                    <a:pt x="5808" y="11507"/>
                  </a:lnTo>
                  <a:lnTo>
                    <a:pt x="6146" y="11560"/>
                  </a:lnTo>
                  <a:lnTo>
                    <a:pt x="6501" y="11651"/>
                  </a:lnTo>
                  <a:lnTo>
                    <a:pt x="6803" y="11783"/>
                  </a:lnTo>
                  <a:lnTo>
                    <a:pt x="7105" y="11940"/>
                  </a:lnTo>
                  <a:lnTo>
                    <a:pt x="7353" y="12110"/>
                  </a:lnTo>
                  <a:lnTo>
                    <a:pt x="7584" y="12333"/>
                  </a:lnTo>
                  <a:lnTo>
                    <a:pt x="7798" y="12595"/>
                  </a:lnTo>
                  <a:lnTo>
                    <a:pt x="7922" y="12870"/>
                  </a:lnTo>
                  <a:lnTo>
                    <a:pt x="8028" y="13198"/>
                  </a:lnTo>
                  <a:lnTo>
                    <a:pt x="8064" y="13526"/>
                  </a:lnTo>
                  <a:lnTo>
                    <a:pt x="8028" y="13775"/>
                  </a:lnTo>
                  <a:lnTo>
                    <a:pt x="7922" y="13998"/>
                  </a:lnTo>
                  <a:lnTo>
                    <a:pt x="7798" y="14220"/>
                  </a:lnTo>
                  <a:lnTo>
                    <a:pt x="7584" y="14404"/>
                  </a:lnTo>
                  <a:lnTo>
                    <a:pt x="7353" y="14574"/>
                  </a:lnTo>
                  <a:lnTo>
                    <a:pt x="7105" y="14732"/>
                  </a:lnTo>
                  <a:lnTo>
                    <a:pt x="6803" y="14850"/>
                  </a:lnTo>
                  <a:lnTo>
                    <a:pt x="6501" y="14954"/>
                  </a:lnTo>
                  <a:lnTo>
                    <a:pt x="6146" y="15033"/>
                  </a:lnTo>
                  <a:lnTo>
                    <a:pt x="5808" y="15085"/>
                  </a:lnTo>
                  <a:lnTo>
                    <a:pt x="5506" y="15085"/>
                  </a:lnTo>
                  <a:lnTo>
                    <a:pt x="5169" y="15059"/>
                  </a:lnTo>
                  <a:lnTo>
                    <a:pt x="4849" y="15007"/>
                  </a:lnTo>
                  <a:lnTo>
                    <a:pt x="4582" y="14902"/>
                  </a:lnTo>
                  <a:lnTo>
                    <a:pt x="4316" y="14784"/>
                  </a:lnTo>
                  <a:lnTo>
                    <a:pt x="4103" y="14600"/>
                  </a:lnTo>
                  <a:lnTo>
                    <a:pt x="3907" y="14430"/>
                  </a:lnTo>
                  <a:lnTo>
                    <a:pt x="3659" y="14299"/>
                  </a:lnTo>
                  <a:lnTo>
                    <a:pt x="3428" y="14194"/>
                  </a:lnTo>
                  <a:lnTo>
                    <a:pt x="3179" y="14129"/>
                  </a:lnTo>
                  <a:lnTo>
                    <a:pt x="2913" y="14102"/>
                  </a:lnTo>
                  <a:lnTo>
                    <a:pt x="2646" y="14102"/>
                  </a:lnTo>
                  <a:lnTo>
                    <a:pt x="2362" y="14129"/>
                  </a:lnTo>
                  <a:lnTo>
                    <a:pt x="2096" y="14168"/>
                  </a:lnTo>
                  <a:lnTo>
                    <a:pt x="1811" y="14273"/>
                  </a:lnTo>
                  <a:lnTo>
                    <a:pt x="1545" y="14378"/>
                  </a:lnTo>
                  <a:lnTo>
                    <a:pt x="1314" y="14496"/>
                  </a:lnTo>
                  <a:lnTo>
                    <a:pt x="1065" y="14653"/>
                  </a:lnTo>
                  <a:lnTo>
                    <a:pt x="870" y="14797"/>
                  </a:lnTo>
                  <a:lnTo>
                    <a:pt x="657" y="14981"/>
                  </a:lnTo>
                  <a:lnTo>
                    <a:pt x="497" y="15177"/>
                  </a:lnTo>
                  <a:lnTo>
                    <a:pt x="390" y="15413"/>
                  </a:lnTo>
                  <a:lnTo>
                    <a:pt x="284" y="15636"/>
                  </a:lnTo>
                  <a:lnTo>
                    <a:pt x="248" y="15911"/>
                  </a:lnTo>
                  <a:lnTo>
                    <a:pt x="284" y="16239"/>
                  </a:lnTo>
                  <a:lnTo>
                    <a:pt x="319" y="16566"/>
                  </a:lnTo>
                  <a:lnTo>
                    <a:pt x="497" y="17340"/>
                  </a:lnTo>
                  <a:lnTo>
                    <a:pt x="692" y="18152"/>
                  </a:lnTo>
                  <a:lnTo>
                    <a:pt x="799" y="18559"/>
                  </a:lnTo>
                  <a:lnTo>
                    <a:pt x="905" y="18978"/>
                  </a:lnTo>
                  <a:lnTo>
                    <a:pt x="959" y="19384"/>
                  </a:lnTo>
                  <a:lnTo>
                    <a:pt x="994" y="19791"/>
                  </a:lnTo>
                  <a:lnTo>
                    <a:pt x="994" y="20132"/>
                  </a:lnTo>
                  <a:lnTo>
                    <a:pt x="959" y="20485"/>
                  </a:lnTo>
                  <a:lnTo>
                    <a:pt x="941" y="20669"/>
                  </a:lnTo>
                  <a:lnTo>
                    <a:pt x="870" y="20813"/>
                  </a:lnTo>
                  <a:lnTo>
                    <a:pt x="799" y="20970"/>
                  </a:lnTo>
                  <a:lnTo>
                    <a:pt x="692" y="21088"/>
                  </a:lnTo>
                  <a:lnTo>
                    <a:pt x="1474" y="20997"/>
                  </a:lnTo>
                  <a:lnTo>
                    <a:pt x="2291" y="20866"/>
                  </a:lnTo>
                  <a:lnTo>
                    <a:pt x="3108" y="20787"/>
                  </a:lnTo>
                  <a:lnTo>
                    <a:pt x="3907" y="20721"/>
                  </a:lnTo>
                  <a:lnTo>
                    <a:pt x="4653" y="20695"/>
                  </a:lnTo>
                  <a:lnTo>
                    <a:pt x="5364" y="20695"/>
                  </a:lnTo>
                  <a:lnTo>
                    <a:pt x="5701" y="20721"/>
                  </a:lnTo>
                  <a:lnTo>
                    <a:pt x="6057" y="20761"/>
                  </a:lnTo>
                  <a:lnTo>
                    <a:pt x="6323" y="20813"/>
                  </a:lnTo>
                  <a:lnTo>
                    <a:pt x="6625" y="20892"/>
                  </a:lnTo>
                  <a:close/>
                </a:path>
              </a:pathLst>
            </a:custGeom>
            <a:solidFill>
              <a:srgbClr val="FFBE7D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5398" name="Puzzle2">
              <a:extLst>
                <a:ext uri="{FF2B5EF4-FFF2-40B4-BE49-F238E27FC236}">
                  <a16:creationId xmlns:a16="http://schemas.microsoft.com/office/drawing/2014/main" id="{F92DFBAD-E1C1-4817-BE45-CBA6F01C3FDB}"/>
                </a:ext>
              </a:extLst>
            </p:cNvPr>
            <p:cNvSpPr>
              <a:spLocks noEditPoints="1" noChangeArrowheads="1"/>
            </p:cNvSpPr>
            <p:nvPr/>
          </p:nvSpPr>
          <p:spPr bwMode="auto">
            <a:xfrm>
              <a:off x="2880" y="1736"/>
              <a:ext cx="1778" cy="1379"/>
            </a:xfrm>
            <a:custGeom>
              <a:avLst/>
              <a:gdLst>
                <a:gd name="T0" fmla="*/ 11 w 21600"/>
                <a:gd name="T1" fmla="*/ 13386 h 21600"/>
                <a:gd name="T2" fmla="*/ 4202 w 21600"/>
                <a:gd name="T3" fmla="*/ 21161 h 21600"/>
                <a:gd name="T4" fmla="*/ 10400 w 21600"/>
                <a:gd name="T5" fmla="*/ 13909 h 21600"/>
                <a:gd name="T6" fmla="*/ 16821 w 21600"/>
                <a:gd name="T7" fmla="*/ 21190 h 21600"/>
                <a:gd name="T8" fmla="*/ 21600 w 21600"/>
                <a:gd name="T9" fmla="*/ 15083 h 21600"/>
                <a:gd name="T10" fmla="*/ 16889 w 21600"/>
                <a:gd name="T11" fmla="*/ 5739 h 21600"/>
                <a:gd name="T12" fmla="*/ 10800 w 21600"/>
                <a:gd name="T13" fmla="*/ 28 h 21600"/>
                <a:gd name="T14" fmla="*/ 4202 w 21600"/>
                <a:gd name="T15" fmla="*/ 5894 h 21600"/>
                <a:gd name="T16" fmla="*/ 5388 w 21600"/>
                <a:gd name="T17" fmla="*/ 6742 h 21600"/>
                <a:gd name="T18" fmla="*/ 16177 w 21600"/>
                <a:gd name="T19" fmla="*/ 20441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4247" y="12354"/>
                  </a:moveTo>
                  <a:lnTo>
                    <a:pt x="4134" y="12468"/>
                  </a:lnTo>
                  <a:lnTo>
                    <a:pt x="4010" y="12581"/>
                  </a:lnTo>
                  <a:lnTo>
                    <a:pt x="3897" y="12637"/>
                  </a:lnTo>
                  <a:lnTo>
                    <a:pt x="3773" y="12694"/>
                  </a:lnTo>
                  <a:lnTo>
                    <a:pt x="3637" y="12694"/>
                  </a:lnTo>
                  <a:lnTo>
                    <a:pt x="3524" y="12694"/>
                  </a:lnTo>
                  <a:lnTo>
                    <a:pt x="3400" y="12665"/>
                  </a:lnTo>
                  <a:lnTo>
                    <a:pt x="3287" y="12609"/>
                  </a:lnTo>
                  <a:lnTo>
                    <a:pt x="3027" y="12496"/>
                  </a:lnTo>
                  <a:lnTo>
                    <a:pt x="2790" y="12340"/>
                  </a:lnTo>
                  <a:lnTo>
                    <a:pt x="2530" y="12142"/>
                  </a:lnTo>
                  <a:lnTo>
                    <a:pt x="2293" y="11987"/>
                  </a:lnTo>
                  <a:lnTo>
                    <a:pt x="2033" y="11817"/>
                  </a:lnTo>
                  <a:lnTo>
                    <a:pt x="1773" y="11676"/>
                  </a:lnTo>
                  <a:lnTo>
                    <a:pt x="1638" y="11662"/>
                  </a:lnTo>
                  <a:lnTo>
                    <a:pt x="1513" y="11634"/>
                  </a:lnTo>
                  <a:lnTo>
                    <a:pt x="1378" y="11634"/>
                  </a:lnTo>
                  <a:lnTo>
                    <a:pt x="1253" y="11634"/>
                  </a:lnTo>
                  <a:lnTo>
                    <a:pt x="1118" y="11662"/>
                  </a:lnTo>
                  <a:lnTo>
                    <a:pt x="971" y="11732"/>
                  </a:lnTo>
                  <a:lnTo>
                    <a:pt x="835" y="11817"/>
                  </a:lnTo>
                  <a:lnTo>
                    <a:pt x="711" y="11959"/>
                  </a:lnTo>
                  <a:lnTo>
                    <a:pt x="553" y="12086"/>
                  </a:lnTo>
                  <a:lnTo>
                    <a:pt x="429" y="12284"/>
                  </a:lnTo>
                  <a:lnTo>
                    <a:pt x="271" y="12524"/>
                  </a:lnTo>
                  <a:lnTo>
                    <a:pt x="146" y="12793"/>
                  </a:lnTo>
                  <a:lnTo>
                    <a:pt x="79" y="12962"/>
                  </a:lnTo>
                  <a:lnTo>
                    <a:pt x="33" y="13146"/>
                  </a:lnTo>
                  <a:lnTo>
                    <a:pt x="11" y="13386"/>
                  </a:lnTo>
                  <a:lnTo>
                    <a:pt x="11" y="13641"/>
                  </a:lnTo>
                  <a:lnTo>
                    <a:pt x="33" y="13881"/>
                  </a:lnTo>
                  <a:lnTo>
                    <a:pt x="101" y="14150"/>
                  </a:lnTo>
                  <a:lnTo>
                    <a:pt x="192" y="14404"/>
                  </a:lnTo>
                  <a:lnTo>
                    <a:pt x="293" y="14645"/>
                  </a:lnTo>
                  <a:lnTo>
                    <a:pt x="451" y="14857"/>
                  </a:lnTo>
                  <a:lnTo>
                    <a:pt x="621" y="15054"/>
                  </a:lnTo>
                  <a:lnTo>
                    <a:pt x="734" y="15125"/>
                  </a:lnTo>
                  <a:lnTo>
                    <a:pt x="835" y="15210"/>
                  </a:lnTo>
                  <a:lnTo>
                    <a:pt x="948" y="15267"/>
                  </a:lnTo>
                  <a:lnTo>
                    <a:pt x="1084" y="15323"/>
                  </a:lnTo>
                  <a:lnTo>
                    <a:pt x="1208" y="15351"/>
                  </a:lnTo>
                  <a:lnTo>
                    <a:pt x="1355" y="15380"/>
                  </a:lnTo>
                  <a:lnTo>
                    <a:pt x="1513" y="15380"/>
                  </a:lnTo>
                  <a:lnTo>
                    <a:pt x="1683" y="15380"/>
                  </a:lnTo>
                  <a:lnTo>
                    <a:pt x="1864" y="15351"/>
                  </a:lnTo>
                  <a:lnTo>
                    <a:pt x="2033" y="15323"/>
                  </a:lnTo>
                  <a:lnTo>
                    <a:pt x="2225" y="15238"/>
                  </a:lnTo>
                  <a:lnTo>
                    <a:pt x="2428" y="15153"/>
                  </a:lnTo>
                  <a:lnTo>
                    <a:pt x="2745" y="15026"/>
                  </a:lnTo>
                  <a:lnTo>
                    <a:pt x="3005" y="14913"/>
                  </a:lnTo>
                  <a:lnTo>
                    <a:pt x="3264" y="14828"/>
                  </a:lnTo>
                  <a:lnTo>
                    <a:pt x="3513" y="14800"/>
                  </a:lnTo>
                  <a:lnTo>
                    <a:pt x="3615" y="14828"/>
                  </a:lnTo>
                  <a:lnTo>
                    <a:pt x="3728" y="14857"/>
                  </a:lnTo>
                  <a:lnTo>
                    <a:pt x="3807" y="14913"/>
                  </a:lnTo>
                  <a:lnTo>
                    <a:pt x="3920" y="14998"/>
                  </a:lnTo>
                  <a:lnTo>
                    <a:pt x="4010" y="15097"/>
                  </a:lnTo>
                  <a:lnTo>
                    <a:pt x="4089" y="15238"/>
                  </a:lnTo>
                  <a:lnTo>
                    <a:pt x="4179" y="15408"/>
                  </a:lnTo>
                  <a:lnTo>
                    <a:pt x="4247" y="15620"/>
                  </a:lnTo>
                  <a:lnTo>
                    <a:pt x="4326" y="15860"/>
                  </a:lnTo>
                  <a:lnTo>
                    <a:pt x="4394" y="16129"/>
                  </a:lnTo>
                  <a:lnTo>
                    <a:pt x="4439" y="16440"/>
                  </a:lnTo>
                  <a:lnTo>
                    <a:pt x="4507" y="16737"/>
                  </a:lnTo>
                  <a:lnTo>
                    <a:pt x="4552" y="17090"/>
                  </a:lnTo>
                  <a:lnTo>
                    <a:pt x="4575" y="17443"/>
                  </a:lnTo>
                  <a:lnTo>
                    <a:pt x="4586" y="17825"/>
                  </a:lnTo>
                  <a:lnTo>
                    <a:pt x="4586" y="18193"/>
                  </a:lnTo>
                  <a:lnTo>
                    <a:pt x="4586" y="18574"/>
                  </a:lnTo>
                  <a:lnTo>
                    <a:pt x="4586" y="18984"/>
                  </a:lnTo>
                  <a:lnTo>
                    <a:pt x="4552" y="19366"/>
                  </a:lnTo>
                  <a:lnTo>
                    <a:pt x="4507" y="19748"/>
                  </a:lnTo>
                  <a:lnTo>
                    <a:pt x="4462" y="20129"/>
                  </a:lnTo>
                  <a:lnTo>
                    <a:pt x="4371" y="20483"/>
                  </a:lnTo>
                  <a:lnTo>
                    <a:pt x="4292" y="20836"/>
                  </a:lnTo>
                  <a:lnTo>
                    <a:pt x="4202" y="21161"/>
                  </a:lnTo>
                  <a:lnTo>
                    <a:pt x="4744" y="21161"/>
                  </a:lnTo>
                  <a:lnTo>
                    <a:pt x="5264" y="21161"/>
                  </a:lnTo>
                  <a:lnTo>
                    <a:pt x="5784" y="21161"/>
                  </a:lnTo>
                  <a:lnTo>
                    <a:pt x="6235" y="21161"/>
                  </a:lnTo>
                  <a:lnTo>
                    <a:pt x="6676" y="21161"/>
                  </a:lnTo>
                  <a:lnTo>
                    <a:pt x="7060" y="21161"/>
                  </a:lnTo>
                  <a:lnTo>
                    <a:pt x="7410" y="21161"/>
                  </a:lnTo>
                  <a:lnTo>
                    <a:pt x="7670" y="21161"/>
                  </a:lnTo>
                  <a:lnTo>
                    <a:pt x="8020" y="21020"/>
                  </a:lnTo>
                  <a:lnTo>
                    <a:pt x="8303" y="20893"/>
                  </a:lnTo>
                  <a:lnTo>
                    <a:pt x="8563" y="20695"/>
                  </a:lnTo>
                  <a:lnTo>
                    <a:pt x="8800" y="20511"/>
                  </a:lnTo>
                  <a:lnTo>
                    <a:pt x="8969" y="20285"/>
                  </a:lnTo>
                  <a:lnTo>
                    <a:pt x="9150" y="20045"/>
                  </a:lnTo>
                  <a:lnTo>
                    <a:pt x="9252" y="19804"/>
                  </a:lnTo>
                  <a:lnTo>
                    <a:pt x="9342" y="19550"/>
                  </a:lnTo>
                  <a:lnTo>
                    <a:pt x="9410" y="19281"/>
                  </a:lnTo>
                  <a:lnTo>
                    <a:pt x="9433" y="19013"/>
                  </a:lnTo>
                  <a:lnTo>
                    <a:pt x="9433" y="18744"/>
                  </a:lnTo>
                  <a:lnTo>
                    <a:pt x="9387" y="18504"/>
                  </a:lnTo>
                  <a:lnTo>
                    <a:pt x="9320" y="18221"/>
                  </a:lnTo>
                  <a:lnTo>
                    <a:pt x="9207" y="17981"/>
                  </a:lnTo>
                  <a:lnTo>
                    <a:pt x="9105" y="17740"/>
                  </a:lnTo>
                  <a:lnTo>
                    <a:pt x="8924" y="17514"/>
                  </a:lnTo>
                  <a:lnTo>
                    <a:pt x="8777" y="17274"/>
                  </a:lnTo>
                  <a:lnTo>
                    <a:pt x="8642" y="17034"/>
                  </a:lnTo>
                  <a:lnTo>
                    <a:pt x="8563" y="16765"/>
                  </a:lnTo>
                  <a:lnTo>
                    <a:pt x="8472" y="16468"/>
                  </a:lnTo>
                  <a:lnTo>
                    <a:pt x="8450" y="16157"/>
                  </a:lnTo>
                  <a:lnTo>
                    <a:pt x="8450" y="15860"/>
                  </a:lnTo>
                  <a:lnTo>
                    <a:pt x="8472" y="15563"/>
                  </a:lnTo>
                  <a:lnTo>
                    <a:pt x="8540" y="15267"/>
                  </a:lnTo>
                  <a:lnTo>
                    <a:pt x="8642" y="14998"/>
                  </a:lnTo>
                  <a:lnTo>
                    <a:pt x="8777" y="14729"/>
                  </a:lnTo>
                  <a:lnTo>
                    <a:pt x="8868" y="14616"/>
                  </a:lnTo>
                  <a:lnTo>
                    <a:pt x="8969" y="14475"/>
                  </a:lnTo>
                  <a:lnTo>
                    <a:pt x="9060" y="14376"/>
                  </a:lnTo>
                  <a:lnTo>
                    <a:pt x="9184" y="14291"/>
                  </a:lnTo>
                  <a:lnTo>
                    <a:pt x="9297" y="14206"/>
                  </a:lnTo>
                  <a:lnTo>
                    <a:pt x="9433" y="14121"/>
                  </a:lnTo>
                  <a:lnTo>
                    <a:pt x="9579" y="14051"/>
                  </a:lnTo>
                  <a:lnTo>
                    <a:pt x="9726" y="13994"/>
                  </a:lnTo>
                  <a:lnTo>
                    <a:pt x="9884" y="13938"/>
                  </a:lnTo>
                  <a:lnTo>
                    <a:pt x="10054" y="13909"/>
                  </a:lnTo>
                  <a:lnTo>
                    <a:pt x="10257" y="13881"/>
                  </a:lnTo>
                  <a:lnTo>
                    <a:pt x="10449" y="13881"/>
                  </a:lnTo>
                  <a:lnTo>
                    <a:pt x="10664" y="13881"/>
                  </a:lnTo>
                  <a:lnTo>
                    <a:pt x="10856" y="13909"/>
                  </a:lnTo>
                  <a:lnTo>
                    <a:pt x="11037" y="13966"/>
                  </a:lnTo>
                  <a:lnTo>
                    <a:pt x="11206" y="14023"/>
                  </a:lnTo>
                  <a:lnTo>
                    <a:pt x="11353" y="14093"/>
                  </a:lnTo>
                  <a:lnTo>
                    <a:pt x="11511" y="14178"/>
                  </a:lnTo>
                  <a:lnTo>
                    <a:pt x="11635" y="14263"/>
                  </a:lnTo>
                  <a:lnTo>
                    <a:pt x="11748" y="14376"/>
                  </a:lnTo>
                  <a:lnTo>
                    <a:pt x="11861" y="14475"/>
                  </a:lnTo>
                  <a:lnTo>
                    <a:pt x="11941" y="14616"/>
                  </a:lnTo>
                  <a:lnTo>
                    <a:pt x="12031" y="14758"/>
                  </a:lnTo>
                  <a:lnTo>
                    <a:pt x="12099" y="14885"/>
                  </a:lnTo>
                  <a:lnTo>
                    <a:pt x="12200" y="15210"/>
                  </a:lnTo>
                  <a:lnTo>
                    <a:pt x="12268" y="15507"/>
                  </a:lnTo>
                  <a:lnTo>
                    <a:pt x="12291" y="15832"/>
                  </a:lnTo>
                  <a:lnTo>
                    <a:pt x="12291" y="16157"/>
                  </a:lnTo>
                  <a:lnTo>
                    <a:pt x="12246" y="16482"/>
                  </a:lnTo>
                  <a:lnTo>
                    <a:pt x="12178" y="16807"/>
                  </a:lnTo>
                  <a:lnTo>
                    <a:pt x="12099" y="17090"/>
                  </a:lnTo>
                  <a:lnTo>
                    <a:pt x="12008" y="17330"/>
                  </a:lnTo>
                  <a:lnTo>
                    <a:pt x="11884" y="17542"/>
                  </a:lnTo>
                  <a:lnTo>
                    <a:pt x="11748" y="17712"/>
                  </a:lnTo>
                  <a:lnTo>
                    <a:pt x="11613" y="17839"/>
                  </a:lnTo>
                  <a:lnTo>
                    <a:pt x="11489" y="18037"/>
                  </a:lnTo>
                  <a:lnTo>
                    <a:pt x="11398" y="18221"/>
                  </a:lnTo>
                  <a:lnTo>
                    <a:pt x="11319" y="18447"/>
                  </a:lnTo>
                  <a:lnTo>
                    <a:pt x="11251" y="18659"/>
                  </a:lnTo>
                  <a:lnTo>
                    <a:pt x="11206" y="18900"/>
                  </a:lnTo>
                  <a:lnTo>
                    <a:pt x="11184" y="19154"/>
                  </a:lnTo>
                  <a:lnTo>
                    <a:pt x="11184" y="19423"/>
                  </a:lnTo>
                  <a:lnTo>
                    <a:pt x="11229" y="19663"/>
                  </a:lnTo>
                  <a:lnTo>
                    <a:pt x="11297" y="19903"/>
                  </a:lnTo>
                  <a:lnTo>
                    <a:pt x="11376" y="20158"/>
                  </a:lnTo>
                  <a:lnTo>
                    <a:pt x="11511" y="20398"/>
                  </a:lnTo>
                  <a:lnTo>
                    <a:pt x="11681" y="20610"/>
                  </a:lnTo>
                  <a:lnTo>
                    <a:pt x="11884" y="20808"/>
                  </a:lnTo>
                  <a:lnTo>
                    <a:pt x="12121" y="20992"/>
                  </a:lnTo>
                  <a:lnTo>
                    <a:pt x="12404" y="21161"/>
                  </a:lnTo>
                  <a:lnTo>
                    <a:pt x="12528" y="21190"/>
                  </a:lnTo>
                  <a:lnTo>
                    <a:pt x="12856" y="21274"/>
                  </a:lnTo>
                  <a:lnTo>
                    <a:pt x="13330" y="21373"/>
                  </a:lnTo>
                  <a:lnTo>
                    <a:pt x="13963" y="21486"/>
                  </a:lnTo>
                  <a:lnTo>
                    <a:pt x="14313" y="21543"/>
                  </a:lnTo>
                  <a:lnTo>
                    <a:pt x="14652" y="21571"/>
                  </a:lnTo>
                  <a:lnTo>
                    <a:pt x="15025" y="21600"/>
                  </a:lnTo>
                  <a:lnTo>
                    <a:pt x="15409" y="21600"/>
                  </a:lnTo>
                  <a:lnTo>
                    <a:pt x="15782" y="21600"/>
                  </a:lnTo>
                  <a:lnTo>
                    <a:pt x="16177" y="21571"/>
                  </a:lnTo>
                  <a:lnTo>
                    <a:pt x="16516" y="21486"/>
                  </a:lnTo>
                  <a:lnTo>
                    <a:pt x="16889" y="21402"/>
                  </a:lnTo>
                  <a:lnTo>
                    <a:pt x="16821" y="21190"/>
                  </a:lnTo>
                  <a:lnTo>
                    <a:pt x="16776" y="20935"/>
                  </a:lnTo>
                  <a:lnTo>
                    <a:pt x="16742" y="20667"/>
                  </a:lnTo>
                  <a:lnTo>
                    <a:pt x="16719" y="20370"/>
                  </a:lnTo>
                  <a:lnTo>
                    <a:pt x="16697" y="19719"/>
                  </a:lnTo>
                  <a:lnTo>
                    <a:pt x="16697" y="19013"/>
                  </a:lnTo>
                  <a:lnTo>
                    <a:pt x="16719" y="18306"/>
                  </a:lnTo>
                  <a:lnTo>
                    <a:pt x="16753" y="17599"/>
                  </a:lnTo>
                  <a:lnTo>
                    <a:pt x="16821" y="16949"/>
                  </a:lnTo>
                  <a:lnTo>
                    <a:pt x="16889" y="16383"/>
                  </a:lnTo>
                  <a:lnTo>
                    <a:pt x="16934" y="16129"/>
                  </a:lnTo>
                  <a:lnTo>
                    <a:pt x="17002" y="15945"/>
                  </a:lnTo>
                  <a:lnTo>
                    <a:pt x="17081" y="15790"/>
                  </a:lnTo>
                  <a:lnTo>
                    <a:pt x="17194" y="15648"/>
                  </a:lnTo>
                  <a:lnTo>
                    <a:pt x="17318" y="15563"/>
                  </a:lnTo>
                  <a:lnTo>
                    <a:pt x="17453" y="15507"/>
                  </a:lnTo>
                  <a:lnTo>
                    <a:pt x="17600" y="15450"/>
                  </a:lnTo>
                  <a:lnTo>
                    <a:pt x="17758" y="15450"/>
                  </a:lnTo>
                  <a:lnTo>
                    <a:pt x="17905" y="15479"/>
                  </a:lnTo>
                  <a:lnTo>
                    <a:pt x="18064" y="15535"/>
                  </a:lnTo>
                  <a:lnTo>
                    <a:pt x="18233" y="15620"/>
                  </a:lnTo>
                  <a:lnTo>
                    <a:pt x="18380" y="15733"/>
                  </a:lnTo>
                  <a:lnTo>
                    <a:pt x="18561" y="15832"/>
                  </a:lnTo>
                  <a:lnTo>
                    <a:pt x="18707" y="15973"/>
                  </a:lnTo>
                  <a:lnTo>
                    <a:pt x="18866" y="16129"/>
                  </a:lnTo>
                  <a:lnTo>
                    <a:pt x="18990" y="16327"/>
                  </a:lnTo>
                  <a:lnTo>
                    <a:pt x="19125" y="16482"/>
                  </a:lnTo>
                  <a:lnTo>
                    <a:pt x="19295" y="16624"/>
                  </a:lnTo>
                  <a:lnTo>
                    <a:pt x="19464" y="16737"/>
                  </a:lnTo>
                  <a:lnTo>
                    <a:pt x="19668" y="16807"/>
                  </a:lnTo>
                  <a:lnTo>
                    <a:pt x="19860" y="16836"/>
                  </a:lnTo>
                  <a:lnTo>
                    <a:pt x="20052" y="16864"/>
                  </a:lnTo>
                  <a:lnTo>
                    <a:pt x="20266" y="16836"/>
                  </a:lnTo>
                  <a:lnTo>
                    <a:pt x="20470" y="16793"/>
                  </a:lnTo>
                  <a:lnTo>
                    <a:pt x="20662" y="16708"/>
                  </a:lnTo>
                  <a:lnTo>
                    <a:pt x="20854" y="16567"/>
                  </a:lnTo>
                  <a:lnTo>
                    <a:pt x="21035" y="16412"/>
                  </a:lnTo>
                  <a:lnTo>
                    <a:pt x="21182" y="16214"/>
                  </a:lnTo>
                  <a:lnTo>
                    <a:pt x="21340" y="16002"/>
                  </a:lnTo>
                  <a:lnTo>
                    <a:pt x="21441" y="15733"/>
                  </a:lnTo>
                  <a:lnTo>
                    <a:pt x="21532" y="15436"/>
                  </a:lnTo>
                  <a:lnTo>
                    <a:pt x="21600" y="15083"/>
                  </a:lnTo>
                  <a:lnTo>
                    <a:pt x="21600" y="14885"/>
                  </a:lnTo>
                  <a:lnTo>
                    <a:pt x="21600" y="14729"/>
                  </a:lnTo>
                  <a:lnTo>
                    <a:pt x="21600" y="14531"/>
                  </a:lnTo>
                  <a:lnTo>
                    <a:pt x="21577" y="14376"/>
                  </a:lnTo>
                  <a:lnTo>
                    <a:pt x="21532" y="14206"/>
                  </a:lnTo>
                  <a:lnTo>
                    <a:pt x="21487" y="14051"/>
                  </a:lnTo>
                  <a:lnTo>
                    <a:pt x="21419" y="13909"/>
                  </a:lnTo>
                  <a:lnTo>
                    <a:pt x="21351" y="13768"/>
                  </a:lnTo>
                  <a:lnTo>
                    <a:pt x="21204" y="13500"/>
                  </a:lnTo>
                  <a:lnTo>
                    <a:pt x="21035" y="13287"/>
                  </a:lnTo>
                  <a:lnTo>
                    <a:pt x="20809" y="13090"/>
                  </a:lnTo>
                  <a:lnTo>
                    <a:pt x="20594" y="12962"/>
                  </a:lnTo>
                  <a:lnTo>
                    <a:pt x="20357" y="12821"/>
                  </a:lnTo>
                  <a:lnTo>
                    <a:pt x="20120" y="12764"/>
                  </a:lnTo>
                  <a:lnTo>
                    <a:pt x="19882" y="12708"/>
                  </a:lnTo>
                  <a:lnTo>
                    <a:pt x="19645" y="12736"/>
                  </a:lnTo>
                  <a:lnTo>
                    <a:pt x="19430" y="12793"/>
                  </a:lnTo>
                  <a:lnTo>
                    <a:pt x="19227" y="12906"/>
                  </a:lnTo>
                  <a:lnTo>
                    <a:pt x="19148" y="12962"/>
                  </a:lnTo>
                  <a:lnTo>
                    <a:pt x="19058" y="13047"/>
                  </a:lnTo>
                  <a:lnTo>
                    <a:pt x="18990" y="13146"/>
                  </a:lnTo>
                  <a:lnTo>
                    <a:pt x="18911" y="13259"/>
                  </a:lnTo>
                  <a:lnTo>
                    <a:pt x="18775" y="13471"/>
                  </a:lnTo>
                  <a:lnTo>
                    <a:pt x="18628" y="13641"/>
                  </a:lnTo>
                  <a:lnTo>
                    <a:pt x="18470" y="13740"/>
                  </a:lnTo>
                  <a:lnTo>
                    <a:pt x="18301" y="13825"/>
                  </a:lnTo>
                  <a:lnTo>
                    <a:pt x="18143" y="13853"/>
                  </a:lnTo>
                  <a:lnTo>
                    <a:pt x="17973" y="13881"/>
                  </a:lnTo>
                  <a:lnTo>
                    <a:pt x="17804" y="13853"/>
                  </a:lnTo>
                  <a:lnTo>
                    <a:pt x="17646" y="13796"/>
                  </a:lnTo>
                  <a:lnTo>
                    <a:pt x="17499" y="13726"/>
                  </a:lnTo>
                  <a:lnTo>
                    <a:pt x="17341" y="13641"/>
                  </a:lnTo>
                  <a:lnTo>
                    <a:pt x="17216" y="13528"/>
                  </a:lnTo>
                  <a:lnTo>
                    <a:pt x="17103" y="13386"/>
                  </a:lnTo>
                  <a:lnTo>
                    <a:pt x="17024" y="13259"/>
                  </a:lnTo>
                  <a:lnTo>
                    <a:pt x="16934" y="13118"/>
                  </a:lnTo>
                  <a:lnTo>
                    <a:pt x="16889" y="12991"/>
                  </a:lnTo>
                  <a:lnTo>
                    <a:pt x="16889" y="12849"/>
                  </a:lnTo>
                  <a:lnTo>
                    <a:pt x="16889" y="12383"/>
                  </a:lnTo>
                  <a:lnTo>
                    <a:pt x="16889" y="11662"/>
                  </a:lnTo>
                  <a:lnTo>
                    <a:pt x="16889" y="10701"/>
                  </a:lnTo>
                  <a:lnTo>
                    <a:pt x="16889" y="9640"/>
                  </a:lnTo>
                  <a:lnTo>
                    <a:pt x="16889" y="8566"/>
                  </a:lnTo>
                  <a:lnTo>
                    <a:pt x="16889" y="7478"/>
                  </a:lnTo>
                  <a:lnTo>
                    <a:pt x="16889" y="6502"/>
                  </a:lnTo>
                  <a:lnTo>
                    <a:pt x="16889" y="5739"/>
                  </a:lnTo>
                  <a:lnTo>
                    <a:pt x="16674" y="5894"/>
                  </a:lnTo>
                  <a:lnTo>
                    <a:pt x="16414" y="6036"/>
                  </a:lnTo>
                  <a:lnTo>
                    <a:pt x="16154" y="6177"/>
                  </a:lnTo>
                  <a:lnTo>
                    <a:pt x="15849" y="6248"/>
                  </a:lnTo>
                  <a:lnTo>
                    <a:pt x="15544" y="6304"/>
                  </a:lnTo>
                  <a:lnTo>
                    <a:pt x="15217" y="6332"/>
                  </a:lnTo>
                  <a:lnTo>
                    <a:pt x="14866" y="6361"/>
                  </a:lnTo>
                  <a:lnTo>
                    <a:pt x="14550" y="6361"/>
                  </a:lnTo>
                  <a:lnTo>
                    <a:pt x="14200" y="6332"/>
                  </a:lnTo>
                  <a:lnTo>
                    <a:pt x="13850" y="6276"/>
                  </a:lnTo>
                  <a:lnTo>
                    <a:pt x="13522" y="6219"/>
                  </a:lnTo>
                  <a:lnTo>
                    <a:pt x="13206" y="6149"/>
                  </a:lnTo>
                  <a:lnTo>
                    <a:pt x="12901" y="6064"/>
                  </a:lnTo>
                  <a:lnTo>
                    <a:pt x="12618" y="5951"/>
                  </a:lnTo>
                  <a:lnTo>
                    <a:pt x="12358" y="5838"/>
                  </a:lnTo>
                  <a:lnTo>
                    <a:pt x="12121" y="5739"/>
                  </a:lnTo>
                  <a:lnTo>
                    <a:pt x="11941" y="5626"/>
                  </a:lnTo>
                  <a:lnTo>
                    <a:pt x="11794" y="5513"/>
                  </a:lnTo>
                  <a:lnTo>
                    <a:pt x="11658" y="5414"/>
                  </a:lnTo>
                  <a:lnTo>
                    <a:pt x="11556" y="5301"/>
                  </a:lnTo>
                  <a:lnTo>
                    <a:pt x="11466" y="5187"/>
                  </a:lnTo>
                  <a:lnTo>
                    <a:pt x="11398" y="5089"/>
                  </a:lnTo>
                  <a:lnTo>
                    <a:pt x="11376" y="4947"/>
                  </a:lnTo>
                  <a:lnTo>
                    <a:pt x="11353" y="4834"/>
                  </a:lnTo>
                  <a:lnTo>
                    <a:pt x="11353" y="4707"/>
                  </a:lnTo>
                  <a:lnTo>
                    <a:pt x="11376" y="4565"/>
                  </a:lnTo>
                  <a:lnTo>
                    <a:pt x="11443" y="4410"/>
                  </a:lnTo>
                  <a:lnTo>
                    <a:pt x="11511" y="4240"/>
                  </a:lnTo>
                  <a:lnTo>
                    <a:pt x="11703" y="3887"/>
                  </a:lnTo>
                  <a:lnTo>
                    <a:pt x="11986" y="3505"/>
                  </a:lnTo>
                  <a:lnTo>
                    <a:pt x="12144" y="3265"/>
                  </a:lnTo>
                  <a:lnTo>
                    <a:pt x="12246" y="3025"/>
                  </a:lnTo>
                  <a:lnTo>
                    <a:pt x="12336" y="2756"/>
                  </a:lnTo>
                  <a:lnTo>
                    <a:pt x="12404" y="2445"/>
                  </a:lnTo>
                  <a:lnTo>
                    <a:pt x="12438" y="2176"/>
                  </a:lnTo>
                  <a:lnTo>
                    <a:pt x="12438" y="1880"/>
                  </a:lnTo>
                  <a:lnTo>
                    <a:pt x="12404" y="1583"/>
                  </a:lnTo>
                  <a:lnTo>
                    <a:pt x="12336" y="1314"/>
                  </a:lnTo>
                  <a:lnTo>
                    <a:pt x="12246" y="1046"/>
                  </a:lnTo>
                  <a:lnTo>
                    <a:pt x="12099" y="791"/>
                  </a:lnTo>
                  <a:lnTo>
                    <a:pt x="12008" y="692"/>
                  </a:lnTo>
                  <a:lnTo>
                    <a:pt x="11918" y="579"/>
                  </a:lnTo>
                  <a:lnTo>
                    <a:pt x="11816" y="466"/>
                  </a:lnTo>
                  <a:lnTo>
                    <a:pt x="11703" y="381"/>
                  </a:lnTo>
                  <a:lnTo>
                    <a:pt x="11579" y="310"/>
                  </a:lnTo>
                  <a:lnTo>
                    <a:pt x="11443" y="226"/>
                  </a:lnTo>
                  <a:lnTo>
                    <a:pt x="11297" y="169"/>
                  </a:lnTo>
                  <a:lnTo>
                    <a:pt x="11138" y="113"/>
                  </a:lnTo>
                  <a:lnTo>
                    <a:pt x="10969" y="56"/>
                  </a:lnTo>
                  <a:lnTo>
                    <a:pt x="10800" y="28"/>
                  </a:lnTo>
                  <a:lnTo>
                    <a:pt x="10619" y="28"/>
                  </a:lnTo>
                  <a:lnTo>
                    <a:pt x="10404" y="28"/>
                  </a:lnTo>
                  <a:lnTo>
                    <a:pt x="10257" y="28"/>
                  </a:lnTo>
                  <a:lnTo>
                    <a:pt x="10076" y="56"/>
                  </a:lnTo>
                  <a:lnTo>
                    <a:pt x="9952" y="84"/>
                  </a:lnTo>
                  <a:lnTo>
                    <a:pt x="9794" y="141"/>
                  </a:lnTo>
                  <a:lnTo>
                    <a:pt x="9692" y="226"/>
                  </a:lnTo>
                  <a:lnTo>
                    <a:pt x="9557" y="282"/>
                  </a:lnTo>
                  <a:lnTo>
                    <a:pt x="9455" y="381"/>
                  </a:lnTo>
                  <a:lnTo>
                    <a:pt x="9365" y="466"/>
                  </a:lnTo>
                  <a:lnTo>
                    <a:pt x="9274" y="579"/>
                  </a:lnTo>
                  <a:lnTo>
                    <a:pt x="9184" y="692"/>
                  </a:lnTo>
                  <a:lnTo>
                    <a:pt x="9128" y="791"/>
                  </a:lnTo>
                  <a:lnTo>
                    <a:pt x="9060" y="932"/>
                  </a:lnTo>
                  <a:lnTo>
                    <a:pt x="8969" y="1201"/>
                  </a:lnTo>
                  <a:lnTo>
                    <a:pt x="8913" y="1498"/>
                  </a:lnTo>
                  <a:lnTo>
                    <a:pt x="8890" y="1795"/>
                  </a:lnTo>
                  <a:lnTo>
                    <a:pt x="8890" y="2120"/>
                  </a:lnTo>
                  <a:lnTo>
                    <a:pt x="8913" y="2445"/>
                  </a:lnTo>
                  <a:lnTo>
                    <a:pt x="8969" y="2756"/>
                  </a:lnTo>
                  <a:lnTo>
                    <a:pt x="9060" y="3081"/>
                  </a:lnTo>
                  <a:lnTo>
                    <a:pt x="9173" y="3378"/>
                  </a:lnTo>
                  <a:lnTo>
                    <a:pt x="9297" y="3647"/>
                  </a:lnTo>
                  <a:lnTo>
                    <a:pt x="9466" y="3887"/>
                  </a:lnTo>
                  <a:lnTo>
                    <a:pt x="9579" y="4085"/>
                  </a:lnTo>
                  <a:lnTo>
                    <a:pt x="9670" y="4269"/>
                  </a:lnTo>
                  <a:lnTo>
                    <a:pt x="9726" y="4467"/>
                  </a:lnTo>
                  <a:lnTo>
                    <a:pt x="9771" y="4650"/>
                  </a:lnTo>
                  <a:lnTo>
                    <a:pt x="9771" y="4834"/>
                  </a:lnTo>
                  <a:lnTo>
                    <a:pt x="9749" y="5032"/>
                  </a:lnTo>
                  <a:lnTo>
                    <a:pt x="9715" y="5216"/>
                  </a:lnTo>
                  <a:lnTo>
                    <a:pt x="9625" y="5385"/>
                  </a:lnTo>
                  <a:lnTo>
                    <a:pt x="9534" y="5513"/>
                  </a:lnTo>
                  <a:lnTo>
                    <a:pt x="9410" y="5626"/>
                  </a:lnTo>
                  <a:lnTo>
                    <a:pt x="9229" y="5710"/>
                  </a:lnTo>
                  <a:lnTo>
                    <a:pt x="9060" y="5767"/>
                  </a:lnTo>
                  <a:lnTo>
                    <a:pt x="8845" y="5767"/>
                  </a:lnTo>
                  <a:lnTo>
                    <a:pt x="8585" y="5739"/>
                  </a:lnTo>
                  <a:lnTo>
                    <a:pt x="8325" y="5654"/>
                  </a:lnTo>
                  <a:lnTo>
                    <a:pt x="8020" y="5513"/>
                  </a:lnTo>
                  <a:lnTo>
                    <a:pt x="7840" y="5442"/>
                  </a:lnTo>
                  <a:lnTo>
                    <a:pt x="7648" y="5385"/>
                  </a:lnTo>
                  <a:lnTo>
                    <a:pt x="7433" y="5329"/>
                  </a:lnTo>
                  <a:lnTo>
                    <a:pt x="7241" y="5301"/>
                  </a:lnTo>
                  <a:lnTo>
                    <a:pt x="6755" y="5301"/>
                  </a:lnTo>
                  <a:lnTo>
                    <a:pt x="6281" y="5329"/>
                  </a:lnTo>
                  <a:lnTo>
                    <a:pt x="5784" y="5385"/>
                  </a:lnTo>
                  <a:lnTo>
                    <a:pt x="5264" y="5498"/>
                  </a:lnTo>
                  <a:lnTo>
                    <a:pt x="4744" y="5597"/>
                  </a:lnTo>
                  <a:lnTo>
                    <a:pt x="4247" y="5739"/>
                  </a:lnTo>
                  <a:lnTo>
                    <a:pt x="4202" y="5894"/>
                  </a:lnTo>
                  <a:lnTo>
                    <a:pt x="4202" y="6191"/>
                  </a:lnTo>
                  <a:lnTo>
                    <a:pt x="4202" y="6545"/>
                  </a:lnTo>
                  <a:lnTo>
                    <a:pt x="4225" y="6954"/>
                  </a:lnTo>
                  <a:lnTo>
                    <a:pt x="4315" y="7930"/>
                  </a:lnTo>
                  <a:lnTo>
                    <a:pt x="4394" y="9018"/>
                  </a:lnTo>
                  <a:lnTo>
                    <a:pt x="4439" y="9570"/>
                  </a:lnTo>
                  <a:lnTo>
                    <a:pt x="4462" y="10107"/>
                  </a:lnTo>
                  <a:lnTo>
                    <a:pt x="4484" y="10630"/>
                  </a:lnTo>
                  <a:lnTo>
                    <a:pt x="4507" y="11082"/>
                  </a:lnTo>
                  <a:lnTo>
                    <a:pt x="4484" y="11520"/>
                  </a:lnTo>
                  <a:lnTo>
                    <a:pt x="4439" y="11874"/>
                  </a:lnTo>
                  <a:lnTo>
                    <a:pt x="4394" y="12029"/>
                  </a:lnTo>
                  <a:lnTo>
                    <a:pt x="4349" y="12171"/>
                  </a:lnTo>
                  <a:lnTo>
                    <a:pt x="4315" y="12284"/>
                  </a:lnTo>
                  <a:lnTo>
                    <a:pt x="4247" y="12354"/>
                  </a:lnTo>
                  <a:close/>
                </a:path>
              </a:pathLst>
            </a:custGeom>
            <a:solidFill>
              <a:srgbClr val="FFFFCC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5399" name="Puzzle4">
              <a:extLst>
                <a:ext uri="{FF2B5EF4-FFF2-40B4-BE49-F238E27FC236}">
                  <a16:creationId xmlns:a16="http://schemas.microsoft.com/office/drawing/2014/main" id="{7D84FB91-FCB2-4522-83EE-11C07C694559}"/>
                </a:ext>
              </a:extLst>
            </p:cNvPr>
            <p:cNvSpPr>
              <a:spLocks noEditPoints="1" noChangeArrowheads="1"/>
            </p:cNvSpPr>
            <p:nvPr/>
          </p:nvSpPr>
          <p:spPr bwMode="auto">
            <a:xfrm>
              <a:off x="2192" y="1719"/>
              <a:ext cx="1072" cy="1763"/>
            </a:xfrm>
            <a:custGeom>
              <a:avLst/>
              <a:gdLst>
                <a:gd name="T0" fmla="*/ 8307 w 21600"/>
                <a:gd name="T1" fmla="*/ 11593 h 21600"/>
                <a:gd name="T2" fmla="*/ 453 w 21600"/>
                <a:gd name="T3" fmla="*/ 16938 h 21600"/>
                <a:gd name="T4" fmla="*/ 11500 w 21600"/>
                <a:gd name="T5" fmla="*/ 21600 h 21600"/>
                <a:gd name="T6" fmla="*/ 20920 w 21600"/>
                <a:gd name="T7" fmla="*/ 16751 h 21600"/>
                <a:gd name="T8" fmla="*/ 13972 w 21600"/>
                <a:gd name="T9" fmla="*/ 10888 h 21600"/>
                <a:gd name="T10" fmla="*/ 21033 w 21600"/>
                <a:gd name="T11" fmla="*/ 4716 h 21600"/>
                <a:gd name="T12" fmla="*/ 11102 w 21600"/>
                <a:gd name="T13" fmla="*/ 11 h 21600"/>
                <a:gd name="T14" fmla="*/ 453 w 21600"/>
                <a:gd name="T15" fmla="*/ 4716 h 21600"/>
                <a:gd name="T16" fmla="*/ 2076 w 21600"/>
                <a:gd name="T17" fmla="*/ 5664 h 21600"/>
                <a:gd name="T18" fmla="*/ 20203 w 21600"/>
                <a:gd name="T19" fmla="*/ 1598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3813" y="10590"/>
                  </a:moveTo>
                  <a:lnTo>
                    <a:pt x="3927" y="10513"/>
                  </a:lnTo>
                  <a:lnTo>
                    <a:pt x="4078" y="10425"/>
                  </a:lnTo>
                  <a:lnTo>
                    <a:pt x="4210" y="10359"/>
                  </a:lnTo>
                  <a:lnTo>
                    <a:pt x="4361" y="10315"/>
                  </a:lnTo>
                  <a:lnTo>
                    <a:pt x="4682" y="10237"/>
                  </a:lnTo>
                  <a:lnTo>
                    <a:pt x="5041" y="10193"/>
                  </a:lnTo>
                  <a:lnTo>
                    <a:pt x="5456" y="10171"/>
                  </a:lnTo>
                  <a:lnTo>
                    <a:pt x="5853" y="10193"/>
                  </a:lnTo>
                  <a:lnTo>
                    <a:pt x="6249" y="10260"/>
                  </a:lnTo>
                  <a:lnTo>
                    <a:pt x="6646" y="10337"/>
                  </a:lnTo>
                  <a:lnTo>
                    <a:pt x="7004" y="10469"/>
                  </a:lnTo>
                  <a:lnTo>
                    <a:pt x="7363" y="10612"/>
                  </a:lnTo>
                  <a:lnTo>
                    <a:pt x="7665" y="10788"/>
                  </a:lnTo>
                  <a:lnTo>
                    <a:pt x="7911" y="10998"/>
                  </a:lnTo>
                  <a:lnTo>
                    <a:pt x="8024" y="11097"/>
                  </a:lnTo>
                  <a:lnTo>
                    <a:pt x="8137" y="11207"/>
                  </a:lnTo>
                  <a:lnTo>
                    <a:pt x="8194" y="11340"/>
                  </a:lnTo>
                  <a:lnTo>
                    <a:pt x="8269" y="11461"/>
                  </a:lnTo>
                  <a:lnTo>
                    <a:pt x="8307" y="11593"/>
                  </a:lnTo>
                  <a:lnTo>
                    <a:pt x="8307" y="11714"/>
                  </a:lnTo>
                  <a:lnTo>
                    <a:pt x="8307" y="11868"/>
                  </a:lnTo>
                  <a:lnTo>
                    <a:pt x="8307" y="12012"/>
                  </a:lnTo>
                  <a:lnTo>
                    <a:pt x="8194" y="12265"/>
                  </a:lnTo>
                  <a:lnTo>
                    <a:pt x="8062" y="12519"/>
                  </a:lnTo>
                  <a:lnTo>
                    <a:pt x="7873" y="12706"/>
                  </a:lnTo>
                  <a:lnTo>
                    <a:pt x="7627" y="12904"/>
                  </a:lnTo>
                  <a:lnTo>
                    <a:pt x="7363" y="13048"/>
                  </a:lnTo>
                  <a:lnTo>
                    <a:pt x="7080" y="13180"/>
                  </a:lnTo>
                  <a:lnTo>
                    <a:pt x="6759" y="13257"/>
                  </a:lnTo>
                  <a:lnTo>
                    <a:pt x="6419" y="13345"/>
                  </a:lnTo>
                  <a:lnTo>
                    <a:pt x="6098" y="13389"/>
                  </a:lnTo>
                  <a:lnTo>
                    <a:pt x="5739" y="13389"/>
                  </a:lnTo>
                  <a:lnTo>
                    <a:pt x="5418" y="13389"/>
                  </a:lnTo>
                  <a:lnTo>
                    <a:pt x="5079" y="13345"/>
                  </a:lnTo>
                  <a:lnTo>
                    <a:pt x="4758" y="13301"/>
                  </a:lnTo>
                  <a:lnTo>
                    <a:pt x="4474" y="13213"/>
                  </a:lnTo>
                  <a:lnTo>
                    <a:pt x="4172" y="13114"/>
                  </a:lnTo>
                  <a:lnTo>
                    <a:pt x="3965" y="12982"/>
                  </a:lnTo>
                  <a:lnTo>
                    <a:pt x="3738" y="12838"/>
                  </a:lnTo>
                  <a:lnTo>
                    <a:pt x="3493" y="12706"/>
                  </a:lnTo>
                  <a:lnTo>
                    <a:pt x="3228" y="12607"/>
                  </a:lnTo>
                  <a:lnTo>
                    <a:pt x="2945" y="12519"/>
                  </a:lnTo>
                  <a:lnTo>
                    <a:pt x="2700" y="12431"/>
                  </a:lnTo>
                  <a:lnTo>
                    <a:pt x="2397" y="12375"/>
                  </a:lnTo>
                  <a:lnTo>
                    <a:pt x="2152" y="12331"/>
                  </a:lnTo>
                  <a:lnTo>
                    <a:pt x="1888" y="12309"/>
                  </a:lnTo>
                  <a:lnTo>
                    <a:pt x="1642" y="12309"/>
                  </a:lnTo>
                  <a:lnTo>
                    <a:pt x="1397" y="12331"/>
                  </a:lnTo>
                  <a:lnTo>
                    <a:pt x="1170" y="12397"/>
                  </a:lnTo>
                  <a:lnTo>
                    <a:pt x="962" y="12453"/>
                  </a:lnTo>
                  <a:lnTo>
                    <a:pt x="774" y="12563"/>
                  </a:lnTo>
                  <a:lnTo>
                    <a:pt x="623" y="12684"/>
                  </a:lnTo>
                  <a:lnTo>
                    <a:pt x="528" y="12838"/>
                  </a:lnTo>
                  <a:lnTo>
                    <a:pt x="453" y="13026"/>
                  </a:lnTo>
                  <a:lnTo>
                    <a:pt x="339" y="13477"/>
                  </a:lnTo>
                  <a:lnTo>
                    <a:pt x="226" y="13984"/>
                  </a:lnTo>
                  <a:lnTo>
                    <a:pt x="151" y="14535"/>
                  </a:lnTo>
                  <a:lnTo>
                    <a:pt x="113" y="15075"/>
                  </a:lnTo>
                  <a:lnTo>
                    <a:pt x="113" y="15626"/>
                  </a:lnTo>
                  <a:lnTo>
                    <a:pt x="151" y="16133"/>
                  </a:lnTo>
                  <a:lnTo>
                    <a:pt x="188" y="16376"/>
                  </a:lnTo>
                  <a:lnTo>
                    <a:pt x="264" y="16585"/>
                  </a:lnTo>
                  <a:lnTo>
                    <a:pt x="339" y="16773"/>
                  </a:lnTo>
                  <a:lnTo>
                    <a:pt x="453" y="16938"/>
                  </a:lnTo>
                  <a:lnTo>
                    <a:pt x="1095" y="16883"/>
                  </a:lnTo>
                  <a:lnTo>
                    <a:pt x="1963" y="16795"/>
                  </a:lnTo>
                  <a:lnTo>
                    <a:pt x="2945" y="16751"/>
                  </a:lnTo>
                  <a:lnTo>
                    <a:pt x="3965" y="16706"/>
                  </a:lnTo>
                  <a:lnTo>
                    <a:pt x="5022" y="16684"/>
                  </a:lnTo>
                  <a:lnTo>
                    <a:pt x="5947" y="16684"/>
                  </a:lnTo>
                  <a:lnTo>
                    <a:pt x="6759" y="16706"/>
                  </a:lnTo>
                  <a:lnTo>
                    <a:pt x="7363" y="16751"/>
                  </a:lnTo>
                  <a:lnTo>
                    <a:pt x="7948" y="16839"/>
                  </a:lnTo>
                  <a:lnTo>
                    <a:pt x="8458" y="16916"/>
                  </a:lnTo>
                  <a:lnTo>
                    <a:pt x="8893" y="17026"/>
                  </a:lnTo>
                  <a:lnTo>
                    <a:pt x="9289" y="17158"/>
                  </a:lnTo>
                  <a:lnTo>
                    <a:pt x="9572" y="17280"/>
                  </a:lnTo>
                  <a:lnTo>
                    <a:pt x="9799" y="17412"/>
                  </a:lnTo>
                  <a:lnTo>
                    <a:pt x="9969" y="17555"/>
                  </a:lnTo>
                  <a:lnTo>
                    <a:pt x="10120" y="17687"/>
                  </a:lnTo>
                  <a:lnTo>
                    <a:pt x="10158" y="17831"/>
                  </a:lnTo>
                  <a:lnTo>
                    <a:pt x="10195" y="17974"/>
                  </a:lnTo>
                  <a:lnTo>
                    <a:pt x="10158" y="18128"/>
                  </a:lnTo>
                  <a:lnTo>
                    <a:pt x="10082" y="18271"/>
                  </a:lnTo>
                  <a:lnTo>
                    <a:pt x="9969" y="18426"/>
                  </a:lnTo>
                  <a:lnTo>
                    <a:pt x="9837" y="18569"/>
                  </a:lnTo>
                  <a:lnTo>
                    <a:pt x="9648" y="18701"/>
                  </a:lnTo>
                  <a:lnTo>
                    <a:pt x="9440" y="18822"/>
                  </a:lnTo>
                  <a:lnTo>
                    <a:pt x="9213" y="18999"/>
                  </a:lnTo>
                  <a:lnTo>
                    <a:pt x="9044" y="19186"/>
                  </a:lnTo>
                  <a:lnTo>
                    <a:pt x="8893" y="19395"/>
                  </a:lnTo>
                  <a:lnTo>
                    <a:pt x="8817" y="19627"/>
                  </a:lnTo>
                  <a:lnTo>
                    <a:pt x="8779" y="19858"/>
                  </a:lnTo>
                  <a:lnTo>
                    <a:pt x="8779" y="20112"/>
                  </a:lnTo>
                  <a:lnTo>
                    <a:pt x="8855" y="20354"/>
                  </a:lnTo>
                  <a:lnTo>
                    <a:pt x="8968" y="20586"/>
                  </a:lnTo>
                  <a:lnTo>
                    <a:pt x="9138" y="20817"/>
                  </a:lnTo>
                  <a:lnTo>
                    <a:pt x="9365" y="21026"/>
                  </a:lnTo>
                  <a:lnTo>
                    <a:pt x="9610" y="21192"/>
                  </a:lnTo>
                  <a:lnTo>
                    <a:pt x="9950" y="21368"/>
                  </a:lnTo>
                  <a:lnTo>
                    <a:pt x="10120" y="21445"/>
                  </a:lnTo>
                  <a:lnTo>
                    <a:pt x="10346" y="21511"/>
                  </a:lnTo>
                  <a:lnTo>
                    <a:pt x="10516" y="21555"/>
                  </a:lnTo>
                  <a:lnTo>
                    <a:pt x="10743" y="21600"/>
                  </a:lnTo>
                  <a:lnTo>
                    <a:pt x="10988" y="21644"/>
                  </a:lnTo>
                  <a:lnTo>
                    <a:pt x="11215" y="21666"/>
                  </a:lnTo>
                  <a:lnTo>
                    <a:pt x="11498" y="21666"/>
                  </a:lnTo>
                  <a:lnTo>
                    <a:pt x="11762" y="21666"/>
                  </a:lnTo>
                  <a:lnTo>
                    <a:pt x="12253" y="21644"/>
                  </a:lnTo>
                  <a:lnTo>
                    <a:pt x="12763" y="21577"/>
                  </a:lnTo>
                  <a:lnTo>
                    <a:pt x="13197" y="21467"/>
                  </a:lnTo>
                  <a:lnTo>
                    <a:pt x="13556" y="21346"/>
                  </a:lnTo>
                  <a:lnTo>
                    <a:pt x="13896" y="21192"/>
                  </a:lnTo>
                  <a:lnTo>
                    <a:pt x="14179" y="21026"/>
                  </a:lnTo>
                  <a:lnTo>
                    <a:pt x="14444" y="20839"/>
                  </a:lnTo>
                  <a:lnTo>
                    <a:pt x="14576" y="20641"/>
                  </a:lnTo>
                  <a:lnTo>
                    <a:pt x="14727" y="20431"/>
                  </a:lnTo>
                  <a:lnTo>
                    <a:pt x="14765" y="20200"/>
                  </a:lnTo>
                  <a:lnTo>
                    <a:pt x="14802" y="19991"/>
                  </a:lnTo>
                  <a:lnTo>
                    <a:pt x="14727" y="19759"/>
                  </a:lnTo>
                  <a:lnTo>
                    <a:pt x="14613" y="19550"/>
                  </a:lnTo>
                  <a:lnTo>
                    <a:pt x="14444" y="19307"/>
                  </a:lnTo>
                  <a:lnTo>
                    <a:pt x="14217" y="19098"/>
                  </a:lnTo>
                  <a:lnTo>
                    <a:pt x="13934" y="18911"/>
                  </a:lnTo>
                  <a:lnTo>
                    <a:pt x="13669" y="18745"/>
                  </a:lnTo>
                  <a:lnTo>
                    <a:pt x="13462" y="18547"/>
                  </a:lnTo>
                  <a:lnTo>
                    <a:pt x="13311" y="18337"/>
                  </a:lnTo>
                  <a:lnTo>
                    <a:pt x="13197" y="18150"/>
                  </a:lnTo>
                  <a:lnTo>
                    <a:pt x="13122" y="17941"/>
                  </a:lnTo>
                  <a:lnTo>
                    <a:pt x="13122" y="17720"/>
                  </a:lnTo>
                  <a:lnTo>
                    <a:pt x="13122" y="17533"/>
                  </a:lnTo>
                  <a:lnTo>
                    <a:pt x="13197" y="17346"/>
                  </a:lnTo>
                  <a:lnTo>
                    <a:pt x="13273" y="17158"/>
                  </a:lnTo>
                  <a:lnTo>
                    <a:pt x="13386" y="16982"/>
                  </a:lnTo>
                  <a:lnTo>
                    <a:pt x="13537" y="16839"/>
                  </a:lnTo>
                  <a:lnTo>
                    <a:pt x="13707" y="16706"/>
                  </a:lnTo>
                  <a:lnTo>
                    <a:pt x="13896" y="16607"/>
                  </a:lnTo>
                  <a:lnTo>
                    <a:pt x="14104" y="16519"/>
                  </a:lnTo>
                  <a:lnTo>
                    <a:pt x="14330" y="16453"/>
                  </a:lnTo>
                  <a:lnTo>
                    <a:pt x="14538" y="16431"/>
                  </a:lnTo>
                  <a:lnTo>
                    <a:pt x="14897" y="16453"/>
                  </a:lnTo>
                  <a:lnTo>
                    <a:pt x="15406" y="16497"/>
                  </a:lnTo>
                  <a:lnTo>
                    <a:pt x="16105" y="16541"/>
                  </a:lnTo>
                  <a:lnTo>
                    <a:pt x="16898" y="16607"/>
                  </a:lnTo>
                  <a:lnTo>
                    <a:pt x="17804" y="16651"/>
                  </a:lnTo>
                  <a:lnTo>
                    <a:pt x="18786" y="16684"/>
                  </a:lnTo>
                  <a:lnTo>
                    <a:pt x="19844" y="16728"/>
                  </a:lnTo>
                  <a:lnTo>
                    <a:pt x="20920" y="16751"/>
                  </a:lnTo>
                  <a:lnTo>
                    <a:pt x="21109" y="16497"/>
                  </a:lnTo>
                  <a:lnTo>
                    <a:pt x="21241" y="16222"/>
                  </a:lnTo>
                  <a:lnTo>
                    <a:pt x="21392" y="15946"/>
                  </a:lnTo>
                  <a:lnTo>
                    <a:pt x="21467" y="15648"/>
                  </a:lnTo>
                  <a:lnTo>
                    <a:pt x="21543" y="15351"/>
                  </a:lnTo>
                  <a:lnTo>
                    <a:pt x="21618" y="15042"/>
                  </a:lnTo>
                  <a:lnTo>
                    <a:pt x="21618" y="14745"/>
                  </a:lnTo>
                  <a:lnTo>
                    <a:pt x="21618" y="14447"/>
                  </a:lnTo>
                  <a:lnTo>
                    <a:pt x="21618" y="14150"/>
                  </a:lnTo>
                  <a:lnTo>
                    <a:pt x="21581" y="13852"/>
                  </a:lnTo>
                  <a:lnTo>
                    <a:pt x="21505" y="13577"/>
                  </a:lnTo>
                  <a:lnTo>
                    <a:pt x="21430" y="13301"/>
                  </a:lnTo>
                  <a:lnTo>
                    <a:pt x="21354" y="13048"/>
                  </a:lnTo>
                  <a:lnTo>
                    <a:pt x="21241" y="12816"/>
                  </a:lnTo>
                  <a:lnTo>
                    <a:pt x="21146" y="12607"/>
                  </a:lnTo>
                  <a:lnTo>
                    <a:pt x="21033" y="12431"/>
                  </a:lnTo>
                  <a:lnTo>
                    <a:pt x="20920" y="12265"/>
                  </a:lnTo>
                  <a:lnTo>
                    <a:pt x="20769" y="12144"/>
                  </a:lnTo>
                  <a:lnTo>
                    <a:pt x="20637" y="12034"/>
                  </a:lnTo>
                  <a:lnTo>
                    <a:pt x="20486" y="11946"/>
                  </a:lnTo>
                  <a:lnTo>
                    <a:pt x="20297" y="11891"/>
                  </a:lnTo>
                  <a:lnTo>
                    <a:pt x="20165" y="11846"/>
                  </a:lnTo>
                  <a:lnTo>
                    <a:pt x="19976" y="11824"/>
                  </a:lnTo>
                  <a:lnTo>
                    <a:pt x="19806" y="11802"/>
                  </a:lnTo>
                  <a:lnTo>
                    <a:pt x="19390" y="11824"/>
                  </a:lnTo>
                  <a:lnTo>
                    <a:pt x="18956" y="11891"/>
                  </a:lnTo>
                  <a:lnTo>
                    <a:pt x="18503" y="11968"/>
                  </a:lnTo>
                  <a:lnTo>
                    <a:pt x="17993" y="12078"/>
                  </a:lnTo>
                  <a:lnTo>
                    <a:pt x="17653" y="12144"/>
                  </a:lnTo>
                  <a:lnTo>
                    <a:pt x="17332" y="12199"/>
                  </a:lnTo>
                  <a:lnTo>
                    <a:pt x="17049" y="12221"/>
                  </a:lnTo>
                  <a:lnTo>
                    <a:pt x="16747" y="12243"/>
                  </a:lnTo>
                  <a:lnTo>
                    <a:pt x="16464" y="12243"/>
                  </a:lnTo>
                  <a:lnTo>
                    <a:pt x="16218" y="12243"/>
                  </a:lnTo>
                  <a:lnTo>
                    <a:pt x="15992" y="12221"/>
                  </a:lnTo>
                  <a:lnTo>
                    <a:pt x="15746" y="12199"/>
                  </a:lnTo>
                  <a:lnTo>
                    <a:pt x="15520" y="12155"/>
                  </a:lnTo>
                  <a:lnTo>
                    <a:pt x="15350" y="12122"/>
                  </a:lnTo>
                  <a:lnTo>
                    <a:pt x="15161" y="12056"/>
                  </a:lnTo>
                  <a:lnTo>
                    <a:pt x="14972" y="11990"/>
                  </a:lnTo>
                  <a:lnTo>
                    <a:pt x="14689" y="11846"/>
                  </a:lnTo>
                  <a:lnTo>
                    <a:pt x="14444" y="11670"/>
                  </a:lnTo>
                  <a:lnTo>
                    <a:pt x="14255" y="11483"/>
                  </a:lnTo>
                  <a:lnTo>
                    <a:pt x="14104" y="11295"/>
                  </a:lnTo>
                  <a:lnTo>
                    <a:pt x="14028" y="11086"/>
                  </a:lnTo>
                  <a:lnTo>
                    <a:pt x="13972" y="10888"/>
                  </a:lnTo>
                  <a:lnTo>
                    <a:pt x="13972" y="10700"/>
                  </a:lnTo>
                  <a:lnTo>
                    <a:pt x="14009" y="10513"/>
                  </a:lnTo>
                  <a:lnTo>
                    <a:pt x="14066" y="10359"/>
                  </a:lnTo>
                  <a:lnTo>
                    <a:pt x="14179" y="10215"/>
                  </a:lnTo>
                  <a:lnTo>
                    <a:pt x="14406" y="10006"/>
                  </a:lnTo>
                  <a:lnTo>
                    <a:pt x="14651" y="9830"/>
                  </a:lnTo>
                  <a:lnTo>
                    <a:pt x="14878" y="9686"/>
                  </a:lnTo>
                  <a:lnTo>
                    <a:pt x="15123" y="9554"/>
                  </a:lnTo>
                  <a:lnTo>
                    <a:pt x="15350" y="9477"/>
                  </a:lnTo>
                  <a:lnTo>
                    <a:pt x="15558" y="9411"/>
                  </a:lnTo>
                  <a:lnTo>
                    <a:pt x="15803" y="9345"/>
                  </a:lnTo>
                  <a:lnTo>
                    <a:pt x="16030" y="9323"/>
                  </a:lnTo>
                  <a:lnTo>
                    <a:pt x="16256" y="9301"/>
                  </a:lnTo>
                  <a:lnTo>
                    <a:pt x="16464" y="9323"/>
                  </a:lnTo>
                  <a:lnTo>
                    <a:pt x="16690" y="9345"/>
                  </a:lnTo>
                  <a:lnTo>
                    <a:pt x="16898" y="9367"/>
                  </a:lnTo>
                  <a:lnTo>
                    <a:pt x="17332" y="9477"/>
                  </a:lnTo>
                  <a:lnTo>
                    <a:pt x="17767" y="9598"/>
                  </a:lnTo>
                  <a:lnTo>
                    <a:pt x="18163" y="9731"/>
                  </a:lnTo>
                  <a:lnTo>
                    <a:pt x="18597" y="9874"/>
                  </a:lnTo>
                  <a:lnTo>
                    <a:pt x="18994" y="10006"/>
                  </a:lnTo>
                  <a:lnTo>
                    <a:pt x="19428" y="10083"/>
                  </a:lnTo>
                  <a:lnTo>
                    <a:pt x="19617" y="10127"/>
                  </a:lnTo>
                  <a:lnTo>
                    <a:pt x="19844" y="10149"/>
                  </a:lnTo>
                  <a:lnTo>
                    <a:pt x="20013" y="10149"/>
                  </a:lnTo>
                  <a:lnTo>
                    <a:pt x="20240" y="10127"/>
                  </a:lnTo>
                  <a:lnTo>
                    <a:pt x="20410" y="10105"/>
                  </a:lnTo>
                  <a:lnTo>
                    <a:pt x="20637" y="10061"/>
                  </a:lnTo>
                  <a:lnTo>
                    <a:pt x="20844" y="9984"/>
                  </a:lnTo>
                  <a:lnTo>
                    <a:pt x="21033" y="9896"/>
                  </a:lnTo>
                  <a:lnTo>
                    <a:pt x="21146" y="9830"/>
                  </a:lnTo>
                  <a:lnTo>
                    <a:pt x="21203" y="9753"/>
                  </a:lnTo>
                  <a:lnTo>
                    <a:pt x="21279" y="9642"/>
                  </a:lnTo>
                  <a:lnTo>
                    <a:pt x="21354" y="9521"/>
                  </a:lnTo>
                  <a:lnTo>
                    <a:pt x="21430" y="9246"/>
                  </a:lnTo>
                  <a:lnTo>
                    <a:pt x="21430" y="8904"/>
                  </a:lnTo>
                  <a:lnTo>
                    <a:pt x="21430" y="8540"/>
                  </a:lnTo>
                  <a:lnTo>
                    <a:pt x="21392" y="8144"/>
                  </a:lnTo>
                  <a:lnTo>
                    <a:pt x="21354" y="7714"/>
                  </a:lnTo>
                  <a:lnTo>
                    <a:pt x="21279" y="7295"/>
                  </a:lnTo>
                  <a:lnTo>
                    <a:pt x="21146" y="6446"/>
                  </a:lnTo>
                  <a:lnTo>
                    <a:pt x="20995" y="5686"/>
                  </a:lnTo>
                  <a:lnTo>
                    <a:pt x="20958" y="5366"/>
                  </a:lnTo>
                  <a:lnTo>
                    <a:pt x="20958" y="5091"/>
                  </a:lnTo>
                  <a:lnTo>
                    <a:pt x="20958" y="4860"/>
                  </a:lnTo>
                  <a:lnTo>
                    <a:pt x="21033" y="4716"/>
                  </a:lnTo>
                  <a:lnTo>
                    <a:pt x="20637" y="4860"/>
                  </a:lnTo>
                  <a:lnTo>
                    <a:pt x="20127" y="4992"/>
                  </a:lnTo>
                  <a:lnTo>
                    <a:pt x="19617" y="5069"/>
                  </a:lnTo>
                  <a:lnTo>
                    <a:pt x="19032" y="5157"/>
                  </a:lnTo>
                  <a:lnTo>
                    <a:pt x="18465" y="5201"/>
                  </a:lnTo>
                  <a:lnTo>
                    <a:pt x="17842" y="5245"/>
                  </a:lnTo>
                  <a:lnTo>
                    <a:pt x="17219" y="5267"/>
                  </a:lnTo>
                  <a:lnTo>
                    <a:pt x="16615" y="5267"/>
                  </a:lnTo>
                  <a:lnTo>
                    <a:pt x="15992" y="5245"/>
                  </a:lnTo>
                  <a:lnTo>
                    <a:pt x="15369" y="5201"/>
                  </a:lnTo>
                  <a:lnTo>
                    <a:pt x="14840" y="5157"/>
                  </a:lnTo>
                  <a:lnTo>
                    <a:pt x="14293" y="5091"/>
                  </a:lnTo>
                  <a:lnTo>
                    <a:pt x="13783" y="5014"/>
                  </a:lnTo>
                  <a:lnTo>
                    <a:pt x="13386" y="4926"/>
                  </a:lnTo>
                  <a:lnTo>
                    <a:pt x="13027" y="4815"/>
                  </a:lnTo>
                  <a:lnTo>
                    <a:pt x="12725" y="4716"/>
                  </a:lnTo>
                  <a:lnTo>
                    <a:pt x="12480" y="4606"/>
                  </a:lnTo>
                  <a:lnTo>
                    <a:pt x="12291" y="4496"/>
                  </a:lnTo>
                  <a:lnTo>
                    <a:pt x="12197" y="4397"/>
                  </a:lnTo>
                  <a:lnTo>
                    <a:pt x="12083" y="4286"/>
                  </a:lnTo>
                  <a:lnTo>
                    <a:pt x="12046" y="4187"/>
                  </a:lnTo>
                  <a:lnTo>
                    <a:pt x="12008" y="4077"/>
                  </a:lnTo>
                  <a:lnTo>
                    <a:pt x="12046" y="3967"/>
                  </a:lnTo>
                  <a:lnTo>
                    <a:pt x="12121" y="3868"/>
                  </a:lnTo>
                  <a:lnTo>
                    <a:pt x="12197" y="3735"/>
                  </a:lnTo>
                  <a:lnTo>
                    <a:pt x="12291" y="3614"/>
                  </a:lnTo>
                  <a:lnTo>
                    <a:pt x="12442" y="3482"/>
                  </a:lnTo>
                  <a:lnTo>
                    <a:pt x="12631" y="3361"/>
                  </a:lnTo>
                  <a:lnTo>
                    <a:pt x="13065" y="3085"/>
                  </a:lnTo>
                  <a:lnTo>
                    <a:pt x="13537" y="2766"/>
                  </a:lnTo>
                  <a:lnTo>
                    <a:pt x="13783" y="2578"/>
                  </a:lnTo>
                  <a:lnTo>
                    <a:pt x="13934" y="2380"/>
                  </a:lnTo>
                  <a:lnTo>
                    <a:pt x="14028" y="2171"/>
                  </a:lnTo>
                  <a:lnTo>
                    <a:pt x="14104" y="1961"/>
                  </a:lnTo>
                  <a:lnTo>
                    <a:pt x="14104" y="1730"/>
                  </a:lnTo>
                  <a:lnTo>
                    <a:pt x="14066" y="1498"/>
                  </a:lnTo>
                  <a:lnTo>
                    <a:pt x="13972" y="1267"/>
                  </a:lnTo>
                  <a:lnTo>
                    <a:pt x="13820" y="1057"/>
                  </a:lnTo>
                  <a:lnTo>
                    <a:pt x="13594" y="837"/>
                  </a:lnTo>
                  <a:lnTo>
                    <a:pt x="13386" y="628"/>
                  </a:lnTo>
                  <a:lnTo>
                    <a:pt x="13103" y="462"/>
                  </a:lnTo>
                  <a:lnTo>
                    <a:pt x="12763" y="308"/>
                  </a:lnTo>
                  <a:lnTo>
                    <a:pt x="12404" y="187"/>
                  </a:lnTo>
                  <a:lnTo>
                    <a:pt x="12008" y="77"/>
                  </a:lnTo>
                  <a:lnTo>
                    <a:pt x="11574" y="33"/>
                  </a:lnTo>
                  <a:lnTo>
                    <a:pt x="11102" y="11"/>
                  </a:lnTo>
                  <a:lnTo>
                    <a:pt x="10667" y="11"/>
                  </a:lnTo>
                  <a:lnTo>
                    <a:pt x="10233" y="77"/>
                  </a:lnTo>
                  <a:lnTo>
                    <a:pt x="9837" y="187"/>
                  </a:lnTo>
                  <a:lnTo>
                    <a:pt x="9440" y="286"/>
                  </a:lnTo>
                  <a:lnTo>
                    <a:pt x="9062" y="462"/>
                  </a:lnTo>
                  <a:lnTo>
                    <a:pt x="8741" y="628"/>
                  </a:lnTo>
                  <a:lnTo>
                    <a:pt x="8458" y="815"/>
                  </a:lnTo>
                  <a:lnTo>
                    <a:pt x="8232" y="1035"/>
                  </a:lnTo>
                  <a:lnTo>
                    <a:pt x="8062" y="1245"/>
                  </a:lnTo>
                  <a:lnTo>
                    <a:pt x="7911" y="1476"/>
                  </a:lnTo>
                  <a:lnTo>
                    <a:pt x="7835" y="1708"/>
                  </a:lnTo>
                  <a:lnTo>
                    <a:pt x="7797" y="1961"/>
                  </a:lnTo>
                  <a:lnTo>
                    <a:pt x="7835" y="2193"/>
                  </a:lnTo>
                  <a:lnTo>
                    <a:pt x="7948" y="2402"/>
                  </a:lnTo>
                  <a:lnTo>
                    <a:pt x="8062" y="2534"/>
                  </a:lnTo>
                  <a:lnTo>
                    <a:pt x="8175" y="2644"/>
                  </a:lnTo>
                  <a:lnTo>
                    <a:pt x="8269" y="2744"/>
                  </a:lnTo>
                  <a:lnTo>
                    <a:pt x="8420" y="2832"/>
                  </a:lnTo>
                  <a:lnTo>
                    <a:pt x="8704" y="3019"/>
                  </a:lnTo>
                  <a:lnTo>
                    <a:pt x="8968" y="3206"/>
                  </a:lnTo>
                  <a:lnTo>
                    <a:pt x="9138" y="3405"/>
                  </a:lnTo>
                  <a:lnTo>
                    <a:pt x="9327" y="3570"/>
                  </a:lnTo>
                  <a:lnTo>
                    <a:pt x="9440" y="3735"/>
                  </a:lnTo>
                  <a:lnTo>
                    <a:pt x="9516" y="3890"/>
                  </a:lnTo>
                  <a:lnTo>
                    <a:pt x="9534" y="4033"/>
                  </a:lnTo>
                  <a:lnTo>
                    <a:pt x="9534" y="4165"/>
                  </a:lnTo>
                  <a:lnTo>
                    <a:pt x="9516" y="4286"/>
                  </a:lnTo>
                  <a:lnTo>
                    <a:pt x="9440" y="4397"/>
                  </a:lnTo>
                  <a:lnTo>
                    <a:pt x="9327" y="4496"/>
                  </a:lnTo>
                  <a:lnTo>
                    <a:pt x="9176" y="4562"/>
                  </a:lnTo>
                  <a:lnTo>
                    <a:pt x="9006" y="4628"/>
                  </a:lnTo>
                  <a:lnTo>
                    <a:pt x="8779" y="4694"/>
                  </a:lnTo>
                  <a:lnTo>
                    <a:pt x="8534" y="4716"/>
                  </a:lnTo>
                  <a:lnTo>
                    <a:pt x="8232" y="4716"/>
                  </a:lnTo>
                  <a:lnTo>
                    <a:pt x="7118" y="4738"/>
                  </a:lnTo>
                  <a:lnTo>
                    <a:pt x="5947" y="4771"/>
                  </a:lnTo>
                  <a:lnTo>
                    <a:pt x="4795" y="4815"/>
                  </a:lnTo>
                  <a:lnTo>
                    <a:pt x="3681" y="4860"/>
                  </a:lnTo>
                  <a:lnTo>
                    <a:pt x="2662" y="4882"/>
                  </a:lnTo>
                  <a:lnTo>
                    <a:pt x="1755" y="4882"/>
                  </a:lnTo>
                  <a:lnTo>
                    <a:pt x="1359" y="4860"/>
                  </a:lnTo>
                  <a:lnTo>
                    <a:pt x="981" y="4837"/>
                  </a:lnTo>
                  <a:lnTo>
                    <a:pt x="698" y="4771"/>
                  </a:lnTo>
                  <a:lnTo>
                    <a:pt x="453" y="4716"/>
                  </a:lnTo>
                  <a:lnTo>
                    <a:pt x="453" y="5322"/>
                  </a:lnTo>
                  <a:lnTo>
                    <a:pt x="453" y="6083"/>
                  </a:lnTo>
                  <a:lnTo>
                    <a:pt x="453" y="6909"/>
                  </a:lnTo>
                  <a:lnTo>
                    <a:pt x="453" y="7780"/>
                  </a:lnTo>
                  <a:lnTo>
                    <a:pt x="453" y="8606"/>
                  </a:lnTo>
                  <a:lnTo>
                    <a:pt x="453" y="9345"/>
                  </a:lnTo>
                  <a:lnTo>
                    <a:pt x="453" y="9918"/>
                  </a:lnTo>
                  <a:lnTo>
                    <a:pt x="453" y="10282"/>
                  </a:lnTo>
                  <a:lnTo>
                    <a:pt x="490" y="10381"/>
                  </a:lnTo>
                  <a:lnTo>
                    <a:pt x="547" y="10491"/>
                  </a:lnTo>
                  <a:lnTo>
                    <a:pt x="660" y="10590"/>
                  </a:lnTo>
                  <a:lnTo>
                    <a:pt x="811" y="10700"/>
                  </a:lnTo>
                  <a:lnTo>
                    <a:pt x="981" y="10811"/>
                  </a:lnTo>
                  <a:lnTo>
                    <a:pt x="1208" y="10888"/>
                  </a:lnTo>
                  <a:lnTo>
                    <a:pt x="1453" y="10954"/>
                  </a:lnTo>
                  <a:lnTo>
                    <a:pt x="1718" y="11020"/>
                  </a:lnTo>
                  <a:lnTo>
                    <a:pt x="1963" y="11064"/>
                  </a:lnTo>
                  <a:lnTo>
                    <a:pt x="2265" y="11086"/>
                  </a:lnTo>
                  <a:lnTo>
                    <a:pt x="2548" y="11064"/>
                  </a:lnTo>
                  <a:lnTo>
                    <a:pt x="2794" y="11042"/>
                  </a:lnTo>
                  <a:lnTo>
                    <a:pt x="3096" y="10976"/>
                  </a:lnTo>
                  <a:lnTo>
                    <a:pt x="3341" y="10888"/>
                  </a:lnTo>
                  <a:lnTo>
                    <a:pt x="3606" y="10766"/>
                  </a:lnTo>
                  <a:lnTo>
                    <a:pt x="3813" y="10590"/>
                  </a:lnTo>
                  <a:close/>
                </a:path>
              </a:pathLst>
            </a:custGeom>
            <a:solidFill>
              <a:srgbClr val="D8EBB3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5400" name="Puzzle1">
              <a:extLst>
                <a:ext uri="{FF2B5EF4-FFF2-40B4-BE49-F238E27FC236}">
                  <a16:creationId xmlns:a16="http://schemas.microsoft.com/office/drawing/2014/main" id="{9E66F748-B284-4895-A733-CECAC1EA384D}"/>
                </a:ext>
              </a:extLst>
            </p:cNvPr>
            <p:cNvSpPr>
              <a:spLocks noEditPoints="1" noChangeArrowheads="1"/>
            </p:cNvSpPr>
            <p:nvPr/>
          </p:nvSpPr>
          <p:spPr bwMode="auto">
            <a:xfrm>
              <a:off x="1824" y="1091"/>
              <a:ext cx="1800" cy="1051"/>
            </a:xfrm>
            <a:custGeom>
              <a:avLst/>
              <a:gdLst>
                <a:gd name="T0" fmla="*/ 16740 w 21600"/>
                <a:gd name="T1" fmla="*/ 21078 h 21600"/>
                <a:gd name="T2" fmla="*/ 16976 w 21600"/>
                <a:gd name="T3" fmla="*/ 521 h 21600"/>
                <a:gd name="T4" fmla="*/ 4725 w 21600"/>
                <a:gd name="T5" fmla="*/ 856 h 21600"/>
                <a:gd name="T6" fmla="*/ 5040 w 21600"/>
                <a:gd name="T7" fmla="*/ 21004 h 21600"/>
                <a:gd name="T8" fmla="*/ 10811 w 21600"/>
                <a:gd name="T9" fmla="*/ 12885 h 21600"/>
                <a:gd name="T10" fmla="*/ 10845 w 21600"/>
                <a:gd name="T11" fmla="*/ 8714 h 21600"/>
                <a:gd name="T12" fmla="*/ 21600 w 21600"/>
                <a:gd name="T13" fmla="*/ 10000 h 21600"/>
                <a:gd name="T14" fmla="*/ 56 w 21600"/>
                <a:gd name="T15" fmla="*/ 10000 h 21600"/>
                <a:gd name="T16" fmla="*/ 6086 w 21600"/>
                <a:gd name="T17" fmla="*/ 2569 h 21600"/>
                <a:gd name="T18" fmla="*/ 16132 w 21600"/>
                <a:gd name="T19" fmla="*/ 19552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9360" y="20836"/>
                  </a:moveTo>
                  <a:lnTo>
                    <a:pt x="9528" y="20836"/>
                  </a:lnTo>
                  <a:lnTo>
                    <a:pt x="9686" y="20762"/>
                  </a:lnTo>
                  <a:lnTo>
                    <a:pt x="9810" y="20687"/>
                  </a:lnTo>
                  <a:lnTo>
                    <a:pt x="9922" y="20575"/>
                  </a:lnTo>
                  <a:lnTo>
                    <a:pt x="10012" y="20426"/>
                  </a:lnTo>
                  <a:lnTo>
                    <a:pt x="10068" y="20296"/>
                  </a:lnTo>
                  <a:lnTo>
                    <a:pt x="10113" y="20110"/>
                  </a:lnTo>
                  <a:lnTo>
                    <a:pt x="10136" y="19905"/>
                  </a:lnTo>
                  <a:lnTo>
                    <a:pt x="10136" y="19682"/>
                  </a:lnTo>
                  <a:lnTo>
                    <a:pt x="10113" y="19440"/>
                  </a:lnTo>
                  <a:lnTo>
                    <a:pt x="10068" y="19142"/>
                  </a:lnTo>
                  <a:lnTo>
                    <a:pt x="10012" y="18900"/>
                  </a:lnTo>
                  <a:lnTo>
                    <a:pt x="9900" y="18620"/>
                  </a:lnTo>
                  <a:lnTo>
                    <a:pt x="9787" y="18285"/>
                  </a:lnTo>
                  <a:lnTo>
                    <a:pt x="9641" y="17968"/>
                  </a:lnTo>
                  <a:lnTo>
                    <a:pt x="9472" y="17652"/>
                  </a:lnTo>
                  <a:lnTo>
                    <a:pt x="9382" y="17466"/>
                  </a:lnTo>
                  <a:lnTo>
                    <a:pt x="9315" y="17298"/>
                  </a:lnTo>
                  <a:lnTo>
                    <a:pt x="9258" y="17112"/>
                  </a:lnTo>
                  <a:lnTo>
                    <a:pt x="9191" y="16926"/>
                  </a:lnTo>
                  <a:lnTo>
                    <a:pt x="9123" y="16535"/>
                  </a:lnTo>
                  <a:lnTo>
                    <a:pt x="9101" y="16144"/>
                  </a:lnTo>
                  <a:lnTo>
                    <a:pt x="9101" y="15753"/>
                  </a:lnTo>
                  <a:lnTo>
                    <a:pt x="9168" y="15362"/>
                  </a:lnTo>
                  <a:lnTo>
                    <a:pt x="9236" y="14971"/>
                  </a:lnTo>
                  <a:lnTo>
                    <a:pt x="9360" y="14580"/>
                  </a:lnTo>
                  <a:lnTo>
                    <a:pt x="9495" y="14244"/>
                  </a:lnTo>
                  <a:lnTo>
                    <a:pt x="9663" y="13891"/>
                  </a:lnTo>
                  <a:lnTo>
                    <a:pt x="9855" y="13611"/>
                  </a:lnTo>
                  <a:lnTo>
                    <a:pt x="10068" y="13351"/>
                  </a:lnTo>
                  <a:lnTo>
                    <a:pt x="10293" y="13146"/>
                  </a:lnTo>
                  <a:lnTo>
                    <a:pt x="10552" y="12997"/>
                  </a:lnTo>
                  <a:lnTo>
                    <a:pt x="10811" y="12885"/>
                  </a:lnTo>
                  <a:lnTo>
                    <a:pt x="11069" y="12866"/>
                  </a:lnTo>
                  <a:lnTo>
                    <a:pt x="11351" y="12885"/>
                  </a:lnTo>
                  <a:lnTo>
                    <a:pt x="11610" y="12997"/>
                  </a:lnTo>
                  <a:lnTo>
                    <a:pt x="11846" y="13183"/>
                  </a:lnTo>
                  <a:lnTo>
                    <a:pt x="12060" y="13388"/>
                  </a:lnTo>
                  <a:lnTo>
                    <a:pt x="12251" y="13648"/>
                  </a:lnTo>
                  <a:lnTo>
                    <a:pt x="12419" y="13928"/>
                  </a:lnTo>
                  <a:lnTo>
                    <a:pt x="12555" y="14244"/>
                  </a:lnTo>
                  <a:lnTo>
                    <a:pt x="12690" y="14617"/>
                  </a:lnTo>
                  <a:lnTo>
                    <a:pt x="12768" y="15008"/>
                  </a:lnTo>
                  <a:lnTo>
                    <a:pt x="12836" y="15399"/>
                  </a:lnTo>
                  <a:lnTo>
                    <a:pt x="12858" y="15753"/>
                  </a:lnTo>
                  <a:lnTo>
                    <a:pt x="12858" y="16144"/>
                  </a:lnTo>
                  <a:lnTo>
                    <a:pt x="12813" y="16535"/>
                  </a:lnTo>
                  <a:lnTo>
                    <a:pt x="12746" y="16888"/>
                  </a:lnTo>
                  <a:lnTo>
                    <a:pt x="12667" y="17224"/>
                  </a:lnTo>
                  <a:lnTo>
                    <a:pt x="12510" y="17503"/>
                  </a:lnTo>
                  <a:lnTo>
                    <a:pt x="12228" y="18043"/>
                  </a:lnTo>
                  <a:lnTo>
                    <a:pt x="11970" y="18546"/>
                  </a:lnTo>
                  <a:lnTo>
                    <a:pt x="11868" y="18751"/>
                  </a:lnTo>
                  <a:lnTo>
                    <a:pt x="11778" y="18974"/>
                  </a:lnTo>
                  <a:lnTo>
                    <a:pt x="11711" y="19179"/>
                  </a:lnTo>
                  <a:lnTo>
                    <a:pt x="11666" y="19365"/>
                  </a:lnTo>
                  <a:lnTo>
                    <a:pt x="11632" y="19570"/>
                  </a:lnTo>
                  <a:lnTo>
                    <a:pt x="11632" y="19756"/>
                  </a:lnTo>
                  <a:lnTo>
                    <a:pt x="11632" y="19942"/>
                  </a:lnTo>
                  <a:lnTo>
                    <a:pt x="11643" y="20110"/>
                  </a:lnTo>
                  <a:lnTo>
                    <a:pt x="11711" y="20296"/>
                  </a:lnTo>
                  <a:lnTo>
                    <a:pt x="11801" y="20464"/>
                  </a:lnTo>
                  <a:lnTo>
                    <a:pt x="11891" y="20650"/>
                  </a:lnTo>
                  <a:lnTo>
                    <a:pt x="12037" y="20836"/>
                  </a:lnTo>
                  <a:lnTo>
                    <a:pt x="12206" y="21004"/>
                  </a:lnTo>
                  <a:lnTo>
                    <a:pt x="12419" y="21190"/>
                  </a:lnTo>
                  <a:lnTo>
                    <a:pt x="12667" y="21320"/>
                  </a:lnTo>
                  <a:lnTo>
                    <a:pt x="12960" y="21432"/>
                  </a:lnTo>
                  <a:lnTo>
                    <a:pt x="13286" y="21544"/>
                  </a:lnTo>
                  <a:lnTo>
                    <a:pt x="13612" y="21655"/>
                  </a:lnTo>
                  <a:lnTo>
                    <a:pt x="13983" y="21693"/>
                  </a:lnTo>
                  <a:lnTo>
                    <a:pt x="14343" y="21730"/>
                  </a:lnTo>
                  <a:lnTo>
                    <a:pt x="14715" y="21730"/>
                  </a:lnTo>
                  <a:lnTo>
                    <a:pt x="15075" y="21730"/>
                  </a:lnTo>
                  <a:lnTo>
                    <a:pt x="15446" y="21655"/>
                  </a:lnTo>
                  <a:lnTo>
                    <a:pt x="15794" y="21581"/>
                  </a:lnTo>
                  <a:lnTo>
                    <a:pt x="16132" y="21432"/>
                  </a:lnTo>
                  <a:lnTo>
                    <a:pt x="16458" y="21302"/>
                  </a:lnTo>
                  <a:lnTo>
                    <a:pt x="16740" y="21078"/>
                  </a:lnTo>
                  <a:lnTo>
                    <a:pt x="16976" y="20836"/>
                  </a:lnTo>
                  <a:lnTo>
                    <a:pt x="17043" y="20650"/>
                  </a:lnTo>
                  <a:lnTo>
                    <a:pt x="17088" y="20426"/>
                  </a:lnTo>
                  <a:lnTo>
                    <a:pt x="17133" y="20222"/>
                  </a:lnTo>
                  <a:lnTo>
                    <a:pt x="17156" y="19980"/>
                  </a:lnTo>
                  <a:lnTo>
                    <a:pt x="17167" y="19477"/>
                  </a:lnTo>
                  <a:lnTo>
                    <a:pt x="17167" y="18974"/>
                  </a:lnTo>
                  <a:lnTo>
                    <a:pt x="17156" y="18397"/>
                  </a:lnTo>
                  <a:lnTo>
                    <a:pt x="17111" y="17820"/>
                  </a:lnTo>
                  <a:lnTo>
                    <a:pt x="17066" y="17261"/>
                  </a:lnTo>
                  <a:lnTo>
                    <a:pt x="16998" y="16646"/>
                  </a:lnTo>
                  <a:lnTo>
                    <a:pt x="16852" y="15511"/>
                  </a:lnTo>
                  <a:lnTo>
                    <a:pt x="16740" y="14393"/>
                  </a:lnTo>
                  <a:lnTo>
                    <a:pt x="16717" y="13928"/>
                  </a:lnTo>
                  <a:lnTo>
                    <a:pt x="16695" y="13462"/>
                  </a:lnTo>
                  <a:lnTo>
                    <a:pt x="16717" y="13071"/>
                  </a:lnTo>
                  <a:lnTo>
                    <a:pt x="16785" y="12755"/>
                  </a:lnTo>
                  <a:lnTo>
                    <a:pt x="16852" y="12419"/>
                  </a:lnTo>
                  <a:lnTo>
                    <a:pt x="16953" y="12140"/>
                  </a:lnTo>
                  <a:lnTo>
                    <a:pt x="17088" y="11898"/>
                  </a:lnTo>
                  <a:lnTo>
                    <a:pt x="17212" y="11675"/>
                  </a:lnTo>
                  <a:lnTo>
                    <a:pt x="17370" y="11470"/>
                  </a:lnTo>
                  <a:lnTo>
                    <a:pt x="17516" y="11284"/>
                  </a:lnTo>
                  <a:lnTo>
                    <a:pt x="17696" y="11135"/>
                  </a:lnTo>
                  <a:lnTo>
                    <a:pt x="17865" y="11042"/>
                  </a:lnTo>
                  <a:lnTo>
                    <a:pt x="18033" y="10930"/>
                  </a:lnTo>
                  <a:lnTo>
                    <a:pt x="18213" y="10893"/>
                  </a:lnTo>
                  <a:lnTo>
                    <a:pt x="18382" y="10893"/>
                  </a:lnTo>
                  <a:lnTo>
                    <a:pt x="18551" y="10967"/>
                  </a:lnTo>
                  <a:lnTo>
                    <a:pt x="18708" y="11042"/>
                  </a:lnTo>
                  <a:lnTo>
                    <a:pt x="18855" y="11172"/>
                  </a:lnTo>
                  <a:lnTo>
                    <a:pt x="19012" y="11358"/>
                  </a:lnTo>
                  <a:lnTo>
                    <a:pt x="19136" y="11600"/>
                  </a:lnTo>
                  <a:lnTo>
                    <a:pt x="19271" y="11861"/>
                  </a:lnTo>
                  <a:lnTo>
                    <a:pt x="19440" y="12028"/>
                  </a:lnTo>
                  <a:lnTo>
                    <a:pt x="19608" y="12177"/>
                  </a:lnTo>
                  <a:lnTo>
                    <a:pt x="19822" y="12289"/>
                  </a:lnTo>
                  <a:lnTo>
                    <a:pt x="20025" y="12289"/>
                  </a:lnTo>
                  <a:lnTo>
                    <a:pt x="20238" y="12289"/>
                  </a:lnTo>
                  <a:lnTo>
                    <a:pt x="20452" y="12215"/>
                  </a:lnTo>
                  <a:lnTo>
                    <a:pt x="20643" y="12103"/>
                  </a:lnTo>
                  <a:lnTo>
                    <a:pt x="20846" y="11973"/>
                  </a:lnTo>
                  <a:lnTo>
                    <a:pt x="21037" y="11786"/>
                  </a:lnTo>
                  <a:lnTo>
                    <a:pt x="21206" y="11563"/>
                  </a:lnTo>
                  <a:lnTo>
                    <a:pt x="21363" y="11321"/>
                  </a:lnTo>
                  <a:lnTo>
                    <a:pt x="21465" y="11079"/>
                  </a:lnTo>
                  <a:lnTo>
                    <a:pt x="21577" y="10744"/>
                  </a:lnTo>
                  <a:lnTo>
                    <a:pt x="21622" y="10427"/>
                  </a:lnTo>
                  <a:lnTo>
                    <a:pt x="21645" y="10111"/>
                  </a:lnTo>
                  <a:lnTo>
                    <a:pt x="21622" y="9608"/>
                  </a:lnTo>
                  <a:lnTo>
                    <a:pt x="21577" y="9142"/>
                  </a:lnTo>
                  <a:lnTo>
                    <a:pt x="21465" y="8751"/>
                  </a:lnTo>
                  <a:lnTo>
                    <a:pt x="21363" y="8397"/>
                  </a:lnTo>
                  <a:lnTo>
                    <a:pt x="21206" y="8062"/>
                  </a:lnTo>
                  <a:lnTo>
                    <a:pt x="21037" y="7820"/>
                  </a:lnTo>
                  <a:lnTo>
                    <a:pt x="20846" y="7597"/>
                  </a:lnTo>
                  <a:lnTo>
                    <a:pt x="20643" y="7429"/>
                  </a:lnTo>
                  <a:lnTo>
                    <a:pt x="20452" y="7317"/>
                  </a:lnTo>
                  <a:lnTo>
                    <a:pt x="20238" y="7206"/>
                  </a:lnTo>
                  <a:lnTo>
                    <a:pt x="20025" y="7168"/>
                  </a:lnTo>
                  <a:lnTo>
                    <a:pt x="19822" y="7206"/>
                  </a:lnTo>
                  <a:lnTo>
                    <a:pt x="19608" y="7243"/>
                  </a:lnTo>
                  <a:lnTo>
                    <a:pt x="19440" y="7355"/>
                  </a:lnTo>
                  <a:lnTo>
                    <a:pt x="19271" y="7504"/>
                  </a:lnTo>
                  <a:lnTo>
                    <a:pt x="19136" y="7708"/>
                  </a:lnTo>
                  <a:lnTo>
                    <a:pt x="19012" y="7895"/>
                  </a:lnTo>
                  <a:lnTo>
                    <a:pt x="18832" y="8025"/>
                  </a:lnTo>
                  <a:lnTo>
                    <a:pt x="18663" y="8174"/>
                  </a:lnTo>
                  <a:lnTo>
                    <a:pt x="18472" y="8248"/>
                  </a:lnTo>
                  <a:lnTo>
                    <a:pt x="18270" y="8286"/>
                  </a:lnTo>
                  <a:lnTo>
                    <a:pt x="18078" y="8323"/>
                  </a:lnTo>
                  <a:lnTo>
                    <a:pt x="17887" y="8323"/>
                  </a:lnTo>
                  <a:lnTo>
                    <a:pt x="17696" y="8248"/>
                  </a:lnTo>
                  <a:lnTo>
                    <a:pt x="17493" y="8174"/>
                  </a:lnTo>
                  <a:lnTo>
                    <a:pt x="17302" y="8062"/>
                  </a:lnTo>
                  <a:lnTo>
                    <a:pt x="17133" y="7969"/>
                  </a:lnTo>
                  <a:lnTo>
                    <a:pt x="16976" y="7783"/>
                  </a:lnTo>
                  <a:lnTo>
                    <a:pt x="16852" y="7597"/>
                  </a:lnTo>
                  <a:lnTo>
                    <a:pt x="16740" y="7429"/>
                  </a:lnTo>
                  <a:lnTo>
                    <a:pt x="16672" y="7168"/>
                  </a:lnTo>
                  <a:lnTo>
                    <a:pt x="16638" y="6926"/>
                  </a:lnTo>
                  <a:lnTo>
                    <a:pt x="16616" y="6498"/>
                  </a:lnTo>
                  <a:lnTo>
                    <a:pt x="16616" y="5772"/>
                  </a:lnTo>
                  <a:lnTo>
                    <a:pt x="16650" y="4915"/>
                  </a:lnTo>
                  <a:lnTo>
                    <a:pt x="16695" y="3928"/>
                  </a:lnTo>
                  <a:lnTo>
                    <a:pt x="16762" y="2960"/>
                  </a:lnTo>
                  <a:lnTo>
                    <a:pt x="16830" y="1992"/>
                  </a:lnTo>
                  <a:lnTo>
                    <a:pt x="16908" y="1173"/>
                  </a:lnTo>
                  <a:lnTo>
                    <a:pt x="16976" y="521"/>
                  </a:lnTo>
                  <a:lnTo>
                    <a:pt x="16953" y="521"/>
                  </a:lnTo>
                  <a:lnTo>
                    <a:pt x="16931" y="521"/>
                  </a:lnTo>
                  <a:lnTo>
                    <a:pt x="16267" y="484"/>
                  </a:lnTo>
                  <a:lnTo>
                    <a:pt x="15637" y="428"/>
                  </a:lnTo>
                  <a:lnTo>
                    <a:pt x="15063" y="353"/>
                  </a:lnTo>
                  <a:lnTo>
                    <a:pt x="14523" y="279"/>
                  </a:lnTo>
                  <a:lnTo>
                    <a:pt x="14040" y="167"/>
                  </a:lnTo>
                  <a:lnTo>
                    <a:pt x="13635" y="93"/>
                  </a:lnTo>
                  <a:lnTo>
                    <a:pt x="13331" y="18"/>
                  </a:lnTo>
                  <a:lnTo>
                    <a:pt x="13117" y="18"/>
                  </a:lnTo>
                  <a:lnTo>
                    <a:pt x="12982" y="18"/>
                  </a:lnTo>
                  <a:lnTo>
                    <a:pt x="12858" y="130"/>
                  </a:lnTo>
                  <a:lnTo>
                    <a:pt x="12723" y="279"/>
                  </a:lnTo>
                  <a:lnTo>
                    <a:pt x="12622" y="446"/>
                  </a:lnTo>
                  <a:lnTo>
                    <a:pt x="12510" y="670"/>
                  </a:lnTo>
                  <a:lnTo>
                    <a:pt x="12419" y="912"/>
                  </a:lnTo>
                  <a:lnTo>
                    <a:pt x="12363" y="1210"/>
                  </a:lnTo>
                  <a:lnTo>
                    <a:pt x="12318" y="1526"/>
                  </a:lnTo>
                  <a:lnTo>
                    <a:pt x="12273" y="1843"/>
                  </a:lnTo>
                  <a:lnTo>
                    <a:pt x="12251" y="2215"/>
                  </a:lnTo>
                  <a:lnTo>
                    <a:pt x="12273" y="2532"/>
                  </a:lnTo>
                  <a:lnTo>
                    <a:pt x="12318" y="2886"/>
                  </a:lnTo>
                  <a:lnTo>
                    <a:pt x="12386" y="3240"/>
                  </a:lnTo>
                  <a:lnTo>
                    <a:pt x="12464" y="3556"/>
                  </a:lnTo>
                  <a:lnTo>
                    <a:pt x="12577" y="3891"/>
                  </a:lnTo>
                  <a:lnTo>
                    <a:pt x="12746" y="4171"/>
                  </a:lnTo>
                  <a:lnTo>
                    <a:pt x="12926" y="4487"/>
                  </a:lnTo>
                  <a:lnTo>
                    <a:pt x="13050" y="4860"/>
                  </a:lnTo>
                  <a:lnTo>
                    <a:pt x="13162" y="5251"/>
                  </a:lnTo>
                  <a:lnTo>
                    <a:pt x="13218" y="5604"/>
                  </a:lnTo>
                  <a:lnTo>
                    <a:pt x="13263" y="5995"/>
                  </a:lnTo>
                  <a:lnTo>
                    <a:pt x="13241" y="6386"/>
                  </a:lnTo>
                  <a:lnTo>
                    <a:pt x="13218" y="6740"/>
                  </a:lnTo>
                  <a:lnTo>
                    <a:pt x="13139" y="7094"/>
                  </a:lnTo>
                  <a:lnTo>
                    <a:pt x="13050" y="7429"/>
                  </a:lnTo>
                  <a:lnTo>
                    <a:pt x="12903" y="7746"/>
                  </a:lnTo>
                  <a:lnTo>
                    <a:pt x="12723" y="8025"/>
                  </a:lnTo>
                  <a:lnTo>
                    <a:pt x="12532" y="8286"/>
                  </a:lnTo>
                  <a:lnTo>
                    <a:pt x="12318" y="8491"/>
                  </a:lnTo>
                  <a:lnTo>
                    <a:pt x="12060" y="8677"/>
                  </a:lnTo>
                  <a:lnTo>
                    <a:pt x="11756" y="8788"/>
                  </a:lnTo>
                  <a:lnTo>
                    <a:pt x="11452" y="8826"/>
                  </a:lnTo>
                  <a:lnTo>
                    <a:pt x="11283" y="8826"/>
                  </a:lnTo>
                  <a:lnTo>
                    <a:pt x="11126" y="8826"/>
                  </a:lnTo>
                  <a:lnTo>
                    <a:pt x="11002" y="8788"/>
                  </a:lnTo>
                  <a:lnTo>
                    <a:pt x="10845" y="8714"/>
                  </a:lnTo>
                  <a:lnTo>
                    <a:pt x="10721" y="8640"/>
                  </a:lnTo>
                  <a:lnTo>
                    <a:pt x="10608" y="8565"/>
                  </a:lnTo>
                  <a:lnTo>
                    <a:pt x="10485" y="8453"/>
                  </a:lnTo>
                  <a:lnTo>
                    <a:pt x="10372" y="8323"/>
                  </a:lnTo>
                  <a:lnTo>
                    <a:pt x="10181" y="8062"/>
                  </a:lnTo>
                  <a:lnTo>
                    <a:pt x="10035" y="7746"/>
                  </a:lnTo>
                  <a:lnTo>
                    <a:pt x="9900" y="7392"/>
                  </a:lnTo>
                  <a:lnTo>
                    <a:pt x="9787" y="7001"/>
                  </a:lnTo>
                  <a:lnTo>
                    <a:pt x="9731" y="6610"/>
                  </a:lnTo>
                  <a:lnTo>
                    <a:pt x="9686" y="6219"/>
                  </a:lnTo>
                  <a:lnTo>
                    <a:pt x="9663" y="5772"/>
                  </a:lnTo>
                  <a:lnTo>
                    <a:pt x="9686" y="5381"/>
                  </a:lnTo>
                  <a:lnTo>
                    <a:pt x="9753" y="4990"/>
                  </a:lnTo>
                  <a:lnTo>
                    <a:pt x="9832" y="4636"/>
                  </a:lnTo>
                  <a:lnTo>
                    <a:pt x="9945" y="4320"/>
                  </a:lnTo>
                  <a:lnTo>
                    <a:pt x="10068" y="4022"/>
                  </a:lnTo>
                  <a:lnTo>
                    <a:pt x="10203" y="3817"/>
                  </a:lnTo>
                  <a:lnTo>
                    <a:pt x="10316" y="3593"/>
                  </a:lnTo>
                  <a:lnTo>
                    <a:pt x="10395" y="3351"/>
                  </a:lnTo>
                  <a:lnTo>
                    <a:pt x="10462" y="3109"/>
                  </a:lnTo>
                  <a:lnTo>
                    <a:pt x="10507" y="2848"/>
                  </a:lnTo>
                  <a:lnTo>
                    <a:pt x="10530" y="2606"/>
                  </a:lnTo>
                  <a:lnTo>
                    <a:pt x="10507" y="2346"/>
                  </a:lnTo>
                  <a:lnTo>
                    <a:pt x="10462" y="2141"/>
                  </a:lnTo>
                  <a:lnTo>
                    <a:pt x="10395" y="1880"/>
                  </a:lnTo>
                  <a:lnTo>
                    <a:pt x="10293" y="1638"/>
                  </a:lnTo>
                  <a:lnTo>
                    <a:pt x="10158" y="1415"/>
                  </a:lnTo>
                  <a:lnTo>
                    <a:pt x="9967" y="1210"/>
                  </a:lnTo>
                  <a:lnTo>
                    <a:pt x="9753" y="986"/>
                  </a:lnTo>
                  <a:lnTo>
                    <a:pt x="9495" y="819"/>
                  </a:lnTo>
                  <a:lnTo>
                    <a:pt x="9191" y="670"/>
                  </a:lnTo>
                  <a:lnTo>
                    <a:pt x="8842" y="521"/>
                  </a:lnTo>
                  <a:lnTo>
                    <a:pt x="8471" y="446"/>
                  </a:lnTo>
                  <a:lnTo>
                    <a:pt x="7998" y="428"/>
                  </a:lnTo>
                  <a:lnTo>
                    <a:pt x="7413" y="428"/>
                  </a:lnTo>
                  <a:lnTo>
                    <a:pt x="6817" y="446"/>
                  </a:lnTo>
                  <a:lnTo>
                    <a:pt x="6187" y="521"/>
                  </a:lnTo>
                  <a:lnTo>
                    <a:pt x="5602" y="633"/>
                  </a:lnTo>
                  <a:lnTo>
                    <a:pt x="5107" y="744"/>
                  </a:lnTo>
                  <a:lnTo>
                    <a:pt x="4725" y="856"/>
                  </a:lnTo>
                  <a:lnTo>
                    <a:pt x="4848" y="1564"/>
                  </a:lnTo>
                  <a:lnTo>
                    <a:pt x="5028" y="2495"/>
                  </a:lnTo>
                  <a:lnTo>
                    <a:pt x="5175" y="3556"/>
                  </a:lnTo>
                  <a:lnTo>
                    <a:pt x="5298" y="4673"/>
                  </a:lnTo>
                  <a:lnTo>
                    <a:pt x="5343" y="5213"/>
                  </a:lnTo>
                  <a:lnTo>
                    <a:pt x="5388" y="5753"/>
                  </a:lnTo>
                  <a:lnTo>
                    <a:pt x="5411" y="6275"/>
                  </a:lnTo>
                  <a:lnTo>
                    <a:pt x="5411" y="6740"/>
                  </a:lnTo>
                  <a:lnTo>
                    <a:pt x="5366" y="7168"/>
                  </a:lnTo>
                  <a:lnTo>
                    <a:pt x="5321" y="7541"/>
                  </a:lnTo>
                  <a:lnTo>
                    <a:pt x="5287" y="7708"/>
                  </a:lnTo>
                  <a:lnTo>
                    <a:pt x="5242" y="7857"/>
                  </a:lnTo>
                  <a:lnTo>
                    <a:pt x="5197" y="7969"/>
                  </a:lnTo>
                  <a:lnTo>
                    <a:pt x="5130" y="8062"/>
                  </a:lnTo>
                  <a:lnTo>
                    <a:pt x="5006" y="8248"/>
                  </a:lnTo>
                  <a:lnTo>
                    <a:pt x="4848" y="8397"/>
                  </a:lnTo>
                  <a:lnTo>
                    <a:pt x="4725" y="8528"/>
                  </a:lnTo>
                  <a:lnTo>
                    <a:pt x="4567" y="8640"/>
                  </a:lnTo>
                  <a:lnTo>
                    <a:pt x="4421" y="8714"/>
                  </a:lnTo>
                  <a:lnTo>
                    <a:pt x="4263" y="8751"/>
                  </a:lnTo>
                  <a:lnTo>
                    <a:pt x="4095" y="8788"/>
                  </a:lnTo>
                  <a:lnTo>
                    <a:pt x="3948" y="8788"/>
                  </a:lnTo>
                  <a:lnTo>
                    <a:pt x="3791" y="8751"/>
                  </a:lnTo>
                  <a:lnTo>
                    <a:pt x="3667" y="8714"/>
                  </a:lnTo>
                  <a:lnTo>
                    <a:pt x="3510" y="8677"/>
                  </a:lnTo>
                  <a:lnTo>
                    <a:pt x="3386" y="8602"/>
                  </a:lnTo>
                  <a:lnTo>
                    <a:pt x="3251" y="8491"/>
                  </a:lnTo>
                  <a:lnTo>
                    <a:pt x="3127" y="8360"/>
                  </a:lnTo>
                  <a:lnTo>
                    <a:pt x="3015" y="8248"/>
                  </a:lnTo>
                  <a:lnTo>
                    <a:pt x="2925" y="8062"/>
                  </a:lnTo>
                  <a:lnTo>
                    <a:pt x="2778" y="7857"/>
                  </a:lnTo>
                  <a:lnTo>
                    <a:pt x="2610" y="7671"/>
                  </a:lnTo>
                  <a:lnTo>
                    <a:pt x="2407" y="7541"/>
                  </a:lnTo>
                  <a:lnTo>
                    <a:pt x="2171" y="7466"/>
                  </a:lnTo>
                  <a:lnTo>
                    <a:pt x="1957" y="7429"/>
                  </a:lnTo>
                  <a:lnTo>
                    <a:pt x="1698" y="7429"/>
                  </a:lnTo>
                  <a:lnTo>
                    <a:pt x="1462" y="7466"/>
                  </a:lnTo>
                  <a:lnTo>
                    <a:pt x="1226" y="7559"/>
                  </a:lnTo>
                  <a:lnTo>
                    <a:pt x="989" y="7708"/>
                  </a:lnTo>
                  <a:lnTo>
                    <a:pt x="776" y="7932"/>
                  </a:lnTo>
                  <a:lnTo>
                    <a:pt x="551" y="8211"/>
                  </a:lnTo>
                  <a:lnTo>
                    <a:pt x="382" y="8528"/>
                  </a:lnTo>
                  <a:lnTo>
                    <a:pt x="315" y="8714"/>
                  </a:lnTo>
                  <a:lnTo>
                    <a:pt x="236" y="8919"/>
                  </a:lnTo>
                  <a:lnTo>
                    <a:pt x="191" y="9142"/>
                  </a:lnTo>
                  <a:lnTo>
                    <a:pt x="123" y="9347"/>
                  </a:lnTo>
                  <a:lnTo>
                    <a:pt x="78" y="9608"/>
                  </a:lnTo>
                  <a:lnTo>
                    <a:pt x="56" y="9887"/>
                  </a:lnTo>
                  <a:lnTo>
                    <a:pt x="33" y="10185"/>
                  </a:lnTo>
                  <a:lnTo>
                    <a:pt x="33" y="10464"/>
                  </a:lnTo>
                  <a:lnTo>
                    <a:pt x="33" y="10706"/>
                  </a:lnTo>
                  <a:lnTo>
                    <a:pt x="56" y="10967"/>
                  </a:lnTo>
                  <a:lnTo>
                    <a:pt x="78" y="11172"/>
                  </a:lnTo>
                  <a:lnTo>
                    <a:pt x="123" y="11395"/>
                  </a:lnTo>
                  <a:lnTo>
                    <a:pt x="168" y="11600"/>
                  </a:lnTo>
                  <a:lnTo>
                    <a:pt x="236" y="11786"/>
                  </a:lnTo>
                  <a:lnTo>
                    <a:pt x="292" y="11973"/>
                  </a:lnTo>
                  <a:lnTo>
                    <a:pt x="382" y="12140"/>
                  </a:lnTo>
                  <a:lnTo>
                    <a:pt x="540" y="12419"/>
                  </a:lnTo>
                  <a:lnTo>
                    <a:pt x="731" y="12680"/>
                  </a:lnTo>
                  <a:lnTo>
                    <a:pt x="944" y="12866"/>
                  </a:lnTo>
                  <a:lnTo>
                    <a:pt x="1158" y="12997"/>
                  </a:lnTo>
                  <a:lnTo>
                    <a:pt x="1395" y="13108"/>
                  </a:lnTo>
                  <a:lnTo>
                    <a:pt x="1608" y="13183"/>
                  </a:lnTo>
                  <a:lnTo>
                    <a:pt x="1856" y="13183"/>
                  </a:lnTo>
                  <a:lnTo>
                    <a:pt x="2070" y="13146"/>
                  </a:lnTo>
                  <a:lnTo>
                    <a:pt x="2261" y="13071"/>
                  </a:lnTo>
                  <a:lnTo>
                    <a:pt x="2430" y="12960"/>
                  </a:lnTo>
                  <a:lnTo>
                    <a:pt x="2587" y="12792"/>
                  </a:lnTo>
                  <a:lnTo>
                    <a:pt x="2688" y="12606"/>
                  </a:lnTo>
                  <a:lnTo>
                    <a:pt x="2801" y="12419"/>
                  </a:lnTo>
                  <a:lnTo>
                    <a:pt x="2925" y="12289"/>
                  </a:lnTo>
                  <a:lnTo>
                    <a:pt x="3082" y="12177"/>
                  </a:lnTo>
                  <a:lnTo>
                    <a:pt x="3228" y="12103"/>
                  </a:lnTo>
                  <a:lnTo>
                    <a:pt x="3408" y="12103"/>
                  </a:lnTo>
                  <a:lnTo>
                    <a:pt x="3577" y="12103"/>
                  </a:lnTo>
                  <a:lnTo>
                    <a:pt x="3723" y="12177"/>
                  </a:lnTo>
                  <a:lnTo>
                    <a:pt x="3903" y="12252"/>
                  </a:lnTo>
                  <a:lnTo>
                    <a:pt x="4072" y="12364"/>
                  </a:lnTo>
                  <a:lnTo>
                    <a:pt x="4230" y="12494"/>
                  </a:lnTo>
                  <a:lnTo>
                    <a:pt x="4353" y="12643"/>
                  </a:lnTo>
                  <a:lnTo>
                    <a:pt x="4488" y="12829"/>
                  </a:lnTo>
                  <a:lnTo>
                    <a:pt x="4567" y="13034"/>
                  </a:lnTo>
                  <a:lnTo>
                    <a:pt x="4657" y="13257"/>
                  </a:lnTo>
                  <a:lnTo>
                    <a:pt x="4702" y="13462"/>
                  </a:lnTo>
                  <a:lnTo>
                    <a:pt x="4725" y="13686"/>
                  </a:lnTo>
                  <a:lnTo>
                    <a:pt x="4702" y="14282"/>
                  </a:lnTo>
                  <a:lnTo>
                    <a:pt x="4657" y="15045"/>
                  </a:lnTo>
                  <a:lnTo>
                    <a:pt x="4612" y="15976"/>
                  </a:lnTo>
                  <a:lnTo>
                    <a:pt x="4590" y="16926"/>
                  </a:lnTo>
                  <a:lnTo>
                    <a:pt x="4567" y="17968"/>
                  </a:lnTo>
                  <a:lnTo>
                    <a:pt x="4567" y="19011"/>
                  </a:lnTo>
                  <a:lnTo>
                    <a:pt x="4590" y="19514"/>
                  </a:lnTo>
                  <a:lnTo>
                    <a:pt x="4612" y="19980"/>
                  </a:lnTo>
                  <a:lnTo>
                    <a:pt x="4657" y="20426"/>
                  </a:lnTo>
                  <a:lnTo>
                    <a:pt x="4725" y="20836"/>
                  </a:lnTo>
                  <a:lnTo>
                    <a:pt x="4848" y="20929"/>
                  </a:lnTo>
                  <a:lnTo>
                    <a:pt x="5040" y="21004"/>
                  </a:lnTo>
                  <a:lnTo>
                    <a:pt x="5265" y="21078"/>
                  </a:lnTo>
                  <a:lnTo>
                    <a:pt x="5478" y="21115"/>
                  </a:lnTo>
                  <a:lnTo>
                    <a:pt x="6041" y="21115"/>
                  </a:lnTo>
                  <a:lnTo>
                    <a:pt x="6637" y="21078"/>
                  </a:lnTo>
                  <a:lnTo>
                    <a:pt x="7312" y="21004"/>
                  </a:lnTo>
                  <a:lnTo>
                    <a:pt x="7998" y="20929"/>
                  </a:lnTo>
                  <a:lnTo>
                    <a:pt x="8696" y="20855"/>
                  </a:lnTo>
                  <a:lnTo>
                    <a:pt x="9360" y="20836"/>
                  </a:lnTo>
                  <a:close/>
                </a:path>
              </a:pathLst>
            </a:custGeom>
            <a:solidFill>
              <a:srgbClr val="CCCC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1" name="Speech Bubble: Rectangle 7">
            <a:extLst>
              <a:ext uri="{FF2B5EF4-FFF2-40B4-BE49-F238E27FC236}">
                <a16:creationId xmlns:a16="http://schemas.microsoft.com/office/drawing/2014/main" id="{46032D22-B014-4D44-B35B-F5F267CC63D4}"/>
              </a:ext>
            </a:extLst>
          </p:cNvPr>
          <p:cNvSpPr/>
          <p:nvPr/>
        </p:nvSpPr>
        <p:spPr>
          <a:xfrm>
            <a:off x="457200" y="3104708"/>
            <a:ext cx="3136605" cy="709854"/>
          </a:xfrm>
          <a:prstGeom prst="wedgeRoundRectCallout">
            <a:avLst>
              <a:gd name="adj1" fmla="val 44009"/>
              <a:gd name="adj2" fmla="val -91352"/>
              <a:gd name="adj3" fmla="val 16667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r" rtl="1">
              <a:defRPr/>
            </a:pPr>
            <a:r>
              <a:rPr lang="he-IL" altLang="en-US" sz="2000" dirty="0"/>
              <a:t>מרחב הזיכרון של הגרעין אינו ממופה לאזורי זיכרון!</a:t>
            </a:r>
          </a:p>
        </p:txBody>
      </p:sp>
    </p:spTree>
    <p:extLst>
      <p:ext uri="{BB962C8B-B14F-4D97-AF65-F5344CB8AC3E}">
        <p14:creationId xmlns:p14="http://schemas.microsoft.com/office/powerpoint/2010/main" val="38554597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3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3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3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3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5395" grpId="0" build="p"/>
      <p:bldP spid="1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337" name="Rectangle 9">
            <a:extLst>
              <a:ext uri="{FF2B5EF4-FFF2-40B4-BE49-F238E27FC236}">
                <a16:creationId xmlns:a16="http://schemas.microsoft.com/office/drawing/2014/main" id="{04DBDD6F-B46D-4F59-8AF4-A5B9D0E1C64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e-IL" altLang="en-US" dirty="0"/>
              <a:t>מתאר אזור זיכרון</a:t>
            </a:r>
            <a:endParaRPr lang="en-US" altLang="en-US" dirty="0"/>
          </a:p>
        </p:txBody>
      </p:sp>
      <p:sp>
        <p:nvSpPr>
          <p:cNvPr id="355338" name="Rectangle 10">
            <a:extLst>
              <a:ext uri="{FF2B5EF4-FFF2-40B4-BE49-F238E27FC236}">
                <a16:creationId xmlns:a16="http://schemas.microsoft.com/office/drawing/2014/main" id="{806FE213-2EEB-4257-BB03-43141D606E44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e-IL" altLang="en-US" dirty="0"/>
              <a:t>אזור זיכרון מאופיין ע"י </a:t>
            </a:r>
            <a:r>
              <a:rPr lang="he-IL" altLang="en-US" b="1" dirty="0"/>
              <a:t>מתאר אזור זיכרון</a:t>
            </a:r>
            <a:r>
              <a:rPr lang="he-IL" altLang="en-US" dirty="0"/>
              <a:t>, שהוא רשומה מטיפוס </a:t>
            </a:r>
            <a:r>
              <a:rPr lang="en-US" altLang="en-US" dirty="0" err="1"/>
              <a:t>vm_area_struct</a:t>
            </a:r>
            <a:r>
              <a:rPr lang="he-IL" altLang="en-US" dirty="0"/>
              <a:t>.</a:t>
            </a:r>
          </a:p>
          <a:p>
            <a:pPr lvl="1"/>
            <a:r>
              <a:rPr lang="he-IL" altLang="en-US" dirty="0"/>
              <a:t>מוגדרת בקובץ גרעין </a:t>
            </a:r>
            <a:r>
              <a:rPr lang="en-US" altLang="en-US" dirty="0"/>
              <a:t>include/</a:t>
            </a:r>
            <a:r>
              <a:rPr lang="en-US" altLang="en-US" dirty="0" err="1"/>
              <a:t>linux</a:t>
            </a:r>
            <a:r>
              <a:rPr lang="en-US" altLang="en-US" dirty="0"/>
              <a:t>/</a:t>
            </a:r>
            <a:r>
              <a:rPr lang="en-US" altLang="en-US" dirty="0" err="1"/>
              <a:t>mm.h</a:t>
            </a:r>
            <a:r>
              <a:rPr lang="he-IL" altLang="en-US" dirty="0"/>
              <a:t> .</a:t>
            </a:r>
          </a:p>
          <a:p>
            <a:pPr lvl="1"/>
            <a:endParaRPr lang="he-IL" altLang="en-US" dirty="0"/>
          </a:p>
          <a:p>
            <a:r>
              <a:rPr lang="he-IL" altLang="en-US" dirty="0"/>
              <a:t>שדות במתאר אזור זיכרון:</a:t>
            </a:r>
          </a:p>
          <a:p>
            <a:pPr lvl="1"/>
            <a:r>
              <a:rPr lang="en-US" altLang="en-US" dirty="0" err="1"/>
              <a:t>vm_start</a:t>
            </a:r>
            <a:r>
              <a:rPr lang="he-IL" altLang="en-US" dirty="0"/>
              <a:t>: כתובת התחלה של אזור הזיכרון.</a:t>
            </a:r>
          </a:p>
          <a:p>
            <a:pPr lvl="1"/>
            <a:r>
              <a:rPr lang="en-US" altLang="en-US" dirty="0" err="1"/>
              <a:t>vm_end</a:t>
            </a:r>
            <a:r>
              <a:rPr lang="he-IL" altLang="en-US" dirty="0"/>
              <a:t>: כתובת אחת אחרי האחרונה של אזור הזיכרון.</a:t>
            </a:r>
          </a:p>
          <a:p>
            <a:pPr lvl="1"/>
            <a:r>
              <a:rPr lang="en-US" altLang="en-US" dirty="0" err="1"/>
              <a:t>vm_next</a:t>
            </a:r>
            <a:r>
              <a:rPr lang="he-IL" altLang="en-US" dirty="0"/>
              <a:t>: מצביע למתאר אזור הזיכרון הבא ברשימה המקושרת של האזורים.</a:t>
            </a:r>
          </a:p>
          <a:p>
            <a:pPr lvl="1"/>
            <a:r>
              <a:rPr lang="en-US" altLang="en-US" dirty="0" err="1"/>
              <a:t>vm_mm</a:t>
            </a:r>
            <a:r>
              <a:rPr lang="he-IL" altLang="en-US" dirty="0"/>
              <a:t>: מצביע למתאר הזיכרון של המרחב המכיל את האזור.</a:t>
            </a:r>
          </a:p>
          <a:p>
            <a:pPr lvl="1"/>
            <a:r>
              <a:rPr lang="en-US" altLang="en-US" dirty="0" err="1"/>
              <a:t>vm_flags</a:t>
            </a:r>
            <a:r>
              <a:rPr lang="he-IL" altLang="en-US" dirty="0"/>
              <a:t>: דגלים המציינים תכונות של האזור.</a:t>
            </a:r>
          </a:p>
          <a:p>
            <a:pPr lvl="1"/>
            <a:r>
              <a:rPr lang="en-US" altLang="en-US" dirty="0" err="1"/>
              <a:t>vm_page_prot</a:t>
            </a:r>
            <a:r>
              <a:rPr lang="he-IL" altLang="en-US" dirty="0"/>
              <a:t>: ערכי ביטים שונים שיוצבו לכל הכניסות של טבלת הדפים עבור הדפים באזור.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D5307F-84F9-4C9D-AC3D-4D4A7802E9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he-IL"/>
              <a:t>מערכות הפעלה - תרגול 11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0A70E3-4599-41BA-814A-7ED81B0B6B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03147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3" name="Rectangle 1026">
            <a:extLst>
              <a:ext uri="{FF2B5EF4-FFF2-40B4-BE49-F238E27FC236}">
                <a16:creationId xmlns:a16="http://schemas.microsoft.com/office/drawing/2014/main" id="{73576A60-39A3-4E7A-91C4-7DAD407E9A8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e-IL" altLang="en-US" dirty="0"/>
              <a:t>הרשאות של אזור זיכרון</a:t>
            </a:r>
            <a:endParaRPr lang="en-US" altLang="en-US" dirty="0"/>
          </a:p>
        </p:txBody>
      </p:sp>
      <p:sp>
        <p:nvSpPr>
          <p:cNvPr id="17414" name="Rectangle 1027">
            <a:extLst>
              <a:ext uri="{FF2B5EF4-FFF2-40B4-BE49-F238E27FC236}">
                <a16:creationId xmlns:a16="http://schemas.microsoft.com/office/drawing/2014/main" id="{40778C44-14AA-4811-BC18-90CCEC760326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he-IL" altLang="en-US" dirty="0"/>
              <a:t>הדגלים המציינים את הרשאות האזור נשמרים בשדה </a:t>
            </a:r>
            <a:r>
              <a:rPr lang="en-US" altLang="en-US" dirty="0" err="1"/>
              <a:t>vm_flags</a:t>
            </a:r>
            <a:r>
              <a:rPr lang="he-IL" altLang="en-US" dirty="0"/>
              <a:t>, והם מאפשרים לגרעין לסווג גישות חוקיות ולא חוקיות לדפים באזור.</a:t>
            </a:r>
            <a:endParaRPr lang="en-US" altLang="en-US" dirty="0"/>
          </a:p>
          <a:p>
            <a:pPr lvl="1"/>
            <a:r>
              <a:rPr lang="en-US" altLang="en-US" dirty="0"/>
              <a:t>VM_READ, VM_WRITE, VM_EXEC</a:t>
            </a:r>
            <a:r>
              <a:rPr lang="he-IL" altLang="en-US" dirty="0"/>
              <a:t> – האם מותר לקרוא/לכתוב/לבצע נתונים בדפים באזור.</a:t>
            </a:r>
          </a:p>
          <a:p>
            <a:pPr lvl="1"/>
            <a:r>
              <a:rPr lang="en-US" altLang="en-US" dirty="0"/>
              <a:t>VM_MAYREAD, VM_MAYWRITE, VM_MAYEXEC</a:t>
            </a:r>
            <a:r>
              <a:rPr lang="he-IL" altLang="en-US" dirty="0"/>
              <a:t> – "הרשאת הרשאה" לכל אחת מההרשאות הנ"ל.</a:t>
            </a:r>
          </a:p>
          <a:p>
            <a:pPr lvl="2"/>
            <a:r>
              <a:rPr lang="he-IL" altLang="en-US" dirty="0"/>
              <a:t>לדוגמה </a:t>
            </a:r>
            <a:r>
              <a:rPr lang="en-US" altLang="en-US" dirty="0"/>
              <a:t>VM_MAYWRITE</a:t>
            </a:r>
            <a:r>
              <a:rPr lang="he-IL" altLang="en-US" dirty="0"/>
              <a:t> קובע האם מותר להדליק את </a:t>
            </a:r>
            <a:r>
              <a:rPr lang="en-US" altLang="en-US" dirty="0"/>
              <a:t>VM_WRITE</a:t>
            </a:r>
            <a:r>
              <a:rPr lang="he-IL" altLang="en-US" dirty="0"/>
              <a:t>.</a:t>
            </a:r>
          </a:p>
          <a:p>
            <a:pPr lvl="2"/>
            <a:r>
              <a:rPr lang="he-IL" altLang="en-US" dirty="0"/>
              <a:t>ניתן למשל למפות קובץ מהדיסק לקריאה בלבד, ואז לשנות את ההרשאות בהמשך לקריאה וכתיבה באמצעות קריאת המערכת </a:t>
            </a:r>
            <a:r>
              <a:rPr lang="en-US" altLang="en-US" dirty="0" err="1"/>
              <a:t>mprotect</a:t>
            </a:r>
            <a:r>
              <a:rPr lang="en-US" altLang="en-US" dirty="0"/>
              <a:t>()</a:t>
            </a:r>
            <a:r>
              <a:rPr lang="he-IL" altLang="en-US" dirty="0"/>
              <a:t>, בהנחה שהרשאות הקובץ מאפשרות זאת.</a:t>
            </a:r>
          </a:p>
          <a:p>
            <a:pPr lvl="1"/>
            <a:r>
              <a:rPr lang="en-US" altLang="en-US" dirty="0"/>
              <a:t>VM_SHARED</a:t>
            </a:r>
            <a:r>
              <a:rPr lang="he-IL" altLang="en-US" dirty="0"/>
              <a:t> – האם מותר לשתף דפים באזור.</a:t>
            </a:r>
          </a:p>
          <a:p>
            <a:pPr lvl="1"/>
            <a:r>
              <a:rPr lang="he-IL" altLang="en-US" dirty="0"/>
              <a:t>דגלים המציינים האם מותר לפנות את הדפים באזור מהזיכרון למאגר דפדוף. </a:t>
            </a:r>
          </a:p>
          <a:p>
            <a:pPr lvl="2"/>
            <a:r>
              <a:rPr lang="en-US" altLang="en-US" dirty="0"/>
              <a:t>VM_LOCKED</a:t>
            </a:r>
            <a:r>
              <a:rPr lang="he-IL" altLang="en-US" dirty="0"/>
              <a:t>: אסור לפנות את הדפים לדיסק.</a:t>
            </a:r>
          </a:p>
          <a:p>
            <a:pPr lvl="2"/>
            <a:r>
              <a:rPr lang="en-US" altLang="en-US" dirty="0"/>
              <a:t>VM_EXECUTABLE</a:t>
            </a:r>
            <a:r>
              <a:rPr lang="he-IL" altLang="en-US" dirty="0"/>
              <a:t>: הדפדוף הוא לקובץ </a:t>
            </a:r>
            <a:r>
              <a:rPr lang="en-US" altLang="en-US" dirty="0"/>
              <a:t>executable</a:t>
            </a:r>
            <a:r>
              <a:rPr lang="he-IL" altLang="en-US" dirty="0"/>
              <a:t>.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5581C2-B859-432D-95A0-D1E1A384F1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מערכות הפעלה - תרגול 11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32F503-71CB-4F82-B095-1833874811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15</a:t>
            </a:fld>
            <a:endParaRPr lang="en-US"/>
          </a:p>
        </p:txBody>
      </p:sp>
      <p:pic>
        <p:nvPicPr>
          <p:cNvPr id="17415" name="Picture 1029" descr="IN00634_[1]">
            <a:extLst>
              <a:ext uri="{FF2B5EF4-FFF2-40B4-BE49-F238E27FC236}">
                <a16:creationId xmlns:a16="http://schemas.microsoft.com/office/drawing/2014/main" id="{C850AAD6-0C95-4EC7-BAA3-78B84E7A840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863" y="393700"/>
            <a:ext cx="1268412" cy="1138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6801711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7" name="Rectangle 2">
            <a:extLst>
              <a:ext uri="{FF2B5EF4-FFF2-40B4-BE49-F238E27FC236}">
                <a16:creationId xmlns:a16="http://schemas.microsoft.com/office/drawing/2014/main" id="{BAE13053-76EF-498D-A080-9E50001F1E5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he-IL" altLang="en-US" dirty="0"/>
              <a:t>שיתוף אזורי זיכרון בין תהליכים</a:t>
            </a:r>
            <a:endParaRPr lang="en-US" altLang="en-US" dirty="0"/>
          </a:p>
        </p:txBody>
      </p:sp>
      <p:sp>
        <p:nvSpPr>
          <p:cNvPr id="23558" name="Rectangle 3">
            <a:extLst>
              <a:ext uri="{FF2B5EF4-FFF2-40B4-BE49-F238E27FC236}">
                <a16:creationId xmlns:a16="http://schemas.microsoft.com/office/drawing/2014/main" id="{80EF40ED-3207-43B0-BD4C-EAFD609473B0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he-IL" altLang="en-US" dirty="0"/>
              <a:t>ניתן לשתף אזור זיכרון בין מספר תהליכים, לדוגמה ע"י קריאת המערכת </a:t>
            </a:r>
            <a:r>
              <a:rPr lang="en-US" altLang="en-US" dirty="0" err="1"/>
              <a:t>shmget</a:t>
            </a:r>
            <a:r>
              <a:rPr lang="en-US" altLang="en-US" dirty="0"/>
              <a:t>()</a:t>
            </a:r>
            <a:r>
              <a:rPr lang="he-IL" altLang="en-US" dirty="0"/>
              <a:t>.</a:t>
            </a:r>
          </a:p>
          <a:p>
            <a:pPr eaLnBrk="1" hangingPunct="1">
              <a:lnSpc>
                <a:spcPct val="110000"/>
              </a:lnSpc>
            </a:pPr>
            <a:r>
              <a:rPr lang="he-IL" altLang="en-US" sz="2400" dirty="0"/>
              <a:t>מתאר אזור זיכרון אינו ניתן לשיתוף, כלומר אינו </a:t>
            </a:r>
            <a:r>
              <a:rPr lang="he-IL" altLang="en-US" sz="2400" dirty="0" err="1"/>
              <a:t>מוצבע</a:t>
            </a:r>
            <a:r>
              <a:rPr lang="he-IL" altLang="en-US" sz="2400" dirty="0"/>
              <a:t> פעמיים.</a:t>
            </a:r>
          </a:p>
          <a:p>
            <a:pPr lvl="1">
              <a:lnSpc>
                <a:spcPct val="110000"/>
              </a:lnSpc>
            </a:pPr>
            <a:r>
              <a:rPr lang="he-IL" altLang="en-US" sz="2000" dirty="0"/>
              <a:t>אם לשני תהליכים (או יותר) יש אזור זיכרון משותף, יהיה לכל אחד מהם מתאר אזור זיכרון משלו, שמצביע לרצף הדפים המשותף. </a:t>
            </a:r>
          </a:p>
          <a:p>
            <a:pPr eaLnBrk="1" hangingPunct="1">
              <a:lnSpc>
                <a:spcPct val="110000"/>
              </a:lnSpc>
            </a:pPr>
            <a:r>
              <a:rPr lang="he-IL" altLang="en-US" sz="2400" dirty="0"/>
              <a:t>עבור כל דף באזור הזיכרון המשותף יש כניסה בטבלת הדפים של כל אחד מהתהליכים.</a:t>
            </a:r>
          </a:p>
          <a:p>
            <a:pPr eaLnBrk="1" hangingPunct="1">
              <a:lnSpc>
                <a:spcPct val="110000"/>
              </a:lnSpc>
            </a:pPr>
            <a:r>
              <a:rPr lang="he-IL" altLang="en-US" sz="2400" dirty="0"/>
              <a:t>הכניסה הזו מצביעה על אותה מסגרת/מגירה המכילה את הדף.</a:t>
            </a:r>
          </a:p>
          <a:p>
            <a:pPr eaLnBrk="1" hangingPunct="1">
              <a:lnSpc>
                <a:spcPct val="110000"/>
              </a:lnSpc>
            </a:pPr>
            <a:r>
              <a:rPr lang="he-IL" altLang="en-US" sz="2400" dirty="0"/>
              <a:t>הכניסות המצביעות על אותו דף בטבלאות הדפים של תהליכים שונים יכולות להכיל הרשאות שונות. </a:t>
            </a:r>
            <a:endParaRPr lang="en-US" altLang="en-US" sz="2400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2FFC50-BEA4-45FB-8E33-B205299F60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he-IL"/>
              <a:t>מערכות הפעלה - תרגול 11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24DB35-7A01-4361-85D7-2871CCB123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229367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427" name="Rectangle 1035">
            <a:extLst>
              <a:ext uri="{FF2B5EF4-FFF2-40B4-BE49-F238E27FC236}">
                <a16:creationId xmlns:a16="http://schemas.microsoft.com/office/drawing/2014/main" id="{3F01DDB8-BC23-40F4-8A73-72D8658AC91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e-IL" altLang="en-US" dirty="0"/>
              <a:t>מתי נוצרים אזורי זיכרון?</a:t>
            </a:r>
            <a:endParaRPr lang="en-US" alt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10000"/>
          </a:bodyPr>
          <a:lstStyle/>
          <a:p>
            <a:r>
              <a:rPr lang="he-IL" altLang="en-US" dirty="0"/>
              <a:t>עם היווצרו, תהליך מקבל מרחב זיכרון עם אזורי הזיכרון הבאים:</a:t>
            </a:r>
          </a:p>
          <a:p>
            <a:pPr lvl="1"/>
            <a:r>
              <a:rPr lang="he-IL" altLang="en-US" dirty="0"/>
              <a:t>אזור לקוד</a:t>
            </a:r>
            <a:r>
              <a:rPr lang="en-US" altLang="en-US" dirty="0"/>
              <a:t>(code) </a:t>
            </a:r>
            <a:r>
              <a:rPr lang="he-IL" altLang="en-US" dirty="0"/>
              <a:t>.</a:t>
            </a:r>
          </a:p>
          <a:p>
            <a:pPr lvl="1"/>
            <a:r>
              <a:rPr lang="he-IL" altLang="en-US" dirty="0"/>
              <a:t>אזור לנתונים סטטיים (</a:t>
            </a:r>
            <a:r>
              <a:rPr lang="en-US" altLang="en-US" dirty="0"/>
              <a:t>data</a:t>
            </a:r>
            <a:r>
              <a:rPr lang="he-IL" altLang="en-US" dirty="0"/>
              <a:t>).</a:t>
            </a:r>
          </a:p>
          <a:p>
            <a:pPr lvl="1"/>
            <a:r>
              <a:rPr lang="he-IL" altLang="en-US" dirty="0"/>
              <a:t>אזור לערימה של הזיכרון הדינמי (</a:t>
            </a:r>
            <a:r>
              <a:rPr lang="en-US" altLang="en-US" dirty="0"/>
              <a:t>heap</a:t>
            </a:r>
            <a:r>
              <a:rPr lang="he-IL" altLang="en-US" dirty="0"/>
              <a:t>).</a:t>
            </a:r>
          </a:p>
          <a:p>
            <a:pPr lvl="1"/>
            <a:r>
              <a:rPr lang="he-IL" altLang="en-US" dirty="0"/>
              <a:t>אזור למחסנית </a:t>
            </a:r>
            <a:r>
              <a:rPr lang="en-US" altLang="en-US" dirty="0"/>
              <a:t>user mode</a:t>
            </a:r>
            <a:r>
              <a:rPr lang="he-IL" altLang="en-US" dirty="0"/>
              <a:t>.</a:t>
            </a:r>
          </a:p>
          <a:p>
            <a:pPr lvl="1"/>
            <a:r>
              <a:rPr lang="he-IL" altLang="en-US" dirty="0"/>
              <a:t>אזורים נוספים: אחד לפרמטרים של שורת הפקודה, אחד למשתני מערכת.</a:t>
            </a:r>
          </a:p>
          <a:p>
            <a:pPr lvl="1"/>
            <a:endParaRPr lang="he-IL" altLang="en-US" dirty="0"/>
          </a:p>
          <a:p>
            <a:pPr lvl="1"/>
            <a:r>
              <a:rPr lang="he-IL" altLang="en-US" dirty="0"/>
              <a:t>שימו לב: מרחב הגרעין לא מופיע ברשימת אזורי הזיכרון של תהליך.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64EC80-BD9E-418E-A241-96D92618E1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he-IL"/>
              <a:t>מערכות הפעלה - תרגול 11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466F86-D377-4329-911A-CF527173CB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17</a:t>
            </a:fld>
            <a:endParaRPr lang="en-US"/>
          </a:p>
        </p:txBody>
      </p:sp>
      <p:pic>
        <p:nvPicPr>
          <p:cNvPr id="13" name="Picture 2" descr="https://static.lwn.net/images/ns/kernel/mmap1.png">
            <a:extLst>
              <a:ext uri="{FF2B5EF4-FFF2-40B4-BE49-F238E27FC236}">
                <a16:creationId xmlns:a16="http://schemas.microsoft.com/office/drawing/2014/main" id="{03368DD9-2C05-4002-A966-C129016A318D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253052" y="1673225"/>
            <a:ext cx="2446896" cy="4718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18770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427" name="Rectangle 1035">
            <a:extLst>
              <a:ext uri="{FF2B5EF4-FFF2-40B4-BE49-F238E27FC236}">
                <a16:creationId xmlns:a16="http://schemas.microsoft.com/office/drawing/2014/main" id="{3F01DDB8-BC23-40F4-8A73-72D8658AC91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e-IL" altLang="en-US" dirty="0"/>
              <a:t>ניהול זיכרון דינמי</a:t>
            </a:r>
            <a:endParaRPr lang="en-US" altLang="en-US" dirty="0"/>
          </a:p>
        </p:txBody>
      </p:sp>
      <p:sp>
        <p:nvSpPr>
          <p:cNvPr id="316428" name="Rectangle 1036">
            <a:extLst>
              <a:ext uri="{FF2B5EF4-FFF2-40B4-BE49-F238E27FC236}">
                <a16:creationId xmlns:a16="http://schemas.microsoft.com/office/drawing/2014/main" id="{ED465A3C-42DF-4868-9884-65864064B2B9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e-IL" altLang="en-US" dirty="0"/>
              <a:t>במהלך הריצה, התכנית יכולה לבקש עוד זיכרון באזורי הזיכרון של המחסנית או הערימה.</a:t>
            </a:r>
          </a:p>
          <a:p>
            <a:pPr lvl="1"/>
            <a:r>
              <a:rPr lang="he-IL" altLang="en-US" dirty="0"/>
              <a:t>אזור המחסנית של </a:t>
            </a:r>
            <a:r>
              <a:rPr lang="en-US" altLang="en-US" dirty="0"/>
              <a:t>user mode</a:t>
            </a:r>
            <a:r>
              <a:rPr lang="he-IL" altLang="en-US" dirty="0"/>
              <a:t> יכול לגדול (אך לא לקטון).</a:t>
            </a:r>
          </a:p>
          <a:p>
            <a:pPr lvl="1"/>
            <a:r>
              <a:rPr lang="he-IL" altLang="en-US" dirty="0"/>
              <a:t>אזור הערימה יכול לגדול או לקטון לפי הצורך (הקצאה או שחרור).</a:t>
            </a:r>
          </a:p>
          <a:p>
            <a:pPr lvl="1"/>
            <a:endParaRPr lang="he-IL" altLang="en-US" dirty="0"/>
          </a:p>
          <a:p>
            <a:r>
              <a:rPr lang="he-IL" altLang="en-US" dirty="0"/>
              <a:t>כמו כן, אזורי זיכרון נוספים יכולים להיווצר ולהימחק.</a:t>
            </a:r>
          </a:p>
          <a:p>
            <a:pPr lvl="1"/>
            <a:r>
              <a:rPr lang="he-IL" altLang="en-US" dirty="0"/>
              <a:t>כאשר ממפים קובץ לזיכרון באמצעות קריאת מערכת </a:t>
            </a:r>
            <a:r>
              <a:rPr lang="en-US" altLang="en-US" dirty="0" err="1"/>
              <a:t>mmap</a:t>
            </a:r>
            <a:r>
              <a:rPr lang="en-US" altLang="en-US" dirty="0"/>
              <a:t>()</a:t>
            </a:r>
            <a:r>
              <a:rPr lang="he-IL" altLang="en-US" dirty="0"/>
              <a:t>, נוצר עבורו אזור זיכרון חדש.</a:t>
            </a:r>
          </a:p>
          <a:p>
            <a:pPr lvl="1"/>
            <a:r>
              <a:rPr lang="he-IL" altLang="en-US" dirty="0"/>
              <a:t>מיפוי אנונימי – יצירת אזור זיכרון חדש, מאותחל ל-0, שאינו מגובה ע"י קובץ.</a:t>
            </a:r>
          </a:p>
          <a:p>
            <a:pPr lvl="1"/>
            <a:r>
              <a:rPr lang="he-IL" altLang="en-US" dirty="0"/>
              <a:t>הפעלה / סגירה של מנגנוני זיכרון משותף גורמים להוספה והסרה של אזורי זיכרון למרחב זיכרון של תהליך.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64EC80-BD9E-418E-A241-96D92618E1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he-IL"/>
              <a:t>מערכות הפעלה - תרגול 11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466F86-D377-4329-911A-CF527173CB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3577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4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4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4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42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42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42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6428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042" name="Rectangle 2">
            <a:extLst>
              <a:ext uri="{FF2B5EF4-FFF2-40B4-BE49-F238E27FC236}">
                <a16:creationId xmlns:a16="http://schemas.microsoft.com/office/drawing/2014/main" id="{D83AA5C5-F442-4FA0-93EB-A0CB65AB806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e-IL" altLang="en-US"/>
              <a:t>ניהול זיכרון דינמי בערימה</a:t>
            </a:r>
            <a:endParaRPr lang="en-US" altLang="en-US" dirty="0"/>
          </a:p>
        </p:txBody>
      </p:sp>
      <p:sp>
        <p:nvSpPr>
          <p:cNvPr id="343043" name="Rectangle 3">
            <a:extLst>
              <a:ext uri="{FF2B5EF4-FFF2-40B4-BE49-F238E27FC236}">
                <a16:creationId xmlns:a16="http://schemas.microsoft.com/office/drawing/2014/main" id="{D79BA86F-B783-4AD1-93C4-EDBB1AD5C9E9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he-IL" altLang="en-US" dirty="0"/>
              <a:t>לכל תהליך מוגדר אזור זיכרון שנקרא </a:t>
            </a:r>
            <a:r>
              <a:rPr lang="en-US" altLang="en-US" dirty="0"/>
              <a:t>heap</a:t>
            </a:r>
            <a:r>
              <a:rPr lang="he-IL" altLang="en-US" dirty="0"/>
              <a:t> (ערימה) המשמש להקצאות זיכרון דינמיות.</a:t>
            </a:r>
          </a:p>
          <a:p>
            <a:r>
              <a:rPr lang="he-IL" altLang="en-US" dirty="0"/>
              <a:t>תהליך ב-</a:t>
            </a:r>
            <a:r>
              <a:rPr lang="en-US" altLang="en-US" dirty="0"/>
              <a:t>user mode</a:t>
            </a:r>
            <a:r>
              <a:rPr lang="he-IL" altLang="en-US" dirty="0"/>
              <a:t> משתמש בפקודות </a:t>
            </a:r>
            <a:r>
              <a:rPr lang="en-US" altLang="en-US" dirty="0" err="1"/>
              <a:t>malloc</a:t>
            </a:r>
            <a:r>
              <a:rPr lang="en-US" altLang="en-US" dirty="0"/>
              <a:t>()</a:t>
            </a:r>
            <a:r>
              <a:rPr lang="he-IL" altLang="en-US" dirty="0"/>
              <a:t> ו-</a:t>
            </a:r>
            <a:r>
              <a:rPr lang="en-US" altLang="en-US" dirty="0"/>
              <a:t> free()</a:t>
            </a:r>
            <a:r>
              <a:rPr lang="he-IL" altLang="en-US" dirty="0"/>
              <a:t> להקצאה ושחרור זיכרון.</a:t>
            </a:r>
          </a:p>
          <a:p>
            <a:r>
              <a:rPr lang="en-US" altLang="en-US" dirty="0" err="1"/>
              <a:t>malloc</a:t>
            </a:r>
            <a:r>
              <a:rPr lang="en-US" altLang="en-US" dirty="0"/>
              <a:t>()</a:t>
            </a:r>
            <a:r>
              <a:rPr lang="he-IL" altLang="en-US" dirty="0"/>
              <a:t> גורמת להקצאת בלוק זיכרון באזור הערימה.</a:t>
            </a:r>
          </a:p>
          <a:p>
            <a:r>
              <a:rPr lang="he-IL" altLang="en-US" dirty="0"/>
              <a:t>במידה ואין מספיק זיכרון פנוי בערימה, </a:t>
            </a:r>
            <a:r>
              <a:rPr lang="en-US" altLang="en-US" dirty="0" err="1"/>
              <a:t>malloc</a:t>
            </a:r>
            <a:r>
              <a:rPr lang="en-US" altLang="en-US" dirty="0"/>
              <a:t>()</a:t>
            </a:r>
            <a:r>
              <a:rPr lang="he-IL" altLang="en-US" dirty="0"/>
              <a:t> גורמת להגדלת אזור זיכרון הערימה.</a:t>
            </a:r>
          </a:p>
          <a:p>
            <a:pPr lvl="1"/>
            <a:r>
              <a:rPr lang="he-IL" altLang="en-US" dirty="0"/>
              <a:t>קריאת המערכת</a:t>
            </a:r>
            <a:r>
              <a:rPr lang="en-US" altLang="en-US" dirty="0" err="1"/>
              <a:t>brk</a:t>
            </a:r>
            <a:r>
              <a:rPr lang="en-US" altLang="en-US" dirty="0"/>
              <a:t>() </a:t>
            </a:r>
            <a:r>
              <a:rPr lang="he-IL" altLang="en-US" dirty="0"/>
              <a:t> מאפשרת להגדיל או להקטין את הערימה.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FA0DDB-B95E-44C7-8026-8BA54DCD1F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מערכות הפעלה - תרגול 11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66982C-7B38-4310-A7F1-9E3E7366C0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19</a:t>
            </a:fld>
            <a:endParaRPr lang="en-US"/>
          </a:p>
        </p:txBody>
      </p:sp>
      <p:grpSp>
        <p:nvGrpSpPr>
          <p:cNvPr id="343044" name="Group 4">
            <a:extLst>
              <a:ext uri="{FF2B5EF4-FFF2-40B4-BE49-F238E27FC236}">
                <a16:creationId xmlns:a16="http://schemas.microsoft.com/office/drawing/2014/main" id="{49E34C25-AC18-4336-BB65-05BC411E448E}"/>
              </a:ext>
            </a:extLst>
          </p:cNvPr>
          <p:cNvGrpSpPr>
            <a:grpSpLocks/>
          </p:cNvGrpSpPr>
          <p:nvPr/>
        </p:nvGrpSpPr>
        <p:grpSpPr bwMode="auto">
          <a:xfrm>
            <a:off x="533400" y="609600"/>
            <a:ext cx="688975" cy="857250"/>
            <a:chOff x="1824" y="633"/>
            <a:chExt cx="2834" cy="2849"/>
          </a:xfrm>
        </p:grpSpPr>
        <p:sp>
          <p:nvSpPr>
            <p:cNvPr id="343045" name="Puzzle3">
              <a:extLst>
                <a:ext uri="{FF2B5EF4-FFF2-40B4-BE49-F238E27FC236}">
                  <a16:creationId xmlns:a16="http://schemas.microsoft.com/office/drawing/2014/main" id="{9C01B751-5195-4013-B4E6-44D1C4BE71B7}"/>
                </a:ext>
              </a:extLst>
            </p:cNvPr>
            <p:cNvSpPr>
              <a:spLocks noEditPoints="1" noChangeArrowheads="1"/>
            </p:cNvSpPr>
            <p:nvPr/>
          </p:nvSpPr>
          <p:spPr bwMode="auto">
            <a:xfrm>
              <a:off x="3204" y="633"/>
              <a:ext cx="1114" cy="1514"/>
            </a:xfrm>
            <a:custGeom>
              <a:avLst/>
              <a:gdLst>
                <a:gd name="T0" fmla="*/ 10391 w 21600"/>
                <a:gd name="T1" fmla="*/ 15806 h 21600"/>
                <a:gd name="T2" fmla="*/ 20551 w 21600"/>
                <a:gd name="T3" fmla="*/ 21088 h 21600"/>
                <a:gd name="T4" fmla="*/ 13180 w 21600"/>
                <a:gd name="T5" fmla="*/ 13801 h 21600"/>
                <a:gd name="T6" fmla="*/ 20551 w 21600"/>
                <a:gd name="T7" fmla="*/ 7025 h 21600"/>
                <a:gd name="T8" fmla="*/ 10500 w 21600"/>
                <a:gd name="T9" fmla="*/ 52 h 21600"/>
                <a:gd name="T10" fmla="*/ 692 w 21600"/>
                <a:gd name="T11" fmla="*/ 6802 h 21600"/>
                <a:gd name="T12" fmla="*/ 8064 w 21600"/>
                <a:gd name="T13" fmla="*/ 13526 h 21600"/>
                <a:gd name="T14" fmla="*/ 692 w 21600"/>
                <a:gd name="T15" fmla="*/ 21088 h 21600"/>
                <a:gd name="T16" fmla="*/ 2273 w 21600"/>
                <a:gd name="T17" fmla="*/ 7719 h 21600"/>
                <a:gd name="T18" fmla="*/ 19149 w 21600"/>
                <a:gd name="T19" fmla="*/ 202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6625" y="20892"/>
                  </a:moveTo>
                  <a:lnTo>
                    <a:pt x="7105" y="21023"/>
                  </a:lnTo>
                  <a:lnTo>
                    <a:pt x="7513" y="21088"/>
                  </a:lnTo>
                  <a:lnTo>
                    <a:pt x="7922" y="21115"/>
                  </a:lnTo>
                  <a:lnTo>
                    <a:pt x="8242" y="21115"/>
                  </a:lnTo>
                  <a:lnTo>
                    <a:pt x="8544" y="21062"/>
                  </a:lnTo>
                  <a:lnTo>
                    <a:pt x="8810" y="20997"/>
                  </a:lnTo>
                  <a:lnTo>
                    <a:pt x="9023" y="20892"/>
                  </a:lnTo>
                  <a:lnTo>
                    <a:pt x="9148" y="20761"/>
                  </a:lnTo>
                  <a:lnTo>
                    <a:pt x="9290" y="20616"/>
                  </a:lnTo>
                  <a:lnTo>
                    <a:pt x="9361" y="20459"/>
                  </a:lnTo>
                  <a:lnTo>
                    <a:pt x="9396" y="20289"/>
                  </a:lnTo>
                  <a:lnTo>
                    <a:pt x="9396" y="20092"/>
                  </a:lnTo>
                  <a:lnTo>
                    <a:pt x="9325" y="19909"/>
                  </a:lnTo>
                  <a:lnTo>
                    <a:pt x="9219" y="19738"/>
                  </a:lnTo>
                  <a:lnTo>
                    <a:pt x="9094" y="19555"/>
                  </a:lnTo>
                  <a:lnTo>
                    <a:pt x="8917" y="19384"/>
                  </a:lnTo>
                  <a:lnTo>
                    <a:pt x="8650" y="19162"/>
                  </a:lnTo>
                  <a:lnTo>
                    <a:pt x="8437" y="18900"/>
                  </a:lnTo>
                  <a:lnTo>
                    <a:pt x="8277" y="18624"/>
                  </a:lnTo>
                  <a:lnTo>
                    <a:pt x="8135" y="18349"/>
                  </a:lnTo>
                  <a:lnTo>
                    <a:pt x="8028" y="18048"/>
                  </a:lnTo>
                  <a:lnTo>
                    <a:pt x="7993" y="17746"/>
                  </a:lnTo>
                  <a:lnTo>
                    <a:pt x="7993" y="17471"/>
                  </a:lnTo>
                  <a:lnTo>
                    <a:pt x="8028" y="17169"/>
                  </a:lnTo>
                  <a:lnTo>
                    <a:pt x="8135" y="16920"/>
                  </a:lnTo>
                  <a:lnTo>
                    <a:pt x="8277" y="16671"/>
                  </a:lnTo>
                  <a:lnTo>
                    <a:pt x="8366" y="16540"/>
                  </a:lnTo>
                  <a:lnTo>
                    <a:pt x="8473" y="16409"/>
                  </a:lnTo>
                  <a:lnTo>
                    <a:pt x="8615" y="16317"/>
                  </a:lnTo>
                  <a:lnTo>
                    <a:pt x="8739" y="16213"/>
                  </a:lnTo>
                  <a:lnTo>
                    <a:pt x="8881" y="16134"/>
                  </a:lnTo>
                  <a:lnTo>
                    <a:pt x="9059" y="16055"/>
                  </a:lnTo>
                  <a:lnTo>
                    <a:pt x="9254" y="15990"/>
                  </a:lnTo>
                  <a:lnTo>
                    <a:pt x="9432" y="15911"/>
                  </a:lnTo>
                  <a:lnTo>
                    <a:pt x="9663" y="15885"/>
                  </a:lnTo>
                  <a:lnTo>
                    <a:pt x="9876" y="15833"/>
                  </a:lnTo>
                  <a:lnTo>
                    <a:pt x="10142" y="15806"/>
                  </a:lnTo>
                  <a:lnTo>
                    <a:pt x="10391" y="15806"/>
                  </a:lnTo>
                  <a:lnTo>
                    <a:pt x="10728" y="15806"/>
                  </a:lnTo>
                  <a:lnTo>
                    <a:pt x="10995" y="15806"/>
                  </a:lnTo>
                  <a:lnTo>
                    <a:pt x="11279" y="15833"/>
                  </a:lnTo>
                  <a:lnTo>
                    <a:pt x="11546" y="15885"/>
                  </a:lnTo>
                  <a:lnTo>
                    <a:pt x="11776" y="15937"/>
                  </a:lnTo>
                  <a:lnTo>
                    <a:pt x="12025" y="15990"/>
                  </a:lnTo>
                  <a:lnTo>
                    <a:pt x="12221" y="16055"/>
                  </a:lnTo>
                  <a:lnTo>
                    <a:pt x="12434" y="16134"/>
                  </a:lnTo>
                  <a:lnTo>
                    <a:pt x="12611" y="16213"/>
                  </a:lnTo>
                  <a:lnTo>
                    <a:pt x="12771" y="16317"/>
                  </a:lnTo>
                  <a:lnTo>
                    <a:pt x="12913" y="16409"/>
                  </a:lnTo>
                  <a:lnTo>
                    <a:pt x="13038" y="16514"/>
                  </a:lnTo>
                  <a:lnTo>
                    <a:pt x="13251" y="16737"/>
                  </a:lnTo>
                  <a:lnTo>
                    <a:pt x="13428" y="16986"/>
                  </a:lnTo>
                  <a:lnTo>
                    <a:pt x="13517" y="17248"/>
                  </a:lnTo>
                  <a:lnTo>
                    <a:pt x="13588" y="17523"/>
                  </a:lnTo>
                  <a:lnTo>
                    <a:pt x="13588" y="17799"/>
                  </a:lnTo>
                  <a:lnTo>
                    <a:pt x="13517" y="18074"/>
                  </a:lnTo>
                  <a:lnTo>
                    <a:pt x="13428" y="18323"/>
                  </a:lnTo>
                  <a:lnTo>
                    <a:pt x="13286" y="18572"/>
                  </a:lnTo>
                  <a:lnTo>
                    <a:pt x="13109" y="18808"/>
                  </a:lnTo>
                  <a:lnTo>
                    <a:pt x="12878" y="19031"/>
                  </a:lnTo>
                  <a:lnTo>
                    <a:pt x="12434" y="19411"/>
                  </a:lnTo>
                  <a:lnTo>
                    <a:pt x="12132" y="19738"/>
                  </a:lnTo>
                  <a:lnTo>
                    <a:pt x="12025" y="19856"/>
                  </a:lnTo>
                  <a:lnTo>
                    <a:pt x="11919" y="20014"/>
                  </a:lnTo>
                  <a:lnTo>
                    <a:pt x="11883" y="20132"/>
                  </a:lnTo>
                  <a:lnTo>
                    <a:pt x="11883" y="20263"/>
                  </a:lnTo>
                  <a:lnTo>
                    <a:pt x="11883" y="20394"/>
                  </a:lnTo>
                  <a:lnTo>
                    <a:pt x="11954" y="20485"/>
                  </a:lnTo>
                  <a:lnTo>
                    <a:pt x="12061" y="20590"/>
                  </a:lnTo>
                  <a:lnTo>
                    <a:pt x="12185" y="20695"/>
                  </a:lnTo>
                  <a:lnTo>
                    <a:pt x="12327" y="20787"/>
                  </a:lnTo>
                  <a:lnTo>
                    <a:pt x="12540" y="20892"/>
                  </a:lnTo>
                  <a:lnTo>
                    <a:pt x="12771" y="20997"/>
                  </a:lnTo>
                  <a:lnTo>
                    <a:pt x="13073" y="21088"/>
                  </a:lnTo>
                  <a:lnTo>
                    <a:pt x="13428" y="21193"/>
                  </a:lnTo>
                  <a:lnTo>
                    <a:pt x="13873" y="21298"/>
                  </a:lnTo>
                  <a:lnTo>
                    <a:pt x="14317" y="21390"/>
                  </a:lnTo>
                  <a:lnTo>
                    <a:pt x="14778" y="21468"/>
                  </a:lnTo>
                  <a:lnTo>
                    <a:pt x="15294" y="21547"/>
                  </a:lnTo>
                  <a:lnTo>
                    <a:pt x="15809" y="21600"/>
                  </a:lnTo>
                  <a:lnTo>
                    <a:pt x="16359" y="21652"/>
                  </a:lnTo>
                  <a:lnTo>
                    <a:pt x="16875" y="21678"/>
                  </a:lnTo>
                  <a:lnTo>
                    <a:pt x="17407" y="21678"/>
                  </a:lnTo>
                  <a:lnTo>
                    <a:pt x="17958" y="21678"/>
                  </a:lnTo>
                  <a:lnTo>
                    <a:pt x="18473" y="21652"/>
                  </a:lnTo>
                  <a:lnTo>
                    <a:pt x="18953" y="21573"/>
                  </a:lnTo>
                  <a:lnTo>
                    <a:pt x="19397" y="21495"/>
                  </a:lnTo>
                  <a:lnTo>
                    <a:pt x="19841" y="21390"/>
                  </a:lnTo>
                  <a:lnTo>
                    <a:pt x="20214" y="21272"/>
                  </a:lnTo>
                  <a:lnTo>
                    <a:pt x="20551" y="21088"/>
                  </a:lnTo>
                  <a:lnTo>
                    <a:pt x="20480" y="20787"/>
                  </a:lnTo>
                  <a:lnTo>
                    <a:pt x="20409" y="20485"/>
                  </a:lnTo>
                  <a:lnTo>
                    <a:pt x="20356" y="20158"/>
                  </a:lnTo>
                  <a:lnTo>
                    <a:pt x="20356" y="19804"/>
                  </a:lnTo>
                  <a:lnTo>
                    <a:pt x="20321" y="19083"/>
                  </a:lnTo>
                  <a:lnTo>
                    <a:pt x="20356" y="18349"/>
                  </a:lnTo>
                  <a:lnTo>
                    <a:pt x="20409" y="17641"/>
                  </a:lnTo>
                  <a:lnTo>
                    <a:pt x="20480" y="17012"/>
                  </a:lnTo>
                  <a:lnTo>
                    <a:pt x="20551" y="16488"/>
                  </a:lnTo>
                  <a:lnTo>
                    <a:pt x="20551" y="16055"/>
                  </a:lnTo>
                  <a:lnTo>
                    <a:pt x="20551" y="15911"/>
                  </a:lnTo>
                  <a:lnTo>
                    <a:pt x="20445" y="15754"/>
                  </a:lnTo>
                  <a:lnTo>
                    <a:pt x="20356" y="15610"/>
                  </a:lnTo>
                  <a:lnTo>
                    <a:pt x="20178" y="15452"/>
                  </a:lnTo>
                  <a:lnTo>
                    <a:pt x="20001" y="15334"/>
                  </a:lnTo>
                  <a:lnTo>
                    <a:pt x="19770" y="15230"/>
                  </a:lnTo>
                  <a:lnTo>
                    <a:pt x="19521" y="15125"/>
                  </a:lnTo>
                  <a:lnTo>
                    <a:pt x="19290" y="15059"/>
                  </a:lnTo>
                  <a:lnTo>
                    <a:pt x="19024" y="15007"/>
                  </a:lnTo>
                  <a:lnTo>
                    <a:pt x="18740" y="14954"/>
                  </a:lnTo>
                  <a:lnTo>
                    <a:pt x="18509" y="14954"/>
                  </a:lnTo>
                  <a:lnTo>
                    <a:pt x="18225" y="14954"/>
                  </a:lnTo>
                  <a:lnTo>
                    <a:pt x="17994" y="15007"/>
                  </a:lnTo>
                  <a:lnTo>
                    <a:pt x="17763" y="15085"/>
                  </a:lnTo>
                  <a:lnTo>
                    <a:pt x="17550" y="15177"/>
                  </a:lnTo>
                  <a:lnTo>
                    <a:pt x="17372" y="15308"/>
                  </a:lnTo>
                  <a:lnTo>
                    <a:pt x="17176" y="15426"/>
                  </a:lnTo>
                  <a:lnTo>
                    <a:pt x="16928" y="15557"/>
                  </a:lnTo>
                  <a:lnTo>
                    <a:pt x="16661" y="15636"/>
                  </a:lnTo>
                  <a:lnTo>
                    <a:pt x="16359" y="15688"/>
                  </a:lnTo>
                  <a:lnTo>
                    <a:pt x="16022" y="15715"/>
                  </a:lnTo>
                  <a:lnTo>
                    <a:pt x="15667" y="15688"/>
                  </a:lnTo>
                  <a:lnTo>
                    <a:pt x="15294" y="15662"/>
                  </a:lnTo>
                  <a:lnTo>
                    <a:pt x="14956" y="15583"/>
                  </a:lnTo>
                  <a:lnTo>
                    <a:pt x="14619" y="15479"/>
                  </a:lnTo>
                  <a:lnTo>
                    <a:pt x="14281" y="15334"/>
                  </a:lnTo>
                  <a:lnTo>
                    <a:pt x="13961" y="15177"/>
                  </a:lnTo>
                  <a:lnTo>
                    <a:pt x="13695" y="14981"/>
                  </a:lnTo>
                  <a:lnTo>
                    <a:pt x="13588" y="14850"/>
                  </a:lnTo>
                  <a:lnTo>
                    <a:pt x="13482" y="14732"/>
                  </a:lnTo>
                  <a:lnTo>
                    <a:pt x="13393" y="14600"/>
                  </a:lnTo>
                  <a:lnTo>
                    <a:pt x="13322" y="14456"/>
                  </a:lnTo>
                  <a:lnTo>
                    <a:pt x="13251" y="14299"/>
                  </a:lnTo>
                  <a:lnTo>
                    <a:pt x="13215" y="14155"/>
                  </a:lnTo>
                  <a:lnTo>
                    <a:pt x="13180" y="13971"/>
                  </a:lnTo>
                  <a:lnTo>
                    <a:pt x="13180" y="13801"/>
                  </a:lnTo>
                  <a:lnTo>
                    <a:pt x="13180" y="13591"/>
                  </a:lnTo>
                  <a:lnTo>
                    <a:pt x="13215" y="13395"/>
                  </a:lnTo>
                  <a:lnTo>
                    <a:pt x="13251" y="13198"/>
                  </a:lnTo>
                  <a:lnTo>
                    <a:pt x="13322" y="13015"/>
                  </a:lnTo>
                  <a:lnTo>
                    <a:pt x="13393" y="12870"/>
                  </a:lnTo>
                  <a:lnTo>
                    <a:pt x="13482" y="12713"/>
                  </a:lnTo>
                  <a:lnTo>
                    <a:pt x="13588" y="12569"/>
                  </a:lnTo>
                  <a:lnTo>
                    <a:pt x="13730" y="12438"/>
                  </a:lnTo>
                  <a:lnTo>
                    <a:pt x="13997" y="12215"/>
                  </a:lnTo>
                  <a:lnTo>
                    <a:pt x="14334" y="12005"/>
                  </a:lnTo>
                  <a:lnTo>
                    <a:pt x="14690" y="11861"/>
                  </a:lnTo>
                  <a:lnTo>
                    <a:pt x="15063" y="11756"/>
                  </a:lnTo>
                  <a:lnTo>
                    <a:pt x="15436" y="11678"/>
                  </a:lnTo>
                  <a:lnTo>
                    <a:pt x="15809" y="11638"/>
                  </a:lnTo>
                  <a:lnTo>
                    <a:pt x="16182" y="11638"/>
                  </a:lnTo>
                  <a:lnTo>
                    <a:pt x="16555" y="11678"/>
                  </a:lnTo>
                  <a:lnTo>
                    <a:pt x="16910" y="11730"/>
                  </a:lnTo>
                  <a:lnTo>
                    <a:pt x="17248" y="11835"/>
                  </a:lnTo>
                  <a:lnTo>
                    <a:pt x="17514" y="11966"/>
                  </a:lnTo>
                  <a:lnTo>
                    <a:pt x="17763" y="12110"/>
                  </a:lnTo>
                  <a:lnTo>
                    <a:pt x="17887" y="12215"/>
                  </a:lnTo>
                  <a:lnTo>
                    <a:pt x="18065" y="12307"/>
                  </a:lnTo>
                  <a:lnTo>
                    <a:pt x="18260" y="12412"/>
                  </a:lnTo>
                  <a:lnTo>
                    <a:pt x="18438" y="12464"/>
                  </a:lnTo>
                  <a:lnTo>
                    <a:pt x="18669" y="12543"/>
                  </a:lnTo>
                  <a:lnTo>
                    <a:pt x="18882" y="12569"/>
                  </a:lnTo>
                  <a:lnTo>
                    <a:pt x="19113" y="12595"/>
                  </a:lnTo>
                  <a:lnTo>
                    <a:pt x="19361" y="12608"/>
                  </a:lnTo>
                  <a:lnTo>
                    <a:pt x="19592" y="12608"/>
                  </a:lnTo>
                  <a:lnTo>
                    <a:pt x="19841" y="12595"/>
                  </a:lnTo>
                  <a:lnTo>
                    <a:pt x="20072" y="12543"/>
                  </a:lnTo>
                  <a:lnTo>
                    <a:pt x="20321" y="12490"/>
                  </a:lnTo>
                  <a:lnTo>
                    <a:pt x="20551" y="12438"/>
                  </a:lnTo>
                  <a:lnTo>
                    <a:pt x="20800" y="12333"/>
                  </a:lnTo>
                  <a:lnTo>
                    <a:pt x="20996" y="12241"/>
                  </a:lnTo>
                  <a:lnTo>
                    <a:pt x="21244" y="12110"/>
                  </a:lnTo>
                  <a:lnTo>
                    <a:pt x="21298" y="12032"/>
                  </a:lnTo>
                  <a:lnTo>
                    <a:pt x="21404" y="11966"/>
                  </a:lnTo>
                  <a:lnTo>
                    <a:pt x="21475" y="11861"/>
                  </a:lnTo>
                  <a:lnTo>
                    <a:pt x="21511" y="11730"/>
                  </a:lnTo>
                  <a:lnTo>
                    <a:pt x="21617" y="11481"/>
                  </a:lnTo>
                  <a:lnTo>
                    <a:pt x="21653" y="11180"/>
                  </a:lnTo>
                  <a:lnTo>
                    <a:pt x="21653" y="10826"/>
                  </a:lnTo>
                  <a:lnTo>
                    <a:pt x="21653" y="10472"/>
                  </a:lnTo>
                  <a:lnTo>
                    <a:pt x="21582" y="10092"/>
                  </a:lnTo>
                  <a:lnTo>
                    <a:pt x="21511" y="9725"/>
                  </a:lnTo>
                  <a:lnTo>
                    <a:pt x="21298" y="8912"/>
                  </a:lnTo>
                  <a:lnTo>
                    <a:pt x="21067" y="8191"/>
                  </a:lnTo>
                  <a:lnTo>
                    <a:pt x="20800" y="7536"/>
                  </a:lnTo>
                  <a:lnTo>
                    <a:pt x="20551" y="7025"/>
                  </a:lnTo>
                  <a:lnTo>
                    <a:pt x="20001" y="7103"/>
                  </a:lnTo>
                  <a:lnTo>
                    <a:pt x="19432" y="7156"/>
                  </a:lnTo>
                  <a:lnTo>
                    <a:pt x="18846" y="7208"/>
                  </a:lnTo>
                  <a:lnTo>
                    <a:pt x="18225" y="7208"/>
                  </a:lnTo>
                  <a:lnTo>
                    <a:pt x="17656" y="7208"/>
                  </a:lnTo>
                  <a:lnTo>
                    <a:pt x="17070" y="7182"/>
                  </a:lnTo>
                  <a:lnTo>
                    <a:pt x="16484" y="7156"/>
                  </a:lnTo>
                  <a:lnTo>
                    <a:pt x="15986" y="7103"/>
                  </a:lnTo>
                  <a:lnTo>
                    <a:pt x="14992" y="6999"/>
                  </a:lnTo>
                  <a:lnTo>
                    <a:pt x="14210" y="6907"/>
                  </a:lnTo>
                  <a:lnTo>
                    <a:pt x="13695" y="6828"/>
                  </a:lnTo>
                  <a:lnTo>
                    <a:pt x="13517" y="6802"/>
                  </a:lnTo>
                  <a:lnTo>
                    <a:pt x="13073" y="6645"/>
                  </a:lnTo>
                  <a:lnTo>
                    <a:pt x="12700" y="6474"/>
                  </a:lnTo>
                  <a:lnTo>
                    <a:pt x="12363" y="6304"/>
                  </a:lnTo>
                  <a:lnTo>
                    <a:pt x="12132" y="6094"/>
                  </a:lnTo>
                  <a:lnTo>
                    <a:pt x="11919" y="5871"/>
                  </a:lnTo>
                  <a:lnTo>
                    <a:pt x="11776" y="5649"/>
                  </a:lnTo>
                  <a:lnTo>
                    <a:pt x="11688" y="5413"/>
                  </a:lnTo>
                  <a:lnTo>
                    <a:pt x="11617" y="5190"/>
                  </a:lnTo>
                  <a:lnTo>
                    <a:pt x="11617" y="4941"/>
                  </a:lnTo>
                  <a:lnTo>
                    <a:pt x="11652" y="4718"/>
                  </a:lnTo>
                  <a:lnTo>
                    <a:pt x="11723" y="4482"/>
                  </a:lnTo>
                  <a:lnTo>
                    <a:pt x="11812" y="4285"/>
                  </a:lnTo>
                  <a:lnTo>
                    <a:pt x="11919" y="4089"/>
                  </a:lnTo>
                  <a:lnTo>
                    <a:pt x="12096" y="3905"/>
                  </a:lnTo>
                  <a:lnTo>
                    <a:pt x="12292" y="3735"/>
                  </a:lnTo>
                  <a:lnTo>
                    <a:pt x="12505" y="3604"/>
                  </a:lnTo>
                  <a:lnTo>
                    <a:pt x="12700" y="3460"/>
                  </a:lnTo>
                  <a:lnTo>
                    <a:pt x="12878" y="3250"/>
                  </a:lnTo>
                  <a:lnTo>
                    <a:pt x="13038" y="3027"/>
                  </a:lnTo>
                  <a:lnTo>
                    <a:pt x="13180" y="2752"/>
                  </a:lnTo>
                  <a:lnTo>
                    <a:pt x="13286" y="2477"/>
                  </a:lnTo>
                  <a:lnTo>
                    <a:pt x="13322" y="2175"/>
                  </a:lnTo>
                  <a:lnTo>
                    <a:pt x="13357" y="1874"/>
                  </a:lnTo>
                  <a:lnTo>
                    <a:pt x="13286" y="1572"/>
                  </a:lnTo>
                  <a:lnTo>
                    <a:pt x="13180" y="1271"/>
                  </a:lnTo>
                  <a:lnTo>
                    <a:pt x="13038" y="983"/>
                  </a:lnTo>
                  <a:lnTo>
                    <a:pt x="12949" y="865"/>
                  </a:lnTo>
                  <a:lnTo>
                    <a:pt x="12807" y="733"/>
                  </a:lnTo>
                  <a:lnTo>
                    <a:pt x="12665" y="616"/>
                  </a:lnTo>
                  <a:lnTo>
                    <a:pt x="12505" y="511"/>
                  </a:lnTo>
                  <a:lnTo>
                    <a:pt x="12327" y="406"/>
                  </a:lnTo>
                  <a:lnTo>
                    <a:pt x="12132" y="314"/>
                  </a:lnTo>
                  <a:lnTo>
                    <a:pt x="11883" y="235"/>
                  </a:lnTo>
                  <a:lnTo>
                    <a:pt x="11652" y="183"/>
                  </a:lnTo>
                  <a:lnTo>
                    <a:pt x="11368" y="104"/>
                  </a:lnTo>
                  <a:lnTo>
                    <a:pt x="11101" y="78"/>
                  </a:lnTo>
                  <a:lnTo>
                    <a:pt x="10800" y="52"/>
                  </a:lnTo>
                  <a:lnTo>
                    <a:pt x="10444" y="52"/>
                  </a:lnTo>
                  <a:lnTo>
                    <a:pt x="10142" y="52"/>
                  </a:lnTo>
                  <a:lnTo>
                    <a:pt x="9840" y="78"/>
                  </a:lnTo>
                  <a:lnTo>
                    <a:pt x="9574" y="104"/>
                  </a:lnTo>
                  <a:lnTo>
                    <a:pt x="9325" y="157"/>
                  </a:lnTo>
                  <a:lnTo>
                    <a:pt x="9094" y="209"/>
                  </a:lnTo>
                  <a:lnTo>
                    <a:pt x="8846" y="262"/>
                  </a:lnTo>
                  <a:lnTo>
                    <a:pt x="8650" y="340"/>
                  </a:lnTo>
                  <a:lnTo>
                    <a:pt x="8437" y="432"/>
                  </a:lnTo>
                  <a:lnTo>
                    <a:pt x="8277" y="511"/>
                  </a:lnTo>
                  <a:lnTo>
                    <a:pt x="8100" y="616"/>
                  </a:lnTo>
                  <a:lnTo>
                    <a:pt x="7957" y="707"/>
                  </a:lnTo>
                  <a:lnTo>
                    <a:pt x="7833" y="838"/>
                  </a:lnTo>
                  <a:lnTo>
                    <a:pt x="7620" y="1061"/>
                  </a:lnTo>
                  <a:lnTo>
                    <a:pt x="7442" y="1336"/>
                  </a:lnTo>
                  <a:lnTo>
                    <a:pt x="7353" y="1599"/>
                  </a:lnTo>
                  <a:lnTo>
                    <a:pt x="7318" y="1900"/>
                  </a:lnTo>
                  <a:lnTo>
                    <a:pt x="7318" y="2175"/>
                  </a:lnTo>
                  <a:lnTo>
                    <a:pt x="7353" y="2450"/>
                  </a:lnTo>
                  <a:lnTo>
                    <a:pt x="7442" y="2726"/>
                  </a:lnTo>
                  <a:lnTo>
                    <a:pt x="7620" y="2975"/>
                  </a:lnTo>
                  <a:lnTo>
                    <a:pt x="7833" y="3198"/>
                  </a:lnTo>
                  <a:lnTo>
                    <a:pt x="8064" y="3433"/>
                  </a:lnTo>
                  <a:lnTo>
                    <a:pt x="8295" y="3630"/>
                  </a:lnTo>
                  <a:lnTo>
                    <a:pt x="8508" y="3853"/>
                  </a:lnTo>
                  <a:lnTo>
                    <a:pt x="8686" y="4089"/>
                  </a:lnTo>
                  <a:lnTo>
                    <a:pt x="8775" y="4312"/>
                  </a:lnTo>
                  <a:lnTo>
                    <a:pt x="8846" y="4561"/>
                  </a:lnTo>
                  <a:lnTo>
                    <a:pt x="8846" y="4810"/>
                  </a:lnTo>
                  <a:lnTo>
                    <a:pt x="8810" y="5059"/>
                  </a:lnTo>
                  <a:lnTo>
                    <a:pt x="8721" y="5295"/>
                  </a:lnTo>
                  <a:lnTo>
                    <a:pt x="8579" y="5544"/>
                  </a:lnTo>
                  <a:lnTo>
                    <a:pt x="8366" y="5766"/>
                  </a:lnTo>
                  <a:lnTo>
                    <a:pt x="8135" y="5976"/>
                  </a:lnTo>
                  <a:lnTo>
                    <a:pt x="7833" y="6199"/>
                  </a:lnTo>
                  <a:lnTo>
                    <a:pt x="7478" y="6369"/>
                  </a:lnTo>
                  <a:lnTo>
                    <a:pt x="7069" y="6527"/>
                  </a:lnTo>
                  <a:lnTo>
                    <a:pt x="6590" y="6671"/>
                  </a:lnTo>
                  <a:lnTo>
                    <a:pt x="6092" y="6802"/>
                  </a:lnTo>
                  <a:lnTo>
                    <a:pt x="5684" y="6802"/>
                  </a:lnTo>
                  <a:lnTo>
                    <a:pt x="5133" y="6802"/>
                  </a:lnTo>
                  <a:lnTo>
                    <a:pt x="4547" y="6802"/>
                  </a:lnTo>
                  <a:lnTo>
                    <a:pt x="3872" y="6802"/>
                  </a:lnTo>
                  <a:lnTo>
                    <a:pt x="3144" y="6802"/>
                  </a:lnTo>
                  <a:lnTo>
                    <a:pt x="2362" y="6802"/>
                  </a:lnTo>
                  <a:lnTo>
                    <a:pt x="1545" y="6802"/>
                  </a:lnTo>
                  <a:lnTo>
                    <a:pt x="692" y="6802"/>
                  </a:lnTo>
                  <a:lnTo>
                    <a:pt x="586" y="7234"/>
                  </a:lnTo>
                  <a:lnTo>
                    <a:pt x="461" y="7837"/>
                  </a:lnTo>
                  <a:lnTo>
                    <a:pt x="355" y="8493"/>
                  </a:lnTo>
                  <a:lnTo>
                    <a:pt x="248" y="9187"/>
                  </a:lnTo>
                  <a:lnTo>
                    <a:pt x="142" y="9869"/>
                  </a:lnTo>
                  <a:lnTo>
                    <a:pt x="106" y="10498"/>
                  </a:lnTo>
                  <a:lnTo>
                    <a:pt x="106" y="10983"/>
                  </a:lnTo>
                  <a:lnTo>
                    <a:pt x="106" y="11311"/>
                  </a:lnTo>
                  <a:lnTo>
                    <a:pt x="213" y="11481"/>
                  </a:lnTo>
                  <a:lnTo>
                    <a:pt x="319" y="11651"/>
                  </a:lnTo>
                  <a:lnTo>
                    <a:pt x="497" y="11783"/>
                  </a:lnTo>
                  <a:lnTo>
                    <a:pt x="692" y="11914"/>
                  </a:lnTo>
                  <a:lnTo>
                    <a:pt x="941" y="12032"/>
                  </a:lnTo>
                  <a:lnTo>
                    <a:pt x="1207" y="12110"/>
                  </a:lnTo>
                  <a:lnTo>
                    <a:pt x="1509" y="12189"/>
                  </a:lnTo>
                  <a:lnTo>
                    <a:pt x="1794" y="12241"/>
                  </a:lnTo>
                  <a:lnTo>
                    <a:pt x="2131" y="12267"/>
                  </a:lnTo>
                  <a:lnTo>
                    <a:pt x="2433" y="12281"/>
                  </a:lnTo>
                  <a:lnTo>
                    <a:pt x="2735" y="12267"/>
                  </a:lnTo>
                  <a:lnTo>
                    <a:pt x="3055" y="12241"/>
                  </a:lnTo>
                  <a:lnTo>
                    <a:pt x="3357" y="12189"/>
                  </a:lnTo>
                  <a:lnTo>
                    <a:pt x="3623" y="12084"/>
                  </a:lnTo>
                  <a:lnTo>
                    <a:pt x="3872" y="11979"/>
                  </a:lnTo>
                  <a:lnTo>
                    <a:pt x="4103" y="11861"/>
                  </a:lnTo>
                  <a:lnTo>
                    <a:pt x="4316" y="11704"/>
                  </a:lnTo>
                  <a:lnTo>
                    <a:pt x="4582" y="11612"/>
                  </a:lnTo>
                  <a:lnTo>
                    <a:pt x="4849" y="11533"/>
                  </a:lnTo>
                  <a:lnTo>
                    <a:pt x="5169" y="11507"/>
                  </a:lnTo>
                  <a:lnTo>
                    <a:pt x="5506" y="11481"/>
                  </a:lnTo>
                  <a:lnTo>
                    <a:pt x="5808" y="11507"/>
                  </a:lnTo>
                  <a:lnTo>
                    <a:pt x="6146" y="11560"/>
                  </a:lnTo>
                  <a:lnTo>
                    <a:pt x="6501" y="11651"/>
                  </a:lnTo>
                  <a:lnTo>
                    <a:pt x="6803" y="11783"/>
                  </a:lnTo>
                  <a:lnTo>
                    <a:pt x="7105" y="11940"/>
                  </a:lnTo>
                  <a:lnTo>
                    <a:pt x="7353" y="12110"/>
                  </a:lnTo>
                  <a:lnTo>
                    <a:pt x="7584" y="12333"/>
                  </a:lnTo>
                  <a:lnTo>
                    <a:pt x="7798" y="12595"/>
                  </a:lnTo>
                  <a:lnTo>
                    <a:pt x="7922" y="12870"/>
                  </a:lnTo>
                  <a:lnTo>
                    <a:pt x="8028" y="13198"/>
                  </a:lnTo>
                  <a:lnTo>
                    <a:pt x="8064" y="13526"/>
                  </a:lnTo>
                  <a:lnTo>
                    <a:pt x="8028" y="13775"/>
                  </a:lnTo>
                  <a:lnTo>
                    <a:pt x="7922" y="13998"/>
                  </a:lnTo>
                  <a:lnTo>
                    <a:pt x="7798" y="14220"/>
                  </a:lnTo>
                  <a:lnTo>
                    <a:pt x="7584" y="14404"/>
                  </a:lnTo>
                  <a:lnTo>
                    <a:pt x="7353" y="14574"/>
                  </a:lnTo>
                  <a:lnTo>
                    <a:pt x="7105" y="14732"/>
                  </a:lnTo>
                  <a:lnTo>
                    <a:pt x="6803" y="14850"/>
                  </a:lnTo>
                  <a:lnTo>
                    <a:pt x="6501" y="14954"/>
                  </a:lnTo>
                  <a:lnTo>
                    <a:pt x="6146" y="15033"/>
                  </a:lnTo>
                  <a:lnTo>
                    <a:pt x="5808" y="15085"/>
                  </a:lnTo>
                  <a:lnTo>
                    <a:pt x="5506" y="15085"/>
                  </a:lnTo>
                  <a:lnTo>
                    <a:pt x="5169" y="15059"/>
                  </a:lnTo>
                  <a:lnTo>
                    <a:pt x="4849" y="15007"/>
                  </a:lnTo>
                  <a:lnTo>
                    <a:pt x="4582" y="14902"/>
                  </a:lnTo>
                  <a:lnTo>
                    <a:pt x="4316" y="14784"/>
                  </a:lnTo>
                  <a:lnTo>
                    <a:pt x="4103" y="14600"/>
                  </a:lnTo>
                  <a:lnTo>
                    <a:pt x="3907" y="14430"/>
                  </a:lnTo>
                  <a:lnTo>
                    <a:pt x="3659" y="14299"/>
                  </a:lnTo>
                  <a:lnTo>
                    <a:pt x="3428" y="14194"/>
                  </a:lnTo>
                  <a:lnTo>
                    <a:pt x="3179" y="14129"/>
                  </a:lnTo>
                  <a:lnTo>
                    <a:pt x="2913" y="14102"/>
                  </a:lnTo>
                  <a:lnTo>
                    <a:pt x="2646" y="14102"/>
                  </a:lnTo>
                  <a:lnTo>
                    <a:pt x="2362" y="14129"/>
                  </a:lnTo>
                  <a:lnTo>
                    <a:pt x="2096" y="14168"/>
                  </a:lnTo>
                  <a:lnTo>
                    <a:pt x="1811" y="14273"/>
                  </a:lnTo>
                  <a:lnTo>
                    <a:pt x="1545" y="14378"/>
                  </a:lnTo>
                  <a:lnTo>
                    <a:pt x="1314" y="14496"/>
                  </a:lnTo>
                  <a:lnTo>
                    <a:pt x="1065" y="14653"/>
                  </a:lnTo>
                  <a:lnTo>
                    <a:pt x="870" y="14797"/>
                  </a:lnTo>
                  <a:lnTo>
                    <a:pt x="657" y="14981"/>
                  </a:lnTo>
                  <a:lnTo>
                    <a:pt x="497" y="15177"/>
                  </a:lnTo>
                  <a:lnTo>
                    <a:pt x="390" y="15413"/>
                  </a:lnTo>
                  <a:lnTo>
                    <a:pt x="284" y="15636"/>
                  </a:lnTo>
                  <a:lnTo>
                    <a:pt x="248" y="15911"/>
                  </a:lnTo>
                  <a:lnTo>
                    <a:pt x="284" y="16239"/>
                  </a:lnTo>
                  <a:lnTo>
                    <a:pt x="319" y="16566"/>
                  </a:lnTo>
                  <a:lnTo>
                    <a:pt x="497" y="17340"/>
                  </a:lnTo>
                  <a:lnTo>
                    <a:pt x="692" y="18152"/>
                  </a:lnTo>
                  <a:lnTo>
                    <a:pt x="799" y="18559"/>
                  </a:lnTo>
                  <a:lnTo>
                    <a:pt x="905" y="18978"/>
                  </a:lnTo>
                  <a:lnTo>
                    <a:pt x="959" y="19384"/>
                  </a:lnTo>
                  <a:lnTo>
                    <a:pt x="994" y="19791"/>
                  </a:lnTo>
                  <a:lnTo>
                    <a:pt x="994" y="20132"/>
                  </a:lnTo>
                  <a:lnTo>
                    <a:pt x="959" y="20485"/>
                  </a:lnTo>
                  <a:lnTo>
                    <a:pt x="941" y="20669"/>
                  </a:lnTo>
                  <a:lnTo>
                    <a:pt x="870" y="20813"/>
                  </a:lnTo>
                  <a:lnTo>
                    <a:pt x="799" y="20970"/>
                  </a:lnTo>
                  <a:lnTo>
                    <a:pt x="692" y="21088"/>
                  </a:lnTo>
                  <a:lnTo>
                    <a:pt x="1474" y="20997"/>
                  </a:lnTo>
                  <a:lnTo>
                    <a:pt x="2291" y="20866"/>
                  </a:lnTo>
                  <a:lnTo>
                    <a:pt x="3108" y="20787"/>
                  </a:lnTo>
                  <a:lnTo>
                    <a:pt x="3907" y="20721"/>
                  </a:lnTo>
                  <a:lnTo>
                    <a:pt x="4653" y="20695"/>
                  </a:lnTo>
                  <a:lnTo>
                    <a:pt x="5364" y="20695"/>
                  </a:lnTo>
                  <a:lnTo>
                    <a:pt x="5701" y="20721"/>
                  </a:lnTo>
                  <a:lnTo>
                    <a:pt x="6057" y="20761"/>
                  </a:lnTo>
                  <a:lnTo>
                    <a:pt x="6323" y="20813"/>
                  </a:lnTo>
                  <a:lnTo>
                    <a:pt x="6625" y="20892"/>
                  </a:lnTo>
                  <a:close/>
                </a:path>
              </a:pathLst>
            </a:custGeom>
            <a:solidFill>
              <a:srgbClr val="FFBE7D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3046" name="Puzzle2">
              <a:extLst>
                <a:ext uri="{FF2B5EF4-FFF2-40B4-BE49-F238E27FC236}">
                  <a16:creationId xmlns:a16="http://schemas.microsoft.com/office/drawing/2014/main" id="{7E1F4DB4-6284-4D2C-B826-FE877B1F6310}"/>
                </a:ext>
              </a:extLst>
            </p:cNvPr>
            <p:cNvSpPr>
              <a:spLocks noEditPoints="1" noChangeArrowheads="1"/>
            </p:cNvSpPr>
            <p:nvPr/>
          </p:nvSpPr>
          <p:spPr bwMode="auto">
            <a:xfrm>
              <a:off x="2880" y="1736"/>
              <a:ext cx="1778" cy="1379"/>
            </a:xfrm>
            <a:custGeom>
              <a:avLst/>
              <a:gdLst>
                <a:gd name="T0" fmla="*/ 11 w 21600"/>
                <a:gd name="T1" fmla="*/ 13386 h 21600"/>
                <a:gd name="T2" fmla="*/ 4202 w 21600"/>
                <a:gd name="T3" fmla="*/ 21161 h 21600"/>
                <a:gd name="T4" fmla="*/ 10400 w 21600"/>
                <a:gd name="T5" fmla="*/ 13909 h 21600"/>
                <a:gd name="T6" fmla="*/ 16821 w 21600"/>
                <a:gd name="T7" fmla="*/ 21190 h 21600"/>
                <a:gd name="T8" fmla="*/ 21600 w 21600"/>
                <a:gd name="T9" fmla="*/ 15083 h 21600"/>
                <a:gd name="T10" fmla="*/ 16889 w 21600"/>
                <a:gd name="T11" fmla="*/ 5739 h 21600"/>
                <a:gd name="T12" fmla="*/ 10800 w 21600"/>
                <a:gd name="T13" fmla="*/ 28 h 21600"/>
                <a:gd name="T14" fmla="*/ 4202 w 21600"/>
                <a:gd name="T15" fmla="*/ 5894 h 21600"/>
                <a:gd name="T16" fmla="*/ 5388 w 21600"/>
                <a:gd name="T17" fmla="*/ 6742 h 21600"/>
                <a:gd name="T18" fmla="*/ 16177 w 21600"/>
                <a:gd name="T19" fmla="*/ 20441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4247" y="12354"/>
                  </a:moveTo>
                  <a:lnTo>
                    <a:pt x="4134" y="12468"/>
                  </a:lnTo>
                  <a:lnTo>
                    <a:pt x="4010" y="12581"/>
                  </a:lnTo>
                  <a:lnTo>
                    <a:pt x="3897" y="12637"/>
                  </a:lnTo>
                  <a:lnTo>
                    <a:pt x="3773" y="12694"/>
                  </a:lnTo>
                  <a:lnTo>
                    <a:pt x="3637" y="12694"/>
                  </a:lnTo>
                  <a:lnTo>
                    <a:pt x="3524" y="12694"/>
                  </a:lnTo>
                  <a:lnTo>
                    <a:pt x="3400" y="12665"/>
                  </a:lnTo>
                  <a:lnTo>
                    <a:pt x="3287" y="12609"/>
                  </a:lnTo>
                  <a:lnTo>
                    <a:pt x="3027" y="12496"/>
                  </a:lnTo>
                  <a:lnTo>
                    <a:pt x="2790" y="12340"/>
                  </a:lnTo>
                  <a:lnTo>
                    <a:pt x="2530" y="12142"/>
                  </a:lnTo>
                  <a:lnTo>
                    <a:pt x="2293" y="11987"/>
                  </a:lnTo>
                  <a:lnTo>
                    <a:pt x="2033" y="11817"/>
                  </a:lnTo>
                  <a:lnTo>
                    <a:pt x="1773" y="11676"/>
                  </a:lnTo>
                  <a:lnTo>
                    <a:pt x="1638" y="11662"/>
                  </a:lnTo>
                  <a:lnTo>
                    <a:pt x="1513" y="11634"/>
                  </a:lnTo>
                  <a:lnTo>
                    <a:pt x="1378" y="11634"/>
                  </a:lnTo>
                  <a:lnTo>
                    <a:pt x="1253" y="11634"/>
                  </a:lnTo>
                  <a:lnTo>
                    <a:pt x="1118" y="11662"/>
                  </a:lnTo>
                  <a:lnTo>
                    <a:pt x="971" y="11732"/>
                  </a:lnTo>
                  <a:lnTo>
                    <a:pt x="835" y="11817"/>
                  </a:lnTo>
                  <a:lnTo>
                    <a:pt x="711" y="11959"/>
                  </a:lnTo>
                  <a:lnTo>
                    <a:pt x="553" y="12086"/>
                  </a:lnTo>
                  <a:lnTo>
                    <a:pt x="429" y="12284"/>
                  </a:lnTo>
                  <a:lnTo>
                    <a:pt x="271" y="12524"/>
                  </a:lnTo>
                  <a:lnTo>
                    <a:pt x="146" y="12793"/>
                  </a:lnTo>
                  <a:lnTo>
                    <a:pt x="79" y="12962"/>
                  </a:lnTo>
                  <a:lnTo>
                    <a:pt x="33" y="13146"/>
                  </a:lnTo>
                  <a:lnTo>
                    <a:pt x="11" y="13386"/>
                  </a:lnTo>
                  <a:lnTo>
                    <a:pt x="11" y="13641"/>
                  </a:lnTo>
                  <a:lnTo>
                    <a:pt x="33" y="13881"/>
                  </a:lnTo>
                  <a:lnTo>
                    <a:pt x="101" y="14150"/>
                  </a:lnTo>
                  <a:lnTo>
                    <a:pt x="192" y="14404"/>
                  </a:lnTo>
                  <a:lnTo>
                    <a:pt x="293" y="14645"/>
                  </a:lnTo>
                  <a:lnTo>
                    <a:pt x="451" y="14857"/>
                  </a:lnTo>
                  <a:lnTo>
                    <a:pt x="621" y="15054"/>
                  </a:lnTo>
                  <a:lnTo>
                    <a:pt x="734" y="15125"/>
                  </a:lnTo>
                  <a:lnTo>
                    <a:pt x="835" y="15210"/>
                  </a:lnTo>
                  <a:lnTo>
                    <a:pt x="948" y="15267"/>
                  </a:lnTo>
                  <a:lnTo>
                    <a:pt x="1084" y="15323"/>
                  </a:lnTo>
                  <a:lnTo>
                    <a:pt x="1208" y="15351"/>
                  </a:lnTo>
                  <a:lnTo>
                    <a:pt x="1355" y="15380"/>
                  </a:lnTo>
                  <a:lnTo>
                    <a:pt x="1513" y="15380"/>
                  </a:lnTo>
                  <a:lnTo>
                    <a:pt x="1683" y="15380"/>
                  </a:lnTo>
                  <a:lnTo>
                    <a:pt x="1864" y="15351"/>
                  </a:lnTo>
                  <a:lnTo>
                    <a:pt x="2033" y="15323"/>
                  </a:lnTo>
                  <a:lnTo>
                    <a:pt x="2225" y="15238"/>
                  </a:lnTo>
                  <a:lnTo>
                    <a:pt x="2428" y="15153"/>
                  </a:lnTo>
                  <a:lnTo>
                    <a:pt x="2745" y="15026"/>
                  </a:lnTo>
                  <a:lnTo>
                    <a:pt x="3005" y="14913"/>
                  </a:lnTo>
                  <a:lnTo>
                    <a:pt x="3264" y="14828"/>
                  </a:lnTo>
                  <a:lnTo>
                    <a:pt x="3513" y="14800"/>
                  </a:lnTo>
                  <a:lnTo>
                    <a:pt x="3615" y="14828"/>
                  </a:lnTo>
                  <a:lnTo>
                    <a:pt x="3728" y="14857"/>
                  </a:lnTo>
                  <a:lnTo>
                    <a:pt x="3807" y="14913"/>
                  </a:lnTo>
                  <a:lnTo>
                    <a:pt x="3920" y="14998"/>
                  </a:lnTo>
                  <a:lnTo>
                    <a:pt x="4010" y="15097"/>
                  </a:lnTo>
                  <a:lnTo>
                    <a:pt x="4089" y="15238"/>
                  </a:lnTo>
                  <a:lnTo>
                    <a:pt x="4179" y="15408"/>
                  </a:lnTo>
                  <a:lnTo>
                    <a:pt x="4247" y="15620"/>
                  </a:lnTo>
                  <a:lnTo>
                    <a:pt x="4326" y="15860"/>
                  </a:lnTo>
                  <a:lnTo>
                    <a:pt x="4394" y="16129"/>
                  </a:lnTo>
                  <a:lnTo>
                    <a:pt x="4439" y="16440"/>
                  </a:lnTo>
                  <a:lnTo>
                    <a:pt x="4507" y="16737"/>
                  </a:lnTo>
                  <a:lnTo>
                    <a:pt x="4552" y="17090"/>
                  </a:lnTo>
                  <a:lnTo>
                    <a:pt x="4575" y="17443"/>
                  </a:lnTo>
                  <a:lnTo>
                    <a:pt x="4586" y="17825"/>
                  </a:lnTo>
                  <a:lnTo>
                    <a:pt x="4586" y="18193"/>
                  </a:lnTo>
                  <a:lnTo>
                    <a:pt x="4586" y="18574"/>
                  </a:lnTo>
                  <a:lnTo>
                    <a:pt x="4586" y="18984"/>
                  </a:lnTo>
                  <a:lnTo>
                    <a:pt x="4552" y="19366"/>
                  </a:lnTo>
                  <a:lnTo>
                    <a:pt x="4507" y="19748"/>
                  </a:lnTo>
                  <a:lnTo>
                    <a:pt x="4462" y="20129"/>
                  </a:lnTo>
                  <a:lnTo>
                    <a:pt x="4371" y="20483"/>
                  </a:lnTo>
                  <a:lnTo>
                    <a:pt x="4292" y="20836"/>
                  </a:lnTo>
                  <a:lnTo>
                    <a:pt x="4202" y="21161"/>
                  </a:lnTo>
                  <a:lnTo>
                    <a:pt x="4744" y="21161"/>
                  </a:lnTo>
                  <a:lnTo>
                    <a:pt x="5264" y="21161"/>
                  </a:lnTo>
                  <a:lnTo>
                    <a:pt x="5784" y="21161"/>
                  </a:lnTo>
                  <a:lnTo>
                    <a:pt x="6235" y="21161"/>
                  </a:lnTo>
                  <a:lnTo>
                    <a:pt x="6676" y="21161"/>
                  </a:lnTo>
                  <a:lnTo>
                    <a:pt x="7060" y="21161"/>
                  </a:lnTo>
                  <a:lnTo>
                    <a:pt x="7410" y="21161"/>
                  </a:lnTo>
                  <a:lnTo>
                    <a:pt x="7670" y="21161"/>
                  </a:lnTo>
                  <a:lnTo>
                    <a:pt x="8020" y="21020"/>
                  </a:lnTo>
                  <a:lnTo>
                    <a:pt x="8303" y="20893"/>
                  </a:lnTo>
                  <a:lnTo>
                    <a:pt x="8563" y="20695"/>
                  </a:lnTo>
                  <a:lnTo>
                    <a:pt x="8800" y="20511"/>
                  </a:lnTo>
                  <a:lnTo>
                    <a:pt x="8969" y="20285"/>
                  </a:lnTo>
                  <a:lnTo>
                    <a:pt x="9150" y="20045"/>
                  </a:lnTo>
                  <a:lnTo>
                    <a:pt x="9252" y="19804"/>
                  </a:lnTo>
                  <a:lnTo>
                    <a:pt x="9342" y="19550"/>
                  </a:lnTo>
                  <a:lnTo>
                    <a:pt x="9410" y="19281"/>
                  </a:lnTo>
                  <a:lnTo>
                    <a:pt x="9433" y="19013"/>
                  </a:lnTo>
                  <a:lnTo>
                    <a:pt x="9433" y="18744"/>
                  </a:lnTo>
                  <a:lnTo>
                    <a:pt x="9387" y="18504"/>
                  </a:lnTo>
                  <a:lnTo>
                    <a:pt x="9320" y="18221"/>
                  </a:lnTo>
                  <a:lnTo>
                    <a:pt x="9207" y="17981"/>
                  </a:lnTo>
                  <a:lnTo>
                    <a:pt x="9105" y="17740"/>
                  </a:lnTo>
                  <a:lnTo>
                    <a:pt x="8924" y="17514"/>
                  </a:lnTo>
                  <a:lnTo>
                    <a:pt x="8777" y="17274"/>
                  </a:lnTo>
                  <a:lnTo>
                    <a:pt x="8642" y="17034"/>
                  </a:lnTo>
                  <a:lnTo>
                    <a:pt x="8563" y="16765"/>
                  </a:lnTo>
                  <a:lnTo>
                    <a:pt x="8472" y="16468"/>
                  </a:lnTo>
                  <a:lnTo>
                    <a:pt x="8450" y="16157"/>
                  </a:lnTo>
                  <a:lnTo>
                    <a:pt x="8450" y="15860"/>
                  </a:lnTo>
                  <a:lnTo>
                    <a:pt x="8472" y="15563"/>
                  </a:lnTo>
                  <a:lnTo>
                    <a:pt x="8540" y="15267"/>
                  </a:lnTo>
                  <a:lnTo>
                    <a:pt x="8642" y="14998"/>
                  </a:lnTo>
                  <a:lnTo>
                    <a:pt x="8777" y="14729"/>
                  </a:lnTo>
                  <a:lnTo>
                    <a:pt x="8868" y="14616"/>
                  </a:lnTo>
                  <a:lnTo>
                    <a:pt x="8969" y="14475"/>
                  </a:lnTo>
                  <a:lnTo>
                    <a:pt x="9060" y="14376"/>
                  </a:lnTo>
                  <a:lnTo>
                    <a:pt x="9184" y="14291"/>
                  </a:lnTo>
                  <a:lnTo>
                    <a:pt x="9297" y="14206"/>
                  </a:lnTo>
                  <a:lnTo>
                    <a:pt x="9433" y="14121"/>
                  </a:lnTo>
                  <a:lnTo>
                    <a:pt x="9579" y="14051"/>
                  </a:lnTo>
                  <a:lnTo>
                    <a:pt x="9726" y="13994"/>
                  </a:lnTo>
                  <a:lnTo>
                    <a:pt x="9884" y="13938"/>
                  </a:lnTo>
                  <a:lnTo>
                    <a:pt x="10054" y="13909"/>
                  </a:lnTo>
                  <a:lnTo>
                    <a:pt x="10257" y="13881"/>
                  </a:lnTo>
                  <a:lnTo>
                    <a:pt x="10449" y="13881"/>
                  </a:lnTo>
                  <a:lnTo>
                    <a:pt x="10664" y="13881"/>
                  </a:lnTo>
                  <a:lnTo>
                    <a:pt x="10856" y="13909"/>
                  </a:lnTo>
                  <a:lnTo>
                    <a:pt x="11037" y="13966"/>
                  </a:lnTo>
                  <a:lnTo>
                    <a:pt x="11206" y="14023"/>
                  </a:lnTo>
                  <a:lnTo>
                    <a:pt x="11353" y="14093"/>
                  </a:lnTo>
                  <a:lnTo>
                    <a:pt x="11511" y="14178"/>
                  </a:lnTo>
                  <a:lnTo>
                    <a:pt x="11635" y="14263"/>
                  </a:lnTo>
                  <a:lnTo>
                    <a:pt x="11748" y="14376"/>
                  </a:lnTo>
                  <a:lnTo>
                    <a:pt x="11861" y="14475"/>
                  </a:lnTo>
                  <a:lnTo>
                    <a:pt x="11941" y="14616"/>
                  </a:lnTo>
                  <a:lnTo>
                    <a:pt x="12031" y="14758"/>
                  </a:lnTo>
                  <a:lnTo>
                    <a:pt x="12099" y="14885"/>
                  </a:lnTo>
                  <a:lnTo>
                    <a:pt x="12200" y="15210"/>
                  </a:lnTo>
                  <a:lnTo>
                    <a:pt x="12268" y="15507"/>
                  </a:lnTo>
                  <a:lnTo>
                    <a:pt x="12291" y="15832"/>
                  </a:lnTo>
                  <a:lnTo>
                    <a:pt x="12291" y="16157"/>
                  </a:lnTo>
                  <a:lnTo>
                    <a:pt x="12246" y="16482"/>
                  </a:lnTo>
                  <a:lnTo>
                    <a:pt x="12178" y="16807"/>
                  </a:lnTo>
                  <a:lnTo>
                    <a:pt x="12099" y="17090"/>
                  </a:lnTo>
                  <a:lnTo>
                    <a:pt x="12008" y="17330"/>
                  </a:lnTo>
                  <a:lnTo>
                    <a:pt x="11884" y="17542"/>
                  </a:lnTo>
                  <a:lnTo>
                    <a:pt x="11748" y="17712"/>
                  </a:lnTo>
                  <a:lnTo>
                    <a:pt x="11613" y="17839"/>
                  </a:lnTo>
                  <a:lnTo>
                    <a:pt x="11489" y="18037"/>
                  </a:lnTo>
                  <a:lnTo>
                    <a:pt x="11398" y="18221"/>
                  </a:lnTo>
                  <a:lnTo>
                    <a:pt x="11319" y="18447"/>
                  </a:lnTo>
                  <a:lnTo>
                    <a:pt x="11251" y="18659"/>
                  </a:lnTo>
                  <a:lnTo>
                    <a:pt x="11206" y="18900"/>
                  </a:lnTo>
                  <a:lnTo>
                    <a:pt x="11184" y="19154"/>
                  </a:lnTo>
                  <a:lnTo>
                    <a:pt x="11184" y="19423"/>
                  </a:lnTo>
                  <a:lnTo>
                    <a:pt x="11229" y="19663"/>
                  </a:lnTo>
                  <a:lnTo>
                    <a:pt x="11297" y="19903"/>
                  </a:lnTo>
                  <a:lnTo>
                    <a:pt x="11376" y="20158"/>
                  </a:lnTo>
                  <a:lnTo>
                    <a:pt x="11511" y="20398"/>
                  </a:lnTo>
                  <a:lnTo>
                    <a:pt x="11681" y="20610"/>
                  </a:lnTo>
                  <a:lnTo>
                    <a:pt x="11884" y="20808"/>
                  </a:lnTo>
                  <a:lnTo>
                    <a:pt x="12121" y="20992"/>
                  </a:lnTo>
                  <a:lnTo>
                    <a:pt x="12404" y="21161"/>
                  </a:lnTo>
                  <a:lnTo>
                    <a:pt x="12528" y="21190"/>
                  </a:lnTo>
                  <a:lnTo>
                    <a:pt x="12856" y="21274"/>
                  </a:lnTo>
                  <a:lnTo>
                    <a:pt x="13330" y="21373"/>
                  </a:lnTo>
                  <a:lnTo>
                    <a:pt x="13963" y="21486"/>
                  </a:lnTo>
                  <a:lnTo>
                    <a:pt x="14313" y="21543"/>
                  </a:lnTo>
                  <a:lnTo>
                    <a:pt x="14652" y="21571"/>
                  </a:lnTo>
                  <a:lnTo>
                    <a:pt x="15025" y="21600"/>
                  </a:lnTo>
                  <a:lnTo>
                    <a:pt x="15409" y="21600"/>
                  </a:lnTo>
                  <a:lnTo>
                    <a:pt x="15782" y="21600"/>
                  </a:lnTo>
                  <a:lnTo>
                    <a:pt x="16177" y="21571"/>
                  </a:lnTo>
                  <a:lnTo>
                    <a:pt x="16516" y="21486"/>
                  </a:lnTo>
                  <a:lnTo>
                    <a:pt x="16889" y="21402"/>
                  </a:lnTo>
                  <a:lnTo>
                    <a:pt x="16821" y="21190"/>
                  </a:lnTo>
                  <a:lnTo>
                    <a:pt x="16776" y="20935"/>
                  </a:lnTo>
                  <a:lnTo>
                    <a:pt x="16742" y="20667"/>
                  </a:lnTo>
                  <a:lnTo>
                    <a:pt x="16719" y="20370"/>
                  </a:lnTo>
                  <a:lnTo>
                    <a:pt x="16697" y="19719"/>
                  </a:lnTo>
                  <a:lnTo>
                    <a:pt x="16697" y="19013"/>
                  </a:lnTo>
                  <a:lnTo>
                    <a:pt x="16719" y="18306"/>
                  </a:lnTo>
                  <a:lnTo>
                    <a:pt x="16753" y="17599"/>
                  </a:lnTo>
                  <a:lnTo>
                    <a:pt x="16821" y="16949"/>
                  </a:lnTo>
                  <a:lnTo>
                    <a:pt x="16889" y="16383"/>
                  </a:lnTo>
                  <a:lnTo>
                    <a:pt x="16934" y="16129"/>
                  </a:lnTo>
                  <a:lnTo>
                    <a:pt x="17002" y="15945"/>
                  </a:lnTo>
                  <a:lnTo>
                    <a:pt x="17081" y="15790"/>
                  </a:lnTo>
                  <a:lnTo>
                    <a:pt x="17194" y="15648"/>
                  </a:lnTo>
                  <a:lnTo>
                    <a:pt x="17318" y="15563"/>
                  </a:lnTo>
                  <a:lnTo>
                    <a:pt x="17453" y="15507"/>
                  </a:lnTo>
                  <a:lnTo>
                    <a:pt x="17600" y="15450"/>
                  </a:lnTo>
                  <a:lnTo>
                    <a:pt x="17758" y="15450"/>
                  </a:lnTo>
                  <a:lnTo>
                    <a:pt x="17905" y="15479"/>
                  </a:lnTo>
                  <a:lnTo>
                    <a:pt x="18064" y="15535"/>
                  </a:lnTo>
                  <a:lnTo>
                    <a:pt x="18233" y="15620"/>
                  </a:lnTo>
                  <a:lnTo>
                    <a:pt x="18380" y="15733"/>
                  </a:lnTo>
                  <a:lnTo>
                    <a:pt x="18561" y="15832"/>
                  </a:lnTo>
                  <a:lnTo>
                    <a:pt x="18707" y="15973"/>
                  </a:lnTo>
                  <a:lnTo>
                    <a:pt x="18866" y="16129"/>
                  </a:lnTo>
                  <a:lnTo>
                    <a:pt x="18990" y="16327"/>
                  </a:lnTo>
                  <a:lnTo>
                    <a:pt x="19125" y="16482"/>
                  </a:lnTo>
                  <a:lnTo>
                    <a:pt x="19295" y="16624"/>
                  </a:lnTo>
                  <a:lnTo>
                    <a:pt x="19464" y="16737"/>
                  </a:lnTo>
                  <a:lnTo>
                    <a:pt x="19668" y="16807"/>
                  </a:lnTo>
                  <a:lnTo>
                    <a:pt x="19860" y="16836"/>
                  </a:lnTo>
                  <a:lnTo>
                    <a:pt x="20052" y="16864"/>
                  </a:lnTo>
                  <a:lnTo>
                    <a:pt x="20266" y="16836"/>
                  </a:lnTo>
                  <a:lnTo>
                    <a:pt x="20470" y="16793"/>
                  </a:lnTo>
                  <a:lnTo>
                    <a:pt x="20662" y="16708"/>
                  </a:lnTo>
                  <a:lnTo>
                    <a:pt x="20854" y="16567"/>
                  </a:lnTo>
                  <a:lnTo>
                    <a:pt x="21035" y="16412"/>
                  </a:lnTo>
                  <a:lnTo>
                    <a:pt x="21182" y="16214"/>
                  </a:lnTo>
                  <a:lnTo>
                    <a:pt x="21340" y="16002"/>
                  </a:lnTo>
                  <a:lnTo>
                    <a:pt x="21441" y="15733"/>
                  </a:lnTo>
                  <a:lnTo>
                    <a:pt x="21532" y="15436"/>
                  </a:lnTo>
                  <a:lnTo>
                    <a:pt x="21600" y="15083"/>
                  </a:lnTo>
                  <a:lnTo>
                    <a:pt x="21600" y="14885"/>
                  </a:lnTo>
                  <a:lnTo>
                    <a:pt x="21600" y="14729"/>
                  </a:lnTo>
                  <a:lnTo>
                    <a:pt x="21600" y="14531"/>
                  </a:lnTo>
                  <a:lnTo>
                    <a:pt x="21577" y="14376"/>
                  </a:lnTo>
                  <a:lnTo>
                    <a:pt x="21532" y="14206"/>
                  </a:lnTo>
                  <a:lnTo>
                    <a:pt x="21487" y="14051"/>
                  </a:lnTo>
                  <a:lnTo>
                    <a:pt x="21419" y="13909"/>
                  </a:lnTo>
                  <a:lnTo>
                    <a:pt x="21351" y="13768"/>
                  </a:lnTo>
                  <a:lnTo>
                    <a:pt x="21204" y="13500"/>
                  </a:lnTo>
                  <a:lnTo>
                    <a:pt x="21035" y="13287"/>
                  </a:lnTo>
                  <a:lnTo>
                    <a:pt x="20809" y="13090"/>
                  </a:lnTo>
                  <a:lnTo>
                    <a:pt x="20594" y="12962"/>
                  </a:lnTo>
                  <a:lnTo>
                    <a:pt x="20357" y="12821"/>
                  </a:lnTo>
                  <a:lnTo>
                    <a:pt x="20120" y="12764"/>
                  </a:lnTo>
                  <a:lnTo>
                    <a:pt x="19882" y="12708"/>
                  </a:lnTo>
                  <a:lnTo>
                    <a:pt x="19645" y="12736"/>
                  </a:lnTo>
                  <a:lnTo>
                    <a:pt x="19430" y="12793"/>
                  </a:lnTo>
                  <a:lnTo>
                    <a:pt x="19227" y="12906"/>
                  </a:lnTo>
                  <a:lnTo>
                    <a:pt x="19148" y="12962"/>
                  </a:lnTo>
                  <a:lnTo>
                    <a:pt x="19058" y="13047"/>
                  </a:lnTo>
                  <a:lnTo>
                    <a:pt x="18990" y="13146"/>
                  </a:lnTo>
                  <a:lnTo>
                    <a:pt x="18911" y="13259"/>
                  </a:lnTo>
                  <a:lnTo>
                    <a:pt x="18775" y="13471"/>
                  </a:lnTo>
                  <a:lnTo>
                    <a:pt x="18628" y="13641"/>
                  </a:lnTo>
                  <a:lnTo>
                    <a:pt x="18470" y="13740"/>
                  </a:lnTo>
                  <a:lnTo>
                    <a:pt x="18301" y="13825"/>
                  </a:lnTo>
                  <a:lnTo>
                    <a:pt x="18143" y="13853"/>
                  </a:lnTo>
                  <a:lnTo>
                    <a:pt x="17973" y="13881"/>
                  </a:lnTo>
                  <a:lnTo>
                    <a:pt x="17804" y="13853"/>
                  </a:lnTo>
                  <a:lnTo>
                    <a:pt x="17646" y="13796"/>
                  </a:lnTo>
                  <a:lnTo>
                    <a:pt x="17499" y="13726"/>
                  </a:lnTo>
                  <a:lnTo>
                    <a:pt x="17341" y="13641"/>
                  </a:lnTo>
                  <a:lnTo>
                    <a:pt x="17216" y="13528"/>
                  </a:lnTo>
                  <a:lnTo>
                    <a:pt x="17103" y="13386"/>
                  </a:lnTo>
                  <a:lnTo>
                    <a:pt x="17024" y="13259"/>
                  </a:lnTo>
                  <a:lnTo>
                    <a:pt x="16934" y="13118"/>
                  </a:lnTo>
                  <a:lnTo>
                    <a:pt x="16889" y="12991"/>
                  </a:lnTo>
                  <a:lnTo>
                    <a:pt x="16889" y="12849"/>
                  </a:lnTo>
                  <a:lnTo>
                    <a:pt x="16889" y="12383"/>
                  </a:lnTo>
                  <a:lnTo>
                    <a:pt x="16889" y="11662"/>
                  </a:lnTo>
                  <a:lnTo>
                    <a:pt x="16889" y="10701"/>
                  </a:lnTo>
                  <a:lnTo>
                    <a:pt x="16889" y="9640"/>
                  </a:lnTo>
                  <a:lnTo>
                    <a:pt x="16889" y="8566"/>
                  </a:lnTo>
                  <a:lnTo>
                    <a:pt x="16889" y="7478"/>
                  </a:lnTo>
                  <a:lnTo>
                    <a:pt x="16889" y="6502"/>
                  </a:lnTo>
                  <a:lnTo>
                    <a:pt x="16889" y="5739"/>
                  </a:lnTo>
                  <a:lnTo>
                    <a:pt x="16674" y="5894"/>
                  </a:lnTo>
                  <a:lnTo>
                    <a:pt x="16414" y="6036"/>
                  </a:lnTo>
                  <a:lnTo>
                    <a:pt x="16154" y="6177"/>
                  </a:lnTo>
                  <a:lnTo>
                    <a:pt x="15849" y="6248"/>
                  </a:lnTo>
                  <a:lnTo>
                    <a:pt x="15544" y="6304"/>
                  </a:lnTo>
                  <a:lnTo>
                    <a:pt x="15217" y="6332"/>
                  </a:lnTo>
                  <a:lnTo>
                    <a:pt x="14866" y="6361"/>
                  </a:lnTo>
                  <a:lnTo>
                    <a:pt x="14550" y="6361"/>
                  </a:lnTo>
                  <a:lnTo>
                    <a:pt x="14200" y="6332"/>
                  </a:lnTo>
                  <a:lnTo>
                    <a:pt x="13850" y="6276"/>
                  </a:lnTo>
                  <a:lnTo>
                    <a:pt x="13522" y="6219"/>
                  </a:lnTo>
                  <a:lnTo>
                    <a:pt x="13206" y="6149"/>
                  </a:lnTo>
                  <a:lnTo>
                    <a:pt x="12901" y="6064"/>
                  </a:lnTo>
                  <a:lnTo>
                    <a:pt x="12618" y="5951"/>
                  </a:lnTo>
                  <a:lnTo>
                    <a:pt x="12358" y="5838"/>
                  </a:lnTo>
                  <a:lnTo>
                    <a:pt x="12121" y="5739"/>
                  </a:lnTo>
                  <a:lnTo>
                    <a:pt x="11941" y="5626"/>
                  </a:lnTo>
                  <a:lnTo>
                    <a:pt x="11794" y="5513"/>
                  </a:lnTo>
                  <a:lnTo>
                    <a:pt x="11658" y="5414"/>
                  </a:lnTo>
                  <a:lnTo>
                    <a:pt x="11556" y="5301"/>
                  </a:lnTo>
                  <a:lnTo>
                    <a:pt x="11466" y="5187"/>
                  </a:lnTo>
                  <a:lnTo>
                    <a:pt x="11398" y="5089"/>
                  </a:lnTo>
                  <a:lnTo>
                    <a:pt x="11376" y="4947"/>
                  </a:lnTo>
                  <a:lnTo>
                    <a:pt x="11353" y="4834"/>
                  </a:lnTo>
                  <a:lnTo>
                    <a:pt x="11353" y="4707"/>
                  </a:lnTo>
                  <a:lnTo>
                    <a:pt x="11376" y="4565"/>
                  </a:lnTo>
                  <a:lnTo>
                    <a:pt x="11443" y="4410"/>
                  </a:lnTo>
                  <a:lnTo>
                    <a:pt x="11511" y="4240"/>
                  </a:lnTo>
                  <a:lnTo>
                    <a:pt x="11703" y="3887"/>
                  </a:lnTo>
                  <a:lnTo>
                    <a:pt x="11986" y="3505"/>
                  </a:lnTo>
                  <a:lnTo>
                    <a:pt x="12144" y="3265"/>
                  </a:lnTo>
                  <a:lnTo>
                    <a:pt x="12246" y="3025"/>
                  </a:lnTo>
                  <a:lnTo>
                    <a:pt x="12336" y="2756"/>
                  </a:lnTo>
                  <a:lnTo>
                    <a:pt x="12404" y="2445"/>
                  </a:lnTo>
                  <a:lnTo>
                    <a:pt x="12438" y="2176"/>
                  </a:lnTo>
                  <a:lnTo>
                    <a:pt x="12438" y="1880"/>
                  </a:lnTo>
                  <a:lnTo>
                    <a:pt x="12404" y="1583"/>
                  </a:lnTo>
                  <a:lnTo>
                    <a:pt x="12336" y="1314"/>
                  </a:lnTo>
                  <a:lnTo>
                    <a:pt x="12246" y="1046"/>
                  </a:lnTo>
                  <a:lnTo>
                    <a:pt x="12099" y="791"/>
                  </a:lnTo>
                  <a:lnTo>
                    <a:pt x="12008" y="692"/>
                  </a:lnTo>
                  <a:lnTo>
                    <a:pt x="11918" y="579"/>
                  </a:lnTo>
                  <a:lnTo>
                    <a:pt x="11816" y="466"/>
                  </a:lnTo>
                  <a:lnTo>
                    <a:pt x="11703" y="381"/>
                  </a:lnTo>
                  <a:lnTo>
                    <a:pt x="11579" y="310"/>
                  </a:lnTo>
                  <a:lnTo>
                    <a:pt x="11443" y="226"/>
                  </a:lnTo>
                  <a:lnTo>
                    <a:pt x="11297" y="169"/>
                  </a:lnTo>
                  <a:lnTo>
                    <a:pt x="11138" y="113"/>
                  </a:lnTo>
                  <a:lnTo>
                    <a:pt x="10969" y="56"/>
                  </a:lnTo>
                  <a:lnTo>
                    <a:pt x="10800" y="28"/>
                  </a:lnTo>
                  <a:lnTo>
                    <a:pt x="10619" y="28"/>
                  </a:lnTo>
                  <a:lnTo>
                    <a:pt x="10404" y="28"/>
                  </a:lnTo>
                  <a:lnTo>
                    <a:pt x="10257" y="28"/>
                  </a:lnTo>
                  <a:lnTo>
                    <a:pt x="10076" y="56"/>
                  </a:lnTo>
                  <a:lnTo>
                    <a:pt x="9952" y="84"/>
                  </a:lnTo>
                  <a:lnTo>
                    <a:pt x="9794" y="141"/>
                  </a:lnTo>
                  <a:lnTo>
                    <a:pt x="9692" y="226"/>
                  </a:lnTo>
                  <a:lnTo>
                    <a:pt x="9557" y="282"/>
                  </a:lnTo>
                  <a:lnTo>
                    <a:pt x="9455" y="381"/>
                  </a:lnTo>
                  <a:lnTo>
                    <a:pt x="9365" y="466"/>
                  </a:lnTo>
                  <a:lnTo>
                    <a:pt x="9274" y="579"/>
                  </a:lnTo>
                  <a:lnTo>
                    <a:pt x="9184" y="692"/>
                  </a:lnTo>
                  <a:lnTo>
                    <a:pt x="9128" y="791"/>
                  </a:lnTo>
                  <a:lnTo>
                    <a:pt x="9060" y="932"/>
                  </a:lnTo>
                  <a:lnTo>
                    <a:pt x="8969" y="1201"/>
                  </a:lnTo>
                  <a:lnTo>
                    <a:pt x="8913" y="1498"/>
                  </a:lnTo>
                  <a:lnTo>
                    <a:pt x="8890" y="1795"/>
                  </a:lnTo>
                  <a:lnTo>
                    <a:pt x="8890" y="2120"/>
                  </a:lnTo>
                  <a:lnTo>
                    <a:pt x="8913" y="2445"/>
                  </a:lnTo>
                  <a:lnTo>
                    <a:pt x="8969" y="2756"/>
                  </a:lnTo>
                  <a:lnTo>
                    <a:pt x="9060" y="3081"/>
                  </a:lnTo>
                  <a:lnTo>
                    <a:pt x="9173" y="3378"/>
                  </a:lnTo>
                  <a:lnTo>
                    <a:pt x="9297" y="3647"/>
                  </a:lnTo>
                  <a:lnTo>
                    <a:pt x="9466" y="3887"/>
                  </a:lnTo>
                  <a:lnTo>
                    <a:pt x="9579" y="4085"/>
                  </a:lnTo>
                  <a:lnTo>
                    <a:pt x="9670" y="4269"/>
                  </a:lnTo>
                  <a:lnTo>
                    <a:pt x="9726" y="4467"/>
                  </a:lnTo>
                  <a:lnTo>
                    <a:pt x="9771" y="4650"/>
                  </a:lnTo>
                  <a:lnTo>
                    <a:pt x="9771" y="4834"/>
                  </a:lnTo>
                  <a:lnTo>
                    <a:pt x="9749" y="5032"/>
                  </a:lnTo>
                  <a:lnTo>
                    <a:pt x="9715" y="5216"/>
                  </a:lnTo>
                  <a:lnTo>
                    <a:pt x="9625" y="5385"/>
                  </a:lnTo>
                  <a:lnTo>
                    <a:pt x="9534" y="5513"/>
                  </a:lnTo>
                  <a:lnTo>
                    <a:pt x="9410" y="5626"/>
                  </a:lnTo>
                  <a:lnTo>
                    <a:pt x="9229" y="5710"/>
                  </a:lnTo>
                  <a:lnTo>
                    <a:pt x="9060" y="5767"/>
                  </a:lnTo>
                  <a:lnTo>
                    <a:pt x="8845" y="5767"/>
                  </a:lnTo>
                  <a:lnTo>
                    <a:pt x="8585" y="5739"/>
                  </a:lnTo>
                  <a:lnTo>
                    <a:pt x="8325" y="5654"/>
                  </a:lnTo>
                  <a:lnTo>
                    <a:pt x="8020" y="5513"/>
                  </a:lnTo>
                  <a:lnTo>
                    <a:pt x="7840" y="5442"/>
                  </a:lnTo>
                  <a:lnTo>
                    <a:pt x="7648" y="5385"/>
                  </a:lnTo>
                  <a:lnTo>
                    <a:pt x="7433" y="5329"/>
                  </a:lnTo>
                  <a:lnTo>
                    <a:pt x="7241" y="5301"/>
                  </a:lnTo>
                  <a:lnTo>
                    <a:pt x="6755" y="5301"/>
                  </a:lnTo>
                  <a:lnTo>
                    <a:pt x="6281" y="5329"/>
                  </a:lnTo>
                  <a:lnTo>
                    <a:pt x="5784" y="5385"/>
                  </a:lnTo>
                  <a:lnTo>
                    <a:pt x="5264" y="5498"/>
                  </a:lnTo>
                  <a:lnTo>
                    <a:pt x="4744" y="5597"/>
                  </a:lnTo>
                  <a:lnTo>
                    <a:pt x="4247" y="5739"/>
                  </a:lnTo>
                  <a:lnTo>
                    <a:pt x="4202" y="5894"/>
                  </a:lnTo>
                  <a:lnTo>
                    <a:pt x="4202" y="6191"/>
                  </a:lnTo>
                  <a:lnTo>
                    <a:pt x="4202" y="6545"/>
                  </a:lnTo>
                  <a:lnTo>
                    <a:pt x="4225" y="6954"/>
                  </a:lnTo>
                  <a:lnTo>
                    <a:pt x="4315" y="7930"/>
                  </a:lnTo>
                  <a:lnTo>
                    <a:pt x="4394" y="9018"/>
                  </a:lnTo>
                  <a:lnTo>
                    <a:pt x="4439" y="9570"/>
                  </a:lnTo>
                  <a:lnTo>
                    <a:pt x="4462" y="10107"/>
                  </a:lnTo>
                  <a:lnTo>
                    <a:pt x="4484" y="10630"/>
                  </a:lnTo>
                  <a:lnTo>
                    <a:pt x="4507" y="11082"/>
                  </a:lnTo>
                  <a:lnTo>
                    <a:pt x="4484" y="11520"/>
                  </a:lnTo>
                  <a:lnTo>
                    <a:pt x="4439" y="11874"/>
                  </a:lnTo>
                  <a:lnTo>
                    <a:pt x="4394" y="12029"/>
                  </a:lnTo>
                  <a:lnTo>
                    <a:pt x="4349" y="12171"/>
                  </a:lnTo>
                  <a:lnTo>
                    <a:pt x="4315" y="12284"/>
                  </a:lnTo>
                  <a:lnTo>
                    <a:pt x="4247" y="12354"/>
                  </a:lnTo>
                  <a:close/>
                </a:path>
              </a:pathLst>
            </a:custGeom>
            <a:solidFill>
              <a:srgbClr val="FFFFCC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3047" name="Puzzle4">
              <a:extLst>
                <a:ext uri="{FF2B5EF4-FFF2-40B4-BE49-F238E27FC236}">
                  <a16:creationId xmlns:a16="http://schemas.microsoft.com/office/drawing/2014/main" id="{739ED396-E1CC-475E-A9B1-0324AF9B5B07}"/>
                </a:ext>
              </a:extLst>
            </p:cNvPr>
            <p:cNvSpPr>
              <a:spLocks noEditPoints="1" noChangeArrowheads="1"/>
            </p:cNvSpPr>
            <p:nvPr/>
          </p:nvSpPr>
          <p:spPr bwMode="auto">
            <a:xfrm>
              <a:off x="2192" y="1719"/>
              <a:ext cx="1072" cy="1763"/>
            </a:xfrm>
            <a:custGeom>
              <a:avLst/>
              <a:gdLst>
                <a:gd name="T0" fmla="*/ 8307 w 21600"/>
                <a:gd name="T1" fmla="*/ 11593 h 21600"/>
                <a:gd name="T2" fmla="*/ 453 w 21600"/>
                <a:gd name="T3" fmla="*/ 16938 h 21600"/>
                <a:gd name="T4" fmla="*/ 11500 w 21600"/>
                <a:gd name="T5" fmla="*/ 21600 h 21600"/>
                <a:gd name="T6" fmla="*/ 20920 w 21600"/>
                <a:gd name="T7" fmla="*/ 16751 h 21600"/>
                <a:gd name="T8" fmla="*/ 13972 w 21600"/>
                <a:gd name="T9" fmla="*/ 10888 h 21600"/>
                <a:gd name="T10" fmla="*/ 21033 w 21600"/>
                <a:gd name="T11" fmla="*/ 4716 h 21600"/>
                <a:gd name="T12" fmla="*/ 11102 w 21600"/>
                <a:gd name="T13" fmla="*/ 11 h 21600"/>
                <a:gd name="T14" fmla="*/ 453 w 21600"/>
                <a:gd name="T15" fmla="*/ 4716 h 21600"/>
                <a:gd name="T16" fmla="*/ 2076 w 21600"/>
                <a:gd name="T17" fmla="*/ 5664 h 21600"/>
                <a:gd name="T18" fmla="*/ 20203 w 21600"/>
                <a:gd name="T19" fmla="*/ 1598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3813" y="10590"/>
                  </a:moveTo>
                  <a:lnTo>
                    <a:pt x="3927" y="10513"/>
                  </a:lnTo>
                  <a:lnTo>
                    <a:pt x="4078" y="10425"/>
                  </a:lnTo>
                  <a:lnTo>
                    <a:pt x="4210" y="10359"/>
                  </a:lnTo>
                  <a:lnTo>
                    <a:pt x="4361" y="10315"/>
                  </a:lnTo>
                  <a:lnTo>
                    <a:pt x="4682" y="10237"/>
                  </a:lnTo>
                  <a:lnTo>
                    <a:pt x="5041" y="10193"/>
                  </a:lnTo>
                  <a:lnTo>
                    <a:pt x="5456" y="10171"/>
                  </a:lnTo>
                  <a:lnTo>
                    <a:pt x="5853" y="10193"/>
                  </a:lnTo>
                  <a:lnTo>
                    <a:pt x="6249" y="10260"/>
                  </a:lnTo>
                  <a:lnTo>
                    <a:pt x="6646" y="10337"/>
                  </a:lnTo>
                  <a:lnTo>
                    <a:pt x="7004" y="10469"/>
                  </a:lnTo>
                  <a:lnTo>
                    <a:pt x="7363" y="10612"/>
                  </a:lnTo>
                  <a:lnTo>
                    <a:pt x="7665" y="10788"/>
                  </a:lnTo>
                  <a:lnTo>
                    <a:pt x="7911" y="10998"/>
                  </a:lnTo>
                  <a:lnTo>
                    <a:pt x="8024" y="11097"/>
                  </a:lnTo>
                  <a:lnTo>
                    <a:pt x="8137" y="11207"/>
                  </a:lnTo>
                  <a:lnTo>
                    <a:pt x="8194" y="11340"/>
                  </a:lnTo>
                  <a:lnTo>
                    <a:pt x="8269" y="11461"/>
                  </a:lnTo>
                  <a:lnTo>
                    <a:pt x="8307" y="11593"/>
                  </a:lnTo>
                  <a:lnTo>
                    <a:pt x="8307" y="11714"/>
                  </a:lnTo>
                  <a:lnTo>
                    <a:pt x="8307" y="11868"/>
                  </a:lnTo>
                  <a:lnTo>
                    <a:pt x="8307" y="12012"/>
                  </a:lnTo>
                  <a:lnTo>
                    <a:pt x="8194" y="12265"/>
                  </a:lnTo>
                  <a:lnTo>
                    <a:pt x="8062" y="12519"/>
                  </a:lnTo>
                  <a:lnTo>
                    <a:pt x="7873" y="12706"/>
                  </a:lnTo>
                  <a:lnTo>
                    <a:pt x="7627" y="12904"/>
                  </a:lnTo>
                  <a:lnTo>
                    <a:pt x="7363" y="13048"/>
                  </a:lnTo>
                  <a:lnTo>
                    <a:pt x="7080" y="13180"/>
                  </a:lnTo>
                  <a:lnTo>
                    <a:pt x="6759" y="13257"/>
                  </a:lnTo>
                  <a:lnTo>
                    <a:pt x="6419" y="13345"/>
                  </a:lnTo>
                  <a:lnTo>
                    <a:pt x="6098" y="13389"/>
                  </a:lnTo>
                  <a:lnTo>
                    <a:pt x="5739" y="13389"/>
                  </a:lnTo>
                  <a:lnTo>
                    <a:pt x="5418" y="13389"/>
                  </a:lnTo>
                  <a:lnTo>
                    <a:pt x="5079" y="13345"/>
                  </a:lnTo>
                  <a:lnTo>
                    <a:pt x="4758" y="13301"/>
                  </a:lnTo>
                  <a:lnTo>
                    <a:pt x="4474" y="13213"/>
                  </a:lnTo>
                  <a:lnTo>
                    <a:pt x="4172" y="13114"/>
                  </a:lnTo>
                  <a:lnTo>
                    <a:pt x="3965" y="12982"/>
                  </a:lnTo>
                  <a:lnTo>
                    <a:pt x="3738" y="12838"/>
                  </a:lnTo>
                  <a:lnTo>
                    <a:pt x="3493" y="12706"/>
                  </a:lnTo>
                  <a:lnTo>
                    <a:pt x="3228" y="12607"/>
                  </a:lnTo>
                  <a:lnTo>
                    <a:pt x="2945" y="12519"/>
                  </a:lnTo>
                  <a:lnTo>
                    <a:pt x="2700" y="12431"/>
                  </a:lnTo>
                  <a:lnTo>
                    <a:pt x="2397" y="12375"/>
                  </a:lnTo>
                  <a:lnTo>
                    <a:pt x="2152" y="12331"/>
                  </a:lnTo>
                  <a:lnTo>
                    <a:pt x="1888" y="12309"/>
                  </a:lnTo>
                  <a:lnTo>
                    <a:pt x="1642" y="12309"/>
                  </a:lnTo>
                  <a:lnTo>
                    <a:pt x="1397" y="12331"/>
                  </a:lnTo>
                  <a:lnTo>
                    <a:pt x="1170" y="12397"/>
                  </a:lnTo>
                  <a:lnTo>
                    <a:pt x="962" y="12453"/>
                  </a:lnTo>
                  <a:lnTo>
                    <a:pt x="774" y="12563"/>
                  </a:lnTo>
                  <a:lnTo>
                    <a:pt x="623" y="12684"/>
                  </a:lnTo>
                  <a:lnTo>
                    <a:pt x="528" y="12838"/>
                  </a:lnTo>
                  <a:lnTo>
                    <a:pt x="453" y="13026"/>
                  </a:lnTo>
                  <a:lnTo>
                    <a:pt x="339" y="13477"/>
                  </a:lnTo>
                  <a:lnTo>
                    <a:pt x="226" y="13984"/>
                  </a:lnTo>
                  <a:lnTo>
                    <a:pt x="151" y="14535"/>
                  </a:lnTo>
                  <a:lnTo>
                    <a:pt x="113" y="15075"/>
                  </a:lnTo>
                  <a:lnTo>
                    <a:pt x="113" y="15626"/>
                  </a:lnTo>
                  <a:lnTo>
                    <a:pt x="151" y="16133"/>
                  </a:lnTo>
                  <a:lnTo>
                    <a:pt x="188" y="16376"/>
                  </a:lnTo>
                  <a:lnTo>
                    <a:pt x="264" y="16585"/>
                  </a:lnTo>
                  <a:lnTo>
                    <a:pt x="339" y="16773"/>
                  </a:lnTo>
                  <a:lnTo>
                    <a:pt x="453" y="16938"/>
                  </a:lnTo>
                  <a:lnTo>
                    <a:pt x="1095" y="16883"/>
                  </a:lnTo>
                  <a:lnTo>
                    <a:pt x="1963" y="16795"/>
                  </a:lnTo>
                  <a:lnTo>
                    <a:pt x="2945" y="16751"/>
                  </a:lnTo>
                  <a:lnTo>
                    <a:pt x="3965" y="16706"/>
                  </a:lnTo>
                  <a:lnTo>
                    <a:pt x="5022" y="16684"/>
                  </a:lnTo>
                  <a:lnTo>
                    <a:pt x="5947" y="16684"/>
                  </a:lnTo>
                  <a:lnTo>
                    <a:pt x="6759" y="16706"/>
                  </a:lnTo>
                  <a:lnTo>
                    <a:pt x="7363" y="16751"/>
                  </a:lnTo>
                  <a:lnTo>
                    <a:pt x="7948" y="16839"/>
                  </a:lnTo>
                  <a:lnTo>
                    <a:pt x="8458" y="16916"/>
                  </a:lnTo>
                  <a:lnTo>
                    <a:pt x="8893" y="17026"/>
                  </a:lnTo>
                  <a:lnTo>
                    <a:pt x="9289" y="17158"/>
                  </a:lnTo>
                  <a:lnTo>
                    <a:pt x="9572" y="17280"/>
                  </a:lnTo>
                  <a:lnTo>
                    <a:pt x="9799" y="17412"/>
                  </a:lnTo>
                  <a:lnTo>
                    <a:pt x="9969" y="17555"/>
                  </a:lnTo>
                  <a:lnTo>
                    <a:pt x="10120" y="17687"/>
                  </a:lnTo>
                  <a:lnTo>
                    <a:pt x="10158" y="17831"/>
                  </a:lnTo>
                  <a:lnTo>
                    <a:pt x="10195" y="17974"/>
                  </a:lnTo>
                  <a:lnTo>
                    <a:pt x="10158" y="18128"/>
                  </a:lnTo>
                  <a:lnTo>
                    <a:pt x="10082" y="18271"/>
                  </a:lnTo>
                  <a:lnTo>
                    <a:pt x="9969" y="18426"/>
                  </a:lnTo>
                  <a:lnTo>
                    <a:pt x="9837" y="18569"/>
                  </a:lnTo>
                  <a:lnTo>
                    <a:pt x="9648" y="18701"/>
                  </a:lnTo>
                  <a:lnTo>
                    <a:pt x="9440" y="18822"/>
                  </a:lnTo>
                  <a:lnTo>
                    <a:pt x="9213" y="18999"/>
                  </a:lnTo>
                  <a:lnTo>
                    <a:pt x="9044" y="19186"/>
                  </a:lnTo>
                  <a:lnTo>
                    <a:pt x="8893" y="19395"/>
                  </a:lnTo>
                  <a:lnTo>
                    <a:pt x="8817" y="19627"/>
                  </a:lnTo>
                  <a:lnTo>
                    <a:pt x="8779" y="19858"/>
                  </a:lnTo>
                  <a:lnTo>
                    <a:pt x="8779" y="20112"/>
                  </a:lnTo>
                  <a:lnTo>
                    <a:pt x="8855" y="20354"/>
                  </a:lnTo>
                  <a:lnTo>
                    <a:pt x="8968" y="20586"/>
                  </a:lnTo>
                  <a:lnTo>
                    <a:pt x="9138" y="20817"/>
                  </a:lnTo>
                  <a:lnTo>
                    <a:pt x="9365" y="21026"/>
                  </a:lnTo>
                  <a:lnTo>
                    <a:pt x="9610" y="21192"/>
                  </a:lnTo>
                  <a:lnTo>
                    <a:pt x="9950" y="21368"/>
                  </a:lnTo>
                  <a:lnTo>
                    <a:pt x="10120" y="21445"/>
                  </a:lnTo>
                  <a:lnTo>
                    <a:pt x="10346" y="21511"/>
                  </a:lnTo>
                  <a:lnTo>
                    <a:pt x="10516" y="21555"/>
                  </a:lnTo>
                  <a:lnTo>
                    <a:pt x="10743" y="21600"/>
                  </a:lnTo>
                  <a:lnTo>
                    <a:pt x="10988" y="21644"/>
                  </a:lnTo>
                  <a:lnTo>
                    <a:pt x="11215" y="21666"/>
                  </a:lnTo>
                  <a:lnTo>
                    <a:pt x="11498" y="21666"/>
                  </a:lnTo>
                  <a:lnTo>
                    <a:pt x="11762" y="21666"/>
                  </a:lnTo>
                  <a:lnTo>
                    <a:pt x="12253" y="21644"/>
                  </a:lnTo>
                  <a:lnTo>
                    <a:pt x="12763" y="21577"/>
                  </a:lnTo>
                  <a:lnTo>
                    <a:pt x="13197" y="21467"/>
                  </a:lnTo>
                  <a:lnTo>
                    <a:pt x="13556" y="21346"/>
                  </a:lnTo>
                  <a:lnTo>
                    <a:pt x="13896" y="21192"/>
                  </a:lnTo>
                  <a:lnTo>
                    <a:pt x="14179" y="21026"/>
                  </a:lnTo>
                  <a:lnTo>
                    <a:pt x="14444" y="20839"/>
                  </a:lnTo>
                  <a:lnTo>
                    <a:pt x="14576" y="20641"/>
                  </a:lnTo>
                  <a:lnTo>
                    <a:pt x="14727" y="20431"/>
                  </a:lnTo>
                  <a:lnTo>
                    <a:pt x="14765" y="20200"/>
                  </a:lnTo>
                  <a:lnTo>
                    <a:pt x="14802" y="19991"/>
                  </a:lnTo>
                  <a:lnTo>
                    <a:pt x="14727" y="19759"/>
                  </a:lnTo>
                  <a:lnTo>
                    <a:pt x="14613" y="19550"/>
                  </a:lnTo>
                  <a:lnTo>
                    <a:pt x="14444" y="19307"/>
                  </a:lnTo>
                  <a:lnTo>
                    <a:pt x="14217" y="19098"/>
                  </a:lnTo>
                  <a:lnTo>
                    <a:pt x="13934" y="18911"/>
                  </a:lnTo>
                  <a:lnTo>
                    <a:pt x="13669" y="18745"/>
                  </a:lnTo>
                  <a:lnTo>
                    <a:pt x="13462" y="18547"/>
                  </a:lnTo>
                  <a:lnTo>
                    <a:pt x="13311" y="18337"/>
                  </a:lnTo>
                  <a:lnTo>
                    <a:pt x="13197" y="18150"/>
                  </a:lnTo>
                  <a:lnTo>
                    <a:pt x="13122" y="17941"/>
                  </a:lnTo>
                  <a:lnTo>
                    <a:pt x="13122" y="17720"/>
                  </a:lnTo>
                  <a:lnTo>
                    <a:pt x="13122" y="17533"/>
                  </a:lnTo>
                  <a:lnTo>
                    <a:pt x="13197" y="17346"/>
                  </a:lnTo>
                  <a:lnTo>
                    <a:pt x="13273" y="17158"/>
                  </a:lnTo>
                  <a:lnTo>
                    <a:pt x="13386" y="16982"/>
                  </a:lnTo>
                  <a:lnTo>
                    <a:pt x="13537" y="16839"/>
                  </a:lnTo>
                  <a:lnTo>
                    <a:pt x="13707" y="16706"/>
                  </a:lnTo>
                  <a:lnTo>
                    <a:pt x="13896" y="16607"/>
                  </a:lnTo>
                  <a:lnTo>
                    <a:pt x="14104" y="16519"/>
                  </a:lnTo>
                  <a:lnTo>
                    <a:pt x="14330" y="16453"/>
                  </a:lnTo>
                  <a:lnTo>
                    <a:pt x="14538" y="16431"/>
                  </a:lnTo>
                  <a:lnTo>
                    <a:pt x="14897" y="16453"/>
                  </a:lnTo>
                  <a:lnTo>
                    <a:pt x="15406" y="16497"/>
                  </a:lnTo>
                  <a:lnTo>
                    <a:pt x="16105" y="16541"/>
                  </a:lnTo>
                  <a:lnTo>
                    <a:pt x="16898" y="16607"/>
                  </a:lnTo>
                  <a:lnTo>
                    <a:pt x="17804" y="16651"/>
                  </a:lnTo>
                  <a:lnTo>
                    <a:pt x="18786" y="16684"/>
                  </a:lnTo>
                  <a:lnTo>
                    <a:pt x="19844" y="16728"/>
                  </a:lnTo>
                  <a:lnTo>
                    <a:pt x="20920" y="16751"/>
                  </a:lnTo>
                  <a:lnTo>
                    <a:pt x="21109" y="16497"/>
                  </a:lnTo>
                  <a:lnTo>
                    <a:pt x="21241" y="16222"/>
                  </a:lnTo>
                  <a:lnTo>
                    <a:pt x="21392" y="15946"/>
                  </a:lnTo>
                  <a:lnTo>
                    <a:pt x="21467" y="15648"/>
                  </a:lnTo>
                  <a:lnTo>
                    <a:pt x="21543" y="15351"/>
                  </a:lnTo>
                  <a:lnTo>
                    <a:pt x="21618" y="15042"/>
                  </a:lnTo>
                  <a:lnTo>
                    <a:pt x="21618" y="14745"/>
                  </a:lnTo>
                  <a:lnTo>
                    <a:pt x="21618" y="14447"/>
                  </a:lnTo>
                  <a:lnTo>
                    <a:pt x="21618" y="14150"/>
                  </a:lnTo>
                  <a:lnTo>
                    <a:pt x="21581" y="13852"/>
                  </a:lnTo>
                  <a:lnTo>
                    <a:pt x="21505" y="13577"/>
                  </a:lnTo>
                  <a:lnTo>
                    <a:pt x="21430" y="13301"/>
                  </a:lnTo>
                  <a:lnTo>
                    <a:pt x="21354" y="13048"/>
                  </a:lnTo>
                  <a:lnTo>
                    <a:pt x="21241" y="12816"/>
                  </a:lnTo>
                  <a:lnTo>
                    <a:pt x="21146" y="12607"/>
                  </a:lnTo>
                  <a:lnTo>
                    <a:pt x="21033" y="12431"/>
                  </a:lnTo>
                  <a:lnTo>
                    <a:pt x="20920" y="12265"/>
                  </a:lnTo>
                  <a:lnTo>
                    <a:pt x="20769" y="12144"/>
                  </a:lnTo>
                  <a:lnTo>
                    <a:pt x="20637" y="12034"/>
                  </a:lnTo>
                  <a:lnTo>
                    <a:pt x="20486" y="11946"/>
                  </a:lnTo>
                  <a:lnTo>
                    <a:pt x="20297" y="11891"/>
                  </a:lnTo>
                  <a:lnTo>
                    <a:pt x="20165" y="11846"/>
                  </a:lnTo>
                  <a:lnTo>
                    <a:pt x="19976" y="11824"/>
                  </a:lnTo>
                  <a:lnTo>
                    <a:pt x="19806" y="11802"/>
                  </a:lnTo>
                  <a:lnTo>
                    <a:pt x="19390" y="11824"/>
                  </a:lnTo>
                  <a:lnTo>
                    <a:pt x="18956" y="11891"/>
                  </a:lnTo>
                  <a:lnTo>
                    <a:pt x="18503" y="11968"/>
                  </a:lnTo>
                  <a:lnTo>
                    <a:pt x="17993" y="12078"/>
                  </a:lnTo>
                  <a:lnTo>
                    <a:pt x="17653" y="12144"/>
                  </a:lnTo>
                  <a:lnTo>
                    <a:pt x="17332" y="12199"/>
                  </a:lnTo>
                  <a:lnTo>
                    <a:pt x="17049" y="12221"/>
                  </a:lnTo>
                  <a:lnTo>
                    <a:pt x="16747" y="12243"/>
                  </a:lnTo>
                  <a:lnTo>
                    <a:pt x="16464" y="12243"/>
                  </a:lnTo>
                  <a:lnTo>
                    <a:pt x="16218" y="12243"/>
                  </a:lnTo>
                  <a:lnTo>
                    <a:pt x="15992" y="12221"/>
                  </a:lnTo>
                  <a:lnTo>
                    <a:pt x="15746" y="12199"/>
                  </a:lnTo>
                  <a:lnTo>
                    <a:pt x="15520" y="12155"/>
                  </a:lnTo>
                  <a:lnTo>
                    <a:pt x="15350" y="12122"/>
                  </a:lnTo>
                  <a:lnTo>
                    <a:pt x="15161" y="12056"/>
                  </a:lnTo>
                  <a:lnTo>
                    <a:pt x="14972" y="11990"/>
                  </a:lnTo>
                  <a:lnTo>
                    <a:pt x="14689" y="11846"/>
                  </a:lnTo>
                  <a:lnTo>
                    <a:pt x="14444" y="11670"/>
                  </a:lnTo>
                  <a:lnTo>
                    <a:pt x="14255" y="11483"/>
                  </a:lnTo>
                  <a:lnTo>
                    <a:pt x="14104" y="11295"/>
                  </a:lnTo>
                  <a:lnTo>
                    <a:pt x="14028" y="11086"/>
                  </a:lnTo>
                  <a:lnTo>
                    <a:pt x="13972" y="10888"/>
                  </a:lnTo>
                  <a:lnTo>
                    <a:pt x="13972" y="10700"/>
                  </a:lnTo>
                  <a:lnTo>
                    <a:pt x="14009" y="10513"/>
                  </a:lnTo>
                  <a:lnTo>
                    <a:pt x="14066" y="10359"/>
                  </a:lnTo>
                  <a:lnTo>
                    <a:pt x="14179" y="10215"/>
                  </a:lnTo>
                  <a:lnTo>
                    <a:pt x="14406" y="10006"/>
                  </a:lnTo>
                  <a:lnTo>
                    <a:pt x="14651" y="9830"/>
                  </a:lnTo>
                  <a:lnTo>
                    <a:pt x="14878" y="9686"/>
                  </a:lnTo>
                  <a:lnTo>
                    <a:pt x="15123" y="9554"/>
                  </a:lnTo>
                  <a:lnTo>
                    <a:pt x="15350" y="9477"/>
                  </a:lnTo>
                  <a:lnTo>
                    <a:pt x="15558" y="9411"/>
                  </a:lnTo>
                  <a:lnTo>
                    <a:pt x="15803" y="9345"/>
                  </a:lnTo>
                  <a:lnTo>
                    <a:pt x="16030" y="9323"/>
                  </a:lnTo>
                  <a:lnTo>
                    <a:pt x="16256" y="9301"/>
                  </a:lnTo>
                  <a:lnTo>
                    <a:pt x="16464" y="9323"/>
                  </a:lnTo>
                  <a:lnTo>
                    <a:pt x="16690" y="9345"/>
                  </a:lnTo>
                  <a:lnTo>
                    <a:pt x="16898" y="9367"/>
                  </a:lnTo>
                  <a:lnTo>
                    <a:pt x="17332" y="9477"/>
                  </a:lnTo>
                  <a:lnTo>
                    <a:pt x="17767" y="9598"/>
                  </a:lnTo>
                  <a:lnTo>
                    <a:pt x="18163" y="9731"/>
                  </a:lnTo>
                  <a:lnTo>
                    <a:pt x="18597" y="9874"/>
                  </a:lnTo>
                  <a:lnTo>
                    <a:pt x="18994" y="10006"/>
                  </a:lnTo>
                  <a:lnTo>
                    <a:pt x="19428" y="10083"/>
                  </a:lnTo>
                  <a:lnTo>
                    <a:pt x="19617" y="10127"/>
                  </a:lnTo>
                  <a:lnTo>
                    <a:pt x="19844" y="10149"/>
                  </a:lnTo>
                  <a:lnTo>
                    <a:pt x="20013" y="10149"/>
                  </a:lnTo>
                  <a:lnTo>
                    <a:pt x="20240" y="10127"/>
                  </a:lnTo>
                  <a:lnTo>
                    <a:pt x="20410" y="10105"/>
                  </a:lnTo>
                  <a:lnTo>
                    <a:pt x="20637" y="10061"/>
                  </a:lnTo>
                  <a:lnTo>
                    <a:pt x="20844" y="9984"/>
                  </a:lnTo>
                  <a:lnTo>
                    <a:pt x="21033" y="9896"/>
                  </a:lnTo>
                  <a:lnTo>
                    <a:pt x="21146" y="9830"/>
                  </a:lnTo>
                  <a:lnTo>
                    <a:pt x="21203" y="9753"/>
                  </a:lnTo>
                  <a:lnTo>
                    <a:pt x="21279" y="9642"/>
                  </a:lnTo>
                  <a:lnTo>
                    <a:pt x="21354" y="9521"/>
                  </a:lnTo>
                  <a:lnTo>
                    <a:pt x="21430" y="9246"/>
                  </a:lnTo>
                  <a:lnTo>
                    <a:pt x="21430" y="8904"/>
                  </a:lnTo>
                  <a:lnTo>
                    <a:pt x="21430" y="8540"/>
                  </a:lnTo>
                  <a:lnTo>
                    <a:pt x="21392" y="8144"/>
                  </a:lnTo>
                  <a:lnTo>
                    <a:pt x="21354" y="7714"/>
                  </a:lnTo>
                  <a:lnTo>
                    <a:pt x="21279" y="7295"/>
                  </a:lnTo>
                  <a:lnTo>
                    <a:pt x="21146" y="6446"/>
                  </a:lnTo>
                  <a:lnTo>
                    <a:pt x="20995" y="5686"/>
                  </a:lnTo>
                  <a:lnTo>
                    <a:pt x="20958" y="5366"/>
                  </a:lnTo>
                  <a:lnTo>
                    <a:pt x="20958" y="5091"/>
                  </a:lnTo>
                  <a:lnTo>
                    <a:pt x="20958" y="4860"/>
                  </a:lnTo>
                  <a:lnTo>
                    <a:pt x="21033" y="4716"/>
                  </a:lnTo>
                  <a:lnTo>
                    <a:pt x="20637" y="4860"/>
                  </a:lnTo>
                  <a:lnTo>
                    <a:pt x="20127" y="4992"/>
                  </a:lnTo>
                  <a:lnTo>
                    <a:pt x="19617" y="5069"/>
                  </a:lnTo>
                  <a:lnTo>
                    <a:pt x="19032" y="5157"/>
                  </a:lnTo>
                  <a:lnTo>
                    <a:pt x="18465" y="5201"/>
                  </a:lnTo>
                  <a:lnTo>
                    <a:pt x="17842" y="5245"/>
                  </a:lnTo>
                  <a:lnTo>
                    <a:pt x="17219" y="5267"/>
                  </a:lnTo>
                  <a:lnTo>
                    <a:pt x="16615" y="5267"/>
                  </a:lnTo>
                  <a:lnTo>
                    <a:pt x="15992" y="5245"/>
                  </a:lnTo>
                  <a:lnTo>
                    <a:pt x="15369" y="5201"/>
                  </a:lnTo>
                  <a:lnTo>
                    <a:pt x="14840" y="5157"/>
                  </a:lnTo>
                  <a:lnTo>
                    <a:pt x="14293" y="5091"/>
                  </a:lnTo>
                  <a:lnTo>
                    <a:pt x="13783" y="5014"/>
                  </a:lnTo>
                  <a:lnTo>
                    <a:pt x="13386" y="4926"/>
                  </a:lnTo>
                  <a:lnTo>
                    <a:pt x="13027" y="4815"/>
                  </a:lnTo>
                  <a:lnTo>
                    <a:pt x="12725" y="4716"/>
                  </a:lnTo>
                  <a:lnTo>
                    <a:pt x="12480" y="4606"/>
                  </a:lnTo>
                  <a:lnTo>
                    <a:pt x="12291" y="4496"/>
                  </a:lnTo>
                  <a:lnTo>
                    <a:pt x="12197" y="4397"/>
                  </a:lnTo>
                  <a:lnTo>
                    <a:pt x="12083" y="4286"/>
                  </a:lnTo>
                  <a:lnTo>
                    <a:pt x="12046" y="4187"/>
                  </a:lnTo>
                  <a:lnTo>
                    <a:pt x="12008" y="4077"/>
                  </a:lnTo>
                  <a:lnTo>
                    <a:pt x="12046" y="3967"/>
                  </a:lnTo>
                  <a:lnTo>
                    <a:pt x="12121" y="3868"/>
                  </a:lnTo>
                  <a:lnTo>
                    <a:pt x="12197" y="3735"/>
                  </a:lnTo>
                  <a:lnTo>
                    <a:pt x="12291" y="3614"/>
                  </a:lnTo>
                  <a:lnTo>
                    <a:pt x="12442" y="3482"/>
                  </a:lnTo>
                  <a:lnTo>
                    <a:pt x="12631" y="3361"/>
                  </a:lnTo>
                  <a:lnTo>
                    <a:pt x="13065" y="3085"/>
                  </a:lnTo>
                  <a:lnTo>
                    <a:pt x="13537" y="2766"/>
                  </a:lnTo>
                  <a:lnTo>
                    <a:pt x="13783" y="2578"/>
                  </a:lnTo>
                  <a:lnTo>
                    <a:pt x="13934" y="2380"/>
                  </a:lnTo>
                  <a:lnTo>
                    <a:pt x="14028" y="2171"/>
                  </a:lnTo>
                  <a:lnTo>
                    <a:pt x="14104" y="1961"/>
                  </a:lnTo>
                  <a:lnTo>
                    <a:pt x="14104" y="1730"/>
                  </a:lnTo>
                  <a:lnTo>
                    <a:pt x="14066" y="1498"/>
                  </a:lnTo>
                  <a:lnTo>
                    <a:pt x="13972" y="1267"/>
                  </a:lnTo>
                  <a:lnTo>
                    <a:pt x="13820" y="1057"/>
                  </a:lnTo>
                  <a:lnTo>
                    <a:pt x="13594" y="837"/>
                  </a:lnTo>
                  <a:lnTo>
                    <a:pt x="13386" y="628"/>
                  </a:lnTo>
                  <a:lnTo>
                    <a:pt x="13103" y="462"/>
                  </a:lnTo>
                  <a:lnTo>
                    <a:pt x="12763" y="308"/>
                  </a:lnTo>
                  <a:lnTo>
                    <a:pt x="12404" y="187"/>
                  </a:lnTo>
                  <a:lnTo>
                    <a:pt x="12008" y="77"/>
                  </a:lnTo>
                  <a:lnTo>
                    <a:pt x="11574" y="33"/>
                  </a:lnTo>
                  <a:lnTo>
                    <a:pt x="11102" y="11"/>
                  </a:lnTo>
                  <a:lnTo>
                    <a:pt x="10667" y="11"/>
                  </a:lnTo>
                  <a:lnTo>
                    <a:pt x="10233" y="77"/>
                  </a:lnTo>
                  <a:lnTo>
                    <a:pt x="9837" y="187"/>
                  </a:lnTo>
                  <a:lnTo>
                    <a:pt x="9440" y="286"/>
                  </a:lnTo>
                  <a:lnTo>
                    <a:pt x="9062" y="462"/>
                  </a:lnTo>
                  <a:lnTo>
                    <a:pt x="8741" y="628"/>
                  </a:lnTo>
                  <a:lnTo>
                    <a:pt x="8458" y="815"/>
                  </a:lnTo>
                  <a:lnTo>
                    <a:pt x="8232" y="1035"/>
                  </a:lnTo>
                  <a:lnTo>
                    <a:pt x="8062" y="1245"/>
                  </a:lnTo>
                  <a:lnTo>
                    <a:pt x="7911" y="1476"/>
                  </a:lnTo>
                  <a:lnTo>
                    <a:pt x="7835" y="1708"/>
                  </a:lnTo>
                  <a:lnTo>
                    <a:pt x="7797" y="1961"/>
                  </a:lnTo>
                  <a:lnTo>
                    <a:pt x="7835" y="2193"/>
                  </a:lnTo>
                  <a:lnTo>
                    <a:pt x="7948" y="2402"/>
                  </a:lnTo>
                  <a:lnTo>
                    <a:pt x="8062" y="2534"/>
                  </a:lnTo>
                  <a:lnTo>
                    <a:pt x="8175" y="2644"/>
                  </a:lnTo>
                  <a:lnTo>
                    <a:pt x="8269" y="2744"/>
                  </a:lnTo>
                  <a:lnTo>
                    <a:pt x="8420" y="2832"/>
                  </a:lnTo>
                  <a:lnTo>
                    <a:pt x="8704" y="3019"/>
                  </a:lnTo>
                  <a:lnTo>
                    <a:pt x="8968" y="3206"/>
                  </a:lnTo>
                  <a:lnTo>
                    <a:pt x="9138" y="3405"/>
                  </a:lnTo>
                  <a:lnTo>
                    <a:pt x="9327" y="3570"/>
                  </a:lnTo>
                  <a:lnTo>
                    <a:pt x="9440" y="3735"/>
                  </a:lnTo>
                  <a:lnTo>
                    <a:pt x="9516" y="3890"/>
                  </a:lnTo>
                  <a:lnTo>
                    <a:pt x="9534" y="4033"/>
                  </a:lnTo>
                  <a:lnTo>
                    <a:pt x="9534" y="4165"/>
                  </a:lnTo>
                  <a:lnTo>
                    <a:pt x="9516" y="4286"/>
                  </a:lnTo>
                  <a:lnTo>
                    <a:pt x="9440" y="4397"/>
                  </a:lnTo>
                  <a:lnTo>
                    <a:pt x="9327" y="4496"/>
                  </a:lnTo>
                  <a:lnTo>
                    <a:pt x="9176" y="4562"/>
                  </a:lnTo>
                  <a:lnTo>
                    <a:pt x="9006" y="4628"/>
                  </a:lnTo>
                  <a:lnTo>
                    <a:pt x="8779" y="4694"/>
                  </a:lnTo>
                  <a:lnTo>
                    <a:pt x="8534" y="4716"/>
                  </a:lnTo>
                  <a:lnTo>
                    <a:pt x="8232" y="4716"/>
                  </a:lnTo>
                  <a:lnTo>
                    <a:pt x="7118" y="4738"/>
                  </a:lnTo>
                  <a:lnTo>
                    <a:pt x="5947" y="4771"/>
                  </a:lnTo>
                  <a:lnTo>
                    <a:pt x="4795" y="4815"/>
                  </a:lnTo>
                  <a:lnTo>
                    <a:pt x="3681" y="4860"/>
                  </a:lnTo>
                  <a:lnTo>
                    <a:pt x="2662" y="4882"/>
                  </a:lnTo>
                  <a:lnTo>
                    <a:pt x="1755" y="4882"/>
                  </a:lnTo>
                  <a:lnTo>
                    <a:pt x="1359" y="4860"/>
                  </a:lnTo>
                  <a:lnTo>
                    <a:pt x="981" y="4837"/>
                  </a:lnTo>
                  <a:lnTo>
                    <a:pt x="698" y="4771"/>
                  </a:lnTo>
                  <a:lnTo>
                    <a:pt x="453" y="4716"/>
                  </a:lnTo>
                  <a:lnTo>
                    <a:pt x="453" y="5322"/>
                  </a:lnTo>
                  <a:lnTo>
                    <a:pt x="453" y="6083"/>
                  </a:lnTo>
                  <a:lnTo>
                    <a:pt x="453" y="6909"/>
                  </a:lnTo>
                  <a:lnTo>
                    <a:pt x="453" y="7780"/>
                  </a:lnTo>
                  <a:lnTo>
                    <a:pt x="453" y="8606"/>
                  </a:lnTo>
                  <a:lnTo>
                    <a:pt x="453" y="9345"/>
                  </a:lnTo>
                  <a:lnTo>
                    <a:pt x="453" y="9918"/>
                  </a:lnTo>
                  <a:lnTo>
                    <a:pt x="453" y="10282"/>
                  </a:lnTo>
                  <a:lnTo>
                    <a:pt x="490" y="10381"/>
                  </a:lnTo>
                  <a:lnTo>
                    <a:pt x="547" y="10491"/>
                  </a:lnTo>
                  <a:lnTo>
                    <a:pt x="660" y="10590"/>
                  </a:lnTo>
                  <a:lnTo>
                    <a:pt x="811" y="10700"/>
                  </a:lnTo>
                  <a:lnTo>
                    <a:pt x="981" y="10811"/>
                  </a:lnTo>
                  <a:lnTo>
                    <a:pt x="1208" y="10888"/>
                  </a:lnTo>
                  <a:lnTo>
                    <a:pt x="1453" y="10954"/>
                  </a:lnTo>
                  <a:lnTo>
                    <a:pt x="1718" y="11020"/>
                  </a:lnTo>
                  <a:lnTo>
                    <a:pt x="1963" y="11064"/>
                  </a:lnTo>
                  <a:lnTo>
                    <a:pt x="2265" y="11086"/>
                  </a:lnTo>
                  <a:lnTo>
                    <a:pt x="2548" y="11064"/>
                  </a:lnTo>
                  <a:lnTo>
                    <a:pt x="2794" y="11042"/>
                  </a:lnTo>
                  <a:lnTo>
                    <a:pt x="3096" y="10976"/>
                  </a:lnTo>
                  <a:lnTo>
                    <a:pt x="3341" y="10888"/>
                  </a:lnTo>
                  <a:lnTo>
                    <a:pt x="3606" y="10766"/>
                  </a:lnTo>
                  <a:lnTo>
                    <a:pt x="3813" y="10590"/>
                  </a:lnTo>
                  <a:close/>
                </a:path>
              </a:pathLst>
            </a:custGeom>
            <a:solidFill>
              <a:srgbClr val="D8EBB3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3048" name="Puzzle1">
              <a:extLst>
                <a:ext uri="{FF2B5EF4-FFF2-40B4-BE49-F238E27FC236}">
                  <a16:creationId xmlns:a16="http://schemas.microsoft.com/office/drawing/2014/main" id="{86DCEBD3-152E-434F-AA8C-F677BBBFFDDA}"/>
                </a:ext>
              </a:extLst>
            </p:cNvPr>
            <p:cNvSpPr>
              <a:spLocks noEditPoints="1" noChangeArrowheads="1"/>
            </p:cNvSpPr>
            <p:nvPr/>
          </p:nvSpPr>
          <p:spPr bwMode="auto">
            <a:xfrm>
              <a:off x="1824" y="1091"/>
              <a:ext cx="1800" cy="1051"/>
            </a:xfrm>
            <a:custGeom>
              <a:avLst/>
              <a:gdLst>
                <a:gd name="T0" fmla="*/ 16740 w 21600"/>
                <a:gd name="T1" fmla="*/ 21078 h 21600"/>
                <a:gd name="T2" fmla="*/ 16976 w 21600"/>
                <a:gd name="T3" fmla="*/ 521 h 21600"/>
                <a:gd name="T4" fmla="*/ 4725 w 21600"/>
                <a:gd name="T5" fmla="*/ 856 h 21600"/>
                <a:gd name="T6" fmla="*/ 5040 w 21600"/>
                <a:gd name="T7" fmla="*/ 21004 h 21600"/>
                <a:gd name="T8" fmla="*/ 10811 w 21600"/>
                <a:gd name="T9" fmla="*/ 12885 h 21600"/>
                <a:gd name="T10" fmla="*/ 10845 w 21600"/>
                <a:gd name="T11" fmla="*/ 8714 h 21600"/>
                <a:gd name="T12" fmla="*/ 21600 w 21600"/>
                <a:gd name="T13" fmla="*/ 10000 h 21600"/>
                <a:gd name="T14" fmla="*/ 56 w 21600"/>
                <a:gd name="T15" fmla="*/ 10000 h 21600"/>
                <a:gd name="T16" fmla="*/ 6086 w 21600"/>
                <a:gd name="T17" fmla="*/ 2569 h 21600"/>
                <a:gd name="T18" fmla="*/ 16132 w 21600"/>
                <a:gd name="T19" fmla="*/ 19552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9360" y="20836"/>
                  </a:moveTo>
                  <a:lnTo>
                    <a:pt x="9528" y="20836"/>
                  </a:lnTo>
                  <a:lnTo>
                    <a:pt x="9686" y="20762"/>
                  </a:lnTo>
                  <a:lnTo>
                    <a:pt x="9810" y="20687"/>
                  </a:lnTo>
                  <a:lnTo>
                    <a:pt x="9922" y="20575"/>
                  </a:lnTo>
                  <a:lnTo>
                    <a:pt x="10012" y="20426"/>
                  </a:lnTo>
                  <a:lnTo>
                    <a:pt x="10068" y="20296"/>
                  </a:lnTo>
                  <a:lnTo>
                    <a:pt x="10113" y="20110"/>
                  </a:lnTo>
                  <a:lnTo>
                    <a:pt x="10136" y="19905"/>
                  </a:lnTo>
                  <a:lnTo>
                    <a:pt x="10136" y="19682"/>
                  </a:lnTo>
                  <a:lnTo>
                    <a:pt x="10113" y="19440"/>
                  </a:lnTo>
                  <a:lnTo>
                    <a:pt x="10068" y="19142"/>
                  </a:lnTo>
                  <a:lnTo>
                    <a:pt x="10012" y="18900"/>
                  </a:lnTo>
                  <a:lnTo>
                    <a:pt x="9900" y="18620"/>
                  </a:lnTo>
                  <a:lnTo>
                    <a:pt x="9787" y="18285"/>
                  </a:lnTo>
                  <a:lnTo>
                    <a:pt x="9641" y="17968"/>
                  </a:lnTo>
                  <a:lnTo>
                    <a:pt x="9472" y="17652"/>
                  </a:lnTo>
                  <a:lnTo>
                    <a:pt x="9382" y="17466"/>
                  </a:lnTo>
                  <a:lnTo>
                    <a:pt x="9315" y="17298"/>
                  </a:lnTo>
                  <a:lnTo>
                    <a:pt x="9258" y="17112"/>
                  </a:lnTo>
                  <a:lnTo>
                    <a:pt x="9191" y="16926"/>
                  </a:lnTo>
                  <a:lnTo>
                    <a:pt x="9123" y="16535"/>
                  </a:lnTo>
                  <a:lnTo>
                    <a:pt x="9101" y="16144"/>
                  </a:lnTo>
                  <a:lnTo>
                    <a:pt x="9101" y="15753"/>
                  </a:lnTo>
                  <a:lnTo>
                    <a:pt x="9168" y="15362"/>
                  </a:lnTo>
                  <a:lnTo>
                    <a:pt x="9236" y="14971"/>
                  </a:lnTo>
                  <a:lnTo>
                    <a:pt x="9360" y="14580"/>
                  </a:lnTo>
                  <a:lnTo>
                    <a:pt x="9495" y="14244"/>
                  </a:lnTo>
                  <a:lnTo>
                    <a:pt x="9663" y="13891"/>
                  </a:lnTo>
                  <a:lnTo>
                    <a:pt x="9855" y="13611"/>
                  </a:lnTo>
                  <a:lnTo>
                    <a:pt x="10068" y="13351"/>
                  </a:lnTo>
                  <a:lnTo>
                    <a:pt x="10293" y="13146"/>
                  </a:lnTo>
                  <a:lnTo>
                    <a:pt x="10552" y="12997"/>
                  </a:lnTo>
                  <a:lnTo>
                    <a:pt x="10811" y="12885"/>
                  </a:lnTo>
                  <a:lnTo>
                    <a:pt x="11069" y="12866"/>
                  </a:lnTo>
                  <a:lnTo>
                    <a:pt x="11351" y="12885"/>
                  </a:lnTo>
                  <a:lnTo>
                    <a:pt x="11610" y="12997"/>
                  </a:lnTo>
                  <a:lnTo>
                    <a:pt x="11846" y="13183"/>
                  </a:lnTo>
                  <a:lnTo>
                    <a:pt x="12060" y="13388"/>
                  </a:lnTo>
                  <a:lnTo>
                    <a:pt x="12251" y="13648"/>
                  </a:lnTo>
                  <a:lnTo>
                    <a:pt x="12419" y="13928"/>
                  </a:lnTo>
                  <a:lnTo>
                    <a:pt x="12555" y="14244"/>
                  </a:lnTo>
                  <a:lnTo>
                    <a:pt x="12690" y="14617"/>
                  </a:lnTo>
                  <a:lnTo>
                    <a:pt x="12768" y="15008"/>
                  </a:lnTo>
                  <a:lnTo>
                    <a:pt x="12836" y="15399"/>
                  </a:lnTo>
                  <a:lnTo>
                    <a:pt x="12858" y="15753"/>
                  </a:lnTo>
                  <a:lnTo>
                    <a:pt x="12858" y="16144"/>
                  </a:lnTo>
                  <a:lnTo>
                    <a:pt x="12813" y="16535"/>
                  </a:lnTo>
                  <a:lnTo>
                    <a:pt x="12746" y="16888"/>
                  </a:lnTo>
                  <a:lnTo>
                    <a:pt x="12667" y="17224"/>
                  </a:lnTo>
                  <a:lnTo>
                    <a:pt x="12510" y="17503"/>
                  </a:lnTo>
                  <a:lnTo>
                    <a:pt x="12228" y="18043"/>
                  </a:lnTo>
                  <a:lnTo>
                    <a:pt x="11970" y="18546"/>
                  </a:lnTo>
                  <a:lnTo>
                    <a:pt x="11868" y="18751"/>
                  </a:lnTo>
                  <a:lnTo>
                    <a:pt x="11778" y="18974"/>
                  </a:lnTo>
                  <a:lnTo>
                    <a:pt x="11711" y="19179"/>
                  </a:lnTo>
                  <a:lnTo>
                    <a:pt x="11666" y="19365"/>
                  </a:lnTo>
                  <a:lnTo>
                    <a:pt x="11632" y="19570"/>
                  </a:lnTo>
                  <a:lnTo>
                    <a:pt x="11632" y="19756"/>
                  </a:lnTo>
                  <a:lnTo>
                    <a:pt x="11632" y="19942"/>
                  </a:lnTo>
                  <a:lnTo>
                    <a:pt x="11643" y="20110"/>
                  </a:lnTo>
                  <a:lnTo>
                    <a:pt x="11711" y="20296"/>
                  </a:lnTo>
                  <a:lnTo>
                    <a:pt x="11801" y="20464"/>
                  </a:lnTo>
                  <a:lnTo>
                    <a:pt x="11891" y="20650"/>
                  </a:lnTo>
                  <a:lnTo>
                    <a:pt x="12037" y="20836"/>
                  </a:lnTo>
                  <a:lnTo>
                    <a:pt x="12206" y="21004"/>
                  </a:lnTo>
                  <a:lnTo>
                    <a:pt x="12419" y="21190"/>
                  </a:lnTo>
                  <a:lnTo>
                    <a:pt x="12667" y="21320"/>
                  </a:lnTo>
                  <a:lnTo>
                    <a:pt x="12960" y="21432"/>
                  </a:lnTo>
                  <a:lnTo>
                    <a:pt x="13286" y="21544"/>
                  </a:lnTo>
                  <a:lnTo>
                    <a:pt x="13612" y="21655"/>
                  </a:lnTo>
                  <a:lnTo>
                    <a:pt x="13983" y="21693"/>
                  </a:lnTo>
                  <a:lnTo>
                    <a:pt x="14343" y="21730"/>
                  </a:lnTo>
                  <a:lnTo>
                    <a:pt x="14715" y="21730"/>
                  </a:lnTo>
                  <a:lnTo>
                    <a:pt x="15075" y="21730"/>
                  </a:lnTo>
                  <a:lnTo>
                    <a:pt x="15446" y="21655"/>
                  </a:lnTo>
                  <a:lnTo>
                    <a:pt x="15794" y="21581"/>
                  </a:lnTo>
                  <a:lnTo>
                    <a:pt x="16132" y="21432"/>
                  </a:lnTo>
                  <a:lnTo>
                    <a:pt x="16458" y="21302"/>
                  </a:lnTo>
                  <a:lnTo>
                    <a:pt x="16740" y="21078"/>
                  </a:lnTo>
                  <a:lnTo>
                    <a:pt x="16976" y="20836"/>
                  </a:lnTo>
                  <a:lnTo>
                    <a:pt x="17043" y="20650"/>
                  </a:lnTo>
                  <a:lnTo>
                    <a:pt x="17088" y="20426"/>
                  </a:lnTo>
                  <a:lnTo>
                    <a:pt x="17133" y="20222"/>
                  </a:lnTo>
                  <a:lnTo>
                    <a:pt x="17156" y="19980"/>
                  </a:lnTo>
                  <a:lnTo>
                    <a:pt x="17167" y="19477"/>
                  </a:lnTo>
                  <a:lnTo>
                    <a:pt x="17167" y="18974"/>
                  </a:lnTo>
                  <a:lnTo>
                    <a:pt x="17156" y="18397"/>
                  </a:lnTo>
                  <a:lnTo>
                    <a:pt x="17111" y="17820"/>
                  </a:lnTo>
                  <a:lnTo>
                    <a:pt x="17066" y="17261"/>
                  </a:lnTo>
                  <a:lnTo>
                    <a:pt x="16998" y="16646"/>
                  </a:lnTo>
                  <a:lnTo>
                    <a:pt x="16852" y="15511"/>
                  </a:lnTo>
                  <a:lnTo>
                    <a:pt x="16740" y="14393"/>
                  </a:lnTo>
                  <a:lnTo>
                    <a:pt x="16717" y="13928"/>
                  </a:lnTo>
                  <a:lnTo>
                    <a:pt x="16695" y="13462"/>
                  </a:lnTo>
                  <a:lnTo>
                    <a:pt x="16717" y="13071"/>
                  </a:lnTo>
                  <a:lnTo>
                    <a:pt x="16785" y="12755"/>
                  </a:lnTo>
                  <a:lnTo>
                    <a:pt x="16852" y="12419"/>
                  </a:lnTo>
                  <a:lnTo>
                    <a:pt x="16953" y="12140"/>
                  </a:lnTo>
                  <a:lnTo>
                    <a:pt x="17088" y="11898"/>
                  </a:lnTo>
                  <a:lnTo>
                    <a:pt x="17212" y="11675"/>
                  </a:lnTo>
                  <a:lnTo>
                    <a:pt x="17370" y="11470"/>
                  </a:lnTo>
                  <a:lnTo>
                    <a:pt x="17516" y="11284"/>
                  </a:lnTo>
                  <a:lnTo>
                    <a:pt x="17696" y="11135"/>
                  </a:lnTo>
                  <a:lnTo>
                    <a:pt x="17865" y="11042"/>
                  </a:lnTo>
                  <a:lnTo>
                    <a:pt x="18033" y="10930"/>
                  </a:lnTo>
                  <a:lnTo>
                    <a:pt x="18213" y="10893"/>
                  </a:lnTo>
                  <a:lnTo>
                    <a:pt x="18382" y="10893"/>
                  </a:lnTo>
                  <a:lnTo>
                    <a:pt x="18551" y="10967"/>
                  </a:lnTo>
                  <a:lnTo>
                    <a:pt x="18708" y="11042"/>
                  </a:lnTo>
                  <a:lnTo>
                    <a:pt x="18855" y="11172"/>
                  </a:lnTo>
                  <a:lnTo>
                    <a:pt x="19012" y="11358"/>
                  </a:lnTo>
                  <a:lnTo>
                    <a:pt x="19136" y="11600"/>
                  </a:lnTo>
                  <a:lnTo>
                    <a:pt x="19271" y="11861"/>
                  </a:lnTo>
                  <a:lnTo>
                    <a:pt x="19440" y="12028"/>
                  </a:lnTo>
                  <a:lnTo>
                    <a:pt x="19608" y="12177"/>
                  </a:lnTo>
                  <a:lnTo>
                    <a:pt x="19822" y="12289"/>
                  </a:lnTo>
                  <a:lnTo>
                    <a:pt x="20025" y="12289"/>
                  </a:lnTo>
                  <a:lnTo>
                    <a:pt x="20238" y="12289"/>
                  </a:lnTo>
                  <a:lnTo>
                    <a:pt x="20452" y="12215"/>
                  </a:lnTo>
                  <a:lnTo>
                    <a:pt x="20643" y="12103"/>
                  </a:lnTo>
                  <a:lnTo>
                    <a:pt x="20846" y="11973"/>
                  </a:lnTo>
                  <a:lnTo>
                    <a:pt x="21037" y="11786"/>
                  </a:lnTo>
                  <a:lnTo>
                    <a:pt x="21206" y="11563"/>
                  </a:lnTo>
                  <a:lnTo>
                    <a:pt x="21363" y="11321"/>
                  </a:lnTo>
                  <a:lnTo>
                    <a:pt x="21465" y="11079"/>
                  </a:lnTo>
                  <a:lnTo>
                    <a:pt x="21577" y="10744"/>
                  </a:lnTo>
                  <a:lnTo>
                    <a:pt x="21622" y="10427"/>
                  </a:lnTo>
                  <a:lnTo>
                    <a:pt x="21645" y="10111"/>
                  </a:lnTo>
                  <a:lnTo>
                    <a:pt x="21622" y="9608"/>
                  </a:lnTo>
                  <a:lnTo>
                    <a:pt x="21577" y="9142"/>
                  </a:lnTo>
                  <a:lnTo>
                    <a:pt x="21465" y="8751"/>
                  </a:lnTo>
                  <a:lnTo>
                    <a:pt x="21363" y="8397"/>
                  </a:lnTo>
                  <a:lnTo>
                    <a:pt x="21206" y="8062"/>
                  </a:lnTo>
                  <a:lnTo>
                    <a:pt x="21037" y="7820"/>
                  </a:lnTo>
                  <a:lnTo>
                    <a:pt x="20846" y="7597"/>
                  </a:lnTo>
                  <a:lnTo>
                    <a:pt x="20643" y="7429"/>
                  </a:lnTo>
                  <a:lnTo>
                    <a:pt x="20452" y="7317"/>
                  </a:lnTo>
                  <a:lnTo>
                    <a:pt x="20238" y="7206"/>
                  </a:lnTo>
                  <a:lnTo>
                    <a:pt x="20025" y="7168"/>
                  </a:lnTo>
                  <a:lnTo>
                    <a:pt x="19822" y="7206"/>
                  </a:lnTo>
                  <a:lnTo>
                    <a:pt x="19608" y="7243"/>
                  </a:lnTo>
                  <a:lnTo>
                    <a:pt x="19440" y="7355"/>
                  </a:lnTo>
                  <a:lnTo>
                    <a:pt x="19271" y="7504"/>
                  </a:lnTo>
                  <a:lnTo>
                    <a:pt x="19136" y="7708"/>
                  </a:lnTo>
                  <a:lnTo>
                    <a:pt x="19012" y="7895"/>
                  </a:lnTo>
                  <a:lnTo>
                    <a:pt x="18832" y="8025"/>
                  </a:lnTo>
                  <a:lnTo>
                    <a:pt x="18663" y="8174"/>
                  </a:lnTo>
                  <a:lnTo>
                    <a:pt x="18472" y="8248"/>
                  </a:lnTo>
                  <a:lnTo>
                    <a:pt x="18270" y="8286"/>
                  </a:lnTo>
                  <a:lnTo>
                    <a:pt x="18078" y="8323"/>
                  </a:lnTo>
                  <a:lnTo>
                    <a:pt x="17887" y="8323"/>
                  </a:lnTo>
                  <a:lnTo>
                    <a:pt x="17696" y="8248"/>
                  </a:lnTo>
                  <a:lnTo>
                    <a:pt x="17493" y="8174"/>
                  </a:lnTo>
                  <a:lnTo>
                    <a:pt x="17302" y="8062"/>
                  </a:lnTo>
                  <a:lnTo>
                    <a:pt x="17133" y="7969"/>
                  </a:lnTo>
                  <a:lnTo>
                    <a:pt x="16976" y="7783"/>
                  </a:lnTo>
                  <a:lnTo>
                    <a:pt x="16852" y="7597"/>
                  </a:lnTo>
                  <a:lnTo>
                    <a:pt x="16740" y="7429"/>
                  </a:lnTo>
                  <a:lnTo>
                    <a:pt x="16672" y="7168"/>
                  </a:lnTo>
                  <a:lnTo>
                    <a:pt x="16638" y="6926"/>
                  </a:lnTo>
                  <a:lnTo>
                    <a:pt x="16616" y="6498"/>
                  </a:lnTo>
                  <a:lnTo>
                    <a:pt x="16616" y="5772"/>
                  </a:lnTo>
                  <a:lnTo>
                    <a:pt x="16650" y="4915"/>
                  </a:lnTo>
                  <a:lnTo>
                    <a:pt x="16695" y="3928"/>
                  </a:lnTo>
                  <a:lnTo>
                    <a:pt x="16762" y="2960"/>
                  </a:lnTo>
                  <a:lnTo>
                    <a:pt x="16830" y="1992"/>
                  </a:lnTo>
                  <a:lnTo>
                    <a:pt x="16908" y="1173"/>
                  </a:lnTo>
                  <a:lnTo>
                    <a:pt x="16976" y="521"/>
                  </a:lnTo>
                  <a:lnTo>
                    <a:pt x="16953" y="521"/>
                  </a:lnTo>
                  <a:lnTo>
                    <a:pt x="16931" y="521"/>
                  </a:lnTo>
                  <a:lnTo>
                    <a:pt x="16267" y="484"/>
                  </a:lnTo>
                  <a:lnTo>
                    <a:pt x="15637" y="428"/>
                  </a:lnTo>
                  <a:lnTo>
                    <a:pt x="15063" y="353"/>
                  </a:lnTo>
                  <a:lnTo>
                    <a:pt x="14523" y="279"/>
                  </a:lnTo>
                  <a:lnTo>
                    <a:pt x="14040" y="167"/>
                  </a:lnTo>
                  <a:lnTo>
                    <a:pt x="13635" y="93"/>
                  </a:lnTo>
                  <a:lnTo>
                    <a:pt x="13331" y="18"/>
                  </a:lnTo>
                  <a:lnTo>
                    <a:pt x="13117" y="18"/>
                  </a:lnTo>
                  <a:lnTo>
                    <a:pt x="12982" y="18"/>
                  </a:lnTo>
                  <a:lnTo>
                    <a:pt x="12858" y="130"/>
                  </a:lnTo>
                  <a:lnTo>
                    <a:pt x="12723" y="279"/>
                  </a:lnTo>
                  <a:lnTo>
                    <a:pt x="12622" y="446"/>
                  </a:lnTo>
                  <a:lnTo>
                    <a:pt x="12510" y="670"/>
                  </a:lnTo>
                  <a:lnTo>
                    <a:pt x="12419" y="912"/>
                  </a:lnTo>
                  <a:lnTo>
                    <a:pt x="12363" y="1210"/>
                  </a:lnTo>
                  <a:lnTo>
                    <a:pt x="12318" y="1526"/>
                  </a:lnTo>
                  <a:lnTo>
                    <a:pt x="12273" y="1843"/>
                  </a:lnTo>
                  <a:lnTo>
                    <a:pt x="12251" y="2215"/>
                  </a:lnTo>
                  <a:lnTo>
                    <a:pt x="12273" y="2532"/>
                  </a:lnTo>
                  <a:lnTo>
                    <a:pt x="12318" y="2886"/>
                  </a:lnTo>
                  <a:lnTo>
                    <a:pt x="12386" y="3240"/>
                  </a:lnTo>
                  <a:lnTo>
                    <a:pt x="12464" y="3556"/>
                  </a:lnTo>
                  <a:lnTo>
                    <a:pt x="12577" y="3891"/>
                  </a:lnTo>
                  <a:lnTo>
                    <a:pt x="12746" y="4171"/>
                  </a:lnTo>
                  <a:lnTo>
                    <a:pt x="12926" y="4487"/>
                  </a:lnTo>
                  <a:lnTo>
                    <a:pt x="13050" y="4860"/>
                  </a:lnTo>
                  <a:lnTo>
                    <a:pt x="13162" y="5251"/>
                  </a:lnTo>
                  <a:lnTo>
                    <a:pt x="13218" y="5604"/>
                  </a:lnTo>
                  <a:lnTo>
                    <a:pt x="13263" y="5995"/>
                  </a:lnTo>
                  <a:lnTo>
                    <a:pt x="13241" y="6386"/>
                  </a:lnTo>
                  <a:lnTo>
                    <a:pt x="13218" y="6740"/>
                  </a:lnTo>
                  <a:lnTo>
                    <a:pt x="13139" y="7094"/>
                  </a:lnTo>
                  <a:lnTo>
                    <a:pt x="13050" y="7429"/>
                  </a:lnTo>
                  <a:lnTo>
                    <a:pt x="12903" y="7746"/>
                  </a:lnTo>
                  <a:lnTo>
                    <a:pt x="12723" y="8025"/>
                  </a:lnTo>
                  <a:lnTo>
                    <a:pt x="12532" y="8286"/>
                  </a:lnTo>
                  <a:lnTo>
                    <a:pt x="12318" y="8491"/>
                  </a:lnTo>
                  <a:lnTo>
                    <a:pt x="12060" y="8677"/>
                  </a:lnTo>
                  <a:lnTo>
                    <a:pt x="11756" y="8788"/>
                  </a:lnTo>
                  <a:lnTo>
                    <a:pt x="11452" y="8826"/>
                  </a:lnTo>
                  <a:lnTo>
                    <a:pt x="11283" y="8826"/>
                  </a:lnTo>
                  <a:lnTo>
                    <a:pt x="11126" y="8826"/>
                  </a:lnTo>
                  <a:lnTo>
                    <a:pt x="11002" y="8788"/>
                  </a:lnTo>
                  <a:lnTo>
                    <a:pt x="10845" y="8714"/>
                  </a:lnTo>
                  <a:lnTo>
                    <a:pt x="10721" y="8640"/>
                  </a:lnTo>
                  <a:lnTo>
                    <a:pt x="10608" y="8565"/>
                  </a:lnTo>
                  <a:lnTo>
                    <a:pt x="10485" y="8453"/>
                  </a:lnTo>
                  <a:lnTo>
                    <a:pt x="10372" y="8323"/>
                  </a:lnTo>
                  <a:lnTo>
                    <a:pt x="10181" y="8062"/>
                  </a:lnTo>
                  <a:lnTo>
                    <a:pt x="10035" y="7746"/>
                  </a:lnTo>
                  <a:lnTo>
                    <a:pt x="9900" y="7392"/>
                  </a:lnTo>
                  <a:lnTo>
                    <a:pt x="9787" y="7001"/>
                  </a:lnTo>
                  <a:lnTo>
                    <a:pt x="9731" y="6610"/>
                  </a:lnTo>
                  <a:lnTo>
                    <a:pt x="9686" y="6219"/>
                  </a:lnTo>
                  <a:lnTo>
                    <a:pt x="9663" y="5772"/>
                  </a:lnTo>
                  <a:lnTo>
                    <a:pt x="9686" y="5381"/>
                  </a:lnTo>
                  <a:lnTo>
                    <a:pt x="9753" y="4990"/>
                  </a:lnTo>
                  <a:lnTo>
                    <a:pt x="9832" y="4636"/>
                  </a:lnTo>
                  <a:lnTo>
                    <a:pt x="9945" y="4320"/>
                  </a:lnTo>
                  <a:lnTo>
                    <a:pt x="10068" y="4022"/>
                  </a:lnTo>
                  <a:lnTo>
                    <a:pt x="10203" y="3817"/>
                  </a:lnTo>
                  <a:lnTo>
                    <a:pt x="10316" y="3593"/>
                  </a:lnTo>
                  <a:lnTo>
                    <a:pt x="10395" y="3351"/>
                  </a:lnTo>
                  <a:lnTo>
                    <a:pt x="10462" y="3109"/>
                  </a:lnTo>
                  <a:lnTo>
                    <a:pt x="10507" y="2848"/>
                  </a:lnTo>
                  <a:lnTo>
                    <a:pt x="10530" y="2606"/>
                  </a:lnTo>
                  <a:lnTo>
                    <a:pt x="10507" y="2346"/>
                  </a:lnTo>
                  <a:lnTo>
                    <a:pt x="10462" y="2141"/>
                  </a:lnTo>
                  <a:lnTo>
                    <a:pt x="10395" y="1880"/>
                  </a:lnTo>
                  <a:lnTo>
                    <a:pt x="10293" y="1638"/>
                  </a:lnTo>
                  <a:lnTo>
                    <a:pt x="10158" y="1415"/>
                  </a:lnTo>
                  <a:lnTo>
                    <a:pt x="9967" y="1210"/>
                  </a:lnTo>
                  <a:lnTo>
                    <a:pt x="9753" y="986"/>
                  </a:lnTo>
                  <a:lnTo>
                    <a:pt x="9495" y="819"/>
                  </a:lnTo>
                  <a:lnTo>
                    <a:pt x="9191" y="670"/>
                  </a:lnTo>
                  <a:lnTo>
                    <a:pt x="8842" y="521"/>
                  </a:lnTo>
                  <a:lnTo>
                    <a:pt x="8471" y="446"/>
                  </a:lnTo>
                  <a:lnTo>
                    <a:pt x="7998" y="428"/>
                  </a:lnTo>
                  <a:lnTo>
                    <a:pt x="7413" y="428"/>
                  </a:lnTo>
                  <a:lnTo>
                    <a:pt x="6817" y="446"/>
                  </a:lnTo>
                  <a:lnTo>
                    <a:pt x="6187" y="521"/>
                  </a:lnTo>
                  <a:lnTo>
                    <a:pt x="5602" y="633"/>
                  </a:lnTo>
                  <a:lnTo>
                    <a:pt x="5107" y="744"/>
                  </a:lnTo>
                  <a:lnTo>
                    <a:pt x="4725" y="856"/>
                  </a:lnTo>
                  <a:lnTo>
                    <a:pt x="4848" y="1564"/>
                  </a:lnTo>
                  <a:lnTo>
                    <a:pt x="5028" y="2495"/>
                  </a:lnTo>
                  <a:lnTo>
                    <a:pt x="5175" y="3556"/>
                  </a:lnTo>
                  <a:lnTo>
                    <a:pt x="5298" y="4673"/>
                  </a:lnTo>
                  <a:lnTo>
                    <a:pt x="5343" y="5213"/>
                  </a:lnTo>
                  <a:lnTo>
                    <a:pt x="5388" y="5753"/>
                  </a:lnTo>
                  <a:lnTo>
                    <a:pt x="5411" y="6275"/>
                  </a:lnTo>
                  <a:lnTo>
                    <a:pt x="5411" y="6740"/>
                  </a:lnTo>
                  <a:lnTo>
                    <a:pt x="5366" y="7168"/>
                  </a:lnTo>
                  <a:lnTo>
                    <a:pt x="5321" y="7541"/>
                  </a:lnTo>
                  <a:lnTo>
                    <a:pt x="5287" y="7708"/>
                  </a:lnTo>
                  <a:lnTo>
                    <a:pt x="5242" y="7857"/>
                  </a:lnTo>
                  <a:lnTo>
                    <a:pt x="5197" y="7969"/>
                  </a:lnTo>
                  <a:lnTo>
                    <a:pt x="5130" y="8062"/>
                  </a:lnTo>
                  <a:lnTo>
                    <a:pt x="5006" y="8248"/>
                  </a:lnTo>
                  <a:lnTo>
                    <a:pt x="4848" y="8397"/>
                  </a:lnTo>
                  <a:lnTo>
                    <a:pt x="4725" y="8528"/>
                  </a:lnTo>
                  <a:lnTo>
                    <a:pt x="4567" y="8640"/>
                  </a:lnTo>
                  <a:lnTo>
                    <a:pt x="4421" y="8714"/>
                  </a:lnTo>
                  <a:lnTo>
                    <a:pt x="4263" y="8751"/>
                  </a:lnTo>
                  <a:lnTo>
                    <a:pt x="4095" y="8788"/>
                  </a:lnTo>
                  <a:lnTo>
                    <a:pt x="3948" y="8788"/>
                  </a:lnTo>
                  <a:lnTo>
                    <a:pt x="3791" y="8751"/>
                  </a:lnTo>
                  <a:lnTo>
                    <a:pt x="3667" y="8714"/>
                  </a:lnTo>
                  <a:lnTo>
                    <a:pt x="3510" y="8677"/>
                  </a:lnTo>
                  <a:lnTo>
                    <a:pt x="3386" y="8602"/>
                  </a:lnTo>
                  <a:lnTo>
                    <a:pt x="3251" y="8491"/>
                  </a:lnTo>
                  <a:lnTo>
                    <a:pt x="3127" y="8360"/>
                  </a:lnTo>
                  <a:lnTo>
                    <a:pt x="3015" y="8248"/>
                  </a:lnTo>
                  <a:lnTo>
                    <a:pt x="2925" y="8062"/>
                  </a:lnTo>
                  <a:lnTo>
                    <a:pt x="2778" y="7857"/>
                  </a:lnTo>
                  <a:lnTo>
                    <a:pt x="2610" y="7671"/>
                  </a:lnTo>
                  <a:lnTo>
                    <a:pt x="2407" y="7541"/>
                  </a:lnTo>
                  <a:lnTo>
                    <a:pt x="2171" y="7466"/>
                  </a:lnTo>
                  <a:lnTo>
                    <a:pt x="1957" y="7429"/>
                  </a:lnTo>
                  <a:lnTo>
                    <a:pt x="1698" y="7429"/>
                  </a:lnTo>
                  <a:lnTo>
                    <a:pt x="1462" y="7466"/>
                  </a:lnTo>
                  <a:lnTo>
                    <a:pt x="1226" y="7559"/>
                  </a:lnTo>
                  <a:lnTo>
                    <a:pt x="989" y="7708"/>
                  </a:lnTo>
                  <a:lnTo>
                    <a:pt x="776" y="7932"/>
                  </a:lnTo>
                  <a:lnTo>
                    <a:pt x="551" y="8211"/>
                  </a:lnTo>
                  <a:lnTo>
                    <a:pt x="382" y="8528"/>
                  </a:lnTo>
                  <a:lnTo>
                    <a:pt x="315" y="8714"/>
                  </a:lnTo>
                  <a:lnTo>
                    <a:pt x="236" y="8919"/>
                  </a:lnTo>
                  <a:lnTo>
                    <a:pt x="191" y="9142"/>
                  </a:lnTo>
                  <a:lnTo>
                    <a:pt x="123" y="9347"/>
                  </a:lnTo>
                  <a:lnTo>
                    <a:pt x="78" y="9608"/>
                  </a:lnTo>
                  <a:lnTo>
                    <a:pt x="56" y="9887"/>
                  </a:lnTo>
                  <a:lnTo>
                    <a:pt x="33" y="10185"/>
                  </a:lnTo>
                  <a:lnTo>
                    <a:pt x="33" y="10464"/>
                  </a:lnTo>
                  <a:lnTo>
                    <a:pt x="33" y="10706"/>
                  </a:lnTo>
                  <a:lnTo>
                    <a:pt x="56" y="10967"/>
                  </a:lnTo>
                  <a:lnTo>
                    <a:pt x="78" y="11172"/>
                  </a:lnTo>
                  <a:lnTo>
                    <a:pt x="123" y="11395"/>
                  </a:lnTo>
                  <a:lnTo>
                    <a:pt x="168" y="11600"/>
                  </a:lnTo>
                  <a:lnTo>
                    <a:pt x="236" y="11786"/>
                  </a:lnTo>
                  <a:lnTo>
                    <a:pt x="292" y="11973"/>
                  </a:lnTo>
                  <a:lnTo>
                    <a:pt x="382" y="12140"/>
                  </a:lnTo>
                  <a:lnTo>
                    <a:pt x="540" y="12419"/>
                  </a:lnTo>
                  <a:lnTo>
                    <a:pt x="731" y="12680"/>
                  </a:lnTo>
                  <a:lnTo>
                    <a:pt x="944" y="12866"/>
                  </a:lnTo>
                  <a:lnTo>
                    <a:pt x="1158" y="12997"/>
                  </a:lnTo>
                  <a:lnTo>
                    <a:pt x="1395" y="13108"/>
                  </a:lnTo>
                  <a:lnTo>
                    <a:pt x="1608" y="13183"/>
                  </a:lnTo>
                  <a:lnTo>
                    <a:pt x="1856" y="13183"/>
                  </a:lnTo>
                  <a:lnTo>
                    <a:pt x="2070" y="13146"/>
                  </a:lnTo>
                  <a:lnTo>
                    <a:pt x="2261" y="13071"/>
                  </a:lnTo>
                  <a:lnTo>
                    <a:pt x="2430" y="12960"/>
                  </a:lnTo>
                  <a:lnTo>
                    <a:pt x="2587" y="12792"/>
                  </a:lnTo>
                  <a:lnTo>
                    <a:pt x="2688" y="12606"/>
                  </a:lnTo>
                  <a:lnTo>
                    <a:pt x="2801" y="12419"/>
                  </a:lnTo>
                  <a:lnTo>
                    <a:pt x="2925" y="12289"/>
                  </a:lnTo>
                  <a:lnTo>
                    <a:pt x="3082" y="12177"/>
                  </a:lnTo>
                  <a:lnTo>
                    <a:pt x="3228" y="12103"/>
                  </a:lnTo>
                  <a:lnTo>
                    <a:pt x="3408" y="12103"/>
                  </a:lnTo>
                  <a:lnTo>
                    <a:pt x="3577" y="12103"/>
                  </a:lnTo>
                  <a:lnTo>
                    <a:pt x="3723" y="12177"/>
                  </a:lnTo>
                  <a:lnTo>
                    <a:pt x="3903" y="12252"/>
                  </a:lnTo>
                  <a:lnTo>
                    <a:pt x="4072" y="12364"/>
                  </a:lnTo>
                  <a:lnTo>
                    <a:pt x="4230" y="12494"/>
                  </a:lnTo>
                  <a:lnTo>
                    <a:pt x="4353" y="12643"/>
                  </a:lnTo>
                  <a:lnTo>
                    <a:pt x="4488" y="12829"/>
                  </a:lnTo>
                  <a:lnTo>
                    <a:pt x="4567" y="13034"/>
                  </a:lnTo>
                  <a:lnTo>
                    <a:pt x="4657" y="13257"/>
                  </a:lnTo>
                  <a:lnTo>
                    <a:pt x="4702" y="13462"/>
                  </a:lnTo>
                  <a:lnTo>
                    <a:pt x="4725" y="13686"/>
                  </a:lnTo>
                  <a:lnTo>
                    <a:pt x="4702" y="14282"/>
                  </a:lnTo>
                  <a:lnTo>
                    <a:pt x="4657" y="15045"/>
                  </a:lnTo>
                  <a:lnTo>
                    <a:pt x="4612" y="15976"/>
                  </a:lnTo>
                  <a:lnTo>
                    <a:pt x="4590" y="16926"/>
                  </a:lnTo>
                  <a:lnTo>
                    <a:pt x="4567" y="17968"/>
                  </a:lnTo>
                  <a:lnTo>
                    <a:pt x="4567" y="19011"/>
                  </a:lnTo>
                  <a:lnTo>
                    <a:pt x="4590" y="19514"/>
                  </a:lnTo>
                  <a:lnTo>
                    <a:pt x="4612" y="19980"/>
                  </a:lnTo>
                  <a:lnTo>
                    <a:pt x="4657" y="20426"/>
                  </a:lnTo>
                  <a:lnTo>
                    <a:pt x="4725" y="20836"/>
                  </a:lnTo>
                  <a:lnTo>
                    <a:pt x="4848" y="20929"/>
                  </a:lnTo>
                  <a:lnTo>
                    <a:pt x="5040" y="21004"/>
                  </a:lnTo>
                  <a:lnTo>
                    <a:pt x="5265" y="21078"/>
                  </a:lnTo>
                  <a:lnTo>
                    <a:pt x="5478" y="21115"/>
                  </a:lnTo>
                  <a:lnTo>
                    <a:pt x="6041" y="21115"/>
                  </a:lnTo>
                  <a:lnTo>
                    <a:pt x="6637" y="21078"/>
                  </a:lnTo>
                  <a:lnTo>
                    <a:pt x="7312" y="21004"/>
                  </a:lnTo>
                  <a:lnTo>
                    <a:pt x="7998" y="20929"/>
                  </a:lnTo>
                  <a:lnTo>
                    <a:pt x="8696" y="20855"/>
                  </a:lnTo>
                  <a:lnTo>
                    <a:pt x="9360" y="20836"/>
                  </a:lnTo>
                  <a:close/>
                </a:path>
              </a:pathLst>
            </a:custGeom>
            <a:solidFill>
              <a:srgbClr val="CCCC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0677302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F08DBE-7C63-4817-8F75-4A92A0DA66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TL;DR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B3CDDD-DAA0-4BE3-9CB9-A6CAB0A720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e-IL" dirty="0"/>
              <a:t>זיכרון וירטואלי הוא </a:t>
            </a:r>
            <a:r>
              <a:rPr lang="he-IL" b="1" dirty="0"/>
              <a:t>מנגנון משולב חומרה-תוכנה</a:t>
            </a:r>
            <a:r>
              <a:rPr lang="he-IL" dirty="0"/>
              <a:t>:</a:t>
            </a:r>
          </a:p>
          <a:p>
            <a:pPr lvl="1"/>
            <a:r>
              <a:rPr lang="he-IL" b="1" dirty="0"/>
              <a:t>המעבד מתרגם </a:t>
            </a:r>
            <a:r>
              <a:rPr lang="he-IL" dirty="0"/>
              <a:t>את הכתובת הווירטואלית לכתובת פיזית בכל גישה לזיכרון באמצעות הליכה בטבלת הדפים (</a:t>
            </a:r>
            <a:r>
              <a:rPr lang="en-US" dirty="0"/>
              <a:t>page table walk</a:t>
            </a:r>
            <a:r>
              <a:rPr lang="he-IL" dirty="0"/>
              <a:t>) – ראינו בתרגול הקודם.</a:t>
            </a:r>
          </a:p>
          <a:p>
            <a:pPr lvl="1"/>
            <a:r>
              <a:rPr lang="he-IL" b="1" dirty="0"/>
              <a:t>מערכת ההפעלה מגדירה </a:t>
            </a:r>
            <a:r>
              <a:rPr lang="he-IL" dirty="0"/>
              <a:t>את טבלת הדפים, וכך מגדירה את המיפוי בין כתובות וירטואליות לפיזיות.</a:t>
            </a:r>
          </a:p>
          <a:p>
            <a:pPr lvl="1"/>
            <a:endParaRPr lang="he-IL" dirty="0"/>
          </a:p>
          <a:p>
            <a:r>
              <a:rPr lang="he-IL" dirty="0"/>
              <a:t>ניהול טבלאות הדפים של תהליכים בלינוקס מסתמך על מספר עקרונות שנועדו לחסוך זיכרון (וגם זמן מעבד):</a:t>
            </a:r>
          </a:p>
          <a:p>
            <a:pPr lvl="1"/>
            <a:r>
              <a:rPr lang="he-IL" dirty="0"/>
              <a:t>לינוקס דוחה ככל הניתן הקצאות של זיכרון פיזי ע"י שימוש במנגנונים: </a:t>
            </a:r>
            <a:r>
              <a:rPr lang="en-US" dirty="0"/>
              <a:t>demand paging, copy-on-write</a:t>
            </a:r>
            <a:r>
              <a:rPr lang="he-IL" dirty="0"/>
              <a:t> (מנגנונים "עצלים", </a:t>
            </a:r>
            <a:r>
              <a:rPr lang="en-US" dirty="0"/>
              <a:t>lazy</a:t>
            </a:r>
            <a:r>
              <a:rPr lang="he-IL" dirty="0"/>
              <a:t>).</a:t>
            </a:r>
          </a:p>
          <a:p>
            <a:pPr lvl="1"/>
            <a:r>
              <a:rPr lang="he-IL" dirty="0"/>
              <a:t>לינוקס משחררת מיד זיכרון שאינו נמצא בשימוש.</a:t>
            </a:r>
          </a:p>
          <a:p>
            <a:pPr lvl="1"/>
            <a:r>
              <a:rPr lang="he-IL" dirty="0"/>
              <a:t>כאשר אין ברירה וצריך לפנות זיכרון שנמצא בשימוש, לינוקס נסמכת על עיקרון הלוקאליות כדי לבחור אילו דפים לפנות לדיסק.</a:t>
            </a:r>
          </a:p>
          <a:p>
            <a:endParaRPr lang="he-IL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133DE6DD-226C-417A-BF9D-539B97B50F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he-IL"/>
              <a:t>מערכות הפעלה - תרגול 11</a:t>
            </a:r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080DDBD4-611A-4C43-ABC7-F051A6D663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9517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186" name="Rectangle 2">
            <a:extLst>
              <a:ext uri="{FF2B5EF4-FFF2-40B4-BE49-F238E27FC236}">
                <a16:creationId xmlns:a16="http://schemas.microsoft.com/office/drawing/2014/main" id="{A176A622-0676-4C71-8019-BA76626DE2E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e-IL" altLang="en-US"/>
              <a:t>מיפוי קבצים לזיכרון</a:t>
            </a:r>
            <a:endParaRPr lang="en-US" altLang="en-US"/>
          </a:p>
        </p:txBody>
      </p:sp>
      <p:sp>
        <p:nvSpPr>
          <p:cNvPr id="349187" name="Rectangle 3">
            <a:extLst>
              <a:ext uri="{FF2B5EF4-FFF2-40B4-BE49-F238E27FC236}">
                <a16:creationId xmlns:a16="http://schemas.microsoft.com/office/drawing/2014/main" id="{4AB2DC6B-A29A-4DEE-9A2D-8112118E1A3C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e-IL" altLang="en-US" dirty="0"/>
              <a:t>ניתן למפות קובץ מהדיסק (מערכת הקבצים) לאזור זיכרון של תהליך ע"י קריאת המערכת</a:t>
            </a:r>
            <a:r>
              <a:rPr lang="en-US" altLang="en-US" dirty="0"/>
              <a:t>:</a:t>
            </a:r>
          </a:p>
          <a:p>
            <a:pPr marL="0" indent="0" algn="l" rtl="0">
              <a:buNone/>
            </a:pP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void *</a:t>
            </a:r>
            <a:r>
              <a:rPr lang="en-US" alt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mmap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(void *</a:t>
            </a:r>
            <a:r>
              <a:rPr lang="en-US" alt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addr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alt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size_t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length,</a:t>
            </a:r>
          </a:p>
          <a:p>
            <a:pPr marL="0" indent="0" algn="l" rtl="0">
              <a:buNone/>
            </a:pP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prot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alt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flags,</a:t>
            </a:r>
          </a:p>
          <a:p>
            <a:pPr marL="0" indent="0" algn="l" rtl="0">
              <a:buNone/>
            </a:pP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fd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alt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off_t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offset);</a:t>
            </a:r>
          </a:p>
          <a:p>
            <a:pPr marL="0" indent="0" algn="l" rtl="0">
              <a:buNone/>
            </a:pPr>
            <a:endParaRPr lang="he-IL" altLang="en-US" dirty="0"/>
          </a:p>
          <a:p>
            <a:r>
              <a:rPr lang="he-IL" altLang="en-US" dirty="0"/>
              <a:t>גישה ל-</a:t>
            </a:r>
            <a:r>
              <a:rPr lang="en-US" altLang="en-US" dirty="0"/>
              <a:t>byte</a:t>
            </a:r>
            <a:r>
              <a:rPr lang="he-IL" altLang="en-US" dirty="0"/>
              <a:t> כלשהו בדף השייך לאזור הזיכרון מתורגמת לגישה לאותו </a:t>
            </a:r>
            <a:r>
              <a:rPr lang="en-US" altLang="en-US" dirty="0"/>
              <a:t>byte</a:t>
            </a:r>
            <a:r>
              <a:rPr lang="he-IL" altLang="en-US" dirty="0"/>
              <a:t> בתוך הקובץ.</a:t>
            </a:r>
          </a:p>
          <a:p>
            <a:pPr lvl="1"/>
            <a:r>
              <a:rPr lang="en-US" altLang="en-US" dirty="0" err="1"/>
              <a:t>mmap</a:t>
            </a:r>
            <a:r>
              <a:rPr lang="en-US" altLang="en-US" dirty="0"/>
              <a:t>()</a:t>
            </a:r>
            <a:r>
              <a:rPr lang="he-IL" altLang="en-US" dirty="0"/>
              <a:t> יוצרת אזור זיכרון חדש ומוסיפה אותו לרשימת אזורי הזיכרון של התהליך.</a:t>
            </a:r>
          </a:p>
          <a:p>
            <a:pPr lvl="1"/>
            <a:r>
              <a:rPr lang="he-IL" altLang="en-US" dirty="0"/>
              <a:t>אזור הזיכרון החדש נקרא </a:t>
            </a:r>
            <a:r>
              <a:rPr lang="en-US" altLang="en-US" dirty="0"/>
              <a:t>file-backed memory region</a:t>
            </a:r>
            <a:r>
              <a:rPr lang="he-IL" altLang="en-US" dirty="0"/>
              <a:t>.</a:t>
            </a:r>
          </a:p>
          <a:p>
            <a:pPr lvl="1"/>
            <a:r>
              <a:rPr lang="he-IL" altLang="en-US" dirty="0"/>
              <a:t>קובץ שממופה לזיכרון נקרא </a:t>
            </a:r>
            <a:r>
              <a:rPr lang="en-US" altLang="en-US" dirty="0"/>
              <a:t>memory mapped file</a:t>
            </a:r>
            <a:r>
              <a:rPr lang="he-IL" altLang="en-US" dirty="0"/>
              <a:t>.</a:t>
            </a:r>
          </a:p>
        </p:txBody>
      </p:sp>
      <p:grpSp>
        <p:nvGrpSpPr>
          <p:cNvPr id="349188" name="Group 4">
            <a:extLst>
              <a:ext uri="{FF2B5EF4-FFF2-40B4-BE49-F238E27FC236}">
                <a16:creationId xmlns:a16="http://schemas.microsoft.com/office/drawing/2014/main" id="{8D69E346-BF50-4D48-B401-D7B6DE307000}"/>
              </a:ext>
            </a:extLst>
          </p:cNvPr>
          <p:cNvGrpSpPr>
            <a:grpSpLocks/>
          </p:cNvGrpSpPr>
          <p:nvPr/>
        </p:nvGrpSpPr>
        <p:grpSpPr bwMode="auto">
          <a:xfrm>
            <a:off x="533400" y="533400"/>
            <a:ext cx="688975" cy="857250"/>
            <a:chOff x="1824" y="633"/>
            <a:chExt cx="2834" cy="2849"/>
          </a:xfrm>
        </p:grpSpPr>
        <p:sp>
          <p:nvSpPr>
            <p:cNvPr id="349189" name="Puzzle3">
              <a:extLst>
                <a:ext uri="{FF2B5EF4-FFF2-40B4-BE49-F238E27FC236}">
                  <a16:creationId xmlns:a16="http://schemas.microsoft.com/office/drawing/2014/main" id="{53E10142-B8C1-4AB9-9B25-AA7819F64202}"/>
                </a:ext>
              </a:extLst>
            </p:cNvPr>
            <p:cNvSpPr>
              <a:spLocks noEditPoints="1" noChangeArrowheads="1"/>
            </p:cNvSpPr>
            <p:nvPr/>
          </p:nvSpPr>
          <p:spPr bwMode="auto">
            <a:xfrm>
              <a:off x="3204" y="633"/>
              <a:ext cx="1114" cy="1514"/>
            </a:xfrm>
            <a:custGeom>
              <a:avLst/>
              <a:gdLst>
                <a:gd name="T0" fmla="*/ 10391 w 21600"/>
                <a:gd name="T1" fmla="*/ 15806 h 21600"/>
                <a:gd name="T2" fmla="*/ 20551 w 21600"/>
                <a:gd name="T3" fmla="*/ 21088 h 21600"/>
                <a:gd name="T4" fmla="*/ 13180 w 21600"/>
                <a:gd name="T5" fmla="*/ 13801 h 21600"/>
                <a:gd name="T6" fmla="*/ 20551 w 21600"/>
                <a:gd name="T7" fmla="*/ 7025 h 21600"/>
                <a:gd name="T8" fmla="*/ 10500 w 21600"/>
                <a:gd name="T9" fmla="*/ 52 h 21600"/>
                <a:gd name="T10" fmla="*/ 692 w 21600"/>
                <a:gd name="T11" fmla="*/ 6802 h 21600"/>
                <a:gd name="T12" fmla="*/ 8064 w 21600"/>
                <a:gd name="T13" fmla="*/ 13526 h 21600"/>
                <a:gd name="T14" fmla="*/ 692 w 21600"/>
                <a:gd name="T15" fmla="*/ 21088 h 21600"/>
                <a:gd name="T16" fmla="*/ 2273 w 21600"/>
                <a:gd name="T17" fmla="*/ 7719 h 21600"/>
                <a:gd name="T18" fmla="*/ 19149 w 21600"/>
                <a:gd name="T19" fmla="*/ 202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6625" y="20892"/>
                  </a:moveTo>
                  <a:lnTo>
                    <a:pt x="7105" y="21023"/>
                  </a:lnTo>
                  <a:lnTo>
                    <a:pt x="7513" y="21088"/>
                  </a:lnTo>
                  <a:lnTo>
                    <a:pt x="7922" y="21115"/>
                  </a:lnTo>
                  <a:lnTo>
                    <a:pt x="8242" y="21115"/>
                  </a:lnTo>
                  <a:lnTo>
                    <a:pt x="8544" y="21062"/>
                  </a:lnTo>
                  <a:lnTo>
                    <a:pt x="8810" y="20997"/>
                  </a:lnTo>
                  <a:lnTo>
                    <a:pt x="9023" y="20892"/>
                  </a:lnTo>
                  <a:lnTo>
                    <a:pt x="9148" y="20761"/>
                  </a:lnTo>
                  <a:lnTo>
                    <a:pt x="9290" y="20616"/>
                  </a:lnTo>
                  <a:lnTo>
                    <a:pt x="9361" y="20459"/>
                  </a:lnTo>
                  <a:lnTo>
                    <a:pt x="9396" y="20289"/>
                  </a:lnTo>
                  <a:lnTo>
                    <a:pt x="9396" y="20092"/>
                  </a:lnTo>
                  <a:lnTo>
                    <a:pt x="9325" y="19909"/>
                  </a:lnTo>
                  <a:lnTo>
                    <a:pt x="9219" y="19738"/>
                  </a:lnTo>
                  <a:lnTo>
                    <a:pt x="9094" y="19555"/>
                  </a:lnTo>
                  <a:lnTo>
                    <a:pt x="8917" y="19384"/>
                  </a:lnTo>
                  <a:lnTo>
                    <a:pt x="8650" y="19162"/>
                  </a:lnTo>
                  <a:lnTo>
                    <a:pt x="8437" y="18900"/>
                  </a:lnTo>
                  <a:lnTo>
                    <a:pt x="8277" y="18624"/>
                  </a:lnTo>
                  <a:lnTo>
                    <a:pt x="8135" y="18349"/>
                  </a:lnTo>
                  <a:lnTo>
                    <a:pt x="8028" y="18048"/>
                  </a:lnTo>
                  <a:lnTo>
                    <a:pt x="7993" y="17746"/>
                  </a:lnTo>
                  <a:lnTo>
                    <a:pt x="7993" y="17471"/>
                  </a:lnTo>
                  <a:lnTo>
                    <a:pt x="8028" y="17169"/>
                  </a:lnTo>
                  <a:lnTo>
                    <a:pt x="8135" y="16920"/>
                  </a:lnTo>
                  <a:lnTo>
                    <a:pt x="8277" y="16671"/>
                  </a:lnTo>
                  <a:lnTo>
                    <a:pt x="8366" y="16540"/>
                  </a:lnTo>
                  <a:lnTo>
                    <a:pt x="8473" y="16409"/>
                  </a:lnTo>
                  <a:lnTo>
                    <a:pt x="8615" y="16317"/>
                  </a:lnTo>
                  <a:lnTo>
                    <a:pt x="8739" y="16213"/>
                  </a:lnTo>
                  <a:lnTo>
                    <a:pt x="8881" y="16134"/>
                  </a:lnTo>
                  <a:lnTo>
                    <a:pt x="9059" y="16055"/>
                  </a:lnTo>
                  <a:lnTo>
                    <a:pt x="9254" y="15990"/>
                  </a:lnTo>
                  <a:lnTo>
                    <a:pt x="9432" y="15911"/>
                  </a:lnTo>
                  <a:lnTo>
                    <a:pt x="9663" y="15885"/>
                  </a:lnTo>
                  <a:lnTo>
                    <a:pt x="9876" y="15833"/>
                  </a:lnTo>
                  <a:lnTo>
                    <a:pt x="10142" y="15806"/>
                  </a:lnTo>
                  <a:lnTo>
                    <a:pt x="10391" y="15806"/>
                  </a:lnTo>
                  <a:lnTo>
                    <a:pt x="10728" y="15806"/>
                  </a:lnTo>
                  <a:lnTo>
                    <a:pt x="10995" y="15806"/>
                  </a:lnTo>
                  <a:lnTo>
                    <a:pt x="11279" y="15833"/>
                  </a:lnTo>
                  <a:lnTo>
                    <a:pt x="11546" y="15885"/>
                  </a:lnTo>
                  <a:lnTo>
                    <a:pt x="11776" y="15937"/>
                  </a:lnTo>
                  <a:lnTo>
                    <a:pt x="12025" y="15990"/>
                  </a:lnTo>
                  <a:lnTo>
                    <a:pt x="12221" y="16055"/>
                  </a:lnTo>
                  <a:lnTo>
                    <a:pt x="12434" y="16134"/>
                  </a:lnTo>
                  <a:lnTo>
                    <a:pt x="12611" y="16213"/>
                  </a:lnTo>
                  <a:lnTo>
                    <a:pt x="12771" y="16317"/>
                  </a:lnTo>
                  <a:lnTo>
                    <a:pt x="12913" y="16409"/>
                  </a:lnTo>
                  <a:lnTo>
                    <a:pt x="13038" y="16514"/>
                  </a:lnTo>
                  <a:lnTo>
                    <a:pt x="13251" y="16737"/>
                  </a:lnTo>
                  <a:lnTo>
                    <a:pt x="13428" y="16986"/>
                  </a:lnTo>
                  <a:lnTo>
                    <a:pt x="13517" y="17248"/>
                  </a:lnTo>
                  <a:lnTo>
                    <a:pt x="13588" y="17523"/>
                  </a:lnTo>
                  <a:lnTo>
                    <a:pt x="13588" y="17799"/>
                  </a:lnTo>
                  <a:lnTo>
                    <a:pt x="13517" y="18074"/>
                  </a:lnTo>
                  <a:lnTo>
                    <a:pt x="13428" y="18323"/>
                  </a:lnTo>
                  <a:lnTo>
                    <a:pt x="13286" y="18572"/>
                  </a:lnTo>
                  <a:lnTo>
                    <a:pt x="13109" y="18808"/>
                  </a:lnTo>
                  <a:lnTo>
                    <a:pt x="12878" y="19031"/>
                  </a:lnTo>
                  <a:lnTo>
                    <a:pt x="12434" y="19411"/>
                  </a:lnTo>
                  <a:lnTo>
                    <a:pt x="12132" y="19738"/>
                  </a:lnTo>
                  <a:lnTo>
                    <a:pt x="12025" y="19856"/>
                  </a:lnTo>
                  <a:lnTo>
                    <a:pt x="11919" y="20014"/>
                  </a:lnTo>
                  <a:lnTo>
                    <a:pt x="11883" y="20132"/>
                  </a:lnTo>
                  <a:lnTo>
                    <a:pt x="11883" y="20263"/>
                  </a:lnTo>
                  <a:lnTo>
                    <a:pt x="11883" y="20394"/>
                  </a:lnTo>
                  <a:lnTo>
                    <a:pt x="11954" y="20485"/>
                  </a:lnTo>
                  <a:lnTo>
                    <a:pt x="12061" y="20590"/>
                  </a:lnTo>
                  <a:lnTo>
                    <a:pt x="12185" y="20695"/>
                  </a:lnTo>
                  <a:lnTo>
                    <a:pt x="12327" y="20787"/>
                  </a:lnTo>
                  <a:lnTo>
                    <a:pt x="12540" y="20892"/>
                  </a:lnTo>
                  <a:lnTo>
                    <a:pt x="12771" y="20997"/>
                  </a:lnTo>
                  <a:lnTo>
                    <a:pt x="13073" y="21088"/>
                  </a:lnTo>
                  <a:lnTo>
                    <a:pt x="13428" y="21193"/>
                  </a:lnTo>
                  <a:lnTo>
                    <a:pt x="13873" y="21298"/>
                  </a:lnTo>
                  <a:lnTo>
                    <a:pt x="14317" y="21390"/>
                  </a:lnTo>
                  <a:lnTo>
                    <a:pt x="14778" y="21468"/>
                  </a:lnTo>
                  <a:lnTo>
                    <a:pt x="15294" y="21547"/>
                  </a:lnTo>
                  <a:lnTo>
                    <a:pt x="15809" y="21600"/>
                  </a:lnTo>
                  <a:lnTo>
                    <a:pt x="16359" y="21652"/>
                  </a:lnTo>
                  <a:lnTo>
                    <a:pt x="16875" y="21678"/>
                  </a:lnTo>
                  <a:lnTo>
                    <a:pt x="17407" y="21678"/>
                  </a:lnTo>
                  <a:lnTo>
                    <a:pt x="17958" y="21678"/>
                  </a:lnTo>
                  <a:lnTo>
                    <a:pt x="18473" y="21652"/>
                  </a:lnTo>
                  <a:lnTo>
                    <a:pt x="18953" y="21573"/>
                  </a:lnTo>
                  <a:lnTo>
                    <a:pt x="19397" y="21495"/>
                  </a:lnTo>
                  <a:lnTo>
                    <a:pt x="19841" y="21390"/>
                  </a:lnTo>
                  <a:lnTo>
                    <a:pt x="20214" y="21272"/>
                  </a:lnTo>
                  <a:lnTo>
                    <a:pt x="20551" y="21088"/>
                  </a:lnTo>
                  <a:lnTo>
                    <a:pt x="20480" y="20787"/>
                  </a:lnTo>
                  <a:lnTo>
                    <a:pt x="20409" y="20485"/>
                  </a:lnTo>
                  <a:lnTo>
                    <a:pt x="20356" y="20158"/>
                  </a:lnTo>
                  <a:lnTo>
                    <a:pt x="20356" y="19804"/>
                  </a:lnTo>
                  <a:lnTo>
                    <a:pt x="20321" y="19083"/>
                  </a:lnTo>
                  <a:lnTo>
                    <a:pt x="20356" y="18349"/>
                  </a:lnTo>
                  <a:lnTo>
                    <a:pt x="20409" y="17641"/>
                  </a:lnTo>
                  <a:lnTo>
                    <a:pt x="20480" y="17012"/>
                  </a:lnTo>
                  <a:lnTo>
                    <a:pt x="20551" y="16488"/>
                  </a:lnTo>
                  <a:lnTo>
                    <a:pt x="20551" y="16055"/>
                  </a:lnTo>
                  <a:lnTo>
                    <a:pt x="20551" y="15911"/>
                  </a:lnTo>
                  <a:lnTo>
                    <a:pt x="20445" y="15754"/>
                  </a:lnTo>
                  <a:lnTo>
                    <a:pt x="20356" y="15610"/>
                  </a:lnTo>
                  <a:lnTo>
                    <a:pt x="20178" y="15452"/>
                  </a:lnTo>
                  <a:lnTo>
                    <a:pt x="20001" y="15334"/>
                  </a:lnTo>
                  <a:lnTo>
                    <a:pt x="19770" y="15230"/>
                  </a:lnTo>
                  <a:lnTo>
                    <a:pt x="19521" y="15125"/>
                  </a:lnTo>
                  <a:lnTo>
                    <a:pt x="19290" y="15059"/>
                  </a:lnTo>
                  <a:lnTo>
                    <a:pt x="19024" y="15007"/>
                  </a:lnTo>
                  <a:lnTo>
                    <a:pt x="18740" y="14954"/>
                  </a:lnTo>
                  <a:lnTo>
                    <a:pt x="18509" y="14954"/>
                  </a:lnTo>
                  <a:lnTo>
                    <a:pt x="18225" y="14954"/>
                  </a:lnTo>
                  <a:lnTo>
                    <a:pt x="17994" y="15007"/>
                  </a:lnTo>
                  <a:lnTo>
                    <a:pt x="17763" y="15085"/>
                  </a:lnTo>
                  <a:lnTo>
                    <a:pt x="17550" y="15177"/>
                  </a:lnTo>
                  <a:lnTo>
                    <a:pt x="17372" y="15308"/>
                  </a:lnTo>
                  <a:lnTo>
                    <a:pt x="17176" y="15426"/>
                  </a:lnTo>
                  <a:lnTo>
                    <a:pt x="16928" y="15557"/>
                  </a:lnTo>
                  <a:lnTo>
                    <a:pt x="16661" y="15636"/>
                  </a:lnTo>
                  <a:lnTo>
                    <a:pt x="16359" y="15688"/>
                  </a:lnTo>
                  <a:lnTo>
                    <a:pt x="16022" y="15715"/>
                  </a:lnTo>
                  <a:lnTo>
                    <a:pt x="15667" y="15688"/>
                  </a:lnTo>
                  <a:lnTo>
                    <a:pt x="15294" y="15662"/>
                  </a:lnTo>
                  <a:lnTo>
                    <a:pt x="14956" y="15583"/>
                  </a:lnTo>
                  <a:lnTo>
                    <a:pt x="14619" y="15479"/>
                  </a:lnTo>
                  <a:lnTo>
                    <a:pt x="14281" y="15334"/>
                  </a:lnTo>
                  <a:lnTo>
                    <a:pt x="13961" y="15177"/>
                  </a:lnTo>
                  <a:lnTo>
                    <a:pt x="13695" y="14981"/>
                  </a:lnTo>
                  <a:lnTo>
                    <a:pt x="13588" y="14850"/>
                  </a:lnTo>
                  <a:lnTo>
                    <a:pt x="13482" y="14732"/>
                  </a:lnTo>
                  <a:lnTo>
                    <a:pt x="13393" y="14600"/>
                  </a:lnTo>
                  <a:lnTo>
                    <a:pt x="13322" y="14456"/>
                  </a:lnTo>
                  <a:lnTo>
                    <a:pt x="13251" y="14299"/>
                  </a:lnTo>
                  <a:lnTo>
                    <a:pt x="13215" y="14155"/>
                  </a:lnTo>
                  <a:lnTo>
                    <a:pt x="13180" y="13971"/>
                  </a:lnTo>
                  <a:lnTo>
                    <a:pt x="13180" y="13801"/>
                  </a:lnTo>
                  <a:lnTo>
                    <a:pt x="13180" y="13591"/>
                  </a:lnTo>
                  <a:lnTo>
                    <a:pt x="13215" y="13395"/>
                  </a:lnTo>
                  <a:lnTo>
                    <a:pt x="13251" y="13198"/>
                  </a:lnTo>
                  <a:lnTo>
                    <a:pt x="13322" y="13015"/>
                  </a:lnTo>
                  <a:lnTo>
                    <a:pt x="13393" y="12870"/>
                  </a:lnTo>
                  <a:lnTo>
                    <a:pt x="13482" y="12713"/>
                  </a:lnTo>
                  <a:lnTo>
                    <a:pt x="13588" y="12569"/>
                  </a:lnTo>
                  <a:lnTo>
                    <a:pt x="13730" y="12438"/>
                  </a:lnTo>
                  <a:lnTo>
                    <a:pt x="13997" y="12215"/>
                  </a:lnTo>
                  <a:lnTo>
                    <a:pt x="14334" y="12005"/>
                  </a:lnTo>
                  <a:lnTo>
                    <a:pt x="14690" y="11861"/>
                  </a:lnTo>
                  <a:lnTo>
                    <a:pt x="15063" y="11756"/>
                  </a:lnTo>
                  <a:lnTo>
                    <a:pt x="15436" y="11678"/>
                  </a:lnTo>
                  <a:lnTo>
                    <a:pt x="15809" y="11638"/>
                  </a:lnTo>
                  <a:lnTo>
                    <a:pt x="16182" y="11638"/>
                  </a:lnTo>
                  <a:lnTo>
                    <a:pt x="16555" y="11678"/>
                  </a:lnTo>
                  <a:lnTo>
                    <a:pt x="16910" y="11730"/>
                  </a:lnTo>
                  <a:lnTo>
                    <a:pt x="17248" y="11835"/>
                  </a:lnTo>
                  <a:lnTo>
                    <a:pt x="17514" y="11966"/>
                  </a:lnTo>
                  <a:lnTo>
                    <a:pt x="17763" y="12110"/>
                  </a:lnTo>
                  <a:lnTo>
                    <a:pt x="17887" y="12215"/>
                  </a:lnTo>
                  <a:lnTo>
                    <a:pt x="18065" y="12307"/>
                  </a:lnTo>
                  <a:lnTo>
                    <a:pt x="18260" y="12412"/>
                  </a:lnTo>
                  <a:lnTo>
                    <a:pt x="18438" y="12464"/>
                  </a:lnTo>
                  <a:lnTo>
                    <a:pt x="18669" y="12543"/>
                  </a:lnTo>
                  <a:lnTo>
                    <a:pt x="18882" y="12569"/>
                  </a:lnTo>
                  <a:lnTo>
                    <a:pt x="19113" y="12595"/>
                  </a:lnTo>
                  <a:lnTo>
                    <a:pt x="19361" y="12608"/>
                  </a:lnTo>
                  <a:lnTo>
                    <a:pt x="19592" y="12608"/>
                  </a:lnTo>
                  <a:lnTo>
                    <a:pt x="19841" y="12595"/>
                  </a:lnTo>
                  <a:lnTo>
                    <a:pt x="20072" y="12543"/>
                  </a:lnTo>
                  <a:lnTo>
                    <a:pt x="20321" y="12490"/>
                  </a:lnTo>
                  <a:lnTo>
                    <a:pt x="20551" y="12438"/>
                  </a:lnTo>
                  <a:lnTo>
                    <a:pt x="20800" y="12333"/>
                  </a:lnTo>
                  <a:lnTo>
                    <a:pt x="20996" y="12241"/>
                  </a:lnTo>
                  <a:lnTo>
                    <a:pt x="21244" y="12110"/>
                  </a:lnTo>
                  <a:lnTo>
                    <a:pt x="21298" y="12032"/>
                  </a:lnTo>
                  <a:lnTo>
                    <a:pt x="21404" y="11966"/>
                  </a:lnTo>
                  <a:lnTo>
                    <a:pt x="21475" y="11861"/>
                  </a:lnTo>
                  <a:lnTo>
                    <a:pt x="21511" y="11730"/>
                  </a:lnTo>
                  <a:lnTo>
                    <a:pt x="21617" y="11481"/>
                  </a:lnTo>
                  <a:lnTo>
                    <a:pt x="21653" y="11180"/>
                  </a:lnTo>
                  <a:lnTo>
                    <a:pt x="21653" y="10826"/>
                  </a:lnTo>
                  <a:lnTo>
                    <a:pt x="21653" y="10472"/>
                  </a:lnTo>
                  <a:lnTo>
                    <a:pt x="21582" y="10092"/>
                  </a:lnTo>
                  <a:lnTo>
                    <a:pt x="21511" y="9725"/>
                  </a:lnTo>
                  <a:lnTo>
                    <a:pt x="21298" y="8912"/>
                  </a:lnTo>
                  <a:lnTo>
                    <a:pt x="21067" y="8191"/>
                  </a:lnTo>
                  <a:lnTo>
                    <a:pt x="20800" y="7536"/>
                  </a:lnTo>
                  <a:lnTo>
                    <a:pt x="20551" y="7025"/>
                  </a:lnTo>
                  <a:lnTo>
                    <a:pt x="20001" y="7103"/>
                  </a:lnTo>
                  <a:lnTo>
                    <a:pt x="19432" y="7156"/>
                  </a:lnTo>
                  <a:lnTo>
                    <a:pt x="18846" y="7208"/>
                  </a:lnTo>
                  <a:lnTo>
                    <a:pt x="18225" y="7208"/>
                  </a:lnTo>
                  <a:lnTo>
                    <a:pt x="17656" y="7208"/>
                  </a:lnTo>
                  <a:lnTo>
                    <a:pt x="17070" y="7182"/>
                  </a:lnTo>
                  <a:lnTo>
                    <a:pt x="16484" y="7156"/>
                  </a:lnTo>
                  <a:lnTo>
                    <a:pt x="15986" y="7103"/>
                  </a:lnTo>
                  <a:lnTo>
                    <a:pt x="14992" y="6999"/>
                  </a:lnTo>
                  <a:lnTo>
                    <a:pt x="14210" y="6907"/>
                  </a:lnTo>
                  <a:lnTo>
                    <a:pt x="13695" y="6828"/>
                  </a:lnTo>
                  <a:lnTo>
                    <a:pt x="13517" y="6802"/>
                  </a:lnTo>
                  <a:lnTo>
                    <a:pt x="13073" y="6645"/>
                  </a:lnTo>
                  <a:lnTo>
                    <a:pt x="12700" y="6474"/>
                  </a:lnTo>
                  <a:lnTo>
                    <a:pt x="12363" y="6304"/>
                  </a:lnTo>
                  <a:lnTo>
                    <a:pt x="12132" y="6094"/>
                  </a:lnTo>
                  <a:lnTo>
                    <a:pt x="11919" y="5871"/>
                  </a:lnTo>
                  <a:lnTo>
                    <a:pt x="11776" y="5649"/>
                  </a:lnTo>
                  <a:lnTo>
                    <a:pt x="11688" y="5413"/>
                  </a:lnTo>
                  <a:lnTo>
                    <a:pt x="11617" y="5190"/>
                  </a:lnTo>
                  <a:lnTo>
                    <a:pt x="11617" y="4941"/>
                  </a:lnTo>
                  <a:lnTo>
                    <a:pt x="11652" y="4718"/>
                  </a:lnTo>
                  <a:lnTo>
                    <a:pt x="11723" y="4482"/>
                  </a:lnTo>
                  <a:lnTo>
                    <a:pt x="11812" y="4285"/>
                  </a:lnTo>
                  <a:lnTo>
                    <a:pt x="11919" y="4089"/>
                  </a:lnTo>
                  <a:lnTo>
                    <a:pt x="12096" y="3905"/>
                  </a:lnTo>
                  <a:lnTo>
                    <a:pt x="12292" y="3735"/>
                  </a:lnTo>
                  <a:lnTo>
                    <a:pt x="12505" y="3604"/>
                  </a:lnTo>
                  <a:lnTo>
                    <a:pt x="12700" y="3460"/>
                  </a:lnTo>
                  <a:lnTo>
                    <a:pt x="12878" y="3250"/>
                  </a:lnTo>
                  <a:lnTo>
                    <a:pt x="13038" y="3027"/>
                  </a:lnTo>
                  <a:lnTo>
                    <a:pt x="13180" y="2752"/>
                  </a:lnTo>
                  <a:lnTo>
                    <a:pt x="13286" y="2477"/>
                  </a:lnTo>
                  <a:lnTo>
                    <a:pt x="13322" y="2175"/>
                  </a:lnTo>
                  <a:lnTo>
                    <a:pt x="13357" y="1874"/>
                  </a:lnTo>
                  <a:lnTo>
                    <a:pt x="13286" y="1572"/>
                  </a:lnTo>
                  <a:lnTo>
                    <a:pt x="13180" y="1271"/>
                  </a:lnTo>
                  <a:lnTo>
                    <a:pt x="13038" y="983"/>
                  </a:lnTo>
                  <a:lnTo>
                    <a:pt x="12949" y="865"/>
                  </a:lnTo>
                  <a:lnTo>
                    <a:pt x="12807" y="733"/>
                  </a:lnTo>
                  <a:lnTo>
                    <a:pt x="12665" y="616"/>
                  </a:lnTo>
                  <a:lnTo>
                    <a:pt x="12505" y="511"/>
                  </a:lnTo>
                  <a:lnTo>
                    <a:pt x="12327" y="406"/>
                  </a:lnTo>
                  <a:lnTo>
                    <a:pt x="12132" y="314"/>
                  </a:lnTo>
                  <a:lnTo>
                    <a:pt x="11883" y="235"/>
                  </a:lnTo>
                  <a:lnTo>
                    <a:pt x="11652" y="183"/>
                  </a:lnTo>
                  <a:lnTo>
                    <a:pt x="11368" y="104"/>
                  </a:lnTo>
                  <a:lnTo>
                    <a:pt x="11101" y="78"/>
                  </a:lnTo>
                  <a:lnTo>
                    <a:pt x="10800" y="52"/>
                  </a:lnTo>
                  <a:lnTo>
                    <a:pt x="10444" y="52"/>
                  </a:lnTo>
                  <a:lnTo>
                    <a:pt x="10142" y="52"/>
                  </a:lnTo>
                  <a:lnTo>
                    <a:pt x="9840" y="78"/>
                  </a:lnTo>
                  <a:lnTo>
                    <a:pt x="9574" y="104"/>
                  </a:lnTo>
                  <a:lnTo>
                    <a:pt x="9325" y="157"/>
                  </a:lnTo>
                  <a:lnTo>
                    <a:pt x="9094" y="209"/>
                  </a:lnTo>
                  <a:lnTo>
                    <a:pt x="8846" y="262"/>
                  </a:lnTo>
                  <a:lnTo>
                    <a:pt x="8650" y="340"/>
                  </a:lnTo>
                  <a:lnTo>
                    <a:pt x="8437" y="432"/>
                  </a:lnTo>
                  <a:lnTo>
                    <a:pt x="8277" y="511"/>
                  </a:lnTo>
                  <a:lnTo>
                    <a:pt x="8100" y="616"/>
                  </a:lnTo>
                  <a:lnTo>
                    <a:pt x="7957" y="707"/>
                  </a:lnTo>
                  <a:lnTo>
                    <a:pt x="7833" y="838"/>
                  </a:lnTo>
                  <a:lnTo>
                    <a:pt x="7620" y="1061"/>
                  </a:lnTo>
                  <a:lnTo>
                    <a:pt x="7442" y="1336"/>
                  </a:lnTo>
                  <a:lnTo>
                    <a:pt x="7353" y="1599"/>
                  </a:lnTo>
                  <a:lnTo>
                    <a:pt x="7318" y="1900"/>
                  </a:lnTo>
                  <a:lnTo>
                    <a:pt x="7318" y="2175"/>
                  </a:lnTo>
                  <a:lnTo>
                    <a:pt x="7353" y="2450"/>
                  </a:lnTo>
                  <a:lnTo>
                    <a:pt x="7442" y="2726"/>
                  </a:lnTo>
                  <a:lnTo>
                    <a:pt x="7620" y="2975"/>
                  </a:lnTo>
                  <a:lnTo>
                    <a:pt x="7833" y="3198"/>
                  </a:lnTo>
                  <a:lnTo>
                    <a:pt x="8064" y="3433"/>
                  </a:lnTo>
                  <a:lnTo>
                    <a:pt x="8295" y="3630"/>
                  </a:lnTo>
                  <a:lnTo>
                    <a:pt x="8508" y="3853"/>
                  </a:lnTo>
                  <a:lnTo>
                    <a:pt x="8686" y="4089"/>
                  </a:lnTo>
                  <a:lnTo>
                    <a:pt x="8775" y="4312"/>
                  </a:lnTo>
                  <a:lnTo>
                    <a:pt x="8846" y="4561"/>
                  </a:lnTo>
                  <a:lnTo>
                    <a:pt x="8846" y="4810"/>
                  </a:lnTo>
                  <a:lnTo>
                    <a:pt x="8810" y="5059"/>
                  </a:lnTo>
                  <a:lnTo>
                    <a:pt x="8721" y="5295"/>
                  </a:lnTo>
                  <a:lnTo>
                    <a:pt x="8579" y="5544"/>
                  </a:lnTo>
                  <a:lnTo>
                    <a:pt x="8366" y="5766"/>
                  </a:lnTo>
                  <a:lnTo>
                    <a:pt x="8135" y="5976"/>
                  </a:lnTo>
                  <a:lnTo>
                    <a:pt x="7833" y="6199"/>
                  </a:lnTo>
                  <a:lnTo>
                    <a:pt x="7478" y="6369"/>
                  </a:lnTo>
                  <a:lnTo>
                    <a:pt x="7069" y="6527"/>
                  </a:lnTo>
                  <a:lnTo>
                    <a:pt x="6590" y="6671"/>
                  </a:lnTo>
                  <a:lnTo>
                    <a:pt x="6092" y="6802"/>
                  </a:lnTo>
                  <a:lnTo>
                    <a:pt x="5684" y="6802"/>
                  </a:lnTo>
                  <a:lnTo>
                    <a:pt x="5133" y="6802"/>
                  </a:lnTo>
                  <a:lnTo>
                    <a:pt x="4547" y="6802"/>
                  </a:lnTo>
                  <a:lnTo>
                    <a:pt x="3872" y="6802"/>
                  </a:lnTo>
                  <a:lnTo>
                    <a:pt x="3144" y="6802"/>
                  </a:lnTo>
                  <a:lnTo>
                    <a:pt x="2362" y="6802"/>
                  </a:lnTo>
                  <a:lnTo>
                    <a:pt x="1545" y="6802"/>
                  </a:lnTo>
                  <a:lnTo>
                    <a:pt x="692" y="6802"/>
                  </a:lnTo>
                  <a:lnTo>
                    <a:pt x="586" y="7234"/>
                  </a:lnTo>
                  <a:lnTo>
                    <a:pt x="461" y="7837"/>
                  </a:lnTo>
                  <a:lnTo>
                    <a:pt x="355" y="8493"/>
                  </a:lnTo>
                  <a:lnTo>
                    <a:pt x="248" y="9187"/>
                  </a:lnTo>
                  <a:lnTo>
                    <a:pt x="142" y="9869"/>
                  </a:lnTo>
                  <a:lnTo>
                    <a:pt x="106" y="10498"/>
                  </a:lnTo>
                  <a:lnTo>
                    <a:pt x="106" y="10983"/>
                  </a:lnTo>
                  <a:lnTo>
                    <a:pt x="106" y="11311"/>
                  </a:lnTo>
                  <a:lnTo>
                    <a:pt x="213" y="11481"/>
                  </a:lnTo>
                  <a:lnTo>
                    <a:pt x="319" y="11651"/>
                  </a:lnTo>
                  <a:lnTo>
                    <a:pt x="497" y="11783"/>
                  </a:lnTo>
                  <a:lnTo>
                    <a:pt x="692" y="11914"/>
                  </a:lnTo>
                  <a:lnTo>
                    <a:pt x="941" y="12032"/>
                  </a:lnTo>
                  <a:lnTo>
                    <a:pt x="1207" y="12110"/>
                  </a:lnTo>
                  <a:lnTo>
                    <a:pt x="1509" y="12189"/>
                  </a:lnTo>
                  <a:lnTo>
                    <a:pt x="1794" y="12241"/>
                  </a:lnTo>
                  <a:lnTo>
                    <a:pt x="2131" y="12267"/>
                  </a:lnTo>
                  <a:lnTo>
                    <a:pt x="2433" y="12281"/>
                  </a:lnTo>
                  <a:lnTo>
                    <a:pt x="2735" y="12267"/>
                  </a:lnTo>
                  <a:lnTo>
                    <a:pt x="3055" y="12241"/>
                  </a:lnTo>
                  <a:lnTo>
                    <a:pt x="3357" y="12189"/>
                  </a:lnTo>
                  <a:lnTo>
                    <a:pt x="3623" y="12084"/>
                  </a:lnTo>
                  <a:lnTo>
                    <a:pt x="3872" y="11979"/>
                  </a:lnTo>
                  <a:lnTo>
                    <a:pt x="4103" y="11861"/>
                  </a:lnTo>
                  <a:lnTo>
                    <a:pt x="4316" y="11704"/>
                  </a:lnTo>
                  <a:lnTo>
                    <a:pt x="4582" y="11612"/>
                  </a:lnTo>
                  <a:lnTo>
                    <a:pt x="4849" y="11533"/>
                  </a:lnTo>
                  <a:lnTo>
                    <a:pt x="5169" y="11507"/>
                  </a:lnTo>
                  <a:lnTo>
                    <a:pt x="5506" y="11481"/>
                  </a:lnTo>
                  <a:lnTo>
                    <a:pt x="5808" y="11507"/>
                  </a:lnTo>
                  <a:lnTo>
                    <a:pt x="6146" y="11560"/>
                  </a:lnTo>
                  <a:lnTo>
                    <a:pt x="6501" y="11651"/>
                  </a:lnTo>
                  <a:lnTo>
                    <a:pt x="6803" y="11783"/>
                  </a:lnTo>
                  <a:lnTo>
                    <a:pt x="7105" y="11940"/>
                  </a:lnTo>
                  <a:lnTo>
                    <a:pt x="7353" y="12110"/>
                  </a:lnTo>
                  <a:lnTo>
                    <a:pt x="7584" y="12333"/>
                  </a:lnTo>
                  <a:lnTo>
                    <a:pt x="7798" y="12595"/>
                  </a:lnTo>
                  <a:lnTo>
                    <a:pt x="7922" y="12870"/>
                  </a:lnTo>
                  <a:lnTo>
                    <a:pt x="8028" y="13198"/>
                  </a:lnTo>
                  <a:lnTo>
                    <a:pt x="8064" y="13526"/>
                  </a:lnTo>
                  <a:lnTo>
                    <a:pt x="8028" y="13775"/>
                  </a:lnTo>
                  <a:lnTo>
                    <a:pt x="7922" y="13998"/>
                  </a:lnTo>
                  <a:lnTo>
                    <a:pt x="7798" y="14220"/>
                  </a:lnTo>
                  <a:lnTo>
                    <a:pt x="7584" y="14404"/>
                  </a:lnTo>
                  <a:lnTo>
                    <a:pt x="7353" y="14574"/>
                  </a:lnTo>
                  <a:lnTo>
                    <a:pt x="7105" y="14732"/>
                  </a:lnTo>
                  <a:lnTo>
                    <a:pt x="6803" y="14850"/>
                  </a:lnTo>
                  <a:lnTo>
                    <a:pt x="6501" y="14954"/>
                  </a:lnTo>
                  <a:lnTo>
                    <a:pt x="6146" y="15033"/>
                  </a:lnTo>
                  <a:lnTo>
                    <a:pt x="5808" y="15085"/>
                  </a:lnTo>
                  <a:lnTo>
                    <a:pt x="5506" y="15085"/>
                  </a:lnTo>
                  <a:lnTo>
                    <a:pt x="5169" y="15059"/>
                  </a:lnTo>
                  <a:lnTo>
                    <a:pt x="4849" y="15007"/>
                  </a:lnTo>
                  <a:lnTo>
                    <a:pt x="4582" y="14902"/>
                  </a:lnTo>
                  <a:lnTo>
                    <a:pt x="4316" y="14784"/>
                  </a:lnTo>
                  <a:lnTo>
                    <a:pt x="4103" y="14600"/>
                  </a:lnTo>
                  <a:lnTo>
                    <a:pt x="3907" y="14430"/>
                  </a:lnTo>
                  <a:lnTo>
                    <a:pt x="3659" y="14299"/>
                  </a:lnTo>
                  <a:lnTo>
                    <a:pt x="3428" y="14194"/>
                  </a:lnTo>
                  <a:lnTo>
                    <a:pt x="3179" y="14129"/>
                  </a:lnTo>
                  <a:lnTo>
                    <a:pt x="2913" y="14102"/>
                  </a:lnTo>
                  <a:lnTo>
                    <a:pt x="2646" y="14102"/>
                  </a:lnTo>
                  <a:lnTo>
                    <a:pt x="2362" y="14129"/>
                  </a:lnTo>
                  <a:lnTo>
                    <a:pt x="2096" y="14168"/>
                  </a:lnTo>
                  <a:lnTo>
                    <a:pt x="1811" y="14273"/>
                  </a:lnTo>
                  <a:lnTo>
                    <a:pt x="1545" y="14378"/>
                  </a:lnTo>
                  <a:lnTo>
                    <a:pt x="1314" y="14496"/>
                  </a:lnTo>
                  <a:lnTo>
                    <a:pt x="1065" y="14653"/>
                  </a:lnTo>
                  <a:lnTo>
                    <a:pt x="870" y="14797"/>
                  </a:lnTo>
                  <a:lnTo>
                    <a:pt x="657" y="14981"/>
                  </a:lnTo>
                  <a:lnTo>
                    <a:pt x="497" y="15177"/>
                  </a:lnTo>
                  <a:lnTo>
                    <a:pt x="390" y="15413"/>
                  </a:lnTo>
                  <a:lnTo>
                    <a:pt x="284" y="15636"/>
                  </a:lnTo>
                  <a:lnTo>
                    <a:pt x="248" y="15911"/>
                  </a:lnTo>
                  <a:lnTo>
                    <a:pt x="284" y="16239"/>
                  </a:lnTo>
                  <a:lnTo>
                    <a:pt x="319" y="16566"/>
                  </a:lnTo>
                  <a:lnTo>
                    <a:pt x="497" y="17340"/>
                  </a:lnTo>
                  <a:lnTo>
                    <a:pt x="692" y="18152"/>
                  </a:lnTo>
                  <a:lnTo>
                    <a:pt x="799" y="18559"/>
                  </a:lnTo>
                  <a:lnTo>
                    <a:pt x="905" y="18978"/>
                  </a:lnTo>
                  <a:lnTo>
                    <a:pt x="959" y="19384"/>
                  </a:lnTo>
                  <a:lnTo>
                    <a:pt x="994" y="19791"/>
                  </a:lnTo>
                  <a:lnTo>
                    <a:pt x="994" y="20132"/>
                  </a:lnTo>
                  <a:lnTo>
                    <a:pt x="959" y="20485"/>
                  </a:lnTo>
                  <a:lnTo>
                    <a:pt x="941" y="20669"/>
                  </a:lnTo>
                  <a:lnTo>
                    <a:pt x="870" y="20813"/>
                  </a:lnTo>
                  <a:lnTo>
                    <a:pt x="799" y="20970"/>
                  </a:lnTo>
                  <a:lnTo>
                    <a:pt x="692" y="21088"/>
                  </a:lnTo>
                  <a:lnTo>
                    <a:pt x="1474" y="20997"/>
                  </a:lnTo>
                  <a:lnTo>
                    <a:pt x="2291" y="20866"/>
                  </a:lnTo>
                  <a:lnTo>
                    <a:pt x="3108" y="20787"/>
                  </a:lnTo>
                  <a:lnTo>
                    <a:pt x="3907" y="20721"/>
                  </a:lnTo>
                  <a:lnTo>
                    <a:pt x="4653" y="20695"/>
                  </a:lnTo>
                  <a:lnTo>
                    <a:pt x="5364" y="20695"/>
                  </a:lnTo>
                  <a:lnTo>
                    <a:pt x="5701" y="20721"/>
                  </a:lnTo>
                  <a:lnTo>
                    <a:pt x="6057" y="20761"/>
                  </a:lnTo>
                  <a:lnTo>
                    <a:pt x="6323" y="20813"/>
                  </a:lnTo>
                  <a:lnTo>
                    <a:pt x="6625" y="20892"/>
                  </a:lnTo>
                  <a:close/>
                </a:path>
              </a:pathLst>
            </a:custGeom>
            <a:solidFill>
              <a:srgbClr val="FFBE7D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9190" name="Puzzle2">
              <a:extLst>
                <a:ext uri="{FF2B5EF4-FFF2-40B4-BE49-F238E27FC236}">
                  <a16:creationId xmlns:a16="http://schemas.microsoft.com/office/drawing/2014/main" id="{6664AC81-67C4-407B-8AFA-A492EDA908BF}"/>
                </a:ext>
              </a:extLst>
            </p:cNvPr>
            <p:cNvSpPr>
              <a:spLocks noEditPoints="1" noChangeArrowheads="1"/>
            </p:cNvSpPr>
            <p:nvPr/>
          </p:nvSpPr>
          <p:spPr bwMode="auto">
            <a:xfrm>
              <a:off x="2880" y="1736"/>
              <a:ext cx="1778" cy="1379"/>
            </a:xfrm>
            <a:custGeom>
              <a:avLst/>
              <a:gdLst>
                <a:gd name="T0" fmla="*/ 11 w 21600"/>
                <a:gd name="T1" fmla="*/ 13386 h 21600"/>
                <a:gd name="T2" fmla="*/ 4202 w 21600"/>
                <a:gd name="T3" fmla="*/ 21161 h 21600"/>
                <a:gd name="T4" fmla="*/ 10400 w 21600"/>
                <a:gd name="T5" fmla="*/ 13909 h 21600"/>
                <a:gd name="T6" fmla="*/ 16821 w 21600"/>
                <a:gd name="T7" fmla="*/ 21190 h 21600"/>
                <a:gd name="T8" fmla="*/ 21600 w 21600"/>
                <a:gd name="T9" fmla="*/ 15083 h 21600"/>
                <a:gd name="T10" fmla="*/ 16889 w 21600"/>
                <a:gd name="T11" fmla="*/ 5739 h 21600"/>
                <a:gd name="T12" fmla="*/ 10800 w 21600"/>
                <a:gd name="T13" fmla="*/ 28 h 21600"/>
                <a:gd name="T14" fmla="*/ 4202 w 21600"/>
                <a:gd name="T15" fmla="*/ 5894 h 21600"/>
                <a:gd name="T16" fmla="*/ 5388 w 21600"/>
                <a:gd name="T17" fmla="*/ 6742 h 21600"/>
                <a:gd name="T18" fmla="*/ 16177 w 21600"/>
                <a:gd name="T19" fmla="*/ 20441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4247" y="12354"/>
                  </a:moveTo>
                  <a:lnTo>
                    <a:pt x="4134" y="12468"/>
                  </a:lnTo>
                  <a:lnTo>
                    <a:pt x="4010" y="12581"/>
                  </a:lnTo>
                  <a:lnTo>
                    <a:pt x="3897" y="12637"/>
                  </a:lnTo>
                  <a:lnTo>
                    <a:pt x="3773" y="12694"/>
                  </a:lnTo>
                  <a:lnTo>
                    <a:pt x="3637" y="12694"/>
                  </a:lnTo>
                  <a:lnTo>
                    <a:pt x="3524" y="12694"/>
                  </a:lnTo>
                  <a:lnTo>
                    <a:pt x="3400" y="12665"/>
                  </a:lnTo>
                  <a:lnTo>
                    <a:pt x="3287" y="12609"/>
                  </a:lnTo>
                  <a:lnTo>
                    <a:pt x="3027" y="12496"/>
                  </a:lnTo>
                  <a:lnTo>
                    <a:pt x="2790" y="12340"/>
                  </a:lnTo>
                  <a:lnTo>
                    <a:pt x="2530" y="12142"/>
                  </a:lnTo>
                  <a:lnTo>
                    <a:pt x="2293" y="11987"/>
                  </a:lnTo>
                  <a:lnTo>
                    <a:pt x="2033" y="11817"/>
                  </a:lnTo>
                  <a:lnTo>
                    <a:pt x="1773" y="11676"/>
                  </a:lnTo>
                  <a:lnTo>
                    <a:pt x="1638" y="11662"/>
                  </a:lnTo>
                  <a:lnTo>
                    <a:pt x="1513" y="11634"/>
                  </a:lnTo>
                  <a:lnTo>
                    <a:pt x="1378" y="11634"/>
                  </a:lnTo>
                  <a:lnTo>
                    <a:pt x="1253" y="11634"/>
                  </a:lnTo>
                  <a:lnTo>
                    <a:pt x="1118" y="11662"/>
                  </a:lnTo>
                  <a:lnTo>
                    <a:pt x="971" y="11732"/>
                  </a:lnTo>
                  <a:lnTo>
                    <a:pt x="835" y="11817"/>
                  </a:lnTo>
                  <a:lnTo>
                    <a:pt x="711" y="11959"/>
                  </a:lnTo>
                  <a:lnTo>
                    <a:pt x="553" y="12086"/>
                  </a:lnTo>
                  <a:lnTo>
                    <a:pt x="429" y="12284"/>
                  </a:lnTo>
                  <a:lnTo>
                    <a:pt x="271" y="12524"/>
                  </a:lnTo>
                  <a:lnTo>
                    <a:pt x="146" y="12793"/>
                  </a:lnTo>
                  <a:lnTo>
                    <a:pt x="79" y="12962"/>
                  </a:lnTo>
                  <a:lnTo>
                    <a:pt x="33" y="13146"/>
                  </a:lnTo>
                  <a:lnTo>
                    <a:pt x="11" y="13386"/>
                  </a:lnTo>
                  <a:lnTo>
                    <a:pt x="11" y="13641"/>
                  </a:lnTo>
                  <a:lnTo>
                    <a:pt x="33" y="13881"/>
                  </a:lnTo>
                  <a:lnTo>
                    <a:pt x="101" y="14150"/>
                  </a:lnTo>
                  <a:lnTo>
                    <a:pt x="192" y="14404"/>
                  </a:lnTo>
                  <a:lnTo>
                    <a:pt x="293" y="14645"/>
                  </a:lnTo>
                  <a:lnTo>
                    <a:pt x="451" y="14857"/>
                  </a:lnTo>
                  <a:lnTo>
                    <a:pt x="621" y="15054"/>
                  </a:lnTo>
                  <a:lnTo>
                    <a:pt x="734" y="15125"/>
                  </a:lnTo>
                  <a:lnTo>
                    <a:pt x="835" y="15210"/>
                  </a:lnTo>
                  <a:lnTo>
                    <a:pt x="948" y="15267"/>
                  </a:lnTo>
                  <a:lnTo>
                    <a:pt x="1084" y="15323"/>
                  </a:lnTo>
                  <a:lnTo>
                    <a:pt x="1208" y="15351"/>
                  </a:lnTo>
                  <a:lnTo>
                    <a:pt x="1355" y="15380"/>
                  </a:lnTo>
                  <a:lnTo>
                    <a:pt x="1513" y="15380"/>
                  </a:lnTo>
                  <a:lnTo>
                    <a:pt x="1683" y="15380"/>
                  </a:lnTo>
                  <a:lnTo>
                    <a:pt x="1864" y="15351"/>
                  </a:lnTo>
                  <a:lnTo>
                    <a:pt x="2033" y="15323"/>
                  </a:lnTo>
                  <a:lnTo>
                    <a:pt x="2225" y="15238"/>
                  </a:lnTo>
                  <a:lnTo>
                    <a:pt x="2428" y="15153"/>
                  </a:lnTo>
                  <a:lnTo>
                    <a:pt x="2745" y="15026"/>
                  </a:lnTo>
                  <a:lnTo>
                    <a:pt x="3005" y="14913"/>
                  </a:lnTo>
                  <a:lnTo>
                    <a:pt x="3264" y="14828"/>
                  </a:lnTo>
                  <a:lnTo>
                    <a:pt x="3513" y="14800"/>
                  </a:lnTo>
                  <a:lnTo>
                    <a:pt x="3615" y="14828"/>
                  </a:lnTo>
                  <a:lnTo>
                    <a:pt x="3728" y="14857"/>
                  </a:lnTo>
                  <a:lnTo>
                    <a:pt x="3807" y="14913"/>
                  </a:lnTo>
                  <a:lnTo>
                    <a:pt x="3920" y="14998"/>
                  </a:lnTo>
                  <a:lnTo>
                    <a:pt x="4010" y="15097"/>
                  </a:lnTo>
                  <a:lnTo>
                    <a:pt x="4089" y="15238"/>
                  </a:lnTo>
                  <a:lnTo>
                    <a:pt x="4179" y="15408"/>
                  </a:lnTo>
                  <a:lnTo>
                    <a:pt x="4247" y="15620"/>
                  </a:lnTo>
                  <a:lnTo>
                    <a:pt x="4326" y="15860"/>
                  </a:lnTo>
                  <a:lnTo>
                    <a:pt x="4394" y="16129"/>
                  </a:lnTo>
                  <a:lnTo>
                    <a:pt x="4439" y="16440"/>
                  </a:lnTo>
                  <a:lnTo>
                    <a:pt x="4507" y="16737"/>
                  </a:lnTo>
                  <a:lnTo>
                    <a:pt x="4552" y="17090"/>
                  </a:lnTo>
                  <a:lnTo>
                    <a:pt x="4575" y="17443"/>
                  </a:lnTo>
                  <a:lnTo>
                    <a:pt x="4586" y="17825"/>
                  </a:lnTo>
                  <a:lnTo>
                    <a:pt x="4586" y="18193"/>
                  </a:lnTo>
                  <a:lnTo>
                    <a:pt x="4586" y="18574"/>
                  </a:lnTo>
                  <a:lnTo>
                    <a:pt x="4586" y="18984"/>
                  </a:lnTo>
                  <a:lnTo>
                    <a:pt x="4552" y="19366"/>
                  </a:lnTo>
                  <a:lnTo>
                    <a:pt x="4507" y="19748"/>
                  </a:lnTo>
                  <a:lnTo>
                    <a:pt x="4462" y="20129"/>
                  </a:lnTo>
                  <a:lnTo>
                    <a:pt x="4371" y="20483"/>
                  </a:lnTo>
                  <a:lnTo>
                    <a:pt x="4292" y="20836"/>
                  </a:lnTo>
                  <a:lnTo>
                    <a:pt x="4202" y="21161"/>
                  </a:lnTo>
                  <a:lnTo>
                    <a:pt x="4744" y="21161"/>
                  </a:lnTo>
                  <a:lnTo>
                    <a:pt x="5264" y="21161"/>
                  </a:lnTo>
                  <a:lnTo>
                    <a:pt x="5784" y="21161"/>
                  </a:lnTo>
                  <a:lnTo>
                    <a:pt x="6235" y="21161"/>
                  </a:lnTo>
                  <a:lnTo>
                    <a:pt x="6676" y="21161"/>
                  </a:lnTo>
                  <a:lnTo>
                    <a:pt x="7060" y="21161"/>
                  </a:lnTo>
                  <a:lnTo>
                    <a:pt x="7410" y="21161"/>
                  </a:lnTo>
                  <a:lnTo>
                    <a:pt x="7670" y="21161"/>
                  </a:lnTo>
                  <a:lnTo>
                    <a:pt x="8020" y="21020"/>
                  </a:lnTo>
                  <a:lnTo>
                    <a:pt x="8303" y="20893"/>
                  </a:lnTo>
                  <a:lnTo>
                    <a:pt x="8563" y="20695"/>
                  </a:lnTo>
                  <a:lnTo>
                    <a:pt x="8800" y="20511"/>
                  </a:lnTo>
                  <a:lnTo>
                    <a:pt x="8969" y="20285"/>
                  </a:lnTo>
                  <a:lnTo>
                    <a:pt x="9150" y="20045"/>
                  </a:lnTo>
                  <a:lnTo>
                    <a:pt x="9252" y="19804"/>
                  </a:lnTo>
                  <a:lnTo>
                    <a:pt x="9342" y="19550"/>
                  </a:lnTo>
                  <a:lnTo>
                    <a:pt x="9410" y="19281"/>
                  </a:lnTo>
                  <a:lnTo>
                    <a:pt x="9433" y="19013"/>
                  </a:lnTo>
                  <a:lnTo>
                    <a:pt x="9433" y="18744"/>
                  </a:lnTo>
                  <a:lnTo>
                    <a:pt x="9387" y="18504"/>
                  </a:lnTo>
                  <a:lnTo>
                    <a:pt x="9320" y="18221"/>
                  </a:lnTo>
                  <a:lnTo>
                    <a:pt x="9207" y="17981"/>
                  </a:lnTo>
                  <a:lnTo>
                    <a:pt x="9105" y="17740"/>
                  </a:lnTo>
                  <a:lnTo>
                    <a:pt x="8924" y="17514"/>
                  </a:lnTo>
                  <a:lnTo>
                    <a:pt x="8777" y="17274"/>
                  </a:lnTo>
                  <a:lnTo>
                    <a:pt x="8642" y="17034"/>
                  </a:lnTo>
                  <a:lnTo>
                    <a:pt x="8563" y="16765"/>
                  </a:lnTo>
                  <a:lnTo>
                    <a:pt x="8472" y="16468"/>
                  </a:lnTo>
                  <a:lnTo>
                    <a:pt x="8450" y="16157"/>
                  </a:lnTo>
                  <a:lnTo>
                    <a:pt x="8450" y="15860"/>
                  </a:lnTo>
                  <a:lnTo>
                    <a:pt x="8472" y="15563"/>
                  </a:lnTo>
                  <a:lnTo>
                    <a:pt x="8540" y="15267"/>
                  </a:lnTo>
                  <a:lnTo>
                    <a:pt x="8642" y="14998"/>
                  </a:lnTo>
                  <a:lnTo>
                    <a:pt x="8777" y="14729"/>
                  </a:lnTo>
                  <a:lnTo>
                    <a:pt x="8868" y="14616"/>
                  </a:lnTo>
                  <a:lnTo>
                    <a:pt x="8969" y="14475"/>
                  </a:lnTo>
                  <a:lnTo>
                    <a:pt x="9060" y="14376"/>
                  </a:lnTo>
                  <a:lnTo>
                    <a:pt x="9184" y="14291"/>
                  </a:lnTo>
                  <a:lnTo>
                    <a:pt x="9297" y="14206"/>
                  </a:lnTo>
                  <a:lnTo>
                    <a:pt x="9433" y="14121"/>
                  </a:lnTo>
                  <a:lnTo>
                    <a:pt x="9579" y="14051"/>
                  </a:lnTo>
                  <a:lnTo>
                    <a:pt x="9726" y="13994"/>
                  </a:lnTo>
                  <a:lnTo>
                    <a:pt x="9884" y="13938"/>
                  </a:lnTo>
                  <a:lnTo>
                    <a:pt x="10054" y="13909"/>
                  </a:lnTo>
                  <a:lnTo>
                    <a:pt x="10257" y="13881"/>
                  </a:lnTo>
                  <a:lnTo>
                    <a:pt x="10449" y="13881"/>
                  </a:lnTo>
                  <a:lnTo>
                    <a:pt x="10664" y="13881"/>
                  </a:lnTo>
                  <a:lnTo>
                    <a:pt x="10856" y="13909"/>
                  </a:lnTo>
                  <a:lnTo>
                    <a:pt x="11037" y="13966"/>
                  </a:lnTo>
                  <a:lnTo>
                    <a:pt x="11206" y="14023"/>
                  </a:lnTo>
                  <a:lnTo>
                    <a:pt x="11353" y="14093"/>
                  </a:lnTo>
                  <a:lnTo>
                    <a:pt x="11511" y="14178"/>
                  </a:lnTo>
                  <a:lnTo>
                    <a:pt x="11635" y="14263"/>
                  </a:lnTo>
                  <a:lnTo>
                    <a:pt x="11748" y="14376"/>
                  </a:lnTo>
                  <a:lnTo>
                    <a:pt x="11861" y="14475"/>
                  </a:lnTo>
                  <a:lnTo>
                    <a:pt x="11941" y="14616"/>
                  </a:lnTo>
                  <a:lnTo>
                    <a:pt x="12031" y="14758"/>
                  </a:lnTo>
                  <a:lnTo>
                    <a:pt x="12099" y="14885"/>
                  </a:lnTo>
                  <a:lnTo>
                    <a:pt x="12200" y="15210"/>
                  </a:lnTo>
                  <a:lnTo>
                    <a:pt x="12268" y="15507"/>
                  </a:lnTo>
                  <a:lnTo>
                    <a:pt x="12291" y="15832"/>
                  </a:lnTo>
                  <a:lnTo>
                    <a:pt x="12291" y="16157"/>
                  </a:lnTo>
                  <a:lnTo>
                    <a:pt x="12246" y="16482"/>
                  </a:lnTo>
                  <a:lnTo>
                    <a:pt x="12178" y="16807"/>
                  </a:lnTo>
                  <a:lnTo>
                    <a:pt x="12099" y="17090"/>
                  </a:lnTo>
                  <a:lnTo>
                    <a:pt x="12008" y="17330"/>
                  </a:lnTo>
                  <a:lnTo>
                    <a:pt x="11884" y="17542"/>
                  </a:lnTo>
                  <a:lnTo>
                    <a:pt x="11748" y="17712"/>
                  </a:lnTo>
                  <a:lnTo>
                    <a:pt x="11613" y="17839"/>
                  </a:lnTo>
                  <a:lnTo>
                    <a:pt x="11489" y="18037"/>
                  </a:lnTo>
                  <a:lnTo>
                    <a:pt x="11398" y="18221"/>
                  </a:lnTo>
                  <a:lnTo>
                    <a:pt x="11319" y="18447"/>
                  </a:lnTo>
                  <a:lnTo>
                    <a:pt x="11251" y="18659"/>
                  </a:lnTo>
                  <a:lnTo>
                    <a:pt x="11206" y="18900"/>
                  </a:lnTo>
                  <a:lnTo>
                    <a:pt x="11184" y="19154"/>
                  </a:lnTo>
                  <a:lnTo>
                    <a:pt x="11184" y="19423"/>
                  </a:lnTo>
                  <a:lnTo>
                    <a:pt x="11229" y="19663"/>
                  </a:lnTo>
                  <a:lnTo>
                    <a:pt x="11297" y="19903"/>
                  </a:lnTo>
                  <a:lnTo>
                    <a:pt x="11376" y="20158"/>
                  </a:lnTo>
                  <a:lnTo>
                    <a:pt x="11511" y="20398"/>
                  </a:lnTo>
                  <a:lnTo>
                    <a:pt x="11681" y="20610"/>
                  </a:lnTo>
                  <a:lnTo>
                    <a:pt x="11884" y="20808"/>
                  </a:lnTo>
                  <a:lnTo>
                    <a:pt x="12121" y="20992"/>
                  </a:lnTo>
                  <a:lnTo>
                    <a:pt x="12404" y="21161"/>
                  </a:lnTo>
                  <a:lnTo>
                    <a:pt x="12528" y="21190"/>
                  </a:lnTo>
                  <a:lnTo>
                    <a:pt x="12856" y="21274"/>
                  </a:lnTo>
                  <a:lnTo>
                    <a:pt x="13330" y="21373"/>
                  </a:lnTo>
                  <a:lnTo>
                    <a:pt x="13963" y="21486"/>
                  </a:lnTo>
                  <a:lnTo>
                    <a:pt x="14313" y="21543"/>
                  </a:lnTo>
                  <a:lnTo>
                    <a:pt x="14652" y="21571"/>
                  </a:lnTo>
                  <a:lnTo>
                    <a:pt x="15025" y="21600"/>
                  </a:lnTo>
                  <a:lnTo>
                    <a:pt x="15409" y="21600"/>
                  </a:lnTo>
                  <a:lnTo>
                    <a:pt x="15782" y="21600"/>
                  </a:lnTo>
                  <a:lnTo>
                    <a:pt x="16177" y="21571"/>
                  </a:lnTo>
                  <a:lnTo>
                    <a:pt x="16516" y="21486"/>
                  </a:lnTo>
                  <a:lnTo>
                    <a:pt x="16889" y="21402"/>
                  </a:lnTo>
                  <a:lnTo>
                    <a:pt x="16821" y="21190"/>
                  </a:lnTo>
                  <a:lnTo>
                    <a:pt x="16776" y="20935"/>
                  </a:lnTo>
                  <a:lnTo>
                    <a:pt x="16742" y="20667"/>
                  </a:lnTo>
                  <a:lnTo>
                    <a:pt x="16719" y="20370"/>
                  </a:lnTo>
                  <a:lnTo>
                    <a:pt x="16697" y="19719"/>
                  </a:lnTo>
                  <a:lnTo>
                    <a:pt x="16697" y="19013"/>
                  </a:lnTo>
                  <a:lnTo>
                    <a:pt x="16719" y="18306"/>
                  </a:lnTo>
                  <a:lnTo>
                    <a:pt x="16753" y="17599"/>
                  </a:lnTo>
                  <a:lnTo>
                    <a:pt x="16821" y="16949"/>
                  </a:lnTo>
                  <a:lnTo>
                    <a:pt x="16889" y="16383"/>
                  </a:lnTo>
                  <a:lnTo>
                    <a:pt x="16934" y="16129"/>
                  </a:lnTo>
                  <a:lnTo>
                    <a:pt x="17002" y="15945"/>
                  </a:lnTo>
                  <a:lnTo>
                    <a:pt x="17081" y="15790"/>
                  </a:lnTo>
                  <a:lnTo>
                    <a:pt x="17194" y="15648"/>
                  </a:lnTo>
                  <a:lnTo>
                    <a:pt x="17318" y="15563"/>
                  </a:lnTo>
                  <a:lnTo>
                    <a:pt x="17453" y="15507"/>
                  </a:lnTo>
                  <a:lnTo>
                    <a:pt x="17600" y="15450"/>
                  </a:lnTo>
                  <a:lnTo>
                    <a:pt x="17758" y="15450"/>
                  </a:lnTo>
                  <a:lnTo>
                    <a:pt x="17905" y="15479"/>
                  </a:lnTo>
                  <a:lnTo>
                    <a:pt x="18064" y="15535"/>
                  </a:lnTo>
                  <a:lnTo>
                    <a:pt x="18233" y="15620"/>
                  </a:lnTo>
                  <a:lnTo>
                    <a:pt x="18380" y="15733"/>
                  </a:lnTo>
                  <a:lnTo>
                    <a:pt x="18561" y="15832"/>
                  </a:lnTo>
                  <a:lnTo>
                    <a:pt x="18707" y="15973"/>
                  </a:lnTo>
                  <a:lnTo>
                    <a:pt x="18866" y="16129"/>
                  </a:lnTo>
                  <a:lnTo>
                    <a:pt x="18990" y="16327"/>
                  </a:lnTo>
                  <a:lnTo>
                    <a:pt x="19125" y="16482"/>
                  </a:lnTo>
                  <a:lnTo>
                    <a:pt x="19295" y="16624"/>
                  </a:lnTo>
                  <a:lnTo>
                    <a:pt x="19464" y="16737"/>
                  </a:lnTo>
                  <a:lnTo>
                    <a:pt x="19668" y="16807"/>
                  </a:lnTo>
                  <a:lnTo>
                    <a:pt x="19860" y="16836"/>
                  </a:lnTo>
                  <a:lnTo>
                    <a:pt x="20052" y="16864"/>
                  </a:lnTo>
                  <a:lnTo>
                    <a:pt x="20266" y="16836"/>
                  </a:lnTo>
                  <a:lnTo>
                    <a:pt x="20470" y="16793"/>
                  </a:lnTo>
                  <a:lnTo>
                    <a:pt x="20662" y="16708"/>
                  </a:lnTo>
                  <a:lnTo>
                    <a:pt x="20854" y="16567"/>
                  </a:lnTo>
                  <a:lnTo>
                    <a:pt x="21035" y="16412"/>
                  </a:lnTo>
                  <a:lnTo>
                    <a:pt x="21182" y="16214"/>
                  </a:lnTo>
                  <a:lnTo>
                    <a:pt x="21340" y="16002"/>
                  </a:lnTo>
                  <a:lnTo>
                    <a:pt x="21441" y="15733"/>
                  </a:lnTo>
                  <a:lnTo>
                    <a:pt x="21532" y="15436"/>
                  </a:lnTo>
                  <a:lnTo>
                    <a:pt x="21600" y="15083"/>
                  </a:lnTo>
                  <a:lnTo>
                    <a:pt x="21600" y="14885"/>
                  </a:lnTo>
                  <a:lnTo>
                    <a:pt x="21600" y="14729"/>
                  </a:lnTo>
                  <a:lnTo>
                    <a:pt x="21600" y="14531"/>
                  </a:lnTo>
                  <a:lnTo>
                    <a:pt x="21577" y="14376"/>
                  </a:lnTo>
                  <a:lnTo>
                    <a:pt x="21532" y="14206"/>
                  </a:lnTo>
                  <a:lnTo>
                    <a:pt x="21487" y="14051"/>
                  </a:lnTo>
                  <a:lnTo>
                    <a:pt x="21419" y="13909"/>
                  </a:lnTo>
                  <a:lnTo>
                    <a:pt x="21351" y="13768"/>
                  </a:lnTo>
                  <a:lnTo>
                    <a:pt x="21204" y="13500"/>
                  </a:lnTo>
                  <a:lnTo>
                    <a:pt x="21035" y="13287"/>
                  </a:lnTo>
                  <a:lnTo>
                    <a:pt x="20809" y="13090"/>
                  </a:lnTo>
                  <a:lnTo>
                    <a:pt x="20594" y="12962"/>
                  </a:lnTo>
                  <a:lnTo>
                    <a:pt x="20357" y="12821"/>
                  </a:lnTo>
                  <a:lnTo>
                    <a:pt x="20120" y="12764"/>
                  </a:lnTo>
                  <a:lnTo>
                    <a:pt x="19882" y="12708"/>
                  </a:lnTo>
                  <a:lnTo>
                    <a:pt x="19645" y="12736"/>
                  </a:lnTo>
                  <a:lnTo>
                    <a:pt x="19430" y="12793"/>
                  </a:lnTo>
                  <a:lnTo>
                    <a:pt x="19227" y="12906"/>
                  </a:lnTo>
                  <a:lnTo>
                    <a:pt x="19148" y="12962"/>
                  </a:lnTo>
                  <a:lnTo>
                    <a:pt x="19058" y="13047"/>
                  </a:lnTo>
                  <a:lnTo>
                    <a:pt x="18990" y="13146"/>
                  </a:lnTo>
                  <a:lnTo>
                    <a:pt x="18911" y="13259"/>
                  </a:lnTo>
                  <a:lnTo>
                    <a:pt x="18775" y="13471"/>
                  </a:lnTo>
                  <a:lnTo>
                    <a:pt x="18628" y="13641"/>
                  </a:lnTo>
                  <a:lnTo>
                    <a:pt x="18470" y="13740"/>
                  </a:lnTo>
                  <a:lnTo>
                    <a:pt x="18301" y="13825"/>
                  </a:lnTo>
                  <a:lnTo>
                    <a:pt x="18143" y="13853"/>
                  </a:lnTo>
                  <a:lnTo>
                    <a:pt x="17973" y="13881"/>
                  </a:lnTo>
                  <a:lnTo>
                    <a:pt x="17804" y="13853"/>
                  </a:lnTo>
                  <a:lnTo>
                    <a:pt x="17646" y="13796"/>
                  </a:lnTo>
                  <a:lnTo>
                    <a:pt x="17499" y="13726"/>
                  </a:lnTo>
                  <a:lnTo>
                    <a:pt x="17341" y="13641"/>
                  </a:lnTo>
                  <a:lnTo>
                    <a:pt x="17216" y="13528"/>
                  </a:lnTo>
                  <a:lnTo>
                    <a:pt x="17103" y="13386"/>
                  </a:lnTo>
                  <a:lnTo>
                    <a:pt x="17024" y="13259"/>
                  </a:lnTo>
                  <a:lnTo>
                    <a:pt x="16934" y="13118"/>
                  </a:lnTo>
                  <a:lnTo>
                    <a:pt x="16889" y="12991"/>
                  </a:lnTo>
                  <a:lnTo>
                    <a:pt x="16889" y="12849"/>
                  </a:lnTo>
                  <a:lnTo>
                    <a:pt x="16889" y="12383"/>
                  </a:lnTo>
                  <a:lnTo>
                    <a:pt x="16889" y="11662"/>
                  </a:lnTo>
                  <a:lnTo>
                    <a:pt x="16889" y="10701"/>
                  </a:lnTo>
                  <a:lnTo>
                    <a:pt x="16889" y="9640"/>
                  </a:lnTo>
                  <a:lnTo>
                    <a:pt x="16889" y="8566"/>
                  </a:lnTo>
                  <a:lnTo>
                    <a:pt x="16889" y="7478"/>
                  </a:lnTo>
                  <a:lnTo>
                    <a:pt x="16889" y="6502"/>
                  </a:lnTo>
                  <a:lnTo>
                    <a:pt x="16889" y="5739"/>
                  </a:lnTo>
                  <a:lnTo>
                    <a:pt x="16674" y="5894"/>
                  </a:lnTo>
                  <a:lnTo>
                    <a:pt x="16414" y="6036"/>
                  </a:lnTo>
                  <a:lnTo>
                    <a:pt x="16154" y="6177"/>
                  </a:lnTo>
                  <a:lnTo>
                    <a:pt x="15849" y="6248"/>
                  </a:lnTo>
                  <a:lnTo>
                    <a:pt x="15544" y="6304"/>
                  </a:lnTo>
                  <a:lnTo>
                    <a:pt x="15217" y="6332"/>
                  </a:lnTo>
                  <a:lnTo>
                    <a:pt x="14866" y="6361"/>
                  </a:lnTo>
                  <a:lnTo>
                    <a:pt x="14550" y="6361"/>
                  </a:lnTo>
                  <a:lnTo>
                    <a:pt x="14200" y="6332"/>
                  </a:lnTo>
                  <a:lnTo>
                    <a:pt x="13850" y="6276"/>
                  </a:lnTo>
                  <a:lnTo>
                    <a:pt x="13522" y="6219"/>
                  </a:lnTo>
                  <a:lnTo>
                    <a:pt x="13206" y="6149"/>
                  </a:lnTo>
                  <a:lnTo>
                    <a:pt x="12901" y="6064"/>
                  </a:lnTo>
                  <a:lnTo>
                    <a:pt x="12618" y="5951"/>
                  </a:lnTo>
                  <a:lnTo>
                    <a:pt x="12358" y="5838"/>
                  </a:lnTo>
                  <a:lnTo>
                    <a:pt x="12121" y="5739"/>
                  </a:lnTo>
                  <a:lnTo>
                    <a:pt x="11941" y="5626"/>
                  </a:lnTo>
                  <a:lnTo>
                    <a:pt x="11794" y="5513"/>
                  </a:lnTo>
                  <a:lnTo>
                    <a:pt x="11658" y="5414"/>
                  </a:lnTo>
                  <a:lnTo>
                    <a:pt x="11556" y="5301"/>
                  </a:lnTo>
                  <a:lnTo>
                    <a:pt x="11466" y="5187"/>
                  </a:lnTo>
                  <a:lnTo>
                    <a:pt x="11398" y="5089"/>
                  </a:lnTo>
                  <a:lnTo>
                    <a:pt x="11376" y="4947"/>
                  </a:lnTo>
                  <a:lnTo>
                    <a:pt x="11353" y="4834"/>
                  </a:lnTo>
                  <a:lnTo>
                    <a:pt x="11353" y="4707"/>
                  </a:lnTo>
                  <a:lnTo>
                    <a:pt x="11376" y="4565"/>
                  </a:lnTo>
                  <a:lnTo>
                    <a:pt x="11443" y="4410"/>
                  </a:lnTo>
                  <a:lnTo>
                    <a:pt x="11511" y="4240"/>
                  </a:lnTo>
                  <a:lnTo>
                    <a:pt x="11703" y="3887"/>
                  </a:lnTo>
                  <a:lnTo>
                    <a:pt x="11986" y="3505"/>
                  </a:lnTo>
                  <a:lnTo>
                    <a:pt x="12144" y="3265"/>
                  </a:lnTo>
                  <a:lnTo>
                    <a:pt x="12246" y="3025"/>
                  </a:lnTo>
                  <a:lnTo>
                    <a:pt x="12336" y="2756"/>
                  </a:lnTo>
                  <a:lnTo>
                    <a:pt x="12404" y="2445"/>
                  </a:lnTo>
                  <a:lnTo>
                    <a:pt x="12438" y="2176"/>
                  </a:lnTo>
                  <a:lnTo>
                    <a:pt x="12438" y="1880"/>
                  </a:lnTo>
                  <a:lnTo>
                    <a:pt x="12404" y="1583"/>
                  </a:lnTo>
                  <a:lnTo>
                    <a:pt x="12336" y="1314"/>
                  </a:lnTo>
                  <a:lnTo>
                    <a:pt x="12246" y="1046"/>
                  </a:lnTo>
                  <a:lnTo>
                    <a:pt x="12099" y="791"/>
                  </a:lnTo>
                  <a:lnTo>
                    <a:pt x="12008" y="692"/>
                  </a:lnTo>
                  <a:lnTo>
                    <a:pt x="11918" y="579"/>
                  </a:lnTo>
                  <a:lnTo>
                    <a:pt x="11816" y="466"/>
                  </a:lnTo>
                  <a:lnTo>
                    <a:pt x="11703" y="381"/>
                  </a:lnTo>
                  <a:lnTo>
                    <a:pt x="11579" y="310"/>
                  </a:lnTo>
                  <a:lnTo>
                    <a:pt x="11443" y="226"/>
                  </a:lnTo>
                  <a:lnTo>
                    <a:pt x="11297" y="169"/>
                  </a:lnTo>
                  <a:lnTo>
                    <a:pt x="11138" y="113"/>
                  </a:lnTo>
                  <a:lnTo>
                    <a:pt x="10969" y="56"/>
                  </a:lnTo>
                  <a:lnTo>
                    <a:pt x="10800" y="28"/>
                  </a:lnTo>
                  <a:lnTo>
                    <a:pt x="10619" y="28"/>
                  </a:lnTo>
                  <a:lnTo>
                    <a:pt x="10404" y="28"/>
                  </a:lnTo>
                  <a:lnTo>
                    <a:pt x="10257" y="28"/>
                  </a:lnTo>
                  <a:lnTo>
                    <a:pt x="10076" y="56"/>
                  </a:lnTo>
                  <a:lnTo>
                    <a:pt x="9952" y="84"/>
                  </a:lnTo>
                  <a:lnTo>
                    <a:pt x="9794" y="141"/>
                  </a:lnTo>
                  <a:lnTo>
                    <a:pt x="9692" y="226"/>
                  </a:lnTo>
                  <a:lnTo>
                    <a:pt x="9557" y="282"/>
                  </a:lnTo>
                  <a:lnTo>
                    <a:pt x="9455" y="381"/>
                  </a:lnTo>
                  <a:lnTo>
                    <a:pt x="9365" y="466"/>
                  </a:lnTo>
                  <a:lnTo>
                    <a:pt x="9274" y="579"/>
                  </a:lnTo>
                  <a:lnTo>
                    <a:pt x="9184" y="692"/>
                  </a:lnTo>
                  <a:lnTo>
                    <a:pt x="9128" y="791"/>
                  </a:lnTo>
                  <a:lnTo>
                    <a:pt x="9060" y="932"/>
                  </a:lnTo>
                  <a:lnTo>
                    <a:pt x="8969" y="1201"/>
                  </a:lnTo>
                  <a:lnTo>
                    <a:pt x="8913" y="1498"/>
                  </a:lnTo>
                  <a:lnTo>
                    <a:pt x="8890" y="1795"/>
                  </a:lnTo>
                  <a:lnTo>
                    <a:pt x="8890" y="2120"/>
                  </a:lnTo>
                  <a:lnTo>
                    <a:pt x="8913" y="2445"/>
                  </a:lnTo>
                  <a:lnTo>
                    <a:pt x="8969" y="2756"/>
                  </a:lnTo>
                  <a:lnTo>
                    <a:pt x="9060" y="3081"/>
                  </a:lnTo>
                  <a:lnTo>
                    <a:pt x="9173" y="3378"/>
                  </a:lnTo>
                  <a:lnTo>
                    <a:pt x="9297" y="3647"/>
                  </a:lnTo>
                  <a:lnTo>
                    <a:pt x="9466" y="3887"/>
                  </a:lnTo>
                  <a:lnTo>
                    <a:pt x="9579" y="4085"/>
                  </a:lnTo>
                  <a:lnTo>
                    <a:pt x="9670" y="4269"/>
                  </a:lnTo>
                  <a:lnTo>
                    <a:pt x="9726" y="4467"/>
                  </a:lnTo>
                  <a:lnTo>
                    <a:pt x="9771" y="4650"/>
                  </a:lnTo>
                  <a:lnTo>
                    <a:pt x="9771" y="4834"/>
                  </a:lnTo>
                  <a:lnTo>
                    <a:pt x="9749" y="5032"/>
                  </a:lnTo>
                  <a:lnTo>
                    <a:pt x="9715" y="5216"/>
                  </a:lnTo>
                  <a:lnTo>
                    <a:pt x="9625" y="5385"/>
                  </a:lnTo>
                  <a:lnTo>
                    <a:pt x="9534" y="5513"/>
                  </a:lnTo>
                  <a:lnTo>
                    <a:pt x="9410" y="5626"/>
                  </a:lnTo>
                  <a:lnTo>
                    <a:pt x="9229" y="5710"/>
                  </a:lnTo>
                  <a:lnTo>
                    <a:pt x="9060" y="5767"/>
                  </a:lnTo>
                  <a:lnTo>
                    <a:pt x="8845" y="5767"/>
                  </a:lnTo>
                  <a:lnTo>
                    <a:pt x="8585" y="5739"/>
                  </a:lnTo>
                  <a:lnTo>
                    <a:pt x="8325" y="5654"/>
                  </a:lnTo>
                  <a:lnTo>
                    <a:pt x="8020" y="5513"/>
                  </a:lnTo>
                  <a:lnTo>
                    <a:pt x="7840" y="5442"/>
                  </a:lnTo>
                  <a:lnTo>
                    <a:pt x="7648" y="5385"/>
                  </a:lnTo>
                  <a:lnTo>
                    <a:pt x="7433" y="5329"/>
                  </a:lnTo>
                  <a:lnTo>
                    <a:pt x="7241" y="5301"/>
                  </a:lnTo>
                  <a:lnTo>
                    <a:pt x="6755" y="5301"/>
                  </a:lnTo>
                  <a:lnTo>
                    <a:pt x="6281" y="5329"/>
                  </a:lnTo>
                  <a:lnTo>
                    <a:pt x="5784" y="5385"/>
                  </a:lnTo>
                  <a:lnTo>
                    <a:pt x="5264" y="5498"/>
                  </a:lnTo>
                  <a:lnTo>
                    <a:pt x="4744" y="5597"/>
                  </a:lnTo>
                  <a:lnTo>
                    <a:pt x="4247" y="5739"/>
                  </a:lnTo>
                  <a:lnTo>
                    <a:pt x="4202" y="5894"/>
                  </a:lnTo>
                  <a:lnTo>
                    <a:pt x="4202" y="6191"/>
                  </a:lnTo>
                  <a:lnTo>
                    <a:pt x="4202" y="6545"/>
                  </a:lnTo>
                  <a:lnTo>
                    <a:pt x="4225" y="6954"/>
                  </a:lnTo>
                  <a:lnTo>
                    <a:pt x="4315" y="7930"/>
                  </a:lnTo>
                  <a:lnTo>
                    <a:pt x="4394" y="9018"/>
                  </a:lnTo>
                  <a:lnTo>
                    <a:pt x="4439" y="9570"/>
                  </a:lnTo>
                  <a:lnTo>
                    <a:pt x="4462" y="10107"/>
                  </a:lnTo>
                  <a:lnTo>
                    <a:pt x="4484" y="10630"/>
                  </a:lnTo>
                  <a:lnTo>
                    <a:pt x="4507" y="11082"/>
                  </a:lnTo>
                  <a:lnTo>
                    <a:pt x="4484" y="11520"/>
                  </a:lnTo>
                  <a:lnTo>
                    <a:pt x="4439" y="11874"/>
                  </a:lnTo>
                  <a:lnTo>
                    <a:pt x="4394" y="12029"/>
                  </a:lnTo>
                  <a:lnTo>
                    <a:pt x="4349" y="12171"/>
                  </a:lnTo>
                  <a:lnTo>
                    <a:pt x="4315" y="12284"/>
                  </a:lnTo>
                  <a:lnTo>
                    <a:pt x="4247" y="12354"/>
                  </a:lnTo>
                  <a:close/>
                </a:path>
              </a:pathLst>
            </a:custGeom>
            <a:solidFill>
              <a:srgbClr val="FFFFCC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9191" name="Puzzle4">
              <a:extLst>
                <a:ext uri="{FF2B5EF4-FFF2-40B4-BE49-F238E27FC236}">
                  <a16:creationId xmlns:a16="http://schemas.microsoft.com/office/drawing/2014/main" id="{496ED20A-C026-44D9-B244-ACC6C04F8F05}"/>
                </a:ext>
              </a:extLst>
            </p:cNvPr>
            <p:cNvSpPr>
              <a:spLocks noEditPoints="1" noChangeArrowheads="1"/>
            </p:cNvSpPr>
            <p:nvPr/>
          </p:nvSpPr>
          <p:spPr bwMode="auto">
            <a:xfrm>
              <a:off x="2192" y="1719"/>
              <a:ext cx="1072" cy="1763"/>
            </a:xfrm>
            <a:custGeom>
              <a:avLst/>
              <a:gdLst>
                <a:gd name="T0" fmla="*/ 8307 w 21600"/>
                <a:gd name="T1" fmla="*/ 11593 h 21600"/>
                <a:gd name="T2" fmla="*/ 453 w 21600"/>
                <a:gd name="T3" fmla="*/ 16938 h 21600"/>
                <a:gd name="T4" fmla="*/ 11500 w 21600"/>
                <a:gd name="T5" fmla="*/ 21600 h 21600"/>
                <a:gd name="T6" fmla="*/ 20920 w 21600"/>
                <a:gd name="T7" fmla="*/ 16751 h 21600"/>
                <a:gd name="T8" fmla="*/ 13972 w 21600"/>
                <a:gd name="T9" fmla="*/ 10888 h 21600"/>
                <a:gd name="T10" fmla="*/ 21033 w 21600"/>
                <a:gd name="T11" fmla="*/ 4716 h 21600"/>
                <a:gd name="T12" fmla="*/ 11102 w 21600"/>
                <a:gd name="T13" fmla="*/ 11 h 21600"/>
                <a:gd name="T14" fmla="*/ 453 w 21600"/>
                <a:gd name="T15" fmla="*/ 4716 h 21600"/>
                <a:gd name="T16" fmla="*/ 2076 w 21600"/>
                <a:gd name="T17" fmla="*/ 5664 h 21600"/>
                <a:gd name="T18" fmla="*/ 20203 w 21600"/>
                <a:gd name="T19" fmla="*/ 1598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3813" y="10590"/>
                  </a:moveTo>
                  <a:lnTo>
                    <a:pt x="3927" y="10513"/>
                  </a:lnTo>
                  <a:lnTo>
                    <a:pt x="4078" y="10425"/>
                  </a:lnTo>
                  <a:lnTo>
                    <a:pt x="4210" y="10359"/>
                  </a:lnTo>
                  <a:lnTo>
                    <a:pt x="4361" y="10315"/>
                  </a:lnTo>
                  <a:lnTo>
                    <a:pt x="4682" y="10237"/>
                  </a:lnTo>
                  <a:lnTo>
                    <a:pt x="5041" y="10193"/>
                  </a:lnTo>
                  <a:lnTo>
                    <a:pt x="5456" y="10171"/>
                  </a:lnTo>
                  <a:lnTo>
                    <a:pt x="5853" y="10193"/>
                  </a:lnTo>
                  <a:lnTo>
                    <a:pt x="6249" y="10260"/>
                  </a:lnTo>
                  <a:lnTo>
                    <a:pt x="6646" y="10337"/>
                  </a:lnTo>
                  <a:lnTo>
                    <a:pt x="7004" y="10469"/>
                  </a:lnTo>
                  <a:lnTo>
                    <a:pt x="7363" y="10612"/>
                  </a:lnTo>
                  <a:lnTo>
                    <a:pt x="7665" y="10788"/>
                  </a:lnTo>
                  <a:lnTo>
                    <a:pt x="7911" y="10998"/>
                  </a:lnTo>
                  <a:lnTo>
                    <a:pt x="8024" y="11097"/>
                  </a:lnTo>
                  <a:lnTo>
                    <a:pt x="8137" y="11207"/>
                  </a:lnTo>
                  <a:lnTo>
                    <a:pt x="8194" y="11340"/>
                  </a:lnTo>
                  <a:lnTo>
                    <a:pt x="8269" y="11461"/>
                  </a:lnTo>
                  <a:lnTo>
                    <a:pt x="8307" y="11593"/>
                  </a:lnTo>
                  <a:lnTo>
                    <a:pt x="8307" y="11714"/>
                  </a:lnTo>
                  <a:lnTo>
                    <a:pt x="8307" y="11868"/>
                  </a:lnTo>
                  <a:lnTo>
                    <a:pt x="8307" y="12012"/>
                  </a:lnTo>
                  <a:lnTo>
                    <a:pt x="8194" y="12265"/>
                  </a:lnTo>
                  <a:lnTo>
                    <a:pt x="8062" y="12519"/>
                  </a:lnTo>
                  <a:lnTo>
                    <a:pt x="7873" y="12706"/>
                  </a:lnTo>
                  <a:lnTo>
                    <a:pt x="7627" y="12904"/>
                  </a:lnTo>
                  <a:lnTo>
                    <a:pt x="7363" y="13048"/>
                  </a:lnTo>
                  <a:lnTo>
                    <a:pt x="7080" y="13180"/>
                  </a:lnTo>
                  <a:lnTo>
                    <a:pt x="6759" y="13257"/>
                  </a:lnTo>
                  <a:lnTo>
                    <a:pt x="6419" y="13345"/>
                  </a:lnTo>
                  <a:lnTo>
                    <a:pt x="6098" y="13389"/>
                  </a:lnTo>
                  <a:lnTo>
                    <a:pt x="5739" y="13389"/>
                  </a:lnTo>
                  <a:lnTo>
                    <a:pt x="5418" y="13389"/>
                  </a:lnTo>
                  <a:lnTo>
                    <a:pt x="5079" y="13345"/>
                  </a:lnTo>
                  <a:lnTo>
                    <a:pt x="4758" y="13301"/>
                  </a:lnTo>
                  <a:lnTo>
                    <a:pt x="4474" y="13213"/>
                  </a:lnTo>
                  <a:lnTo>
                    <a:pt x="4172" y="13114"/>
                  </a:lnTo>
                  <a:lnTo>
                    <a:pt x="3965" y="12982"/>
                  </a:lnTo>
                  <a:lnTo>
                    <a:pt x="3738" y="12838"/>
                  </a:lnTo>
                  <a:lnTo>
                    <a:pt x="3493" y="12706"/>
                  </a:lnTo>
                  <a:lnTo>
                    <a:pt x="3228" y="12607"/>
                  </a:lnTo>
                  <a:lnTo>
                    <a:pt x="2945" y="12519"/>
                  </a:lnTo>
                  <a:lnTo>
                    <a:pt x="2700" y="12431"/>
                  </a:lnTo>
                  <a:lnTo>
                    <a:pt x="2397" y="12375"/>
                  </a:lnTo>
                  <a:lnTo>
                    <a:pt x="2152" y="12331"/>
                  </a:lnTo>
                  <a:lnTo>
                    <a:pt x="1888" y="12309"/>
                  </a:lnTo>
                  <a:lnTo>
                    <a:pt x="1642" y="12309"/>
                  </a:lnTo>
                  <a:lnTo>
                    <a:pt x="1397" y="12331"/>
                  </a:lnTo>
                  <a:lnTo>
                    <a:pt x="1170" y="12397"/>
                  </a:lnTo>
                  <a:lnTo>
                    <a:pt x="962" y="12453"/>
                  </a:lnTo>
                  <a:lnTo>
                    <a:pt x="774" y="12563"/>
                  </a:lnTo>
                  <a:lnTo>
                    <a:pt x="623" y="12684"/>
                  </a:lnTo>
                  <a:lnTo>
                    <a:pt x="528" y="12838"/>
                  </a:lnTo>
                  <a:lnTo>
                    <a:pt x="453" y="13026"/>
                  </a:lnTo>
                  <a:lnTo>
                    <a:pt x="339" y="13477"/>
                  </a:lnTo>
                  <a:lnTo>
                    <a:pt x="226" y="13984"/>
                  </a:lnTo>
                  <a:lnTo>
                    <a:pt x="151" y="14535"/>
                  </a:lnTo>
                  <a:lnTo>
                    <a:pt x="113" y="15075"/>
                  </a:lnTo>
                  <a:lnTo>
                    <a:pt x="113" y="15626"/>
                  </a:lnTo>
                  <a:lnTo>
                    <a:pt x="151" y="16133"/>
                  </a:lnTo>
                  <a:lnTo>
                    <a:pt x="188" y="16376"/>
                  </a:lnTo>
                  <a:lnTo>
                    <a:pt x="264" y="16585"/>
                  </a:lnTo>
                  <a:lnTo>
                    <a:pt x="339" y="16773"/>
                  </a:lnTo>
                  <a:lnTo>
                    <a:pt x="453" y="16938"/>
                  </a:lnTo>
                  <a:lnTo>
                    <a:pt x="1095" y="16883"/>
                  </a:lnTo>
                  <a:lnTo>
                    <a:pt x="1963" y="16795"/>
                  </a:lnTo>
                  <a:lnTo>
                    <a:pt x="2945" y="16751"/>
                  </a:lnTo>
                  <a:lnTo>
                    <a:pt x="3965" y="16706"/>
                  </a:lnTo>
                  <a:lnTo>
                    <a:pt x="5022" y="16684"/>
                  </a:lnTo>
                  <a:lnTo>
                    <a:pt x="5947" y="16684"/>
                  </a:lnTo>
                  <a:lnTo>
                    <a:pt x="6759" y="16706"/>
                  </a:lnTo>
                  <a:lnTo>
                    <a:pt x="7363" y="16751"/>
                  </a:lnTo>
                  <a:lnTo>
                    <a:pt x="7948" y="16839"/>
                  </a:lnTo>
                  <a:lnTo>
                    <a:pt x="8458" y="16916"/>
                  </a:lnTo>
                  <a:lnTo>
                    <a:pt x="8893" y="17026"/>
                  </a:lnTo>
                  <a:lnTo>
                    <a:pt x="9289" y="17158"/>
                  </a:lnTo>
                  <a:lnTo>
                    <a:pt x="9572" y="17280"/>
                  </a:lnTo>
                  <a:lnTo>
                    <a:pt x="9799" y="17412"/>
                  </a:lnTo>
                  <a:lnTo>
                    <a:pt x="9969" y="17555"/>
                  </a:lnTo>
                  <a:lnTo>
                    <a:pt x="10120" y="17687"/>
                  </a:lnTo>
                  <a:lnTo>
                    <a:pt x="10158" y="17831"/>
                  </a:lnTo>
                  <a:lnTo>
                    <a:pt x="10195" y="17974"/>
                  </a:lnTo>
                  <a:lnTo>
                    <a:pt x="10158" y="18128"/>
                  </a:lnTo>
                  <a:lnTo>
                    <a:pt x="10082" y="18271"/>
                  </a:lnTo>
                  <a:lnTo>
                    <a:pt x="9969" y="18426"/>
                  </a:lnTo>
                  <a:lnTo>
                    <a:pt x="9837" y="18569"/>
                  </a:lnTo>
                  <a:lnTo>
                    <a:pt x="9648" y="18701"/>
                  </a:lnTo>
                  <a:lnTo>
                    <a:pt x="9440" y="18822"/>
                  </a:lnTo>
                  <a:lnTo>
                    <a:pt x="9213" y="18999"/>
                  </a:lnTo>
                  <a:lnTo>
                    <a:pt x="9044" y="19186"/>
                  </a:lnTo>
                  <a:lnTo>
                    <a:pt x="8893" y="19395"/>
                  </a:lnTo>
                  <a:lnTo>
                    <a:pt x="8817" y="19627"/>
                  </a:lnTo>
                  <a:lnTo>
                    <a:pt x="8779" y="19858"/>
                  </a:lnTo>
                  <a:lnTo>
                    <a:pt x="8779" y="20112"/>
                  </a:lnTo>
                  <a:lnTo>
                    <a:pt x="8855" y="20354"/>
                  </a:lnTo>
                  <a:lnTo>
                    <a:pt x="8968" y="20586"/>
                  </a:lnTo>
                  <a:lnTo>
                    <a:pt x="9138" y="20817"/>
                  </a:lnTo>
                  <a:lnTo>
                    <a:pt x="9365" y="21026"/>
                  </a:lnTo>
                  <a:lnTo>
                    <a:pt x="9610" y="21192"/>
                  </a:lnTo>
                  <a:lnTo>
                    <a:pt x="9950" y="21368"/>
                  </a:lnTo>
                  <a:lnTo>
                    <a:pt x="10120" y="21445"/>
                  </a:lnTo>
                  <a:lnTo>
                    <a:pt x="10346" y="21511"/>
                  </a:lnTo>
                  <a:lnTo>
                    <a:pt x="10516" y="21555"/>
                  </a:lnTo>
                  <a:lnTo>
                    <a:pt x="10743" y="21600"/>
                  </a:lnTo>
                  <a:lnTo>
                    <a:pt x="10988" y="21644"/>
                  </a:lnTo>
                  <a:lnTo>
                    <a:pt x="11215" y="21666"/>
                  </a:lnTo>
                  <a:lnTo>
                    <a:pt x="11498" y="21666"/>
                  </a:lnTo>
                  <a:lnTo>
                    <a:pt x="11762" y="21666"/>
                  </a:lnTo>
                  <a:lnTo>
                    <a:pt x="12253" y="21644"/>
                  </a:lnTo>
                  <a:lnTo>
                    <a:pt x="12763" y="21577"/>
                  </a:lnTo>
                  <a:lnTo>
                    <a:pt x="13197" y="21467"/>
                  </a:lnTo>
                  <a:lnTo>
                    <a:pt x="13556" y="21346"/>
                  </a:lnTo>
                  <a:lnTo>
                    <a:pt x="13896" y="21192"/>
                  </a:lnTo>
                  <a:lnTo>
                    <a:pt x="14179" y="21026"/>
                  </a:lnTo>
                  <a:lnTo>
                    <a:pt x="14444" y="20839"/>
                  </a:lnTo>
                  <a:lnTo>
                    <a:pt x="14576" y="20641"/>
                  </a:lnTo>
                  <a:lnTo>
                    <a:pt x="14727" y="20431"/>
                  </a:lnTo>
                  <a:lnTo>
                    <a:pt x="14765" y="20200"/>
                  </a:lnTo>
                  <a:lnTo>
                    <a:pt x="14802" y="19991"/>
                  </a:lnTo>
                  <a:lnTo>
                    <a:pt x="14727" y="19759"/>
                  </a:lnTo>
                  <a:lnTo>
                    <a:pt x="14613" y="19550"/>
                  </a:lnTo>
                  <a:lnTo>
                    <a:pt x="14444" y="19307"/>
                  </a:lnTo>
                  <a:lnTo>
                    <a:pt x="14217" y="19098"/>
                  </a:lnTo>
                  <a:lnTo>
                    <a:pt x="13934" y="18911"/>
                  </a:lnTo>
                  <a:lnTo>
                    <a:pt x="13669" y="18745"/>
                  </a:lnTo>
                  <a:lnTo>
                    <a:pt x="13462" y="18547"/>
                  </a:lnTo>
                  <a:lnTo>
                    <a:pt x="13311" y="18337"/>
                  </a:lnTo>
                  <a:lnTo>
                    <a:pt x="13197" y="18150"/>
                  </a:lnTo>
                  <a:lnTo>
                    <a:pt x="13122" y="17941"/>
                  </a:lnTo>
                  <a:lnTo>
                    <a:pt x="13122" y="17720"/>
                  </a:lnTo>
                  <a:lnTo>
                    <a:pt x="13122" y="17533"/>
                  </a:lnTo>
                  <a:lnTo>
                    <a:pt x="13197" y="17346"/>
                  </a:lnTo>
                  <a:lnTo>
                    <a:pt x="13273" y="17158"/>
                  </a:lnTo>
                  <a:lnTo>
                    <a:pt x="13386" y="16982"/>
                  </a:lnTo>
                  <a:lnTo>
                    <a:pt x="13537" y="16839"/>
                  </a:lnTo>
                  <a:lnTo>
                    <a:pt x="13707" y="16706"/>
                  </a:lnTo>
                  <a:lnTo>
                    <a:pt x="13896" y="16607"/>
                  </a:lnTo>
                  <a:lnTo>
                    <a:pt x="14104" y="16519"/>
                  </a:lnTo>
                  <a:lnTo>
                    <a:pt x="14330" y="16453"/>
                  </a:lnTo>
                  <a:lnTo>
                    <a:pt x="14538" y="16431"/>
                  </a:lnTo>
                  <a:lnTo>
                    <a:pt x="14897" y="16453"/>
                  </a:lnTo>
                  <a:lnTo>
                    <a:pt x="15406" y="16497"/>
                  </a:lnTo>
                  <a:lnTo>
                    <a:pt x="16105" y="16541"/>
                  </a:lnTo>
                  <a:lnTo>
                    <a:pt x="16898" y="16607"/>
                  </a:lnTo>
                  <a:lnTo>
                    <a:pt x="17804" y="16651"/>
                  </a:lnTo>
                  <a:lnTo>
                    <a:pt x="18786" y="16684"/>
                  </a:lnTo>
                  <a:lnTo>
                    <a:pt x="19844" y="16728"/>
                  </a:lnTo>
                  <a:lnTo>
                    <a:pt x="20920" y="16751"/>
                  </a:lnTo>
                  <a:lnTo>
                    <a:pt x="21109" y="16497"/>
                  </a:lnTo>
                  <a:lnTo>
                    <a:pt x="21241" y="16222"/>
                  </a:lnTo>
                  <a:lnTo>
                    <a:pt x="21392" y="15946"/>
                  </a:lnTo>
                  <a:lnTo>
                    <a:pt x="21467" y="15648"/>
                  </a:lnTo>
                  <a:lnTo>
                    <a:pt x="21543" y="15351"/>
                  </a:lnTo>
                  <a:lnTo>
                    <a:pt x="21618" y="15042"/>
                  </a:lnTo>
                  <a:lnTo>
                    <a:pt x="21618" y="14745"/>
                  </a:lnTo>
                  <a:lnTo>
                    <a:pt x="21618" y="14447"/>
                  </a:lnTo>
                  <a:lnTo>
                    <a:pt x="21618" y="14150"/>
                  </a:lnTo>
                  <a:lnTo>
                    <a:pt x="21581" y="13852"/>
                  </a:lnTo>
                  <a:lnTo>
                    <a:pt x="21505" y="13577"/>
                  </a:lnTo>
                  <a:lnTo>
                    <a:pt x="21430" y="13301"/>
                  </a:lnTo>
                  <a:lnTo>
                    <a:pt x="21354" y="13048"/>
                  </a:lnTo>
                  <a:lnTo>
                    <a:pt x="21241" y="12816"/>
                  </a:lnTo>
                  <a:lnTo>
                    <a:pt x="21146" y="12607"/>
                  </a:lnTo>
                  <a:lnTo>
                    <a:pt x="21033" y="12431"/>
                  </a:lnTo>
                  <a:lnTo>
                    <a:pt x="20920" y="12265"/>
                  </a:lnTo>
                  <a:lnTo>
                    <a:pt x="20769" y="12144"/>
                  </a:lnTo>
                  <a:lnTo>
                    <a:pt x="20637" y="12034"/>
                  </a:lnTo>
                  <a:lnTo>
                    <a:pt x="20486" y="11946"/>
                  </a:lnTo>
                  <a:lnTo>
                    <a:pt x="20297" y="11891"/>
                  </a:lnTo>
                  <a:lnTo>
                    <a:pt x="20165" y="11846"/>
                  </a:lnTo>
                  <a:lnTo>
                    <a:pt x="19976" y="11824"/>
                  </a:lnTo>
                  <a:lnTo>
                    <a:pt x="19806" y="11802"/>
                  </a:lnTo>
                  <a:lnTo>
                    <a:pt x="19390" y="11824"/>
                  </a:lnTo>
                  <a:lnTo>
                    <a:pt x="18956" y="11891"/>
                  </a:lnTo>
                  <a:lnTo>
                    <a:pt x="18503" y="11968"/>
                  </a:lnTo>
                  <a:lnTo>
                    <a:pt x="17993" y="12078"/>
                  </a:lnTo>
                  <a:lnTo>
                    <a:pt x="17653" y="12144"/>
                  </a:lnTo>
                  <a:lnTo>
                    <a:pt x="17332" y="12199"/>
                  </a:lnTo>
                  <a:lnTo>
                    <a:pt x="17049" y="12221"/>
                  </a:lnTo>
                  <a:lnTo>
                    <a:pt x="16747" y="12243"/>
                  </a:lnTo>
                  <a:lnTo>
                    <a:pt x="16464" y="12243"/>
                  </a:lnTo>
                  <a:lnTo>
                    <a:pt x="16218" y="12243"/>
                  </a:lnTo>
                  <a:lnTo>
                    <a:pt x="15992" y="12221"/>
                  </a:lnTo>
                  <a:lnTo>
                    <a:pt x="15746" y="12199"/>
                  </a:lnTo>
                  <a:lnTo>
                    <a:pt x="15520" y="12155"/>
                  </a:lnTo>
                  <a:lnTo>
                    <a:pt x="15350" y="12122"/>
                  </a:lnTo>
                  <a:lnTo>
                    <a:pt x="15161" y="12056"/>
                  </a:lnTo>
                  <a:lnTo>
                    <a:pt x="14972" y="11990"/>
                  </a:lnTo>
                  <a:lnTo>
                    <a:pt x="14689" y="11846"/>
                  </a:lnTo>
                  <a:lnTo>
                    <a:pt x="14444" y="11670"/>
                  </a:lnTo>
                  <a:lnTo>
                    <a:pt x="14255" y="11483"/>
                  </a:lnTo>
                  <a:lnTo>
                    <a:pt x="14104" y="11295"/>
                  </a:lnTo>
                  <a:lnTo>
                    <a:pt x="14028" y="11086"/>
                  </a:lnTo>
                  <a:lnTo>
                    <a:pt x="13972" y="10888"/>
                  </a:lnTo>
                  <a:lnTo>
                    <a:pt x="13972" y="10700"/>
                  </a:lnTo>
                  <a:lnTo>
                    <a:pt x="14009" y="10513"/>
                  </a:lnTo>
                  <a:lnTo>
                    <a:pt x="14066" y="10359"/>
                  </a:lnTo>
                  <a:lnTo>
                    <a:pt x="14179" y="10215"/>
                  </a:lnTo>
                  <a:lnTo>
                    <a:pt x="14406" y="10006"/>
                  </a:lnTo>
                  <a:lnTo>
                    <a:pt x="14651" y="9830"/>
                  </a:lnTo>
                  <a:lnTo>
                    <a:pt x="14878" y="9686"/>
                  </a:lnTo>
                  <a:lnTo>
                    <a:pt x="15123" y="9554"/>
                  </a:lnTo>
                  <a:lnTo>
                    <a:pt x="15350" y="9477"/>
                  </a:lnTo>
                  <a:lnTo>
                    <a:pt x="15558" y="9411"/>
                  </a:lnTo>
                  <a:lnTo>
                    <a:pt x="15803" y="9345"/>
                  </a:lnTo>
                  <a:lnTo>
                    <a:pt x="16030" y="9323"/>
                  </a:lnTo>
                  <a:lnTo>
                    <a:pt x="16256" y="9301"/>
                  </a:lnTo>
                  <a:lnTo>
                    <a:pt x="16464" y="9323"/>
                  </a:lnTo>
                  <a:lnTo>
                    <a:pt x="16690" y="9345"/>
                  </a:lnTo>
                  <a:lnTo>
                    <a:pt x="16898" y="9367"/>
                  </a:lnTo>
                  <a:lnTo>
                    <a:pt x="17332" y="9477"/>
                  </a:lnTo>
                  <a:lnTo>
                    <a:pt x="17767" y="9598"/>
                  </a:lnTo>
                  <a:lnTo>
                    <a:pt x="18163" y="9731"/>
                  </a:lnTo>
                  <a:lnTo>
                    <a:pt x="18597" y="9874"/>
                  </a:lnTo>
                  <a:lnTo>
                    <a:pt x="18994" y="10006"/>
                  </a:lnTo>
                  <a:lnTo>
                    <a:pt x="19428" y="10083"/>
                  </a:lnTo>
                  <a:lnTo>
                    <a:pt x="19617" y="10127"/>
                  </a:lnTo>
                  <a:lnTo>
                    <a:pt x="19844" y="10149"/>
                  </a:lnTo>
                  <a:lnTo>
                    <a:pt x="20013" y="10149"/>
                  </a:lnTo>
                  <a:lnTo>
                    <a:pt x="20240" y="10127"/>
                  </a:lnTo>
                  <a:lnTo>
                    <a:pt x="20410" y="10105"/>
                  </a:lnTo>
                  <a:lnTo>
                    <a:pt x="20637" y="10061"/>
                  </a:lnTo>
                  <a:lnTo>
                    <a:pt x="20844" y="9984"/>
                  </a:lnTo>
                  <a:lnTo>
                    <a:pt x="21033" y="9896"/>
                  </a:lnTo>
                  <a:lnTo>
                    <a:pt x="21146" y="9830"/>
                  </a:lnTo>
                  <a:lnTo>
                    <a:pt x="21203" y="9753"/>
                  </a:lnTo>
                  <a:lnTo>
                    <a:pt x="21279" y="9642"/>
                  </a:lnTo>
                  <a:lnTo>
                    <a:pt x="21354" y="9521"/>
                  </a:lnTo>
                  <a:lnTo>
                    <a:pt x="21430" y="9246"/>
                  </a:lnTo>
                  <a:lnTo>
                    <a:pt x="21430" y="8904"/>
                  </a:lnTo>
                  <a:lnTo>
                    <a:pt x="21430" y="8540"/>
                  </a:lnTo>
                  <a:lnTo>
                    <a:pt x="21392" y="8144"/>
                  </a:lnTo>
                  <a:lnTo>
                    <a:pt x="21354" y="7714"/>
                  </a:lnTo>
                  <a:lnTo>
                    <a:pt x="21279" y="7295"/>
                  </a:lnTo>
                  <a:lnTo>
                    <a:pt x="21146" y="6446"/>
                  </a:lnTo>
                  <a:lnTo>
                    <a:pt x="20995" y="5686"/>
                  </a:lnTo>
                  <a:lnTo>
                    <a:pt x="20958" y="5366"/>
                  </a:lnTo>
                  <a:lnTo>
                    <a:pt x="20958" y="5091"/>
                  </a:lnTo>
                  <a:lnTo>
                    <a:pt x="20958" y="4860"/>
                  </a:lnTo>
                  <a:lnTo>
                    <a:pt x="21033" y="4716"/>
                  </a:lnTo>
                  <a:lnTo>
                    <a:pt x="20637" y="4860"/>
                  </a:lnTo>
                  <a:lnTo>
                    <a:pt x="20127" y="4992"/>
                  </a:lnTo>
                  <a:lnTo>
                    <a:pt x="19617" y="5069"/>
                  </a:lnTo>
                  <a:lnTo>
                    <a:pt x="19032" y="5157"/>
                  </a:lnTo>
                  <a:lnTo>
                    <a:pt x="18465" y="5201"/>
                  </a:lnTo>
                  <a:lnTo>
                    <a:pt x="17842" y="5245"/>
                  </a:lnTo>
                  <a:lnTo>
                    <a:pt x="17219" y="5267"/>
                  </a:lnTo>
                  <a:lnTo>
                    <a:pt x="16615" y="5267"/>
                  </a:lnTo>
                  <a:lnTo>
                    <a:pt x="15992" y="5245"/>
                  </a:lnTo>
                  <a:lnTo>
                    <a:pt x="15369" y="5201"/>
                  </a:lnTo>
                  <a:lnTo>
                    <a:pt x="14840" y="5157"/>
                  </a:lnTo>
                  <a:lnTo>
                    <a:pt x="14293" y="5091"/>
                  </a:lnTo>
                  <a:lnTo>
                    <a:pt x="13783" y="5014"/>
                  </a:lnTo>
                  <a:lnTo>
                    <a:pt x="13386" y="4926"/>
                  </a:lnTo>
                  <a:lnTo>
                    <a:pt x="13027" y="4815"/>
                  </a:lnTo>
                  <a:lnTo>
                    <a:pt x="12725" y="4716"/>
                  </a:lnTo>
                  <a:lnTo>
                    <a:pt x="12480" y="4606"/>
                  </a:lnTo>
                  <a:lnTo>
                    <a:pt x="12291" y="4496"/>
                  </a:lnTo>
                  <a:lnTo>
                    <a:pt x="12197" y="4397"/>
                  </a:lnTo>
                  <a:lnTo>
                    <a:pt x="12083" y="4286"/>
                  </a:lnTo>
                  <a:lnTo>
                    <a:pt x="12046" y="4187"/>
                  </a:lnTo>
                  <a:lnTo>
                    <a:pt x="12008" y="4077"/>
                  </a:lnTo>
                  <a:lnTo>
                    <a:pt x="12046" y="3967"/>
                  </a:lnTo>
                  <a:lnTo>
                    <a:pt x="12121" y="3868"/>
                  </a:lnTo>
                  <a:lnTo>
                    <a:pt x="12197" y="3735"/>
                  </a:lnTo>
                  <a:lnTo>
                    <a:pt x="12291" y="3614"/>
                  </a:lnTo>
                  <a:lnTo>
                    <a:pt x="12442" y="3482"/>
                  </a:lnTo>
                  <a:lnTo>
                    <a:pt x="12631" y="3361"/>
                  </a:lnTo>
                  <a:lnTo>
                    <a:pt x="13065" y="3085"/>
                  </a:lnTo>
                  <a:lnTo>
                    <a:pt x="13537" y="2766"/>
                  </a:lnTo>
                  <a:lnTo>
                    <a:pt x="13783" y="2578"/>
                  </a:lnTo>
                  <a:lnTo>
                    <a:pt x="13934" y="2380"/>
                  </a:lnTo>
                  <a:lnTo>
                    <a:pt x="14028" y="2171"/>
                  </a:lnTo>
                  <a:lnTo>
                    <a:pt x="14104" y="1961"/>
                  </a:lnTo>
                  <a:lnTo>
                    <a:pt x="14104" y="1730"/>
                  </a:lnTo>
                  <a:lnTo>
                    <a:pt x="14066" y="1498"/>
                  </a:lnTo>
                  <a:lnTo>
                    <a:pt x="13972" y="1267"/>
                  </a:lnTo>
                  <a:lnTo>
                    <a:pt x="13820" y="1057"/>
                  </a:lnTo>
                  <a:lnTo>
                    <a:pt x="13594" y="837"/>
                  </a:lnTo>
                  <a:lnTo>
                    <a:pt x="13386" y="628"/>
                  </a:lnTo>
                  <a:lnTo>
                    <a:pt x="13103" y="462"/>
                  </a:lnTo>
                  <a:lnTo>
                    <a:pt x="12763" y="308"/>
                  </a:lnTo>
                  <a:lnTo>
                    <a:pt x="12404" y="187"/>
                  </a:lnTo>
                  <a:lnTo>
                    <a:pt x="12008" y="77"/>
                  </a:lnTo>
                  <a:lnTo>
                    <a:pt x="11574" y="33"/>
                  </a:lnTo>
                  <a:lnTo>
                    <a:pt x="11102" y="11"/>
                  </a:lnTo>
                  <a:lnTo>
                    <a:pt x="10667" y="11"/>
                  </a:lnTo>
                  <a:lnTo>
                    <a:pt x="10233" y="77"/>
                  </a:lnTo>
                  <a:lnTo>
                    <a:pt x="9837" y="187"/>
                  </a:lnTo>
                  <a:lnTo>
                    <a:pt x="9440" y="286"/>
                  </a:lnTo>
                  <a:lnTo>
                    <a:pt x="9062" y="462"/>
                  </a:lnTo>
                  <a:lnTo>
                    <a:pt x="8741" y="628"/>
                  </a:lnTo>
                  <a:lnTo>
                    <a:pt x="8458" y="815"/>
                  </a:lnTo>
                  <a:lnTo>
                    <a:pt x="8232" y="1035"/>
                  </a:lnTo>
                  <a:lnTo>
                    <a:pt x="8062" y="1245"/>
                  </a:lnTo>
                  <a:lnTo>
                    <a:pt x="7911" y="1476"/>
                  </a:lnTo>
                  <a:lnTo>
                    <a:pt x="7835" y="1708"/>
                  </a:lnTo>
                  <a:lnTo>
                    <a:pt x="7797" y="1961"/>
                  </a:lnTo>
                  <a:lnTo>
                    <a:pt x="7835" y="2193"/>
                  </a:lnTo>
                  <a:lnTo>
                    <a:pt x="7948" y="2402"/>
                  </a:lnTo>
                  <a:lnTo>
                    <a:pt x="8062" y="2534"/>
                  </a:lnTo>
                  <a:lnTo>
                    <a:pt x="8175" y="2644"/>
                  </a:lnTo>
                  <a:lnTo>
                    <a:pt x="8269" y="2744"/>
                  </a:lnTo>
                  <a:lnTo>
                    <a:pt x="8420" y="2832"/>
                  </a:lnTo>
                  <a:lnTo>
                    <a:pt x="8704" y="3019"/>
                  </a:lnTo>
                  <a:lnTo>
                    <a:pt x="8968" y="3206"/>
                  </a:lnTo>
                  <a:lnTo>
                    <a:pt x="9138" y="3405"/>
                  </a:lnTo>
                  <a:lnTo>
                    <a:pt x="9327" y="3570"/>
                  </a:lnTo>
                  <a:lnTo>
                    <a:pt x="9440" y="3735"/>
                  </a:lnTo>
                  <a:lnTo>
                    <a:pt x="9516" y="3890"/>
                  </a:lnTo>
                  <a:lnTo>
                    <a:pt x="9534" y="4033"/>
                  </a:lnTo>
                  <a:lnTo>
                    <a:pt x="9534" y="4165"/>
                  </a:lnTo>
                  <a:lnTo>
                    <a:pt x="9516" y="4286"/>
                  </a:lnTo>
                  <a:lnTo>
                    <a:pt x="9440" y="4397"/>
                  </a:lnTo>
                  <a:lnTo>
                    <a:pt x="9327" y="4496"/>
                  </a:lnTo>
                  <a:lnTo>
                    <a:pt x="9176" y="4562"/>
                  </a:lnTo>
                  <a:lnTo>
                    <a:pt x="9006" y="4628"/>
                  </a:lnTo>
                  <a:lnTo>
                    <a:pt x="8779" y="4694"/>
                  </a:lnTo>
                  <a:lnTo>
                    <a:pt x="8534" y="4716"/>
                  </a:lnTo>
                  <a:lnTo>
                    <a:pt x="8232" y="4716"/>
                  </a:lnTo>
                  <a:lnTo>
                    <a:pt x="7118" y="4738"/>
                  </a:lnTo>
                  <a:lnTo>
                    <a:pt x="5947" y="4771"/>
                  </a:lnTo>
                  <a:lnTo>
                    <a:pt x="4795" y="4815"/>
                  </a:lnTo>
                  <a:lnTo>
                    <a:pt x="3681" y="4860"/>
                  </a:lnTo>
                  <a:lnTo>
                    <a:pt x="2662" y="4882"/>
                  </a:lnTo>
                  <a:lnTo>
                    <a:pt x="1755" y="4882"/>
                  </a:lnTo>
                  <a:lnTo>
                    <a:pt x="1359" y="4860"/>
                  </a:lnTo>
                  <a:lnTo>
                    <a:pt x="981" y="4837"/>
                  </a:lnTo>
                  <a:lnTo>
                    <a:pt x="698" y="4771"/>
                  </a:lnTo>
                  <a:lnTo>
                    <a:pt x="453" y="4716"/>
                  </a:lnTo>
                  <a:lnTo>
                    <a:pt x="453" y="5322"/>
                  </a:lnTo>
                  <a:lnTo>
                    <a:pt x="453" y="6083"/>
                  </a:lnTo>
                  <a:lnTo>
                    <a:pt x="453" y="6909"/>
                  </a:lnTo>
                  <a:lnTo>
                    <a:pt x="453" y="7780"/>
                  </a:lnTo>
                  <a:lnTo>
                    <a:pt x="453" y="8606"/>
                  </a:lnTo>
                  <a:lnTo>
                    <a:pt x="453" y="9345"/>
                  </a:lnTo>
                  <a:lnTo>
                    <a:pt x="453" y="9918"/>
                  </a:lnTo>
                  <a:lnTo>
                    <a:pt x="453" y="10282"/>
                  </a:lnTo>
                  <a:lnTo>
                    <a:pt x="490" y="10381"/>
                  </a:lnTo>
                  <a:lnTo>
                    <a:pt x="547" y="10491"/>
                  </a:lnTo>
                  <a:lnTo>
                    <a:pt x="660" y="10590"/>
                  </a:lnTo>
                  <a:lnTo>
                    <a:pt x="811" y="10700"/>
                  </a:lnTo>
                  <a:lnTo>
                    <a:pt x="981" y="10811"/>
                  </a:lnTo>
                  <a:lnTo>
                    <a:pt x="1208" y="10888"/>
                  </a:lnTo>
                  <a:lnTo>
                    <a:pt x="1453" y="10954"/>
                  </a:lnTo>
                  <a:lnTo>
                    <a:pt x="1718" y="11020"/>
                  </a:lnTo>
                  <a:lnTo>
                    <a:pt x="1963" y="11064"/>
                  </a:lnTo>
                  <a:lnTo>
                    <a:pt x="2265" y="11086"/>
                  </a:lnTo>
                  <a:lnTo>
                    <a:pt x="2548" y="11064"/>
                  </a:lnTo>
                  <a:lnTo>
                    <a:pt x="2794" y="11042"/>
                  </a:lnTo>
                  <a:lnTo>
                    <a:pt x="3096" y="10976"/>
                  </a:lnTo>
                  <a:lnTo>
                    <a:pt x="3341" y="10888"/>
                  </a:lnTo>
                  <a:lnTo>
                    <a:pt x="3606" y="10766"/>
                  </a:lnTo>
                  <a:lnTo>
                    <a:pt x="3813" y="10590"/>
                  </a:lnTo>
                  <a:close/>
                </a:path>
              </a:pathLst>
            </a:custGeom>
            <a:solidFill>
              <a:srgbClr val="D8EBB3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9192" name="Puzzle1">
              <a:extLst>
                <a:ext uri="{FF2B5EF4-FFF2-40B4-BE49-F238E27FC236}">
                  <a16:creationId xmlns:a16="http://schemas.microsoft.com/office/drawing/2014/main" id="{56D5C5A9-87E8-48C4-96B9-E4FE4A992A3B}"/>
                </a:ext>
              </a:extLst>
            </p:cNvPr>
            <p:cNvSpPr>
              <a:spLocks noEditPoints="1" noChangeArrowheads="1"/>
            </p:cNvSpPr>
            <p:nvPr/>
          </p:nvSpPr>
          <p:spPr bwMode="auto">
            <a:xfrm>
              <a:off x="1824" y="1091"/>
              <a:ext cx="1800" cy="1051"/>
            </a:xfrm>
            <a:custGeom>
              <a:avLst/>
              <a:gdLst>
                <a:gd name="T0" fmla="*/ 16740 w 21600"/>
                <a:gd name="T1" fmla="*/ 21078 h 21600"/>
                <a:gd name="T2" fmla="*/ 16976 w 21600"/>
                <a:gd name="T3" fmla="*/ 521 h 21600"/>
                <a:gd name="T4" fmla="*/ 4725 w 21600"/>
                <a:gd name="T5" fmla="*/ 856 h 21600"/>
                <a:gd name="T6" fmla="*/ 5040 w 21600"/>
                <a:gd name="T7" fmla="*/ 21004 h 21600"/>
                <a:gd name="T8" fmla="*/ 10811 w 21600"/>
                <a:gd name="T9" fmla="*/ 12885 h 21600"/>
                <a:gd name="T10" fmla="*/ 10845 w 21600"/>
                <a:gd name="T11" fmla="*/ 8714 h 21600"/>
                <a:gd name="T12" fmla="*/ 21600 w 21600"/>
                <a:gd name="T13" fmla="*/ 10000 h 21600"/>
                <a:gd name="T14" fmla="*/ 56 w 21600"/>
                <a:gd name="T15" fmla="*/ 10000 h 21600"/>
                <a:gd name="T16" fmla="*/ 6086 w 21600"/>
                <a:gd name="T17" fmla="*/ 2569 h 21600"/>
                <a:gd name="T18" fmla="*/ 16132 w 21600"/>
                <a:gd name="T19" fmla="*/ 19552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9360" y="20836"/>
                  </a:moveTo>
                  <a:lnTo>
                    <a:pt x="9528" y="20836"/>
                  </a:lnTo>
                  <a:lnTo>
                    <a:pt x="9686" y="20762"/>
                  </a:lnTo>
                  <a:lnTo>
                    <a:pt x="9810" y="20687"/>
                  </a:lnTo>
                  <a:lnTo>
                    <a:pt x="9922" y="20575"/>
                  </a:lnTo>
                  <a:lnTo>
                    <a:pt x="10012" y="20426"/>
                  </a:lnTo>
                  <a:lnTo>
                    <a:pt x="10068" y="20296"/>
                  </a:lnTo>
                  <a:lnTo>
                    <a:pt x="10113" y="20110"/>
                  </a:lnTo>
                  <a:lnTo>
                    <a:pt x="10136" y="19905"/>
                  </a:lnTo>
                  <a:lnTo>
                    <a:pt x="10136" y="19682"/>
                  </a:lnTo>
                  <a:lnTo>
                    <a:pt x="10113" y="19440"/>
                  </a:lnTo>
                  <a:lnTo>
                    <a:pt x="10068" y="19142"/>
                  </a:lnTo>
                  <a:lnTo>
                    <a:pt x="10012" y="18900"/>
                  </a:lnTo>
                  <a:lnTo>
                    <a:pt x="9900" y="18620"/>
                  </a:lnTo>
                  <a:lnTo>
                    <a:pt x="9787" y="18285"/>
                  </a:lnTo>
                  <a:lnTo>
                    <a:pt x="9641" y="17968"/>
                  </a:lnTo>
                  <a:lnTo>
                    <a:pt x="9472" y="17652"/>
                  </a:lnTo>
                  <a:lnTo>
                    <a:pt x="9382" y="17466"/>
                  </a:lnTo>
                  <a:lnTo>
                    <a:pt x="9315" y="17298"/>
                  </a:lnTo>
                  <a:lnTo>
                    <a:pt x="9258" y="17112"/>
                  </a:lnTo>
                  <a:lnTo>
                    <a:pt x="9191" y="16926"/>
                  </a:lnTo>
                  <a:lnTo>
                    <a:pt x="9123" y="16535"/>
                  </a:lnTo>
                  <a:lnTo>
                    <a:pt x="9101" y="16144"/>
                  </a:lnTo>
                  <a:lnTo>
                    <a:pt x="9101" y="15753"/>
                  </a:lnTo>
                  <a:lnTo>
                    <a:pt x="9168" y="15362"/>
                  </a:lnTo>
                  <a:lnTo>
                    <a:pt x="9236" y="14971"/>
                  </a:lnTo>
                  <a:lnTo>
                    <a:pt x="9360" y="14580"/>
                  </a:lnTo>
                  <a:lnTo>
                    <a:pt x="9495" y="14244"/>
                  </a:lnTo>
                  <a:lnTo>
                    <a:pt x="9663" y="13891"/>
                  </a:lnTo>
                  <a:lnTo>
                    <a:pt x="9855" y="13611"/>
                  </a:lnTo>
                  <a:lnTo>
                    <a:pt x="10068" y="13351"/>
                  </a:lnTo>
                  <a:lnTo>
                    <a:pt x="10293" y="13146"/>
                  </a:lnTo>
                  <a:lnTo>
                    <a:pt x="10552" y="12997"/>
                  </a:lnTo>
                  <a:lnTo>
                    <a:pt x="10811" y="12885"/>
                  </a:lnTo>
                  <a:lnTo>
                    <a:pt x="11069" y="12866"/>
                  </a:lnTo>
                  <a:lnTo>
                    <a:pt x="11351" y="12885"/>
                  </a:lnTo>
                  <a:lnTo>
                    <a:pt x="11610" y="12997"/>
                  </a:lnTo>
                  <a:lnTo>
                    <a:pt x="11846" y="13183"/>
                  </a:lnTo>
                  <a:lnTo>
                    <a:pt x="12060" y="13388"/>
                  </a:lnTo>
                  <a:lnTo>
                    <a:pt x="12251" y="13648"/>
                  </a:lnTo>
                  <a:lnTo>
                    <a:pt x="12419" y="13928"/>
                  </a:lnTo>
                  <a:lnTo>
                    <a:pt x="12555" y="14244"/>
                  </a:lnTo>
                  <a:lnTo>
                    <a:pt x="12690" y="14617"/>
                  </a:lnTo>
                  <a:lnTo>
                    <a:pt x="12768" y="15008"/>
                  </a:lnTo>
                  <a:lnTo>
                    <a:pt x="12836" y="15399"/>
                  </a:lnTo>
                  <a:lnTo>
                    <a:pt x="12858" y="15753"/>
                  </a:lnTo>
                  <a:lnTo>
                    <a:pt x="12858" y="16144"/>
                  </a:lnTo>
                  <a:lnTo>
                    <a:pt x="12813" y="16535"/>
                  </a:lnTo>
                  <a:lnTo>
                    <a:pt x="12746" y="16888"/>
                  </a:lnTo>
                  <a:lnTo>
                    <a:pt x="12667" y="17224"/>
                  </a:lnTo>
                  <a:lnTo>
                    <a:pt x="12510" y="17503"/>
                  </a:lnTo>
                  <a:lnTo>
                    <a:pt x="12228" y="18043"/>
                  </a:lnTo>
                  <a:lnTo>
                    <a:pt x="11970" y="18546"/>
                  </a:lnTo>
                  <a:lnTo>
                    <a:pt x="11868" y="18751"/>
                  </a:lnTo>
                  <a:lnTo>
                    <a:pt x="11778" y="18974"/>
                  </a:lnTo>
                  <a:lnTo>
                    <a:pt x="11711" y="19179"/>
                  </a:lnTo>
                  <a:lnTo>
                    <a:pt x="11666" y="19365"/>
                  </a:lnTo>
                  <a:lnTo>
                    <a:pt x="11632" y="19570"/>
                  </a:lnTo>
                  <a:lnTo>
                    <a:pt x="11632" y="19756"/>
                  </a:lnTo>
                  <a:lnTo>
                    <a:pt x="11632" y="19942"/>
                  </a:lnTo>
                  <a:lnTo>
                    <a:pt x="11643" y="20110"/>
                  </a:lnTo>
                  <a:lnTo>
                    <a:pt x="11711" y="20296"/>
                  </a:lnTo>
                  <a:lnTo>
                    <a:pt x="11801" y="20464"/>
                  </a:lnTo>
                  <a:lnTo>
                    <a:pt x="11891" y="20650"/>
                  </a:lnTo>
                  <a:lnTo>
                    <a:pt x="12037" y="20836"/>
                  </a:lnTo>
                  <a:lnTo>
                    <a:pt x="12206" y="21004"/>
                  </a:lnTo>
                  <a:lnTo>
                    <a:pt x="12419" y="21190"/>
                  </a:lnTo>
                  <a:lnTo>
                    <a:pt x="12667" y="21320"/>
                  </a:lnTo>
                  <a:lnTo>
                    <a:pt x="12960" y="21432"/>
                  </a:lnTo>
                  <a:lnTo>
                    <a:pt x="13286" y="21544"/>
                  </a:lnTo>
                  <a:lnTo>
                    <a:pt x="13612" y="21655"/>
                  </a:lnTo>
                  <a:lnTo>
                    <a:pt x="13983" y="21693"/>
                  </a:lnTo>
                  <a:lnTo>
                    <a:pt x="14343" y="21730"/>
                  </a:lnTo>
                  <a:lnTo>
                    <a:pt x="14715" y="21730"/>
                  </a:lnTo>
                  <a:lnTo>
                    <a:pt x="15075" y="21730"/>
                  </a:lnTo>
                  <a:lnTo>
                    <a:pt x="15446" y="21655"/>
                  </a:lnTo>
                  <a:lnTo>
                    <a:pt x="15794" y="21581"/>
                  </a:lnTo>
                  <a:lnTo>
                    <a:pt x="16132" y="21432"/>
                  </a:lnTo>
                  <a:lnTo>
                    <a:pt x="16458" y="21302"/>
                  </a:lnTo>
                  <a:lnTo>
                    <a:pt x="16740" y="21078"/>
                  </a:lnTo>
                  <a:lnTo>
                    <a:pt x="16976" y="20836"/>
                  </a:lnTo>
                  <a:lnTo>
                    <a:pt x="17043" y="20650"/>
                  </a:lnTo>
                  <a:lnTo>
                    <a:pt x="17088" y="20426"/>
                  </a:lnTo>
                  <a:lnTo>
                    <a:pt x="17133" y="20222"/>
                  </a:lnTo>
                  <a:lnTo>
                    <a:pt x="17156" y="19980"/>
                  </a:lnTo>
                  <a:lnTo>
                    <a:pt x="17167" y="19477"/>
                  </a:lnTo>
                  <a:lnTo>
                    <a:pt x="17167" y="18974"/>
                  </a:lnTo>
                  <a:lnTo>
                    <a:pt x="17156" y="18397"/>
                  </a:lnTo>
                  <a:lnTo>
                    <a:pt x="17111" y="17820"/>
                  </a:lnTo>
                  <a:lnTo>
                    <a:pt x="17066" y="17261"/>
                  </a:lnTo>
                  <a:lnTo>
                    <a:pt x="16998" y="16646"/>
                  </a:lnTo>
                  <a:lnTo>
                    <a:pt x="16852" y="15511"/>
                  </a:lnTo>
                  <a:lnTo>
                    <a:pt x="16740" y="14393"/>
                  </a:lnTo>
                  <a:lnTo>
                    <a:pt x="16717" y="13928"/>
                  </a:lnTo>
                  <a:lnTo>
                    <a:pt x="16695" y="13462"/>
                  </a:lnTo>
                  <a:lnTo>
                    <a:pt x="16717" y="13071"/>
                  </a:lnTo>
                  <a:lnTo>
                    <a:pt x="16785" y="12755"/>
                  </a:lnTo>
                  <a:lnTo>
                    <a:pt x="16852" y="12419"/>
                  </a:lnTo>
                  <a:lnTo>
                    <a:pt x="16953" y="12140"/>
                  </a:lnTo>
                  <a:lnTo>
                    <a:pt x="17088" y="11898"/>
                  </a:lnTo>
                  <a:lnTo>
                    <a:pt x="17212" y="11675"/>
                  </a:lnTo>
                  <a:lnTo>
                    <a:pt x="17370" y="11470"/>
                  </a:lnTo>
                  <a:lnTo>
                    <a:pt x="17516" y="11284"/>
                  </a:lnTo>
                  <a:lnTo>
                    <a:pt x="17696" y="11135"/>
                  </a:lnTo>
                  <a:lnTo>
                    <a:pt x="17865" y="11042"/>
                  </a:lnTo>
                  <a:lnTo>
                    <a:pt x="18033" y="10930"/>
                  </a:lnTo>
                  <a:lnTo>
                    <a:pt x="18213" y="10893"/>
                  </a:lnTo>
                  <a:lnTo>
                    <a:pt x="18382" y="10893"/>
                  </a:lnTo>
                  <a:lnTo>
                    <a:pt x="18551" y="10967"/>
                  </a:lnTo>
                  <a:lnTo>
                    <a:pt x="18708" y="11042"/>
                  </a:lnTo>
                  <a:lnTo>
                    <a:pt x="18855" y="11172"/>
                  </a:lnTo>
                  <a:lnTo>
                    <a:pt x="19012" y="11358"/>
                  </a:lnTo>
                  <a:lnTo>
                    <a:pt x="19136" y="11600"/>
                  </a:lnTo>
                  <a:lnTo>
                    <a:pt x="19271" y="11861"/>
                  </a:lnTo>
                  <a:lnTo>
                    <a:pt x="19440" y="12028"/>
                  </a:lnTo>
                  <a:lnTo>
                    <a:pt x="19608" y="12177"/>
                  </a:lnTo>
                  <a:lnTo>
                    <a:pt x="19822" y="12289"/>
                  </a:lnTo>
                  <a:lnTo>
                    <a:pt x="20025" y="12289"/>
                  </a:lnTo>
                  <a:lnTo>
                    <a:pt x="20238" y="12289"/>
                  </a:lnTo>
                  <a:lnTo>
                    <a:pt x="20452" y="12215"/>
                  </a:lnTo>
                  <a:lnTo>
                    <a:pt x="20643" y="12103"/>
                  </a:lnTo>
                  <a:lnTo>
                    <a:pt x="20846" y="11973"/>
                  </a:lnTo>
                  <a:lnTo>
                    <a:pt x="21037" y="11786"/>
                  </a:lnTo>
                  <a:lnTo>
                    <a:pt x="21206" y="11563"/>
                  </a:lnTo>
                  <a:lnTo>
                    <a:pt x="21363" y="11321"/>
                  </a:lnTo>
                  <a:lnTo>
                    <a:pt x="21465" y="11079"/>
                  </a:lnTo>
                  <a:lnTo>
                    <a:pt x="21577" y="10744"/>
                  </a:lnTo>
                  <a:lnTo>
                    <a:pt x="21622" y="10427"/>
                  </a:lnTo>
                  <a:lnTo>
                    <a:pt x="21645" y="10111"/>
                  </a:lnTo>
                  <a:lnTo>
                    <a:pt x="21622" y="9608"/>
                  </a:lnTo>
                  <a:lnTo>
                    <a:pt x="21577" y="9142"/>
                  </a:lnTo>
                  <a:lnTo>
                    <a:pt x="21465" y="8751"/>
                  </a:lnTo>
                  <a:lnTo>
                    <a:pt x="21363" y="8397"/>
                  </a:lnTo>
                  <a:lnTo>
                    <a:pt x="21206" y="8062"/>
                  </a:lnTo>
                  <a:lnTo>
                    <a:pt x="21037" y="7820"/>
                  </a:lnTo>
                  <a:lnTo>
                    <a:pt x="20846" y="7597"/>
                  </a:lnTo>
                  <a:lnTo>
                    <a:pt x="20643" y="7429"/>
                  </a:lnTo>
                  <a:lnTo>
                    <a:pt x="20452" y="7317"/>
                  </a:lnTo>
                  <a:lnTo>
                    <a:pt x="20238" y="7206"/>
                  </a:lnTo>
                  <a:lnTo>
                    <a:pt x="20025" y="7168"/>
                  </a:lnTo>
                  <a:lnTo>
                    <a:pt x="19822" y="7206"/>
                  </a:lnTo>
                  <a:lnTo>
                    <a:pt x="19608" y="7243"/>
                  </a:lnTo>
                  <a:lnTo>
                    <a:pt x="19440" y="7355"/>
                  </a:lnTo>
                  <a:lnTo>
                    <a:pt x="19271" y="7504"/>
                  </a:lnTo>
                  <a:lnTo>
                    <a:pt x="19136" y="7708"/>
                  </a:lnTo>
                  <a:lnTo>
                    <a:pt x="19012" y="7895"/>
                  </a:lnTo>
                  <a:lnTo>
                    <a:pt x="18832" y="8025"/>
                  </a:lnTo>
                  <a:lnTo>
                    <a:pt x="18663" y="8174"/>
                  </a:lnTo>
                  <a:lnTo>
                    <a:pt x="18472" y="8248"/>
                  </a:lnTo>
                  <a:lnTo>
                    <a:pt x="18270" y="8286"/>
                  </a:lnTo>
                  <a:lnTo>
                    <a:pt x="18078" y="8323"/>
                  </a:lnTo>
                  <a:lnTo>
                    <a:pt x="17887" y="8323"/>
                  </a:lnTo>
                  <a:lnTo>
                    <a:pt x="17696" y="8248"/>
                  </a:lnTo>
                  <a:lnTo>
                    <a:pt x="17493" y="8174"/>
                  </a:lnTo>
                  <a:lnTo>
                    <a:pt x="17302" y="8062"/>
                  </a:lnTo>
                  <a:lnTo>
                    <a:pt x="17133" y="7969"/>
                  </a:lnTo>
                  <a:lnTo>
                    <a:pt x="16976" y="7783"/>
                  </a:lnTo>
                  <a:lnTo>
                    <a:pt x="16852" y="7597"/>
                  </a:lnTo>
                  <a:lnTo>
                    <a:pt x="16740" y="7429"/>
                  </a:lnTo>
                  <a:lnTo>
                    <a:pt x="16672" y="7168"/>
                  </a:lnTo>
                  <a:lnTo>
                    <a:pt x="16638" y="6926"/>
                  </a:lnTo>
                  <a:lnTo>
                    <a:pt x="16616" y="6498"/>
                  </a:lnTo>
                  <a:lnTo>
                    <a:pt x="16616" y="5772"/>
                  </a:lnTo>
                  <a:lnTo>
                    <a:pt x="16650" y="4915"/>
                  </a:lnTo>
                  <a:lnTo>
                    <a:pt x="16695" y="3928"/>
                  </a:lnTo>
                  <a:lnTo>
                    <a:pt x="16762" y="2960"/>
                  </a:lnTo>
                  <a:lnTo>
                    <a:pt x="16830" y="1992"/>
                  </a:lnTo>
                  <a:lnTo>
                    <a:pt x="16908" y="1173"/>
                  </a:lnTo>
                  <a:lnTo>
                    <a:pt x="16976" y="521"/>
                  </a:lnTo>
                  <a:lnTo>
                    <a:pt x="16953" y="521"/>
                  </a:lnTo>
                  <a:lnTo>
                    <a:pt x="16931" y="521"/>
                  </a:lnTo>
                  <a:lnTo>
                    <a:pt x="16267" y="484"/>
                  </a:lnTo>
                  <a:lnTo>
                    <a:pt x="15637" y="428"/>
                  </a:lnTo>
                  <a:lnTo>
                    <a:pt x="15063" y="353"/>
                  </a:lnTo>
                  <a:lnTo>
                    <a:pt x="14523" y="279"/>
                  </a:lnTo>
                  <a:lnTo>
                    <a:pt x="14040" y="167"/>
                  </a:lnTo>
                  <a:lnTo>
                    <a:pt x="13635" y="93"/>
                  </a:lnTo>
                  <a:lnTo>
                    <a:pt x="13331" y="18"/>
                  </a:lnTo>
                  <a:lnTo>
                    <a:pt x="13117" y="18"/>
                  </a:lnTo>
                  <a:lnTo>
                    <a:pt x="12982" y="18"/>
                  </a:lnTo>
                  <a:lnTo>
                    <a:pt x="12858" y="130"/>
                  </a:lnTo>
                  <a:lnTo>
                    <a:pt x="12723" y="279"/>
                  </a:lnTo>
                  <a:lnTo>
                    <a:pt x="12622" y="446"/>
                  </a:lnTo>
                  <a:lnTo>
                    <a:pt x="12510" y="670"/>
                  </a:lnTo>
                  <a:lnTo>
                    <a:pt x="12419" y="912"/>
                  </a:lnTo>
                  <a:lnTo>
                    <a:pt x="12363" y="1210"/>
                  </a:lnTo>
                  <a:lnTo>
                    <a:pt x="12318" y="1526"/>
                  </a:lnTo>
                  <a:lnTo>
                    <a:pt x="12273" y="1843"/>
                  </a:lnTo>
                  <a:lnTo>
                    <a:pt x="12251" y="2215"/>
                  </a:lnTo>
                  <a:lnTo>
                    <a:pt x="12273" y="2532"/>
                  </a:lnTo>
                  <a:lnTo>
                    <a:pt x="12318" y="2886"/>
                  </a:lnTo>
                  <a:lnTo>
                    <a:pt x="12386" y="3240"/>
                  </a:lnTo>
                  <a:lnTo>
                    <a:pt x="12464" y="3556"/>
                  </a:lnTo>
                  <a:lnTo>
                    <a:pt x="12577" y="3891"/>
                  </a:lnTo>
                  <a:lnTo>
                    <a:pt x="12746" y="4171"/>
                  </a:lnTo>
                  <a:lnTo>
                    <a:pt x="12926" y="4487"/>
                  </a:lnTo>
                  <a:lnTo>
                    <a:pt x="13050" y="4860"/>
                  </a:lnTo>
                  <a:lnTo>
                    <a:pt x="13162" y="5251"/>
                  </a:lnTo>
                  <a:lnTo>
                    <a:pt x="13218" y="5604"/>
                  </a:lnTo>
                  <a:lnTo>
                    <a:pt x="13263" y="5995"/>
                  </a:lnTo>
                  <a:lnTo>
                    <a:pt x="13241" y="6386"/>
                  </a:lnTo>
                  <a:lnTo>
                    <a:pt x="13218" y="6740"/>
                  </a:lnTo>
                  <a:lnTo>
                    <a:pt x="13139" y="7094"/>
                  </a:lnTo>
                  <a:lnTo>
                    <a:pt x="13050" y="7429"/>
                  </a:lnTo>
                  <a:lnTo>
                    <a:pt x="12903" y="7746"/>
                  </a:lnTo>
                  <a:lnTo>
                    <a:pt x="12723" y="8025"/>
                  </a:lnTo>
                  <a:lnTo>
                    <a:pt x="12532" y="8286"/>
                  </a:lnTo>
                  <a:lnTo>
                    <a:pt x="12318" y="8491"/>
                  </a:lnTo>
                  <a:lnTo>
                    <a:pt x="12060" y="8677"/>
                  </a:lnTo>
                  <a:lnTo>
                    <a:pt x="11756" y="8788"/>
                  </a:lnTo>
                  <a:lnTo>
                    <a:pt x="11452" y="8826"/>
                  </a:lnTo>
                  <a:lnTo>
                    <a:pt x="11283" y="8826"/>
                  </a:lnTo>
                  <a:lnTo>
                    <a:pt x="11126" y="8826"/>
                  </a:lnTo>
                  <a:lnTo>
                    <a:pt x="11002" y="8788"/>
                  </a:lnTo>
                  <a:lnTo>
                    <a:pt x="10845" y="8714"/>
                  </a:lnTo>
                  <a:lnTo>
                    <a:pt x="10721" y="8640"/>
                  </a:lnTo>
                  <a:lnTo>
                    <a:pt x="10608" y="8565"/>
                  </a:lnTo>
                  <a:lnTo>
                    <a:pt x="10485" y="8453"/>
                  </a:lnTo>
                  <a:lnTo>
                    <a:pt x="10372" y="8323"/>
                  </a:lnTo>
                  <a:lnTo>
                    <a:pt x="10181" y="8062"/>
                  </a:lnTo>
                  <a:lnTo>
                    <a:pt x="10035" y="7746"/>
                  </a:lnTo>
                  <a:lnTo>
                    <a:pt x="9900" y="7392"/>
                  </a:lnTo>
                  <a:lnTo>
                    <a:pt x="9787" y="7001"/>
                  </a:lnTo>
                  <a:lnTo>
                    <a:pt x="9731" y="6610"/>
                  </a:lnTo>
                  <a:lnTo>
                    <a:pt x="9686" y="6219"/>
                  </a:lnTo>
                  <a:lnTo>
                    <a:pt x="9663" y="5772"/>
                  </a:lnTo>
                  <a:lnTo>
                    <a:pt x="9686" y="5381"/>
                  </a:lnTo>
                  <a:lnTo>
                    <a:pt x="9753" y="4990"/>
                  </a:lnTo>
                  <a:lnTo>
                    <a:pt x="9832" y="4636"/>
                  </a:lnTo>
                  <a:lnTo>
                    <a:pt x="9945" y="4320"/>
                  </a:lnTo>
                  <a:lnTo>
                    <a:pt x="10068" y="4022"/>
                  </a:lnTo>
                  <a:lnTo>
                    <a:pt x="10203" y="3817"/>
                  </a:lnTo>
                  <a:lnTo>
                    <a:pt x="10316" y="3593"/>
                  </a:lnTo>
                  <a:lnTo>
                    <a:pt x="10395" y="3351"/>
                  </a:lnTo>
                  <a:lnTo>
                    <a:pt x="10462" y="3109"/>
                  </a:lnTo>
                  <a:lnTo>
                    <a:pt x="10507" y="2848"/>
                  </a:lnTo>
                  <a:lnTo>
                    <a:pt x="10530" y="2606"/>
                  </a:lnTo>
                  <a:lnTo>
                    <a:pt x="10507" y="2346"/>
                  </a:lnTo>
                  <a:lnTo>
                    <a:pt x="10462" y="2141"/>
                  </a:lnTo>
                  <a:lnTo>
                    <a:pt x="10395" y="1880"/>
                  </a:lnTo>
                  <a:lnTo>
                    <a:pt x="10293" y="1638"/>
                  </a:lnTo>
                  <a:lnTo>
                    <a:pt x="10158" y="1415"/>
                  </a:lnTo>
                  <a:lnTo>
                    <a:pt x="9967" y="1210"/>
                  </a:lnTo>
                  <a:lnTo>
                    <a:pt x="9753" y="986"/>
                  </a:lnTo>
                  <a:lnTo>
                    <a:pt x="9495" y="819"/>
                  </a:lnTo>
                  <a:lnTo>
                    <a:pt x="9191" y="670"/>
                  </a:lnTo>
                  <a:lnTo>
                    <a:pt x="8842" y="521"/>
                  </a:lnTo>
                  <a:lnTo>
                    <a:pt x="8471" y="446"/>
                  </a:lnTo>
                  <a:lnTo>
                    <a:pt x="7998" y="428"/>
                  </a:lnTo>
                  <a:lnTo>
                    <a:pt x="7413" y="428"/>
                  </a:lnTo>
                  <a:lnTo>
                    <a:pt x="6817" y="446"/>
                  </a:lnTo>
                  <a:lnTo>
                    <a:pt x="6187" y="521"/>
                  </a:lnTo>
                  <a:lnTo>
                    <a:pt x="5602" y="633"/>
                  </a:lnTo>
                  <a:lnTo>
                    <a:pt x="5107" y="744"/>
                  </a:lnTo>
                  <a:lnTo>
                    <a:pt x="4725" y="856"/>
                  </a:lnTo>
                  <a:lnTo>
                    <a:pt x="4848" y="1564"/>
                  </a:lnTo>
                  <a:lnTo>
                    <a:pt x="5028" y="2495"/>
                  </a:lnTo>
                  <a:lnTo>
                    <a:pt x="5175" y="3556"/>
                  </a:lnTo>
                  <a:lnTo>
                    <a:pt x="5298" y="4673"/>
                  </a:lnTo>
                  <a:lnTo>
                    <a:pt x="5343" y="5213"/>
                  </a:lnTo>
                  <a:lnTo>
                    <a:pt x="5388" y="5753"/>
                  </a:lnTo>
                  <a:lnTo>
                    <a:pt x="5411" y="6275"/>
                  </a:lnTo>
                  <a:lnTo>
                    <a:pt x="5411" y="6740"/>
                  </a:lnTo>
                  <a:lnTo>
                    <a:pt x="5366" y="7168"/>
                  </a:lnTo>
                  <a:lnTo>
                    <a:pt x="5321" y="7541"/>
                  </a:lnTo>
                  <a:lnTo>
                    <a:pt x="5287" y="7708"/>
                  </a:lnTo>
                  <a:lnTo>
                    <a:pt x="5242" y="7857"/>
                  </a:lnTo>
                  <a:lnTo>
                    <a:pt x="5197" y="7969"/>
                  </a:lnTo>
                  <a:lnTo>
                    <a:pt x="5130" y="8062"/>
                  </a:lnTo>
                  <a:lnTo>
                    <a:pt x="5006" y="8248"/>
                  </a:lnTo>
                  <a:lnTo>
                    <a:pt x="4848" y="8397"/>
                  </a:lnTo>
                  <a:lnTo>
                    <a:pt x="4725" y="8528"/>
                  </a:lnTo>
                  <a:lnTo>
                    <a:pt x="4567" y="8640"/>
                  </a:lnTo>
                  <a:lnTo>
                    <a:pt x="4421" y="8714"/>
                  </a:lnTo>
                  <a:lnTo>
                    <a:pt x="4263" y="8751"/>
                  </a:lnTo>
                  <a:lnTo>
                    <a:pt x="4095" y="8788"/>
                  </a:lnTo>
                  <a:lnTo>
                    <a:pt x="3948" y="8788"/>
                  </a:lnTo>
                  <a:lnTo>
                    <a:pt x="3791" y="8751"/>
                  </a:lnTo>
                  <a:lnTo>
                    <a:pt x="3667" y="8714"/>
                  </a:lnTo>
                  <a:lnTo>
                    <a:pt x="3510" y="8677"/>
                  </a:lnTo>
                  <a:lnTo>
                    <a:pt x="3386" y="8602"/>
                  </a:lnTo>
                  <a:lnTo>
                    <a:pt x="3251" y="8491"/>
                  </a:lnTo>
                  <a:lnTo>
                    <a:pt x="3127" y="8360"/>
                  </a:lnTo>
                  <a:lnTo>
                    <a:pt x="3015" y="8248"/>
                  </a:lnTo>
                  <a:lnTo>
                    <a:pt x="2925" y="8062"/>
                  </a:lnTo>
                  <a:lnTo>
                    <a:pt x="2778" y="7857"/>
                  </a:lnTo>
                  <a:lnTo>
                    <a:pt x="2610" y="7671"/>
                  </a:lnTo>
                  <a:lnTo>
                    <a:pt x="2407" y="7541"/>
                  </a:lnTo>
                  <a:lnTo>
                    <a:pt x="2171" y="7466"/>
                  </a:lnTo>
                  <a:lnTo>
                    <a:pt x="1957" y="7429"/>
                  </a:lnTo>
                  <a:lnTo>
                    <a:pt x="1698" y="7429"/>
                  </a:lnTo>
                  <a:lnTo>
                    <a:pt x="1462" y="7466"/>
                  </a:lnTo>
                  <a:lnTo>
                    <a:pt x="1226" y="7559"/>
                  </a:lnTo>
                  <a:lnTo>
                    <a:pt x="989" y="7708"/>
                  </a:lnTo>
                  <a:lnTo>
                    <a:pt x="776" y="7932"/>
                  </a:lnTo>
                  <a:lnTo>
                    <a:pt x="551" y="8211"/>
                  </a:lnTo>
                  <a:lnTo>
                    <a:pt x="382" y="8528"/>
                  </a:lnTo>
                  <a:lnTo>
                    <a:pt x="315" y="8714"/>
                  </a:lnTo>
                  <a:lnTo>
                    <a:pt x="236" y="8919"/>
                  </a:lnTo>
                  <a:lnTo>
                    <a:pt x="191" y="9142"/>
                  </a:lnTo>
                  <a:lnTo>
                    <a:pt x="123" y="9347"/>
                  </a:lnTo>
                  <a:lnTo>
                    <a:pt x="78" y="9608"/>
                  </a:lnTo>
                  <a:lnTo>
                    <a:pt x="56" y="9887"/>
                  </a:lnTo>
                  <a:lnTo>
                    <a:pt x="33" y="10185"/>
                  </a:lnTo>
                  <a:lnTo>
                    <a:pt x="33" y="10464"/>
                  </a:lnTo>
                  <a:lnTo>
                    <a:pt x="33" y="10706"/>
                  </a:lnTo>
                  <a:lnTo>
                    <a:pt x="56" y="10967"/>
                  </a:lnTo>
                  <a:lnTo>
                    <a:pt x="78" y="11172"/>
                  </a:lnTo>
                  <a:lnTo>
                    <a:pt x="123" y="11395"/>
                  </a:lnTo>
                  <a:lnTo>
                    <a:pt x="168" y="11600"/>
                  </a:lnTo>
                  <a:lnTo>
                    <a:pt x="236" y="11786"/>
                  </a:lnTo>
                  <a:lnTo>
                    <a:pt x="292" y="11973"/>
                  </a:lnTo>
                  <a:lnTo>
                    <a:pt x="382" y="12140"/>
                  </a:lnTo>
                  <a:lnTo>
                    <a:pt x="540" y="12419"/>
                  </a:lnTo>
                  <a:lnTo>
                    <a:pt x="731" y="12680"/>
                  </a:lnTo>
                  <a:lnTo>
                    <a:pt x="944" y="12866"/>
                  </a:lnTo>
                  <a:lnTo>
                    <a:pt x="1158" y="12997"/>
                  </a:lnTo>
                  <a:lnTo>
                    <a:pt x="1395" y="13108"/>
                  </a:lnTo>
                  <a:lnTo>
                    <a:pt x="1608" y="13183"/>
                  </a:lnTo>
                  <a:lnTo>
                    <a:pt x="1856" y="13183"/>
                  </a:lnTo>
                  <a:lnTo>
                    <a:pt x="2070" y="13146"/>
                  </a:lnTo>
                  <a:lnTo>
                    <a:pt x="2261" y="13071"/>
                  </a:lnTo>
                  <a:lnTo>
                    <a:pt x="2430" y="12960"/>
                  </a:lnTo>
                  <a:lnTo>
                    <a:pt x="2587" y="12792"/>
                  </a:lnTo>
                  <a:lnTo>
                    <a:pt x="2688" y="12606"/>
                  </a:lnTo>
                  <a:lnTo>
                    <a:pt x="2801" y="12419"/>
                  </a:lnTo>
                  <a:lnTo>
                    <a:pt x="2925" y="12289"/>
                  </a:lnTo>
                  <a:lnTo>
                    <a:pt x="3082" y="12177"/>
                  </a:lnTo>
                  <a:lnTo>
                    <a:pt x="3228" y="12103"/>
                  </a:lnTo>
                  <a:lnTo>
                    <a:pt x="3408" y="12103"/>
                  </a:lnTo>
                  <a:lnTo>
                    <a:pt x="3577" y="12103"/>
                  </a:lnTo>
                  <a:lnTo>
                    <a:pt x="3723" y="12177"/>
                  </a:lnTo>
                  <a:lnTo>
                    <a:pt x="3903" y="12252"/>
                  </a:lnTo>
                  <a:lnTo>
                    <a:pt x="4072" y="12364"/>
                  </a:lnTo>
                  <a:lnTo>
                    <a:pt x="4230" y="12494"/>
                  </a:lnTo>
                  <a:lnTo>
                    <a:pt x="4353" y="12643"/>
                  </a:lnTo>
                  <a:lnTo>
                    <a:pt x="4488" y="12829"/>
                  </a:lnTo>
                  <a:lnTo>
                    <a:pt x="4567" y="13034"/>
                  </a:lnTo>
                  <a:lnTo>
                    <a:pt x="4657" y="13257"/>
                  </a:lnTo>
                  <a:lnTo>
                    <a:pt x="4702" y="13462"/>
                  </a:lnTo>
                  <a:lnTo>
                    <a:pt x="4725" y="13686"/>
                  </a:lnTo>
                  <a:lnTo>
                    <a:pt x="4702" y="14282"/>
                  </a:lnTo>
                  <a:lnTo>
                    <a:pt x="4657" y="15045"/>
                  </a:lnTo>
                  <a:lnTo>
                    <a:pt x="4612" y="15976"/>
                  </a:lnTo>
                  <a:lnTo>
                    <a:pt x="4590" y="16926"/>
                  </a:lnTo>
                  <a:lnTo>
                    <a:pt x="4567" y="17968"/>
                  </a:lnTo>
                  <a:lnTo>
                    <a:pt x="4567" y="19011"/>
                  </a:lnTo>
                  <a:lnTo>
                    <a:pt x="4590" y="19514"/>
                  </a:lnTo>
                  <a:lnTo>
                    <a:pt x="4612" y="19980"/>
                  </a:lnTo>
                  <a:lnTo>
                    <a:pt x="4657" y="20426"/>
                  </a:lnTo>
                  <a:lnTo>
                    <a:pt x="4725" y="20836"/>
                  </a:lnTo>
                  <a:lnTo>
                    <a:pt x="4848" y="20929"/>
                  </a:lnTo>
                  <a:lnTo>
                    <a:pt x="5040" y="21004"/>
                  </a:lnTo>
                  <a:lnTo>
                    <a:pt x="5265" y="21078"/>
                  </a:lnTo>
                  <a:lnTo>
                    <a:pt x="5478" y="21115"/>
                  </a:lnTo>
                  <a:lnTo>
                    <a:pt x="6041" y="21115"/>
                  </a:lnTo>
                  <a:lnTo>
                    <a:pt x="6637" y="21078"/>
                  </a:lnTo>
                  <a:lnTo>
                    <a:pt x="7312" y="21004"/>
                  </a:lnTo>
                  <a:lnTo>
                    <a:pt x="7998" y="20929"/>
                  </a:lnTo>
                  <a:lnTo>
                    <a:pt x="8696" y="20855"/>
                  </a:lnTo>
                  <a:lnTo>
                    <a:pt x="9360" y="20836"/>
                  </a:lnTo>
                  <a:close/>
                </a:path>
              </a:pathLst>
            </a:custGeom>
            <a:solidFill>
              <a:srgbClr val="CCCC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1D5A5C-1ACE-4E1B-971D-CB233F8A97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he-IL"/>
              <a:t>מערכות הפעלה - תרגול 11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AD366F-61AF-4987-826B-DEF8915176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238674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186" name="Rectangle 2">
            <a:extLst>
              <a:ext uri="{FF2B5EF4-FFF2-40B4-BE49-F238E27FC236}">
                <a16:creationId xmlns:a16="http://schemas.microsoft.com/office/drawing/2014/main" id="{A176A622-0676-4C71-8019-BA76626DE2E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e-IL" altLang="en-US" dirty="0"/>
              <a:t>מיפוי אנונימי</a:t>
            </a:r>
            <a:endParaRPr lang="en-US" altLang="en-US" dirty="0"/>
          </a:p>
        </p:txBody>
      </p:sp>
      <p:sp>
        <p:nvSpPr>
          <p:cNvPr id="349187" name="Rectangle 3">
            <a:extLst>
              <a:ext uri="{FF2B5EF4-FFF2-40B4-BE49-F238E27FC236}">
                <a16:creationId xmlns:a16="http://schemas.microsoft.com/office/drawing/2014/main" id="{4AB2DC6B-A29A-4DEE-9A2D-8112118E1A3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r>
              <a:rPr lang="he-IL" altLang="en-US" dirty="0"/>
              <a:t>ניתן להשתמש ב- </a:t>
            </a:r>
            <a:r>
              <a:rPr lang="en-US" altLang="en-US" dirty="0" err="1"/>
              <a:t>mmap</a:t>
            </a:r>
            <a:r>
              <a:rPr lang="en-US" altLang="en-US" dirty="0"/>
              <a:t>()</a:t>
            </a:r>
            <a:r>
              <a:rPr lang="he-IL" altLang="en-US" dirty="0"/>
              <a:t> גם על-מנת להקצות אזור זיכרון </a:t>
            </a:r>
            <a:r>
              <a:rPr lang="en-US" altLang="en-US" dirty="0"/>
              <a:t> </a:t>
            </a:r>
            <a:r>
              <a:rPr lang="he-IL" altLang="en-US" dirty="0"/>
              <a:t>אנונימי – אזור זיכרון שלא מגובה ע"י שום קובץ.</a:t>
            </a:r>
          </a:p>
          <a:p>
            <a:endParaRPr lang="he-IL" altLang="en-US" dirty="0"/>
          </a:p>
          <a:p>
            <a:r>
              <a:rPr lang="he-IL" altLang="en-US" dirty="0"/>
              <a:t>בקריאה ל- </a:t>
            </a:r>
            <a:r>
              <a:rPr lang="en-US" altLang="en-US" dirty="0" err="1"/>
              <a:t>mmap</a:t>
            </a:r>
            <a:r>
              <a:rPr lang="en-US" altLang="en-US" dirty="0"/>
              <a:t>()</a:t>
            </a:r>
            <a:r>
              <a:rPr lang="he-IL" altLang="en-US" dirty="0"/>
              <a:t> יש להעביר:</a:t>
            </a:r>
          </a:p>
          <a:p>
            <a:pPr lvl="1"/>
            <a:r>
              <a:rPr lang="he-IL" altLang="en-US" dirty="0"/>
              <a:t>דגל </a:t>
            </a:r>
            <a:r>
              <a:rPr lang="en-US" altLang="en-US" dirty="0"/>
              <a:t>MAP_ANONYMOUS</a:t>
            </a:r>
            <a:r>
              <a:rPr lang="he-IL" altLang="en-US" dirty="0"/>
              <a:t>.</a:t>
            </a:r>
          </a:p>
          <a:p>
            <a:pPr lvl="1"/>
            <a:r>
              <a:rPr lang="en-US" altLang="en-US" dirty="0" err="1"/>
              <a:t>fd</a:t>
            </a:r>
            <a:r>
              <a:rPr lang="en-US" altLang="en-US" dirty="0"/>
              <a:t> = -1</a:t>
            </a:r>
            <a:r>
              <a:rPr lang="he-IL" altLang="en-US" dirty="0"/>
              <a:t>.</a:t>
            </a:r>
          </a:p>
        </p:txBody>
      </p:sp>
      <p:grpSp>
        <p:nvGrpSpPr>
          <p:cNvPr id="349188" name="Group 4">
            <a:extLst>
              <a:ext uri="{FF2B5EF4-FFF2-40B4-BE49-F238E27FC236}">
                <a16:creationId xmlns:a16="http://schemas.microsoft.com/office/drawing/2014/main" id="{8D69E346-BF50-4D48-B401-D7B6DE307000}"/>
              </a:ext>
            </a:extLst>
          </p:cNvPr>
          <p:cNvGrpSpPr>
            <a:grpSpLocks/>
          </p:cNvGrpSpPr>
          <p:nvPr/>
        </p:nvGrpSpPr>
        <p:grpSpPr bwMode="auto">
          <a:xfrm>
            <a:off x="533400" y="533400"/>
            <a:ext cx="688975" cy="857250"/>
            <a:chOff x="1824" y="633"/>
            <a:chExt cx="2834" cy="2849"/>
          </a:xfrm>
        </p:grpSpPr>
        <p:sp>
          <p:nvSpPr>
            <p:cNvPr id="349189" name="Puzzle3">
              <a:extLst>
                <a:ext uri="{FF2B5EF4-FFF2-40B4-BE49-F238E27FC236}">
                  <a16:creationId xmlns:a16="http://schemas.microsoft.com/office/drawing/2014/main" id="{53E10142-B8C1-4AB9-9B25-AA7819F64202}"/>
                </a:ext>
              </a:extLst>
            </p:cNvPr>
            <p:cNvSpPr>
              <a:spLocks noEditPoints="1" noChangeArrowheads="1"/>
            </p:cNvSpPr>
            <p:nvPr/>
          </p:nvSpPr>
          <p:spPr bwMode="auto">
            <a:xfrm>
              <a:off x="3204" y="633"/>
              <a:ext cx="1114" cy="1514"/>
            </a:xfrm>
            <a:custGeom>
              <a:avLst/>
              <a:gdLst>
                <a:gd name="T0" fmla="*/ 10391 w 21600"/>
                <a:gd name="T1" fmla="*/ 15806 h 21600"/>
                <a:gd name="T2" fmla="*/ 20551 w 21600"/>
                <a:gd name="T3" fmla="*/ 21088 h 21600"/>
                <a:gd name="T4" fmla="*/ 13180 w 21600"/>
                <a:gd name="T5" fmla="*/ 13801 h 21600"/>
                <a:gd name="T6" fmla="*/ 20551 w 21600"/>
                <a:gd name="T7" fmla="*/ 7025 h 21600"/>
                <a:gd name="T8" fmla="*/ 10500 w 21600"/>
                <a:gd name="T9" fmla="*/ 52 h 21600"/>
                <a:gd name="T10" fmla="*/ 692 w 21600"/>
                <a:gd name="T11" fmla="*/ 6802 h 21600"/>
                <a:gd name="T12" fmla="*/ 8064 w 21600"/>
                <a:gd name="T13" fmla="*/ 13526 h 21600"/>
                <a:gd name="T14" fmla="*/ 692 w 21600"/>
                <a:gd name="T15" fmla="*/ 21088 h 21600"/>
                <a:gd name="T16" fmla="*/ 2273 w 21600"/>
                <a:gd name="T17" fmla="*/ 7719 h 21600"/>
                <a:gd name="T18" fmla="*/ 19149 w 21600"/>
                <a:gd name="T19" fmla="*/ 202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6625" y="20892"/>
                  </a:moveTo>
                  <a:lnTo>
                    <a:pt x="7105" y="21023"/>
                  </a:lnTo>
                  <a:lnTo>
                    <a:pt x="7513" y="21088"/>
                  </a:lnTo>
                  <a:lnTo>
                    <a:pt x="7922" y="21115"/>
                  </a:lnTo>
                  <a:lnTo>
                    <a:pt x="8242" y="21115"/>
                  </a:lnTo>
                  <a:lnTo>
                    <a:pt x="8544" y="21062"/>
                  </a:lnTo>
                  <a:lnTo>
                    <a:pt x="8810" y="20997"/>
                  </a:lnTo>
                  <a:lnTo>
                    <a:pt x="9023" y="20892"/>
                  </a:lnTo>
                  <a:lnTo>
                    <a:pt x="9148" y="20761"/>
                  </a:lnTo>
                  <a:lnTo>
                    <a:pt x="9290" y="20616"/>
                  </a:lnTo>
                  <a:lnTo>
                    <a:pt x="9361" y="20459"/>
                  </a:lnTo>
                  <a:lnTo>
                    <a:pt x="9396" y="20289"/>
                  </a:lnTo>
                  <a:lnTo>
                    <a:pt x="9396" y="20092"/>
                  </a:lnTo>
                  <a:lnTo>
                    <a:pt x="9325" y="19909"/>
                  </a:lnTo>
                  <a:lnTo>
                    <a:pt x="9219" y="19738"/>
                  </a:lnTo>
                  <a:lnTo>
                    <a:pt x="9094" y="19555"/>
                  </a:lnTo>
                  <a:lnTo>
                    <a:pt x="8917" y="19384"/>
                  </a:lnTo>
                  <a:lnTo>
                    <a:pt x="8650" y="19162"/>
                  </a:lnTo>
                  <a:lnTo>
                    <a:pt x="8437" y="18900"/>
                  </a:lnTo>
                  <a:lnTo>
                    <a:pt x="8277" y="18624"/>
                  </a:lnTo>
                  <a:lnTo>
                    <a:pt x="8135" y="18349"/>
                  </a:lnTo>
                  <a:lnTo>
                    <a:pt x="8028" y="18048"/>
                  </a:lnTo>
                  <a:lnTo>
                    <a:pt x="7993" y="17746"/>
                  </a:lnTo>
                  <a:lnTo>
                    <a:pt x="7993" y="17471"/>
                  </a:lnTo>
                  <a:lnTo>
                    <a:pt x="8028" y="17169"/>
                  </a:lnTo>
                  <a:lnTo>
                    <a:pt x="8135" y="16920"/>
                  </a:lnTo>
                  <a:lnTo>
                    <a:pt x="8277" y="16671"/>
                  </a:lnTo>
                  <a:lnTo>
                    <a:pt x="8366" y="16540"/>
                  </a:lnTo>
                  <a:lnTo>
                    <a:pt x="8473" y="16409"/>
                  </a:lnTo>
                  <a:lnTo>
                    <a:pt x="8615" y="16317"/>
                  </a:lnTo>
                  <a:lnTo>
                    <a:pt x="8739" y="16213"/>
                  </a:lnTo>
                  <a:lnTo>
                    <a:pt x="8881" y="16134"/>
                  </a:lnTo>
                  <a:lnTo>
                    <a:pt x="9059" y="16055"/>
                  </a:lnTo>
                  <a:lnTo>
                    <a:pt x="9254" y="15990"/>
                  </a:lnTo>
                  <a:lnTo>
                    <a:pt x="9432" y="15911"/>
                  </a:lnTo>
                  <a:lnTo>
                    <a:pt x="9663" y="15885"/>
                  </a:lnTo>
                  <a:lnTo>
                    <a:pt x="9876" y="15833"/>
                  </a:lnTo>
                  <a:lnTo>
                    <a:pt x="10142" y="15806"/>
                  </a:lnTo>
                  <a:lnTo>
                    <a:pt x="10391" y="15806"/>
                  </a:lnTo>
                  <a:lnTo>
                    <a:pt x="10728" y="15806"/>
                  </a:lnTo>
                  <a:lnTo>
                    <a:pt x="10995" y="15806"/>
                  </a:lnTo>
                  <a:lnTo>
                    <a:pt x="11279" y="15833"/>
                  </a:lnTo>
                  <a:lnTo>
                    <a:pt x="11546" y="15885"/>
                  </a:lnTo>
                  <a:lnTo>
                    <a:pt x="11776" y="15937"/>
                  </a:lnTo>
                  <a:lnTo>
                    <a:pt x="12025" y="15990"/>
                  </a:lnTo>
                  <a:lnTo>
                    <a:pt x="12221" y="16055"/>
                  </a:lnTo>
                  <a:lnTo>
                    <a:pt x="12434" y="16134"/>
                  </a:lnTo>
                  <a:lnTo>
                    <a:pt x="12611" y="16213"/>
                  </a:lnTo>
                  <a:lnTo>
                    <a:pt x="12771" y="16317"/>
                  </a:lnTo>
                  <a:lnTo>
                    <a:pt x="12913" y="16409"/>
                  </a:lnTo>
                  <a:lnTo>
                    <a:pt x="13038" y="16514"/>
                  </a:lnTo>
                  <a:lnTo>
                    <a:pt x="13251" y="16737"/>
                  </a:lnTo>
                  <a:lnTo>
                    <a:pt x="13428" y="16986"/>
                  </a:lnTo>
                  <a:lnTo>
                    <a:pt x="13517" y="17248"/>
                  </a:lnTo>
                  <a:lnTo>
                    <a:pt x="13588" y="17523"/>
                  </a:lnTo>
                  <a:lnTo>
                    <a:pt x="13588" y="17799"/>
                  </a:lnTo>
                  <a:lnTo>
                    <a:pt x="13517" y="18074"/>
                  </a:lnTo>
                  <a:lnTo>
                    <a:pt x="13428" y="18323"/>
                  </a:lnTo>
                  <a:lnTo>
                    <a:pt x="13286" y="18572"/>
                  </a:lnTo>
                  <a:lnTo>
                    <a:pt x="13109" y="18808"/>
                  </a:lnTo>
                  <a:lnTo>
                    <a:pt x="12878" y="19031"/>
                  </a:lnTo>
                  <a:lnTo>
                    <a:pt x="12434" y="19411"/>
                  </a:lnTo>
                  <a:lnTo>
                    <a:pt x="12132" y="19738"/>
                  </a:lnTo>
                  <a:lnTo>
                    <a:pt x="12025" y="19856"/>
                  </a:lnTo>
                  <a:lnTo>
                    <a:pt x="11919" y="20014"/>
                  </a:lnTo>
                  <a:lnTo>
                    <a:pt x="11883" y="20132"/>
                  </a:lnTo>
                  <a:lnTo>
                    <a:pt x="11883" y="20263"/>
                  </a:lnTo>
                  <a:lnTo>
                    <a:pt x="11883" y="20394"/>
                  </a:lnTo>
                  <a:lnTo>
                    <a:pt x="11954" y="20485"/>
                  </a:lnTo>
                  <a:lnTo>
                    <a:pt x="12061" y="20590"/>
                  </a:lnTo>
                  <a:lnTo>
                    <a:pt x="12185" y="20695"/>
                  </a:lnTo>
                  <a:lnTo>
                    <a:pt x="12327" y="20787"/>
                  </a:lnTo>
                  <a:lnTo>
                    <a:pt x="12540" y="20892"/>
                  </a:lnTo>
                  <a:lnTo>
                    <a:pt x="12771" y="20997"/>
                  </a:lnTo>
                  <a:lnTo>
                    <a:pt x="13073" y="21088"/>
                  </a:lnTo>
                  <a:lnTo>
                    <a:pt x="13428" y="21193"/>
                  </a:lnTo>
                  <a:lnTo>
                    <a:pt x="13873" y="21298"/>
                  </a:lnTo>
                  <a:lnTo>
                    <a:pt x="14317" y="21390"/>
                  </a:lnTo>
                  <a:lnTo>
                    <a:pt x="14778" y="21468"/>
                  </a:lnTo>
                  <a:lnTo>
                    <a:pt x="15294" y="21547"/>
                  </a:lnTo>
                  <a:lnTo>
                    <a:pt x="15809" y="21600"/>
                  </a:lnTo>
                  <a:lnTo>
                    <a:pt x="16359" y="21652"/>
                  </a:lnTo>
                  <a:lnTo>
                    <a:pt x="16875" y="21678"/>
                  </a:lnTo>
                  <a:lnTo>
                    <a:pt x="17407" y="21678"/>
                  </a:lnTo>
                  <a:lnTo>
                    <a:pt x="17958" y="21678"/>
                  </a:lnTo>
                  <a:lnTo>
                    <a:pt x="18473" y="21652"/>
                  </a:lnTo>
                  <a:lnTo>
                    <a:pt x="18953" y="21573"/>
                  </a:lnTo>
                  <a:lnTo>
                    <a:pt x="19397" y="21495"/>
                  </a:lnTo>
                  <a:lnTo>
                    <a:pt x="19841" y="21390"/>
                  </a:lnTo>
                  <a:lnTo>
                    <a:pt x="20214" y="21272"/>
                  </a:lnTo>
                  <a:lnTo>
                    <a:pt x="20551" y="21088"/>
                  </a:lnTo>
                  <a:lnTo>
                    <a:pt x="20480" y="20787"/>
                  </a:lnTo>
                  <a:lnTo>
                    <a:pt x="20409" y="20485"/>
                  </a:lnTo>
                  <a:lnTo>
                    <a:pt x="20356" y="20158"/>
                  </a:lnTo>
                  <a:lnTo>
                    <a:pt x="20356" y="19804"/>
                  </a:lnTo>
                  <a:lnTo>
                    <a:pt x="20321" y="19083"/>
                  </a:lnTo>
                  <a:lnTo>
                    <a:pt x="20356" y="18349"/>
                  </a:lnTo>
                  <a:lnTo>
                    <a:pt x="20409" y="17641"/>
                  </a:lnTo>
                  <a:lnTo>
                    <a:pt x="20480" y="17012"/>
                  </a:lnTo>
                  <a:lnTo>
                    <a:pt x="20551" y="16488"/>
                  </a:lnTo>
                  <a:lnTo>
                    <a:pt x="20551" y="16055"/>
                  </a:lnTo>
                  <a:lnTo>
                    <a:pt x="20551" y="15911"/>
                  </a:lnTo>
                  <a:lnTo>
                    <a:pt x="20445" y="15754"/>
                  </a:lnTo>
                  <a:lnTo>
                    <a:pt x="20356" y="15610"/>
                  </a:lnTo>
                  <a:lnTo>
                    <a:pt x="20178" y="15452"/>
                  </a:lnTo>
                  <a:lnTo>
                    <a:pt x="20001" y="15334"/>
                  </a:lnTo>
                  <a:lnTo>
                    <a:pt x="19770" y="15230"/>
                  </a:lnTo>
                  <a:lnTo>
                    <a:pt x="19521" y="15125"/>
                  </a:lnTo>
                  <a:lnTo>
                    <a:pt x="19290" y="15059"/>
                  </a:lnTo>
                  <a:lnTo>
                    <a:pt x="19024" y="15007"/>
                  </a:lnTo>
                  <a:lnTo>
                    <a:pt x="18740" y="14954"/>
                  </a:lnTo>
                  <a:lnTo>
                    <a:pt x="18509" y="14954"/>
                  </a:lnTo>
                  <a:lnTo>
                    <a:pt x="18225" y="14954"/>
                  </a:lnTo>
                  <a:lnTo>
                    <a:pt x="17994" y="15007"/>
                  </a:lnTo>
                  <a:lnTo>
                    <a:pt x="17763" y="15085"/>
                  </a:lnTo>
                  <a:lnTo>
                    <a:pt x="17550" y="15177"/>
                  </a:lnTo>
                  <a:lnTo>
                    <a:pt x="17372" y="15308"/>
                  </a:lnTo>
                  <a:lnTo>
                    <a:pt x="17176" y="15426"/>
                  </a:lnTo>
                  <a:lnTo>
                    <a:pt x="16928" y="15557"/>
                  </a:lnTo>
                  <a:lnTo>
                    <a:pt x="16661" y="15636"/>
                  </a:lnTo>
                  <a:lnTo>
                    <a:pt x="16359" y="15688"/>
                  </a:lnTo>
                  <a:lnTo>
                    <a:pt x="16022" y="15715"/>
                  </a:lnTo>
                  <a:lnTo>
                    <a:pt x="15667" y="15688"/>
                  </a:lnTo>
                  <a:lnTo>
                    <a:pt x="15294" y="15662"/>
                  </a:lnTo>
                  <a:lnTo>
                    <a:pt x="14956" y="15583"/>
                  </a:lnTo>
                  <a:lnTo>
                    <a:pt x="14619" y="15479"/>
                  </a:lnTo>
                  <a:lnTo>
                    <a:pt x="14281" y="15334"/>
                  </a:lnTo>
                  <a:lnTo>
                    <a:pt x="13961" y="15177"/>
                  </a:lnTo>
                  <a:lnTo>
                    <a:pt x="13695" y="14981"/>
                  </a:lnTo>
                  <a:lnTo>
                    <a:pt x="13588" y="14850"/>
                  </a:lnTo>
                  <a:lnTo>
                    <a:pt x="13482" y="14732"/>
                  </a:lnTo>
                  <a:lnTo>
                    <a:pt x="13393" y="14600"/>
                  </a:lnTo>
                  <a:lnTo>
                    <a:pt x="13322" y="14456"/>
                  </a:lnTo>
                  <a:lnTo>
                    <a:pt x="13251" y="14299"/>
                  </a:lnTo>
                  <a:lnTo>
                    <a:pt x="13215" y="14155"/>
                  </a:lnTo>
                  <a:lnTo>
                    <a:pt x="13180" y="13971"/>
                  </a:lnTo>
                  <a:lnTo>
                    <a:pt x="13180" y="13801"/>
                  </a:lnTo>
                  <a:lnTo>
                    <a:pt x="13180" y="13591"/>
                  </a:lnTo>
                  <a:lnTo>
                    <a:pt x="13215" y="13395"/>
                  </a:lnTo>
                  <a:lnTo>
                    <a:pt x="13251" y="13198"/>
                  </a:lnTo>
                  <a:lnTo>
                    <a:pt x="13322" y="13015"/>
                  </a:lnTo>
                  <a:lnTo>
                    <a:pt x="13393" y="12870"/>
                  </a:lnTo>
                  <a:lnTo>
                    <a:pt x="13482" y="12713"/>
                  </a:lnTo>
                  <a:lnTo>
                    <a:pt x="13588" y="12569"/>
                  </a:lnTo>
                  <a:lnTo>
                    <a:pt x="13730" y="12438"/>
                  </a:lnTo>
                  <a:lnTo>
                    <a:pt x="13997" y="12215"/>
                  </a:lnTo>
                  <a:lnTo>
                    <a:pt x="14334" y="12005"/>
                  </a:lnTo>
                  <a:lnTo>
                    <a:pt x="14690" y="11861"/>
                  </a:lnTo>
                  <a:lnTo>
                    <a:pt x="15063" y="11756"/>
                  </a:lnTo>
                  <a:lnTo>
                    <a:pt x="15436" y="11678"/>
                  </a:lnTo>
                  <a:lnTo>
                    <a:pt x="15809" y="11638"/>
                  </a:lnTo>
                  <a:lnTo>
                    <a:pt x="16182" y="11638"/>
                  </a:lnTo>
                  <a:lnTo>
                    <a:pt x="16555" y="11678"/>
                  </a:lnTo>
                  <a:lnTo>
                    <a:pt x="16910" y="11730"/>
                  </a:lnTo>
                  <a:lnTo>
                    <a:pt x="17248" y="11835"/>
                  </a:lnTo>
                  <a:lnTo>
                    <a:pt x="17514" y="11966"/>
                  </a:lnTo>
                  <a:lnTo>
                    <a:pt x="17763" y="12110"/>
                  </a:lnTo>
                  <a:lnTo>
                    <a:pt x="17887" y="12215"/>
                  </a:lnTo>
                  <a:lnTo>
                    <a:pt x="18065" y="12307"/>
                  </a:lnTo>
                  <a:lnTo>
                    <a:pt x="18260" y="12412"/>
                  </a:lnTo>
                  <a:lnTo>
                    <a:pt x="18438" y="12464"/>
                  </a:lnTo>
                  <a:lnTo>
                    <a:pt x="18669" y="12543"/>
                  </a:lnTo>
                  <a:lnTo>
                    <a:pt x="18882" y="12569"/>
                  </a:lnTo>
                  <a:lnTo>
                    <a:pt x="19113" y="12595"/>
                  </a:lnTo>
                  <a:lnTo>
                    <a:pt x="19361" y="12608"/>
                  </a:lnTo>
                  <a:lnTo>
                    <a:pt x="19592" y="12608"/>
                  </a:lnTo>
                  <a:lnTo>
                    <a:pt x="19841" y="12595"/>
                  </a:lnTo>
                  <a:lnTo>
                    <a:pt x="20072" y="12543"/>
                  </a:lnTo>
                  <a:lnTo>
                    <a:pt x="20321" y="12490"/>
                  </a:lnTo>
                  <a:lnTo>
                    <a:pt x="20551" y="12438"/>
                  </a:lnTo>
                  <a:lnTo>
                    <a:pt x="20800" y="12333"/>
                  </a:lnTo>
                  <a:lnTo>
                    <a:pt x="20996" y="12241"/>
                  </a:lnTo>
                  <a:lnTo>
                    <a:pt x="21244" y="12110"/>
                  </a:lnTo>
                  <a:lnTo>
                    <a:pt x="21298" y="12032"/>
                  </a:lnTo>
                  <a:lnTo>
                    <a:pt x="21404" y="11966"/>
                  </a:lnTo>
                  <a:lnTo>
                    <a:pt x="21475" y="11861"/>
                  </a:lnTo>
                  <a:lnTo>
                    <a:pt x="21511" y="11730"/>
                  </a:lnTo>
                  <a:lnTo>
                    <a:pt x="21617" y="11481"/>
                  </a:lnTo>
                  <a:lnTo>
                    <a:pt x="21653" y="11180"/>
                  </a:lnTo>
                  <a:lnTo>
                    <a:pt x="21653" y="10826"/>
                  </a:lnTo>
                  <a:lnTo>
                    <a:pt x="21653" y="10472"/>
                  </a:lnTo>
                  <a:lnTo>
                    <a:pt x="21582" y="10092"/>
                  </a:lnTo>
                  <a:lnTo>
                    <a:pt x="21511" y="9725"/>
                  </a:lnTo>
                  <a:lnTo>
                    <a:pt x="21298" y="8912"/>
                  </a:lnTo>
                  <a:lnTo>
                    <a:pt x="21067" y="8191"/>
                  </a:lnTo>
                  <a:lnTo>
                    <a:pt x="20800" y="7536"/>
                  </a:lnTo>
                  <a:lnTo>
                    <a:pt x="20551" y="7025"/>
                  </a:lnTo>
                  <a:lnTo>
                    <a:pt x="20001" y="7103"/>
                  </a:lnTo>
                  <a:lnTo>
                    <a:pt x="19432" y="7156"/>
                  </a:lnTo>
                  <a:lnTo>
                    <a:pt x="18846" y="7208"/>
                  </a:lnTo>
                  <a:lnTo>
                    <a:pt x="18225" y="7208"/>
                  </a:lnTo>
                  <a:lnTo>
                    <a:pt x="17656" y="7208"/>
                  </a:lnTo>
                  <a:lnTo>
                    <a:pt x="17070" y="7182"/>
                  </a:lnTo>
                  <a:lnTo>
                    <a:pt x="16484" y="7156"/>
                  </a:lnTo>
                  <a:lnTo>
                    <a:pt x="15986" y="7103"/>
                  </a:lnTo>
                  <a:lnTo>
                    <a:pt x="14992" y="6999"/>
                  </a:lnTo>
                  <a:lnTo>
                    <a:pt x="14210" y="6907"/>
                  </a:lnTo>
                  <a:lnTo>
                    <a:pt x="13695" y="6828"/>
                  </a:lnTo>
                  <a:lnTo>
                    <a:pt x="13517" y="6802"/>
                  </a:lnTo>
                  <a:lnTo>
                    <a:pt x="13073" y="6645"/>
                  </a:lnTo>
                  <a:lnTo>
                    <a:pt x="12700" y="6474"/>
                  </a:lnTo>
                  <a:lnTo>
                    <a:pt x="12363" y="6304"/>
                  </a:lnTo>
                  <a:lnTo>
                    <a:pt x="12132" y="6094"/>
                  </a:lnTo>
                  <a:lnTo>
                    <a:pt x="11919" y="5871"/>
                  </a:lnTo>
                  <a:lnTo>
                    <a:pt x="11776" y="5649"/>
                  </a:lnTo>
                  <a:lnTo>
                    <a:pt x="11688" y="5413"/>
                  </a:lnTo>
                  <a:lnTo>
                    <a:pt x="11617" y="5190"/>
                  </a:lnTo>
                  <a:lnTo>
                    <a:pt x="11617" y="4941"/>
                  </a:lnTo>
                  <a:lnTo>
                    <a:pt x="11652" y="4718"/>
                  </a:lnTo>
                  <a:lnTo>
                    <a:pt x="11723" y="4482"/>
                  </a:lnTo>
                  <a:lnTo>
                    <a:pt x="11812" y="4285"/>
                  </a:lnTo>
                  <a:lnTo>
                    <a:pt x="11919" y="4089"/>
                  </a:lnTo>
                  <a:lnTo>
                    <a:pt x="12096" y="3905"/>
                  </a:lnTo>
                  <a:lnTo>
                    <a:pt x="12292" y="3735"/>
                  </a:lnTo>
                  <a:lnTo>
                    <a:pt x="12505" y="3604"/>
                  </a:lnTo>
                  <a:lnTo>
                    <a:pt x="12700" y="3460"/>
                  </a:lnTo>
                  <a:lnTo>
                    <a:pt x="12878" y="3250"/>
                  </a:lnTo>
                  <a:lnTo>
                    <a:pt x="13038" y="3027"/>
                  </a:lnTo>
                  <a:lnTo>
                    <a:pt x="13180" y="2752"/>
                  </a:lnTo>
                  <a:lnTo>
                    <a:pt x="13286" y="2477"/>
                  </a:lnTo>
                  <a:lnTo>
                    <a:pt x="13322" y="2175"/>
                  </a:lnTo>
                  <a:lnTo>
                    <a:pt x="13357" y="1874"/>
                  </a:lnTo>
                  <a:lnTo>
                    <a:pt x="13286" y="1572"/>
                  </a:lnTo>
                  <a:lnTo>
                    <a:pt x="13180" y="1271"/>
                  </a:lnTo>
                  <a:lnTo>
                    <a:pt x="13038" y="983"/>
                  </a:lnTo>
                  <a:lnTo>
                    <a:pt x="12949" y="865"/>
                  </a:lnTo>
                  <a:lnTo>
                    <a:pt x="12807" y="733"/>
                  </a:lnTo>
                  <a:lnTo>
                    <a:pt x="12665" y="616"/>
                  </a:lnTo>
                  <a:lnTo>
                    <a:pt x="12505" y="511"/>
                  </a:lnTo>
                  <a:lnTo>
                    <a:pt x="12327" y="406"/>
                  </a:lnTo>
                  <a:lnTo>
                    <a:pt x="12132" y="314"/>
                  </a:lnTo>
                  <a:lnTo>
                    <a:pt x="11883" y="235"/>
                  </a:lnTo>
                  <a:lnTo>
                    <a:pt x="11652" y="183"/>
                  </a:lnTo>
                  <a:lnTo>
                    <a:pt x="11368" y="104"/>
                  </a:lnTo>
                  <a:lnTo>
                    <a:pt x="11101" y="78"/>
                  </a:lnTo>
                  <a:lnTo>
                    <a:pt x="10800" y="52"/>
                  </a:lnTo>
                  <a:lnTo>
                    <a:pt x="10444" y="52"/>
                  </a:lnTo>
                  <a:lnTo>
                    <a:pt x="10142" y="52"/>
                  </a:lnTo>
                  <a:lnTo>
                    <a:pt x="9840" y="78"/>
                  </a:lnTo>
                  <a:lnTo>
                    <a:pt x="9574" y="104"/>
                  </a:lnTo>
                  <a:lnTo>
                    <a:pt x="9325" y="157"/>
                  </a:lnTo>
                  <a:lnTo>
                    <a:pt x="9094" y="209"/>
                  </a:lnTo>
                  <a:lnTo>
                    <a:pt x="8846" y="262"/>
                  </a:lnTo>
                  <a:lnTo>
                    <a:pt x="8650" y="340"/>
                  </a:lnTo>
                  <a:lnTo>
                    <a:pt x="8437" y="432"/>
                  </a:lnTo>
                  <a:lnTo>
                    <a:pt x="8277" y="511"/>
                  </a:lnTo>
                  <a:lnTo>
                    <a:pt x="8100" y="616"/>
                  </a:lnTo>
                  <a:lnTo>
                    <a:pt x="7957" y="707"/>
                  </a:lnTo>
                  <a:lnTo>
                    <a:pt x="7833" y="838"/>
                  </a:lnTo>
                  <a:lnTo>
                    <a:pt x="7620" y="1061"/>
                  </a:lnTo>
                  <a:lnTo>
                    <a:pt x="7442" y="1336"/>
                  </a:lnTo>
                  <a:lnTo>
                    <a:pt x="7353" y="1599"/>
                  </a:lnTo>
                  <a:lnTo>
                    <a:pt x="7318" y="1900"/>
                  </a:lnTo>
                  <a:lnTo>
                    <a:pt x="7318" y="2175"/>
                  </a:lnTo>
                  <a:lnTo>
                    <a:pt x="7353" y="2450"/>
                  </a:lnTo>
                  <a:lnTo>
                    <a:pt x="7442" y="2726"/>
                  </a:lnTo>
                  <a:lnTo>
                    <a:pt x="7620" y="2975"/>
                  </a:lnTo>
                  <a:lnTo>
                    <a:pt x="7833" y="3198"/>
                  </a:lnTo>
                  <a:lnTo>
                    <a:pt x="8064" y="3433"/>
                  </a:lnTo>
                  <a:lnTo>
                    <a:pt x="8295" y="3630"/>
                  </a:lnTo>
                  <a:lnTo>
                    <a:pt x="8508" y="3853"/>
                  </a:lnTo>
                  <a:lnTo>
                    <a:pt x="8686" y="4089"/>
                  </a:lnTo>
                  <a:lnTo>
                    <a:pt x="8775" y="4312"/>
                  </a:lnTo>
                  <a:lnTo>
                    <a:pt x="8846" y="4561"/>
                  </a:lnTo>
                  <a:lnTo>
                    <a:pt x="8846" y="4810"/>
                  </a:lnTo>
                  <a:lnTo>
                    <a:pt x="8810" y="5059"/>
                  </a:lnTo>
                  <a:lnTo>
                    <a:pt x="8721" y="5295"/>
                  </a:lnTo>
                  <a:lnTo>
                    <a:pt x="8579" y="5544"/>
                  </a:lnTo>
                  <a:lnTo>
                    <a:pt x="8366" y="5766"/>
                  </a:lnTo>
                  <a:lnTo>
                    <a:pt x="8135" y="5976"/>
                  </a:lnTo>
                  <a:lnTo>
                    <a:pt x="7833" y="6199"/>
                  </a:lnTo>
                  <a:lnTo>
                    <a:pt x="7478" y="6369"/>
                  </a:lnTo>
                  <a:lnTo>
                    <a:pt x="7069" y="6527"/>
                  </a:lnTo>
                  <a:lnTo>
                    <a:pt x="6590" y="6671"/>
                  </a:lnTo>
                  <a:lnTo>
                    <a:pt x="6092" y="6802"/>
                  </a:lnTo>
                  <a:lnTo>
                    <a:pt x="5684" y="6802"/>
                  </a:lnTo>
                  <a:lnTo>
                    <a:pt x="5133" y="6802"/>
                  </a:lnTo>
                  <a:lnTo>
                    <a:pt x="4547" y="6802"/>
                  </a:lnTo>
                  <a:lnTo>
                    <a:pt x="3872" y="6802"/>
                  </a:lnTo>
                  <a:lnTo>
                    <a:pt x="3144" y="6802"/>
                  </a:lnTo>
                  <a:lnTo>
                    <a:pt x="2362" y="6802"/>
                  </a:lnTo>
                  <a:lnTo>
                    <a:pt x="1545" y="6802"/>
                  </a:lnTo>
                  <a:lnTo>
                    <a:pt x="692" y="6802"/>
                  </a:lnTo>
                  <a:lnTo>
                    <a:pt x="586" y="7234"/>
                  </a:lnTo>
                  <a:lnTo>
                    <a:pt x="461" y="7837"/>
                  </a:lnTo>
                  <a:lnTo>
                    <a:pt x="355" y="8493"/>
                  </a:lnTo>
                  <a:lnTo>
                    <a:pt x="248" y="9187"/>
                  </a:lnTo>
                  <a:lnTo>
                    <a:pt x="142" y="9869"/>
                  </a:lnTo>
                  <a:lnTo>
                    <a:pt x="106" y="10498"/>
                  </a:lnTo>
                  <a:lnTo>
                    <a:pt x="106" y="10983"/>
                  </a:lnTo>
                  <a:lnTo>
                    <a:pt x="106" y="11311"/>
                  </a:lnTo>
                  <a:lnTo>
                    <a:pt x="213" y="11481"/>
                  </a:lnTo>
                  <a:lnTo>
                    <a:pt x="319" y="11651"/>
                  </a:lnTo>
                  <a:lnTo>
                    <a:pt x="497" y="11783"/>
                  </a:lnTo>
                  <a:lnTo>
                    <a:pt x="692" y="11914"/>
                  </a:lnTo>
                  <a:lnTo>
                    <a:pt x="941" y="12032"/>
                  </a:lnTo>
                  <a:lnTo>
                    <a:pt x="1207" y="12110"/>
                  </a:lnTo>
                  <a:lnTo>
                    <a:pt x="1509" y="12189"/>
                  </a:lnTo>
                  <a:lnTo>
                    <a:pt x="1794" y="12241"/>
                  </a:lnTo>
                  <a:lnTo>
                    <a:pt x="2131" y="12267"/>
                  </a:lnTo>
                  <a:lnTo>
                    <a:pt x="2433" y="12281"/>
                  </a:lnTo>
                  <a:lnTo>
                    <a:pt x="2735" y="12267"/>
                  </a:lnTo>
                  <a:lnTo>
                    <a:pt x="3055" y="12241"/>
                  </a:lnTo>
                  <a:lnTo>
                    <a:pt x="3357" y="12189"/>
                  </a:lnTo>
                  <a:lnTo>
                    <a:pt x="3623" y="12084"/>
                  </a:lnTo>
                  <a:lnTo>
                    <a:pt x="3872" y="11979"/>
                  </a:lnTo>
                  <a:lnTo>
                    <a:pt x="4103" y="11861"/>
                  </a:lnTo>
                  <a:lnTo>
                    <a:pt x="4316" y="11704"/>
                  </a:lnTo>
                  <a:lnTo>
                    <a:pt x="4582" y="11612"/>
                  </a:lnTo>
                  <a:lnTo>
                    <a:pt x="4849" y="11533"/>
                  </a:lnTo>
                  <a:lnTo>
                    <a:pt x="5169" y="11507"/>
                  </a:lnTo>
                  <a:lnTo>
                    <a:pt x="5506" y="11481"/>
                  </a:lnTo>
                  <a:lnTo>
                    <a:pt x="5808" y="11507"/>
                  </a:lnTo>
                  <a:lnTo>
                    <a:pt x="6146" y="11560"/>
                  </a:lnTo>
                  <a:lnTo>
                    <a:pt x="6501" y="11651"/>
                  </a:lnTo>
                  <a:lnTo>
                    <a:pt x="6803" y="11783"/>
                  </a:lnTo>
                  <a:lnTo>
                    <a:pt x="7105" y="11940"/>
                  </a:lnTo>
                  <a:lnTo>
                    <a:pt x="7353" y="12110"/>
                  </a:lnTo>
                  <a:lnTo>
                    <a:pt x="7584" y="12333"/>
                  </a:lnTo>
                  <a:lnTo>
                    <a:pt x="7798" y="12595"/>
                  </a:lnTo>
                  <a:lnTo>
                    <a:pt x="7922" y="12870"/>
                  </a:lnTo>
                  <a:lnTo>
                    <a:pt x="8028" y="13198"/>
                  </a:lnTo>
                  <a:lnTo>
                    <a:pt x="8064" y="13526"/>
                  </a:lnTo>
                  <a:lnTo>
                    <a:pt x="8028" y="13775"/>
                  </a:lnTo>
                  <a:lnTo>
                    <a:pt x="7922" y="13998"/>
                  </a:lnTo>
                  <a:lnTo>
                    <a:pt x="7798" y="14220"/>
                  </a:lnTo>
                  <a:lnTo>
                    <a:pt x="7584" y="14404"/>
                  </a:lnTo>
                  <a:lnTo>
                    <a:pt x="7353" y="14574"/>
                  </a:lnTo>
                  <a:lnTo>
                    <a:pt x="7105" y="14732"/>
                  </a:lnTo>
                  <a:lnTo>
                    <a:pt x="6803" y="14850"/>
                  </a:lnTo>
                  <a:lnTo>
                    <a:pt x="6501" y="14954"/>
                  </a:lnTo>
                  <a:lnTo>
                    <a:pt x="6146" y="15033"/>
                  </a:lnTo>
                  <a:lnTo>
                    <a:pt x="5808" y="15085"/>
                  </a:lnTo>
                  <a:lnTo>
                    <a:pt x="5506" y="15085"/>
                  </a:lnTo>
                  <a:lnTo>
                    <a:pt x="5169" y="15059"/>
                  </a:lnTo>
                  <a:lnTo>
                    <a:pt x="4849" y="15007"/>
                  </a:lnTo>
                  <a:lnTo>
                    <a:pt x="4582" y="14902"/>
                  </a:lnTo>
                  <a:lnTo>
                    <a:pt x="4316" y="14784"/>
                  </a:lnTo>
                  <a:lnTo>
                    <a:pt x="4103" y="14600"/>
                  </a:lnTo>
                  <a:lnTo>
                    <a:pt x="3907" y="14430"/>
                  </a:lnTo>
                  <a:lnTo>
                    <a:pt x="3659" y="14299"/>
                  </a:lnTo>
                  <a:lnTo>
                    <a:pt x="3428" y="14194"/>
                  </a:lnTo>
                  <a:lnTo>
                    <a:pt x="3179" y="14129"/>
                  </a:lnTo>
                  <a:lnTo>
                    <a:pt x="2913" y="14102"/>
                  </a:lnTo>
                  <a:lnTo>
                    <a:pt x="2646" y="14102"/>
                  </a:lnTo>
                  <a:lnTo>
                    <a:pt x="2362" y="14129"/>
                  </a:lnTo>
                  <a:lnTo>
                    <a:pt x="2096" y="14168"/>
                  </a:lnTo>
                  <a:lnTo>
                    <a:pt x="1811" y="14273"/>
                  </a:lnTo>
                  <a:lnTo>
                    <a:pt x="1545" y="14378"/>
                  </a:lnTo>
                  <a:lnTo>
                    <a:pt x="1314" y="14496"/>
                  </a:lnTo>
                  <a:lnTo>
                    <a:pt x="1065" y="14653"/>
                  </a:lnTo>
                  <a:lnTo>
                    <a:pt x="870" y="14797"/>
                  </a:lnTo>
                  <a:lnTo>
                    <a:pt x="657" y="14981"/>
                  </a:lnTo>
                  <a:lnTo>
                    <a:pt x="497" y="15177"/>
                  </a:lnTo>
                  <a:lnTo>
                    <a:pt x="390" y="15413"/>
                  </a:lnTo>
                  <a:lnTo>
                    <a:pt x="284" y="15636"/>
                  </a:lnTo>
                  <a:lnTo>
                    <a:pt x="248" y="15911"/>
                  </a:lnTo>
                  <a:lnTo>
                    <a:pt x="284" y="16239"/>
                  </a:lnTo>
                  <a:lnTo>
                    <a:pt x="319" y="16566"/>
                  </a:lnTo>
                  <a:lnTo>
                    <a:pt x="497" y="17340"/>
                  </a:lnTo>
                  <a:lnTo>
                    <a:pt x="692" y="18152"/>
                  </a:lnTo>
                  <a:lnTo>
                    <a:pt x="799" y="18559"/>
                  </a:lnTo>
                  <a:lnTo>
                    <a:pt x="905" y="18978"/>
                  </a:lnTo>
                  <a:lnTo>
                    <a:pt x="959" y="19384"/>
                  </a:lnTo>
                  <a:lnTo>
                    <a:pt x="994" y="19791"/>
                  </a:lnTo>
                  <a:lnTo>
                    <a:pt x="994" y="20132"/>
                  </a:lnTo>
                  <a:lnTo>
                    <a:pt x="959" y="20485"/>
                  </a:lnTo>
                  <a:lnTo>
                    <a:pt x="941" y="20669"/>
                  </a:lnTo>
                  <a:lnTo>
                    <a:pt x="870" y="20813"/>
                  </a:lnTo>
                  <a:lnTo>
                    <a:pt x="799" y="20970"/>
                  </a:lnTo>
                  <a:lnTo>
                    <a:pt x="692" y="21088"/>
                  </a:lnTo>
                  <a:lnTo>
                    <a:pt x="1474" y="20997"/>
                  </a:lnTo>
                  <a:lnTo>
                    <a:pt x="2291" y="20866"/>
                  </a:lnTo>
                  <a:lnTo>
                    <a:pt x="3108" y="20787"/>
                  </a:lnTo>
                  <a:lnTo>
                    <a:pt x="3907" y="20721"/>
                  </a:lnTo>
                  <a:lnTo>
                    <a:pt x="4653" y="20695"/>
                  </a:lnTo>
                  <a:lnTo>
                    <a:pt x="5364" y="20695"/>
                  </a:lnTo>
                  <a:lnTo>
                    <a:pt x="5701" y="20721"/>
                  </a:lnTo>
                  <a:lnTo>
                    <a:pt x="6057" y="20761"/>
                  </a:lnTo>
                  <a:lnTo>
                    <a:pt x="6323" y="20813"/>
                  </a:lnTo>
                  <a:lnTo>
                    <a:pt x="6625" y="20892"/>
                  </a:lnTo>
                  <a:close/>
                </a:path>
              </a:pathLst>
            </a:custGeom>
            <a:solidFill>
              <a:srgbClr val="FFBE7D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9190" name="Puzzle2">
              <a:extLst>
                <a:ext uri="{FF2B5EF4-FFF2-40B4-BE49-F238E27FC236}">
                  <a16:creationId xmlns:a16="http://schemas.microsoft.com/office/drawing/2014/main" id="{6664AC81-67C4-407B-8AFA-A492EDA908BF}"/>
                </a:ext>
              </a:extLst>
            </p:cNvPr>
            <p:cNvSpPr>
              <a:spLocks noEditPoints="1" noChangeArrowheads="1"/>
            </p:cNvSpPr>
            <p:nvPr/>
          </p:nvSpPr>
          <p:spPr bwMode="auto">
            <a:xfrm>
              <a:off x="2880" y="1736"/>
              <a:ext cx="1778" cy="1379"/>
            </a:xfrm>
            <a:custGeom>
              <a:avLst/>
              <a:gdLst>
                <a:gd name="T0" fmla="*/ 11 w 21600"/>
                <a:gd name="T1" fmla="*/ 13386 h 21600"/>
                <a:gd name="T2" fmla="*/ 4202 w 21600"/>
                <a:gd name="T3" fmla="*/ 21161 h 21600"/>
                <a:gd name="T4" fmla="*/ 10400 w 21600"/>
                <a:gd name="T5" fmla="*/ 13909 h 21600"/>
                <a:gd name="T6" fmla="*/ 16821 w 21600"/>
                <a:gd name="T7" fmla="*/ 21190 h 21600"/>
                <a:gd name="T8" fmla="*/ 21600 w 21600"/>
                <a:gd name="T9" fmla="*/ 15083 h 21600"/>
                <a:gd name="T10" fmla="*/ 16889 w 21600"/>
                <a:gd name="T11" fmla="*/ 5739 h 21600"/>
                <a:gd name="T12" fmla="*/ 10800 w 21600"/>
                <a:gd name="T13" fmla="*/ 28 h 21600"/>
                <a:gd name="T14" fmla="*/ 4202 w 21600"/>
                <a:gd name="T15" fmla="*/ 5894 h 21600"/>
                <a:gd name="T16" fmla="*/ 5388 w 21600"/>
                <a:gd name="T17" fmla="*/ 6742 h 21600"/>
                <a:gd name="T18" fmla="*/ 16177 w 21600"/>
                <a:gd name="T19" fmla="*/ 20441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4247" y="12354"/>
                  </a:moveTo>
                  <a:lnTo>
                    <a:pt x="4134" y="12468"/>
                  </a:lnTo>
                  <a:lnTo>
                    <a:pt x="4010" y="12581"/>
                  </a:lnTo>
                  <a:lnTo>
                    <a:pt x="3897" y="12637"/>
                  </a:lnTo>
                  <a:lnTo>
                    <a:pt x="3773" y="12694"/>
                  </a:lnTo>
                  <a:lnTo>
                    <a:pt x="3637" y="12694"/>
                  </a:lnTo>
                  <a:lnTo>
                    <a:pt x="3524" y="12694"/>
                  </a:lnTo>
                  <a:lnTo>
                    <a:pt x="3400" y="12665"/>
                  </a:lnTo>
                  <a:lnTo>
                    <a:pt x="3287" y="12609"/>
                  </a:lnTo>
                  <a:lnTo>
                    <a:pt x="3027" y="12496"/>
                  </a:lnTo>
                  <a:lnTo>
                    <a:pt x="2790" y="12340"/>
                  </a:lnTo>
                  <a:lnTo>
                    <a:pt x="2530" y="12142"/>
                  </a:lnTo>
                  <a:lnTo>
                    <a:pt x="2293" y="11987"/>
                  </a:lnTo>
                  <a:lnTo>
                    <a:pt x="2033" y="11817"/>
                  </a:lnTo>
                  <a:lnTo>
                    <a:pt x="1773" y="11676"/>
                  </a:lnTo>
                  <a:lnTo>
                    <a:pt x="1638" y="11662"/>
                  </a:lnTo>
                  <a:lnTo>
                    <a:pt x="1513" y="11634"/>
                  </a:lnTo>
                  <a:lnTo>
                    <a:pt x="1378" y="11634"/>
                  </a:lnTo>
                  <a:lnTo>
                    <a:pt x="1253" y="11634"/>
                  </a:lnTo>
                  <a:lnTo>
                    <a:pt x="1118" y="11662"/>
                  </a:lnTo>
                  <a:lnTo>
                    <a:pt x="971" y="11732"/>
                  </a:lnTo>
                  <a:lnTo>
                    <a:pt x="835" y="11817"/>
                  </a:lnTo>
                  <a:lnTo>
                    <a:pt x="711" y="11959"/>
                  </a:lnTo>
                  <a:lnTo>
                    <a:pt x="553" y="12086"/>
                  </a:lnTo>
                  <a:lnTo>
                    <a:pt x="429" y="12284"/>
                  </a:lnTo>
                  <a:lnTo>
                    <a:pt x="271" y="12524"/>
                  </a:lnTo>
                  <a:lnTo>
                    <a:pt x="146" y="12793"/>
                  </a:lnTo>
                  <a:lnTo>
                    <a:pt x="79" y="12962"/>
                  </a:lnTo>
                  <a:lnTo>
                    <a:pt x="33" y="13146"/>
                  </a:lnTo>
                  <a:lnTo>
                    <a:pt x="11" y="13386"/>
                  </a:lnTo>
                  <a:lnTo>
                    <a:pt x="11" y="13641"/>
                  </a:lnTo>
                  <a:lnTo>
                    <a:pt x="33" y="13881"/>
                  </a:lnTo>
                  <a:lnTo>
                    <a:pt x="101" y="14150"/>
                  </a:lnTo>
                  <a:lnTo>
                    <a:pt x="192" y="14404"/>
                  </a:lnTo>
                  <a:lnTo>
                    <a:pt x="293" y="14645"/>
                  </a:lnTo>
                  <a:lnTo>
                    <a:pt x="451" y="14857"/>
                  </a:lnTo>
                  <a:lnTo>
                    <a:pt x="621" y="15054"/>
                  </a:lnTo>
                  <a:lnTo>
                    <a:pt x="734" y="15125"/>
                  </a:lnTo>
                  <a:lnTo>
                    <a:pt x="835" y="15210"/>
                  </a:lnTo>
                  <a:lnTo>
                    <a:pt x="948" y="15267"/>
                  </a:lnTo>
                  <a:lnTo>
                    <a:pt x="1084" y="15323"/>
                  </a:lnTo>
                  <a:lnTo>
                    <a:pt x="1208" y="15351"/>
                  </a:lnTo>
                  <a:lnTo>
                    <a:pt x="1355" y="15380"/>
                  </a:lnTo>
                  <a:lnTo>
                    <a:pt x="1513" y="15380"/>
                  </a:lnTo>
                  <a:lnTo>
                    <a:pt x="1683" y="15380"/>
                  </a:lnTo>
                  <a:lnTo>
                    <a:pt x="1864" y="15351"/>
                  </a:lnTo>
                  <a:lnTo>
                    <a:pt x="2033" y="15323"/>
                  </a:lnTo>
                  <a:lnTo>
                    <a:pt x="2225" y="15238"/>
                  </a:lnTo>
                  <a:lnTo>
                    <a:pt x="2428" y="15153"/>
                  </a:lnTo>
                  <a:lnTo>
                    <a:pt x="2745" y="15026"/>
                  </a:lnTo>
                  <a:lnTo>
                    <a:pt x="3005" y="14913"/>
                  </a:lnTo>
                  <a:lnTo>
                    <a:pt x="3264" y="14828"/>
                  </a:lnTo>
                  <a:lnTo>
                    <a:pt x="3513" y="14800"/>
                  </a:lnTo>
                  <a:lnTo>
                    <a:pt x="3615" y="14828"/>
                  </a:lnTo>
                  <a:lnTo>
                    <a:pt x="3728" y="14857"/>
                  </a:lnTo>
                  <a:lnTo>
                    <a:pt x="3807" y="14913"/>
                  </a:lnTo>
                  <a:lnTo>
                    <a:pt x="3920" y="14998"/>
                  </a:lnTo>
                  <a:lnTo>
                    <a:pt x="4010" y="15097"/>
                  </a:lnTo>
                  <a:lnTo>
                    <a:pt x="4089" y="15238"/>
                  </a:lnTo>
                  <a:lnTo>
                    <a:pt x="4179" y="15408"/>
                  </a:lnTo>
                  <a:lnTo>
                    <a:pt x="4247" y="15620"/>
                  </a:lnTo>
                  <a:lnTo>
                    <a:pt x="4326" y="15860"/>
                  </a:lnTo>
                  <a:lnTo>
                    <a:pt x="4394" y="16129"/>
                  </a:lnTo>
                  <a:lnTo>
                    <a:pt x="4439" y="16440"/>
                  </a:lnTo>
                  <a:lnTo>
                    <a:pt x="4507" y="16737"/>
                  </a:lnTo>
                  <a:lnTo>
                    <a:pt x="4552" y="17090"/>
                  </a:lnTo>
                  <a:lnTo>
                    <a:pt x="4575" y="17443"/>
                  </a:lnTo>
                  <a:lnTo>
                    <a:pt x="4586" y="17825"/>
                  </a:lnTo>
                  <a:lnTo>
                    <a:pt x="4586" y="18193"/>
                  </a:lnTo>
                  <a:lnTo>
                    <a:pt x="4586" y="18574"/>
                  </a:lnTo>
                  <a:lnTo>
                    <a:pt x="4586" y="18984"/>
                  </a:lnTo>
                  <a:lnTo>
                    <a:pt x="4552" y="19366"/>
                  </a:lnTo>
                  <a:lnTo>
                    <a:pt x="4507" y="19748"/>
                  </a:lnTo>
                  <a:lnTo>
                    <a:pt x="4462" y="20129"/>
                  </a:lnTo>
                  <a:lnTo>
                    <a:pt x="4371" y="20483"/>
                  </a:lnTo>
                  <a:lnTo>
                    <a:pt x="4292" y="20836"/>
                  </a:lnTo>
                  <a:lnTo>
                    <a:pt x="4202" y="21161"/>
                  </a:lnTo>
                  <a:lnTo>
                    <a:pt x="4744" y="21161"/>
                  </a:lnTo>
                  <a:lnTo>
                    <a:pt x="5264" y="21161"/>
                  </a:lnTo>
                  <a:lnTo>
                    <a:pt x="5784" y="21161"/>
                  </a:lnTo>
                  <a:lnTo>
                    <a:pt x="6235" y="21161"/>
                  </a:lnTo>
                  <a:lnTo>
                    <a:pt x="6676" y="21161"/>
                  </a:lnTo>
                  <a:lnTo>
                    <a:pt x="7060" y="21161"/>
                  </a:lnTo>
                  <a:lnTo>
                    <a:pt x="7410" y="21161"/>
                  </a:lnTo>
                  <a:lnTo>
                    <a:pt x="7670" y="21161"/>
                  </a:lnTo>
                  <a:lnTo>
                    <a:pt x="8020" y="21020"/>
                  </a:lnTo>
                  <a:lnTo>
                    <a:pt x="8303" y="20893"/>
                  </a:lnTo>
                  <a:lnTo>
                    <a:pt x="8563" y="20695"/>
                  </a:lnTo>
                  <a:lnTo>
                    <a:pt x="8800" y="20511"/>
                  </a:lnTo>
                  <a:lnTo>
                    <a:pt x="8969" y="20285"/>
                  </a:lnTo>
                  <a:lnTo>
                    <a:pt x="9150" y="20045"/>
                  </a:lnTo>
                  <a:lnTo>
                    <a:pt x="9252" y="19804"/>
                  </a:lnTo>
                  <a:lnTo>
                    <a:pt x="9342" y="19550"/>
                  </a:lnTo>
                  <a:lnTo>
                    <a:pt x="9410" y="19281"/>
                  </a:lnTo>
                  <a:lnTo>
                    <a:pt x="9433" y="19013"/>
                  </a:lnTo>
                  <a:lnTo>
                    <a:pt x="9433" y="18744"/>
                  </a:lnTo>
                  <a:lnTo>
                    <a:pt x="9387" y="18504"/>
                  </a:lnTo>
                  <a:lnTo>
                    <a:pt x="9320" y="18221"/>
                  </a:lnTo>
                  <a:lnTo>
                    <a:pt x="9207" y="17981"/>
                  </a:lnTo>
                  <a:lnTo>
                    <a:pt x="9105" y="17740"/>
                  </a:lnTo>
                  <a:lnTo>
                    <a:pt x="8924" y="17514"/>
                  </a:lnTo>
                  <a:lnTo>
                    <a:pt x="8777" y="17274"/>
                  </a:lnTo>
                  <a:lnTo>
                    <a:pt x="8642" y="17034"/>
                  </a:lnTo>
                  <a:lnTo>
                    <a:pt x="8563" y="16765"/>
                  </a:lnTo>
                  <a:lnTo>
                    <a:pt x="8472" y="16468"/>
                  </a:lnTo>
                  <a:lnTo>
                    <a:pt x="8450" y="16157"/>
                  </a:lnTo>
                  <a:lnTo>
                    <a:pt x="8450" y="15860"/>
                  </a:lnTo>
                  <a:lnTo>
                    <a:pt x="8472" y="15563"/>
                  </a:lnTo>
                  <a:lnTo>
                    <a:pt x="8540" y="15267"/>
                  </a:lnTo>
                  <a:lnTo>
                    <a:pt x="8642" y="14998"/>
                  </a:lnTo>
                  <a:lnTo>
                    <a:pt x="8777" y="14729"/>
                  </a:lnTo>
                  <a:lnTo>
                    <a:pt x="8868" y="14616"/>
                  </a:lnTo>
                  <a:lnTo>
                    <a:pt x="8969" y="14475"/>
                  </a:lnTo>
                  <a:lnTo>
                    <a:pt x="9060" y="14376"/>
                  </a:lnTo>
                  <a:lnTo>
                    <a:pt x="9184" y="14291"/>
                  </a:lnTo>
                  <a:lnTo>
                    <a:pt x="9297" y="14206"/>
                  </a:lnTo>
                  <a:lnTo>
                    <a:pt x="9433" y="14121"/>
                  </a:lnTo>
                  <a:lnTo>
                    <a:pt x="9579" y="14051"/>
                  </a:lnTo>
                  <a:lnTo>
                    <a:pt x="9726" y="13994"/>
                  </a:lnTo>
                  <a:lnTo>
                    <a:pt x="9884" y="13938"/>
                  </a:lnTo>
                  <a:lnTo>
                    <a:pt x="10054" y="13909"/>
                  </a:lnTo>
                  <a:lnTo>
                    <a:pt x="10257" y="13881"/>
                  </a:lnTo>
                  <a:lnTo>
                    <a:pt x="10449" y="13881"/>
                  </a:lnTo>
                  <a:lnTo>
                    <a:pt x="10664" y="13881"/>
                  </a:lnTo>
                  <a:lnTo>
                    <a:pt x="10856" y="13909"/>
                  </a:lnTo>
                  <a:lnTo>
                    <a:pt x="11037" y="13966"/>
                  </a:lnTo>
                  <a:lnTo>
                    <a:pt x="11206" y="14023"/>
                  </a:lnTo>
                  <a:lnTo>
                    <a:pt x="11353" y="14093"/>
                  </a:lnTo>
                  <a:lnTo>
                    <a:pt x="11511" y="14178"/>
                  </a:lnTo>
                  <a:lnTo>
                    <a:pt x="11635" y="14263"/>
                  </a:lnTo>
                  <a:lnTo>
                    <a:pt x="11748" y="14376"/>
                  </a:lnTo>
                  <a:lnTo>
                    <a:pt x="11861" y="14475"/>
                  </a:lnTo>
                  <a:lnTo>
                    <a:pt x="11941" y="14616"/>
                  </a:lnTo>
                  <a:lnTo>
                    <a:pt x="12031" y="14758"/>
                  </a:lnTo>
                  <a:lnTo>
                    <a:pt x="12099" y="14885"/>
                  </a:lnTo>
                  <a:lnTo>
                    <a:pt x="12200" y="15210"/>
                  </a:lnTo>
                  <a:lnTo>
                    <a:pt x="12268" y="15507"/>
                  </a:lnTo>
                  <a:lnTo>
                    <a:pt x="12291" y="15832"/>
                  </a:lnTo>
                  <a:lnTo>
                    <a:pt x="12291" y="16157"/>
                  </a:lnTo>
                  <a:lnTo>
                    <a:pt x="12246" y="16482"/>
                  </a:lnTo>
                  <a:lnTo>
                    <a:pt x="12178" y="16807"/>
                  </a:lnTo>
                  <a:lnTo>
                    <a:pt x="12099" y="17090"/>
                  </a:lnTo>
                  <a:lnTo>
                    <a:pt x="12008" y="17330"/>
                  </a:lnTo>
                  <a:lnTo>
                    <a:pt x="11884" y="17542"/>
                  </a:lnTo>
                  <a:lnTo>
                    <a:pt x="11748" y="17712"/>
                  </a:lnTo>
                  <a:lnTo>
                    <a:pt x="11613" y="17839"/>
                  </a:lnTo>
                  <a:lnTo>
                    <a:pt x="11489" y="18037"/>
                  </a:lnTo>
                  <a:lnTo>
                    <a:pt x="11398" y="18221"/>
                  </a:lnTo>
                  <a:lnTo>
                    <a:pt x="11319" y="18447"/>
                  </a:lnTo>
                  <a:lnTo>
                    <a:pt x="11251" y="18659"/>
                  </a:lnTo>
                  <a:lnTo>
                    <a:pt x="11206" y="18900"/>
                  </a:lnTo>
                  <a:lnTo>
                    <a:pt x="11184" y="19154"/>
                  </a:lnTo>
                  <a:lnTo>
                    <a:pt x="11184" y="19423"/>
                  </a:lnTo>
                  <a:lnTo>
                    <a:pt x="11229" y="19663"/>
                  </a:lnTo>
                  <a:lnTo>
                    <a:pt x="11297" y="19903"/>
                  </a:lnTo>
                  <a:lnTo>
                    <a:pt x="11376" y="20158"/>
                  </a:lnTo>
                  <a:lnTo>
                    <a:pt x="11511" y="20398"/>
                  </a:lnTo>
                  <a:lnTo>
                    <a:pt x="11681" y="20610"/>
                  </a:lnTo>
                  <a:lnTo>
                    <a:pt x="11884" y="20808"/>
                  </a:lnTo>
                  <a:lnTo>
                    <a:pt x="12121" y="20992"/>
                  </a:lnTo>
                  <a:lnTo>
                    <a:pt x="12404" y="21161"/>
                  </a:lnTo>
                  <a:lnTo>
                    <a:pt x="12528" y="21190"/>
                  </a:lnTo>
                  <a:lnTo>
                    <a:pt x="12856" y="21274"/>
                  </a:lnTo>
                  <a:lnTo>
                    <a:pt x="13330" y="21373"/>
                  </a:lnTo>
                  <a:lnTo>
                    <a:pt x="13963" y="21486"/>
                  </a:lnTo>
                  <a:lnTo>
                    <a:pt x="14313" y="21543"/>
                  </a:lnTo>
                  <a:lnTo>
                    <a:pt x="14652" y="21571"/>
                  </a:lnTo>
                  <a:lnTo>
                    <a:pt x="15025" y="21600"/>
                  </a:lnTo>
                  <a:lnTo>
                    <a:pt x="15409" y="21600"/>
                  </a:lnTo>
                  <a:lnTo>
                    <a:pt x="15782" y="21600"/>
                  </a:lnTo>
                  <a:lnTo>
                    <a:pt x="16177" y="21571"/>
                  </a:lnTo>
                  <a:lnTo>
                    <a:pt x="16516" y="21486"/>
                  </a:lnTo>
                  <a:lnTo>
                    <a:pt x="16889" y="21402"/>
                  </a:lnTo>
                  <a:lnTo>
                    <a:pt x="16821" y="21190"/>
                  </a:lnTo>
                  <a:lnTo>
                    <a:pt x="16776" y="20935"/>
                  </a:lnTo>
                  <a:lnTo>
                    <a:pt x="16742" y="20667"/>
                  </a:lnTo>
                  <a:lnTo>
                    <a:pt x="16719" y="20370"/>
                  </a:lnTo>
                  <a:lnTo>
                    <a:pt x="16697" y="19719"/>
                  </a:lnTo>
                  <a:lnTo>
                    <a:pt x="16697" y="19013"/>
                  </a:lnTo>
                  <a:lnTo>
                    <a:pt x="16719" y="18306"/>
                  </a:lnTo>
                  <a:lnTo>
                    <a:pt x="16753" y="17599"/>
                  </a:lnTo>
                  <a:lnTo>
                    <a:pt x="16821" y="16949"/>
                  </a:lnTo>
                  <a:lnTo>
                    <a:pt x="16889" y="16383"/>
                  </a:lnTo>
                  <a:lnTo>
                    <a:pt x="16934" y="16129"/>
                  </a:lnTo>
                  <a:lnTo>
                    <a:pt x="17002" y="15945"/>
                  </a:lnTo>
                  <a:lnTo>
                    <a:pt x="17081" y="15790"/>
                  </a:lnTo>
                  <a:lnTo>
                    <a:pt x="17194" y="15648"/>
                  </a:lnTo>
                  <a:lnTo>
                    <a:pt x="17318" y="15563"/>
                  </a:lnTo>
                  <a:lnTo>
                    <a:pt x="17453" y="15507"/>
                  </a:lnTo>
                  <a:lnTo>
                    <a:pt x="17600" y="15450"/>
                  </a:lnTo>
                  <a:lnTo>
                    <a:pt x="17758" y="15450"/>
                  </a:lnTo>
                  <a:lnTo>
                    <a:pt x="17905" y="15479"/>
                  </a:lnTo>
                  <a:lnTo>
                    <a:pt x="18064" y="15535"/>
                  </a:lnTo>
                  <a:lnTo>
                    <a:pt x="18233" y="15620"/>
                  </a:lnTo>
                  <a:lnTo>
                    <a:pt x="18380" y="15733"/>
                  </a:lnTo>
                  <a:lnTo>
                    <a:pt x="18561" y="15832"/>
                  </a:lnTo>
                  <a:lnTo>
                    <a:pt x="18707" y="15973"/>
                  </a:lnTo>
                  <a:lnTo>
                    <a:pt x="18866" y="16129"/>
                  </a:lnTo>
                  <a:lnTo>
                    <a:pt x="18990" y="16327"/>
                  </a:lnTo>
                  <a:lnTo>
                    <a:pt x="19125" y="16482"/>
                  </a:lnTo>
                  <a:lnTo>
                    <a:pt x="19295" y="16624"/>
                  </a:lnTo>
                  <a:lnTo>
                    <a:pt x="19464" y="16737"/>
                  </a:lnTo>
                  <a:lnTo>
                    <a:pt x="19668" y="16807"/>
                  </a:lnTo>
                  <a:lnTo>
                    <a:pt x="19860" y="16836"/>
                  </a:lnTo>
                  <a:lnTo>
                    <a:pt x="20052" y="16864"/>
                  </a:lnTo>
                  <a:lnTo>
                    <a:pt x="20266" y="16836"/>
                  </a:lnTo>
                  <a:lnTo>
                    <a:pt x="20470" y="16793"/>
                  </a:lnTo>
                  <a:lnTo>
                    <a:pt x="20662" y="16708"/>
                  </a:lnTo>
                  <a:lnTo>
                    <a:pt x="20854" y="16567"/>
                  </a:lnTo>
                  <a:lnTo>
                    <a:pt x="21035" y="16412"/>
                  </a:lnTo>
                  <a:lnTo>
                    <a:pt x="21182" y="16214"/>
                  </a:lnTo>
                  <a:lnTo>
                    <a:pt x="21340" y="16002"/>
                  </a:lnTo>
                  <a:lnTo>
                    <a:pt x="21441" y="15733"/>
                  </a:lnTo>
                  <a:lnTo>
                    <a:pt x="21532" y="15436"/>
                  </a:lnTo>
                  <a:lnTo>
                    <a:pt x="21600" y="15083"/>
                  </a:lnTo>
                  <a:lnTo>
                    <a:pt x="21600" y="14885"/>
                  </a:lnTo>
                  <a:lnTo>
                    <a:pt x="21600" y="14729"/>
                  </a:lnTo>
                  <a:lnTo>
                    <a:pt x="21600" y="14531"/>
                  </a:lnTo>
                  <a:lnTo>
                    <a:pt x="21577" y="14376"/>
                  </a:lnTo>
                  <a:lnTo>
                    <a:pt x="21532" y="14206"/>
                  </a:lnTo>
                  <a:lnTo>
                    <a:pt x="21487" y="14051"/>
                  </a:lnTo>
                  <a:lnTo>
                    <a:pt x="21419" y="13909"/>
                  </a:lnTo>
                  <a:lnTo>
                    <a:pt x="21351" y="13768"/>
                  </a:lnTo>
                  <a:lnTo>
                    <a:pt x="21204" y="13500"/>
                  </a:lnTo>
                  <a:lnTo>
                    <a:pt x="21035" y="13287"/>
                  </a:lnTo>
                  <a:lnTo>
                    <a:pt x="20809" y="13090"/>
                  </a:lnTo>
                  <a:lnTo>
                    <a:pt x="20594" y="12962"/>
                  </a:lnTo>
                  <a:lnTo>
                    <a:pt x="20357" y="12821"/>
                  </a:lnTo>
                  <a:lnTo>
                    <a:pt x="20120" y="12764"/>
                  </a:lnTo>
                  <a:lnTo>
                    <a:pt x="19882" y="12708"/>
                  </a:lnTo>
                  <a:lnTo>
                    <a:pt x="19645" y="12736"/>
                  </a:lnTo>
                  <a:lnTo>
                    <a:pt x="19430" y="12793"/>
                  </a:lnTo>
                  <a:lnTo>
                    <a:pt x="19227" y="12906"/>
                  </a:lnTo>
                  <a:lnTo>
                    <a:pt x="19148" y="12962"/>
                  </a:lnTo>
                  <a:lnTo>
                    <a:pt x="19058" y="13047"/>
                  </a:lnTo>
                  <a:lnTo>
                    <a:pt x="18990" y="13146"/>
                  </a:lnTo>
                  <a:lnTo>
                    <a:pt x="18911" y="13259"/>
                  </a:lnTo>
                  <a:lnTo>
                    <a:pt x="18775" y="13471"/>
                  </a:lnTo>
                  <a:lnTo>
                    <a:pt x="18628" y="13641"/>
                  </a:lnTo>
                  <a:lnTo>
                    <a:pt x="18470" y="13740"/>
                  </a:lnTo>
                  <a:lnTo>
                    <a:pt x="18301" y="13825"/>
                  </a:lnTo>
                  <a:lnTo>
                    <a:pt x="18143" y="13853"/>
                  </a:lnTo>
                  <a:lnTo>
                    <a:pt x="17973" y="13881"/>
                  </a:lnTo>
                  <a:lnTo>
                    <a:pt x="17804" y="13853"/>
                  </a:lnTo>
                  <a:lnTo>
                    <a:pt x="17646" y="13796"/>
                  </a:lnTo>
                  <a:lnTo>
                    <a:pt x="17499" y="13726"/>
                  </a:lnTo>
                  <a:lnTo>
                    <a:pt x="17341" y="13641"/>
                  </a:lnTo>
                  <a:lnTo>
                    <a:pt x="17216" y="13528"/>
                  </a:lnTo>
                  <a:lnTo>
                    <a:pt x="17103" y="13386"/>
                  </a:lnTo>
                  <a:lnTo>
                    <a:pt x="17024" y="13259"/>
                  </a:lnTo>
                  <a:lnTo>
                    <a:pt x="16934" y="13118"/>
                  </a:lnTo>
                  <a:lnTo>
                    <a:pt x="16889" y="12991"/>
                  </a:lnTo>
                  <a:lnTo>
                    <a:pt x="16889" y="12849"/>
                  </a:lnTo>
                  <a:lnTo>
                    <a:pt x="16889" y="12383"/>
                  </a:lnTo>
                  <a:lnTo>
                    <a:pt x="16889" y="11662"/>
                  </a:lnTo>
                  <a:lnTo>
                    <a:pt x="16889" y="10701"/>
                  </a:lnTo>
                  <a:lnTo>
                    <a:pt x="16889" y="9640"/>
                  </a:lnTo>
                  <a:lnTo>
                    <a:pt x="16889" y="8566"/>
                  </a:lnTo>
                  <a:lnTo>
                    <a:pt x="16889" y="7478"/>
                  </a:lnTo>
                  <a:lnTo>
                    <a:pt x="16889" y="6502"/>
                  </a:lnTo>
                  <a:lnTo>
                    <a:pt x="16889" y="5739"/>
                  </a:lnTo>
                  <a:lnTo>
                    <a:pt x="16674" y="5894"/>
                  </a:lnTo>
                  <a:lnTo>
                    <a:pt x="16414" y="6036"/>
                  </a:lnTo>
                  <a:lnTo>
                    <a:pt x="16154" y="6177"/>
                  </a:lnTo>
                  <a:lnTo>
                    <a:pt x="15849" y="6248"/>
                  </a:lnTo>
                  <a:lnTo>
                    <a:pt x="15544" y="6304"/>
                  </a:lnTo>
                  <a:lnTo>
                    <a:pt x="15217" y="6332"/>
                  </a:lnTo>
                  <a:lnTo>
                    <a:pt x="14866" y="6361"/>
                  </a:lnTo>
                  <a:lnTo>
                    <a:pt x="14550" y="6361"/>
                  </a:lnTo>
                  <a:lnTo>
                    <a:pt x="14200" y="6332"/>
                  </a:lnTo>
                  <a:lnTo>
                    <a:pt x="13850" y="6276"/>
                  </a:lnTo>
                  <a:lnTo>
                    <a:pt x="13522" y="6219"/>
                  </a:lnTo>
                  <a:lnTo>
                    <a:pt x="13206" y="6149"/>
                  </a:lnTo>
                  <a:lnTo>
                    <a:pt x="12901" y="6064"/>
                  </a:lnTo>
                  <a:lnTo>
                    <a:pt x="12618" y="5951"/>
                  </a:lnTo>
                  <a:lnTo>
                    <a:pt x="12358" y="5838"/>
                  </a:lnTo>
                  <a:lnTo>
                    <a:pt x="12121" y="5739"/>
                  </a:lnTo>
                  <a:lnTo>
                    <a:pt x="11941" y="5626"/>
                  </a:lnTo>
                  <a:lnTo>
                    <a:pt x="11794" y="5513"/>
                  </a:lnTo>
                  <a:lnTo>
                    <a:pt x="11658" y="5414"/>
                  </a:lnTo>
                  <a:lnTo>
                    <a:pt x="11556" y="5301"/>
                  </a:lnTo>
                  <a:lnTo>
                    <a:pt x="11466" y="5187"/>
                  </a:lnTo>
                  <a:lnTo>
                    <a:pt x="11398" y="5089"/>
                  </a:lnTo>
                  <a:lnTo>
                    <a:pt x="11376" y="4947"/>
                  </a:lnTo>
                  <a:lnTo>
                    <a:pt x="11353" y="4834"/>
                  </a:lnTo>
                  <a:lnTo>
                    <a:pt x="11353" y="4707"/>
                  </a:lnTo>
                  <a:lnTo>
                    <a:pt x="11376" y="4565"/>
                  </a:lnTo>
                  <a:lnTo>
                    <a:pt x="11443" y="4410"/>
                  </a:lnTo>
                  <a:lnTo>
                    <a:pt x="11511" y="4240"/>
                  </a:lnTo>
                  <a:lnTo>
                    <a:pt x="11703" y="3887"/>
                  </a:lnTo>
                  <a:lnTo>
                    <a:pt x="11986" y="3505"/>
                  </a:lnTo>
                  <a:lnTo>
                    <a:pt x="12144" y="3265"/>
                  </a:lnTo>
                  <a:lnTo>
                    <a:pt x="12246" y="3025"/>
                  </a:lnTo>
                  <a:lnTo>
                    <a:pt x="12336" y="2756"/>
                  </a:lnTo>
                  <a:lnTo>
                    <a:pt x="12404" y="2445"/>
                  </a:lnTo>
                  <a:lnTo>
                    <a:pt x="12438" y="2176"/>
                  </a:lnTo>
                  <a:lnTo>
                    <a:pt x="12438" y="1880"/>
                  </a:lnTo>
                  <a:lnTo>
                    <a:pt x="12404" y="1583"/>
                  </a:lnTo>
                  <a:lnTo>
                    <a:pt x="12336" y="1314"/>
                  </a:lnTo>
                  <a:lnTo>
                    <a:pt x="12246" y="1046"/>
                  </a:lnTo>
                  <a:lnTo>
                    <a:pt x="12099" y="791"/>
                  </a:lnTo>
                  <a:lnTo>
                    <a:pt x="12008" y="692"/>
                  </a:lnTo>
                  <a:lnTo>
                    <a:pt x="11918" y="579"/>
                  </a:lnTo>
                  <a:lnTo>
                    <a:pt x="11816" y="466"/>
                  </a:lnTo>
                  <a:lnTo>
                    <a:pt x="11703" y="381"/>
                  </a:lnTo>
                  <a:lnTo>
                    <a:pt x="11579" y="310"/>
                  </a:lnTo>
                  <a:lnTo>
                    <a:pt x="11443" y="226"/>
                  </a:lnTo>
                  <a:lnTo>
                    <a:pt x="11297" y="169"/>
                  </a:lnTo>
                  <a:lnTo>
                    <a:pt x="11138" y="113"/>
                  </a:lnTo>
                  <a:lnTo>
                    <a:pt x="10969" y="56"/>
                  </a:lnTo>
                  <a:lnTo>
                    <a:pt x="10800" y="28"/>
                  </a:lnTo>
                  <a:lnTo>
                    <a:pt x="10619" y="28"/>
                  </a:lnTo>
                  <a:lnTo>
                    <a:pt x="10404" y="28"/>
                  </a:lnTo>
                  <a:lnTo>
                    <a:pt x="10257" y="28"/>
                  </a:lnTo>
                  <a:lnTo>
                    <a:pt x="10076" y="56"/>
                  </a:lnTo>
                  <a:lnTo>
                    <a:pt x="9952" y="84"/>
                  </a:lnTo>
                  <a:lnTo>
                    <a:pt x="9794" y="141"/>
                  </a:lnTo>
                  <a:lnTo>
                    <a:pt x="9692" y="226"/>
                  </a:lnTo>
                  <a:lnTo>
                    <a:pt x="9557" y="282"/>
                  </a:lnTo>
                  <a:lnTo>
                    <a:pt x="9455" y="381"/>
                  </a:lnTo>
                  <a:lnTo>
                    <a:pt x="9365" y="466"/>
                  </a:lnTo>
                  <a:lnTo>
                    <a:pt x="9274" y="579"/>
                  </a:lnTo>
                  <a:lnTo>
                    <a:pt x="9184" y="692"/>
                  </a:lnTo>
                  <a:lnTo>
                    <a:pt x="9128" y="791"/>
                  </a:lnTo>
                  <a:lnTo>
                    <a:pt x="9060" y="932"/>
                  </a:lnTo>
                  <a:lnTo>
                    <a:pt x="8969" y="1201"/>
                  </a:lnTo>
                  <a:lnTo>
                    <a:pt x="8913" y="1498"/>
                  </a:lnTo>
                  <a:lnTo>
                    <a:pt x="8890" y="1795"/>
                  </a:lnTo>
                  <a:lnTo>
                    <a:pt x="8890" y="2120"/>
                  </a:lnTo>
                  <a:lnTo>
                    <a:pt x="8913" y="2445"/>
                  </a:lnTo>
                  <a:lnTo>
                    <a:pt x="8969" y="2756"/>
                  </a:lnTo>
                  <a:lnTo>
                    <a:pt x="9060" y="3081"/>
                  </a:lnTo>
                  <a:lnTo>
                    <a:pt x="9173" y="3378"/>
                  </a:lnTo>
                  <a:lnTo>
                    <a:pt x="9297" y="3647"/>
                  </a:lnTo>
                  <a:lnTo>
                    <a:pt x="9466" y="3887"/>
                  </a:lnTo>
                  <a:lnTo>
                    <a:pt x="9579" y="4085"/>
                  </a:lnTo>
                  <a:lnTo>
                    <a:pt x="9670" y="4269"/>
                  </a:lnTo>
                  <a:lnTo>
                    <a:pt x="9726" y="4467"/>
                  </a:lnTo>
                  <a:lnTo>
                    <a:pt x="9771" y="4650"/>
                  </a:lnTo>
                  <a:lnTo>
                    <a:pt x="9771" y="4834"/>
                  </a:lnTo>
                  <a:lnTo>
                    <a:pt x="9749" y="5032"/>
                  </a:lnTo>
                  <a:lnTo>
                    <a:pt x="9715" y="5216"/>
                  </a:lnTo>
                  <a:lnTo>
                    <a:pt x="9625" y="5385"/>
                  </a:lnTo>
                  <a:lnTo>
                    <a:pt x="9534" y="5513"/>
                  </a:lnTo>
                  <a:lnTo>
                    <a:pt x="9410" y="5626"/>
                  </a:lnTo>
                  <a:lnTo>
                    <a:pt x="9229" y="5710"/>
                  </a:lnTo>
                  <a:lnTo>
                    <a:pt x="9060" y="5767"/>
                  </a:lnTo>
                  <a:lnTo>
                    <a:pt x="8845" y="5767"/>
                  </a:lnTo>
                  <a:lnTo>
                    <a:pt x="8585" y="5739"/>
                  </a:lnTo>
                  <a:lnTo>
                    <a:pt x="8325" y="5654"/>
                  </a:lnTo>
                  <a:lnTo>
                    <a:pt x="8020" y="5513"/>
                  </a:lnTo>
                  <a:lnTo>
                    <a:pt x="7840" y="5442"/>
                  </a:lnTo>
                  <a:lnTo>
                    <a:pt x="7648" y="5385"/>
                  </a:lnTo>
                  <a:lnTo>
                    <a:pt x="7433" y="5329"/>
                  </a:lnTo>
                  <a:lnTo>
                    <a:pt x="7241" y="5301"/>
                  </a:lnTo>
                  <a:lnTo>
                    <a:pt x="6755" y="5301"/>
                  </a:lnTo>
                  <a:lnTo>
                    <a:pt x="6281" y="5329"/>
                  </a:lnTo>
                  <a:lnTo>
                    <a:pt x="5784" y="5385"/>
                  </a:lnTo>
                  <a:lnTo>
                    <a:pt x="5264" y="5498"/>
                  </a:lnTo>
                  <a:lnTo>
                    <a:pt x="4744" y="5597"/>
                  </a:lnTo>
                  <a:lnTo>
                    <a:pt x="4247" y="5739"/>
                  </a:lnTo>
                  <a:lnTo>
                    <a:pt x="4202" y="5894"/>
                  </a:lnTo>
                  <a:lnTo>
                    <a:pt x="4202" y="6191"/>
                  </a:lnTo>
                  <a:lnTo>
                    <a:pt x="4202" y="6545"/>
                  </a:lnTo>
                  <a:lnTo>
                    <a:pt x="4225" y="6954"/>
                  </a:lnTo>
                  <a:lnTo>
                    <a:pt x="4315" y="7930"/>
                  </a:lnTo>
                  <a:lnTo>
                    <a:pt x="4394" y="9018"/>
                  </a:lnTo>
                  <a:lnTo>
                    <a:pt x="4439" y="9570"/>
                  </a:lnTo>
                  <a:lnTo>
                    <a:pt x="4462" y="10107"/>
                  </a:lnTo>
                  <a:lnTo>
                    <a:pt x="4484" y="10630"/>
                  </a:lnTo>
                  <a:lnTo>
                    <a:pt x="4507" y="11082"/>
                  </a:lnTo>
                  <a:lnTo>
                    <a:pt x="4484" y="11520"/>
                  </a:lnTo>
                  <a:lnTo>
                    <a:pt x="4439" y="11874"/>
                  </a:lnTo>
                  <a:lnTo>
                    <a:pt x="4394" y="12029"/>
                  </a:lnTo>
                  <a:lnTo>
                    <a:pt x="4349" y="12171"/>
                  </a:lnTo>
                  <a:lnTo>
                    <a:pt x="4315" y="12284"/>
                  </a:lnTo>
                  <a:lnTo>
                    <a:pt x="4247" y="12354"/>
                  </a:lnTo>
                  <a:close/>
                </a:path>
              </a:pathLst>
            </a:custGeom>
            <a:solidFill>
              <a:srgbClr val="FFFFCC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9191" name="Puzzle4">
              <a:extLst>
                <a:ext uri="{FF2B5EF4-FFF2-40B4-BE49-F238E27FC236}">
                  <a16:creationId xmlns:a16="http://schemas.microsoft.com/office/drawing/2014/main" id="{496ED20A-C026-44D9-B244-ACC6C04F8F05}"/>
                </a:ext>
              </a:extLst>
            </p:cNvPr>
            <p:cNvSpPr>
              <a:spLocks noEditPoints="1" noChangeArrowheads="1"/>
            </p:cNvSpPr>
            <p:nvPr/>
          </p:nvSpPr>
          <p:spPr bwMode="auto">
            <a:xfrm>
              <a:off x="2192" y="1719"/>
              <a:ext cx="1072" cy="1763"/>
            </a:xfrm>
            <a:custGeom>
              <a:avLst/>
              <a:gdLst>
                <a:gd name="T0" fmla="*/ 8307 w 21600"/>
                <a:gd name="T1" fmla="*/ 11593 h 21600"/>
                <a:gd name="T2" fmla="*/ 453 w 21600"/>
                <a:gd name="T3" fmla="*/ 16938 h 21600"/>
                <a:gd name="T4" fmla="*/ 11500 w 21600"/>
                <a:gd name="T5" fmla="*/ 21600 h 21600"/>
                <a:gd name="T6" fmla="*/ 20920 w 21600"/>
                <a:gd name="T7" fmla="*/ 16751 h 21600"/>
                <a:gd name="T8" fmla="*/ 13972 w 21600"/>
                <a:gd name="T9" fmla="*/ 10888 h 21600"/>
                <a:gd name="T10" fmla="*/ 21033 w 21600"/>
                <a:gd name="T11" fmla="*/ 4716 h 21600"/>
                <a:gd name="T12" fmla="*/ 11102 w 21600"/>
                <a:gd name="T13" fmla="*/ 11 h 21600"/>
                <a:gd name="T14" fmla="*/ 453 w 21600"/>
                <a:gd name="T15" fmla="*/ 4716 h 21600"/>
                <a:gd name="T16" fmla="*/ 2076 w 21600"/>
                <a:gd name="T17" fmla="*/ 5664 h 21600"/>
                <a:gd name="T18" fmla="*/ 20203 w 21600"/>
                <a:gd name="T19" fmla="*/ 1598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3813" y="10590"/>
                  </a:moveTo>
                  <a:lnTo>
                    <a:pt x="3927" y="10513"/>
                  </a:lnTo>
                  <a:lnTo>
                    <a:pt x="4078" y="10425"/>
                  </a:lnTo>
                  <a:lnTo>
                    <a:pt x="4210" y="10359"/>
                  </a:lnTo>
                  <a:lnTo>
                    <a:pt x="4361" y="10315"/>
                  </a:lnTo>
                  <a:lnTo>
                    <a:pt x="4682" y="10237"/>
                  </a:lnTo>
                  <a:lnTo>
                    <a:pt x="5041" y="10193"/>
                  </a:lnTo>
                  <a:lnTo>
                    <a:pt x="5456" y="10171"/>
                  </a:lnTo>
                  <a:lnTo>
                    <a:pt x="5853" y="10193"/>
                  </a:lnTo>
                  <a:lnTo>
                    <a:pt x="6249" y="10260"/>
                  </a:lnTo>
                  <a:lnTo>
                    <a:pt x="6646" y="10337"/>
                  </a:lnTo>
                  <a:lnTo>
                    <a:pt x="7004" y="10469"/>
                  </a:lnTo>
                  <a:lnTo>
                    <a:pt x="7363" y="10612"/>
                  </a:lnTo>
                  <a:lnTo>
                    <a:pt x="7665" y="10788"/>
                  </a:lnTo>
                  <a:lnTo>
                    <a:pt x="7911" y="10998"/>
                  </a:lnTo>
                  <a:lnTo>
                    <a:pt x="8024" y="11097"/>
                  </a:lnTo>
                  <a:lnTo>
                    <a:pt x="8137" y="11207"/>
                  </a:lnTo>
                  <a:lnTo>
                    <a:pt x="8194" y="11340"/>
                  </a:lnTo>
                  <a:lnTo>
                    <a:pt x="8269" y="11461"/>
                  </a:lnTo>
                  <a:lnTo>
                    <a:pt x="8307" y="11593"/>
                  </a:lnTo>
                  <a:lnTo>
                    <a:pt x="8307" y="11714"/>
                  </a:lnTo>
                  <a:lnTo>
                    <a:pt x="8307" y="11868"/>
                  </a:lnTo>
                  <a:lnTo>
                    <a:pt x="8307" y="12012"/>
                  </a:lnTo>
                  <a:lnTo>
                    <a:pt x="8194" y="12265"/>
                  </a:lnTo>
                  <a:lnTo>
                    <a:pt x="8062" y="12519"/>
                  </a:lnTo>
                  <a:lnTo>
                    <a:pt x="7873" y="12706"/>
                  </a:lnTo>
                  <a:lnTo>
                    <a:pt x="7627" y="12904"/>
                  </a:lnTo>
                  <a:lnTo>
                    <a:pt x="7363" y="13048"/>
                  </a:lnTo>
                  <a:lnTo>
                    <a:pt x="7080" y="13180"/>
                  </a:lnTo>
                  <a:lnTo>
                    <a:pt x="6759" y="13257"/>
                  </a:lnTo>
                  <a:lnTo>
                    <a:pt x="6419" y="13345"/>
                  </a:lnTo>
                  <a:lnTo>
                    <a:pt x="6098" y="13389"/>
                  </a:lnTo>
                  <a:lnTo>
                    <a:pt x="5739" y="13389"/>
                  </a:lnTo>
                  <a:lnTo>
                    <a:pt x="5418" y="13389"/>
                  </a:lnTo>
                  <a:lnTo>
                    <a:pt x="5079" y="13345"/>
                  </a:lnTo>
                  <a:lnTo>
                    <a:pt x="4758" y="13301"/>
                  </a:lnTo>
                  <a:lnTo>
                    <a:pt x="4474" y="13213"/>
                  </a:lnTo>
                  <a:lnTo>
                    <a:pt x="4172" y="13114"/>
                  </a:lnTo>
                  <a:lnTo>
                    <a:pt x="3965" y="12982"/>
                  </a:lnTo>
                  <a:lnTo>
                    <a:pt x="3738" y="12838"/>
                  </a:lnTo>
                  <a:lnTo>
                    <a:pt x="3493" y="12706"/>
                  </a:lnTo>
                  <a:lnTo>
                    <a:pt x="3228" y="12607"/>
                  </a:lnTo>
                  <a:lnTo>
                    <a:pt x="2945" y="12519"/>
                  </a:lnTo>
                  <a:lnTo>
                    <a:pt x="2700" y="12431"/>
                  </a:lnTo>
                  <a:lnTo>
                    <a:pt x="2397" y="12375"/>
                  </a:lnTo>
                  <a:lnTo>
                    <a:pt x="2152" y="12331"/>
                  </a:lnTo>
                  <a:lnTo>
                    <a:pt x="1888" y="12309"/>
                  </a:lnTo>
                  <a:lnTo>
                    <a:pt x="1642" y="12309"/>
                  </a:lnTo>
                  <a:lnTo>
                    <a:pt x="1397" y="12331"/>
                  </a:lnTo>
                  <a:lnTo>
                    <a:pt x="1170" y="12397"/>
                  </a:lnTo>
                  <a:lnTo>
                    <a:pt x="962" y="12453"/>
                  </a:lnTo>
                  <a:lnTo>
                    <a:pt x="774" y="12563"/>
                  </a:lnTo>
                  <a:lnTo>
                    <a:pt x="623" y="12684"/>
                  </a:lnTo>
                  <a:lnTo>
                    <a:pt x="528" y="12838"/>
                  </a:lnTo>
                  <a:lnTo>
                    <a:pt x="453" y="13026"/>
                  </a:lnTo>
                  <a:lnTo>
                    <a:pt x="339" y="13477"/>
                  </a:lnTo>
                  <a:lnTo>
                    <a:pt x="226" y="13984"/>
                  </a:lnTo>
                  <a:lnTo>
                    <a:pt x="151" y="14535"/>
                  </a:lnTo>
                  <a:lnTo>
                    <a:pt x="113" y="15075"/>
                  </a:lnTo>
                  <a:lnTo>
                    <a:pt x="113" y="15626"/>
                  </a:lnTo>
                  <a:lnTo>
                    <a:pt x="151" y="16133"/>
                  </a:lnTo>
                  <a:lnTo>
                    <a:pt x="188" y="16376"/>
                  </a:lnTo>
                  <a:lnTo>
                    <a:pt x="264" y="16585"/>
                  </a:lnTo>
                  <a:lnTo>
                    <a:pt x="339" y="16773"/>
                  </a:lnTo>
                  <a:lnTo>
                    <a:pt x="453" y="16938"/>
                  </a:lnTo>
                  <a:lnTo>
                    <a:pt x="1095" y="16883"/>
                  </a:lnTo>
                  <a:lnTo>
                    <a:pt x="1963" y="16795"/>
                  </a:lnTo>
                  <a:lnTo>
                    <a:pt x="2945" y="16751"/>
                  </a:lnTo>
                  <a:lnTo>
                    <a:pt x="3965" y="16706"/>
                  </a:lnTo>
                  <a:lnTo>
                    <a:pt x="5022" y="16684"/>
                  </a:lnTo>
                  <a:lnTo>
                    <a:pt x="5947" y="16684"/>
                  </a:lnTo>
                  <a:lnTo>
                    <a:pt x="6759" y="16706"/>
                  </a:lnTo>
                  <a:lnTo>
                    <a:pt x="7363" y="16751"/>
                  </a:lnTo>
                  <a:lnTo>
                    <a:pt x="7948" y="16839"/>
                  </a:lnTo>
                  <a:lnTo>
                    <a:pt x="8458" y="16916"/>
                  </a:lnTo>
                  <a:lnTo>
                    <a:pt x="8893" y="17026"/>
                  </a:lnTo>
                  <a:lnTo>
                    <a:pt x="9289" y="17158"/>
                  </a:lnTo>
                  <a:lnTo>
                    <a:pt x="9572" y="17280"/>
                  </a:lnTo>
                  <a:lnTo>
                    <a:pt x="9799" y="17412"/>
                  </a:lnTo>
                  <a:lnTo>
                    <a:pt x="9969" y="17555"/>
                  </a:lnTo>
                  <a:lnTo>
                    <a:pt x="10120" y="17687"/>
                  </a:lnTo>
                  <a:lnTo>
                    <a:pt x="10158" y="17831"/>
                  </a:lnTo>
                  <a:lnTo>
                    <a:pt x="10195" y="17974"/>
                  </a:lnTo>
                  <a:lnTo>
                    <a:pt x="10158" y="18128"/>
                  </a:lnTo>
                  <a:lnTo>
                    <a:pt x="10082" y="18271"/>
                  </a:lnTo>
                  <a:lnTo>
                    <a:pt x="9969" y="18426"/>
                  </a:lnTo>
                  <a:lnTo>
                    <a:pt x="9837" y="18569"/>
                  </a:lnTo>
                  <a:lnTo>
                    <a:pt x="9648" y="18701"/>
                  </a:lnTo>
                  <a:lnTo>
                    <a:pt x="9440" y="18822"/>
                  </a:lnTo>
                  <a:lnTo>
                    <a:pt x="9213" y="18999"/>
                  </a:lnTo>
                  <a:lnTo>
                    <a:pt x="9044" y="19186"/>
                  </a:lnTo>
                  <a:lnTo>
                    <a:pt x="8893" y="19395"/>
                  </a:lnTo>
                  <a:lnTo>
                    <a:pt x="8817" y="19627"/>
                  </a:lnTo>
                  <a:lnTo>
                    <a:pt x="8779" y="19858"/>
                  </a:lnTo>
                  <a:lnTo>
                    <a:pt x="8779" y="20112"/>
                  </a:lnTo>
                  <a:lnTo>
                    <a:pt x="8855" y="20354"/>
                  </a:lnTo>
                  <a:lnTo>
                    <a:pt x="8968" y="20586"/>
                  </a:lnTo>
                  <a:lnTo>
                    <a:pt x="9138" y="20817"/>
                  </a:lnTo>
                  <a:lnTo>
                    <a:pt x="9365" y="21026"/>
                  </a:lnTo>
                  <a:lnTo>
                    <a:pt x="9610" y="21192"/>
                  </a:lnTo>
                  <a:lnTo>
                    <a:pt x="9950" y="21368"/>
                  </a:lnTo>
                  <a:lnTo>
                    <a:pt x="10120" y="21445"/>
                  </a:lnTo>
                  <a:lnTo>
                    <a:pt x="10346" y="21511"/>
                  </a:lnTo>
                  <a:lnTo>
                    <a:pt x="10516" y="21555"/>
                  </a:lnTo>
                  <a:lnTo>
                    <a:pt x="10743" y="21600"/>
                  </a:lnTo>
                  <a:lnTo>
                    <a:pt x="10988" y="21644"/>
                  </a:lnTo>
                  <a:lnTo>
                    <a:pt x="11215" y="21666"/>
                  </a:lnTo>
                  <a:lnTo>
                    <a:pt x="11498" y="21666"/>
                  </a:lnTo>
                  <a:lnTo>
                    <a:pt x="11762" y="21666"/>
                  </a:lnTo>
                  <a:lnTo>
                    <a:pt x="12253" y="21644"/>
                  </a:lnTo>
                  <a:lnTo>
                    <a:pt x="12763" y="21577"/>
                  </a:lnTo>
                  <a:lnTo>
                    <a:pt x="13197" y="21467"/>
                  </a:lnTo>
                  <a:lnTo>
                    <a:pt x="13556" y="21346"/>
                  </a:lnTo>
                  <a:lnTo>
                    <a:pt x="13896" y="21192"/>
                  </a:lnTo>
                  <a:lnTo>
                    <a:pt x="14179" y="21026"/>
                  </a:lnTo>
                  <a:lnTo>
                    <a:pt x="14444" y="20839"/>
                  </a:lnTo>
                  <a:lnTo>
                    <a:pt x="14576" y="20641"/>
                  </a:lnTo>
                  <a:lnTo>
                    <a:pt x="14727" y="20431"/>
                  </a:lnTo>
                  <a:lnTo>
                    <a:pt x="14765" y="20200"/>
                  </a:lnTo>
                  <a:lnTo>
                    <a:pt x="14802" y="19991"/>
                  </a:lnTo>
                  <a:lnTo>
                    <a:pt x="14727" y="19759"/>
                  </a:lnTo>
                  <a:lnTo>
                    <a:pt x="14613" y="19550"/>
                  </a:lnTo>
                  <a:lnTo>
                    <a:pt x="14444" y="19307"/>
                  </a:lnTo>
                  <a:lnTo>
                    <a:pt x="14217" y="19098"/>
                  </a:lnTo>
                  <a:lnTo>
                    <a:pt x="13934" y="18911"/>
                  </a:lnTo>
                  <a:lnTo>
                    <a:pt x="13669" y="18745"/>
                  </a:lnTo>
                  <a:lnTo>
                    <a:pt x="13462" y="18547"/>
                  </a:lnTo>
                  <a:lnTo>
                    <a:pt x="13311" y="18337"/>
                  </a:lnTo>
                  <a:lnTo>
                    <a:pt x="13197" y="18150"/>
                  </a:lnTo>
                  <a:lnTo>
                    <a:pt x="13122" y="17941"/>
                  </a:lnTo>
                  <a:lnTo>
                    <a:pt x="13122" y="17720"/>
                  </a:lnTo>
                  <a:lnTo>
                    <a:pt x="13122" y="17533"/>
                  </a:lnTo>
                  <a:lnTo>
                    <a:pt x="13197" y="17346"/>
                  </a:lnTo>
                  <a:lnTo>
                    <a:pt x="13273" y="17158"/>
                  </a:lnTo>
                  <a:lnTo>
                    <a:pt x="13386" y="16982"/>
                  </a:lnTo>
                  <a:lnTo>
                    <a:pt x="13537" y="16839"/>
                  </a:lnTo>
                  <a:lnTo>
                    <a:pt x="13707" y="16706"/>
                  </a:lnTo>
                  <a:lnTo>
                    <a:pt x="13896" y="16607"/>
                  </a:lnTo>
                  <a:lnTo>
                    <a:pt x="14104" y="16519"/>
                  </a:lnTo>
                  <a:lnTo>
                    <a:pt x="14330" y="16453"/>
                  </a:lnTo>
                  <a:lnTo>
                    <a:pt x="14538" y="16431"/>
                  </a:lnTo>
                  <a:lnTo>
                    <a:pt x="14897" y="16453"/>
                  </a:lnTo>
                  <a:lnTo>
                    <a:pt x="15406" y="16497"/>
                  </a:lnTo>
                  <a:lnTo>
                    <a:pt x="16105" y="16541"/>
                  </a:lnTo>
                  <a:lnTo>
                    <a:pt x="16898" y="16607"/>
                  </a:lnTo>
                  <a:lnTo>
                    <a:pt x="17804" y="16651"/>
                  </a:lnTo>
                  <a:lnTo>
                    <a:pt x="18786" y="16684"/>
                  </a:lnTo>
                  <a:lnTo>
                    <a:pt x="19844" y="16728"/>
                  </a:lnTo>
                  <a:lnTo>
                    <a:pt x="20920" y="16751"/>
                  </a:lnTo>
                  <a:lnTo>
                    <a:pt x="21109" y="16497"/>
                  </a:lnTo>
                  <a:lnTo>
                    <a:pt x="21241" y="16222"/>
                  </a:lnTo>
                  <a:lnTo>
                    <a:pt x="21392" y="15946"/>
                  </a:lnTo>
                  <a:lnTo>
                    <a:pt x="21467" y="15648"/>
                  </a:lnTo>
                  <a:lnTo>
                    <a:pt x="21543" y="15351"/>
                  </a:lnTo>
                  <a:lnTo>
                    <a:pt x="21618" y="15042"/>
                  </a:lnTo>
                  <a:lnTo>
                    <a:pt x="21618" y="14745"/>
                  </a:lnTo>
                  <a:lnTo>
                    <a:pt x="21618" y="14447"/>
                  </a:lnTo>
                  <a:lnTo>
                    <a:pt x="21618" y="14150"/>
                  </a:lnTo>
                  <a:lnTo>
                    <a:pt x="21581" y="13852"/>
                  </a:lnTo>
                  <a:lnTo>
                    <a:pt x="21505" y="13577"/>
                  </a:lnTo>
                  <a:lnTo>
                    <a:pt x="21430" y="13301"/>
                  </a:lnTo>
                  <a:lnTo>
                    <a:pt x="21354" y="13048"/>
                  </a:lnTo>
                  <a:lnTo>
                    <a:pt x="21241" y="12816"/>
                  </a:lnTo>
                  <a:lnTo>
                    <a:pt x="21146" y="12607"/>
                  </a:lnTo>
                  <a:lnTo>
                    <a:pt x="21033" y="12431"/>
                  </a:lnTo>
                  <a:lnTo>
                    <a:pt x="20920" y="12265"/>
                  </a:lnTo>
                  <a:lnTo>
                    <a:pt x="20769" y="12144"/>
                  </a:lnTo>
                  <a:lnTo>
                    <a:pt x="20637" y="12034"/>
                  </a:lnTo>
                  <a:lnTo>
                    <a:pt x="20486" y="11946"/>
                  </a:lnTo>
                  <a:lnTo>
                    <a:pt x="20297" y="11891"/>
                  </a:lnTo>
                  <a:lnTo>
                    <a:pt x="20165" y="11846"/>
                  </a:lnTo>
                  <a:lnTo>
                    <a:pt x="19976" y="11824"/>
                  </a:lnTo>
                  <a:lnTo>
                    <a:pt x="19806" y="11802"/>
                  </a:lnTo>
                  <a:lnTo>
                    <a:pt x="19390" y="11824"/>
                  </a:lnTo>
                  <a:lnTo>
                    <a:pt x="18956" y="11891"/>
                  </a:lnTo>
                  <a:lnTo>
                    <a:pt x="18503" y="11968"/>
                  </a:lnTo>
                  <a:lnTo>
                    <a:pt x="17993" y="12078"/>
                  </a:lnTo>
                  <a:lnTo>
                    <a:pt x="17653" y="12144"/>
                  </a:lnTo>
                  <a:lnTo>
                    <a:pt x="17332" y="12199"/>
                  </a:lnTo>
                  <a:lnTo>
                    <a:pt x="17049" y="12221"/>
                  </a:lnTo>
                  <a:lnTo>
                    <a:pt x="16747" y="12243"/>
                  </a:lnTo>
                  <a:lnTo>
                    <a:pt x="16464" y="12243"/>
                  </a:lnTo>
                  <a:lnTo>
                    <a:pt x="16218" y="12243"/>
                  </a:lnTo>
                  <a:lnTo>
                    <a:pt x="15992" y="12221"/>
                  </a:lnTo>
                  <a:lnTo>
                    <a:pt x="15746" y="12199"/>
                  </a:lnTo>
                  <a:lnTo>
                    <a:pt x="15520" y="12155"/>
                  </a:lnTo>
                  <a:lnTo>
                    <a:pt x="15350" y="12122"/>
                  </a:lnTo>
                  <a:lnTo>
                    <a:pt x="15161" y="12056"/>
                  </a:lnTo>
                  <a:lnTo>
                    <a:pt x="14972" y="11990"/>
                  </a:lnTo>
                  <a:lnTo>
                    <a:pt x="14689" y="11846"/>
                  </a:lnTo>
                  <a:lnTo>
                    <a:pt x="14444" y="11670"/>
                  </a:lnTo>
                  <a:lnTo>
                    <a:pt x="14255" y="11483"/>
                  </a:lnTo>
                  <a:lnTo>
                    <a:pt x="14104" y="11295"/>
                  </a:lnTo>
                  <a:lnTo>
                    <a:pt x="14028" y="11086"/>
                  </a:lnTo>
                  <a:lnTo>
                    <a:pt x="13972" y="10888"/>
                  </a:lnTo>
                  <a:lnTo>
                    <a:pt x="13972" y="10700"/>
                  </a:lnTo>
                  <a:lnTo>
                    <a:pt x="14009" y="10513"/>
                  </a:lnTo>
                  <a:lnTo>
                    <a:pt x="14066" y="10359"/>
                  </a:lnTo>
                  <a:lnTo>
                    <a:pt x="14179" y="10215"/>
                  </a:lnTo>
                  <a:lnTo>
                    <a:pt x="14406" y="10006"/>
                  </a:lnTo>
                  <a:lnTo>
                    <a:pt x="14651" y="9830"/>
                  </a:lnTo>
                  <a:lnTo>
                    <a:pt x="14878" y="9686"/>
                  </a:lnTo>
                  <a:lnTo>
                    <a:pt x="15123" y="9554"/>
                  </a:lnTo>
                  <a:lnTo>
                    <a:pt x="15350" y="9477"/>
                  </a:lnTo>
                  <a:lnTo>
                    <a:pt x="15558" y="9411"/>
                  </a:lnTo>
                  <a:lnTo>
                    <a:pt x="15803" y="9345"/>
                  </a:lnTo>
                  <a:lnTo>
                    <a:pt x="16030" y="9323"/>
                  </a:lnTo>
                  <a:lnTo>
                    <a:pt x="16256" y="9301"/>
                  </a:lnTo>
                  <a:lnTo>
                    <a:pt x="16464" y="9323"/>
                  </a:lnTo>
                  <a:lnTo>
                    <a:pt x="16690" y="9345"/>
                  </a:lnTo>
                  <a:lnTo>
                    <a:pt x="16898" y="9367"/>
                  </a:lnTo>
                  <a:lnTo>
                    <a:pt x="17332" y="9477"/>
                  </a:lnTo>
                  <a:lnTo>
                    <a:pt x="17767" y="9598"/>
                  </a:lnTo>
                  <a:lnTo>
                    <a:pt x="18163" y="9731"/>
                  </a:lnTo>
                  <a:lnTo>
                    <a:pt x="18597" y="9874"/>
                  </a:lnTo>
                  <a:lnTo>
                    <a:pt x="18994" y="10006"/>
                  </a:lnTo>
                  <a:lnTo>
                    <a:pt x="19428" y="10083"/>
                  </a:lnTo>
                  <a:lnTo>
                    <a:pt x="19617" y="10127"/>
                  </a:lnTo>
                  <a:lnTo>
                    <a:pt x="19844" y="10149"/>
                  </a:lnTo>
                  <a:lnTo>
                    <a:pt x="20013" y="10149"/>
                  </a:lnTo>
                  <a:lnTo>
                    <a:pt x="20240" y="10127"/>
                  </a:lnTo>
                  <a:lnTo>
                    <a:pt x="20410" y="10105"/>
                  </a:lnTo>
                  <a:lnTo>
                    <a:pt x="20637" y="10061"/>
                  </a:lnTo>
                  <a:lnTo>
                    <a:pt x="20844" y="9984"/>
                  </a:lnTo>
                  <a:lnTo>
                    <a:pt x="21033" y="9896"/>
                  </a:lnTo>
                  <a:lnTo>
                    <a:pt x="21146" y="9830"/>
                  </a:lnTo>
                  <a:lnTo>
                    <a:pt x="21203" y="9753"/>
                  </a:lnTo>
                  <a:lnTo>
                    <a:pt x="21279" y="9642"/>
                  </a:lnTo>
                  <a:lnTo>
                    <a:pt x="21354" y="9521"/>
                  </a:lnTo>
                  <a:lnTo>
                    <a:pt x="21430" y="9246"/>
                  </a:lnTo>
                  <a:lnTo>
                    <a:pt x="21430" y="8904"/>
                  </a:lnTo>
                  <a:lnTo>
                    <a:pt x="21430" y="8540"/>
                  </a:lnTo>
                  <a:lnTo>
                    <a:pt x="21392" y="8144"/>
                  </a:lnTo>
                  <a:lnTo>
                    <a:pt x="21354" y="7714"/>
                  </a:lnTo>
                  <a:lnTo>
                    <a:pt x="21279" y="7295"/>
                  </a:lnTo>
                  <a:lnTo>
                    <a:pt x="21146" y="6446"/>
                  </a:lnTo>
                  <a:lnTo>
                    <a:pt x="20995" y="5686"/>
                  </a:lnTo>
                  <a:lnTo>
                    <a:pt x="20958" y="5366"/>
                  </a:lnTo>
                  <a:lnTo>
                    <a:pt x="20958" y="5091"/>
                  </a:lnTo>
                  <a:lnTo>
                    <a:pt x="20958" y="4860"/>
                  </a:lnTo>
                  <a:lnTo>
                    <a:pt x="21033" y="4716"/>
                  </a:lnTo>
                  <a:lnTo>
                    <a:pt x="20637" y="4860"/>
                  </a:lnTo>
                  <a:lnTo>
                    <a:pt x="20127" y="4992"/>
                  </a:lnTo>
                  <a:lnTo>
                    <a:pt x="19617" y="5069"/>
                  </a:lnTo>
                  <a:lnTo>
                    <a:pt x="19032" y="5157"/>
                  </a:lnTo>
                  <a:lnTo>
                    <a:pt x="18465" y="5201"/>
                  </a:lnTo>
                  <a:lnTo>
                    <a:pt x="17842" y="5245"/>
                  </a:lnTo>
                  <a:lnTo>
                    <a:pt x="17219" y="5267"/>
                  </a:lnTo>
                  <a:lnTo>
                    <a:pt x="16615" y="5267"/>
                  </a:lnTo>
                  <a:lnTo>
                    <a:pt x="15992" y="5245"/>
                  </a:lnTo>
                  <a:lnTo>
                    <a:pt x="15369" y="5201"/>
                  </a:lnTo>
                  <a:lnTo>
                    <a:pt x="14840" y="5157"/>
                  </a:lnTo>
                  <a:lnTo>
                    <a:pt x="14293" y="5091"/>
                  </a:lnTo>
                  <a:lnTo>
                    <a:pt x="13783" y="5014"/>
                  </a:lnTo>
                  <a:lnTo>
                    <a:pt x="13386" y="4926"/>
                  </a:lnTo>
                  <a:lnTo>
                    <a:pt x="13027" y="4815"/>
                  </a:lnTo>
                  <a:lnTo>
                    <a:pt x="12725" y="4716"/>
                  </a:lnTo>
                  <a:lnTo>
                    <a:pt x="12480" y="4606"/>
                  </a:lnTo>
                  <a:lnTo>
                    <a:pt x="12291" y="4496"/>
                  </a:lnTo>
                  <a:lnTo>
                    <a:pt x="12197" y="4397"/>
                  </a:lnTo>
                  <a:lnTo>
                    <a:pt x="12083" y="4286"/>
                  </a:lnTo>
                  <a:lnTo>
                    <a:pt x="12046" y="4187"/>
                  </a:lnTo>
                  <a:lnTo>
                    <a:pt x="12008" y="4077"/>
                  </a:lnTo>
                  <a:lnTo>
                    <a:pt x="12046" y="3967"/>
                  </a:lnTo>
                  <a:lnTo>
                    <a:pt x="12121" y="3868"/>
                  </a:lnTo>
                  <a:lnTo>
                    <a:pt x="12197" y="3735"/>
                  </a:lnTo>
                  <a:lnTo>
                    <a:pt x="12291" y="3614"/>
                  </a:lnTo>
                  <a:lnTo>
                    <a:pt x="12442" y="3482"/>
                  </a:lnTo>
                  <a:lnTo>
                    <a:pt x="12631" y="3361"/>
                  </a:lnTo>
                  <a:lnTo>
                    <a:pt x="13065" y="3085"/>
                  </a:lnTo>
                  <a:lnTo>
                    <a:pt x="13537" y="2766"/>
                  </a:lnTo>
                  <a:lnTo>
                    <a:pt x="13783" y="2578"/>
                  </a:lnTo>
                  <a:lnTo>
                    <a:pt x="13934" y="2380"/>
                  </a:lnTo>
                  <a:lnTo>
                    <a:pt x="14028" y="2171"/>
                  </a:lnTo>
                  <a:lnTo>
                    <a:pt x="14104" y="1961"/>
                  </a:lnTo>
                  <a:lnTo>
                    <a:pt x="14104" y="1730"/>
                  </a:lnTo>
                  <a:lnTo>
                    <a:pt x="14066" y="1498"/>
                  </a:lnTo>
                  <a:lnTo>
                    <a:pt x="13972" y="1267"/>
                  </a:lnTo>
                  <a:lnTo>
                    <a:pt x="13820" y="1057"/>
                  </a:lnTo>
                  <a:lnTo>
                    <a:pt x="13594" y="837"/>
                  </a:lnTo>
                  <a:lnTo>
                    <a:pt x="13386" y="628"/>
                  </a:lnTo>
                  <a:lnTo>
                    <a:pt x="13103" y="462"/>
                  </a:lnTo>
                  <a:lnTo>
                    <a:pt x="12763" y="308"/>
                  </a:lnTo>
                  <a:lnTo>
                    <a:pt x="12404" y="187"/>
                  </a:lnTo>
                  <a:lnTo>
                    <a:pt x="12008" y="77"/>
                  </a:lnTo>
                  <a:lnTo>
                    <a:pt x="11574" y="33"/>
                  </a:lnTo>
                  <a:lnTo>
                    <a:pt x="11102" y="11"/>
                  </a:lnTo>
                  <a:lnTo>
                    <a:pt x="10667" y="11"/>
                  </a:lnTo>
                  <a:lnTo>
                    <a:pt x="10233" y="77"/>
                  </a:lnTo>
                  <a:lnTo>
                    <a:pt x="9837" y="187"/>
                  </a:lnTo>
                  <a:lnTo>
                    <a:pt x="9440" y="286"/>
                  </a:lnTo>
                  <a:lnTo>
                    <a:pt x="9062" y="462"/>
                  </a:lnTo>
                  <a:lnTo>
                    <a:pt x="8741" y="628"/>
                  </a:lnTo>
                  <a:lnTo>
                    <a:pt x="8458" y="815"/>
                  </a:lnTo>
                  <a:lnTo>
                    <a:pt x="8232" y="1035"/>
                  </a:lnTo>
                  <a:lnTo>
                    <a:pt x="8062" y="1245"/>
                  </a:lnTo>
                  <a:lnTo>
                    <a:pt x="7911" y="1476"/>
                  </a:lnTo>
                  <a:lnTo>
                    <a:pt x="7835" y="1708"/>
                  </a:lnTo>
                  <a:lnTo>
                    <a:pt x="7797" y="1961"/>
                  </a:lnTo>
                  <a:lnTo>
                    <a:pt x="7835" y="2193"/>
                  </a:lnTo>
                  <a:lnTo>
                    <a:pt x="7948" y="2402"/>
                  </a:lnTo>
                  <a:lnTo>
                    <a:pt x="8062" y="2534"/>
                  </a:lnTo>
                  <a:lnTo>
                    <a:pt x="8175" y="2644"/>
                  </a:lnTo>
                  <a:lnTo>
                    <a:pt x="8269" y="2744"/>
                  </a:lnTo>
                  <a:lnTo>
                    <a:pt x="8420" y="2832"/>
                  </a:lnTo>
                  <a:lnTo>
                    <a:pt x="8704" y="3019"/>
                  </a:lnTo>
                  <a:lnTo>
                    <a:pt x="8968" y="3206"/>
                  </a:lnTo>
                  <a:lnTo>
                    <a:pt x="9138" y="3405"/>
                  </a:lnTo>
                  <a:lnTo>
                    <a:pt x="9327" y="3570"/>
                  </a:lnTo>
                  <a:lnTo>
                    <a:pt x="9440" y="3735"/>
                  </a:lnTo>
                  <a:lnTo>
                    <a:pt x="9516" y="3890"/>
                  </a:lnTo>
                  <a:lnTo>
                    <a:pt x="9534" y="4033"/>
                  </a:lnTo>
                  <a:lnTo>
                    <a:pt x="9534" y="4165"/>
                  </a:lnTo>
                  <a:lnTo>
                    <a:pt x="9516" y="4286"/>
                  </a:lnTo>
                  <a:lnTo>
                    <a:pt x="9440" y="4397"/>
                  </a:lnTo>
                  <a:lnTo>
                    <a:pt x="9327" y="4496"/>
                  </a:lnTo>
                  <a:lnTo>
                    <a:pt x="9176" y="4562"/>
                  </a:lnTo>
                  <a:lnTo>
                    <a:pt x="9006" y="4628"/>
                  </a:lnTo>
                  <a:lnTo>
                    <a:pt x="8779" y="4694"/>
                  </a:lnTo>
                  <a:lnTo>
                    <a:pt x="8534" y="4716"/>
                  </a:lnTo>
                  <a:lnTo>
                    <a:pt x="8232" y="4716"/>
                  </a:lnTo>
                  <a:lnTo>
                    <a:pt x="7118" y="4738"/>
                  </a:lnTo>
                  <a:lnTo>
                    <a:pt x="5947" y="4771"/>
                  </a:lnTo>
                  <a:lnTo>
                    <a:pt x="4795" y="4815"/>
                  </a:lnTo>
                  <a:lnTo>
                    <a:pt x="3681" y="4860"/>
                  </a:lnTo>
                  <a:lnTo>
                    <a:pt x="2662" y="4882"/>
                  </a:lnTo>
                  <a:lnTo>
                    <a:pt x="1755" y="4882"/>
                  </a:lnTo>
                  <a:lnTo>
                    <a:pt x="1359" y="4860"/>
                  </a:lnTo>
                  <a:lnTo>
                    <a:pt x="981" y="4837"/>
                  </a:lnTo>
                  <a:lnTo>
                    <a:pt x="698" y="4771"/>
                  </a:lnTo>
                  <a:lnTo>
                    <a:pt x="453" y="4716"/>
                  </a:lnTo>
                  <a:lnTo>
                    <a:pt x="453" y="5322"/>
                  </a:lnTo>
                  <a:lnTo>
                    <a:pt x="453" y="6083"/>
                  </a:lnTo>
                  <a:lnTo>
                    <a:pt x="453" y="6909"/>
                  </a:lnTo>
                  <a:lnTo>
                    <a:pt x="453" y="7780"/>
                  </a:lnTo>
                  <a:lnTo>
                    <a:pt x="453" y="8606"/>
                  </a:lnTo>
                  <a:lnTo>
                    <a:pt x="453" y="9345"/>
                  </a:lnTo>
                  <a:lnTo>
                    <a:pt x="453" y="9918"/>
                  </a:lnTo>
                  <a:lnTo>
                    <a:pt x="453" y="10282"/>
                  </a:lnTo>
                  <a:lnTo>
                    <a:pt x="490" y="10381"/>
                  </a:lnTo>
                  <a:lnTo>
                    <a:pt x="547" y="10491"/>
                  </a:lnTo>
                  <a:lnTo>
                    <a:pt x="660" y="10590"/>
                  </a:lnTo>
                  <a:lnTo>
                    <a:pt x="811" y="10700"/>
                  </a:lnTo>
                  <a:lnTo>
                    <a:pt x="981" y="10811"/>
                  </a:lnTo>
                  <a:lnTo>
                    <a:pt x="1208" y="10888"/>
                  </a:lnTo>
                  <a:lnTo>
                    <a:pt x="1453" y="10954"/>
                  </a:lnTo>
                  <a:lnTo>
                    <a:pt x="1718" y="11020"/>
                  </a:lnTo>
                  <a:lnTo>
                    <a:pt x="1963" y="11064"/>
                  </a:lnTo>
                  <a:lnTo>
                    <a:pt x="2265" y="11086"/>
                  </a:lnTo>
                  <a:lnTo>
                    <a:pt x="2548" y="11064"/>
                  </a:lnTo>
                  <a:lnTo>
                    <a:pt x="2794" y="11042"/>
                  </a:lnTo>
                  <a:lnTo>
                    <a:pt x="3096" y="10976"/>
                  </a:lnTo>
                  <a:lnTo>
                    <a:pt x="3341" y="10888"/>
                  </a:lnTo>
                  <a:lnTo>
                    <a:pt x="3606" y="10766"/>
                  </a:lnTo>
                  <a:lnTo>
                    <a:pt x="3813" y="10590"/>
                  </a:lnTo>
                  <a:close/>
                </a:path>
              </a:pathLst>
            </a:custGeom>
            <a:solidFill>
              <a:srgbClr val="D8EBB3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9192" name="Puzzle1">
              <a:extLst>
                <a:ext uri="{FF2B5EF4-FFF2-40B4-BE49-F238E27FC236}">
                  <a16:creationId xmlns:a16="http://schemas.microsoft.com/office/drawing/2014/main" id="{56D5C5A9-87E8-48C4-96B9-E4FE4A992A3B}"/>
                </a:ext>
              </a:extLst>
            </p:cNvPr>
            <p:cNvSpPr>
              <a:spLocks noEditPoints="1" noChangeArrowheads="1"/>
            </p:cNvSpPr>
            <p:nvPr/>
          </p:nvSpPr>
          <p:spPr bwMode="auto">
            <a:xfrm>
              <a:off x="1824" y="1091"/>
              <a:ext cx="1800" cy="1051"/>
            </a:xfrm>
            <a:custGeom>
              <a:avLst/>
              <a:gdLst>
                <a:gd name="T0" fmla="*/ 16740 w 21600"/>
                <a:gd name="T1" fmla="*/ 21078 h 21600"/>
                <a:gd name="T2" fmla="*/ 16976 w 21600"/>
                <a:gd name="T3" fmla="*/ 521 h 21600"/>
                <a:gd name="T4" fmla="*/ 4725 w 21600"/>
                <a:gd name="T5" fmla="*/ 856 h 21600"/>
                <a:gd name="T6" fmla="*/ 5040 w 21600"/>
                <a:gd name="T7" fmla="*/ 21004 h 21600"/>
                <a:gd name="T8" fmla="*/ 10811 w 21600"/>
                <a:gd name="T9" fmla="*/ 12885 h 21600"/>
                <a:gd name="T10" fmla="*/ 10845 w 21600"/>
                <a:gd name="T11" fmla="*/ 8714 h 21600"/>
                <a:gd name="T12" fmla="*/ 21600 w 21600"/>
                <a:gd name="T13" fmla="*/ 10000 h 21600"/>
                <a:gd name="T14" fmla="*/ 56 w 21600"/>
                <a:gd name="T15" fmla="*/ 10000 h 21600"/>
                <a:gd name="T16" fmla="*/ 6086 w 21600"/>
                <a:gd name="T17" fmla="*/ 2569 h 21600"/>
                <a:gd name="T18" fmla="*/ 16132 w 21600"/>
                <a:gd name="T19" fmla="*/ 19552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9360" y="20836"/>
                  </a:moveTo>
                  <a:lnTo>
                    <a:pt x="9528" y="20836"/>
                  </a:lnTo>
                  <a:lnTo>
                    <a:pt x="9686" y="20762"/>
                  </a:lnTo>
                  <a:lnTo>
                    <a:pt x="9810" y="20687"/>
                  </a:lnTo>
                  <a:lnTo>
                    <a:pt x="9922" y="20575"/>
                  </a:lnTo>
                  <a:lnTo>
                    <a:pt x="10012" y="20426"/>
                  </a:lnTo>
                  <a:lnTo>
                    <a:pt x="10068" y="20296"/>
                  </a:lnTo>
                  <a:lnTo>
                    <a:pt x="10113" y="20110"/>
                  </a:lnTo>
                  <a:lnTo>
                    <a:pt x="10136" y="19905"/>
                  </a:lnTo>
                  <a:lnTo>
                    <a:pt x="10136" y="19682"/>
                  </a:lnTo>
                  <a:lnTo>
                    <a:pt x="10113" y="19440"/>
                  </a:lnTo>
                  <a:lnTo>
                    <a:pt x="10068" y="19142"/>
                  </a:lnTo>
                  <a:lnTo>
                    <a:pt x="10012" y="18900"/>
                  </a:lnTo>
                  <a:lnTo>
                    <a:pt x="9900" y="18620"/>
                  </a:lnTo>
                  <a:lnTo>
                    <a:pt x="9787" y="18285"/>
                  </a:lnTo>
                  <a:lnTo>
                    <a:pt x="9641" y="17968"/>
                  </a:lnTo>
                  <a:lnTo>
                    <a:pt x="9472" y="17652"/>
                  </a:lnTo>
                  <a:lnTo>
                    <a:pt x="9382" y="17466"/>
                  </a:lnTo>
                  <a:lnTo>
                    <a:pt x="9315" y="17298"/>
                  </a:lnTo>
                  <a:lnTo>
                    <a:pt x="9258" y="17112"/>
                  </a:lnTo>
                  <a:lnTo>
                    <a:pt x="9191" y="16926"/>
                  </a:lnTo>
                  <a:lnTo>
                    <a:pt x="9123" y="16535"/>
                  </a:lnTo>
                  <a:lnTo>
                    <a:pt x="9101" y="16144"/>
                  </a:lnTo>
                  <a:lnTo>
                    <a:pt x="9101" y="15753"/>
                  </a:lnTo>
                  <a:lnTo>
                    <a:pt x="9168" y="15362"/>
                  </a:lnTo>
                  <a:lnTo>
                    <a:pt x="9236" y="14971"/>
                  </a:lnTo>
                  <a:lnTo>
                    <a:pt x="9360" y="14580"/>
                  </a:lnTo>
                  <a:lnTo>
                    <a:pt x="9495" y="14244"/>
                  </a:lnTo>
                  <a:lnTo>
                    <a:pt x="9663" y="13891"/>
                  </a:lnTo>
                  <a:lnTo>
                    <a:pt x="9855" y="13611"/>
                  </a:lnTo>
                  <a:lnTo>
                    <a:pt x="10068" y="13351"/>
                  </a:lnTo>
                  <a:lnTo>
                    <a:pt x="10293" y="13146"/>
                  </a:lnTo>
                  <a:lnTo>
                    <a:pt x="10552" y="12997"/>
                  </a:lnTo>
                  <a:lnTo>
                    <a:pt x="10811" y="12885"/>
                  </a:lnTo>
                  <a:lnTo>
                    <a:pt x="11069" y="12866"/>
                  </a:lnTo>
                  <a:lnTo>
                    <a:pt x="11351" y="12885"/>
                  </a:lnTo>
                  <a:lnTo>
                    <a:pt x="11610" y="12997"/>
                  </a:lnTo>
                  <a:lnTo>
                    <a:pt x="11846" y="13183"/>
                  </a:lnTo>
                  <a:lnTo>
                    <a:pt x="12060" y="13388"/>
                  </a:lnTo>
                  <a:lnTo>
                    <a:pt x="12251" y="13648"/>
                  </a:lnTo>
                  <a:lnTo>
                    <a:pt x="12419" y="13928"/>
                  </a:lnTo>
                  <a:lnTo>
                    <a:pt x="12555" y="14244"/>
                  </a:lnTo>
                  <a:lnTo>
                    <a:pt x="12690" y="14617"/>
                  </a:lnTo>
                  <a:lnTo>
                    <a:pt x="12768" y="15008"/>
                  </a:lnTo>
                  <a:lnTo>
                    <a:pt x="12836" y="15399"/>
                  </a:lnTo>
                  <a:lnTo>
                    <a:pt x="12858" y="15753"/>
                  </a:lnTo>
                  <a:lnTo>
                    <a:pt x="12858" y="16144"/>
                  </a:lnTo>
                  <a:lnTo>
                    <a:pt x="12813" y="16535"/>
                  </a:lnTo>
                  <a:lnTo>
                    <a:pt x="12746" y="16888"/>
                  </a:lnTo>
                  <a:lnTo>
                    <a:pt x="12667" y="17224"/>
                  </a:lnTo>
                  <a:lnTo>
                    <a:pt x="12510" y="17503"/>
                  </a:lnTo>
                  <a:lnTo>
                    <a:pt x="12228" y="18043"/>
                  </a:lnTo>
                  <a:lnTo>
                    <a:pt x="11970" y="18546"/>
                  </a:lnTo>
                  <a:lnTo>
                    <a:pt x="11868" y="18751"/>
                  </a:lnTo>
                  <a:lnTo>
                    <a:pt x="11778" y="18974"/>
                  </a:lnTo>
                  <a:lnTo>
                    <a:pt x="11711" y="19179"/>
                  </a:lnTo>
                  <a:lnTo>
                    <a:pt x="11666" y="19365"/>
                  </a:lnTo>
                  <a:lnTo>
                    <a:pt x="11632" y="19570"/>
                  </a:lnTo>
                  <a:lnTo>
                    <a:pt x="11632" y="19756"/>
                  </a:lnTo>
                  <a:lnTo>
                    <a:pt x="11632" y="19942"/>
                  </a:lnTo>
                  <a:lnTo>
                    <a:pt x="11643" y="20110"/>
                  </a:lnTo>
                  <a:lnTo>
                    <a:pt x="11711" y="20296"/>
                  </a:lnTo>
                  <a:lnTo>
                    <a:pt x="11801" y="20464"/>
                  </a:lnTo>
                  <a:lnTo>
                    <a:pt x="11891" y="20650"/>
                  </a:lnTo>
                  <a:lnTo>
                    <a:pt x="12037" y="20836"/>
                  </a:lnTo>
                  <a:lnTo>
                    <a:pt x="12206" y="21004"/>
                  </a:lnTo>
                  <a:lnTo>
                    <a:pt x="12419" y="21190"/>
                  </a:lnTo>
                  <a:lnTo>
                    <a:pt x="12667" y="21320"/>
                  </a:lnTo>
                  <a:lnTo>
                    <a:pt x="12960" y="21432"/>
                  </a:lnTo>
                  <a:lnTo>
                    <a:pt x="13286" y="21544"/>
                  </a:lnTo>
                  <a:lnTo>
                    <a:pt x="13612" y="21655"/>
                  </a:lnTo>
                  <a:lnTo>
                    <a:pt x="13983" y="21693"/>
                  </a:lnTo>
                  <a:lnTo>
                    <a:pt x="14343" y="21730"/>
                  </a:lnTo>
                  <a:lnTo>
                    <a:pt x="14715" y="21730"/>
                  </a:lnTo>
                  <a:lnTo>
                    <a:pt x="15075" y="21730"/>
                  </a:lnTo>
                  <a:lnTo>
                    <a:pt x="15446" y="21655"/>
                  </a:lnTo>
                  <a:lnTo>
                    <a:pt x="15794" y="21581"/>
                  </a:lnTo>
                  <a:lnTo>
                    <a:pt x="16132" y="21432"/>
                  </a:lnTo>
                  <a:lnTo>
                    <a:pt x="16458" y="21302"/>
                  </a:lnTo>
                  <a:lnTo>
                    <a:pt x="16740" y="21078"/>
                  </a:lnTo>
                  <a:lnTo>
                    <a:pt x="16976" y="20836"/>
                  </a:lnTo>
                  <a:lnTo>
                    <a:pt x="17043" y="20650"/>
                  </a:lnTo>
                  <a:lnTo>
                    <a:pt x="17088" y="20426"/>
                  </a:lnTo>
                  <a:lnTo>
                    <a:pt x="17133" y="20222"/>
                  </a:lnTo>
                  <a:lnTo>
                    <a:pt x="17156" y="19980"/>
                  </a:lnTo>
                  <a:lnTo>
                    <a:pt x="17167" y="19477"/>
                  </a:lnTo>
                  <a:lnTo>
                    <a:pt x="17167" y="18974"/>
                  </a:lnTo>
                  <a:lnTo>
                    <a:pt x="17156" y="18397"/>
                  </a:lnTo>
                  <a:lnTo>
                    <a:pt x="17111" y="17820"/>
                  </a:lnTo>
                  <a:lnTo>
                    <a:pt x="17066" y="17261"/>
                  </a:lnTo>
                  <a:lnTo>
                    <a:pt x="16998" y="16646"/>
                  </a:lnTo>
                  <a:lnTo>
                    <a:pt x="16852" y="15511"/>
                  </a:lnTo>
                  <a:lnTo>
                    <a:pt x="16740" y="14393"/>
                  </a:lnTo>
                  <a:lnTo>
                    <a:pt x="16717" y="13928"/>
                  </a:lnTo>
                  <a:lnTo>
                    <a:pt x="16695" y="13462"/>
                  </a:lnTo>
                  <a:lnTo>
                    <a:pt x="16717" y="13071"/>
                  </a:lnTo>
                  <a:lnTo>
                    <a:pt x="16785" y="12755"/>
                  </a:lnTo>
                  <a:lnTo>
                    <a:pt x="16852" y="12419"/>
                  </a:lnTo>
                  <a:lnTo>
                    <a:pt x="16953" y="12140"/>
                  </a:lnTo>
                  <a:lnTo>
                    <a:pt x="17088" y="11898"/>
                  </a:lnTo>
                  <a:lnTo>
                    <a:pt x="17212" y="11675"/>
                  </a:lnTo>
                  <a:lnTo>
                    <a:pt x="17370" y="11470"/>
                  </a:lnTo>
                  <a:lnTo>
                    <a:pt x="17516" y="11284"/>
                  </a:lnTo>
                  <a:lnTo>
                    <a:pt x="17696" y="11135"/>
                  </a:lnTo>
                  <a:lnTo>
                    <a:pt x="17865" y="11042"/>
                  </a:lnTo>
                  <a:lnTo>
                    <a:pt x="18033" y="10930"/>
                  </a:lnTo>
                  <a:lnTo>
                    <a:pt x="18213" y="10893"/>
                  </a:lnTo>
                  <a:lnTo>
                    <a:pt x="18382" y="10893"/>
                  </a:lnTo>
                  <a:lnTo>
                    <a:pt x="18551" y="10967"/>
                  </a:lnTo>
                  <a:lnTo>
                    <a:pt x="18708" y="11042"/>
                  </a:lnTo>
                  <a:lnTo>
                    <a:pt x="18855" y="11172"/>
                  </a:lnTo>
                  <a:lnTo>
                    <a:pt x="19012" y="11358"/>
                  </a:lnTo>
                  <a:lnTo>
                    <a:pt x="19136" y="11600"/>
                  </a:lnTo>
                  <a:lnTo>
                    <a:pt x="19271" y="11861"/>
                  </a:lnTo>
                  <a:lnTo>
                    <a:pt x="19440" y="12028"/>
                  </a:lnTo>
                  <a:lnTo>
                    <a:pt x="19608" y="12177"/>
                  </a:lnTo>
                  <a:lnTo>
                    <a:pt x="19822" y="12289"/>
                  </a:lnTo>
                  <a:lnTo>
                    <a:pt x="20025" y="12289"/>
                  </a:lnTo>
                  <a:lnTo>
                    <a:pt x="20238" y="12289"/>
                  </a:lnTo>
                  <a:lnTo>
                    <a:pt x="20452" y="12215"/>
                  </a:lnTo>
                  <a:lnTo>
                    <a:pt x="20643" y="12103"/>
                  </a:lnTo>
                  <a:lnTo>
                    <a:pt x="20846" y="11973"/>
                  </a:lnTo>
                  <a:lnTo>
                    <a:pt x="21037" y="11786"/>
                  </a:lnTo>
                  <a:lnTo>
                    <a:pt x="21206" y="11563"/>
                  </a:lnTo>
                  <a:lnTo>
                    <a:pt x="21363" y="11321"/>
                  </a:lnTo>
                  <a:lnTo>
                    <a:pt x="21465" y="11079"/>
                  </a:lnTo>
                  <a:lnTo>
                    <a:pt x="21577" y="10744"/>
                  </a:lnTo>
                  <a:lnTo>
                    <a:pt x="21622" y="10427"/>
                  </a:lnTo>
                  <a:lnTo>
                    <a:pt x="21645" y="10111"/>
                  </a:lnTo>
                  <a:lnTo>
                    <a:pt x="21622" y="9608"/>
                  </a:lnTo>
                  <a:lnTo>
                    <a:pt x="21577" y="9142"/>
                  </a:lnTo>
                  <a:lnTo>
                    <a:pt x="21465" y="8751"/>
                  </a:lnTo>
                  <a:lnTo>
                    <a:pt x="21363" y="8397"/>
                  </a:lnTo>
                  <a:lnTo>
                    <a:pt x="21206" y="8062"/>
                  </a:lnTo>
                  <a:lnTo>
                    <a:pt x="21037" y="7820"/>
                  </a:lnTo>
                  <a:lnTo>
                    <a:pt x="20846" y="7597"/>
                  </a:lnTo>
                  <a:lnTo>
                    <a:pt x="20643" y="7429"/>
                  </a:lnTo>
                  <a:lnTo>
                    <a:pt x="20452" y="7317"/>
                  </a:lnTo>
                  <a:lnTo>
                    <a:pt x="20238" y="7206"/>
                  </a:lnTo>
                  <a:lnTo>
                    <a:pt x="20025" y="7168"/>
                  </a:lnTo>
                  <a:lnTo>
                    <a:pt x="19822" y="7206"/>
                  </a:lnTo>
                  <a:lnTo>
                    <a:pt x="19608" y="7243"/>
                  </a:lnTo>
                  <a:lnTo>
                    <a:pt x="19440" y="7355"/>
                  </a:lnTo>
                  <a:lnTo>
                    <a:pt x="19271" y="7504"/>
                  </a:lnTo>
                  <a:lnTo>
                    <a:pt x="19136" y="7708"/>
                  </a:lnTo>
                  <a:lnTo>
                    <a:pt x="19012" y="7895"/>
                  </a:lnTo>
                  <a:lnTo>
                    <a:pt x="18832" y="8025"/>
                  </a:lnTo>
                  <a:lnTo>
                    <a:pt x="18663" y="8174"/>
                  </a:lnTo>
                  <a:lnTo>
                    <a:pt x="18472" y="8248"/>
                  </a:lnTo>
                  <a:lnTo>
                    <a:pt x="18270" y="8286"/>
                  </a:lnTo>
                  <a:lnTo>
                    <a:pt x="18078" y="8323"/>
                  </a:lnTo>
                  <a:lnTo>
                    <a:pt x="17887" y="8323"/>
                  </a:lnTo>
                  <a:lnTo>
                    <a:pt x="17696" y="8248"/>
                  </a:lnTo>
                  <a:lnTo>
                    <a:pt x="17493" y="8174"/>
                  </a:lnTo>
                  <a:lnTo>
                    <a:pt x="17302" y="8062"/>
                  </a:lnTo>
                  <a:lnTo>
                    <a:pt x="17133" y="7969"/>
                  </a:lnTo>
                  <a:lnTo>
                    <a:pt x="16976" y="7783"/>
                  </a:lnTo>
                  <a:lnTo>
                    <a:pt x="16852" y="7597"/>
                  </a:lnTo>
                  <a:lnTo>
                    <a:pt x="16740" y="7429"/>
                  </a:lnTo>
                  <a:lnTo>
                    <a:pt x="16672" y="7168"/>
                  </a:lnTo>
                  <a:lnTo>
                    <a:pt x="16638" y="6926"/>
                  </a:lnTo>
                  <a:lnTo>
                    <a:pt x="16616" y="6498"/>
                  </a:lnTo>
                  <a:lnTo>
                    <a:pt x="16616" y="5772"/>
                  </a:lnTo>
                  <a:lnTo>
                    <a:pt x="16650" y="4915"/>
                  </a:lnTo>
                  <a:lnTo>
                    <a:pt x="16695" y="3928"/>
                  </a:lnTo>
                  <a:lnTo>
                    <a:pt x="16762" y="2960"/>
                  </a:lnTo>
                  <a:lnTo>
                    <a:pt x="16830" y="1992"/>
                  </a:lnTo>
                  <a:lnTo>
                    <a:pt x="16908" y="1173"/>
                  </a:lnTo>
                  <a:lnTo>
                    <a:pt x="16976" y="521"/>
                  </a:lnTo>
                  <a:lnTo>
                    <a:pt x="16953" y="521"/>
                  </a:lnTo>
                  <a:lnTo>
                    <a:pt x="16931" y="521"/>
                  </a:lnTo>
                  <a:lnTo>
                    <a:pt x="16267" y="484"/>
                  </a:lnTo>
                  <a:lnTo>
                    <a:pt x="15637" y="428"/>
                  </a:lnTo>
                  <a:lnTo>
                    <a:pt x="15063" y="353"/>
                  </a:lnTo>
                  <a:lnTo>
                    <a:pt x="14523" y="279"/>
                  </a:lnTo>
                  <a:lnTo>
                    <a:pt x="14040" y="167"/>
                  </a:lnTo>
                  <a:lnTo>
                    <a:pt x="13635" y="93"/>
                  </a:lnTo>
                  <a:lnTo>
                    <a:pt x="13331" y="18"/>
                  </a:lnTo>
                  <a:lnTo>
                    <a:pt x="13117" y="18"/>
                  </a:lnTo>
                  <a:lnTo>
                    <a:pt x="12982" y="18"/>
                  </a:lnTo>
                  <a:lnTo>
                    <a:pt x="12858" y="130"/>
                  </a:lnTo>
                  <a:lnTo>
                    <a:pt x="12723" y="279"/>
                  </a:lnTo>
                  <a:lnTo>
                    <a:pt x="12622" y="446"/>
                  </a:lnTo>
                  <a:lnTo>
                    <a:pt x="12510" y="670"/>
                  </a:lnTo>
                  <a:lnTo>
                    <a:pt x="12419" y="912"/>
                  </a:lnTo>
                  <a:lnTo>
                    <a:pt x="12363" y="1210"/>
                  </a:lnTo>
                  <a:lnTo>
                    <a:pt x="12318" y="1526"/>
                  </a:lnTo>
                  <a:lnTo>
                    <a:pt x="12273" y="1843"/>
                  </a:lnTo>
                  <a:lnTo>
                    <a:pt x="12251" y="2215"/>
                  </a:lnTo>
                  <a:lnTo>
                    <a:pt x="12273" y="2532"/>
                  </a:lnTo>
                  <a:lnTo>
                    <a:pt x="12318" y="2886"/>
                  </a:lnTo>
                  <a:lnTo>
                    <a:pt x="12386" y="3240"/>
                  </a:lnTo>
                  <a:lnTo>
                    <a:pt x="12464" y="3556"/>
                  </a:lnTo>
                  <a:lnTo>
                    <a:pt x="12577" y="3891"/>
                  </a:lnTo>
                  <a:lnTo>
                    <a:pt x="12746" y="4171"/>
                  </a:lnTo>
                  <a:lnTo>
                    <a:pt x="12926" y="4487"/>
                  </a:lnTo>
                  <a:lnTo>
                    <a:pt x="13050" y="4860"/>
                  </a:lnTo>
                  <a:lnTo>
                    <a:pt x="13162" y="5251"/>
                  </a:lnTo>
                  <a:lnTo>
                    <a:pt x="13218" y="5604"/>
                  </a:lnTo>
                  <a:lnTo>
                    <a:pt x="13263" y="5995"/>
                  </a:lnTo>
                  <a:lnTo>
                    <a:pt x="13241" y="6386"/>
                  </a:lnTo>
                  <a:lnTo>
                    <a:pt x="13218" y="6740"/>
                  </a:lnTo>
                  <a:lnTo>
                    <a:pt x="13139" y="7094"/>
                  </a:lnTo>
                  <a:lnTo>
                    <a:pt x="13050" y="7429"/>
                  </a:lnTo>
                  <a:lnTo>
                    <a:pt x="12903" y="7746"/>
                  </a:lnTo>
                  <a:lnTo>
                    <a:pt x="12723" y="8025"/>
                  </a:lnTo>
                  <a:lnTo>
                    <a:pt x="12532" y="8286"/>
                  </a:lnTo>
                  <a:lnTo>
                    <a:pt x="12318" y="8491"/>
                  </a:lnTo>
                  <a:lnTo>
                    <a:pt x="12060" y="8677"/>
                  </a:lnTo>
                  <a:lnTo>
                    <a:pt x="11756" y="8788"/>
                  </a:lnTo>
                  <a:lnTo>
                    <a:pt x="11452" y="8826"/>
                  </a:lnTo>
                  <a:lnTo>
                    <a:pt x="11283" y="8826"/>
                  </a:lnTo>
                  <a:lnTo>
                    <a:pt x="11126" y="8826"/>
                  </a:lnTo>
                  <a:lnTo>
                    <a:pt x="11002" y="8788"/>
                  </a:lnTo>
                  <a:lnTo>
                    <a:pt x="10845" y="8714"/>
                  </a:lnTo>
                  <a:lnTo>
                    <a:pt x="10721" y="8640"/>
                  </a:lnTo>
                  <a:lnTo>
                    <a:pt x="10608" y="8565"/>
                  </a:lnTo>
                  <a:lnTo>
                    <a:pt x="10485" y="8453"/>
                  </a:lnTo>
                  <a:lnTo>
                    <a:pt x="10372" y="8323"/>
                  </a:lnTo>
                  <a:lnTo>
                    <a:pt x="10181" y="8062"/>
                  </a:lnTo>
                  <a:lnTo>
                    <a:pt x="10035" y="7746"/>
                  </a:lnTo>
                  <a:lnTo>
                    <a:pt x="9900" y="7392"/>
                  </a:lnTo>
                  <a:lnTo>
                    <a:pt x="9787" y="7001"/>
                  </a:lnTo>
                  <a:lnTo>
                    <a:pt x="9731" y="6610"/>
                  </a:lnTo>
                  <a:lnTo>
                    <a:pt x="9686" y="6219"/>
                  </a:lnTo>
                  <a:lnTo>
                    <a:pt x="9663" y="5772"/>
                  </a:lnTo>
                  <a:lnTo>
                    <a:pt x="9686" y="5381"/>
                  </a:lnTo>
                  <a:lnTo>
                    <a:pt x="9753" y="4990"/>
                  </a:lnTo>
                  <a:lnTo>
                    <a:pt x="9832" y="4636"/>
                  </a:lnTo>
                  <a:lnTo>
                    <a:pt x="9945" y="4320"/>
                  </a:lnTo>
                  <a:lnTo>
                    <a:pt x="10068" y="4022"/>
                  </a:lnTo>
                  <a:lnTo>
                    <a:pt x="10203" y="3817"/>
                  </a:lnTo>
                  <a:lnTo>
                    <a:pt x="10316" y="3593"/>
                  </a:lnTo>
                  <a:lnTo>
                    <a:pt x="10395" y="3351"/>
                  </a:lnTo>
                  <a:lnTo>
                    <a:pt x="10462" y="3109"/>
                  </a:lnTo>
                  <a:lnTo>
                    <a:pt x="10507" y="2848"/>
                  </a:lnTo>
                  <a:lnTo>
                    <a:pt x="10530" y="2606"/>
                  </a:lnTo>
                  <a:lnTo>
                    <a:pt x="10507" y="2346"/>
                  </a:lnTo>
                  <a:lnTo>
                    <a:pt x="10462" y="2141"/>
                  </a:lnTo>
                  <a:lnTo>
                    <a:pt x="10395" y="1880"/>
                  </a:lnTo>
                  <a:lnTo>
                    <a:pt x="10293" y="1638"/>
                  </a:lnTo>
                  <a:lnTo>
                    <a:pt x="10158" y="1415"/>
                  </a:lnTo>
                  <a:lnTo>
                    <a:pt x="9967" y="1210"/>
                  </a:lnTo>
                  <a:lnTo>
                    <a:pt x="9753" y="986"/>
                  </a:lnTo>
                  <a:lnTo>
                    <a:pt x="9495" y="819"/>
                  </a:lnTo>
                  <a:lnTo>
                    <a:pt x="9191" y="670"/>
                  </a:lnTo>
                  <a:lnTo>
                    <a:pt x="8842" y="521"/>
                  </a:lnTo>
                  <a:lnTo>
                    <a:pt x="8471" y="446"/>
                  </a:lnTo>
                  <a:lnTo>
                    <a:pt x="7998" y="428"/>
                  </a:lnTo>
                  <a:lnTo>
                    <a:pt x="7413" y="428"/>
                  </a:lnTo>
                  <a:lnTo>
                    <a:pt x="6817" y="446"/>
                  </a:lnTo>
                  <a:lnTo>
                    <a:pt x="6187" y="521"/>
                  </a:lnTo>
                  <a:lnTo>
                    <a:pt x="5602" y="633"/>
                  </a:lnTo>
                  <a:lnTo>
                    <a:pt x="5107" y="744"/>
                  </a:lnTo>
                  <a:lnTo>
                    <a:pt x="4725" y="856"/>
                  </a:lnTo>
                  <a:lnTo>
                    <a:pt x="4848" y="1564"/>
                  </a:lnTo>
                  <a:lnTo>
                    <a:pt x="5028" y="2495"/>
                  </a:lnTo>
                  <a:lnTo>
                    <a:pt x="5175" y="3556"/>
                  </a:lnTo>
                  <a:lnTo>
                    <a:pt x="5298" y="4673"/>
                  </a:lnTo>
                  <a:lnTo>
                    <a:pt x="5343" y="5213"/>
                  </a:lnTo>
                  <a:lnTo>
                    <a:pt x="5388" y="5753"/>
                  </a:lnTo>
                  <a:lnTo>
                    <a:pt x="5411" y="6275"/>
                  </a:lnTo>
                  <a:lnTo>
                    <a:pt x="5411" y="6740"/>
                  </a:lnTo>
                  <a:lnTo>
                    <a:pt x="5366" y="7168"/>
                  </a:lnTo>
                  <a:lnTo>
                    <a:pt x="5321" y="7541"/>
                  </a:lnTo>
                  <a:lnTo>
                    <a:pt x="5287" y="7708"/>
                  </a:lnTo>
                  <a:lnTo>
                    <a:pt x="5242" y="7857"/>
                  </a:lnTo>
                  <a:lnTo>
                    <a:pt x="5197" y="7969"/>
                  </a:lnTo>
                  <a:lnTo>
                    <a:pt x="5130" y="8062"/>
                  </a:lnTo>
                  <a:lnTo>
                    <a:pt x="5006" y="8248"/>
                  </a:lnTo>
                  <a:lnTo>
                    <a:pt x="4848" y="8397"/>
                  </a:lnTo>
                  <a:lnTo>
                    <a:pt x="4725" y="8528"/>
                  </a:lnTo>
                  <a:lnTo>
                    <a:pt x="4567" y="8640"/>
                  </a:lnTo>
                  <a:lnTo>
                    <a:pt x="4421" y="8714"/>
                  </a:lnTo>
                  <a:lnTo>
                    <a:pt x="4263" y="8751"/>
                  </a:lnTo>
                  <a:lnTo>
                    <a:pt x="4095" y="8788"/>
                  </a:lnTo>
                  <a:lnTo>
                    <a:pt x="3948" y="8788"/>
                  </a:lnTo>
                  <a:lnTo>
                    <a:pt x="3791" y="8751"/>
                  </a:lnTo>
                  <a:lnTo>
                    <a:pt x="3667" y="8714"/>
                  </a:lnTo>
                  <a:lnTo>
                    <a:pt x="3510" y="8677"/>
                  </a:lnTo>
                  <a:lnTo>
                    <a:pt x="3386" y="8602"/>
                  </a:lnTo>
                  <a:lnTo>
                    <a:pt x="3251" y="8491"/>
                  </a:lnTo>
                  <a:lnTo>
                    <a:pt x="3127" y="8360"/>
                  </a:lnTo>
                  <a:lnTo>
                    <a:pt x="3015" y="8248"/>
                  </a:lnTo>
                  <a:lnTo>
                    <a:pt x="2925" y="8062"/>
                  </a:lnTo>
                  <a:lnTo>
                    <a:pt x="2778" y="7857"/>
                  </a:lnTo>
                  <a:lnTo>
                    <a:pt x="2610" y="7671"/>
                  </a:lnTo>
                  <a:lnTo>
                    <a:pt x="2407" y="7541"/>
                  </a:lnTo>
                  <a:lnTo>
                    <a:pt x="2171" y="7466"/>
                  </a:lnTo>
                  <a:lnTo>
                    <a:pt x="1957" y="7429"/>
                  </a:lnTo>
                  <a:lnTo>
                    <a:pt x="1698" y="7429"/>
                  </a:lnTo>
                  <a:lnTo>
                    <a:pt x="1462" y="7466"/>
                  </a:lnTo>
                  <a:lnTo>
                    <a:pt x="1226" y="7559"/>
                  </a:lnTo>
                  <a:lnTo>
                    <a:pt x="989" y="7708"/>
                  </a:lnTo>
                  <a:lnTo>
                    <a:pt x="776" y="7932"/>
                  </a:lnTo>
                  <a:lnTo>
                    <a:pt x="551" y="8211"/>
                  </a:lnTo>
                  <a:lnTo>
                    <a:pt x="382" y="8528"/>
                  </a:lnTo>
                  <a:lnTo>
                    <a:pt x="315" y="8714"/>
                  </a:lnTo>
                  <a:lnTo>
                    <a:pt x="236" y="8919"/>
                  </a:lnTo>
                  <a:lnTo>
                    <a:pt x="191" y="9142"/>
                  </a:lnTo>
                  <a:lnTo>
                    <a:pt x="123" y="9347"/>
                  </a:lnTo>
                  <a:lnTo>
                    <a:pt x="78" y="9608"/>
                  </a:lnTo>
                  <a:lnTo>
                    <a:pt x="56" y="9887"/>
                  </a:lnTo>
                  <a:lnTo>
                    <a:pt x="33" y="10185"/>
                  </a:lnTo>
                  <a:lnTo>
                    <a:pt x="33" y="10464"/>
                  </a:lnTo>
                  <a:lnTo>
                    <a:pt x="33" y="10706"/>
                  </a:lnTo>
                  <a:lnTo>
                    <a:pt x="56" y="10967"/>
                  </a:lnTo>
                  <a:lnTo>
                    <a:pt x="78" y="11172"/>
                  </a:lnTo>
                  <a:lnTo>
                    <a:pt x="123" y="11395"/>
                  </a:lnTo>
                  <a:lnTo>
                    <a:pt x="168" y="11600"/>
                  </a:lnTo>
                  <a:lnTo>
                    <a:pt x="236" y="11786"/>
                  </a:lnTo>
                  <a:lnTo>
                    <a:pt x="292" y="11973"/>
                  </a:lnTo>
                  <a:lnTo>
                    <a:pt x="382" y="12140"/>
                  </a:lnTo>
                  <a:lnTo>
                    <a:pt x="540" y="12419"/>
                  </a:lnTo>
                  <a:lnTo>
                    <a:pt x="731" y="12680"/>
                  </a:lnTo>
                  <a:lnTo>
                    <a:pt x="944" y="12866"/>
                  </a:lnTo>
                  <a:lnTo>
                    <a:pt x="1158" y="12997"/>
                  </a:lnTo>
                  <a:lnTo>
                    <a:pt x="1395" y="13108"/>
                  </a:lnTo>
                  <a:lnTo>
                    <a:pt x="1608" y="13183"/>
                  </a:lnTo>
                  <a:lnTo>
                    <a:pt x="1856" y="13183"/>
                  </a:lnTo>
                  <a:lnTo>
                    <a:pt x="2070" y="13146"/>
                  </a:lnTo>
                  <a:lnTo>
                    <a:pt x="2261" y="13071"/>
                  </a:lnTo>
                  <a:lnTo>
                    <a:pt x="2430" y="12960"/>
                  </a:lnTo>
                  <a:lnTo>
                    <a:pt x="2587" y="12792"/>
                  </a:lnTo>
                  <a:lnTo>
                    <a:pt x="2688" y="12606"/>
                  </a:lnTo>
                  <a:lnTo>
                    <a:pt x="2801" y="12419"/>
                  </a:lnTo>
                  <a:lnTo>
                    <a:pt x="2925" y="12289"/>
                  </a:lnTo>
                  <a:lnTo>
                    <a:pt x="3082" y="12177"/>
                  </a:lnTo>
                  <a:lnTo>
                    <a:pt x="3228" y="12103"/>
                  </a:lnTo>
                  <a:lnTo>
                    <a:pt x="3408" y="12103"/>
                  </a:lnTo>
                  <a:lnTo>
                    <a:pt x="3577" y="12103"/>
                  </a:lnTo>
                  <a:lnTo>
                    <a:pt x="3723" y="12177"/>
                  </a:lnTo>
                  <a:lnTo>
                    <a:pt x="3903" y="12252"/>
                  </a:lnTo>
                  <a:lnTo>
                    <a:pt x="4072" y="12364"/>
                  </a:lnTo>
                  <a:lnTo>
                    <a:pt x="4230" y="12494"/>
                  </a:lnTo>
                  <a:lnTo>
                    <a:pt x="4353" y="12643"/>
                  </a:lnTo>
                  <a:lnTo>
                    <a:pt x="4488" y="12829"/>
                  </a:lnTo>
                  <a:lnTo>
                    <a:pt x="4567" y="13034"/>
                  </a:lnTo>
                  <a:lnTo>
                    <a:pt x="4657" y="13257"/>
                  </a:lnTo>
                  <a:lnTo>
                    <a:pt x="4702" y="13462"/>
                  </a:lnTo>
                  <a:lnTo>
                    <a:pt x="4725" y="13686"/>
                  </a:lnTo>
                  <a:lnTo>
                    <a:pt x="4702" y="14282"/>
                  </a:lnTo>
                  <a:lnTo>
                    <a:pt x="4657" y="15045"/>
                  </a:lnTo>
                  <a:lnTo>
                    <a:pt x="4612" y="15976"/>
                  </a:lnTo>
                  <a:lnTo>
                    <a:pt x="4590" y="16926"/>
                  </a:lnTo>
                  <a:lnTo>
                    <a:pt x="4567" y="17968"/>
                  </a:lnTo>
                  <a:lnTo>
                    <a:pt x="4567" y="19011"/>
                  </a:lnTo>
                  <a:lnTo>
                    <a:pt x="4590" y="19514"/>
                  </a:lnTo>
                  <a:lnTo>
                    <a:pt x="4612" y="19980"/>
                  </a:lnTo>
                  <a:lnTo>
                    <a:pt x="4657" y="20426"/>
                  </a:lnTo>
                  <a:lnTo>
                    <a:pt x="4725" y="20836"/>
                  </a:lnTo>
                  <a:lnTo>
                    <a:pt x="4848" y="20929"/>
                  </a:lnTo>
                  <a:lnTo>
                    <a:pt x="5040" y="21004"/>
                  </a:lnTo>
                  <a:lnTo>
                    <a:pt x="5265" y="21078"/>
                  </a:lnTo>
                  <a:lnTo>
                    <a:pt x="5478" y="21115"/>
                  </a:lnTo>
                  <a:lnTo>
                    <a:pt x="6041" y="21115"/>
                  </a:lnTo>
                  <a:lnTo>
                    <a:pt x="6637" y="21078"/>
                  </a:lnTo>
                  <a:lnTo>
                    <a:pt x="7312" y="21004"/>
                  </a:lnTo>
                  <a:lnTo>
                    <a:pt x="7998" y="20929"/>
                  </a:lnTo>
                  <a:lnTo>
                    <a:pt x="8696" y="20855"/>
                  </a:lnTo>
                  <a:lnTo>
                    <a:pt x="9360" y="20836"/>
                  </a:lnTo>
                  <a:close/>
                </a:path>
              </a:pathLst>
            </a:custGeom>
            <a:solidFill>
              <a:srgbClr val="CCCC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1D5A5C-1ACE-4E1B-971D-CB233F8A97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he-IL"/>
              <a:t>מערכות הפעלה - תרגול 11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AD366F-61AF-4987-826B-DEF8915176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404906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מנגנון </a:t>
            </a:r>
            <a:r>
              <a:rPr lang="en-US" dirty="0"/>
              <a:t>copy-on-write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he-IL"/>
              <a:t>מערכות הפעלה - תרגול 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601006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1" name="Rectangle 2">
            <a:extLst>
              <a:ext uri="{FF2B5EF4-FFF2-40B4-BE49-F238E27FC236}">
                <a16:creationId xmlns:a16="http://schemas.microsoft.com/office/drawing/2014/main" id="{035246D4-B3BB-4511-97DD-DEA060F2828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e-IL" altLang="en-US" dirty="0"/>
              <a:t>העתקת מרחב זיכרון לתהליך בן</a:t>
            </a:r>
            <a:endParaRPr lang="en-US" altLang="en-US" dirty="0"/>
          </a:p>
        </p:txBody>
      </p:sp>
      <p:sp>
        <p:nvSpPr>
          <p:cNvPr id="24582" name="Rectangle 3">
            <a:extLst>
              <a:ext uri="{FF2B5EF4-FFF2-40B4-BE49-F238E27FC236}">
                <a16:creationId xmlns:a16="http://schemas.microsoft.com/office/drawing/2014/main" id="{95633646-0F96-48A0-8F96-33182CF1355C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he-IL" altLang="en-US" dirty="0"/>
              <a:t>קריאת המערכת </a:t>
            </a:r>
            <a:r>
              <a:rPr lang="en-US" altLang="en-US" dirty="0"/>
              <a:t>fork()</a:t>
            </a:r>
            <a:r>
              <a:rPr lang="he-IL" altLang="en-US" dirty="0"/>
              <a:t> דורשת להעתיק את מרחב הזיכרון של האב לזה של הבן. אבל העתקה פשוטה של מרחב זיכרון היא:</a:t>
            </a:r>
          </a:p>
          <a:p>
            <a:pPr marL="731520" lvl="1" indent="-457200">
              <a:buFont typeface="+mj-lt"/>
              <a:buAutoNum type="arabicPeriod"/>
            </a:pPr>
            <a:r>
              <a:rPr lang="he-IL" altLang="en-US" dirty="0"/>
              <a:t>איטית: הרבה זמן דרוש לביצוע העתקה של כל הדפים.</a:t>
            </a:r>
          </a:p>
          <a:p>
            <a:pPr marL="731520" lvl="1" indent="-457200">
              <a:buFont typeface="+mj-lt"/>
              <a:buAutoNum type="arabicPeriod"/>
            </a:pPr>
            <a:r>
              <a:rPr lang="he-IL" altLang="en-US" dirty="0"/>
              <a:t>אולי מיותרת: מרחב הזיכרון של תהליך הבן יימחק אם הבן יטען תוכנית חדשה ע"י קריאה ל-</a:t>
            </a:r>
            <a:r>
              <a:rPr lang="en-US" altLang="en-US" dirty="0" err="1"/>
              <a:t>execv</a:t>
            </a:r>
            <a:r>
              <a:rPr lang="en-US" altLang="en-US" dirty="0"/>
              <a:t>()</a:t>
            </a:r>
            <a:r>
              <a:rPr lang="he-IL" altLang="en-US" dirty="0"/>
              <a:t> מיד בתחילת ריצתו.</a:t>
            </a:r>
          </a:p>
          <a:p>
            <a:pPr marL="0" indent="0">
              <a:buNone/>
            </a:pPr>
            <a:endParaRPr lang="en-US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233EF5-95B3-499B-B443-77F92D7A8E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dirty="0"/>
              <a:t>מערכות הפעלה - תרגול 11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9BDE55-1EBF-4B53-B6CB-D73359D9C9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23</a:t>
            </a:fld>
            <a:endParaRPr lang="en-US"/>
          </a:p>
        </p:txBody>
      </p:sp>
      <p:pic>
        <p:nvPicPr>
          <p:cNvPr id="10" name="Picture 2" descr="https://static.lwn.net/images/ns/kernel/mmap1.png">
            <a:extLst>
              <a:ext uri="{FF2B5EF4-FFF2-40B4-BE49-F238E27FC236}">
                <a16:creationId xmlns:a16="http://schemas.microsoft.com/office/drawing/2014/main" id="{03368DD9-2C05-4002-A966-C129016A31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62900" y="3650100"/>
            <a:ext cx="1466100" cy="2826900"/>
          </a:xfrm>
          <a:prstGeom prst="rect">
            <a:avLst/>
          </a:prstGeom>
        </p:spPr>
      </p:pic>
      <p:pic>
        <p:nvPicPr>
          <p:cNvPr id="12" name="Picture 2" descr="https://static.lwn.net/images/ns/kernel/mmap1.png">
            <a:extLst>
              <a:ext uri="{FF2B5EF4-FFF2-40B4-BE49-F238E27FC236}">
                <a16:creationId xmlns:a16="http://schemas.microsoft.com/office/drawing/2014/main" id="{03368DD9-2C05-4002-A966-C129016A31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324850" y="3650100"/>
            <a:ext cx="1466100" cy="2826900"/>
          </a:xfrm>
          <a:prstGeom prst="rect">
            <a:avLst/>
          </a:prstGeom>
        </p:spPr>
      </p:pic>
      <p:sp>
        <p:nvSpPr>
          <p:cNvPr id="8" name="Right Arrow 7"/>
          <p:cNvSpPr/>
          <p:nvPr/>
        </p:nvSpPr>
        <p:spPr>
          <a:xfrm>
            <a:off x="3776185" y="4888113"/>
            <a:ext cx="1201479" cy="350874"/>
          </a:xfrm>
          <a:prstGeom prst="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257010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5" name="Rectangle 2">
            <a:extLst>
              <a:ext uri="{FF2B5EF4-FFF2-40B4-BE49-F238E27FC236}">
                <a16:creationId xmlns:a16="http://schemas.microsoft.com/office/drawing/2014/main" id="{10DE70B3-0A35-4A63-9061-3FAE869ED07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Copy-on-write (COW)</a:t>
            </a:r>
          </a:p>
        </p:txBody>
      </p:sp>
      <p:sp>
        <p:nvSpPr>
          <p:cNvPr id="25606" name="Rectangle 3">
            <a:extLst>
              <a:ext uri="{FF2B5EF4-FFF2-40B4-BE49-F238E27FC236}">
                <a16:creationId xmlns:a16="http://schemas.microsoft.com/office/drawing/2014/main" id="{3FA25493-F899-4E00-8930-D17FB11C7A5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35934" y="1600200"/>
            <a:ext cx="8229600" cy="4876800"/>
          </a:xfrm>
        </p:spPr>
        <p:txBody>
          <a:bodyPr>
            <a:normAutofit/>
          </a:bodyPr>
          <a:lstStyle/>
          <a:p>
            <a:r>
              <a:rPr lang="he-IL" altLang="en-US" dirty="0"/>
              <a:t>לינוקס משתמשת במנגנון </a:t>
            </a:r>
            <a:r>
              <a:rPr lang="en-US" altLang="en-US" dirty="0"/>
              <a:t>copy-on-write (COW)</a:t>
            </a:r>
            <a:r>
              <a:rPr lang="he-IL" altLang="en-US" dirty="0"/>
              <a:t> :</a:t>
            </a:r>
          </a:p>
          <a:p>
            <a:pPr lvl="1"/>
            <a:r>
              <a:rPr lang="he-IL" altLang="en-US" dirty="0"/>
              <a:t>דפים הניתנים לכתיבה שאינם יכולים להיות משותפים (לדוגמה, המחסנית), מוגדרים בתחילה כמשותפים אבל </a:t>
            </a:r>
            <a:r>
              <a:rPr lang="he-IL" altLang="en-US" b="1" dirty="0"/>
              <a:t>מועתקים לעותק פרטי כאשר אחד התהליכים השותפים (האב או הבן) מנסה לכתוב אליהם לראשונה</a:t>
            </a:r>
            <a:r>
              <a:rPr lang="he-IL" altLang="en-US" dirty="0"/>
              <a:t>.</a:t>
            </a:r>
          </a:p>
          <a:p>
            <a:pPr lvl="1"/>
            <a:r>
              <a:rPr lang="he-IL" altLang="en-US" dirty="0"/>
              <a:t>שאר הדפים (כדוגמת דפי קוד או דפי נתונים לקריאה בלבד) הופכים למשותפים בין מרחבי הזיכרון של האב והבן.</a:t>
            </a:r>
          </a:p>
          <a:p>
            <a:pPr lvl="1"/>
            <a:endParaRPr lang="he-IL" altLang="en-US" dirty="0"/>
          </a:p>
          <a:p>
            <a:r>
              <a:rPr lang="he-IL" altLang="en-US" dirty="0"/>
              <a:t>מנגנון </a:t>
            </a:r>
            <a:r>
              <a:rPr lang="en-US" altLang="en-US" dirty="0"/>
              <a:t>COW</a:t>
            </a:r>
            <a:r>
              <a:rPr lang="he-IL" altLang="en-US" dirty="0"/>
              <a:t> פותר את שתי הבעיות שהוצגו קודם: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altLang="en-US" dirty="0"/>
              <a:t>COW</a:t>
            </a:r>
            <a:r>
              <a:rPr lang="he-IL" altLang="en-US" dirty="0"/>
              <a:t> מקטין את זמן הביצוע של </a:t>
            </a:r>
            <a:r>
              <a:rPr lang="en-US" altLang="en-US" dirty="0"/>
              <a:t>fork()</a:t>
            </a:r>
            <a:r>
              <a:rPr lang="he-IL" altLang="en-US" dirty="0"/>
              <a:t> כי הוא "פורס לתשלומים"</a:t>
            </a:r>
            <a:r>
              <a:rPr lang="en-US" altLang="en-US" dirty="0"/>
              <a:t> </a:t>
            </a:r>
            <a:r>
              <a:rPr lang="he-IL" altLang="en-US" dirty="0"/>
              <a:t>את ההעתקה של כל מרחב הזיכרון להרבה העתקות קטנות בגודל דף שיתבצעו בעתיד---בכל כתיבה ראשונה לדף שאינו משותף.</a:t>
            </a:r>
          </a:p>
          <a:p>
            <a:pPr marL="731520" lvl="1" indent="-457200">
              <a:buFont typeface="+mj-lt"/>
              <a:buAutoNum type="arabicPeriod"/>
            </a:pPr>
            <a:r>
              <a:rPr lang="he-IL" altLang="en-US" dirty="0"/>
              <a:t>במידה ותהליך הבן יבצע מיד </a:t>
            </a:r>
            <a:r>
              <a:rPr lang="en-US" altLang="en-US" dirty="0" err="1"/>
              <a:t>execv</a:t>
            </a:r>
            <a:r>
              <a:rPr lang="en-US" altLang="en-US" dirty="0"/>
              <a:t>()</a:t>
            </a:r>
            <a:r>
              <a:rPr lang="he-IL" altLang="en-US" dirty="0"/>
              <a:t>, מרחב הזיכרון שלו יימחק וכך תיחסך רוב פעולת ההעתקה.</a:t>
            </a:r>
            <a:endParaRPr lang="en-US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BA5A45-1F72-4662-BEB2-DC1BA1F58D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מערכות הפעלה - תרגול 11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574981-C4B6-4C87-86CA-FCC093C499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583127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id="{9CB09079-52A9-402F-98BC-1BD9AE0DC19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5627430"/>
              </p:ext>
            </p:extLst>
          </p:nvPr>
        </p:nvGraphicFramePr>
        <p:xfrm>
          <a:off x="457200" y="1668105"/>
          <a:ext cx="1188720" cy="219456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1188720">
                  <a:extLst>
                    <a:ext uri="{9D8B030D-6E8A-4147-A177-3AD203B41FA5}">
                      <a16:colId xmlns:a16="http://schemas.microsoft.com/office/drawing/2014/main" val="3362186204"/>
                    </a:ext>
                  </a:extLst>
                </a:gridCol>
              </a:tblGrid>
              <a:tr h="58727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father</a:t>
                      </a:r>
                      <a:r>
                        <a:rPr lang="en-US" sz="1600" baseline="0" dirty="0"/>
                        <a:t> process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5428221"/>
                  </a:ext>
                </a:extLst>
              </a:tr>
              <a:tr h="340002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2586954"/>
                  </a:ext>
                </a:extLst>
              </a:tr>
              <a:tr h="340002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page</a:t>
                      </a:r>
                      <a:r>
                        <a:rPr lang="en-US" sz="1600" baseline="0" dirty="0"/>
                        <a:t> table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84171913"/>
                  </a:ext>
                </a:extLst>
              </a:tr>
              <a:tr h="340002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0714102"/>
                  </a:ext>
                </a:extLst>
              </a:tr>
              <a:tr h="58727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memory</a:t>
                      </a:r>
                      <a:r>
                        <a:rPr lang="en-US" sz="1600" baseline="0" dirty="0"/>
                        <a:t> regions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4138030"/>
                  </a:ext>
                </a:extLst>
              </a:tr>
            </a:tbl>
          </a:graphicData>
        </a:graphic>
      </p:graphicFrame>
      <p:graphicFrame>
        <p:nvGraphicFramePr>
          <p:cNvPr id="16" name="Table 15">
            <a:extLst>
              <a:ext uri="{FF2B5EF4-FFF2-40B4-BE49-F238E27FC236}">
                <a16:creationId xmlns:a16="http://schemas.microsoft.com/office/drawing/2014/main" id="{6CA441A8-08A8-4FAA-BC8A-ABA44A138E1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4881425"/>
              </p:ext>
            </p:extLst>
          </p:nvPr>
        </p:nvGraphicFramePr>
        <p:xfrm>
          <a:off x="457200" y="4302332"/>
          <a:ext cx="1828800" cy="670560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1828800">
                  <a:extLst>
                    <a:ext uri="{9D8B030D-6E8A-4147-A177-3AD203B41FA5}">
                      <a16:colId xmlns:a16="http://schemas.microsoft.com/office/drawing/2014/main" val="3362186204"/>
                    </a:ext>
                  </a:extLst>
                </a:gridCol>
              </a:tblGrid>
              <a:tr h="306125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region</a:t>
                      </a:r>
                      <a:r>
                        <a:rPr lang="en-US" sz="1600" baseline="0" dirty="0"/>
                        <a:t> #1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5428221"/>
                  </a:ext>
                </a:extLst>
              </a:tr>
              <a:tr h="333955">
                <a:tc>
                  <a:txBody>
                    <a:bodyPr/>
                    <a:lstStyle/>
                    <a:p>
                      <a:pPr algn="ctr"/>
                      <a:r>
                        <a:rPr lang="en-US" altLang="en-US" sz="1600" dirty="0"/>
                        <a:t>VM_MAYWRITE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2586954"/>
                  </a:ext>
                </a:extLst>
              </a:tr>
            </a:tbl>
          </a:graphicData>
        </a:graphic>
      </p:graphicFrame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altLang="en-US" dirty="0"/>
              <a:t>דוגמה: לפני קריאת מערכת </a:t>
            </a:r>
            <a:r>
              <a:rPr lang="en-US" altLang="en-US" dirty="0"/>
              <a:t>fork()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AFDD3B4-C556-4A47-B2B4-3153D7D97E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he-IL"/>
              <a:t>מערכות הפעלה - תרגול 11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0B820B-5BC9-41AB-B539-E658E9F278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25</a:t>
            </a:fld>
            <a:endParaRPr lang="en-US"/>
          </a:p>
        </p:txBody>
      </p: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A133EC0D-E323-49B9-9FCF-8AA749366D4C}"/>
              </a:ext>
            </a:extLst>
          </p:cNvPr>
          <p:cNvCxnSpPr>
            <a:cxnSpLocks/>
            <a:stCxn id="15" idx="2"/>
            <a:endCxn id="16" idx="0"/>
          </p:cNvCxnSpPr>
          <p:nvPr/>
        </p:nvCxnSpPr>
        <p:spPr>
          <a:xfrm>
            <a:off x="1051560" y="3862665"/>
            <a:ext cx="320040" cy="439667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aphicFrame>
        <p:nvGraphicFramePr>
          <p:cNvPr id="33" name="Table 32">
            <a:extLst>
              <a:ext uri="{FF2B5EF4-FFF2-40B4-BE49-F238E27FC236}">
                <a16:creationId xmlns:a16="http://schemas.microsoft.com/office/drawing/2014/main" id="{9CB09079-52A9-402F-98BC-1BD9AE0DC19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3445039"/>
              </p:ext>
            </p:extLst>
          </p:nvPr>
        </p:nvGraphicFramePr>
        <p:xfrm>
          <a:off x="2288225" y="1805780"/>
          <a:ext cx="1005840" cy="1920240"/>
        </p:xfrm>
        <a:graphic>
          <a:graphicData uri="http://schemas.openxmlformats.org/drawingml/2006/table">
            <a:tbl>
              <a:tblPr bandRow="1">
                <a:tableStyleId>{72833802-FEF1-4C79-8D5D-14CF1EAF98D9}</a:tableStyleId>
              </a:tblPr>
              <a:tblGrid>
                <a:gridCol w="1005840">
                  <a:extLst>
                    <a:ext uri="{9D8B030D-6E8A-4147-A177-3AD203B41FA5}">
                      <a16:colId xmlns:a16="http://schemas.microsoft.com/office/drawing/2014/main" val="3362186204"/>
                    </a:ext>
                  </a:extLst>
                </a:gridCol>
              </a:tblGrid>
              <a:tr h="319314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…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5428221"/>
                  </a:ext>
                </a:extLst>
              </a:tr>
              <a:tr h="319314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1543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PTE #11</a:t>
                      </a:r>
                      <a:br>
                        <a:rPr lang="en-US" sz="1600" dirty="0"/>
                      </a:br>
                      <a:r>
                        <a:rPr lang="en-US" sz="1600" b="1" dirty="0"/>
                        <a:t>r/w = 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2586954"/>
                  </a:ext>
                </a:extLst>
              </a:tr>
              <a:tr h="319314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84171913"/>
                  </a:ext>
                </a:extLst>
              </a:tr>
              <a:tr h="319314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…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0714102"/>
                  </a:ext>
                </a:extLst>
              </a:tr>
            </a:tbl>
          </a:graphicData>
        </a:graphic>
      </p:graphicFrame>
      <p:graphicFrame>
        <p:nvGraphicFramePr>
          <p:cNvPr id="36" name="Table 35">
            <a:extLst>
              <a:ext uri="{FF2B5EF4-FFF2-40B4-BE49-F238E27FC236}">
                <a16:creationId xmlns:a16="http://schemas.microsoft.com/office/drawing/2014/main" id="{6CA441A8-08A8-4FAA-BC8A-ABA44A138E1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9467260"/>
              </p:ext>
            </p:extLst>
          </p:nvPr>
        </p:nvGraphicFramePr>
        <p:xfrm>
          <a:off x="457200" y="5430987"/>
          <a:ext cx="1828800" cy="701040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1828800">
                  <a:extLst>
                    <a:ext uri="{9D8B030D-6E8A-4147-A177-3AD203B41FA5}">
                      <a16:colId xmlns:a16="http://schemas.microsoft.com/office/drawing/2014/main" val="3362186204"/>
                    </a:ext>
                  </a:extLst>
                </a:gridCol>
              </a:tblGrid>
              <a:tr h="306125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region</a:t>
                      </a:r>
                      <a:r>
                        <a:rPr lang="en-US" sz="1600" baseline="0" dirty="0"/>
                        <a:t> #2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5428221"/>
                  </a:ext>
                </a:extLst>
              </a:tr>
              <a:tr h="333955"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2586954"/>
                  </a:ext>
                </a:extLst>
              </a:tr>
            </a:tbl>
          </a:graphicData>
        </a:graphic>
      </p:graphicFrame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A133EC0D-E323-49B9-9FCF-8AA749366D4C}"/>
              </a:ext>
            </a:extLst>
          </p:cNvPr>
          <p:cNvCxnSpPr>
            <a:cxnSpLocks/>
            <a:stCxn id="16" idx="2"/>
            <a:endCxn id="36" idx="0"/>
          </p:cNvCxnSpPr>
          <p:nvPr/>
        </p:nvCxnSpPr>
        <p:spPr>
          <a:xfrm>
            <a:off x="1371600" y="4972892"/>
            <a:ext cx="0" cy="458095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A133EC0D-E323-49B9-9FCF-8AA749366D4C}"/>
              </a:ext>
            </a:extLst>
          </p:cNvPr>
          <p:cNvCxnSpPr>
            <a:cxnSpLocks/>
            <a:stCxn id="15" idx="3"/>
            <a:endCxn id="33" idx="1"/>
          </p:cNvCxnSpPr>
          <p:nvPr/>
        </p:nvCxnSpPr>
        <p:spPr>
          <a:xfrm>
            <a:off x="1645920" y="2765385"/>
            <a:ext cx="642305" cy="515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aphicFrame>
        <p:nvGraphicFramePr>
          <p:cNvPr id="58" name="Table 57">
            <a:extLst>
              <a:ext uri="{FF2B5EF4-FFF2-40B4-BE49-F238E27FC236}">
                <a16:creationId xmlns:a16="http://schemas.microsoft.com/office/drawing/2014/main" id="{6CA441A8-08A8-4FAA-BC8A-ABA44A138E1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138170"/>
              </p:ext>
            </p:extLst>
          </p:nvPr>
        </p:nvGraphicFramePr>
        <p:xfrm>
          <a:off x="3859891" y="1805265"/>
          <a:ext cx="1371600" cy="670560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1371600">
                  <a:extLst>
                    <a:ext uri="{9D8B030D-6E8A-4147-A177-3AD203B41FA5}">
                      <a16:colId xmlns:a16="http://schemas.microsoft.com/office/drawing/2014/main" val="3362186204"/>
                    </a:ext>
                  </a:extLst>
                </a:gridCol>
              </a:tblGrid>
              <a:tr h="306125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frame</a:t>
                      </a:r>
                      <a:r>
                        <a:rPr lang="en-US" sz="1600" baseline="0" dirty="0"/>
                        <a:t> #250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5428221"/>
                  </a:ext>
                </a:extLst>
              </a:tr>
              <a:tr h="333955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count == 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2586954"/>
                  </a:ext>
                </a:extLst>
              </a:tr>
            </a:tbl>
          </a:graphicData>
        </a:graphic>
      </p:graphicFrame>
      <p:cxnSp>
        <p:nvCxnSpPr>
          <p:cNvPr id="77" name="Straight Arrow Connector 76">
            <a:extLst>
              <a:ext uri="{FF2B5EF4-FFF2-40B4-BE49-F238E27FC236}">
                <a16:creationId xmlns:a16="http://schemas.microsoft.com/office/drawing/2014/main" id="{A133EC0D-E323-49B9-9FCF-8AA749366D4C}"/>
              </a:ext>
            </a:extLst>
          </p:cNvPr>
          <p:cNvCxnSpPr>
            <a:cxnSpLocks/>
            <a:stCxn id="33" idx="3"/>
            <a:endCxn id="58" idx="1"/>
          </p:cNvCxnSpPr>
          <p:nvPr/>
        </p:nvCxnSpPr>
        <p:spPr>
          <a:xfrm flipV="1">
            <a:off x="3294065" y="2140545"/>
            <a:ext cx="565826" cy="625355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788379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id="{9CB09079-52A9-402F-98BC-1BD9AE0DC19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5627430"/>
              </p:ext>
            </p:extLst>
          </p:nvPr>
        </p:nvGraphicFramePr>
        <p:xfrm>
          <a:off x="457200" y="1668105"/>
          <a:ext cx="1188720" cy="219456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1188720">
                  <a:extLst>
                    <a:ext uri="{9D8B030D-6E8A-4147-A177-3AD203B41FA5}">
                      <a16:colId xmlns:a16="http://schemas.microsoft.com/office/drawing/2014/main" val="3362186204"/>
                    </a:ext>
                  </a:extLst>
                </a:gridCol>
              </a:tblGrid>
              <a:tr h="58727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father</a:t>
                      </a:r>
                      <a:r>
                        <a:rPr lang="en-US" sz="1600" baseline="0" dirty="0"/>
                        <a:t> process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5428221"/>
                  </a:ext>
                </a:extLst>
              </a:tr>
              <a:tr h="340002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2586954"/>
                  </a:ext>
                </a:extLst>
              </a:tr>
              <a:tr h="340002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page</a:t>
                      </a:r>
                      <a:r>
                        <a:rPr lang="en-US" sz="1600" baseline="0" dirty="0"/>
                        <a:t> table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84171913"/>
                  </a:ext>
                </a:extLst>
              </a:tr>
              <a:tr h="340002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0714102"/>
                  </a:ext>
                </a:extLst>
              </a:tr>
              <a:tr h="58727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memory</a:t>
                      </a:r>
                      <a:r>
                        <a:rPr lang="en-US" sz="1600" baseline="0" dirty="0"/>
                        <a:t> regions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4138030"/>
                  </a:ext>
                </a:extLst>
              </a:tr>
            </a:tbl>
          </a:graphicData>
        </a:graphic>
      </p:graphicFrame>
      <p:graphicFrame>
        <p:nvGraphicFramePr>
          <p:cNvPr id="16" name="Table 15">
            <a:extLst>
              <a:ext uri="{FF2B5EF4-FFF2-40B4-BE49-F238E27FC236}">
                <a16:creationId xmlns:a16="http://schemas.microsoft.com/office/drawing/2014/main" id="{6CA441A8-08A8-4FAA-BC8A-ABA44A138E1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4881425"/>
              </p:ext>
            </p:extLst>
          </p:nvPr>
        </p:nvGraphicFramePr>
        <p:xfrm>
          <a:off x="457200" y="4302332"/>
          <a:ext cx="1828800" cy="670560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1828800">
                  <a:extLst>
                    <a:ext uri="{9D8B030D-6E8A-4147-A177-3AD203B41FA5}">
                      <a16:colId xmlns:a16="http://schemas.microsoft.com/office/drawing/2014/main" val="3362186204"/>
                    </a:ext>
                  </a:extLst>
                </a:gridCol>
              </a:tblGrid>
              <a:tr h="306125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region</a:t>
                      </a:r>
                      <a:r>
                        <a:rPr lang="en-US" sz="1600" baseline="0" dirty="0"/>
                        <a:t> #1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5428221"/>
                  </a:ext>
                </a:extLst>
              </a:tr>
              <a:tr h="333955">
                <a:tc>
                  <a:txBody>
                    <a:bodyPr/>
                    <a:lstStyle/>
                    <a:p>
                      <a:pPr algn="ctr"/>
                      <a:r>
                        <a:rPr lang="en-US" altLang="en-US" sz="1600" dirty="0"/>
                        <a:t>VM_MAYWRITE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2586954"/>
                  </a:ext>
                </a:extLst>
              </a:tr>
            </a:tbl>
          </a:graphicData>
        </a:graphic>
      </p:graphicFrame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altLang="en-US" dirty="0"/>
              <a:t>דוגמה: אחרי קריאת מערכת </a:t>
            </a:r>
            <a:r>
              <a:rPr lang="en-US" altLang="en-US" dirty="0"/>
              <a:t>fork()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AFDD3B4-C556-4A47-B2B4-3153D7D97E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he-IL"/>
              <a:t>מערכות הפעלה - תרגול 11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0B820B-5BC9-41AB-B539-E658E9F278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26</a:t>
            </a:fld>
            <a:endParaRPr lang="en-US"/>
          </a:p>
        </p:txBody>
      </p: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A133EC0D-E323-49B9-9FCF-8AA749366D4C}"/>
              </a:ext>
            </a:extLst>
          </p:cNvPr>
          <p:cNvCxnSpPr>
            <a:cxnSpLocks/>
            <a:stCxn id="15" idx="2"/>
            <a:endCxn id="16" idx="0"/>
          </p:cNvCxnSpPr>
          <p:nvPr/>
        </p:nvCxnSpPr>
        <p:spPr>
          <a:xfrm>
            <a:off x="1051560" y="3862665"/>
            <a:ext cx="320040" cy="439667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aphicFrame>
        <p:nvGraphicFramePr>
          <p:cNvPr id="33" name="Table 32">
            <a:extLst>
              <a:ext uri="{FF2B5EF4-FFF2-40B4-BE49-F238E27FC236}">
                <a16:creationId xmlns:a16="http://schemas.microsoft.com/office/drawing/2014/main" id="{9CB09079-52A9-402F-98BC-1BD9AE0DC19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5977568"/>
              </p:ext>
            </p:extLst>
          </p:nvPr>
        </p:nvGraphicFramePr>
        <p:xfrm>
          <a:off x="2288225" y="1805780"/>
          <a:ext cx="1005840" cy="1920240"/>
        </p:xfrm>
        <a:graphic>
          <a:graphicData uri="http://schemas.openxmlformats.org/drawingml/2006/table">
            <a:tbl>
              <a:tblPr bandRow="1">
                <a:tableStyleId>{72833802-FEF1-4C79-8D5D-14CF1EAF98D9}</a:tableStyleId>
              </a:tblPr>
              <a:tblGrid>
                <a:gridCol w="1005840">
                  <a:extLst>
                    <a:ext uri="{9D8B030D-6E8A-4147-A177-3AD203B41FA5}">
                      <a16:colId xmlns:a16="http://schemas.microsoft.com/office/drawing/2014/main" val="3362186204"/>
                    </a:ext>
                  </a:extLst>
                </a:gridCol>
              </a:tblGrid>
              <a:tr h="319314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…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5428221"/>
                  </a:ext>
                </a:extLst>
              </a:tr>
              <a:tr h="319314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1543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PTE #11</a:t>
                      </a:r>
                      <a:br>
                        <a:rPr lang="en-US" sz="1600" dirty="0"/>
                      </a:br>
                      <a:r>
                        <a:rPr lang="en-US" sz="1600" b="1" dirty="0"/>
                        <a:t>r/w = 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2586954"/>
                  </a:ext>
                </a:extLst>
              </a:tr>
              <a:tr h="319314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84171913"/>
                  </a:ext>
                </a:extLst>
              </a:tr>
              <a:tr h="319314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…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0714102"/>
                  </a:ext>
                </a:extLst>
              </a:tr>
            </a:tbl>
          </a:graphicData>
        </a:graphic>
      </p:graphicFrame>
      <p:graphicFrame>
        <p:nvGraphicFramePr>
          <p:cNvPr id="36" name="Table 35">
            <a:extLst>
              <a:ext uri="{FF2B5EF4-FFF2-40B4-BE49-F238E27FC236}">
                <a16:creationId xmlns:a16="http://schemas.microsoft.com/office/drawing/2014/main" id="{6CA441A8-08A8-4FAA-BC8A-ABA44A138E1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9467260"/>
              </p:ext>
            </p:extLst>
          </p:nvPr>
        </p:nvGraphicFramePr>
        <p:xfrm>
          <a:off x="457200" y="5430987"/>
          <a:ext cx="1828800" cy="701040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1828800">
                  <a:extLst>
                    <a:ext uri="{9D8B030D-6E8A-4147-A177-3AD203B41FA5}">
                      <a16:colId xmlns:a16="http://schemas.microsoft.com/office/drawing/2014/main" val="3362186204"/>
                    </a:ext>
                  </a:extLst>
                </a:gridCol>
              </a:tblGrid>
              <a:tr h="306125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region</a:t>
                      </a:r>
                      <a:r>
                        <a:rPr lang="en-US" sz="1600" baseline="0" dirty="0"/>
                        <a:t> #2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5428221"/>
                  </a:ext>
                </a:extLst>
              </a:tr>
              <a:tr h="333955"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2586954"/>
                  </a:ext>
                </a:extLst>
              </a:tr>
            </a:tbl>
          </a:graphicData>
        </a:graphic>
      </p:graphicFrame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A133EC0D-E323-49B9-9FCF-8AA749366D4C}"/>
              </a:ext>
            </a:extLst>
          </p:cNvPr>
          <p:cNvCxnSpPr>
            <a:cxnSpLocks/>
            <a:stCxn id="16" idx="2"/>
            <a:endCxn id="36" idx="0"/>
          </p:cNvCxnSpPr>
          <p:nvPr/>
        </p:nvCxnSpPr>
        <p:spPr>
          <a:xfrm>
            <a:off x="1371600" y="4972892"/>
            <a:ext cx="0" cy="458095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A133EC0D-E323-49B9-9FCF-8AA749366D4C}"/>
              </a:ext>
            </a:extLst>
          </p:cNvPr>
          <p:cNvCxnSpPr>
            <a:cxnSpLocks/>
            <a:stCxn id="15" idx="3"/>
            <a:endCxn id="33" idx="1"/>
          </p:cNvCxnSpPr>
          <p:nvPr/>
        </p:nvCxnSpPr>
        <p:spPr>
          <a:xfrm>
            <a:off x="1645920" y="2765385"/>
            <a:ext cx="642305" cy="515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aphicFrame>
        <p:nvGraphicFramePr>
          <p:cNvPr id="58" name="Table 57">
            <a:extLst>
              <a:ext uri="{FF2B5EF4-FFF2-40B4-BE49-F238E27FC236}">
                <a16:creationId xmlns:a16="http://schemas.microsoft.com/office/drawing/2014/main" id="{6CA441A8-08A8-4FAA-BC8A-ABA44A138E1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0523023"/>
              </p:ext>
            </p:extLst>
          </p:nvPr>
        </p:nvGraphicFramePr>
        <p:xfrm>
          <a:off x="3859891" y="1805265"/>
          <a:ext cx="1371600" cy="670560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1371600">
                  <a:extLst>
                    <a:ext uri="{9D8B030D-6E8A-4147-A177-3AD203B41FA5}">
                      <a16:colId xmlns:a16="http://schemas.microsoft.com/office/drawing/2014/main" val="3362186204"/>
                    </a:ext>
                  </a:extLst>
                </a:gridCol>
              </a:tblGrid>
              <a:tr h="306125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frame</a:t>
                      </a:r>
                      <a:r>
                        <a:rPr lang="en-US" sz="1600" baseline="0" dirty="0"/>
                        <a:t> #250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5428221"/>
                  </a:ext>
                </a:extLst>
              </a:tr>
              <a:tr h="333955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count == 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2586954"/>
                  </a:ext>
                </a:extLst>
              </a:tr>
            </a:tbl>
          </a:graphicData>
        </a:graphic>
      </p:graphicFrame>
      <p:graphicFrame>
        <p:nvGraphicFramePr>
          <p:cNvPr id="62" name="Table 61">
            <a:extLst>
              <a:ext uri="{FF2B5EF4-FFF2-40B4-BE49-F238E27FC236}">
                <a16:creationId xmlns:a16="http://schemas.microsoft.com/office/drawing/2014/main" id="{9CB09079-52A9-402F-98BC-1BD9AE0DC19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3107329"/>
              </p:ext>
            </p:extLst>
          </p:nvPr>
        </p:nvGraphicFramePr>
        <p:xfrm>
          <a:off x="7498080" y="1668105"/>
          <a:ext cx="1188720" cy="219456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1188720">
                  <a:extLst>
                    <a:ext uri="{9D8B030D-6E8A-4147-A177-3AD203B41FA5}">
                      <a16:colId xmlns:a16="http://schemas.microsoft.com/office/drawing/2014/main" val="3362186204"/>
                    </a:ext>
                  </a:extLst>
                </a:gridCol>
              </a:tblGrid>
              <a:tr h="58727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son </a:t>
                      </a:r>
                      <a:r>
                        <a:rPr lang="en-US" sz="1600" baseline="0" dirty="0"/>
                        <a:t>process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5428221"/>
                  </a:ext>
                </a:extLst>
              </a:tr>
              <a:tr h="340002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2586954"/>
                  </a:ext>
                </a:extLst>
              </a:tr>
              <a:tr h="340002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page</a:t>
                      </a:r>
                      <a:r>
                        <a:rPr lang="en-US" sz="1600" baseline="0" dirty="0"/>
                        <a:t> table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84171913"/>
                  </a:ext>
                </a:extLst>
              </a:tr>
              <a:tr h="340002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0714102"/>
                  </a:ext>
                </a:extLst>
              </a:tr>
              <a:tr h="58727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memory</a:t>
                      </a:r>
                      <a:r>
                        <a:rPr lang="en-US" sz="1600" baseline="0" dirty="0"/>
                        <a:t> regions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4138030"/>
                  </a:ext>
                </a:extLst>
              </a:tr>
            </a:tbl>
          </a:graphicData>
        </a:graphic>
      </p:graphicFrame>
      <p:graphicFrame>
        <p:nvGraphicFramePr>
          <p:cNvPr id="63" name="Table 62">
            <a:extLst>
              <a:ext uri="{FF2B5EF4-FFF2-40B4-BE49-F238E27FC236}">
                <a16:creationId xmlns:a16="http://schemas.microsoft.com/office/drawing/2014/main" id="{6CA441A8-08A8-4FAA-BC8A-ABA44A138E1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8636855"/>
              </p:ext>
            </p:extLst>
          </p:nvPr>
        </p:nvGraphicFramePr>
        <p:xfrm>
          <a:off x="6858000" y="4302332"/>
          <a:ext cx="1828800" cy="670560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1828800">
                  <a:extLst>
                    <a:ext uri="{9D8B030D-6E8A-4147-A177-3AD203B41FA5}">
                      <a16:colId xmlns:a16="http://schemas.microsoft.com/office/drawing/2014/main" val="3362186204"/>
                    </a:ext>
                  </a:extLst>
                </a:gridCol>
              </a:tblGrid>
              <a:tr h="306125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region</a:t>
                      </a:r>
                      <a:r>
                        <a:rPr lang="en-US" sz="1600" baseline="0" dirty="0"/>
                        <a:t> #1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5428221"/>
                  </a:ext>
                </a:extLst>
              </a:tr>
              <a:tr h="333955">
                <a:tc>
                  <a:txBody>
                    <a:bodyPr/>
                    <a:lstStyle/>
                    <a:p>
                      <a:pPr algn="ctr"/>
                      <a:r>
                        <a:rPr lang="en-US" altLang="en-US" sz="1600" dirty="0"/>
                        <a:t>VM_MAYWRITE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2586954"/>
                  </a:ext>
                </a:extLst>
              </a:tr>
            </a:tbl>
          </a:graphicData>
        </a:graphic>
      </p:graphicFrame>
      <p:cxnSp>
        <p:nvCxnSpPr>
          <p:cNvPr id="64" name="Straight Arrow Connector 63">
            <a:extLst>
              <a:ext uri="{FF2B5EF4-FFF2-40B4-BE49-F238E27FC236}">
                <a16:creationId xmlns:a16="http://schemas.microsoft.com/office/drawing/2014/main" id="{A133EC0D-E323-49B9-9FCF-8AA749366D4C}"/>
              </a:ext>
            </a:extLst>
          </p:cNvPr>
          <p:cNvCxnSpPr>
            <a:cxnSpLocks/>
            <a:stCxn id="62" idx="2"/>
            <a:endCxn id="63" idx="0"/>
          </p:cNvCxnSpPr>
          <p:nvPr/>
        </p:nvCxnSpPr>
        <p:spPr>
          <a:xfrm flipH="1">
            <a:off x="7772400" y="3862665"/>
            <a:ext cx="320040" cy="439667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aphicFrame>
        <p:nvGraphicFramePr>
          <p:cNvPr id="65" name="Table 64">
            <a:extLst>
              <a:ext uri="{FF2B5EF4-FFF2-40B4-BE49-F238E27FC236}">
                <a16:creationId xmlns:a16="http://schemas.microsoft.com/office/drawing/2014/main" id="{6CA441A8-08A8-4FAA-BC8A-ABA44A138E1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4105846"/>
              </p:ext>
            </p:extLst>
          </p:nvPr>
        </p:nvGraphicFramePr>
        <p:xfrm>
          <a:off x="6858000" y="5430987"/>
          <a:ext cx="1828800" cy="701040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1828800">
                  <a:extLst>
                    <a:ext uri="{9D8B030D-6E8A-4147-A177-3AD203B41FA5}">
                      <a16:colId xmlns:a16="http://schemas.microsoft.com/office/drawing/2014/main" val="3362186204"/>
                    </a:ext>
                  </a:extLst>
                </a:gridCol>
              </a:tblGrid>
              <a:tr h="306125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region</a:t>
                      </a:r>
                      <a:r>
                        <a:rPr lang="en-US" sz="1600" baseline="0" dirty="0"/>
                        <a:t> #2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5428221"/>
                  </a:ext>
                </a:extLst>
              </a:tr>
              <a:tr h="333955"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2586954"/>
                  </a:ext>
                </a:extLst>
              </a:tr>
            </a:tbl>
          </a:graphicData>
        </a:graphic>
      </p:graphicFrame>
      <p:cxnSp>
        <p:nvCxnSpPr>
          <p:cNvPr id="66" name="Straight Arrow Connector 65">
            <a:extLst>
              <a:ext uri="{FF2B5EF4-FFF2-40B4-BE49-F238E27FC236}">
                <a16:creationId xmlns:a16="http://schemas.microsoft.com/office/drawing/2014/main" id="{A133EC0D-E323-49B9-9FCF-8AA749366D4C}"/>
              </a:ext>
            </a:extLst>
          </p:cNvPr>
          <p:cNvCxnSpPr>
            <a:cxnSpLocks/>
            <a:stCxn id="63" idx="2"/>
            <a:endCxn id="65" idx="0"/>
          </p:cNvCxnSpPr>
          <p:nvPr/>
        </p:nvCxnSpPr>
        <p:spPr>
          <a:xfrm>
            <a:off x="7772400" y="4972892"/>
            <a:ext cx="0" cy="458095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7" name="Straight Arrow Connector 66">
            <a:extLst>
              <a:ext uri="{FF2B5EF4-FFF2-40B4-BE49-F238E27FC236}">
                <a16:creationId xmlns:a16="http://schemas.microsoft.com/office/drawing/2014/main" id="{A133EC0D-E323-49B9-9FCF-8AA749366D4C}"/>
              </a:ext>
            </a:extLst>
          </p:cNvPr>
          <p:cNvCxnSpPr>
            <a:cxnSpLocks/>
            <a:stCxn id="62" idx="1"/>
            <a:endCxn id="71" idx="3"/>
          </p:cNvCxnSpPr>
          <p:nvPr/>
        </p:nvCxnSpPr>
        <p:spPr>
          <a:xfrm flipH="1">
            <a:off x="6803158" y="2765385"/>
            <a:ext cx="694922" cy="0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aphicFrame>
        <p:nvGraphicFramePr>
          <p:cNvPr id="71" name="Table 70">
            <a:extLst>
              <a:ext uri="{FF2B5EF4-FFF2-40B4-BE49-F238E27FC236}">
                <a16:creationId xmlns:a16="http://schemas.microsoft.com/office/drawing/2014/main" id="{9CB09079-52A9-402F-98BC-1BD9AE0DC19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1501200"/>
              </p:ext>
            </p:extLst>
          </p:nvPr>
        </p:nvGraphicFramePr>
        <p:xfrm>
          <a:off x="5797318" y="1805265"/>
          <a:ext cx="1005840" cy="1920240"/>
        </p:xfrm>
        <a:graphic>
          <a:graphicData uri="http://schemas.openxmlformats.org/drawingml/2006/table">
            <a:tbl>
              <a:tblPr bandRow="1">
                <a:tableStyleId>{72833802-FEF1-4C79-8D5D-14CF1EAF98D9}</a:tableStyleId>
              </a:tblPr>
              <a:tblGrid>
                <a:gridCol w="1005840">
                  <a:extLst>
                    <a:ext uri="{9D8B030D-6E8A-4147-A177-3AD203B41FA5}">
                      <a16:colId xmlns:a16="http://schemas.microsoft.com/office/drawing/2014/main" val="3362186204"/>
                    </a:ext>
                  </a:extLst>
                </a:gridCol>
              </a:tblGrid>
              <a:tr h="319314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…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5428221"/>
                  </a:ext>
                </a:extLst>
              </a:tr>
              <a:tr h="319314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1543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PTE #11</a:t>
                      </a:r>
                      <a:br>
                        <a:rPr lang="en-US" sz="1600" dirty="0"/>
                      </a:br>
                      <a:r>
                        <a:rPr lang="en-US" sz="1600" b="1" dirty="0"/>
                        <a:t>r/w = 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2586954"/>
                  </a:ext>
                </a:extLst>
              </a:tr>
              <a:tr h="319314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84171913"/>
                  </a:ext>
                </a:extLst>
              </a:tr>
              <a:tr h="319314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…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0714102"/>
                  </a:ext>
                </a:extLst>
              </a:tr>
            </a:tbl>
          </a:graphicData>
        </a:graphic>
      </p:graphicFrame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A133EC0D-E323-49B9-9FCF-8AA749366D4C}"/>
              </a:ext>
            </a:extLst>
          </p:cNvPr>
          <p:cNvCxnSpPr>
            <a:cxnSpLocks/>
            <a:stCxn id="33" idx="3"/>
            <a:endCxn id="58" idx="1"/>
          </p:cNvCxnSpPr>
          <p:nvPr/>
        </p:nvCxnSpPr>
        <p:spPr>
          <a:xfrm flipV="1">
            <a:off x="3294065" y="2140545"/>
            <a:ext cx="565826" cy="625355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A133EC0D-E323-49B9-9FCF-8AA749366D4C}"/>
              </a:ext>
            </a:extLst>
          </p:cNvPr>
          <p:cNvCxnSpPr>
            <a:cxnSpLocks/>
            <a:stCxn id="71" idx="1"/>
            <a:endCxn id="58" idx="3"/>
          </p:cNvCxnSpPr>
          <p:nvPr/>
        </p:nvCxnSpPr>
        <p:spPr>
          <a:xfrm flipH="1" flipV="1">
            <a:off x="5231491" y="2140545"/>
            <a:ext cx="565827" cy="624840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1082555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id="{9CB09079-52A9-402F-98BC-1BD9AE0DC19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5627430"/>
              </p:ext>
            </p:extLst>
          </p:nvPr>
        </p:nvGraphicFramePr>
        <p:xfrm>
          <a:off x="457200" y="1668105"/>
          <a:ext cx="1188720" cy="219456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1188720">
                  <a:extLst>
                    <a:ext uri="{9D8B030D-6E8A-4147-A177-3AD203B41FA5}">
                      <a16:colId xmlns:a16="http://schemas.microsoft.com/office/drawing/2014/main" val="3362186204"/>
                    </a:ext>
                  </a:extLst>
                </a:gridCol>
              </a:tblGrid>
              <a:tr h="58727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father</a:t>
                      </a:r>
                      <a:r>
                        <a:rPr lang="en-US" sz="1600" baseline="0" dirty="0"/>
                        <a:t> process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5428221"/>
                  </a:ext>
                </a:extLst>
              </a:tr>
              <a:tr h="340002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2586954"/>
                  </a:ext>
                </a:extLst>
              </a:tr>
              <a:tr h="340002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page</a:t>
                      </a:r>
                      <a:r>
                        <a:rPr lang="en-US" sz="1600" baseline="0" dirty="0"/>
                        <a:t> table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84171913"/>
                  </a:ext>
                </a:extLst>
              </a:tr>
              <a:tr h="340002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0714102"/>
                  </a:ext>
                </a:extLst>
              </a:tr>
              <a:tr h="58727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memory</a:t>
                      </a:r>
                      <a:r>
                        <a:rPr lang="en-US" sz="1600" baseline="0" dirty="0"/>
                        <a:t> regions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4138030"/>
                  </a:ext>
                </a:extLst>
              </a:tr>
            </a:tbl>
          </a:graphicData>
        </a:graphic>
      </p:graphicFrame>
      <p:graphicFrame>
        <p:nvGraphicFramePr>
          <p:cNvPr id="16" name="Table 15">
            <a:extLst>
              <a:ext uri="{FF2B5EF4-FFF2-40B4-BE49-F238E27FC236}">
                <a16:creationId xmlns:a16="http://schemas.microsoft.com/office/drawing/2014/main" id="{6CA441A8-08A8-4FAA-BC8A-ABA44A138E1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4881425"/>
              </p:ext>
            </p:extLst>
          </p:nvPr>
        </p:nvGraphicFramePr>
        <p:xfrm>
          <a:off x="457200" y="4302332"/>
          <a:ext cx="1828800" cy="670560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1828800">
                  <a:extLst>
                    <a:ext uri="{9D8B030D-6E8A-4147-A177-3AD203B41FA5}">
                      <a16:colId xmlns:a16="http://schemas.microsoft.com/office/drawing/2014/main" val="3362186204"/>
                    </a:ext>
                  </a:extLst>
                </a:gridCol>
              </a:tblGrid>
              <a:tr h="306125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region</a:t>
                      </a:r>
                      <a:r>
                        <a:rPr lang="en-US" sz="1600" baseline="0" dirty="0"/>
                        <a:t> #1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5428221"/>
                  </a:ext>
                </a:extLst>
              </a:tr>
              <a:tr h="333955">
                <a:tc>
                  <a:txBody>
                    <a:bodyPr/>
                    <a:lstStyle/>
                    <a:p>
                      <a:pPr algn="ctr"/>
                      <a:r>
                        <a:rPr lang="en-US" altLang="en-US" sz="1600" dirty="0"/>
                        <a:t>VM_MAYWRITE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2586954"/>
                  </a:ext>
                </a:extLst>
              </a:tr>
            </a:tbl>
          </a:graphicData>
        </a:graphic>
      </p:graphicFrame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altLang="en-US" dirty="0"/>
              <a:t>דוגמה: תהליך ראשון מנסה לכתוב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AFDD3B4-C556-4A47-B2B4-3153D7D97E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he-IL"/>
              <a:t>מערכות הפעלה - תרגול 11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0B820B-5BC9-41AB-B539-E658E9F278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27</a:t>
            </a:fld>
            <a:endParaRPr lang="en-US"/>
          </a:p>
        </p:txBody>
      </p: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A133EC0D-E323-49B9-9FCF-8AA749366D4C}"/>
              </a:ext>
            </a:extLst>
          </p:cNvPr>
          <p:cNvCxnSpPr>
            <a:cxnSpLocks/>
            <a:stCxn id="15" idx="2"/>
            <a:endCxn id="16" idx="0"/>
          </p:cNvCxnSpPr>
          <p:nvPr/>
        </p:nvCxnSpPr>
        <p:spPr>
          <a:xfrm>
            <a:off x="1051560" y="3862665"/>
            <a:ext cx="320040" cy="439667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aphicFrame>
        <p:nvGraphicFramePr>
          <p:cNvPr id="33" name="Table 32">
            <a:extLst>
              <a:ext uri="{FF2B5EF4-FFF2-40B4-BE49-F238E27FC236}">
                <a16:creationId xmlns:a16="http://schemas.microsoft.com/office/drawing/2014/main" id="{9CB09079-52A9-402F-98BC-1BD9AE0DC19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9011727"/>
              </p:ext>
            </p:extLst>
          </p:nvPr>
        </p:nvGraphicFramePr>
        <p:xfrm>
          <a:off x="2288225" y="1805780"/>
          <a:ext cx="1005840" cy="1920240"/>
        </p:xfrm>
        <a:graphic>
          <a:graphicData uri="http://schemas.openxmlformats.org/drawingml/2006/table">
            <a:tbl>
              <a:tblPr bandRow="1">
                <a:tableStyleId>{72833802-FEF1-4C79-8D5D-14CF1EAF98D9}</a:tableStyleId>
              </a:tblPr>
              <a:tblGrid>
                <a:gridCol w="1005840">
                  <a:extLst>
                    <a:ext uri="{9D8B030D-6E8A-4147-A177-3AD203B41FA5}">
                      <a16:colId xmlns:a16="http://schemas.microsoft.com/office/drawing/2014/main" val="3362186204"/>
                    </a:ext>
                  </a:extLst>
                </a:gridCol>
              </a:tblGrid>
              <a:tr h="319314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…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5428221"/>
                  </a:ext>
                </a:extLst>
              </a:tr>
              <a:tr h="319314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1543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PTE #11</a:t>
                      </a:r>
                      <a:br>
                        <a:rPr lang="en-US" sz="1600" dirty="0"/>
                      </a:br>
                      <a:r>
                        <a:rPr lang="en-US" sz="1600" b="1" dirty="0"/>
                        <a:t>r/w = 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2586954"/>
                  </a:ext>
                </a:extLst>
              </a:tr>
              <a:tr h="319314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84171913"/>
                  </a:ext>
                </a:extLst>
              </a:tr>
              <a:tr h="319314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…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0714102"/>
                  </a:ext>
                </a:extLst>
              </a:tr>
            </a:tbl>
          </a:graphicData>
        </a:graphic>
      </p:graphicFrame>
      <p:graphicFrame>
        <p:nvGraphicFramePr>
          <p:cNvPr id="36" name="Table 35">
            <a:extLst>
              <a:ext uri="{FF2B5EF4-FFF2-40B4-BE49-F238E27FC236}">
                <a16:creationId xmlns:a16="http://schemas.microsoft.com/office/drawing/2014/main" id="{6CA441A8-08A8-4FAA-BC8A-ABA44A138E1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9467260"/>
              </p:ext>
            </p:extLst>
          </p:nvPr>
        </p:nvGraphicFramePr>
        <p:xfrm>
          <a:off x="457200" y="5430987"/>
          <a:ext cx="1828800" cy="701040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1828800">
                  <a:extLst>
                    <a:ext uri="{9D8B030D-6E8A-4147-A177-3AD203B41FA5}">
                      <a16:colId xmlns:a16="http://schemas.microsoft.com/office/drawing/2014/main" val="3362186204"/>
                    </a:ext>
                  </a:extLst>
                </a:gridCol>
              </a:tblGrid>
              <a:tr h="306125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region</a:t>
                      </a:r>
                      <a:r>
                        <a:rPr lang="en-US" sz="1600" baseline="0" dirty="0"/>
                        <a:t> #2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5428221"/>
                  </a:ext>
                </a:extLst>
              </a:tr>
              <a:tr h="333955"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2586954"/>
                  </a:ext>
                </a:extLst>
              </a:tr>
            </a:tbl>
          </a:graphicData>
        </a:graphic>
      </p:graphicFrame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A133EC0D-E323-49B9-9FCF-8AA749366D4C}"/>
              </a:ext>
            </a:extLst>
          </p:cNvPr>
          <p:cNvCxnSpPr>
            <a:cxnSpLocks/>
            <a:stCxn id="16" idx="2"/>
            <a:endCxn id="36" idx="0"/>
          </p:cNvCxnSpPr>
          <p:nvPr/>
        </p:nvCxnSpPr>
        <p:spPr>
          <a:xfrm>
            <a:off x="1371600" y="4972892"/>
            <a:ext cx="0" cy="458095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A133EC0D-E323-49B9-9FCF-8AA749366D4C}"/>
              </a:ext>
            </a:extLst>
          </p:cNvPr>
          <p:cNvCxnSpPr>
            <a:cxnSpLocks/>
            <a:stCxn id="15" idx="3"/>
            <a:endCxn id="33" idx="1"/>
          </p:cNvCxnSpPr>
          <p:nvPr/>
        </p:nvCxnSpPr>
        <p:spPr>
          <a:xfrm>
            <a:off x="1645920" y="2765385"/>
            <a:ext cx="642305" cy="515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aphicFrame>
        <p:nvGraphicFramePr>
          <p:cNvPr id="58" name="Table 57">
            <a:extLst>
              <a:ext uri="{FF2B5EF4-FFF2-40B4-BE49-F238E27FC236}">
                <a16:creationId xmlns:a16="http://schemas.microsoft.com/office/drawing/2014/main" id="{6CA441A8-08A8-4FAA-BC8A-ABA44A138E1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3012639"/>
              </p:ext>
            </p:extLst>
          </p:nvPr>
        </p:nvGraphicFramePr>
        <p:xfrm>
          <a:off x="3859891" y="1805265"/>
          <a:ext cx="1371600" cy="670560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1371600">
                  <a:extLst>
                    <a:ext uri="{9D8B030D-6E8A-4147-A177-3AD203B41FA5}">
                      <a16:colId xmlns:a16="http://schemas.microsoft.com/office/drawing/2014/main" val="3362186204"/>
                    </a:ext>
                  </a:extLst>
                </a:gridCol>
              </a:tblGrid>
              <a:tr h="306125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frame</a:t>
                      </a:r>
                      <a:r>
                        <a:rPr lang="en-US" sz="1600" baseline="0" dirty="0"/>
                        <a:t> #250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5428221"/>
                  </a:ext>
                </a:extLst>
              </a:tr>
              <a:tr h="333955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count == </a:t>
                      </a:r>
                      <a:r>
                        <a:rPr lang="he-IL" sz="1600" b="1" dirty="0"/>
                        <a:t>1</a:t>
                      </a:r>
                      <a:endParaRPr lang="en-US" sz="16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2586954"/>
                  </a:ext>
                </a:extLst>
              </a:tr>
            </a:tbl>
          </a:graphicData>
        </a:graphic>
      </p:graphicFrame>
      <p:graphicFrame>
        <p:nvGraphicFramePr>
          <p:cNvPr id="62" name="Table 61">
            <a:extLst>
              <a:ext uri="{FF2B5EF4-FFF2-40B4-BE49-F238E27FC236}">
                <a16:creationId xmlns:a16="http://schemas.microsoft.com/office/drawing/2014/main" id="{9CB09079-52A9-402F-98BC-1BD9AE0DC19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3107329"/>
              </p:ext>
            </p:extLst>
          </p:nvPr>
        </p:nvGraphicFramePr>
        <p:xfrm>
          <a:off x="7498080" y="1668105"/>
          <a:ext cx="1188720" cy="219456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1188720">
                  <a:extLst>
                    <a:ext uri="{9D8B030D-6E8A-4147-A177-3AD203B41FA5}">
                      <a16:colId xmlns:a16="http://schemas.microsoft.com/office/drawing/2014/main" val="3362186204"/>
                    </a:ext>
                  </a:extLst>
                </a:gridCol>
              </a:tblGrid>
              <a:tr h="58727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son </a:t>
                      </a:r>
                      <a:r>
                        <a:rPr lang="en-US" sz="1600" baseline="0" dirty="0"/>
                        <a:t>process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5428221"/>
                  </a:ext>
                </a:extLst>
              </a:tr>
              <a:tr h="340002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2586954"/>
                  </a:ext>
                </a:extLst>
              </a:tr>
              <a:tr h="340002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page</a:t>
                      </a:r>
                      <a:r>
                        <a:rPr lang="en-US" sz="1600" baseline="0" dirty="0"/>
                        <a:t> table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84171913"/>
                  </a:ext>
                </a:extLst>
              </a:tr>
              <a:tr h="340002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0714102"/>
                  </a:ext>
                </a:extLst>
              </a:tr>
              <a:tr h="58727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memory</a:t>
                      </a:r>
                      <a:r>
                        <a:rPr lang="en-US" sz="1600" baseline="0" dirty="0"/>
                        <a:t> regions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4138030"/>
                  </a:ext>
                </a:extLst>
              </a:tr>
            </a:tbl>
          </a:graphicData>
        </a:graphic>
      </p:graphicFrame>
      <p:graphicFrame>
        <p:nvGraphicFramePr>
          <p:cNvPr id="63" name="Table 62">
            <a:extLst>
              <a:ext uri="{FF2B5EF4-FFF2-40B4-BE49-F238E27FC236}">
                <a16:creationId xmlns:a16="http://schemas.microsoft.com/office/drawing/2014/main" id="{6CA441A8-08A8-4FAA-BC8A-ABA44A138E1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8636855"/>
              </p:ext>
            </p:extLst>
          </p:nvPr>
        </p:nvGraphicFramePr>
        <p:xfrm>
          <a:off x="6858000" y="4302332"/>
          <a:ext cx="1828800" cy="670560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1828800">
                  <a:extLst>
                    <a:ext uri="{9D8B030D-6E8A-4147-A177-3AD203B41FA5}">
                      <a16:colId xmlns:a16="http://schemas.microsoft.com/office/drawing/2014/main" val="3362186204"/>
                    </a:ext>
                  </a:extLst>
                </a:gridCol>
              </a:tblGrid>
              <a:tr h="306125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region</a:t>
                      </a:r>
                      <a:r>
                        <a:rPr lang="en-US" sz="1600" baseline="0" dirty="0"/>
                        <a:t> #1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5428221"/>
                  </a:ext>
                </a:extLst>
              </a:tr>
              <a:tr h="333955">
                <a:tc>
                  <a:txBody>
                    <a:bodyPr/>
                    <a:lstStyle/>
                    <a:p>
                      <a:pPr algn="ctr"/>
                      <a:r>
                        <a:rPr lang="en-US" altLang="en-US" sz="1600" dirty="0"/>
                        <a:t>VM_MAYWRITE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2586954"/>
                  </a:ext>
                </a:extLst>
              </a:tr>
            </a:tbl>
          </a:graphicData>
        </a:graphic>
      </p:graphicFrame>
      <p:cxnSp>
        <p:nvCxnSpPr>
          <p:cNvPr id="64" name="Straight Arrow Connector 63">
            <a:extLst>
              <a:ext uri="{FF2B5EF4-FFF2-40B4-BE49-F238E27FC236}">
                <a16:creationId xmlns:a16="http://schemas.microsoft.com/office/drawing/2014/main" id="{A133EC0D-E323-49B9-9FCF-8AA749366D4C}"/>
              </a:ext>
            </a:extLst>
          </p:cNvPr>
          <p:cNvCxnSpPr>
            <a:cxnSpLocks/>
            <a:stCxn id="62" idx="2"/>
            <a:endCxn id="63" idx="0"/>
          </p:cNvCxnSpPr>
          <p:nvPr/>
        </p:nvCxnSpPr>
        <p:spPr>
          <a:xfrm flipH="1">
            <a:off x="7772400" y="3862665"/>
            <a:ext cx="320040" cy="439667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aphicFrame>
        <p:nvGraphicFramePr>
          <p:cNvPr id="65" name="Table 64">
            <a:extLst>
              <a:ext uri="{FF2B5EF4-FFF2-40B4-BE49-F238E27FC236}">
                <a16:creationId xmlns:a16="http://schemas.microsoft.com/office/drawing/2014/main" id="{6CA441A8-08A8-4FAA-BC8A-ABA44A138E1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4105846"/>
              </p:ext>
            </p:extLst>
          </p:nvPr>
        </p:nvGraphicFramePr>
        <p:xfrm>
          <a:off x="6858000" y="5430987"/>
          <a:ext cx="1828800" cy="701040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1828800">
                  <a:extLst>
                    <a:ext uri="{9D8B030D-6E8A-4147-A177-3AD203B41FA5}">
                      <a16:colId xmlns:a16="http://schemas.microsoft.com/office/drawing/2014/main" val="3362186204"/>
                    </a:ext>
                  </a:extLst>
                </a:gridCol>
              </a:tblGrid>
              <a:tr h="306125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region</a:t>
                      </a:r>
                      <a:r>
                        <a:rPr lang="en-US" sz="1600" baseline="0" dirty="0"/>
                        <a:t> #2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5428221"/>
                  </a:ext>
                </a:extLst>
              </a:tr>
              <a:tr h="333955"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2586954"/>
                  </a:ext>
                </a:extLst>
              </a:tr>
            </a:tbl>
          </a:graphicData>
        </a:graphic>
      </p:graphicFrame>
      <p:cxnSp>
        <p:nvCxnSpPr>
          <p:cNvPr id="66" name="Straight Arrow Connector 65">
            <a:extLst>
              <a:ext uri="{FF2B5EF4-FFF2-40B4-BE49-F238E27FC236}">
                <a16:creationId xmlns:a16="http://schemas.microsoft.com/office/drawing/2014/main" id="{A133EC0D-E323-49B9-9FCF-8AA749366D4C}"/>
              </a:ext>
            </a:extLst>
          </p:cNvPr>
          <p:cNvCxnSpPr>
            <a:cxnSpLocks/>
            <a:stCxn id="63" idx="2"/>
            <a:endCxn id="65" idx="0"/>
          </p:cNvCxnSpPr>
          <p:nvPr/>
        </p:nvCxnSpPr>
        <p:spPr>
          <a:xfrm>
            <a:off x="7772400" y="4972892"/>
            <a:ext cx="0" cy="458095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7" name="Straight Arrow Connector 66">
            <a:extLst>
              <a:ext uri="{FF2B5EF4-FFF2-40B4-BE49-F238E27FC236}">
                <a16:creationId xmlns:a16="http://schemas.microsoft.com/office/drawing/2014/main" id="{A133EC0D-E323-49B9-9FCF-8AA749366D4C}"/>
              </a:ext>
            </a:extLst>
          </p:cNvPr>
          <p:cNvCxnSpPr>
            <a:cxnSpLocks/>
            <a:stCxn id="62" idx="1"/>
            <a:endCxn id="71" idx="3"/>
          </p:cNvCxnSpPr>
          <p:nvPr/>
        </p:nvCxnSpPr>
        <p:spPr>
          <a:xfrm flipH="1">
            <a:off x="6803158" y="2765385"/>
            <a:ext cx="694922" cy="0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aphicFrame>
        <p:nvGraphicFramePr>
          <p:cNvPr id="71" name="Table 70">
            <a:extLst>
              <a:ext uri="{FF2B5EF4-FFF2-40B4-BE49-F238E27FC236}">
                <a16:creationId xmlns:a16="http://schemas.microsoft.com/office/drawing/2014/main" id="{9CB09079-52A9-402F-98BC-1BD9AE0DC19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1781431"/>
              </p:ext>
            </p:extLst>
          </p:nvPr>
        </p:nvGraphicFramePr>
        <p:xfrm>
          <a:off x="5797318" y="1805265"/>
          <a:ext cx="1005840" cy="1920240"/>
        </p:xfrm>
        <a:graphic>
          <a:graphicData uri="http://schemas.openxmlformats.org/drawingml/2006/table">
            <a:tbl>
              <a:tblPr bandRow="1">
                <a:tableStyleId>{72833802-FEF1-4C79-8D5D-14CF1EAF98D9}</a:tableStyleId>
              </a:tblPr>
              <a:tblGrid>
                <a:gridCol w="1005840">
                  <a:extLst>
                    <a:ext uri="{9D8B030D-6E8A-4147-A177-3AD203B41FA5}">
                      <a16:colId xmlns:a16="http://schemas.microsoft.com/office/drawing/2014/main" val="3362186204"/>
                    </a:ext>
                  </a:extLst>
                </a:gridCol>
              </a:tblGrid>
              <a:tr h="319314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…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5428221"/>
                  </a:ext>
                </a:extLst>
              </a:tr>
              <a:tr h="319314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1543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/>
                        <a:t>PTE #11</a:t>
                      </a:r>
                      <a:br>
                        <a:rPr lang="en-US" sz="1600" b="0" dirty="0"/>
                      </a:br>
                      <a:r>
                        <a:rPr lang="en-US" sz="1600" b="0" dirty="0"/>
                        <a:t>r/w = 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2586954"/>
                  </a:ext>
                </a:extLst>
              </a:tr>
              <a:tr h="319314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84171913"/>
                  </a:ext>
                </a:extLst>
              </a:tr>
              <a:tr h="319314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…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0714102"/>
                  </a:ext>
                </a:extLst>
              </a:tr>
            </a:tbl>
          </a:graphicData>
        </a:graphic>
      </p:graphicFrame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A133EC0D-E323-49B9-9FCF-8AA749366D4C}"/>
              </a:ext>
            </a:extLst>
          </p:cNvPr>
          <p:cNvCxnSpPr>
            <a:cxnSpLocks/>
            <a:stCxn id="33" idx="3"/>
            <a:endCxn id="22" idx="1"/>
          </p:cNvCxnSpPr>
          <p:nvPr/>
        </p:nvCxnSpPr>
        <p:spPr>
          <a:xfrm>
            <a:off x="3294065" y="2765900"/>
            <a:ext cx="565826" cy="624325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A133EC0D-E323-49B9-9FCF-8AA749366D4C}"/>
              </a:ext>
            </a:extLst>
          </p:cNvPr>
          <p:cNvCxnSpPr>
            <a:cxnSpLocks/>
            <a:stCxn id="71" idx="1"/>
            <a:endCxn id="58" idx="3"/>
          </p:cNvCxnSpPr>
          <p:nvPr/>
        </p:nvCxnSpPr>
        <p:spPr>
          <a:xfrm flipH="1" flipV="1">
            <a:off x="5231491" y="2140545"/>
            <a:ext cx="565827" cy="624840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aphicFrame>
        <p:nvGraphicFramePr>
          <p:cNvPr id="22" name="Table 21">
            <a:extLst>
              <a:ext uri="{FF2B5EF4-FFF2-40B4-BE49-F238E27FC236}">
                <a16:creationId xmlns:a16="http://schemas.microsoft.com/office/drawing/2014/main" id="{6CA441A8-08A8-4FAA-BC8A-ABA44A138E1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7559037"/>
              </p:ext>
            </p:extLst>
          </p:nvPr>
        </p:nvGraphicFramePr>
        <p:xfrm>
          <a:off x="3859891" y="3054945"/>
          <a:ext cx="1371600" cy="670560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1371600">
                  <a:extLst>
                    <a:ext uri="{9D8B030D-6E8A-4147-A177-3AD203B41FA5}">
                      <a16:colId xmlns:a16="http://schemas.microsoft.com/office/drawing/2014/main" val="3362186204"/>
                    </a:ext>
                  </a:extLst>
                </a:gridCol>
              </a:tblGrid>
              <a:tr h="306125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frame</a:t>
                      </a:r>
                      <a:r>
                        <a:rPr lang="en-US" sz="1600" baseline="0" dirty="0"/>
                        <a:t> #316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5428221"/>
                  </a:ext>
                </a:extLst>
              </a:tr>
              <a:tr h="333955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count == 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25869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8413965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id="{9CB09079-52A9-402F-98BC-1BD9AE0DC19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5627430"/>
              </p:ext>
            </p:extLst>
          </p:nvPr>
        </p:nvGraphicFramePr>
        <p:xfrm>
          <a:off x="457200" y="1668105"/>
          <a:ext cx="1188720" cy="219456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1188720">
                  <a:extLst>
                    <a:ext uri="{9D8B030D-6E8A-4147-A177-3AD203B41FA5}">
                      <a16:colId xmlns:a16="http://schemas.microsoft.com/office/drawing/2014/main" val="3362186204"/>
                    </a:ext>
                  </a:extLst>
                </a:gridCol>
              </a:tblGrid>
              <a:tr h="58727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father</a:t>
                      </a:r>
                      <a:r>
                        <a:rPr lang="en-US" sz="1600" baseline="0" dirty="0"/>
                        <a:t> process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5428221"/>
                  </a:ext>
                </a:extLst>
              </a:tr>
              <a:tr h="340002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2586954"/>
                  </a:ext>
                </a:extLst>
              </a:tr>
              <a:tr h="340002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page</a:t>
                      </a:r>
                      <a:r>
                        <a:rPr lang="en-US" sz="1600" baseline="0" dirty="0"/>
                        <a:t> table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84171913"/>
                  </a:ext>
                </a:extLst>
              </a:tr>
              <a:tr h="340002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0714102"/>
                  </a:ext>
                </a:extLst>
              </a:tr>
              <a:tr h="58727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memory</a:t>
                      </a:r>
                      <a:r>
                        <a:rPr lang="en-US" sz="1600" baseline="0" dirty="0"/>
                        <a:t> regions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4138030"/>
                  </a:ext>
                </a:extLst>
              </a:tr>
            </a:tbl>
          </a:graphicData>
        </a:graphic>
      </p:graphicFrame>
      <p:graphicFrame>
        <p:nvGraphicFramePr>
          <p:cNvPr id="16" name="Table 15">
            <a:extLst>
              <a:ext uri="{FF2B5EF4-FFF2-40B4-BE49-F238E27FC236}">
                <a16:creationId xmlns:a16="http://schemas.microsoft.com/office/drawing/2014/main" id="{6CA441A8-08A8-4FAA-BC8A-ABA44A138E1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4881425"/>
              </p:ext>
            </p:extLst>
          </p:nvPr>
        </p:nvGraphicFramePr>
        <p:xfrm>
          <a:off x="457200" y="4302332"/>
          <a:ext cx="1828800" cy="670560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1828800">
                  <a:extLst>
                    <a:ext uri="{9D8B030D-6E8A-4147-A177-3AD203B41FA5}">
                      <a16:colId xmlns:a16="http://schemas.microsoft.com/office/drawing/2014/main" val="3362186204"/>
                    </a:ext>
                  </a:extLst>
                </a:gridCol>
              </a:tblGrid>
              <a:tr h="306125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region</a:t>
                      </a:r>
                      <a:r>
                        <a:rPr lang="en-US" sz="1600" baseline="0" dirty="0"/>
                        <a:t> #1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5428221"/>
                  </a:ext>
                </a:extLst>
              </a:tr>
              <a:tr h="333955">
                <a:tc>
                  <a:txBody>
                    <a:bodyPr/>
                    <a:lstStyle/>
                    <a:p>
                      <a:pPr algn="ctr"/>
                      <a:r>
                        <a:rPr lang="en-US" altLang="en-US" sz="1600" dirty="0"/>
                        <a:t>VM_MAYWRITE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2586954"/>
                  </a:ext>
                </a:extLst>
              </a:tr>
            </a:tbl>
          </a:graphicData>
        </a:graphic>
      </p:graphicFrame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altLang="en-US" dirty="0"/>
              <a:t>דוגמה: תהליך שני מנסה לכתוב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AFDD3B4-C556-4A47-B2B4-3153D7D97E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he-IL"/>
              <a:t>מערכות הפעלה - תרגול 11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0B820B-5BC9-41AB-B539-E658E9F278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28</a:t>
            </a:fld>
            <a:endParaRPr lang="en-US"/>
          </a:p>
        </p:txBody>
      </p: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A133EC0D-E323-49B9-9FCF-8AA749366D4C}"/>
              </a:ext>
            </a:extLst>
          </p:cNvPr>
          <p:cNvCxnSpPr>
            <a:cxnSpLocks/>
            <a:stCxn id="15" idx="2"/>
            <a:endCxn id="16" idx="0"/>
          </p:cNvCxnSpPr>
          <p:nvPr/>
        </p:nvCxnSpPr>
        <p:spPr>
          <a:xfrm>
            <a:off x="1051560" y="3862665"/>
            <a:ext cx="320040" cy="439667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aphicFrame>
        <p:nvGraphicFramePr>
          <p:cNvPr id="33" name="Table 32">
            <a:extLst>
              <a:ext uri="{FF2B5EF4-FFF2-40B4-BE49-F238E27FC236}">
                <a16:creationId xmlns:a16="http://schemas.microsoft.com/office/drawing/2014/main" id="{9CB09079-52A9-402F-98BC-1BD9AE0DC19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0834989"/>
              </p:ext>
            </p:extLst>
          </p:nvPr>
        </p:nvGraphicFramePr>
        <p:xfrm>
          <a:off x="2288225" y="1805780"/>
          <a:ext cx="1005840" cy="1920240"/>
        </p:xfrm>
        <a:graphic>
          <a:graphicData uri="http://schemas.openxmlformats.org/drawingml/2006/table">
            <a:tbl>
              <a:tblPr bandRow="1">
                <a:tableStyleId>{72833802-FEF1-4C79-8D5D-14CF1EAF98D9}</a:tableStyleId>
              </a:tblPr>
              <a:tblGrid>
                <a:gridCol w="1005840">
                  <a:extLst>
                    <a:ext uri="{9D8B030D-6E8A-4147-A177-3AD203B41FA5}">
                      <a16:colId xmlns:a16="http://schemas.microsoft.com/office/drawing/2014/main" val="3362186204"/>
                    </a:ext>
                  </a:extLst>
                </a:gridCol>
              </a:tblGrid>
              <a:tr h="319314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…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5428221"/>
                  </a:ext>
                </a:extLst>
              </a:tr>
              <a:tr h="319314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1543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/>
                        <a:t>PTE #11</a:t>
                      </a:r>
                      <a:br>
                        <a:rPr lang="en-US" sz="1600" b="0" dirty="0"/>
                      </a:br>
                      <a:r>
                        <a:rPr lang="en-US" sz="1600" b="0" dirty="0"/>
                        <a:t>r/w = 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2586954"/>
                  </a:ext>
                </a:extLst>
              </a:tr>
              <a:tr h="319314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84171913"/>
                  </a:ext>
                </a:extLst>
              </a:tr>
              <a:tr h="319314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…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0714102"/>
                  </a:ext>
                </a:extLst>
              </a:tr>
            </a:tbl>
          </a:graphicData>
        </a:graphic>
      </p:graphicFrame>
      <p:graphicFrame>
        <p:nvGraphicFramePr>
          <p:cNvPr id="36" name="Table 35">
            <a:extLst>
              <a:ext uri="{FF2B5EF4-FFF2-40B4-BE49-F238E27FC236}">
                <a16:creationId xmlns:a16="http://schemas.microsoft.com/office/drawing/2014/main" id="{6CA441A8-08A8-4FAA-BC8A-ABA44A138E1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9467260"/>
              </p:ext>
            </p:extLst>
          </p:nvPr>
        </p:nvGraphicFramePr>
        <p:xfrm>
          <a:off x="457200" y="5430987"/>
          <a:ext cx="1828800" cy="701040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1828800">
                  <a:extLst>
                    <a:ext uri="{9D8B030D-6E8A-4147-A177-3AD203B41FA5}">
                      <a16:colId xmlns:a16="http://schemas.microsoft.com/office/drawing/2014/main" val="3362186204"/>
                    </a:ext>
                  </a:extLst>
                </a:gridCol>
              </a:tblGrid>
              <a:tr h="306125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region</a:t>
                      </a:r>
                      <a:r>
                        <a:rPr lang="en-US" sz="1600" baseline="0" dirty="0"/>
                        <a:t> #2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5428221"/>
                  </a:ext>
                </a:extLst>
              </a:tr>
              <a:tr h="333955"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2586954"/>
                  </a:ext>
                </a:extLst>
              </a:tr>
            </a:tbl>
          </a:graphicData>
        </a:graphic>
      </p:graphicFrame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A133EC0D-E323-49B9-9FCF-8AA749366D4C}"/>
              </a:ext>
            </a:extLst>
          </p:cNvPr>
          <p:cNvCxnSpPr>
            <a:cxnSpLocks/>
            <a:stCxn id="16" idx="2"/>
            <a:endCxn id="36" idx="0"/>
          </p:cNvCxnSpPr>
          <p:nvPr/>
        </p:nvCxnSpPr>
        <p:spPr>
          <a:xfrm>
            <a:off x="1371600" y="4972892"/>
            <a:ext cx="0" cy="458095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A133EC0D-E323-49B9-9FCF-8AA749366D4C}"/>
              </a:ext>
            </a:extLst>
          </p:cNvPr>
          <p:cNvCxnSpPr>
            <a:cxnSpLocks/>
            <a:stCxn id="15" idx="3"/>
            <a:endCxn id="33" idx="1"/>
          </p:cNvCxnSpPr>
          <p:nvPr/>
        </p:nvCxnSpPr>
        <p:spPr>
          <a:xfrm>
            <a:off x="1645920" y="2765385"/>
            <a:ext cx="642305" cy="515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aphicFrame>
        <p:nvGraphicFramePr>
          <p:cNvPr id="58" name="Table 57">
            <a:extLst>
              <a:ext uri="{FF2B5EF4-FFF2-40B4-BE49-F238E27FC236}">
                <a16:creationId xmlns:a16="http://schemas.microsoft.com/office/drawing/2014/main" id="{6CA441A8-08A8-4FAA-BC8A-ABA44A138E1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7838078"/>
              </p:ext>
            </p:extLst>
          </p:nvPr>
        </p:nvGraphicFramePr>
        <p:xfrm>
          <a:off x="3859891" y="1805265"/>
          <a:ext cx="1371600" cy="670560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1371600">
                  <a:extLst>
                    <a:ext uri="{9D8B030D-6E8A-4147-A177-3AD203B41FA5}">
                      <a16:colId xmlns:a16="http://schemas.microsoft.com/office/drawing/2014/main" val="3362186204"/>
                    </a:ext>
                  </a:extLst>
                </a:gridCol>
              </a:tblGrid>
              <a:tr h="306125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frame</a:t>
                      </a:r>
                      <a:r>
                        <a:rPr lang="en-US" sz="1600" baseline="0" dirty="0"/>
                        <a:t> #250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5428221"/>
                  </a:ext>
                </a:extLst>
              </a:tr>
              <a:tr h="333955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/>
                        <a:t>count == </a:t>
                      </a:r>
                      <a:r>
                        <a:rPr lang="he-IL" sz="1600" b="0" dirty="0"/>
                        <a:t>1</a:t>
                      </a:r>
                      <a:endParaRPr lang="en-US" sz="16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2586954"/>
                  </a:ext>
                </a:extLst>
              </a:tr>
            </a:tbl>
          </a:graphicData>
        </a:graphic>
      </p:graphicFrame>
      <p:graphicFrame>
        <p:nvGraphicFramePr>
          <p:cNvPr id="62" name="Table 61">
            <a:extLst>
              <a:ext uri="{FF2B5EF4-FFF2-40B4-BE49-F238E27FC236}">
                <a16:creationId xmlns:a16="http://schemas.microsoft.com/office/drawing/2014/main" id="{9CB09079-52A9-402F-98BC-1BD9AE0DC19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3107329"/>
              </p:ext>
            </p:extLst>
          </p:nvPr>
        </p:nvGraphicFramePr>
        <p:xfrm>
          <a:off x="7498080" y="1668105"/>
          <a:ext cx="1188720" cy="219456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1188720">
                  <a:extLst>
                    <a:ext uri="{9D8B030D-6E8A-4147-A177-3AD203B41FA5}">
                      <a16:colId xmlns:a16="http://schemas.microsoft.com/office/drawing/2014/main" val="3362186204"/>
                    </a:ext>
                  </a:extLst>
                </a:gridCol>
              </a:tblGrid>
              <a:tr h="58727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son </a:t>
                      </a:r>
                      <a:r>
                        <a:rPr lang="en-US" sz="1600" baseline="0" dirty="0"/>
                        <a:t>process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5428221"/>
                  </a:ext>
                </a:extLst>
              </a:tr>
              <a:tr h="340002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2586954"/>
                  </a:ext>
                </a:extLst>
              </a:tr>
              <a:tr h="340002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page</a:t>
                      </a:r>
                      <a:r>
                        <a:rPr lang="en-US" sz="1600" baseline="0" dirty="0"/>
                        <a:t> table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84171913"/>
                  </a:ext>
                </a:extLst>
              </a:tr>
              <a:tr h="340002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0714102"/>
                  </a:ext>
                </a:extLst>
              </a:tr>
              <a:tr h="58727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memory</a:t>
                      </a:r>
                      <a:r>
                        <a:rPr lang="en-US" sz="1600" baseline="0" dirty="0"/>
                        <a:t> regions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4138030"/>
                  </a:ext>
                </a:extLst>
              </a:tr>
            </a:tbl>
          </a:graphicData>
        </a:graphic>
      </p:graphicFrame>
      <p:graphicFrame>
        <p:nvGraphicFramePr>
          <p:cNvPr id="63" name="Table 62">
            <a:extLst>
              <a:ext uri="{FF2B5EF4-FFF2-40B4-BE49-F238E27FC236}">
                <a16:creationId xmlns:a16="http://schemas.microsoft.com/office/drawing/2014/main" id="{6CA441A8-08A8-4FAA-BC8A-ABA44A138E1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8636855"/>
              </p:ext>
            </p:extLst>
          </p:nvPr>
        </p:nvGraphicFramePr>
        <p:xfrm>
          <a:off x="6858000" y="4302332"/>
          <a:ext cx="1828800" cy="670560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1828800">
                  <a:extLst>
                    <a:ext uri="{9D8B030D-6E8A-4147-A177-3AD203B41FA5}">
                      <a16:colId xmlns:a16="http://schemas.microsoft.com/office/drawing/2014/main" val="3362186204"/>
                    </a:ext>
                  </a:extLst>
                </a:gridCol>
              </a:tblGrid>
              <a:tr h="306125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region</a:t>
                      </a:r>
                      <a:r>
                        <a:rPr lang="en-US" sz="1600" baseline="0" dirty="0"/>
                        <a:t> #1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5428221"/>
                  </a:ext>
                </a:extLst>
              </a:tr>
              <a:tr h="333955">
                <a:tc>
                  <a:txBody>
                    <a:bodyPr/>
                    <a:lstStyle/>
                    <a:p>
                      <a:pPr algn="ctr"/>
                      <a:r>
                        <a:rPr lang="en-US" altLang="en-US" sz="1600" dirty="0"/>
                        <a:t>VM_MAYWRITE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2586954"/>
                  </a:ext>
                </a:extLst>
              </a:tr>
            </a:tbl>
          </a:graphicData>
        </a:graphic>
      </p:graphicFrame>
      <p:cxnSp>
        <p:nvCxnSpPr>
          <p:cNvPr id="64" name="Straight Arrow Connector 63">
            <a:extLst>
              <a:ext uri="{FF2B5EF4-FFF2-40B4-BE49-F238E27FC236}">
                <a16:creationId xmlns:a16="http://schemas.microsoft.com/office/drawing/2014/main" id="{A133EC0D-E323-49B9-9FCF-8AA749366D4C}"/>
              </a:ext>
            </a:extLst>
          </p:cNvPr>
          <p:cNvCxnSpPr>
            <a:cxnSpLocks/>
            <a:stCxn id="62" idx="2"/>
            <a:endCxn id="63" idx="0"/>
          </p:cNvCxnSpPr>
          <p:nvPr/>
        </p:nvCxnSpPr>
        <p:spPr>
          <a:xfrm flipH="1">
            <a:off x="7772400" y="3862665"/>
            <a:ext cx="320040" cy="439667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aphicFrame>
        <p:nvGraphicFramePr>
          <p:cNvPr id="65" name="Table 64">
            <a:extLst>
              <a:ext uri="{FF2B5EF4-FFF2-40B4-BE49-F238E27FC236}">
                <a16:creationId xmlns:a16="http://schemas.microsoft.com/office/drawing/2014/main" id="{6CA441A8-08A8-4FAA-BC8A-ABA44A138E1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4105846"/>
              </p:ext>
            </p:extLst>
          </p:nvPr>
        </p:nvGraphicFramePr>
        <p:xfrm>
          <a:off x="6858000" y="5430987"/>
          <a:ext cx="1828800" cy="701040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1828800">
                  <a:extLst>
                    <a:ext uri="{9D8B030D-6E8A-4147-A177-3AD203B41FA5}">
                      <a16:colId xmlns:a16="http://schemas.microsoft.com/office/drawing/2014/main" val="3362186204"/>
                    </a:ext>
                  </a:extLst>
                </a:gridCol>
              </a:tblGrid>
              <a:tr h="306125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region</a:t>
                      </a:r>
                      <a:r>
                        <a:rPr lang="en-US" sz="1600" baseline="0" dirty="0"/>
                        <a:t> #2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5428221"/>
                  </a:ext>
                </a:extLst>
              </a:tr>
              <a:tr h="333955"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2586954"/>
                  </a:ext>
                </a:extLst>
              </a:tr>
            </a:tbl>
          </a:graphicData>
        </a:graphic>
      </p:graphicFrame>
      <p:cxnSp>
        <p:nvCxnSpPr>
          <p:cNvPr id="66" name="Straight Arrow Connector 65">
            <a:extLst>
              <a:ext uri="{FF2B5EF4-FFF2-40B4-BE49-F238E27FC236}">
                <a16:creationId xmlns:a16="http://schemas.microsoft.com/office/drawing/2014/main" id="{A133EC0D-E323-49B9-9FCF-8AA749366D4C}"/>
              </a:ext>
            </a:extLst>
          </p:cNvPr>
          <p:cNvCxnSpPr>
            <a:cxnSpLocks/>
            <a:stCxn id="63" idx="2"/>
            <a:endCxn id="65" idx="0"/>
          </p:cNvCxnSpPr>
          <p:nvPr/>
        </p:nvCxnSpPr>
        <p:spPr>
          <a:xfrm>
            <a:off x="7772400" y="4972892"/>
            <a:ext cx="0" cy="458095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7" name="Straight Arrow Connector 66">
            <a:extLst>
              <a:ext uri="{FF2B5EF4-FFF2-40B4-BE49-F238E27FC236}">
                <a16:creationId xmlns:a16="http://schemas.microsoft.com/office/drawing/2014/main" id="{A133EC0D-E323-49B9-9FCF-8AA749366D4C}"/>
              </a:ext>
            </a:extLst>
          </p:cNvPr>
          <p:cNvCxnSpPr>
            <a:cxnSpLocks/>
            <a:stCxn id="62" idx="1"/>
            <a:endCxn id="71" idx="3"/>
          </p:cNvCxnSpPr>
          <p:nvPr/>
        </p:nvCxnSpPr>
        <p:spPr>
          <a:xfrm flipH="1">
            <a:off x="6803158" y="2765385"/>
            <a:ext cx="694922" cy="0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aphicFrame>
        <p:nvGraphicFramePr>
          <p:cNvPr id="71" name="Table 70">
            <a:extLst>
              <a:ext uri="{FF2B5EF4-FFF2-40B4-BE49-F238E27FC236}">
                <a16:creationId xmlns:a16="http://schemas.microsoft.com/office/drawing/2014/main" id="{9CB09079-52A9-402F-98BC-1BD9AE0DC19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485574"/>
              </p:ext>
            </p:extLst>
          </p:nvPr>
        </p:nvGraphicFramePr>
        <p:xfrm>
          <a:off x="5797318" y="1805265"/>
          <a:ext cx="1005840" cy="1920240"/>
        </p:xfrm>
        <a:graphic>
          <a:graphicData uri="http://schemas.openxmlformats.org/drawingml/2006/table">
            <a:tbl>
              <a:tblPr bandRow="1">
                <a:tableStyleId>{72833802-FEF1-4C79-8D5D-14CF1EAF98D9}</a:tableStyleId>
              </a:tblPr>
              <a:tblGrid>
                <a:gridCol w="1005840">
                  <a:extLst>
                    <a:ext uri="{9D8B030D-6E8A-4147-A177-3AD203B41FA5}">
                      <a16:colId xmlns:a16="http://schemas.microsoft.com/office/drawing/2014/main" val="3362186204"/>
                    </a:ext>
                  </a:extLst>
                </a:gridCol>
              </a:tblGrid>
              <a:tr h="319314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…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5428221"/>
                  </a:ext>
                </a:extLst>
              </a:tr>
              <a:tr h="319314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1543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/>
                        <a:t>PTE #11</a:t>
                      </a:r>
                      <a:br>
                        <a:rPr lang="en-US" sz="1600" b="0" dirty="0"/>
                      </a:br>
                      <a:r>
                        <a:rPr lang="en-US" sz="1600" b="1" dirty="0"/>
                        <a:t>r/w = </a:t>
                      </a:r>
                      <a:r>
                        <a:rPr lang="he-IL" sz="1600" b="1" dirty="0"/>
                        <a:t>1</a:t>
                      </a:r>
                      <a:endParaRPr lang="en-US" sz="16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2586954"/>
                  </a:ext>
                </a:extLst>
              </a:tr>
              <a:tr h="319314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84171913"/>
                  </a:ext>
                </a:extLst>
              </a:tr>
              <a:tr h="319314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…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0714102"/>
                  </a:ext>
                </a:extLst>
              </a:tr>
            </a:tbl>
          </a:graphicData>
        </a:graphic>
      </p:graphicFrame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A133EC0D-E323-49B9-9FCF-8AA749366D4C}"/>
              </a:ext>
            </a:extLst>
          </p:cNvPr>
          <p:cNvCxnSpPr>
            <a:cxnSpLocks/>
            <a:stCxn id="33" idx="3"/>
            <a:endCxn id="22" idx="1"/>
          </p:cNvCxnSpPr>
          <p:nvPr/>
        </p:nvCxnSpPr>
        <p:spPr>
          <a:xfrm>
            <a:off x="3294065" y="2765900"/>
            <a:ext cx="565826" cy="624325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A133EC0D-E323-49B9-9FCF-8AA749366D4C}"/>
              </a:ext>
            </a:extLst>
          </p:cNvPr>
          <p:cNvCxnSpPr>
            <a:cxnSpLocks/>
            <a:stCxn id="71" idx="1"/>
            <a:endCxn id="58" idx="3"/>
          </p:cNvCxnSpPr>
          <p:nvPr/>
        </p:nvCxnSpPr>
        <p:spPr>
          <a:xfrm flipH="1" flipV="1">
            <a:off x="5231491" y="2140545"/>
            <a:ext cx="565827" cy="624840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aphicFrame>
        <p:nvGraphicFramePr>
          <p:cNvPr id="22" name="Table 21">
            <a:extLst>
              <a:ext uri="{FF2B5EF4-FFF2-40B4-BE49-F238E27FC236}">
                <a16:creationId xmlns:a16="http://schemas.microsoft.com/office/drawing/2014/main" id="{6CA441A8-08A8-4FAA-BC8A-ABA44A138E1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7559037"/>
              </p:ext>
            </p:extLst>
          </p:nvPr>
        </p:nvGraphicFramePr>
        <p:xfrm>
          <a:off x="3859891" y="3054945"/>
          <a:ext cx="1371600" cy="670560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1371600">
                  <a:extLst>
                    <a:ext uri="{9D8B030D-6E8A-4147-A177-3AD203B41FA5}">
                      <a16:colId xmlns:a16="http://schemas.microsoft.com/office/drawing/2014/main" val="3362186204"/>
                    </a:ext>
                  </a:extLst>
                </a:gridCol>
              </a:tblGrid>
              <a:tr h="306125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frame</a:t>
                      </a:r>
                      <a:r>
                        <a:rPr lang="en-US" sz="1600" baseline="0" dirty="0"/>
                        <a:t> #316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5428221"/>
                  </a:ext>
                </a:extLst>
              </a:tr>
              <a:tr h="333955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count == 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25869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977508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>
            <a:extLst>
              <a:ext uri="{FF2B5EF4-FFF2-40B4-BE49-F238E27FC236}">
                <a16:creationId xmlns:a16="http://schemas.microsoft.com/office/drawing/2014/main" id="{BEB88781-D3BA-4C32-A754-94FCFAD8E7A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COW</a:t>
            </a:r>
            <a:r>
              <a:rPr lang="he-IL" altLang="en-US" dirty="0"/>
              <a:t>: העתקת מרחב זיכרון לתהליך בן</a:t>
            </a:r>
            <a:endParaRPr lang="en-US" altLang="en-US" dirty="0"/>
          </a:p>
        </p:txBody>
      </p:sp>
      <p:sp>
        <p:nvSpPr>
          <p:cNvPr id="26630" name="Rectangle 3">
            <a:extLst>
              <a:ext uri="{FF2B5EF4-FFF2-40B4-BE49-F238E27FC236}">
                <a16:creationId xmlns:a16="http://schemas.microsoft.com/office/drawing/2014/main" id="{0D98A617-68FD-4CD6-A1C4-BF025CD15AB3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e-IL" altLang="en-US" dirty="0"/>
              <a:t>הפונקציה </a:t>
            </a:r>
            <a:r>
              <a:rPr lang="en-US" altLang="en-US" dirty="0" err="1"/>
              <a:t>copy_mm</a:t>
            </a:r>
            <a:r>
              <a:rPr lang="en-US" altLang="en-US" dirty="0"/>
              <a:t>()</a:t>
            </a:r>
            <a:r>
              <a:rPr lang="he-IL" altLang="en-US" dirty="0"/>
              <a:t>, המופעלת מתוך </a:t>
            </a:r>
            <a:r>
              <a:rPr lang="en-US" altLang="en-US" dirty="0" err="1"/>
              <a:t>do_fork</a:t>
            </a:r>
            <a:r>
              <a:rPr lang="en-US" altLang="en-US" dirty="0"/>
              <a:t>()</a:t>
            </a:r>
            <a:r>
              <a:rPr lang="he-IL" altLang="en-US" dirty="0"/>
              <a:t>, "מעתיקה" את מתאר הזיכרון של תהליך האב לתהליך הבן.</a:t>
            </a:r>
            <a:endParaRPr lang="en-US" altLang="en-US" dirty="0"/>
          </a:p>
          <a:p>
            <a:r>
              <a:rPr lang="he-IL" altLang="en-US" dirty="0"/>
              <a:t>לכל אזור זיכרון של האב: </a:t>
            </a:r>
          </a:p>
          <a:p>
            <a:pPr lvl="1"/>
            <a:r>
              <a:rPr lang="he-IL" altLang="en-US" dirty="0"/>
              <a:t>מתאר אזור הזיכרון מועתק למתאר אזור זיכרון חדש של הבן.</a:t>
            </a:r>
          </a:p>
          <a:p>
            <a:pPr lvl="1"/>
            <a:r>
              <a:rPr lang="he-IL" altLang="en-US" dirty="0"/>
              <a:t>הכניסות בטבלת הדפים הממפות את האזור מועתקות לטבלת הבן.</a:t>
            </a:r>
          </a:p>
          <a:p>
            <a:pPr lvl="1"/>
            <a:r>
              <a:rPr lang="he-IL" altLang="en-US" dirty="0"/>
              <a:t>לכל דף הנמצא בזיכרון, מוגדל מונה השיתוף של המסגרת המתאימה.</a:t>
            </a:r>
          </a:p>
          <a:p>
            <a:pPr lvl="1"/>
            <a:endParaRPr lang="he-IL" altLang="en-US" dirty="0"/>
          </a:p>
          <a:p>
            <a:pPr lvl="1"/>
            <a:endParaRPr lang="he-IL" altLang="en-US" dirty="0"/>
          </a:p>
          <a:p>
            <a:pPr lvl="1"/>
            <a:r>
              <a:rPr lang="he-IL" altLang="en-US" dirty="0"/>
              <a:t>אם האזור אינו משותף (</a:t>
            </a:r>
            <a:r>
              <a:rPr lang="en-US" altLang="en-US" dirty="0"/>
              <a:t>VM_SHARE</a:t>
            </a:r>
            <a:r>
              <a:rPr lang="he-IL" altLang="en-US" dirty="0"/>
              <a:t> כבוי) וגם ניתן לכתיבה (</a:t>
            </a:r>
            <a:r>
              <a:rPr lang="en-US" altLang="en-US" dirty="0"/>
              <a:t>VM_MAYWRITE</a:t>
            </a:r>
            <a:r>
              <a:rPr lang="he-IL" altLang="en-US" dirty="0"/>
              <a:t> דלוק), אז כל הדפים מסומנים בטבלת הדפים של האב והבן כדפים לקריאה בלבד (ע"י כיבוי הביט </a:t>
            </a:r>
            <a:r>
              <a:rPr lang="en-US" altLang="en-US" dirty="0"/>
              <a:t>r/w</a:t>
            </a:r>
            <a:r>
              <a:rPr lang="he-IL" altLang="en-US" dirty="0"/>
              <a:t>).</a:t>
            </a:r>
          </a:p>
        </p:txBody>
      </p:sp>
      <p:sp>
        <p:nvSpPr>
          <p:cNvPr id="8" name="Speech Bubble: Rectangle 7">
            <a:extLst>
              <a:ext uri="{FF2B5EF4-FFF2-40B4-BE49-F238E27FC236}">
                <a16:creationId xmlns:a16="http://schemas.microsoft.com/office/drawing/2014/main" id="{46032D22-B014-4D44-B35B-F5F267CC63D4}"/>
              </a:ext>
            </a:extLst>
          </p:cNvPr>
          <p:cNvSpPr/>
          <p:nvPr/>
        </p:nvSpPr>
        <p:spPr>
          <a:xfrm>
            <a:off x="457200" y="4176827"/>
            <a:ext cx="3510645" cy="424543"/>
          </a:xfrm>
          <a:prstGeom prst="wedgeRoundRectCallout">
            <a:avLst>
              <a:gd name="adj1" fmla="val 47918"/>
              <a:gd name="adj2" fmla="val -115318"/>
              <a:gd name="adj3" fmla="val 16667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e-IL" sz="2000" dirty="0"/>
              <a:t>מדוע צריך לשמור מונה שיתוף?</a:t>
            </a:r>
            <a:endParaRPr lang="en-US" sz="2000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258313-40F9-45E3-A3EE-F2C57FD18D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he-IL"/>
              <a:t>מערכות הפעלה - תרגול 11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1BD017-DE64-4B56-AA09-83B6EB9136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36907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2EFB75-9161-4F6F-B18F-A30598DE43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מרחבי זיכרון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9F2FFAD-D3CE-4CB1-A6A9-02C56382D19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3232437A-AA64-4DEB-8854-7CD13C2E4F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he-IL"/>
              <a:t>מערכות הפעלה - תרגול 11</a:t>
            </a:r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3CFDC832-2E4D-4A91-88B4-FFA5DADF18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701904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3" name="Rectangle 1026">
            <a:extLst>
              <a:ext uri="{FF2B5EF4-FFF2-40B4-BE49-F238E27FC236}">
                <a16:creationId xmlns:a16="http://schemas.microsoft.com/office/drawing/2014/main" id="{04FCC1D2-5BF4-4E21-A200-5BC45596C36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COW</a:t>
            </a:r>
            <a:r>
              <a:rPr lang="he-IL" altLang="en-US" dirty="0"/>
              <a:t>: טיפול ב-</a:t>
            </a:r>
            <a:r>
              <a:rPr lang="en-US" altLang="en-US" dirty="0"/>
              <a:t>page fault</a:t>
            </a:r>
          </a:p>
        </p:txBody>
      </p:sp>
      <p:sp>
        <p:nvSpPr>
          <p:cNvPr id="27654" name="Rectangle 1027">
            <a:extLst>
              <a:ext uri="{FF2B5EF4-FFF2-40B4-BE49-F238E27FC236}">
                <a16:creationId xmlns:a16="http://schemas.microsoft.com/office/drawing/2014/main" id="{1C35365B-170B-4B05-9A63-8153B8A17EAA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he-IL" altLang="en-US" dirty="0"/>
              <a:t>כאשר האב או הבן ינסו לכתוב לדף המוגן ע"י </a:t>
            </a:r>
            <a:r>
              <a:rPr lang="en-US" altLang="en-US" dirty="0"/>
              <a:t>COW</a:t>
            </a:r>
            <a:r>
              <a:rPr lang="he-IL" altLang="en-US" dirty="0"/>
              <a:t>, תיווצר חריגת דף (</a:t>
            </a:r>
            <a:r>
              <a:rPr lang="en-US" altLang="en-US" dirty="0"/>
              <a:t>page fault</a:t>
            </a:r>
            <a:r>
              <a:rPr lang="he-IL" altLang="en-US" dirty="0"/>
              <a:t>).</a:t>
            </a:r>
          </a:p>
          <a:p>
            <a:endParaRPr lang="he-IL" altLang="en-US" dirty="0"/>
          </a:p>
          <a:p>
            <a:r>
              <a:rPr lang="he-IL" altLang="en-US" dirty="0"/>
              <a:t>לינוקס קובעת אם לשכפל את המסגרת לפי ערך מונה השיתוף של המסגרת (</a:t>
            </a:r>
            <a:r>
              <a:rPr lang="en-US" altLang="en-US" dirty="0"/>
              <a:t>count</a:t>
            </a:r>
            <a:r>
              <a:rPr lang="he-IL" altLang="en-US" dirty="0"/>
              <a:t>):</a:t>
            </a:r>
          </a:p>
          <a:p>
            <a:pPr lvl="1"/>
            <a:r>
              <a:rPr lang="he-IL" altLang="en-US" dirty="0"/>
              <a:t>אם </a:t>
            </a:r>
            <a:r>
              <a:rPr lang="en-US" altLang="en-US" dirty="0"/>
              <a:t>count &gt; 1</a:t>
            </a:r>
            <a:r>
              <a:rPr lang="he-IL" altLang="en-US" dirty="0"/>
              <a:t>, מקצים מסגרת שתכיל עותק חדש ומצביעים את הדף למסגרת החדשה.</a:t>
            </a:r>
          </a:p>
          <a:p>
            <a:pPr lvl="2"/>
            <a:r>
              <a:rPr lang="he-IL" altLang="en-US" dirty="0"/>
              <a:t>במסגרת הישנה מבוצע 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count--</a:t>
            </a:r>
            <a:r>
              <a:rPr lang="he-IL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he-IL" altLang="en-US" dirty="0"/>
              <a:t>.</a:t>
            </a:r>
            <a:endParaRPr lang="en-US" alt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r>
              <a:rPr lang="he-IL" altLang="en-US" dirty="0"/>
              <a:t>במסגרת החדשה מוצב 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count = 1</a:t>
            </a:r>
            <a:r>
              <a:rPr lang="he-IL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he-IL" altLang="en-US" dirty="0"/>
              <a:t>.</a:t>
            </a:r>
            <a:endParaRPr lang="he-IL" alt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r>
              <a:rPr lang="he-IL" altLang="en-US" dirty="0"/>
              <a:t>בעותק החדש מאופשרת הכתיבה.</a:t>
            </a:r>
          </a:p>
          <a:p>
            <a:pPr lvl="1"/>
            <a:r>
              <a:rPr lang="he-IL" altLang="en-US" dirty="0"/>
              <a:t>אחרת (</a:t>
            </a:r>
            <a:r>
              <a:rPr lang="en-US" altLang="en-US" dirty="0"/>
              <a:t>count == 1</a:t>
            </a:r>
            <a:r>
              <a:rPr lang="he-IL" altLang="en-US" dirty="0"/>
              <a:t>), הגרעין פשוט מאפשר כתיבה בדף ע"י הדלקת הדגל </a:t>
            </a:r>
            <a:r>
              <a:rPr lang="en-US" altLang="en-US" dirty="0"/>
              <a:t>r/w</a:t>
            </a:r>
            <a:r>
              <a:rPr lang="he-IL" altLang="en-US" dirty="0"/>
              <a:t>.</a:t>
            </a:r>
            <a:endParaRPr lang="en-US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85E71B-EA67-44ED-A094-A3118B6E06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he-IL"/>
              <a:t>מערכות הפעלה - תרגול 11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69FCBB-FD66-4BC7-97D1-ADCCD7AFCB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824333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0CCB55-8CD4-4B02-8632-0017539ACC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חריגת דף במצב משתמש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3067C5B-48A1-4B84-856A-BA1377BDFD0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C8B31A-965D-4E25-8B32-436DAFD37F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he-IL"/>
              <a:t>מערכות הפעלה - תרגול 11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8FA71D-9CC3-459A-8E2D-8F7171DD5C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729704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114" name="Rectangle 2">
            <a:extLst>
              <a:ext uri="{FF2B5EF4-FFF2-40B4-BE49-F238E27FC236}">
                <a16:creationId xmlns:a16="http://schemas.microsoft.com/office/drawing/2014/main" id="{D0D3D05D-75EA-4484-ABF9-6D509C11926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e-IL" altLang="en-US"/>
              <a:t>חריגת דף (</a:t>
            </a:r>
            <a:r>
              <a:rPr lang="en-US" altLang="en-US"/>
              <a:t>page fault</a:t>
            </a:r>
            <a:r>
              <a:rPr lang="he-IL" altLang="en-US"/>
              <a:t>)</a:t>
            </a:r>
            <a:endParaRPr lang="en-US" altLang="en-US" dirty="0"/>
          </a:p>
        </p:txBody>
      </p:sp>
      <p:sp>
        <p:nvSpPr>
          <p:cNvPr id="346115" name="Rectangle 3">
            <a:extLst>
              <a:ext uri="{FF2B5EF4-FFF2-40B4-BE49-F238E27FC236}">
                <a16:creationId xmlns:a16="http://schemas.microsoft.com/office/drawing/2014/main" id="{15A00667-86BE-4D2F-88EF-91F3F5FACB9B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he-IL" altLang="en-US" dirty="0"/>
              <a:t>החומרה מתריעה באמצעות חריגת דף על:</a:t>
            </a:r>
          </a:p>
          <a:p>
            <a:pPr lvl="1"/>
            <a:r>
              <a:rPr lang="he-IL" altLang="en-US" dirty="0"/>
              <a:t>גישה לדף שאינו נמצא בזיכרון, כלומר הביט </a:t>
            </a:r>
            <a:r>
              <a:rPr lang="en-US" altLang="en-US" dirty="0"/>
              <a:t>present</a:t>
            </a:r>
            <a:r>
              <a:rPr lang="he-IL" altLang="en-US" dirty="0"/>
              <a:t> בכניסה המתאימה בטבלת הדפים כבוי.</a:t>
            </a:r>
          </a:p>
          <a:p>
            <a:pPr lvl="1"/>
            <a:r>
              <a:rPr lang="he-IL" altLang="en-US" dirty="0"/>
              <a:t>גישה לא חוקית (שלא לפי ההרשאות בטבלת הדפים) לדף שנמצא בזיכרון, למשל ניסיון כתיבה לדף שמותר לקריאה בלבד.</a:t>
            </a:r>
          </a:p>
          <a:p>
            <a:pPr lvl="2"/>
            <a:endParaRPr lang="he-IL" altLang="en-US" dirty="0"/>
          </a:p>
          <a:p>
            <a:r>
              <a:rPr lang="he-IL" altLang="en-US" dirty="0"/>
              <a:t>חריגת דף מפעילה את שגרת הטיפול הממומשת בפונקציית הגרעין </a:t>
            </a:r>
            <a:r>
              <a:rPr lang="en-US" altLang="en-US" dirty="0" err="1"/>
              <a:t>do_page_fault</a:t>
            </a:r>
            <a:r>
              <a:rPr lang="en-US" altLang="en-US" dirty="0"/>
              <a:t>()</a:t>
            </a:r>
            <a:r>
              <a:rPr lang="he-IL" altLang="en-US" dirty="0"/>
              <a:t>.</a:t>
            </a:r>
          </a:p>
          <a:p>
            <a:pPr lvl="1"/>
            <a:r>
              <a:rPr lang="he-IL" altLang="en-US" dirty="0"/>
              <a:t>מוגדרת בקובץ הגרעין </a:t>
            </a:r>
            <a:r>
              <a:rPr lang="en-US" altLang="en-US" dirty="0"/>
              <a:t>arch/i386/mm/</a:t>
            </a:r>
            <a:r>
              <a:rPr lang="en-US" altLang="en-US" dirty="0" err="1"/>
              <a:t>fault.c</a:t>
            </a:r>
            <a:r>
              <a:rPr lang="he-IL" altLang="en-US" dirty="0"/>
              <a:t>.</a:t>
            </a:r>
          </a:p>
          <a:p>
            <a:pPr lvl="1"/>
            <a:endParaRPr lang="he-IL" altLang="en-US" dirty="0"/>
          </a:p>
          <a:p>
            <a:r>
              <a:rPr lang="he-IL" altLang="en-US" dirty="0"/>
              <a:t>בסיום הטיפול בפסיקה מבוצעת מחדש ההוראה שגרמה לפסיקה.</a:t>
            </a:r>
          </a:p>
          <a:p>
            <a:pPr lvl="1"/>
            <a:r>
              <a:rPr lang="he-IL" altLang="en-US" dirty="0"/>
              <a:t>אלא אם כן, כמובן, הטיפול בפסיקה הורג את התהליך.</a:t>
            </a:r>
          </a:p>
          <a:p>
            <a:pPr lvl="1"/>
            <a:endParaRPr lang="he-IL" alt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B676EC3-530D-4F90-B38A-5F82CC6904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מערכות הפעלה - תרגול 11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BFBBC83-B108-4910-8C66-5E05F5B882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32</a:t>
            </a:fld>
            <a:endParaRPr lang="en-US"/>
          </a:p>
        </p:txBody>
      </p:sp>
      <p:pic>
        <p:nvPicPr>
          <p:cNvPr id="346116" name="Picture 4" descr="BD06887_[1]">
            <a:extLst>
              <a:ext uri="{FF2B5EF4-FFF2-40B4-BE49-F238E27FC236}">
                <a16:creationId xmlns:a16="http://schemas.microsoft.com/office/drawing/2014/main" id="{4C983C71-FF20-4F65-AE25-54521CB10F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457200"/>
            <a:ext cx="1150938" cy="99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5703993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לא כל חריגת דף היא תקלה!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he-IL" altLang="en-US" dirty="0"/>
              <a:t>לינוקס צריכה לנתח את נסיבות החריגה ולהחליט אם היא חוקית וכיצד לטפל בה.</a:t>
            </a:r>
          </a:p>
          <a:p>
            <a:pPr lvl="1"/>
            <a:r>
              <a:rPr lang="he-IL" altLang="en-US" dirty="0"/>
              <a:t>כתיבה לדף שמותר לקריאה בלבד עשויה להיות חוקית, למשל ב-</a:t>
            </a:r>
            <a:r>
              <a:rPr lang="en-US" altLang="en-US" dirty="0"/>
              <a:t>COW</a:t>
            </a:r>
            <a:r>
              <a:rPr lang="he-IL" altLang="en-US" dirty="0"/>
              <a:t>.</a:t>
            </a:r>
          </a:p>
          <a:p>
            <a:pPr lvl="1"/>
            <a:r>
              <a:rPr lang="he-IL" altLang="en-US" dirty="0"/>
              <a:t>קריאה מדף שעבר ל-</a:t>
            </a:r>
            <a:r>
              <a:rPr lang="en-US" altLang="en-US" dirty="0"/>
              <a:t>swap</a:t>
            </a:r>
            <a:r>
              <a:rPr lang="he-IL" altLang="en-US" dirty="0"/>
              <a:t> היא חוקית; הגרעין צריך להחזיר את הדף לזיכרון.</a:t>
            </a:r>
          </a:p>
          <a:p>
            <a:pPr lvl="1"/>
            <a:endParaRPr lang="he-IL" altLang="en-US" dirty="0"/>
          </a:p>
          <a:p>
            <a:r>
              <a:rPr lang="he-IL" altLang="en-US" dirty="0"/>
              <a:t>כדי שמערכת ההפעלה תוכל לטפל בחריגת הדף, החומרה מעבירה לשגרת הטיפול קוד שגיאה של 3 ביטים הנשמר במחסנית:</a:t>
            </a:r>
          </a:p>
          <a:p>
            <a:pPr lvl="1"/>
            <a:r>
              <a:rPr lang="he-IL" altLang="en-US" dirty="0"/>
              <a:t>ביט 0 כבוי: גישה לדף שאינו בזיכרון (</a:t>
            </a:r>
            <a:r>
              <a:rPr lang="en-US" altLang="en-US" dirty="0"/>
              <a:t>present == 0</a:t>
            </a:r>
            <a:r>
              <a:rPr lang="he-IL" altLang="en-US" dirty="0"/>
              <a:t>). אחרת, גישה לא חוקית לדף בזיכרון.</a:t>
            </a:r>
          </a:p>
          <a:p>
            <a:pPr lvl="1"/>
            <a:r>
              <a:rPr lang="he-IL" altLang="en-US" dirty="0"/>
              <a:t>ביט 1 כבוי: הגישה הייתה לקריאה או לביצוע קוד. אחרת, הגישה הייתה לכתיבה.</a:t>
            </a:r>
          </a:p>
          <a:p>
            <a:pPr lvl="1"/>
            <a:r>
              <a:rPr lang="he-IL" altLang="en-US" dirty="0"/>
              <a:t>ביט 2 כבוי: הגישה כשהמעבד ב-</a:t>
            </a:r>
            <a:r>
              <a:rPr lang="en-US" altLang="en-US" dirty="0"/>
              <a:t>kernel mode</a:t>
            </a:r>
            <a:r>
              <a:rPr lang="he-IL" altLang="en-US" dirty="0"/>
              <a:t>. אחרת, הגישה ב-</a:t>
            </a:r>
            <a:r>
              <a:rPr lang="en-US" altLang="en-US" dirty="0"/>
              <a:t>user mode</a:t>
            </a:r>
            <a:r>
              <a:rPr lang="he-IL" altLang="en-US" dirty="0"/>
              <a:t>.</a:t>
            </a:r>
          </a:p>
          <a:p>
            <a:r>
              <a:rPr lang="he-IL" altLang="en-US" dirty="0"/>
              <a:t>כמו כן, החומרה מעבירה את הכתובת </a:t>
            </a:r>
            <a:r>
              <a:rPr lang="he-IL" altLang="en-US" dirty="0" err="1"/>
              <a:t>הוירטואלית</a:t>
            </a:r>
            <a:r>
              <a:rPr lang="he-IL" altLang="en-US" dirty="0"/>
              <a:t> שגרמה לחריגה ברגיסטר </a:t>
            </a:r>
            <a:r>
              <a:rPr lang="en-US" altLang="en-US" dirty="0"/>
              <a:t>CR2</a:t>
            </a:r>
            <a:r>
              <a:rPr lang="he-IL" altLang="en-US" dirty="0"/>
              <a:t>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he-IL"/>
              <a:t>מערכות הפעלה - תרגול 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196436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1" name="Rectangle 2">
            <a:extLst>
              <a:ext uri="{FF2B5EF4-FFF2-40B4-BE49-F238E27FC236}">
                <a16:creationId xmlns:a16="http://schemas.microsoft.com/office/drawing/2014/main" id="{399D552D-4DCD-47E6-81C2-382B4DAB139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e-IL" altLang="en-US" dirty="0"/>
              <a:t>הקצאת מסגרות לפי דרישה (</a:t>
            </a:r>
            <a:r>
              <a:rPr lang="en-US" altLang="en-US" dirty="0"/>
              <a:t>Demand Paging</a:t>
            </a:r>
            <a:r>
              <a:rPr lang="he-IL" altLang="en-US" dirty="0"/>
              <a:t>)</a:t>
            </a:r>
            <a:endParaRPr lang="en-US" altLang="en-US" dirty="0"/>
          </a:p>
        </p:txBody>
      </p:sp>
      <p:sp>
        <p:nvSpPr>
          <p:cNvPr id="34822" name="Rectangle 3">
            <a:extLst>
              <a:ext uri="{FF2B5EF4-FFF2-40B4-BE49-F238E27FC236}">
                <a16:creationId xmlns:a16="http://schemas.microsoft.com/office/drawing/2014/main" id="{521C23D3-31A8-4B1F-A75A-6DFD56000706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e-IL" altLang="en-US" dirty="0"/>
              <a:t>מנגנון הדפדוף של לינוקס מקצה מסגרות לפי דרישה (</a:t>
            </a:r>
            <a:r>
              <a:rPr lang="en-US" altLang="en-US" dirty="0"/>
              <a:t>demand paging</a:t>
            </a:r>
            <a:r>
              <a:rPr lang="he-IL" altLang="en-US" dirty="0"/>
              <a:t>).</a:t>
            </a:r>
          </a:p>
          <a:p>
            <a:pPr marL="731520" lvl="1" indent="-457200">
              <a:buFont typeface="+mj-lt"/>
              <a:buAutoNum type="arabicPeriod"/>
            </a:pPr>
            <a:r>
              <a:rPr lang="he-IL" altLang="en-US" dirty="0"/>
              <a:t>כאשר משתמש מבקש זיכרון, רק רשימת אזורי הזיכרון מתעדכנת.</a:t>
            </a:r>
          </a:p>
          <a:p>
            <a:pPr marL="731520" lvl="1" indent="-457200">
              <a:buFont typeface="+mj-lt"/>
              <a:buAutoNum type="arabicPeriod"/>
            </a:pPr>
            <a:r>
              <a:rPr lang="he-IL" altLang="en-US" dirty="0"/>
              <a:t>הכניסות המתאימות בטבלת הדפים עדיין לא מצביעות למסגרות (ע"י סימון ביט </a:t>
            </a:r>
            <a:r>
              <a:rPr lang="en-US" altLang="en-US" dirty="0"/>
              <a:t>present == 0</a:t>
            </a:r>
            <a:r>
              <a:rPr lang="he-IL" altLang="en-US" dirty="0"/>
              <a:t>).</a:t>
            </a:r>
          </a:p>
          <a:p>
            <a:pPr marL="731520" lvl="1" indent="-457200">
              <a:buFont typeface="+mj-lt"/>
              <a:buAutoNum type="arabicPeriod"/>
            </a:pPr>
            <a:r>
              <a:rPr lang="he-IL" altLang="en-US" dirty="0"/>
              <a:t>המסגרת מוקצית או מועתקת מהדיסק רק בניסיון הגישה הראשון לדף, בעקבות </a:t>
            </a:r>
            <a:r>
              <a:rPr lang="en-US" altLang="en-US" dirty="0"/>
              <a:t>page fault</a:t>
            </a:r>
            <a:r>
              <a:rPr lang="he-IL" altLang="en-US" dirty="0"/>
              <a:t>.</a:t>
            </a:r>
          </a:p>
          <a:p>
            <a:endParaRPr lang="he-IL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1A7A10-96AF-42E9-9107-4D3F701CE6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מערכות הפעלה - תרגול 11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748D79-19E0-4EC3-956E-E6A15B42CF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34</a:t>
            </a:fld>
            <a:endParaRPr lang="en-US"/>
          </a:p>
        </p:txBody>
      </p:sp>
      <p:sp>
        <p:nvSpPr>
          <p:cNvPr id="7" name="Speech Bubble: Rectangle 7">
            <a:extLst>
              <a:ext uri="{FF2B5EF4-FFF2-40B4-BE49-F238E27FC236}">
                <a16:creationId xmlns:a16="http://schemas.microsoft.com/office/drawing/2014/main" id="{46032D22-B014-4D44-B35B-F5F267CC63D4}"/>
              </a:ext>
            </a:extLst>
          </p:cNvPr>
          <p:cNvSpPr/>
          <p:nvPr/>
        </p:nvSpPr>
        <p:spPr>
          <a:xfrm>
            <a:off x="1303777" y="4751869"/>
            <a:ext cx="3510645" cy="1011861"/>
          </a:xfrm>
          <a:prstGeom prst="wedgeRoundRectCallout">
            <a:avLst>
              <a:gd name="adj1" fmla="val 87856"/>
              <a:gd name="adj2" fmla="val -112306"/>
              <a:gd name="adj3" fmla="val 16667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en-US" sz="2000" dirty="0"/>
              <a:t>Major page fault</a:t>
            </a:r>
            <a:r>
              <a:rPr lang="he-IL" sz="2000" dirty="0"/>
              <a:t> – </a:t>
            </a:r>
          </a:p>
          <a:p>
            <a:pPr algn="ctr" rtl="1"/>
            <a:r>
              <a:rPr lang="he-IL" sz="2000" dirty="0"/>
              <a:t>חריגת דף שניגשת לדיסק,</a:t>
            </a:r>
            <a:br>
              <a:rPr lang="en-US" sz="2000" dirty="0"/>
            </a:br>
            <a:r>
              <a:rPr lang="he-IL" sz="2000" dirty="0"/>
              <a:t>ולכן דורשת יציאה להמתנה</a:t>
            </a:r>
            <a:endParaRPr lang="en-US" sz="2000" dirty="0"/>
          </a:p>
        </p:txBody>
      </p:sp>
      <p:sp>
        <p:nvSpPr>
          <p:cNvPr id="9" name="Speech Bubble: Rectangle 7">
            <a:extLst>
              <a:ext uri="{FF2B5EF4-FFF2-40B4-BE49-F238E27FC236}">
                <a16:creationId xmlns:a16="http://schemas.microsoft.com/office/drawing/2014/main" id="{46032D22-B014-4D44-B35B-F5F267CC63D4}"/>
              </a:ext>
            </a:extLst>
          </p:cNvPr>
          <p:cNvSpPr/>
          <p:nvPr/>
        </p:nvSpPr>
        <p:spPr>
          <a:xfrm>
            <a:off x="5176155" y="4751869"/>
            <a:ext cx="3510645" cy="1011861"/>
          </a:xfrm>
          <a:prstGeom prst="wedgeRoundRectCallout">
            <a:avLst>
              <a:gd name="adj1" fmla="val -8260"/>
              <a:gd name="adj2" fmla="val -113076"/>
              <a:gd name="adj3" fmla="val 16667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en-US" sz="2000" dirty="0"/>
              <a:t>Minor page fault</a:t>
            </a:r>
            <a:r>
              <a:rPr lang="he-IL" sz="2000" dirty="0"/>
              <a:t> – </a:t>
            </a:r>
          </a:p>
          <a:p>
            <a:pPr algn="ctr" rtl="1"/>
            <a:r>
              <a:rPr lang="he-IL" sz="2000" dirty="0"/>
              <a:t>חריגת דף שאינה ניגשת לדיסק,</a:t>
            </a:r>
            <a:br>
              <a:rPr lang="en-US" sz="2000" dirty="0"/>
            </a:br>
            <a:r>
              <a:rPr lang="he-IL" sz="2000" dirty="0"/>
              <a:t>ולכן אינה חוסמת את התהליך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1015064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5" name="Rectangle 2">
            <a:extLst>
              <a:ext uri="{FF2B5EF4-FFF2-40B4-BE49-F238E27FC236}">
                <a16:creationId xmlns:a16="http://schemas.microsoft.com/office/drawing/2014/main" id="{2A0D27FC-1891-48D3-B0F7-A412680AC8A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Demand Paging</a:t>
            </a:r>
            <a:r>
              <a:rPr lang="he-IL" altLang="en-US" dirty="0"/>
              <a:t> – טיפול בחריגת דף</a:t>
            </a:r>
            <a:endParaRPr lang="en-US" altLang="en-US" dirty="0"/>
          </a:p>
        </p:txBody>
      </p:sp>
      <p:sp>
        <p:nvSpPr>
          <p:cNvPr id="35846" name="Rectangle 3">
            <a:extLst>
              <a:ext uri="{FF2B5EF4-FFF2-40B4-BE49-F238E27FC236}">
                <a16:creationId xmlns:a16="http://schemas.microsoft.com/office/drawing/2014/main" id="{FA44C91F-B4A1-43B1-913B-1BC4882F5F96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he-IL" altLang="en-US" dirty="0"/>
              <a:t>הגרעין בודק אם הכתובת שגרמה לחריגה נמצאת בתוך אחד מאזורי הזיכרון ואם הגישה מתאימה להרשאות של אזור הזיכרון.</a:t>
            </a:r>
          </a:p>
          <a:p>
            <a:pPr lvl="1"/>
            <a:r>
              <a:rPr lang="he-IL" altLang="en-US" dirty="0"/>
              <a:t>אם לא, הגישה אינה חוקית.</a:t>
            </a:r>
          </a:p>
          <a:p>
            <a:pPr marL="457200" indent="-457200">
              <a:buFont typeface="+mj-lt"/>
              <a:buAutoNum type="arabicPeriod"/>
            </a:pPr>
            <a:r>
              <a:rPr lang="he-IL" altLang="en-US" dirty="0"/>
              <a:t>אם אזור הזיכרון ממפה קובץ שנמצא בדיסק, יש לטעון את המסגרת מהדיסק.</a:t>
            </a:r>
          </a:p>
          <a:p>
            <a:pPr marL="457200" indent="-457200">
              <a:buFont typeface="+mj-lt"/>
              <a:buAutoNum type="arabicPeriod"/>
            </a:pPr>
            <a:r>
              <a:rPr lang="he-IL" altLang="en-US" dirty="0"/>
              <a:t>אם אזור הזיכרון מתאים לזיכרון אנונימי קר (התהליכים החולקים את מרחב הזיכרון מעולם לא ניגשו אליו) אז:</a:t>
            </a:r>
          </a:p>
          <a:p>
            <a:pPr marL="617220" lvl="1" indent="-342900">
              <a:buFont typeface="+mj-lt"/>
              <a:buAutoNum type="arabicPeriod"/>
            </a:pPr>
            <a:r>
              <a:rPr lang="he-IL" altLang="en-US" dirty="0"/>
              <a:t>אם הגישה לכתיבה, מוקצית מסגרת חדשה הממולאת אפסים.</a:t>
            </a:r>
          </a:p>
          <a:p>
            <a:pPr marL="617220" lvl="1" indent="-342900">
              <a:buFont typeface="+mj-lt"/>
              <a:buAutoNum type="arabicPeriod"/>
            </a:pPr>
            <a:r>
              <a:rPr lang="he-IL" altLang="en-US" dirty="0"/>
              <a:t>אם הגישה לקריאה, הכניסה בטבלת הדפים מצביעה על מסגרת של דף קבוע מיוחד, הקרוי </a:t>
            </a:r>
            <a:r>
              <a:rPr lang="en-US" altLang="en-US" dirty="0"/>
              <a:t>ZERO_PAGE</a:t>
            </a:r>
            <a:r>
              <a:rPr lang="he-IL" altLang="en-US" dirty="0"/>
              <a:t>, וממולא אפסים. </a:t>
            </a:r>
          </a:p>
          <a:p>
            <a:pPr lvl="2"/>
            <a:r>
              <a:rPr lang="he-IL" altLang="en-US" dirty="0"/>
              <a:t>דף זה מסומן </a:t>
            </a:r>
            <a:r>
              <a:rPr lang="en-US" altLang="en-US" dirty="0"/>
              <a:t>read-only</a:t>
            </a:r>
            <a:r>
              <a:rPr lang="he-IL" altLang="en-US" dirty="0"/>
              <a:t>, כך שבכתיבה הראשונה לדף הוא ישוכפל לעותק פרטי לפי עיקרון ה-</a:t>
            </a:r>
            <a:r>
              <a:rPr lang="en-US" altLang="en-US" dirty="0"/>
              <a:t>COW</a:t>
            </a:r>
            <a:r>
              <a:rPr lang="he-IL" altLang="en-US" dirty="0"/>
              <a:t>.</a:t>
            </a:r>
          </a:p>
          <a:p>
            <a:pPr lvl="1"/>
            <a:endParaRPr lang="he-IL" altLang="en-US" dirty="0"/>
          </a:p>
          <a:p>
            <a:r>
              <a:rPr lang="he-IL" altLang="en-US" dirty="0"/>
              <a:t>בכל המקרים, הקצאת מסגרת חדשה עשויה לדרוש גם הוספת כניסות מתאימות בכל הרמות של טבלת הדפים.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51424E-E5CA-450F-8F99-79A5719C87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מערכות הפעלה - תרגול 11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268E13-260D-4020-B507-A02D180185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60130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9" name="Rectangle 1026">
            <a:extLst>
              <a:ext uri="{FF2B5EF4-FFF2-40B4-BE49-F238E27FC236}">
                <a16:creationId xmlns:a16="http://schemas.microsoft.com/office/drawing/2014/main" id="{65BB5F67-E265-425B-A113-268F234FB32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e-IL" altLang="en-US"/>
              <a:t>טיפול בתקלות</a:t>
            </a:r>
            <a:endParaRPr lang="en-US" altLang="en-US"/>
          </a:p>
        </p:txBody>
      </p:sp>
      <p:sp>
        <p:nvSpPr>
          <p:cNvPr id="36870" name="Rectangle 1027">
            <a:extLst>
              <a:ext uri="{FF2B5EF4-FFF2-40B4-BE49-F238E27FC236}">
                <a16:creationId xmlns:a16="http://schemas.microsoft.com/office/drawing/2014/main" id="{BBD5761C-284F-4149-B82E-54C3333BACCB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he-IL" altLang="en-US" sz="2400" dirty="0"/>
              <a:t>החריגה מסווגת כתקלה (גישה לא חוקית) אם:</a:t>
            </a:r>
          </a:p>
          <a:p>
            <a:pPr lvl="1" eaLnBrk="1" hangingPunct="1">
              <a:lnSpc>
                <a:spcPct val="80000"/>
              </a:lnSpc>
            </a:pPr>
            <a:r>
              <a:rPr lang="he-IL" altLang="en-US" sz="2400" dirty="0"/>
              <a:t>הפעולה (קריאה או כתיבה) לא מורשית לפי הרשאות האזור.</a:t>
            </a:r>
          </a:p>
          <a:p>
            <a:pPr lvl="1" eaLnBrk="1" hangingPunct="1">
              <a:lnSpc>
                <a:spcPct val="80000"/>
              </a:lnSpc>
            </a:pPr>
            <a:r>
              <a:rPr lang="he-IL" altLang="en-US" sz="2400" dirty="0"/>
              <a:t>גישה מקוד משתמש לדפי הגרעין.</a:t>
            </a:r>
          </a:p>
          <a:p>
            <a:pPr lvl="1" eaLnBrk="1" hangingPunct="1">
              <a:lnSpc>
                <a:spcPct val="80000"/>
              </a:lnSpc>
            </a:pPr>
            <a:r>
              <a:rPr lang="he-IL" altLang="en-US" sz="2400" dirty="0"/>
              <a:t>גישה לכתובת בתחום המשתמש, שאיננה בתוך אזור זיכרון.</a:t>
            </a:r>
          </a:p>
          <a:p>
            <a:pPr lvl="2" eaLnBrk="1" hangingPunct="1">
              <a:lnSpc>
                <a:spcPct val="80000"/>
              </a:lnSpc>
            </a:pPr>
            <a:r>
              <a:rPr lang="he-IL" altLang="en-US" sz="2000" dirty="0"/>
              <a:t>לכלל זה יש חריג אחד – כתיבה למחסנית, שעלולה "לגלוש" מעבר לאזור הזיכרון הנוכחי שלה.</a:t>
            </a:r>
          </a:p>
          <a:p>
            <a:pPr lvl="3" eaLnBrk="1" hangingPunct="1">
              <a:lnSpc>
                <a:spcPct val="80000"/>
              </a:lnSpc>
            </a:pPr>
            <a:r>
              <a:rPr lang="he-IL" altLang="en-US" sz="1800" dirty="0"/>
              <a:t>פעולת כתיבה יחידה למחסנית יכולה להגדיל אותה לכל היותר ב-32 בתים (פעולת </a:t>
            </a:r>
            <a:r>
              <a:rPr lang="en-US" altLang="en-US" sz="1800" dirty="0" err="1"/>
              <a:t>pusha</a:t>
            </a:r>
            <a:r>
              <a:rPr lang="he-IL" altLang="en-US" sz="1800" dirty="0"/>
              <a:t>).</a:t>
            </a:r>
          </a:p>
          <a:p>
            <a:pPr lvl="3" eaLnBrk="1" hangingPunct="1">
              <a:lnSpc>
                <a:spcPct val="80000"/>
              </a:lnSpc>
            </a:pPr>
            <a:r>
              <a:rPr lang="he-IL" altLang="en-US" sz="1800" dirty="0"/>
              <a:t>לכן, אם הפעולה היא כתיבה בהתאם להרשאות, אזור הזיכרון הוא מחסנית (</a:t>
            </a:r>
            <a:r>
              <a:rPr lang="en-US" altLang="en-US" sz="1800" dirty="0"/>
              <a:t>VM_GROWDOWN</a:t>
            </a:r>
            <a:r>
              <a:rPr lang="he-IL" altLang="en-US" sz="1800" dirty="0"/>
              <a:t> דלוק), וכתובת הגישה היא עד 32 בתים מתחת לתחילת אזור המחסנית, מוקצה דף נוסף למחסנית וביצוע הכתיבה מאופשר.</a:t>
            </a:r>
          </a:p>
          <a:p>
            <a:pPr eaLnBrk="1" hangingPunct="1">
              <a:lnSpc>
                <a:spcPct val="80000"/>
              </a:lnSpc>
            </a:pPr>
            <a:r>
              <a:rPr lang="he-IL" altLang="en-US" sz="2400" dirty="0"/>
              <a:t>אם הגישה הייתה מקוד תהליך משתמש, נשלח לתהליך </a:t>
            </a:r>
            <a:r>
              <a:rPr lang="en-US" altLang="en-US" sz="2400" dirty="0"/>
              <a:t>signal</a:t>
            </a:r>
            <a:r>
              <a:rPr lang="he-IL" altLang="en-US" sz="2400" dirty="0"/>
              <a:t> מסוג </a:t>
            </a:r>
            <a:r>
              <a:rPr lang="en-US" altLang="en-US" sz="2400" dirty="0"/>
              <a:t>SIGSEGV</a:t>
            </a:r>
            <a:r>
              <a:rPr lang="he-IL" altLang="en-US" sz="2400" dirty="0"/>
              <a:t>, לציין "גישה לא חוקית לזיכרון".</a:t>
            </a:r>
          </a:p>
          <a:p>
            <a:pPr eaLnBrk="1" hangingPunct="1">
              <a:lnSpc>
                <a:spcPct val="80000"/>
              </a:lnSpc>
            </a:pPr>
            <a:r>
              <a:rPr lang="he-IL" altLang="en-US" sz="2400" dirty="0"/>
              <a:t>אם הגישה הייתה מקוד גרעין, מוכרזת תקלת מערכת – </a:t>
            </a:r>
            <a:r>
              <a:rPr lang="en-US" altLang="en-US" sz="2400" dirty="0"/>
              <a:t>kernel oops</a:t>
            </a:r>
            <a:r>
              <a:rPr lang="he-IL" altLang="en-US" sz="2400" dirty="0"/>
              <a:t>.</a:t>
            </a:r>
            <a:endParaRPr lang="en-US" altLang="en-US" sz="2400" dirty="0"/>
          </a:p>
        </p:txBody>
      </p:sp>
      <p:pic>
        <p:nvPicPr>
          <p:cNvPr id="36871" name="Picture 1029" descr="j0104748[1]">
            <a:extLst>
              <a:ext uri="{FF2B5EF4-FFF2-40B4-BE49-F238E27FC236}">
                <a16:creationId xmlns:a16="http://schemas.microsoft.com/office/drawing/2014/main" id="{37C65019-88C9-4D03-A1C4-6FBD693AE3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81000"/>
            <a:ext cx="1150938" cy="1208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F729CB-8D9C-48E9-A142-8763F05584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he-IL"/>
              <a:t>מערכות הפעלה - תרגול 11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C8D2CC-27AA-44AA-9A71-955B7FA1CF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30809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3" name="Rectangle 1026">
            <a:extLst>
              <a:ext uri="{FF2B5EF4-FFF2-40B4-BE49-F238E27FC236}">
                <a16:creationId xmlns:a16="http://schemas.microsoft.com/office/drawing/2014/main" id="{75CDB976-2A61-4D6C-96F1-D4A5962AE81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e-IL" altLang="en-US" dirty="0"/>
              <a:t>סיכום: טיפול בחריגת דף במצב משתמש</a:t>
            </a:r>
            <a:br>
              <a:rPr lang="he-IL" altLang="en-US" dirty="0"/>
            </a:br>
            <a:endParaRPr lang="en-US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81D97E-3DB8-4946-9A2B-F3112D2DB2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מערכות הפעלה - תרגול 11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BCC19B-58E1-4A64-A321-470DB9953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37</a:t>
            </a:fld>
            <a:endParaRPr lang="en-US"/>
          </a:p>
        </p:txBody>
      </p:sp>
      <p:sp>
        <p:nvSpPr>
          <p:cNvPr id="37894" name="AutoShape 1057">
            <a:extLst>
              <a:ext uri="{FF2B5EF4-FFF2-40B4-BE49-F238E27FC236}">
                <a16:creationId xmlns:a16="http://schemas.microsoft.com/office/drawing/2014/main" id="{CAED0A70-DB8A-4C4C-BDBA-753E67D7D5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00800" y="4343400"/>
            <a:ext cx="1981200" cy="838200"/>
          </a:xfrm>
          <a:prstGeom prst="octagon">
            <a:avLst>
              <a:gd name="adj" fmla="val 2928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/>
          </a:p>
        </p:txBody>
      </p:sp>
      <p:cxnSp>
        <p:nvCxnSpPr>
          <p:cNvPr id="37895" name="AutoShape 1067">
            <a:extLst>
              <a:ext uri="{FF2B5EF4-FFF2-40B4-BE49-F238E27FC236}">
                <a16:creationId xmlns:a16="http://schemas.microsoft.com/office/drawing/2014/main" id="{7573A96D-4B3B-4526-B82E-C9F10982C593}"/>
              </a:ext>
            </a:extLst>
          </p:cNvPr>
          <p:cNvCxnSpPr>
            <a:cxnSpLocks noChangeShapeType="1"/>
            <a:stCxn id="37955" idx="2"/>
            <a:endCxn id="37953" idx="2"/>
          </p:cNvCxnSpPr>
          <p:nvPr/>
        </p:nvCxnSpPr>
        <p:spPr bwMode="auto">
          <a:xfrm rot="10800000" flipV="1">
            <a:off x="1371600" y="2095500"/>
            <a:ext cx="76200" cy="495300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7896" name="AutoShape 1068">
            <a:extLst>
              <a:ext uri="{FF2B5EF4-FFF2-40B4-BE49-F238E27FC236}">
                <a16:creationId xmlns:a16="http://schemas.microsoft.com/office/drawing/2014/main" id="{F34F0A41-A2CC-44CE-8ECB-F148279B22A7}"/>
              </a:ext>
            </a:extLst>
          </p:cNvPr>
          <p:cNvCxnSpPr>
            <a:cxnSpLocks noChangeShapeType="1"/>
            <a:stCxn id="37955" idx="2"/>
            <a:endCxn id="37949" idx="2"/>
          </p:cNvCxnSpPr>
          <p:nvPr/>
        </p:nvCxnSpPr>
        <p:spPr bwMode="auto">
          <a:xfrm>
            <a:off x="3048000" y="2095500"/>
            <a:ext cx="381000" cy="1333500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7897" name="AutoShape 1069">
            <a:extLst>
              <a:ext uri="{FF2B5EF4-FFF2-40B4-BE49-F238E27FC236}">
                <a16:creationId xmlns:a16="http://schemas.microsoft.com/office/drawing/2014/main" id="{FBC8133A-EF20-4E98-950C-2252A4464AF1}"/>
              </a:ext>
            </a:extLst>
          </p:cNvPr>
          <p:cNvCxnSpPr>
            <a:cxnSpLocks noChangeShapeType="1"/>
            <a:stCxn id="37953" idx="2"/>
            <a:endCxn id="37951" idx="0"/>
          </p:cNvCxnSpPr>
          <p:nvPr/>
        </p:nvCxnSpPr>
        <p:spPr bwMode="auto">
          <a:xfrm rot="10800000" flipH="1" flipV="1">
            <a:off x="457200" y="2857500"/>
            <a:ext cx="609600" cy="723900"/>
          </a:xfrm>
          <a:prstGeom prst="bentConnector4">
            <a:avLst>
              <a:gd name="adj1" fmla="val -37500"/>
              <a:gd name="adj2" fmla="val 68421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7898" name="AutoShape 1070">
            <a:extLst>
              <a:ext uri="{FF2B5EF4-FFF2-40B4-BE49-F238E27FC236}">
                <a16:creationId xmlns:a16="http://schemas.microsoft.com/office/drawing/2014/main" id="{40003EEC-E51B-427B-97C1-ED5A9B059874}"/>
              </a:ext>
            </a:extLst>
          </p:cNvPr>
          <p:cNvCxnSpPr>
            <a:cxnSpLocks noChangeShapeType="1"/>
            <a:stCxn id="37949" idx="2"/>
            <a:endCxn id="37947" idx="2"/>
          </p:cNvCxnSpPr>
          <p:nvPr/>
        </p:nvCxnSpPr>
        <p:spPr bwMode="auto">
          <a:xfrm rot="10800000" flipH="1" flipV="1">
            <a:off x="2514600" y="3695700"/>
            <a:ext cx="762000" cy="800100"/>
          </a:xfrm>
          <a:prstGeom prst="bentConnector4">
            <a:avLst>
              <a:gd name="adj1" fmla="val -30000"/>
              <a:gd name="adj2" fmla="val 66667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7899" name="AutoShape 1071">
            <a:extLst>
              <a:ext uri="{FF2B5EF4-FFF2-40B4-BE49-F238E27FC236}">
                <a16:creationId xmlns:a16="http://schemas.microsoft.com/office/drawing/2014/main" id="{67E8115C-9166-4968-8D77-146F323C82C2}"/>
              </a:ext>
            </a:extLst>
          </p:cNvPr>
          <p:cNvCxnSpPr>
            <a:cxnSpLocks noChangeShapeType="1"/>
            <a:stCxn id="37947" idx="2"/>
            <a:endCxn id="37943" idx="0"/>
          </p:cNvCxnSpPr>
          <p:nvPr/>
        </p:nvCxnSpPr>
        <p:spPr bwMode="auto">
          <a:xfrm rot="10800000" flipV="1">
            <a:off x="1866900" y="4800600"/>
            <a:ext cx="419100" cy="838200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7900" name="AutoShape 1073">
            <a:extLst>
              <a:ext uri="{FF2B5EF4-FFF2-40B4-BE49-F238E27FC236}">
                <a16:creationId xmlns:a16="http://schemas.microsoft.com/office/drawing/2014/main" id="{3601797F-E4A2-46E6-97D2-6D3E9ED4100A}"/>
              </a:ext>
            </a:extLst>
          </p:cNvPr>
          <p:cNvCxnSpPr>
            <a:cxnSpLocks noChangeShapeType="1"/>
            <a:stCxn id="37945" idx="2"/>
            <a:endCxn id="37894" idx="2"/>
          </p:cNvCxnSpPr>
          <p:nvPr/>
        </p:nvCxnSpPr>
        <p:spPr bwMode="auto">
          <a:xfrm flipH="1">
            <a:off x="7391400" y="3390900"/>
            <a:ext cx="990600" cy="952500"/>
          </a:xfrm>
          <a:prstGeom prst="bentConnector4">
            <a:avLst>
              <a:gd name="adj1" fmla="val -23079"/>
              <a:gd name="adj2" fmla="val 6400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7901" name="AutoShape 1075">
            <a:extLst>
              <a:ext uri="{FF2B5EF4-FFF2-40B4-BE49-F238E27FC236}">
                <a16:creationId xmlns:a16="http://schemas.microsoft.com/office/drawing/2014/main" id="{E4AE4CA9-90C6-4F1D-8E9C-DBB4EA912476}"/>
              </a:ext>
            </a:extLst>
          </p:cNvPr>
          <p:cNvCxnSpPr>
            <a:cxnSpLocks noChangeShapeType="1"/>
            <a:stCxn id="37894" idx="2"/>
            <a:endCxn id="37934" idx="3"/>
          </p:cNvCxnSpPr>
          <p:nvPr/>
        </p:nvCxnSpPr>
        <p:spPr bwMode="auto">
          <a:xfrm>
            <a:off x="8382000" y="4762500"/>
            <a:ext cx="152400" cy="1181100"/>
          </a:xfrm>
          <a:prstGeom prst="bentConnector3">
            <a:avLst>
              <a:gd name="adj1" fmla="val 25000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7902" name="AutoShape 1080">
            <a:extLst>
              <a:ext uri="{FF2B5EF4-FFF2-40B4-BE49-F238E27FC236}">
                <a16:creationId xmlns:a16="http://schemas.microsoft.com/office/drawing/2014/main" id="{5FEAE979-856D-40DE-B6F1-FFD4077F8939}"/>
              </a:ext>
            </a:extLst>
          </p:cNvPr>
          <p:cNvCxnSpPr>
            <a:cxnSpLocks noChangeShapeType="1"/>
            <a:stCxn id="37894" idx="2"/>
            <a:endCxn id="37939" idx="0"/>
          </p:cNvCxnSpPr>
          <p:nvPr/>
        </p:nvCxnSpPr>
        <p:spPr bwMode="auto">
          <a:xfrm rot="10800000" flipV="1">
            <a:off x="6019800" y="4762500"/>
            <a:ext cx="381000" cy="876300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7903" name="Text Box 1081">
            <a:extLst>
              <a:ext uri="{FF2B5EF4-FFF2-40B4-BE49-F238E27FC236}">
                <a16:creationId xmlns:a16="http://schemas.microsoft.com/office/drawing/2014/main" id="{31B2ABFA-EB69-49AD-808D-D607D66DB3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4200" y="1295400"/>
            <a:ext cx="8794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A1FD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>
                <a:solidFill>
                  <a:srgbClr val="0000FF"/>
                </a:solidFill>
              </a:rPr>
              <a:t>yes</a:t>
            </a:r>
          </a:p>
        </p:txBody>
      </p:sp>
      <p:sp>
        <p:nvSpPr>
          <p:cNvPr id="37904" name="Text Box 1082">
            <a:extLst>
              <a:ext uri="{FF2B5EF4-FFF2-40B4-BE49-F238E27FC236}">
                <a16:creationId xmlns:a16="http://schemas.microsoft.com/office/drawing/2014/main" id="{BA25E92A-A145-4D22-B7BC-D50B528812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3600" y="1295400"/>
            <a:ext cx="501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A1FD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>
                <a:solidFill>
                  <a:srgbClr val="FF0000"/>
                </a:solidFill>
              </a:rPr>
              <a:t>no</a:t>
            </a:r>
            <a:r>
              <a:rPr lang="en-US" altLang="en-US"/>
              <a:t> </a:t>
            </a:r>
          </a:p>
        </p:txBody>
      </p:sp>
      <p:sp>
        <p:nvSpPr>
          <p:cNvPr id="37905" name="Text Box 1083">
            <a:extLst>
              <a:ext uri="{FF2B5EF4-FFF2-40B4-BE49-F238E27FC236}">
                <a16:creationId xmlns:a16="http://schemas.microsoft.com/office/drawing/2014/main" id="{A5864A4D-9793-4704-9F74-B6E09AB1AC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1752600"/>
            <a:ext cx="539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A1FD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>
                <a:solidFill>
                  <a:srgbClr val="0000FF"/>
                </a:solidFill>
              </a:rPr>
              <a:t>yes</a:t>
            </a:r>
          </a:p>
        </p:txBody>
      </p:sp>
      <p:sp>
        <p:nvSpPr>
          <p:cNvPr id="37906" name="Text Box 1084">
            <a:extLst>
              <a:ext uri="{FF2B5EF4-FFF2-40B4-BE49-F238E27FC236}">
                <a16:creationId xmlns:a16="http://schemas.microsoft.com/office/drawing/2014/main" id="{FA134C31-608F-4BAB-AE92-DD426E520B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1752600"/>
            <a:ext cx="501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A1FD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>
                <a:solidFill>
                  <a:srgbClr val="FF0000"/>
                </a:solidFill>
              </a:rPr>
              <a:t>no</a:t>
            </a:r>
            <a:r>
              <a:rPr lang="en-US" altLang="en-US"/>
              <a:t> </a:t>
            </a:r>
          </a:p>
        </p:txBody>
      </p:sp>
      <p:sp>
        <p:nvSpPr>
          <p:cNvPr id="37907" name="Line 1090">
            <a:extLst>
              <a:ext uri="{FF2B5EF4-FFF2-40B4-BE49-F238E27FC236}">
                <a16:creationId xmlns:a16="http://schemas.microsoft.com/office/drawing/2014/main" id="{CFA2FFD8-5EBA-4C18-BFC1-6481DCC0A0F1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0" y="2819400"/>
            <a:ext cx="5257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cxnSp>
        <p:nvCxnSpPr>
          <p:cNvPr id="37908" name="AutoShape 1091">
            <a:extLst>
              <a:ext uri="{FF2B5EF4-FFF2-40B4-BE49-F238E27FC236}">
                <a16:creationId xmlns:a16="http://schemas.microsoft.com/office/drawing/2014/main" id="{74E3E312-1D9B-4EAE-AD75-A8D4CF5B1636}"/>
              </a:ext>
            </a:extLst>
          </p:cNvPr>
          <p:cNvCxnSpPr>
            <a:cxnSpLocks noChangeShapeType="1"/>
            <a:stCxn id="37949" idx="2"/>
          </p:cNvCxnSpPr>
          <p:nvPr/>
        </p:nvCxnSpPr>
        <p:spPr bwMode="auto">
          <a:xfrm flipV="1">
            <a:off x="4343400" y="2895600"/>
            <a:ext cx="3200400" cy="800100"/>
          </a:xfrm>
          <a:prstGeom prst="bentConnector3">
            <a:avLst>
              <a:gd name="adj1" fmla="val 17556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7909" name="AutoShape 1092">
            <a:extLst>
              <a:ext uri="{FF2B5EF4-FFF2-40B4-BE49-F238E27FC236}">
                <a16:creationId xmlns:a16="http://schemas.microsoft.com/office/drawing/2014/main" id="{5819255C-F03B-431D-B37F-8E3D903EECAF}"/>
              </a:ext>
            </a:extLst>
          </p:cNvPr>
          <p:cNvCxnSpPr>
            <a:cxnSpLocks noChangeShapeType="1"/>
            <a:stCxn id="37947" idx="2"/>
          </p:cNvCxnSpPr>
          <p:nvPr/>
        </p:nvCxnSpPr>
        <p:spPr bwMode="auto">
          <a:xfrm flipV="1">
            <a:off x="4267200" y="2971800"/>
            <a:ext cx="3276600" cy="1828800"/>
          </a:xfrm>
          <a:prstGeom prst="bentConnector3">
            <a:avLst>
              <a:gd name="adj1" fmla="val 2713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7910" name="AutoShape 1094">
            <a:extLst>
              <a:ext uri="{FF2B5EF4-FFF2-40B4-BE49-F238E27FC236}">
                <a16:creationId xmlns:a16="http://schemas.microsoft.com/office/drawing/2014/main" id="{9D512CA0-9711-4507-B112-172E1E78B882}"/>
              </a:ext>
            </a:extLst>
          </p:cNvPr>
          <p:cNvCxnSpPr>
            <a:cxnSpLocks noChangeShapeType="1"/>
            <a:stCxn id="37945" idx="2"/>
          </p:cNvCxnSpPr>
          <p:nvPr/>
        </p:nvCxnSpPr>
        <p:spPr bwMode="auto">
          <a:xfrm rot="10800000" flipV="1">
            <a:off x="5486400" y="3390900"/>
            <a:ext cx="1219200" cy="1790700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7911" name="AutoShape 1095">
            <a:extLst>
              <a:ext uri="{FF2B5EF4-FFF2-40B4-BE49-F238E27FC236}">
                <a16:creationId xmlns:a16="http://schemas.microsoft.com/office/drawing/2014/main" id="{DC974646-2EB9-4DBB-A7D7-83F54486EE74}"/>
              </a:ext>
            </a:extLst>
          </p:cNvPr>
          <p:cNvCxnSpPr>
            <a:cxnSpLocks noChangeShapeType="1"/>
            <a:endCxn id="37941" idx="0"/>
          </p:cNvCxnSpPr>
          <p:nvPr/>
        </p:nvCxnSpPr>
        <p:spPr bwMode="auto">
          <a:xfrm rot="10800000" flipV="1">
            <a:off x="4114800" y="5181600"/>
            <a:ext cx="1371600" cy="457200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7912" name="Text Box 1096">
            <a:extLst>
              <a:ext uri="{FF2B5EF4-FFF2-40B4-BE49-F238E27FC236}">
                <a16:creationId xmlns:a16="http://schemas.microsoft.com/office/drawing/2014/main" id="{01321630-EDAA-4C8F-A7C0-68BFB87657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2514600"/>
            <a:ext cx="539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A1FD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>
                <a:solidFill>
                  <a:srgbClr val="0000FF"/>
                </a:solidFill>
              </a:rPr>
              <a:t>yes</a:t>
            </a:r>
          </a:p>
        </p:txBody>
      </p:sp>
      <p:sp>
        <p:nvSpPr>
          <p:cNvPr id="37913" name="Text Box 1097">
            <a:extLst>
              <a:ext uri="{FF2B5EF4-FFF2-40B4-BE49-F238E27FC236}">
                <a16:creationId xmlns:a16="http://schemas.microsoft.com/office/drawing/2014/main" id="{21A93C44-595C-4B77-8966-887C4CE5F4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25146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A1FD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>
                <a:solidFill>
                  <a:srgbClr val="FF0000"/>
                </a:solidFill>
              </a:rPr>
              <a:t>no</a:t>
            </a:r>
            <a:r>
              <a:rPr lang="en-US" altLang="en-US"/>
              <a:t> </a:t>
            </a:r>
          </a:p>
        </p:txBody>
      </p:sp>
      <p:sp>
        <p:nvSpPr>
          <p:cNvPr id="37914" name="Text Box 1098">
            <a:extLst>
              <a:ext uri="{FF2B5EF4-FFF2-40B4-BE49-F238E27FC236}">
                <a16:creationId xmlns:a16="http://schemas.microsoft.com/office/drawing/2014/main" id="{FE11C249-6875-4F95-AE60-CAE22D6610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7400" y="33528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A1FD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>
                <a:solidFill>
                  <a:srgbClr val="FF0000"/>
                </a:solidFill>
              </a:rPr>
              <a:t>no</a:t>
            </a:r>
            <a:r>
              <a:rPr lang="en-US" altLang="en-US"/>
              <a:t> </a:t>
            </a:r>
          </a:p>
        </p:txBody>
      </p:sp>
      <p:sp>
        <p:nvSpPr>
          <p:cNvPr id="37915" name="Text Box 1099">
            <a:extLst>
              <a:ext uri="{FF2B5EF4-FFF2-40B4-BE49-F238E27FC236}">
                <a16:creationId xmlns:a16="http://schemas.microsoft.com/office/drawing/2014/main" id="{710BAFA3-5083-4CA0-992E-FE7736CC1B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4419600"/>
            <a:ext cx="539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A1FD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>
                <a:solidFill>
                  <a:srgbClr val="0000FF"/>
                </a:solidFill>
              </a:rPr>
              <a:t>yes</a:t>
            </a:r>
          </a:p>
        </p:txBody>
      </p:sp>
      <p:sp>
        <p:nvSpPr>
          <p:cNvPr id="37916" name="Text Box 1100">
            <a:extLst>
              <a:ext uri="{FF2B5EF4-FFF2-40B4-BE49-F238E27FC236}">
                <a16:creationId xmlns:a16="http://schemas.microsoft.com/office/drawing/2014/main" id="{8DC30131-22C9-49E4-BE18-0D817C9EA9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7200" y="44958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A1FD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>
                <a:solidFill>
                  <a:srgbClr val="FF0000"/>
                </a:solidFill>
              </a:rPr>
              <a:t>no</a:t>
            </a:r>
            <a:r>
              <a:rPr lang="en-US" altLang="en-US"/>
              <a:t> </a:t>
            </a:r>
          </a:p>
        </p:txBody>
      </p:sp>
      <p:sp>
        <p:nvSpPr>
          <p:cNvPr id="37917" name="Text Box 1101">
            <a:extLst>
              <a:ext uri="{FF2B5EF4-FFF2-40B4-BE49-F238E27FC236}">
                <a16:creationId xmlns:a16="http://schemas.microsoft.com/office/drawing/2014/main" id="{EC9E8783-73E4-4A76-BB5A-7B5C39767C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3400" y="3352800"/>
            <a:ext cx="539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A1FD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>
                <a:solidFill>
                  <a:srgbClr val="0000FF"/>
                </a:solidFill>
              </a:rPr>
              <a:t>yes</a:t>
            </a:r>
          </a:p>
        </p:txBody>
      </p:sp>
      <p:sp>
        <p:nvSpPr>
          <p:cNvPr id="37918" name="Text Box 1102">
            <a:extLst>
              <a:ext uri="{FF2B5EF4-FFF2-40B4-BE49-F238E27FC236}">
                <a16:creationId xmlns:a16="http://schemas.microsoft.com/office/drawing/2014/main" id="{77E449D7-758B-44E8-9CFA-93B6476662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0" y="3048000"/>
            <a:ext cx="539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A1FD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>
                <a:solidFill>
                  <a:srgbClr val="0000FF"/>
                </a:solidFill>
              </a:rPr>
              <a:t>yes</a:t>
            </a:r>
          </a:p>
        </p:txBody>
      </p:sp>
      <p:sp>
        <p:nvSpPr>
          <p:cNvPr id="37919" name="Text Box 1103">
            <a:extLst>
              <a:ext uri="{FF2B5EF4-FFF2-40B4-BE49-F238E27FC236}">
                <a16:creationId xmlns:a16="http://schemas.microsoft.com/office/drawing/2014/main" id="{8BC8ED1E-7676-4339-B4CB-02A8DEFB8D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0" y="30480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A1FD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>
                <a:solidFill>
                  <a:srgbClr val="FF0000"/>
                </a:solidFill>
              </a:rPr>
              <a:t>no</a:t>
            </a:r>
            <a:r>
              <a:rPr lang="en-US" altLang="en-US"/>
              <a:t> </a:t>
            </a:r>
          </a:p>
        </p:txBody>
      </p:sp>
      <p:sp>
        <p:nvSpPr>
          <p:cNvPr id="37920" name="Text Box 1104">
            <a:extLst>
              <a:ext uri="{FF2B5EF4-FFF2-40B4-BE49-F238E27FC236}">
                <a16:creationId xmlns:a16="http://schemas.microsoft.com/office/drawing/2014/main" id="{6C7DE040-4628-40BA-8EB5-E67BB8C8D4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3600" y="44196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A1FD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>
                <a:solidFill>
                  <a:srgbClr val="FF0000"/>
                </a:solidFill>
              </a:rPr>
              <a:t>no</a:t>
            </a:r>
            <a:r>
              <a:rPr lang="en-US" altLang="en-US"/>
              <a:t> </a:t>
            </a:r>
          </a:p>
        </p:txBody>
      </p:sp>
      <p:sp>
        <p:nvSpPr>
          <p:cNvPr id="37921" name="Text Box 1106">
            <a:extLst>
              <a:ext uri="{FF2B5EF4-FFF2-40B4-BE49-F238E27FC236}">
                <a16:creationId xmlns:a16="http://schemas.microsoft.com/office/drawing/2014/main" id="{6B12235F-E3C0-4D00-ADC7-84431F0053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0" y="4419600"/>
            <a:ext cx="539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A1FD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>
                <a:solidFill>
                  <a:srgbClr val="0000FF"/>
                </a:solidFill>
              </a:rPr>
              <a:t>yes</a:t>
            </a:r>
          </a:p>
        </p:txBody>
      </p:sp>
      <p:sp>
        <p:nvSpPr>
          <p:cNvPr id="37922" name="Text Box 1107">
            <a:extLst>
              <a:ext uri="{FF2B5EF4-FFF2-40B4-BE49-F238E27FC236}">
                <a16:creationId xmlns:a16="http://schemas.microsoft.com/office/drawing/2014/main" id="{FB159386-D0CA-4E2F-AC6F-AD495CC964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43800" y="2590800"/>
            <a:ext cx="1149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A1FD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/>
              <a:t>bad_area</a:t>
            </a:r>
          </a:p>
        </p:txBody>
      </p:sp>
      <p:grpSp>
        <p:nvGrpSpPr>
          <p:cNvPr id="37923" name="Group 1108">
            <a:extLst>
              <a:ext uri="{FF2B5EF4-FFF2-40B4-BE49-F238E27FC236}">
                <a16:creationId xmlns:a16="http://schemas.microsoft.com/office/drawing/2014/main" id="{49D73E75-1A7B-4723-A0ED-A3BFE15A1399}"/>
              </a:ext>
            </a:extLst>
          </p:cNvPr>
          <p:cNvGrpSpPr>
            <a:grpSpLocks/>
          </p:cNvGrpSpPr>
          <p:nvPr/>
        </p:nvGrpSpPr>
        <p:grpSpPr bwMode="auto">
          <a:xfrm>
            <a:off x="4003675" y="1219200"/>
            <a:ext cx="1978025" cy="762000"/>
            <a:chOff x="2522" y="768"/>
            <a:chExt cx="1126" cy="480"/>
          </a:xfrm>
        </p:grpSpPr>
        <p:sp>
          <p:nvSpPr>
            <p:cNvPr id="37957" name="AutoShape 1051">
              <a:extLst>
                <a:ext uri="{FF2B5EF4-FFF2-40B4-BE49-F238E27FC236}">
                  <a16:creationId xmlns:a16="http://schemas.microsoft.com/office/drawing/2014/main" id="{5E5F3C28-9227-43A6-AB22-EF072EEB1D6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44" y="768"/>
              <a:ext cx="1104" cy="480"/>
            </a:xfrm>
            <a:prstGeom prst="octagon">
              <a:avLst>
                <a:gd name="adj" fmla="val 2928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ct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ct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ct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ct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endParaRPr lang="en-US" altLang="en-US"/>
            </a:p>
          </p:txBody>
        </p:sp>
        <p:sp>
          <p:nvSpPr>
            <p:cNvPr id="37958" name="Text Box 1031">
              <a:extLst>
                <a:ext uri="{FF2B5EF4-FFF2-40B4-BE49-F238E27FC236}">
                  <a16:creationId xmlns:a16="http://schemas.microsoft.com/office/drawing/2014/main" id="{3E0F75F0-12E6-4814-9315-CDD12A7602A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22" y="816"/>
              <a:ext cx="1126" cy="3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BBA1FD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ct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ct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ct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ct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rtl="0" eaLnBrk="1" hangingPunct="1">
                <a:spcBef>
                  <a:spcPct val="50000"/>
                </a:spcBef>
              </a:pPr>
              <a:r>
                <a:rPr lang="en-US" altLang="en-US" sz="1600" dirty="0"/>
                <a:t>User address in a memory region</a:t>
              </a:r>
            </a:p>
          </p:txBody>
        </p:sp>
      </p:grpSp>
      <p:grpSp>
        <p:nvGrpSpPr>
          <p:cNvPr id="37924" name="Group 1109">
            <a:extLst>
              <a:ext uri="{FF2B5EF4-FFF2-40B4-BE49-F238E27FC236}">
                <a16:creationId xmlns:a16="http://schemas.microsoft.com/office/drawing/2014/main" id="{6C2E4B1B-2F31-4289-911C-F0AAF4E3D67C}"/>
              </a:ext>
            </a:extLst>
          </p:cNvPr>
          <p:cNvGrpSpPr>
            <a:grpSpLocks/>
          </p:cNvGrpSpPr>
          <p:nvPr/>
        </p:nvGrpSpPr>
        <p:grpSpPr bwMode="auto">
          <a:xfrm>
            <a:off x="1447800" y="1828800"/>
            <a:ext cx="1600200" cy="533400"/>
            <a:chOff x="912" y="1152"/>
            <a:chExt cx="1008" cy="336"/>
          </a:xfrm>
        </p:grpSpPr>
        <p:sp>
          <p:nvSpPr>
            <p:cNvPr id="37955" name="AutoShape 1052">
              <a:extLst>
                <a:ext uri="{FF2B5EF4-FFF2-40B4-BE49-F238E27FC236}">
                  <a16:creationId xmlns:a16="http://schemas.microsoft.com/office/drawing/2014/main" id="{A72EDD6F-74F7-4F08-B418-FFA39473E3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12" y="1152"/>
              <a:ext cx="1008" cy="336"/>
            </a:xfrm>
            <a:prstGeom prst="octagon">
              <a:avLst>
                <a:gd name="adj" fmla="val 2928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ct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ct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ct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ct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endParaRPr lang="en-US" altLang="en-US"/>
            </a:p>
          </p:txBody>
        </p:sp>
        <p:sp>
          <p:nvSpPr>
            <p:cNvPr id="37956" name="Text Box 1033">
              <a:extLst>
                <a:ext uri="{FF2B5EF4-FFF2-40B4-BE49-F238E27FC236}">
                  <a16:creationId xmlns:a16="http://schemas.microsoft.com/office/drawing/2014/main" id="{B7708AA1-3582-4524-914D-DD9E26790AA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08" y="1200"/>
              <a:ext cx="849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BBA1FD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ct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ct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ct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ct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600"/>
                <a:t>Write access</a:t>
              </a:r>
            </a:p>
          </p:txBody>
        </p:sp>
      </p:grpSp>
      <p:grpSp>
        <p:nvGrpSpPr>
          <p:cNvPr id="37925" name="Group 1110">
            <a:extLst>
              <a:ext uri="{FF2B5EF4-FFF2-40B4-BE49-F238E27FC236}">
                <a16:creationId xmlns:a16="http://schemas.microsoft.com/office/drawing/2014/main" id="{C01962F6-86CC-492D-AD19-27699F9C4B9E}"/>
              </a:ext>
            </a:extLst>
          </p:cNvPr>
          <p:cNvGrpSpPr>
            <a:grpSpLocks/>
          </p:cNvGrpSpPr>
          <p:nvPr/>
        </p:nvGrpSpPr>
        <p:grpSpPr bwMode="auto">
          <a:xfrm>
            <a:off x="457200" y="2590800"/>
            <a:ext cx="1828800" cy="533400"/>
            <a:chOff x="288" y="1632"/>
            <a:chExt cx="1152" cy="336"/>
          </a:xfrm>
        </p:grpSpPr>
        <p:sp>
          <p:nvSpPr>
            <p:cNvPr id="37953" name="AutoShape 1054">
              <a:extLst>
                <a:ext uri="{FF2B5EF4-FFF2-40B4-BE49-F238E27FC236}">
                  <a16:creationId xmlns:a16="http://schemas.microsoft.com/office/drawing/2014/main" id="{A2BD5F9F-43E4-4D36-B5FD-65A79152F3A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8" y="1632"/>
              <a:ext cx="1152" cy="336"/>
            </a:xfrm>
            <a:prstGeom prst="octagon">
              <a:avLst>
                <a:gd name="adj" fmla="val 2928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ct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ct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ct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ct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endParaRPr lang="en-US" altLang="en-US"/>
            </a:p>
          </p:txBody>
        </p:sp>
        <p:sp>
          <p:nvSpPr>
            <p:cNvPr id="37954" name="Text Box 1034">
              <a:extLst>
                <a:ext uri="{FF2B5EF4-FFF2-40B4-BE49-F238E27FC236}">
                  <a16:creationId xmlns:a16="http://schemas.microsoft.com/office/drawing/2014/main" id="{AD99980B-554F-4A1B-9282-CCA26CE9B08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8" y="1680"/>
              <a:ext cx="1124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BBA1FD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ct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ct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ct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ct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600"/>
                <a:t>Region is writable</a:t>
              </a:r>
            </a:p>
          </p:txBody>
        </p:sp>
      </p:grpSp>
      <p:grpSp>
        <p:nvGrpSpPr>
          <p:cNvPr id="37926" name="Group 1112">
            <a:extLst>
              <a:ext uri="{FF2B5EF4-FFF2-40B4-BE49-F238E27FC236}">
                <a16:creationId xmlns:a16="http://schemas.microsoft.com/office/drawing/2014/main" id="{3191DA54-3AF0-427D-B1F3-E3FA6B006628}"/>
              </a:ext>
            </a:extLst>
          </p:cNvPr>
          <p:cNvGrpSpPr>
            <a:grpSpLocks/>
          </p:cNvGrpSpPr>
          <p:nvPr/>
        </p:nvGrpSpPr>
        <p:grpSpPr bwMode="auto">
          <a:xfrm>
            <a:off x="304800" y="3581400"/>
            <a:ext cx="1517650" cy="685800"/>
            <a:chOff x="192" y="2256"/>
            <a:chExt cx="956" cy="432"/>
          </a:xfrm>
        </p:grpSpPr>
        <p:sp>
          <p:nvSpPr>
            <p:cNvPr id="37951" name="AutoShape 1043">
              <a:extLst>
                <a:ext uri="{FF2B5EF4-FFF2-40B4-BE49-F238E27FC236}">
                  <a16:creationId xmlns:a16="http://schemas.microsoft.com/office/drawing/2014/main" id="{5B23B046-9DC7-4605-AB4D-D6FD5DB3951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0" y="2256"/>
              <a:ext cx="864" cy="432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ct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ct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ct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ct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endParaRPr lang="en-US" altLang="en-US"/>
            </a:p>
          </p:txBody>
        </p:sp>
        <p:sp>
          <p:nvSpPr>
            <p:cNvPr id="37952" name="Text Box 1038">
              <a:extLst>
                <a:ext uri="{FF2B5EF4-FFF2-40B4-BE49-F238E27FC236}">
                  <a16:creationId xmlns:a16="http://schemas.microsoft.com/office/drawing/2014/main" id="{E0F4A186-F994-41A0-A631-034751AB6BD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2" y="2352"/>
              <a:ext cx="956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BBA1FD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ct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ct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ct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ct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600"/>
                <a:t>Copy On Write</a:t>
              </a:r>
            </a:p>
          </p:txBody>
        </p:sp>
      </p:grpSp>
      <p:grpSp>
        <p:nvGrpSpPr>
          <p:cNvPr id="37927" name="Group 1113">
            <a:extLst>
              <a:ext uri="{FF2B5EF4-FFF2-40B4-BE49-F238E27FC236}">
                <a16:creationId xmlns:a16="http://schemas.microsoft.com/office/drawing/2014/main" id="{DEC8C6C0-ABDB-4AFF-856D-0432FAEED57D}"/>
              </a:ext>
            </a:extLst>
          </p:cNvPr>
          <p:cNvGrpSpPr>
            <a:grpSpLocks/>
          </p:cNvGrpSpPr>
          <p:nvPr/>
        </p:nvGrpSpPr>
        <p:grpSpPr bwMode="auto">
          <a:xfrm>
            <a:off x="2514600" y="3429000"/>
            <a:ext cx="1828800" cy="533400"/>
            <a:chOff x="1584" y="2160"/>
            <a:chExt cx="1152" cy="336"/>
          </a:xfrm>
        </p:grpSpPr>
        <p:sp>
          <p:nvSpPr>
            <p:cNvPr id="37949" name="AutoShape 1055">
              <a:extLst>
                <a:ext uri="{FF2B5EF4-FFF2-40B4-BE49-F238E27FC236}">
                  <a16:creationId xmlns:a16="http://schemas.microsoft.com/office/drawing/2014/main" id="{0C380862-07C4-477C-AAC0-94BFD78109B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84" y="2160"/>
              <a:ext cx="1152" cy="336"/>
            </a:xfrm>
            <a:prstGeom prst="octagon">
              <a:avLst>
                <a:gd name="adj" fmla="val 2928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ct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ct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ct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ct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endParaRPr lang="en-US" altLang="en-US"/>
            </a:p>
          </p:txBody>
        </p:sp>
        <p:sp>
          <p:nvSpPr>
            <p:cNvPr id="37950" name="Text Box 1035">
              <a:extLst>
                <a:ext uri="{FF2B5EF4-FFF2-40B4-BE49-F238E27FC236}">
                  <a16:creationId xmlns:a16="http://schemas.microsoft.com/office/drawing/2014/main" id="{FAE629BD-F658-42F9-BEF8-A8A33EFB3A7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32" y="2208"/>
              <a:ext cx="1005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BBA1FD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ct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ct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ct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ct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600"/>
                <a:t>Page is present</a:t>
              </a:r>
            </a:p>
          </p:txBody>
        </p:sp>
      </p:grpSp>
      <p:grpSp>
        <p:nvGrpSpPr>
          <p:cNvPr id="37928" name="Group 1114">
            <a:extLst>
              <a:ext uri="{FF2B5EF4-FFF2-40B4-BE49-F238E27FC236}">
                <a16:creationId xmlns:a16="http://schemas.microsoft.com/office/drawing/2014/main" id="{47D55105-44E4-462E-8E1F-C854801E0AF0}"/>
              </a:ext>
            </a:extLst>
          </p:cNvPr>
          <p:cNvGrpSpPr>
            <a:grpSpLocks/>
          </p:cNvGrpSpPr>
          <p:nvPr/>
        </p:nvGrpSpPr>
        <p:grpSpPr bwMode="auto">
          <a:xfrm>
            <a:off x="2286000" y="4495800"/>
            <a:ext cx="1981200" cy="641350"/>
            <a:chOff x="1440" y="2832"/>
            <a:chExt cx="1248" cy="404"/>
          </a:xfrm>
        </p:grpSpPr>
        <p:sp>
          <p:nvSpPr>
            <p:cNvPr id="37947" name="AutoShape 1056">
              <a:extLst>
                <a:ext uri="{FF2B5EF4-FFF2-40B4-BE49-F238E27FC236}">
                  <a16:creationId xmlns:a16="http://schemas.microsoft.com/office/drawing/2014/main" id="{04C17C57-992D-41DB-B2D0-4DBD2EE4F3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" y="2832"/>
              <a:ext cx="1248" cy="384"/>
            </a:xfrm>
            <a:prstGeom prst="octagon">
              <a:avLst>
                <a:gd name="adj" fmla="val 2928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ct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ct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ct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ct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endParaRPr lang="en-US" altLang="en-US"/>
            </a:p>
          </p:txBody>
        </p:sp>
        <p:sp>
          <p:nvSpPr>
            <p:cNvPr id="37948" name="Text Box 1036">
              <a:extLst>
                <a:ext uri="{FF2B5EF4-FFF2-40B4-BE49-F238E27FC236}">
                  <a16:creationId xmlns:a16="http://schemas.microsoft.com/office/drawing/2014/main" id="{6774056E-A881-4338-84A4-FB31EBED65B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86" y="2870"/>
              <a:ext cx="1202" cy="3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BBA1FD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ct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ct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ct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ct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600"/>
                <a:t>Region is readable or executable</a:t>
              </a:r>
            </a:p>
          </p:txBody>
        </p:sp>
      </p:grpSp>
      <p:grpSp>
        <p:nvGrpSpPr>
          <p:cNvPr id="37929" name="Group 1115">
            <a:extLst>
              <a:ext uri="{FF2B5EF4-FFF2-40B4-BE49-F238E27FC236}">
                <a16:creationId xmlns:a16="http://schemas.microsoft.com/office/drawing/2014/main" id="{16CBF5BE-FD41-4D8B-AFAD-AF3FD663C258}"/>
              </a:ext>
            </a:extLst>
          </p:cNvPr>
          <p:cNvGrpSpPr>
            <a:grpSpLocks/>
          </p:cNvGrpSpPr>
          <p:nvPr/>
        </p:nvGrpSpPr>
        <p:grpSpPr bwMode="auto">
          <a:xfrm>
            <a:off x="6705600" y="3124200"/>
            <a:ext cx="1676400" cy="533400"/>
            <a:chOff x="4224" y="1968"/>
            <a:chExt cx="1056" cy="336"/>
          </a:xfrm>
        </p:grpSpPr>
        <p:sp>
          <p:nvSpPr>
            <p:cNvPr id="37945" name="AutoShape 1053">
              <a:extLst>
                <a:ext uri="{FF2B5EF4-FFF2-40B4-BE49-F238E27FC236}">
                  <a16:creationId xmlns:a16="http://schemas.microsoft.com/office/drawing/2014/main" id="{81AE881B-A060-4316-B589-20519963176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24" y="1968"/>
              <a:ext cx="1056" cy="336"/>
            </a:xfrm>
            <a:prstGeom prst="octagon">
              <a:avLst>
                <a:gd name="adj" fmla="val 2928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ct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ct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ct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ct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endParaRPr lang="en-US" altLang="en-US"/>
            </a:p>
          </p:txBody>
        </p:sp>
        <p:sp>
          <p:nvSpPr>
            <p:cNvPr id="37946" name="Text Box 1032">
              <a:extLst>
                <a:ext uri="{FF2B5EF4-FFF2-40B4-BE49-F238E27FC236}">
                  <a16:creationId xmlns:a16="http://schemas.microsoft.com/office/drawing/2014/main" id="{20D3B425-165B-4324-97CF-6F1A2C3CD98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20" y="2016"/>
              <a:ext cx="877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BBA1FD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ct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ct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ct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ct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600"/>
                <a:t>in User Mode</a:t>
              </a:r>
            </a:p>
          </p:txBody>
        </p:sp>
      </p:grpSp>
      <p:sp>
        <p:nvSpPr>
          <p:cNvPr id="37930" name="Text Box 1037">
            <a:extLst>
              <a:ext uri="{FF2B5EF4-FFF2-40B4-BE49-F238E27FC236}">
                <a16:creationId xmlns:a16="http://schemas.microsoft.com/office/drawing/2014/main" id="{A29EEB36-3401-4D3E-AB9A-70EE113841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00800" y="4408488"/>
            <a:ext cx="1981200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A1FD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600" dirty="0"/>
              <a:t>Address is a wrong system call parameter</a:t>
            </a:r>
          </a:p>
        </p:txBody>
      </p:sp>
      <p:grpSp>
        <p:nvGrpSpPr>
          <p:cNvPr id="37931" name="Group 1116">
            <a:extLst>
              <a:ext uri="{FF2B5EF4-FFF2-40B4-BE49-F238E27FC236}">
                <a16:creationId xmlns:a16="http://schemas.microsoft.com/office/drawing/2014/main" id="{68950CF3-D47F-4C24-B637-4EF3E933F589}"/>
              </a:ext>
            </a:extLst>
          </p:cNvPr>
          <p:cNvGrpSpPr>
            <a:grpSpLocks/>
          </p:cNvGrpSpPr>
          <p:nvPr/>
        </p:nvGrpSpPr>
        <p:grpSpPr bwMode="auto">
          <a:xfrm>
            <a:off x="1066800" y="5638800"/>
            <a:ext cx="1616075" cy="685800"/>
            <a:chOff x="672" y="3552"/>
            <a:chExt cx="1018" cy="432"/>
          </a:xfrm>
        </p:grpSpPr>
        <p:sp>
          <p:nvSpPr>
            <p:cNvPr id="37943" name="AutoShape 1044">
              <a:extLst>
                <a:ext uri="{FF2B5EF4-FFF2-40B4-BE49-F238E27FC236}">
                  <a16:creationId xmlns:a16="http://schemas.microsoft.com/office/drawing/2014/main" id="{D59D8917-C958-4B82-9A68-7D776466538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2" y="3552"/>
              <a:ext cx="1008" cy="432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ct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ct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ct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ct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endParaRPr lang="en-US" altLang="en-US"/>
            </a:p>
          </p:txBody>
        </p:sp>
        <p:sp>
          <p:nvSpPr>
            <p:cNvPr id="37944" name="Text Box 1039">
              <a:extLst>
                <a:ext uri="{FF2B5EF4-FFF2-40B4-BE49-F238E27FC236}">
                  <a16:creationId xmlns:a16="http://schemas.microsoft.com/office/drawing/2014/main" id="{D5AC5243-B27A-4C7D-A88C-F25CE1F6B0C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2" y="3648"/>
              <a:ext cx="1018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BBA1FD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ct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ct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ct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ct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600"/>
                <a:t>Demand paging</a:t>
              </a:r>
            </a:p>
          </p:txBody>
        </p:sp>
      </p:grpSp>
      <p:grpSp>
        <p:nvGrpSpPr>
          <p:cNvPr id="37932" name="Group 1117">
            <a:extLst>
              <a:ext uri="{FF2B5EF4-FFF2-40B4-BE49-F238E27FC236}">
                <a16:creationId xmlns:a16="http://schemas.microsoft.com/office/drawing/2014/main" id="{781E15D0-3FD4-4765-AE70-0BDC6B9198C7}"/>
              </a:ext>
            </a:extLst>
          </p:cNvPr>
          <p:cNvGrpSpPr>
            <a:grpSpLocks/>
          </p:cNvGrpSpPr>
          <p:nvPr/>
        </p:nvGrpSpPr>
        <p:grpSpPr bwMode="auto">
          <a:xfrm>
            <a:off x="3276600" y="5638800"/>
            <a:ext cx="1628775" cy="685800"/>
            <a:chOff x="2064" y="3552"/>
            <a:chExt cx="1026" cy="432"/>
          </a:xfrm>
        </p:grpSpPr>
        <p:sp>
          <p:nvSpPr>
            <p:cNvPr id="37941" name="AutoShape 1045">
              <a:extLst>
                <a:ext uri="{FF2B5EF4-FFF2-40B4-BE49-F238E27FC236}">
                  <a16:creationId xmlns:a16="http://schemas.microsoft.com/office/drawing/2014/main" id="{83937A4B-6964-4A63-ABA2-CDBCF3B309D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12" y="3552"/>
              <a:ext cx="960" cy="432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ct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ct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ct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ct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endParaRPr lang="en-US" altLang="en-US"/>
            </a:p>
          </p:txBody>
        </p:sp>
        <p:sp>
          <p:nvSpPr>
            <p:cNvPr id="37942" name="Text Box 1040">
              <a:extLst>
                <a:ext uri="{FF2B5EF4-FFF2-40B4-BE49-F238E27FC236}">
                  <a16:creationId xmlns:a16="http://schemas.microsoft.com/office/drawing/2014/main" id="{FA167712-A915-4160-BB8A-CD9CEF40AAF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64" y="3648"/>
              <a:ext cx="1026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BBA1FD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ct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ct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ct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ct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600"/>
                <a:t>Send SIGSEGV</a:t>
              </a:r>
            </a:p>
          </p:txBody>
        </p:sp>
      </p:grpSp>
      <p:grpSp>
        <p:nvGrpSpPr>
          <p:cNvPr id="37933" name="Group 1118">
            <a:extLst>
              <a:ext uri="{FF2B5EF4-FFF2-40B4-BE49-F238E27FC236}">
                <a16:creationId xmlns:a16="http://schemas.microsoft.com/office/drawing/2014/main" id="{160C40F9-F2ED-438C-81E7-6BD3F7CA7B79}"/>
              </a:ext>
            </a:extLst>
          </p:cNvPr>
          <p:cNvGrpSpPr>
            <a:grpSpLocks/>
          </p:cNvGrpSpPr>
          <p:nvPr/>
        </p:nvGrpSpPr>
        <p:grpSpPr bwMode="auto">
          <a:xfrm>
            <a:off x="5105400" y="5638800"/>
            <a:ext cx="1752600" cy="685800"/>
            <a:chOff x="3216" y="3552"/>
            <a:chExt cx="1104" cy="432"/>
          </a:xfrm>
        </p:grpSpPr>
        <p:sp>
          <p:nvSpPr>
            <p:cNvPr id="37939" name="AutoShape 1046">
              <a:extLst>
                <a:ext uri="{FF2B5EF4-FFF2-40B4-BE49-F238E27FC236}">
                  <a16:creationId xmlns:a16="http://schemas.microsoft.com/office/drawing/2014/main" id="{27CF348E-FDB5-4BF9-BBFE-D3FFDA228C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64" y="3552"/>
              <a:ext cx="1056" cy="432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ct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ct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ct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ct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endParaRPr lang="en-US" altLang="en-US"/>
            </a:p>
          </p:txBody>
        </p:sp>
        <p:sp>
          <p:nvSpPr>
            <p:cNvPr id="37940" name="Text Box 1041">
              <a:extLst>
                <a:ext uri="{FF2B5EF4-FFF2-40B4-BE49-F238E27FC236}">
                  <a16:creationId xmlns:a16="http://schemas.microsoft.com/office/drawing/2014/main" id="{4FE79516-2A30-43FE-9957-B50609B7FAD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16" y="3600"/>
              <a:ext cx="1104" cy="3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BBA1FD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ct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ct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ct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ct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600"/>
                <a:t>Kill process and kernel “Oops”</a:t>
              </a:r>
            </a:p>
          </p:txBody>
        </p:sp>
      </p:grpSp>
      <p:sp>
        <p:nvSpPr>
          <p:cNvPr id="37934" name="AutoShape 1047">
            <a:extLst>
              <a:ext uri="{FF2B5EF4-FFF2-40B4-BE49-F238E27FC236}">
                <a16:creationId xmlns:a16="http://schemas.microsoft.com/office/drawing/2014/main" id="{A5DBBCA1-5AAA-4B62-9B85-FE2C3EC554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86600" y="5486400"/>
            <a:ext cx="1447800" cy="914400"/>
          </a:xfrm>
          <a:prstGeom prst="roundRect">
            <a:avLst>
              <a:gd name="adj" fmla="val 16667"/>
            </a:avLst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/>
          </a:p>
        </p:txBody>
      </p:sp>
      <p:sp>
        <p:nvSpPr>
          <p:cNvPr id="37935" name="Text Box 1042">
            <a:extLst>
              <a:ext uri="{FF2B5EF4-FFF2-40B4-BE49-F238E27FC236}">
                <a16:creationId xmlns:a16="http://schemas.microsoft.com/office/drawing/2014/main" id="{9AE84F33-CDC0-455E-AB43-8B72698E8B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09110" y="5562600"/>
            <a:ext cx="1600200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A1FD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600" dirty="0"/>
              <a:t>“Fixup code” (typically send SIGSEGV)</a:t>
            </a:r>
          </a:p>
        </p:txBody>
      </p:sp>
      <p:sp>
        <p:nvSpPr>
          <p:cNvPr id="37936" name="TextBox 1">
            <a:extLst>
              <a:ext uri="{FF2B5EF4-FFF2-40B4-BE49-F238E27FC236}">
                <a16:creationId xmlns:a16="http://schemas.microsoft.com/office/drawing/2014/main" id="{65A60390-E094-4C22-A5CA-B86BA5F0B6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575" y="4989513"/>
            <a:ext cx="163195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200"/>
              <a:t>*</a:t>
            </a:r>
            <a:r>
              <a:rPr lang="he-IL" altLang="en-US" sz="1200"/>
              <a:t> הדיאגרמה לא מדויקת:</a:t>
            </a:r>
            <a:br>
              <a:rPr lang="en-US" altLang="en-US" sz="1200"/>
            </a:br>
            <a:r>
              <a:rPr lang="en-US" altLang="en-US" sz="1200"/>
              <a:t>Demand Paging</a:t>
            </a:r>
            <a:r>
              <a:rPr lang="he-IL" altLang="en-US" sz="1200"/>
              <a:t> יכול לקרות גם בכתיבה</a:t>
            </a:r>
            <a:endParaRPr lang="en-US" altLang="en-US" sz="1200"/>
          </a:p>
        </p:txBody>
      </p:sp>
      <p:cxnSp>
        <p:nvCxnSpPr>
          <p:cNvPr id="37937" name="AutoShape 1066">
            <a:extLst>
              <a:ext uri="{FF2B5EF4-FFF2-40B4-BE49-F238E27FC236}">
                <a16:creationId xmlns:a16="http://schemas.microsoft.com/office/drawing/2014/main" id="{5EC64441-53F9-4607-8A60-6FD37FBFAFFB}"/>
              </a:ext>
            </a:extLst>
          </p:cNvPr>
          <p:cNvCxnSpPr>
            <a:cxnSpLocks noChangeShapeType="1"/>
          </p:cNvCxnSpPr>
          <p:nvPr/>
        </p:nvCxnSpPr>
        <p:spPr bwMode="auto">
          <a:xfrm rot="16200000" flipH="1">
            <a:off x="6019800" y="1600200"/>
            <a:ext cx="1524000" cy="1524000"/>
          </a:xfrm>
          <a:prstGeom prst="bentConnector3">
            <a:avLst>
              <a:gd name="adj1" fmla="val 625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7938" name="AutoShape 1065">
            <a:extLst>
              <a:ext uri="{FF2B5EF4-FFF2-40B4-BE49-F238E27FC236}">
                <a16:creationId xmlns:a16="http://schemas.microsoft.com/office/drawing/2014/main" id="{8BBB00BD-67F2-48E4-B647-70D698706244}"/>
              </a:ext>
            </a:extLst>
          </p:cNvPr>
          <p:cNvCxnSpPr>
            <a:cxnSpLocks noChangeShapeType="1"/>
          </p:cNvCxnSpPr>
          <p:nvPr/>
        </p:nvCxnSpPr>
        <p:spPr bwMode="auto">
          <a:xfrm rot="10800000" flipV="1">
            <a:off x="2247900" y="1600200"/>
            <a:ext cx="1790700" cy="228600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34017640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08EC75-5E1A-4E5B-AFEA-D954156091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חריגת דף במצב גרעין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373B2B0-DA04-45E1-894E-83788F973BE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47BDE9FA-AAA0-4545-8AC3-533B4ED5AA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he-IL"/>
              <a:t>מערכות הפעלה - תרגול 11</a:t>
            </a:r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8790CB48-9317-4F9D-8412-ABF6DF7F96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5408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מיפוי זיכרון הגרעין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he-IL"/>
              <a:t>מערכות הפעלה - תרגול 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39</a:t>
            </a:fld>
            <a:endParaRPr lang="en-US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8005638"/>
              </p:ext>
            </p:extLst>
          </p:nvPr>
        </p:nvGraphicFramePr>
        <p:xfrm>
          <a:off x="457200" y="2587350"/>
          <a:ext cx="1860698" cy="18288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4890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65760">
                <a:tc rowSpan="5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baseline="0" dirty="0"/>
                        <a:t>PGD (</a:t>
                      </a:r>
                      <a:r>
                        <a:rPr lang="en-US" sz="1600" b="1" dirty="0"/>
                        <a:t>process</a:t>
                      </a:r>
                      <a:r>
                        <a:rPr lang="en-US" sz="1600" b="1" baseline="0" dirty="0"/>
                        <a:t> A)</a:t>
                      </a:r>
                    </a:p>
                    <a:p>
                      <a:pPr algn="ctr"/>
                      <a:endParaRPr lang="en-US" sz="1600" baseline="0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…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760">
                <a:tc v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entry #768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76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…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760">
                <a:tc v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…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4578804"/>
                  </a:ext>
                </a:extLst>
              </a:tr>
              <a:tr h="365760">
                <a:tc v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entry #1023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0770993"/>
              </p:ext>
            </p:extLst>
          </p:nvPr>
        </p:nvGraphicFramePr>
        <p:xfrm>
          <a:off x="6539023" y="1844040"/>
          <a:ext cx="2147777" cy="4632960"/>
        </p:xfrm>
        <a:graphic>
          <a:graphicData uri="http://schemas.openxmlformats.org/drawingml/2006/table">
            <a:tbl>
              <a:tblPr bandRow="1">
                <a:tableStyleId>{F5AB1C69-6EDB-4FF4-983F-18BD219EF322}</a:tableStyleId>
              </a:tblPr>
              <a:tblGrid>
                <a:gridCol w="21477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7912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kernel frame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9120">
                <a:tc>
                  <a:txBody>
                    <a:bodyPr/>
                    <a:lstStyle/>
                    <a:p>
                      <a:pPr algn="ctr"/>
                      <a:br>
                        <a:rPr lang="en-US" sz="1600" dirty="0"/>
                      </a:b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9120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79120">
                <a:tc>
                  <a:txBody>
                    <a:bodyPr/>
                    <a:lstStyle/>
                    <a:p>
                      <a:pPr algn="ctr"/>
                      <a:br>
                        <a:rPr lang="en-US" sz="1600" dirty="0"/>
                      </a:b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9120">
                <a:tc>
                  <a:txBody>
                    <a:bodyPr/>
                    <a:lstStyle/>
                    <a:p>
                      <a:pPr algn="ctr"/>
                      <a:br>
                        <a:rPr lang="en-US" sz="1600" dirty="0"/>
                      </a:b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79120">
                <a:tc>
                  <a:txBody>
                    <a:bodyPr/>
                    <a:lstStyle/>
                    <a:p>
                      <a:pPr algn="ctr"/>
                      <a:br>
                        <a:rPr lang="en-US" sz="1600" dirty="0"/>
                      </a:b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79120">
                <a:tc>
                  <a:txBody>
                    <a:bodyPr/>
                    <a:lstStyle/>
                    <a:p>
                      <a:pPr algn="ctr"/>
                      <a:br>
                        <a:rPr lang="en-US" sz="1600" dirty="0"/>
                      </a:b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7912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kernel frame</a:t>
                      </a:r>
                      <a:br>
                        <a:rPr lang="en-US" sz="1600" dirty="0"/>
                      </a:b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cxnSp>
        <p:nvCxnSpPr>
          <p:cNvPr id="33" name="Straight Arrow Connector 32"/>
          <p:cNvCxnSpPr/>
          <p:nvPr/>
        </p:nvCxnSpPr>
        <p:spPr>
          <a:xfrm flipV="1">
            <a:off x="5242564" y="2087675"/>
            <a:ext cx="1310640" cy="474779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>
            <a:off x="5242564" y="3264203"/>
            <a:ext cx="1296459" cy="25778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flipV="1">
            <a:off x="5242564" y="6156251"/>
            <a:ext cx="1310640" cy="138228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 flipV="1">
            <a:off x="5242564" y="5037170"/>
            <a:ext cx="1296459" cy="577889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aphicFrame>
        <p:nvGraphicFramePr>
          <p:cNvPr id="31" name="Table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131193"/>
              </p:ext>
            </p:extLst>
          </p:nvPr>
        </p:nvGraphicFramePr>
        <p:xfrm>
          <a:off x="457200" y="4648200"/>
          <a:ext cx="1860698" cy="18288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4890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65760">
                <a:tc rowSpan="5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baseline="0" dirty="0"/>
                        <a:t>PGD (</a:t>
                      </a:r>
                      <a:r>
                        <a:rPr lang="en-US" sz="1600" b="1" dirty="0"/>
                        <a:t>process</a:t>
                      </a:r>
                      <a:r>
                        <a:rPr lang="en-US" sz="1600" b="1" baseline="0" dirty="0"/>
                        <a:t> B)</a:t>
                      </a:r>
                    </a:p>
                    <a:p>
                      <a:pPr algn="ctr"/>
                      <a:endParaRPr lang="en-US" sz="1600" baseline="0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…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760">
                <a:tc v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entry #768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76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…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760">
                <a:tc v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…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4578804"/>
                  </a:ext>
                </a:extLst>
              </a:tr>
              <a:tr h="365760">
                <a:tc v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entry #1023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37" name="Table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3907989"/>
              </p:ext>
            </p:extLst>
          </p:nvPr>
        </p:nvGraphicFramePr>
        <p:xfrm>
          <a:off x="3381866" y="2355300"/>
          <a:ext cx="1860698" cy="1097280"/>
        </p:xfrm>
        <a:graphic>
          <a:graphicData uri="http://schemas.openxmlformats.org/drawingml/2006/table">
            <a:tbl>
              <a:tblPr bandRow="1">
                <a:tableStyleId>{93296810-A885-4BE3-A3E7-6D5BEEA58F35}</a:tableStyleId>
              </a:tblPr>
              <a:tblGrid>
                <a:gridCol w="4890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65760">
                <a:tc rowSpan="3"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PT </a:t>
                      </a:r>
                      <a:r>
                        <a:rPr lang="en-US" sz="1600" b="1" baseline="0" dirty="0"/>
                        <a:t>#768</a:t>
                      </a:r>
                      <a:endParaRPr lang="en-US" sz="1600" b="1" dirty="0"/>
                    </a:p>
                    <a:p>
                      <a:pPr algn="ctr"/>
                      <a:endParaRPr lang="en-US" sz="1600" baseline="0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/>
                        <a:t>pte</a:t>
                      </a:r>
                      <a:r>
                        <a:rPr lang="en-US" sz="1600" dirty="0"/>
                        <a:t> #0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760">
                <a:tc v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…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76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/>
                        <a:t>pte</a:t>
                      </a:r>
                      <a:r>
                        <a:rPr lang="en-US" sz="1600" dirty="0"/>
                        <a:t> #1023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40" name="Table 3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6871541"/>
              </p:ext>
            </p:extLst>
          </p:nvPr>
        </p:nvGraphicFramePr>
        <p:xfrm>
          <a:off x="3381866" y="5379720"/>
          <a:ext cx="1860698" cy="1097280"/>
        </p:xfrm>
        <a:graphic>
          <a:graphicData uri="http://schemas.openxmlformats.org/drawingml/2006/table">
            <a:tbl>
              <a:tblPr bandRow="1">
                <a:tableStyleId>{93296810-A885-4BE3-A3E7-6D5BEEA58F35}</a:tableStyleId>
              </a:tblPr>
              <a:tblGrid>
                <a:gridCol w="4890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65760">
                <a:tc rowSpan="3"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PT </a:t>
                      </a:r>
                      <a:r>
                        <a:rPr lang="en-US" sz="1600" b="1" baseline="0" dirty="0"/>
                        <a:t>#1023</a:t>
                      </a:r>
                      <a:endParaRPr lang="en-US" sz="1600" b="1" dirty="0"/>
                    </a:p>
                    <a:p>
                      <a:pPr algn="ctr"/>
                      <a:endParaRPr lang="en-US" sz="1600" baseline="0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/>
                        <a:t>pte</a:t>
                      </a:r>
                      <a:r>
                        <a:rPr lang="en-US" sz="1600" dirty="0"/>
                        <a:t> #0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760">
                <a:tc v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…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76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/>
                        <a:t>pte</a:t>
                      </a:r>
                      <a:r>
                        <a:rPr lang="en-US" sz="1600" dirty="0"/>
                        <a:t> #1023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cxnSp>
        <p:nvCxnSpPr>
          <p:cNvPr id="42" name="Straight Arrow Connector 41"/>
          <p:cNvCxnSpPr>
            <a:endCxn id="37" idx="1"/>
          </p:cNvCxnSpPr>
          <p:nvPr/>
        </p:nvCxnSpPr>
        <p:spPr>
          <a:xfrm flipV="1">
            <a:off x="2303717" y="2903940"/>
            <a:ext cx="1078149" cy="220425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endCxn id="37" idx="1"/>
          </p:cNvCxnSpPr>
          <p:nvPr/>
        </p:nvCxnSpPr>
        <p:spPr>
          <a:xfrm flipV="1">
            <a:off x="2303716" y="2903940"/>
            <a:ext cx="1078150" cy="2350723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>
            <a:endCxn id="40" idx="1"/>
          </p:cNvCxnSpPr>
          <p:nvPr/>
        </p:nvCxnSpPr>
        <p:spPr>
          <a:xfrm flipV="1">
            <a:off x="2303716" y="5928360"/>
            <a:ext cx="1078150" cy="423584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>
            <a:endCxn id="40" idx="1"/>
          </p:cNvCxnSpPr>
          <p:nvPr/>
        </p:nvCxnSpPr>
        <p:spPr>
          <a:xfrm>
            <a:off x="2317898" y="4283880"/>
            <a:ext cx="1063968" cy="1644480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633924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47FC0C60-1A70-4BA0-9E5F-54D734E580E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0191479"/>
              </p:ext>
            </p:extLst>
          </p:nvPr>
        </p:nvGraphicFramePr>
        <p:xfrm>
          <a:off x="534685" y="1776314"/>
          <a:ext cx="1763703" cy="198120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1763703">
                  <a:extLst>
                    <a:ext uri="{9D8B030D-6E8A-4147-A177-3AD203B41FA5}">
                      <a16:colId xmlns:a16="http://schemas.microsoft.com/office/drawing/2014/main" val="33621862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/>
                        <a:t>task_struct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54282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25869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mm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841719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07141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4138030"/>
                  </a:ext>
                </a:extLst>
              </a:tr>
            </a:tbl>
          </a:graphicData>
        </a:graphic>
      </p:graphicFrame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id="{9CB09079-52A9-402F-98BC-1BD9AE0DC19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5898513"/>
              </p:ext>
            </p:extLst>
          </p:nvPr>
        </p:nvGraphicFramePr>
        <p:xfrm>
          <a:off x="3146154" y="2766914"/>
          <a:ext cx="1763703" cy="316992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1763703">
                  <a:extLst>
                    <a:ext uri="{9D8B030D-6E8A-4147-A177-3AD203B41FA5}">
                      <a16:colId xmlns:a16="http://schemas.microsoft.com/office/drawing/2014/main" val="33621862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/>
                        <a:t>mm_struct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54282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/>
                        <a:t>mmlist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25869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/>
                        <a:t>mmap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841719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07141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/>
                        <a:t>pgd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41380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240624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/>
                        <a:t>mm_count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32105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/>
                        <a:t>mm_users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9919556"/>
                  </a:ext>
                </a:extLst>
              </a:tr>
            </a:tbl>
          </a:graphicData>
        </a:graphic>
      </p:graphicFrame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0B2DE260-2586-46BB-BB28-6A3805327702}"/>
              </a:ext>
            </a:extLst>
          </p:cNvPr>
          <p:cNvCxnSpPr>
            <a:cxnSpLocks/>
            <a:stCxn id="13" idx="3"/>
          </p:cNvCxnSpPr>
          <p:nvPr/>
        </p:nvCxnSpPr>
        <p:spPr>
          <a:xfrm>
            <a:off x="2298388" y="2766914"/>
            <a:ext cx="847766" cy="0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4" name="Cloud 23">
            <a:extLst>
              <a:ext uri="{FF2B5EF4-FFF2-40B4-BE49-F238E27FC236}">
                <a16:creationId xmlns:a16="http://schemas.microsoft.com/office/drawing/2014/main" id="{0D8D163F-B6AA-4673-90AB-B69848E25667}"/>
              </a:ext>
            </a:extLst>
          </p:cNvPr>
          <p:cNvSpPr/>
          <p:nvPr/>
        </p:nvSpPr>
        <p:spPr>
          <a:xfrm>
            <a:off x="6281456" y="4552076"/>
            <a:ext cx="2149619" cy="914876"/>
          </a:xfrm>
          <a:prstGeom prst="cloud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/>
              <a:t>page table</a:t>
            </a:r>
          </a:p>
        </p:txBody>
      </p:sp>
      <p:cxnSp>
        <p:nvCxnSpPr>
          <p:cNvPr id="189" name="Straight Arrow Connector 188">
            <a:extLst>
              <a:ext uri="{FF2B5EF4-FFF2-40B4-BE49-F238E27FC236}">
                <a16:creationId xmlns:a16="http://schemas.microsoft.com/office/drawing/2014/main" id="{6330BC82-8D8E-4511-8094-393AF0170CCE}"/>
              </a:ext>
            </a:extLst>
          </p:cNvPr>
          <p:cNvCxnSpPr>
            <a:cxnSpLocks/>
            <a:endCxn id="24" idx="2"/>
          </p:cNvCxnSpPr>
          <p:nvPr/>
        </p:nvCxnSpPr>
        <p:spPr>
          <a:xfrm>
            <a:off x="4909857" y="4552076"/>
            <a:ext cx="1378267" cy="457438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96E4081C-40C1-4A6D-A490-ED15A64E95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altLang="en-US" dirty="0"/>
              <a:t>מתאר הזיכרון של תהליך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AFDD3B4-C556-4A47-B2B4-3153D7D97E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he-IL"/>
              <a:t>מערכות הפעלה - תרגול 11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0B820B-5BC9-41AB-B539-E658E9F278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25" name="Cloud 24">
            <a:extLst>
              <a:ext uri="{FF2B5EF4-FFF2-40B4-BE49-F238E27FC236}">
                <a16:creationId xmlns:a16="http://schemas.microsoft.com/office/drawing/2014/main" id="{7368CF65-D767-448B-914A-A5418DAFF72C}"/>
              </a:ext>
            </a:extLst>
          </p:cNvPr>
          <p:cNvSpPr/>
          <p:nvPr/>
        </p:nvSpPr>
        <p:spPr>
          <a:xfrm>
            <a:off x="6281456" y="2650209"/>
            <a:ext cx="2331726" cy="1219089"/>
          </a:xfrm>
          <a:prstGeom prst="cloud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/>
              <a:t>memory regions list</a:t>
            </a:r>
          </a:p>
        </p:txBody>
      </p: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DAAA1509-E2B8-414F-91F1-5540C4D0C053}"/>
              </a:ext>
            </a:extLst>
          </p:cNvPr>
          <p:cNvCxnSpPr>
            <a:cxnSpLocks/>
            <a:endCxn id="25" idx="2"/>
          </p:cNvCxnSpPr>
          <p:nvPr/>
        </p:nvCxnSpPr>
        <p:spPr>
          <a:xfrm flipV="1">
            <a:off x="4907163" y="3259754"/>
            <a:ext cx="1381526" cy="496252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4597596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מיפוי זיכרון הגרעין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/>
              <a:t>כאמור, </a:t>
            </a:r>
            <a:r>
              <a:rPr lang="he-IL" altLang="en-US" dirty="0" err="1"/>
              <a:t>הג'יגה</a:t>
            </a:r>
            <a:r>
              <a:rPr lang="he-IL" altLang="en-US" dirty="0"/>
              <a:t>-בייט הרביעי במרחב הזיכרון של כל תהליך ממופה לזיכרון הגרעין.</a:t>
            </a:r>
          </a:p>
          <a:p>
            <a:pPr lvl="1"/>
            <a:r>
              <a:rPr lang="he-IL" dirty="0"/>
              <a:t>תחום הכתובות הזה מתאים לכניסות 768—1023 ברמה העליונה של טבלת הדפים (</a:t>
            </a:r>
            <a:r>
              <a:rPr lang="en-US" dirty="0"/>
              <a:t>PGD</a:t>
            </a:r>
            <a:r>
              <a:rPr lang="he-IL" dirty="0"/>
              <a:t>).</a:t>
            </a:r>
          </a:p>
          <a:p>
            <a:endParaRPr lang="he-IL" altLang="en-US" dirty="0"/>
          </a:p>
          <a:p>
            <a:r>
              <a:rPr lang="he-IL" altLang="en-US" dirty="0"/>
              <a:t>עבור כל התהליכים, הכניסות ברמה העליונה (</a:t>
            </a:r>
            <a:r>
              <a:rPr lang="en-US" altLang="en-US" dirty="0"/>
              <a:t>PGD</a:t>
            </a:r>
            <a:r>
              <a:rPr lang="he-IL" altLang="en-US" dirty="0"/>
              <a:t>) מצביעות לאותן טבלאות דפים ברמה התחתונה (</a:t>
            </a:r>
            <a:r>
              <a:rPr lang="en-US" altLang="en-US" dirty="0"/>
              <a:t>PT</a:t>
            </a:r>
            <a:r>
              <a:rPr lang="he-IL" altLang="en-US" dirty="0"/>
              <a:t>) ולא להעתקים שלהם.</a:t>
            </a:r>
          </a:p>
          <a:p>
            <a:pPr lvl="1"/>
            <a:r>
              <a:rPr lang="he-IL" altLang="en-US" dirty="0"/>
              <a:t>יתרון 1#: חיסכון של זיכרון יקר. כל ה-</a:t>
            </a:r>
            <a:r>
              <a:rPr lang="en-US" altLang="en-US" dirty="0"/>
              <a:t>PGD</a:t>
            </a:r>
            <a:r>
              <a:rPr lang="he-IL" altLang="en-US" dirty="0"/>
              <a:t> מצביעים לאותם נתונים.</a:t>
            </a:r>
          </a:p>
          <a:p>
            <a:pPr lvl="1"/>
            <a:r>
              <a:rPr lang="he-IL" altLang="en-US" dirty="0"/>
              <a:t>יתרון 2#: אין צורך לסנכרן בין טבלאות הדפים ברמה התחתונה.</a:t>
            </a:r>
          </a:p>
          <a:p>
            <a:pPr lvl="1"/>
            <a:endParaRPr lang="en-US" altLang="en-US" dirty="0"/>
          </a:p>
          <a:p>
            <a:r>
              <a:rPr lang="he-IL" dirty="0"/>
              <a:t>הבעיה: עדיין צריך לסנכרן את הרמה העליונה של טבלאות הדפים (ה-</a:t>
            </a:r>
            <a:r>
              <a:rPr lang="en-US" dirty="0"/>
              <a:t>PGD</a:t>
            </a:r>
            <a:r>
              <a:rPr lang="he-IL" dirty="0"/>
              <a:t>) בין כל התהליכים במערכת...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he-IL"/>
              <a:t>מערכות הפעלה - תרגול 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36976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הפתרון: </a:t>
            </a:r>
            <a:r>
              <a:rPr lang="en-US" altLang="en-US" dirty="0"/>
              <a:t>KMPGD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he-IL"/>
              <a:t>מערכות הפעלה - תרגול 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41</a:t>
            </a:fld>
            <a:endParaRPr lang="en-US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6445760"/>
              </p:ext>
            </p:extLst>
          </p:nvPr>
        </p:nvGraphicFramePr>
        <p:xfrm>
          <a:off x="457200" y="2587350"/>
          <a:ext cx="1860698" cy="18288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4890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65760">
                <a:tc rowSpan="5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baseline="0" dirty="0"/>
                        <a:t>PGD (</a:t>
                      </a:r>
                      <a:r>
                        <a:rPr lang="en-US" sz="1600" b="1" dirty="0"/>
                        <a:t>process</a:t>
                      </a:r>
                      <a:r>
                        <a:rPr lang="en-US" sz="1600" b="1" baseline="0" dirty="0"/>
                        <a:t> A)</a:t>
                      </a:r>
                    </a:p>
                    <a:p>
                      <a:pPr algn="ctr"/>
                      <a:endParaRPr lang="en-US" sz="1600" baseline="0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…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760">
                <a:tc v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entry #768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76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entry #769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760">
                <a:tc v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…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4578804"/>
                  </a:ext>
                </a:extLst>
              </a:tr>
              <a:tr h="365760">
                <a:tc v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entry #1023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cxnSp>
        <p:nvCxnSpPr>
          <p:cNvPr id="33" name="Straight Arrow Connector 32"/>
          <p:cNvCxnSpPr/>
          <p:nvPr/>
        </p:nvCxnSpPr>
        <p:spPr>
          <a:xfrm flipV="1">
            <a:off x="5242564" y="2087675"/>
            <a:ext cx="1310640" cy="474779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>
            <a:off x="5242564" y="3264203"/>
            <a:ext cx="1296459" cy="25778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flipV="1">
            <a:off x="5242564" y="6156251"/>
            <a:ext cx="1310640" cy="138228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 flipV="1">
            <a:off x="5242564" y="5037170"/>
            <a:ext cx="1296459" cy="577889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aphicFrame>
        <p:nvGraphicFramePr>
          <p:cNvPr id="31" name="Table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131193"/>
              </p:ext>
            </p:extLst>
          </p:nvPr>
        </p:nvGraphicFramePr>
        <p:xfrm>
          <a:off x="457200" y="4648200"/>
          <a:ext cx="1860698" cy="18288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4890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65760">
                <a:tc rowSpan="5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baseline="0" dirty="0"/>
                        <a:t>PGD (</a:t>
                      </a:r>
                      <a:r>
                        <a:rPr lang="en-US" sz="1600" b="1" dirty="0"/>
                        <a:t>process</a:t>
                      </a:r>
                      <a:r>
                        <a:rPr lang="en-US" sz="1600" b="1" baseline="0" dirty="0"/>
                        <a:t> B)</a:t>
                      </a:r>
                    </a:p>
                    <a:p>
                      <a:pPr algn="ctr"/>
                      <a:endParaRPr lang="en-US" sz="1600" baseline="0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…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760">
                <a:tc v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entry #768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76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…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760">
                <a:tc v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…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4578804"/>
                  </a:ext>
                </a:extLst>
              </a:tr>
              <a:tr h="365760">
                <a:tc v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entry #1023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37" name="Table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3907989"/>
              </p:ext>
            </p:extLst>
          </p:nvPr>
        </p:nvGraphicFramePr>
        <p:xfrm>
          <a:off x="3381866" y="2355300"/>
          <a:ext cx="1860698" cy="1097280"/>
        </p:xfrm>
        <a:graphic>
          <a:graphicData uri="http://schemas.openxmlformats.org/drawingml/2006/table">
            <a:tbl>
              <a:tblPr bandRow="1">
                <a:tableStyleId>{93296810-A885-4BE3-A3E7-6D5BEEA58F35}</a:tableStyleId>
              </a:tblPr>
              <a:tblGrid>
                <a:gridCol w="4890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65760">
                <a:tc rowSpan="3"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PT </a:t>
                      </a:r>
                      <a:r>
                        <a:rPr lang="en-US" sz="1600" b="1" baseline="0" dirty="0"/>
                        <a:t>#768</a:t>
                      </a:r>
                      <a:endParaRPr lang="en-US" sz="1600" b="1" dirty="0"/>
                    </a:p>
                    <a:p>
                      <a:pPr algn="ctr"/>
                      <a:endParaRPr lang="en-US" sz="1600" baseline="0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/>
                        <a:t>pte</a:t>
                      </a:r>
                      <a:r>
                        <a:rPr lang="en-US" sz="1600" dirty="0"/>
                        <a:t> #0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760">
                <a:tc v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…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76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/>
                        <a:t>pte</a:t>
                      </a:r>
                      <a:r>
                        <a:rPr lang="en-US" sz="1600" dirty="0"/>
                        <a:t> #1023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40" name="Table 3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6871541"/>
              </p:ext>
            </p:extLst>
          </p:nvPr>
        </p:nvGraphicFramePr>
        <p:xfrm>
          <a:off x="3381866" y="5379720"/>
          <a:ext cx="1860698" cy="1097280"/>
        </p:xfrm>
        <a:graphic>
          <a:graphicData uri="http://schemas.openxmlformats.org/drawingml/2006/table">
            <a:tbl>
              <a:tblPr bandRow="1">
                <a:tableStyleId>{93296810-A885-4BE3-A3E7-6D5BEEA58F35}</a:tableStyleId>
              </a:tblPr>
              <a:tblGrid>
                <a:gridCol w="4890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65760">
                <a:tc rowSpan="3"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PT </a:t>
                      </a:r>
                      <a:r>
                        <a:rPr lang="en-US" sz="1600" b="1" baseline="0" dirty="0"/>
                        <a:t>#1023</a:t>
                      </a:r>
                      <a:endParaRPr lang="en-US" sz="1600" b="1" dirty="0"/>
                    </a:p>
                    <a:p>
                      <a:pPr algn="ctr"/>
                      <a:endParaRPr lang="en-US" sz="1600" baseline="0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/>
                        <a:t>pte</a:t>
                      </a:r>
                      <a:r>
                        <a:rPr lang="en-US" sz="1600" dirty="0"/>
                        <a:t> #0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760">
                <a:tc v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…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76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/>
                        <a:t>pte</a:t>
                      </a:r>
                      <a:r>
                        <a:rPr lang="en-US" sz="1600" dirty="0"/>
                        <a:t> #1023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41" name="Table 4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785516"/>
              </p:ext>
            </p:extLst>
          </p:nvPr>
        </p:nvGraphicFramePr>
        <p:xfrm>
          <a:off x="3381866" y="3834913"/>
          <a:ext cx="1860698" cy="1097280"/>
        </p:xfrm>
        <a:graphic>
          <a:graphicData uri="http://schemas.openxmlformats.org/drawingml/2006/table">
            <a:tbl>
              <a:tblPr bandRow="1">
                <a:tableStyleId>{93296810-A885-4BE3-A3E7-6D5BEEA58F35}</a:tableStyleId>
              </a:tblPr>
              <a:tblGrid>
                <a:gridCol w="4890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65760">
                <a:tc rowSpan="3"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PT </a:t>
                      </a:r>
                      <a:r>
                        <a:rPr lang="en-US" sz="1600" b="1" baseline="0" dirty="0"/>
                        <a:t>#769</a:t>
                      </a:r>
                      <a:endParaRPr lang="en-US" sz="1600" b="1" dirty="0"/>
                    </a:p>
                    <a:p>
                      <a:pPr algn="ctr"/>
                      <a:endParaRPr lang="en-US" sz="1600" baseline="0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/>
                        <a:t>pte</a:t>
                      </a:r>
                      <a:r>
                        <a:rPr lang="en-US" sz="1600" dirty="0"/>
                        <a:t> #0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760">
                <a:tc v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…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76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/>
                        <a:t>pte</a:t>
                      </a:r>
                      <a:r>
                        <a:rPr lang="en-US" sz="1600" dirty="0"/>
                        <a:t> #1023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cxnSp>
        <p:nvCxnSpPr>
          <p:cNvPr id="42" name="Straight Arrow Connector 41"/>
          <p:cNvCxnSpPr>
            <a:endCxn id="37" idx="1"/>
          </p:cNvCxnSpPr>
          <p:nvPr/>
        </p:nvCxnSpPr>
        <p:spPr>
          <a:xfrm flipV="1">
            <a:off x="2303717" y="2903940"/>
            <a:ext cx="1078149" cy="220425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endCxn id="37" idx="1"/>
          </p:cNvCxnSpPr>
          <p:nvPr/>
        </p:nvCxnSpPr>
        <p:spPr>
          <a:xfrm flipV="1">
            <a:off x="2303716" y="2903940"/>
            <a:ext cx="1078150" cy="2350723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>
            <a:endCxn id="40" idx="1"/>
          </p:cNvCxnSpPr>
          <p:nvPr/>
        </p:nvCxnSpPr>
        <p:spPr>
          <a:xfrm flipV="1">
            <a:off x="2303716" y="5928360"/>
            <a:ext cx="1078150" cy="423584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>
            <a:endCxn id="40" idx="1"/>
          </p:cNvCxnSpPr>
          <p:nvPr/>
        </p:nvCxnSpPr>
        <p:spPr>
          <a:xfrm>
            <a:off x="2317898" y="4283880"/>
            <a:ext cx="1063968" cy="1644480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9" idx="3"/>
            <a:endCxn id="41" idx="1"/>
          </p:cNvCxnSpPr>
          <p:nvPr/>
        </p:nvCxnSpPr>
        <p:spPr>
          <a:xfrm>
            <a:off x="2317898" y="3501750"/>
            <a:ext cx="1063968" cy="881803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41" idx="3"/>
          </p:cNvCxnSpPr>
          <p:nvPr/>
        </p:nvCxnSpPr>
        <p:spPr>
          <a:xfrm flipV="1">
            <a:off x="5242564" y="3853905"/>
            <a:ext cx="1310640" cy="529648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aphicFrame>
        <p:nvGraphicFramePr>
          <p:cNvPr id="26" name="Table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8474219"/>
              </p:ext>
            </p:extLst>
          </p:nvPr>
        </p:nvGraphicFramePr>
        <p:xfrm>
          <a:off x="457200" y="526500"/>
          <a:ext cx="1860698" cy="18288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4890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65760">
                <a:tc rowSpan="5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baseline="0" dirty="0"/>
                        <a:t>KMPGD</a:t>
                      </a:r>
                    </a:p>
                    <a:p>
                      <a:pPr algn="ctr"/>
                      <a:endParaRPr lang="en-US" sz="1600" baseline="0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…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760">
                <a:tc v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entry #768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76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entry #769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760">
                <a:tc v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…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4578804"/>
                  </a:ext>
                </a:extLst>
              </a:tr>
              <a:tr h="365760">
                <a:tc v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entry #1023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cxnSp>
        <p:nvCxnSpPr>
          <p:cNvPr id="27" name="Straight Arrow Connector 26"/>
          <p:cNvCxnSpPr/>
          <p:nvPr/>
        </p:nvCxnSpPr>
        <p:spPr>
          <a:xfrm>
            <a:off x="2310807" y="1462770"/>
            <a:ext cx="1071059" cy="2920783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aphicFrame>
        <p:nvGraphicFramePr>
          <p:cNvPr id="28" name="Table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7062555"/>
              </p:ext>
            </p:extLst>
          </p:nvPr>
        </p:nvGraphicFramePr>
        <p:xfrm>
          <a:off x="6539023" y="1844040"/>
          <a:ext cx="2147777" cy="4632960"/>
        </p:xfrm>
        <a:graphic>
          <a:graphicData uri="http://schemas.openxmlformats.org/drawingml/2006/table">
            <a:tbl>
              <a:tblPr bandRow="1">
                <a:tableStyleId>{F5AB1C69-6EDB-4FF4-983F-18BD219EF322}</a:tableStyleId>
              </a:tblPr>
              <a:tblGrid>
                <a:gridCol w="21477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7912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kernel frame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9120">
                <a:tc>
                  <a:txBody>
                    <a:bodyPr/>
                    <a:lstStyle/>
                    <a:p>
                      <a:pPr algn="ctr"/>
                      <a:br>
                        <a:rPr lang="en-US" sz="1600" dirty="0"/>
                      </a:b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9120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7912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new kernel frame</a:t>
                      </a:r>
                      <a:br>
                        <a:rPr lang="en-US" sz="1600" dirty="0"/>
                      </a:b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9120">
                <a:tc>
                  <a:txBody>
                    <a:bodyPr/>
                    <a:lstStyle/>
                    <a:p>
                      <a:pPr algn="ctr"/>
                      <a:br>
                        <a:rPr lang="en-US" sz="1600" dirty="0"/>
                      </a:b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79120">
                <a:tc>
                  <a:txBody>
                    <a:bodyPr/>
                    <a:lstStyle/>
                    <a:p>
                      <a:pPr algn="ctr"/>
                      <a:br>
                        <a:rPr lang="en-US" sz="1600" dirty="0"/>
                      </a:b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79120">
                <a:tc>
                  <a:txBody>
                    <a:bodyPr/>
                    <a:lstStyle/>
                    <a:p>
                      <a:pPr algn="ctr"/>
                      <a:br>
                        <a:rPr lang="en-US" sz="1600" dirty="0"/>
                      </a:b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7912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kernel frame</a:t>
                      </a:r>
                      <a:br>
                        <a:rPr lang="en-US" sz="1600" dirty="0"/>
                      </a:b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0841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9" name="Rectangle 2">
            <a:extLst>
              <a:ext uri="{FF2B5EF4-FFF2-40B4-BE49-F238E27FC236}">
                <a16:creationId xmlns:a16="http://schemas.microsoft.com/office/drawing/2014/main" id="{FAAE120C-B584-45CC-9FB0-83030EF3E2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altLang="en-US" dirty="0"/>
              <a:t>KMPGD (kernel master PGD)</a:t>
            </a:r>
          </a:p>
        </p:txBody>
      </p:sp>
      <p:sp>
        <p:nvSpPr>
          <p:cNvPr id="31750" name="Rectangle 3">
            <a:extLst>
              <a:ext uri="{FF2B5EF4-FFF2-40B4-BE49-F238E27FC236}">
                <a16:creationId xmlns:a16="http://schemas.microsoft.com/office/drawing/2014/main" id="{70D44D77-EE74-405D-B1B7-5E3CA8564BAA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e-IL" altLang="en-US" dirty="0"/>
              <a:t>דוגמה לתרחיש בעייתי:</a:t>
            </a:r>
          </a:p>
          <a:p>
            <a:pPr lvl="1"/>
            <a:r>
              <a:rPr lang="he-IL" altLang="en-US" dirty="0"/>
              <a:t>תהליך </a:t>
            </a:r>
            <a:r>
              <a:rPr lang="en-US" altLang="en-US" dirty="0"/>
              <a:t>A</a:t>
            </a:r>
            <a:r>
              <a:rPr lang="he-IL" altLang="en-US" dirty="0"/>
              <a:t> טוען דרייבר חדש ומקצה עבורו זיכרון בגרעין.</a:t>
            </a:r>
          </a:p>
          <a:p>
            <a:pPr lvl="1"/>
            <a:r>
              <a:rPr lang="en-US" altLang="en-US" dirty="0"/>
              <a:t>A</a:t>
            </a:r>
            <a:r>
              <a:rPr lang="he-IL" altLang="en-US" dirty="0"/>
              <a:t> מעדכן רק את טבלת הדפים שלו, אבל לא של תהליכים אחרים.</a:t>
            </a:r>
          </a:p>
          <a:p>
            <a:pPr lvl="1"/>
            <a:r>
              <a:rPr lang="he-IL" altLang="en-US" dirty="0"/>
              <a:t>תהליך </a:t>
            </a:r>
            <a:r>
              <a:rPr lang="en-US" altLang="en-US" dirty="0"/>
              <a:t>B</a:t>
            </a:r>
            <a:r>
              <a:rPr lang="he-IL" altLang="en-US" dirty="0"/>
              <a:t> מנסה לגשת לזיכרון של הדרייבר, אבל נכשל בגלל חריגת דף.</a:t>
            </a:r>
          </a:p>
          <a:p>
            <a:pPr lvl="1"/>
            <a:endParaRPr lang="he-IL" altLang="en-US" dirty="0"/>
          </a:p>
          <a:p>
            <a:r>
              <a:rPr lang="he-IL" altLang="en-US" dirty="0"/>
              <a:t>הפתרון: מבנה נתונים נוסף---</a:t>
            </a:r>
            <a:r>
              <a:rPr lang="en-US" altLang="en-US" dirty="0"/>
              <a:t>KMPGD</a:t>
            </a:r>
            <a:r>
              <a:rPr lang="he-IL" altLang="en-US" dirty="0"/>
              <a:t>---ישמש כמקור ממנו מתעדכנות טבלאות הדפים של תהליכי המשתמש לגבי דפים שבשימוש הגרעין.</a:t>
            </a:r>
          </a:p>
          <a:p>
            <a:pPr lvl="1"/>
            <a:r>
              <a:rPr lang="he-IL" altLang="en-US" dirty="0"/>
              <a:t>בדוגמה הקודמת: תהליך </a:t>
            </a:r>
            <a:r>
              <a:rPr lang="en-US" altLang="en-US" dirty="0"/>
              <a:t>A</a:t>
            </a:r>
            <a:r>
              <a:rPr lang="he-IL" altLang="en-US" dirty="0"/>
              <a:t> יעדכן גם את </a:t>
            </a:r>
            <a:r>
              <a:rPr lang="en-US" altLang="en-US" dirty="0"/>
              <a:t>KMPGD</a:t>
            </a:r>
            <a:r>
              <a:rPr lang="he-IL" altLang="en-US" dirty="0"/>
              <a:t> יחד עם טבלאות הדפים שלו. בטיפול בחריגת דף של תהליך </a:t>
            </a:r>
            <a:r>
              <a:rPr lang="en-US" altLang="en-US" dirty="0"/>
              <a:t>B</a:t>
            </a:r>
            <a:r>
              <a:rPr lang="he-IL" altLang="en-US" dirty="0"/>
              <a:t>, הגרעין יבדוק את </a:t>
            </a:r>
            <a:r>
              <a:rPr lang="en-US" altLang="en-US" dirty="0"/>
              <a:t>KMPGD</a:t>
            </a:r>
            <a:r>
              <a:rPr lang="he-IL" altLang="en-US" dirty="0"/>
              <a:t> ויעדכן את טבלת הדפים של </a:t>
            </a:r>
            <a:r>
              <a:rPr lang="en-US" altLang="en-US" dirty="0"/>
              <a:t>B</a:t>
            </a:r>
            <a:r>
              <a:rPr lang="he-IL" altLang="en-US" dirty="0"/>
              <a:t> בהתאם.</a:t>
            </a:r>
          </a:p>
          <a:p>
            <a:pPr lvl="1"/>
            <a:endParaRPr lang="en-US" altLang="en-US" dirty="0"/>
          </a:p>
          <a:p>
            <a:r>
              <a:rPr lang="he-IL" altLang="en-US" dirty="0"/>
              <a:t>שימו לב: אף תהליך לא מצביע ל-</a:t>
            </a:r>
            <a:r>
              <a:rPr lang="en-US" altLang="en-US" dirty="0"/>
              <a:t>KMPGD</a:t>
            </a:r>
            <a:r>
              <a:rPr lang="he-IL" altLang="en-US" dirty="0"/>
              <a:t> בצורה ישירה.</a:t>
            </a:r>
          </a:p>
          <a:p>
            <a:pPr lvl="1"/>
            <a:r>
              <a:rPr lang="he-IL" altLang="en-US" dirty="0"/>
              <a:t>כלומר </a:t>
            </a:r>
            <a:r>
              <a:rPr lang="en-US" altLang="en-US" dirty="0"/>
              <a:t>CR3</a:t>
            </a:r>
            <a:r>
              <a:rPr lang="he-IL" altLang="en-US" dirty="0"/>
              <a:t> לעולם לא מצביע אליה.</a:t>
            </a:r>
            <a:endParaRPr lang="en-US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21E958-5596-4F1B-94BC-0DEF263294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he-IL"/>
              <a:t>מערכות הפעלה - תרגול 11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571651-07E0-4057-A0BB-2AF5047436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8313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50" grpId="0" build="p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7" name="Rectangle 6">
            <a:extLst>
              <a:ext uri="{FF2B5EF4-FFF2-40B4-BE49-F238E27FC236}">
                <a16:creationId xmlns:a16="http://schemas.microsoft.com/office/drawing/2014/main" id="{0D6D6B7C-A75E-4A6B-8F45-E9BD300D958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e-IL" altLang="en-US" dirty="0"/>
              <a:t>עדכון טבלאות דפים עם מיפוי הגרעין</a:t>
            </a:r>
            <a:endParaRPr lang="en-US" altLang="en-US" dirty="0"/>
          </a:p>
        </p:txBody>
      </p:sp>
      <p:sp>
        <p:nvSpPr>
          <p:cNvPr id="353287" name="Rectangle 7">
            <a:extLst>
              <a:ext uri="{FF2B5EF4-FFF2-40B4-BE49-F238E27FC236}">
                <a16:creationId xmlns:a16="http://schemas.microsoft.com/office/drawing/2014/main" id="{1B7CE76C-9C91-4A42-8110-7C15F81041FD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e-IL" altLang="en-US" dirty="0"/>
              <a:t>אם יש חריגת דף בגישה לכתובת גרעין (מעל </a:t>
            </a:r>
            <a:r>
              <a:rPr lang="en-US" altLang="en-US" dirty="0"/>
              <a:t>TASK_SIZE</a:t>
            </a:r>
            <a:r>
              <a:rPr lang="he-IL" altLang="en-US" dirty="0"/>
              <a:t>), כלומר ביטים </a:t>
            </a:r>
            <a:r>
              <a:rPr lang="en-US" altLang="en-US" dirty="0"/>
              <a:t>present == 0</a:t>
            </a:r>
            <a:r>
              <a:rPr lang="he-IL" altLang="en-US" dirty="0"/>
              <a:t> וגם </a:t>
            </a:r>
            <a:r>
              <a:rPr lang="en-US" altLang="en-US" dirty="0"/>
              <a:t>u/s == 0</a:t>
            </a:r>
            <a:r>
              <a:rPr lang="he-IL" altLang="en-US" dirty="0"/>
              <a:t>, וגם המעבד היה במצב </a:t>
            </a:r>
            <a:r>
              <a:rPr lang="en-US" altLang="en-US" dirty="0"/>
              <a:t>kernel mode</a:t>
            </a:r>
            <a:r>
              <a:rPr lang="he-IL" altLang="en-US" dirty="0"/>
              <a:t>, אז המשמעות היא שהגרעין הקצה לעצמו דפים ועדכן רק את הטבלה המרכזית, ה-</a:t>
            </a:r>
            <a:r>
              <a:rPr lang="en-US" altLang="en-US" dirty="0"/>
              <a:t>KMPGD</a:t>
            </a:r>
            <a:r>
              <a:rPr lang="he-IL" altLang="en-US" dirty="0"/>
              <a:t>.</a:t>
            </a:r>
          </a:p>
          <a:p>
            <a:pPr lvl="1"/>
            <a:r>
              <a:rPr lang="he-IL" altLang="en-US" dirty="0"/>
              <a:t>במקרה זה צריך לעדכן את כל רמות ההיררכיה החסרות (מה-</a:t>
            </a:r>
            <a:r>
              <a:rPr lang="en-US" altLang="en-US" dirty="0"/>
              <a:t>PGD</a:t>
            </a:r>
            <a:r>
              <a:rPr lang="he-IL" altLang="en-US" dirty="0"/>
              <a:t> ומטה) בטבלת הדפים לאלה שבטבלאות הגרעין.</a:t>
            </a:r>
          </a:p>
          <a:p>
            <a:endParaRPr lang="he-IL" altLang="en-US" dirty="0"/>
          </a:p>
          <a:p>
            <a:r>
              <a:rPr lang="he-IL" altLang="en-US" dirty="0"/>
              <a:t>אם תהליך העדכון נכשל, למשל כי אין מיפוי מתאים ב-</a:t>
            </a:r>
            <a:r>
              <a:rPr lang="en-US" altLang="en-US" dirty="0"/>
              <a:t>KMPGD</a:t>
            </a:r>
            <a:r>
              <a:rPr lang="he-IL" altLang="en-US" dirty="0"/>
              <a:t>, המשמעות היא שהגרעין ניגש לכתובת לא חוקית---באג בגרעין. במקרה זה תודפס הודעת תקלה והמערכת תושבת (</a:t>
            </a:r>
            <a:r>
              <a:rPr lang="en-US" altLang="en-US" dirty="0"/>
              <a:t>kernel oops</a:t>
            </a:r>
            <a:r>
              <a:rPr lang="he-IL" altLang="en-US" dirty="0"/>
              <a:t>).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CD5CC4-8020-483E-A709-28AE8B5DA7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מערכות הפעלה - תרגול 11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B4F89F-30B4-43F8-BAB9-6CD02CCE4F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758438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בעיה נוספת: שחרור טבלאות גרעין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he-IL"/>
              <a:t>מערכות הפעלה - תרגול 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44</a:t>
            </a:fld>
            <a:endParaRPr lang="en-US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6445760"/>
              </p:ext>
            </p:extLst>
          </p:nvPr>
        </p:nvGraphicFramePr>
        <p:xfrm>
          <a:off x="457200" y="2587350"/>
          <a:ext cx="1860698" cy="18288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4890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65760">
                <a:tc rowSpan="5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baseline="0" dirty="0"/>
                        <a:t>PGD (</a:t>
                      </a:r>
                      <a:r>
                        <a:rPr lang="en-US" sz="1600" b="1" dirty="0"/>
                        <a:t>process</a:t>
                      </a:r>
                      <a:r>
                        <a:rPr lang="en-US" sz="1600" b="1" baseline="0" dirty="0"/>
                        <a:t> A)</a:t>
                      </a:r>
                    </a:p>
                    <a:p>
                      <a:pPr algn="ctr"/>
                      <a:endParaRPr lang="en-US" sz="1600" baseline="0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…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760">
                <a:tc v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entry #768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76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entry #769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760">
                <a:tc v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…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4578804"/>
                  </a:ext>
                </a:extLst>
              </a:tr>
              <a:tr h="365760">
                <a:tc v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entry #1023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cxnSp>
        <p:nvCxnSpPr>
          <p:cNvPr id="33" name="Straight Arrow Connector 32"/>
          <p:cNvCxnSpPr/>
          <p:nvPr/>
        </p:nvCxnSpPr>
        <p:spPr>
          <a:xfrm flipV="1">
            <a:off x="5242564" y="2087675"/>
            <a:ext cx="1310640" cy="474779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>
            <a:off x="5242564" y="3264203"/>
            <a:ext cx="1296459" cy="25778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flipV="1">
            <a:off x="5242564" y="6156251"/>
            <a:ext cx="1310640" cy="138228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 flipV="1">
            <a:off x="5242564" y="5037170"/>
            <a:ext cx="1296459" cy="577889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aphicFrame>
        <p:nvGraphicFramePr>
          <p:cNvPr id="31" name="Table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5054850"/>
              </p:ext>
            </p:extLst>
          </p:nvPr>
        </p:nvGraphicFramePr>
        <p:xfrm>
          <a:off x="457200" y="4648200"/>
          <a:ext cx="1860698" cy="18288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4890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65760">
                <a:tc rowSpan="5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baseline="0" dirty="0"/>
                        <a:t>PGD (</a:t>
                      </a:r>
                      <a:r>
                        <a:rPr lang="en-US" sz="1600" b="1" dirty="0"/>
                        <a:t>process</a:t>
                      </a:r>
                      <a:r>
                        <a:rPr lang="en-US" sz="1600" b="1" baseline="0" dirty="0"/>
                        <a:t> B)</a:t>
                      </a:r>
                    </a:p>
                    <a:p>
                      <a:pPr algn="ctr"/>
                      <a:endParaRPr lang="en-US" sz="1600" baseline="0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…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760">
                <a:tc v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entry #768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76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entry #769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760">
                <a:tc v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…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4578804"/>
                  </a:ext>
                </a:extLst>
              </a:tr>
              <a:tr h="365760">
                <a:tc v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entry #1023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37" name="Table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3907989"/>
              </p:ext>
            </p:extLst>
          </p:nvPr>
        </p:nvGraphicFramePr>
        <p:xfrm>
          <a:off x="3381866" y="2355300"/>
          <a:ext cx="1860698" cy="1097280"/>
        </p:xfrm>
        <a:graphic>
          <a:graphicData uri="http://schemas.openxmlformats.org/drawingml/2006/table">
            <a:tbl>
              <a:tblPr bandRow="1">
                <a:tableStyleId>{93296810-A885-4BE3-A3E7-6D5BEEA58F35}</a:tableStyleId>
              </a:tblPr>
              <a:tblGrid>
                <a:gridCol w="4890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65760">
                <a:tc rowSpan="3"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PT </a:t>
                      </a:r>
                      <a:r>
                        <a:rPr lang="en-US" sz="1600" b="1" baseline="0" dirty="0"/>
                        <a:t>#768</a:t>
                      </a:r>
                      <a:endParaRPr lang="en-US" sz="1600" b="1" dirty="0"/>
                    </a:p>
                    <a:p>
                      <a:pPr algn="ctr"/>
                      <a:endParaRPr lang="en-US" sz="1600" baseline="0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/>
                        <a:t>pte</a:t>
                      </a:r>
                      <a:r>
                        <a:rPr lang="en-US" sz="1600" dirty="0"/>
                        <a:t> #0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760">
                <a:tc v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…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76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/>
                        <a:t>pte</a:t>
                      </a:r>
                      <a:r>
                        <a:rPr lang="en-US" sz="1600" dirty="0"/>
                        <a:t> #1023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40" name="Table 3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6871541"/>
              </p:ext>
            </p:extLst>
          </p:nvPr>
        </p:nvGraphicFramePr>
        <p:xfrm>
          <a:off x="3381866" y="5379720"/>
          <a:ext cx="1860698" cy="1097280"/>
        </p:xfrm>
        <a:graphic>
          <a:graphicData uri="http://schemas.openxmlformats.org/drawingml/2006/table">
            <a:tbl>
              <a:tblPr bandRow="1">
                <a:tableStyleId>{93296810-A885-4BE3-A3E7-6D5BEEA58F35}</a:tableStyleId>
              </a:tblPr>
              <a:tblGrid>
                <a:gridCol w="4890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65760">
                <a:tc rowSpan="3"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PT </a:t>
                      </a:r>
                      <a:r>
                        <a:rPr lang="en-US" sz="1600" b="1" baseline="0" dirty="0"/>
                        <a:t>#1023</a:t>
                      </a:r>
                      <a:endParaRPr lang="en-US" sz="1600" b="1" dirty="0"/>
                    </a:p>
                    <a:p>
                      <a:pPr algn="ctr"/>
                      <a:endParaRPr lang="en-US" sz="1600" baseline="0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/>
                        <a:t>pte</a:t>
                      </a:r>
                      <a:r>
                        <a:rPr lang="en-US" sz="1600" dirty="0"/>
                        <a:t> #0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760">
                <a:tc v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…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76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/>
                        <a:t>pte</a:t>
                      </a:r>
                      <a:r>
                        <a:rPr lang="en-US" sz="1600" dirty="0"/>
                        <a:t> #1023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41" name="Table 4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785516"/>
              </p:ext>
            </p:extLst>
          </p:nvPr>
        </p:nvGraphicFramePr>
        <p:xfrm>
          <a:off x="3381866" y="3834913"/>
          <a:ext cx="1860698" cy="1097280"/>
        </p:xfrm>
        <a:graphic>
          <a:graphicData uri="http://schemas.openxmlformats.org/drawingml/2006/table">
            <a:tbl>
              <a:tblPr bandRow="1">
                <a:tableStyleId>{93296810-A885-4BE3-A3E7-6D5BEEA58F35}</a:tableStyleId>
              </a:tblPr>
              <a:tblGrid>
                <a:gridCol w="4890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65760">
                <a:tc rowSpan="3"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PT </a:t>
                      </a:r>
                      <a:r>
                        <a:rPr lang="en-US" sz="1600" b="1" baseline="0" dirty="0"/>
                        <a:t>#769</a:t>
                      </a:r>
                      <a:endParaRPr lang="en-US" sz="1600" b="1" dirty="0"/>
                    </a:p>
                    <a:p>
                      <a:pPr algn="ctr"/>
                      <a:endParaRPr lang="en-US" sz="1600" baseline="0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/>
                        <a:t>pte</a:t>
                      </a:r>
                      <a:r>
                        <a:rPr lang="en-US" sz="1600" dirty="0"/>
                        <a:t> #0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760">
                <a:tc v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…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76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/>
                        <a:t>pte</a:t>
                      </a:r>
                      <a:r>
                        <a:rPr lang="en-US" sz="1600" dirty="0"/>
                        <a:t> #1023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cxnSp>
        <p:nvCxnSpPr>
          <p:cNvPr id="42" name="Straight Arrow Connector 41"/>
          <p:cNvCxnSpPr>
            <a:endCxn id="37" idx="1"/>
          </p:cNvCxnSpPr>
          <p:nvPr/>
        </p:nvCxnSpPr>
        <p:spPr>
          <a:xfrm flipV="1">
            <a:off x="2303717" y="2903940"/>
            <a:ext cx="1078149" cy="220425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endCxn id="37" idx="1"/>
          </p:cNvCxnSpPr>
          <p:nvPr/>
        </p:nvCxnSpPr>
        <p:spPr>
          <a:xfrm flipV="1">
            <a:off x="2303716" y="2903940"/>
            <a:ext cx="1078150" cy="2350723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>
            <a:endCxn id="40" idx="1"/>
          </p:cNvCxnSpPr>
          <p:nvPr/>
        </p:nvCxnSpPr>
        <p:spPr>
          <a:xfrm flipV="1">
            <a:off x="2303716" y="5928360"/>
            <a:ext cx="1078150" cy="423584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>
            <a:endCxn id="40" idx="1"/>
          </p:cNvCxnSpPr>
          <p:nvPr/>
        </p:nvCxnSpPr>
        <p:spPr>
          <a:xfrm>
            <a:off x="2317898" y="4283880"/>
            <a:ext cx="1063968" cy="1644480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9" idx="3"/>
            <a:endCxn id="41" idx="1"/>
          </p:cNvCxnSpPr>
          <p:nvPr/>
        </p:nvCxnSpPr>
        <p:spPr>
          <a:xfrm>
            <a:off x="2317898" y="3501750"/>
            <a:ext cx="1063968" cy="881803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41" idx="3"/>
          </p:cNvCxnSpPr>
          <p:nvPr/>
        </p:nvCxnSpPr>
        <p:spPr>
          <a:xfrm flipV="1">
            <a:off x="5242564" y="3853905"/>
            <a:ext cx="1310640" cy="529648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aphicFrame>
        <p:nvGraphicFramePr>
          <p:cNvPr id="28" name="Table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8325528"/>
              </p:ext>
            </p:extLst>
          </p:nvPr>
        </p:nvGraphicFramePr>
        <p:xfrm>
          <a:off x="6539023" y="1844040"/>
          <a:ext cx="2147777" cy="4632960"/>
        </p:xfrm>
        <a:graphic>
          <a:graphicData uri="http://schemas.openxmlformats.org/drawingml/2006/table">
            <a:tbl>
              <a:tblPr bandRow="1">
                <a:tableStyleId>{F5AB1C69-6EDB-4FF4-983F-18BD219EF322}</a:tableStyleId>
              </a:tblPr>
              <a:tblGrid>
                <a:gridCol w="21477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7912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kernel frame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9120">
                <a:tc>
                  <a:txBody>
                    <a:bodyPr/>
                    <a:lstStyle/>
                    <a:p>
                      <a:pPr algn="ctr"/>
                      <a:br>
                        <a:rPr lang="en-US" sz="1600" dirty="0"/>
                      </a:b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9120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7912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deleted kernel frame</a:t>
                      </a:r>
                      <a:br>
                        <a:rPr lang="en-US" sz="1600" dirty="0"/>
                      </a:b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9120">
                <a:tc>
                  <a:txBody>
                    <a:bodyPr/>
                    <a:lstStyle/>
                    <a:p>
                      <a:pPr algn="ctr"/>
                      <a:br>
                        <a:rPr lang="en-US" sz="1600" dirty="0"/>
                      </a:b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79120">
                <a:tc>
                  <a:txBody>
                    <a:bodyPr/>
                    <a:lstStyle/>
                    <a:p>
                      <a:pPr algn="ctr"/>
                      <a:br>
                        <a:rPr lang="en-US" sz="1600" dirty="0"/>
                      </a:b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79120">
                <a:tc>
                  <a:txBody>
                    <a:bodyPr/>
                    <a:lstStyle/>
                    <a:p>
                      <a:pPr algn="ctr"/>
                      <a:br>
                        <a:rPr lang="en-US" sz="1600" dirty="0"/>
                      </a:b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7912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kernel frame</a:t>
                      </a:r>
                      <a:br>
                        <a:rPr lang="en-US" sz="1600" dirty="0"/>
                      </a:b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cxnSp>
        <p:nvCxnSpPr>
          <p:cNvPr id="29" name="Straight Arrow Connector 28"/>
          <p:cNvCxnSpPr>
            <a:stCxn id="31" idx="3"/>
            <a:endCxn id="41" idx="1"/>
          </p:cNvCxnSpPr>
          <p:nvPr/>
        </p:nvCxnSpPr>
        <p:spPr>
          <a:xfrm flipV="1">
            <a:off x="2317898" y="4383553"/>
            <a:ext cx="1063968" cy="1179047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167933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בעיה נוספת: שחרור טבלאות גרעין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he-IL"/>
              <a:t>מערכות הפעלה - תרגול 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45</a:t>
            </a:fld>
            <a:endParaRPr lang="en-US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6445760"/>
              </p:ext>
            </p:extLst>
          </p:nvPr>
        </p:nvGraphicFramePr>
        <p:xfrm>
          <a:off x="457200" y="2587350"/>
          <a:ext cx="1860698" cy="18288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4890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65760">
                <a:tc rowSpan="5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baseline="0" dirty="0"/>
                        <a:t>PGD (</a:t>
                      </a:r>
                      <a:r>
                        <a:rPr lang="en-US" sz="1600" b="1" dirty="0"/>
                        <a:t>process</a:t>
                      </a:r>
                      <a:r>
                        <a:rPr lang="en-US" sz="1600" b="1" baseline="0" dirty="0"/>
                        <a:t> A)</a:t>
                      </a:r>
                    </a:p>
                    <a:p>
                      <a:pPr algn="ctr"/>
                      <a:endParaRPr lang="en-US" sz="1600" baseline="0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…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760">
                <a:tc v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entry #768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76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entry #769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760">
                <a:tc v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…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4578804"/>
                  </a:ext>
                </a:extLst>
              </a:tr>
              <a:tr h="365760">
                <a:tc v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entry #1023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cxnSp>
        <p:nvCxnSpPr>
          <p:cNvPr id="33" name="Straight Arrow Connector 32"/>
          <p:cNvCxnSpPr/>
          <p:nvPr/>
        </p:nvCxnSpPr>
        <p:spPr>
          <a:xfrm flipV="1">
            <a:off x="5242564" y="2087675"/>
            <a:ext cx="1310640" cy="474779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>
            <a:off x="5242564" y="3264203"/>
            <a:ext cx="1296459" cy="25778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flipV="1">
            <a:off x="5242564" y="6156251"/>
            <a:ext cx="1310640" cy="138228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 flipV="1">
            <a:off x="5242564" y="5037170"/>
            <a:ext cx="1296459" cy="577889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aphicFrame>
        <p:nvGraphicFramePr>
          <p:cNvPr id="31" name="Table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5054850"/>
              </p:ext>
            </p:extLst>
          </p:nvPr>
        </p:nvGraphicFramePr>
        <p:xfrm>
          <a:off x="457200" y="4648200"/>
          <a:ext cx="1860698" cy="18288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4890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65760">
                <a:tc rowSpan="5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baseline="0" dirty="0"/>
                        <a:t>PGD (</a:t>
                      </a:r>
                      <a:r>
                        <a:rPr lang="en-US" sz="1600" b="1" dirty="0"/>
                        <a:t>process</a:t>
                      </a:r>
                      <a:r>
                        <a:rPr lang="en-US" sz="1600" b="1" baseline="0" dirty="0"/>
                        <a:t> B)</a:t>
                      </a:r>
                    </a:p>
                    <a:p>
                      <a:pPr algn="ctr"/>
                      <a:endParaRPr lang="en-US" sz="1600" baseline="0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…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760">
                <a:tc v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entry #768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76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entry #769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760">
                <a:tc v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…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4578804"/>
                  </a:ext>
                </a:extLst>
              </a:tr>
              <a:tr h="365760">
                <a:tc v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entry #1023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37" name="Table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3907989"/>
              </p:ext>
            </p:extLst>
          </p:nvPr>
        </p:nvGraphicFramePr>
        <p:xfrm>
          <a:off x="3381866" y="2355300"/>
          <a:ext cx="1860698" cy="1097280"/>
        </p:xfrm>
        <a:graphic>
          <a:graphicData uri="http://schemas.openxmlformats.org/drawingml/2006/table">
            <a:tbl>
              <a:tblPr bandRow="1">
                <a:tableStyleId>{93296810-A885-4BE3-A3E7-6D5BEEA58F35}</a:tableStyleId>
              </a:tblPr>
              <a:tblGrid>
                <a:gridCol w="4890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65760">
                <a:tc rowSpan="3"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PT </a:t>
                      </a:r>
                      <a:r>
                        <a:rPr lang="en-US" sz="1600" b="1" baseline="0" dirty="0"/>
                        <a:t>#768</a:t>
                      </a:r>
                      <a:endParaRPr lang="en-US" sz="1600" b="1" dirty="0"/>
                    </a:p>
                    <a:p>
                      <a:pPr algn="ctr"/>
                      <a:endParaRPr lang="en-US" sz="1600" baseline="0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/>
                        <a:t>pte</a:t>
                      </a:r>
                      <a:r>
                        <a:rPr lang="en-US" sz="1600" dirty="0"/>
                        <a:t> #0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760">
                <a:tc v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…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76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/>
                        <a:t>pte</a:t>
                      </a:r>
                      <a:r>
                        <a:rPr lang="en-US" sz="1600" dirty="0"/>
                        <a:t> #1023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40" name="Table 3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6871541"/>
              </p:ext>
            </p:extLst>
          </p:nvPr>
        </p:nvGraphicFramePr>
        <p:xfrm>
          <a:off x="3381866" y="5379720"/>
          <a:ext cx="1860698" cy="1097280"/>
        </p:xfrm>
        <a:graphic>
          <a:graphicData uri="http://schemas.openxmlformats.org/drawingml/2006/table">
            <a:tbl>
              <a:tblPr bandRow="1">
                <a:tableStyleId>{93296810-A885-4BE3-A3E7-6D5BEEA58F35}</a:tableStyleId>
              </a:tblPr>
              <a:tblGrid>
                <a:gridCol w="4890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65760">
                <a:tc rowSpan="3"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PT </a:t>
                      </a:r>
                      <a:r>
                        <a:rPr lang="en-US" sz="1600" b="1" baseline="0" dirty="0"/>
                        <a:t>#1023</a:t>
                      </a:r>
                      <a:endParaRPr lang="en-US" sz="1600" b="1" dirty="0"/>
                    </a:p>
                    <a:p>
                      <a:pPr algn="ctr"/>
                      <a:endParaRPr lang="en-US" sz="1600" baseline="0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/>
                        <a:t>pte</a:t>
                      </a:r>
                      <a:r>
                        <a:rPr lang="en-US" sz="1600" dirty="0"/>
                        <a:t> #0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760">
                <a:tc v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…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76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/>
                        <a:t>pte</a:t>
                      </a:r>
                      <a:r>
                        <a:rPr lang="en-US" sz="1600" dirty="0"/>
                        <a:t> #1023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cxnSp>
        <p:nvCxnSpPr>
          <p:cNvPr id="42" name="Straight Arrow Connector 41"/>
          <p:cNvCxnSpPr>
            <a:endCxn id="37" idx="1"/>
          </p:cNvCxnSpPr>
          <p:nvPr/>
        </p:nvCxnSpPr>
        <p:spPr>
          <a:xfrm flipV="1">
            <a:off x="2303717" y="2903940"/>
            <a:ext cx="1078149" cy="220425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endCxn id="37" idx="1"/>
          </p:cNvCxnSpPr>
          <p:nvPr/>
        </p:nvCxnSpPr>
        <p:spPr>
          <a:xfrm flipV="1">
            <a:off x="2303716" y="2903940"/>
            <a:ext cx="1078150" cy="2350723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>
            <a:endCxn id="40" idx="1"/>
          </p:cNvCxnSpPr>
          <p:nvPr/>
        </p:nvCxnSpPr>
        <p:spPr>
          <a:xfrm flipV="1">
            <a:off x="2303716" y="5928360"/>
            <a:ext cx="1078150" cy="423584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>
            <a:endCxn id="40" idx="1"/>
          </p:cNvCxnSpPr>
          <p:nvPr/>
        </p:nvCxnSpPr>
        <p:spPr>
          <a:xfrm>
            <a:off x="2317898" y="4283880"/>
            <a:ext cx="1063968" cy="1644480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aphicFrame>
        <p:nvGraphicFramePr>
          <p:cNvPr id="28" name="Table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8325528"/>
              </p:ext>
            </p:extLst>
          </p:nvPr>
        </p:nvGraphicFramePr>
        <p:xfrm>
          <a:off x="6539023" y="1844040"/>
          <a:ext cx="2147777" cy="4632960"/>
        </p:xfrm>
        <a:graphic>
          <a:graphicData uri="http://schemas.openxmlformats.org/drawingml/2006/table">
            <a:tbl>
              <a:tblPr bandRow="1">
                <a:tableStyleId>{F5AB1C69-6EDB-4FF4-983F-18BD219EF322}</a:tableStyleId>
              </a:tblPr>
              <a:tblGrid>
                <a:gridCol w="21477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7912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kernel frame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9120">
                <a:tc>
                  <a:txBody>
                    <a:bodyPr/>
                    <a:lstStyle/>
                    <a:p>
                      <a:pPr algn="ctr"/>
                      <a:br>
                        <a:rPr lang="en-US" sz="1600" dirty="0"/>
                      </a:b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9120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7912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deleted kernel frame</a:t>
                      </a:r>
                      <a:br>
                        <a:rPr lang="en-US" sz="1600" dirty="0"/>
                      </a:b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9120">
                <a:tc>
                  <a:txBody>
                    <a:bodyPr/>
                    <a:lstStyle/>
                    <a:p>
                      <a:pPr algn="ctr"/>
                      <a:br>
                        <a:rPr lang="en-US" sz="1600" dirty="0"/>
                      </a:b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79120">
                <a:tc>
                  <a:txBody>
                    <a:bodyPr/>
                    <a:lstStyle/>
                    <a:p>
                      <a:pPr algn="ctr"/>
                      <a:br>
                        <a:rPr lang="en-US" sz="1600" dirty="0"/>
                      </a:b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79120">
                <a:tc>
                  <a:txBody>
                    <a:bodyPr/>
                    <a:lstStyle/>
                    <a:p>
                      <a:pPr algn="ctr"/>
                      <a:br>
                        <a:rPr lang="en-US" sz="1600" dirty="0"/>
                      </a:b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7912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kernel frame</a:t>
                      </a:r>
                      <a:br>
                        <a:rPr lang="en-US" sz="1600" dirty="0"/>
                      </a:b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22" name="Table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7388705"/>
              </p:ext>
            </p:extLst>
          </p:nvPr>
        </p:nvGraphicFramePr>
        <p:xfrm>
          <a:off x="3377188" y="3867510"/>
          <a:ext cx="1865376" cy="1097280"/>
        </p:xfrm>
        <a:graphic>
          <a:graphicData uri="http://schemas.openxmlformats.org/drawingml/2006/table">
            <a:tbl>
              <a:tblPr bandRow="1">
                <a:tableStyleId>{93296810-A885-4BE3-A3E7-6D5BEEA58F35}</a:tableStyleId>
              </a:tblPr>
              <a:tblGrid>
                <a:gridCol w="18653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09728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The frame now holds another process’s data</a:t>
                      </a:r>
                      <a:endParaRPr lang="en-US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34" name="Straight Arrow Connector 33"/>
          <p:cNvCxnSpPr/>
          <p:nvPr/>
        </p:nvCxnSpPr>
        <p:spPr>
          <a:xfrm flipV="1">
            <a:off x="2317898" y="4383553"/>
            <a:ext cx="1063968" cy="1179047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1369626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7" name="Rectangle 6">
            <a:extLst>
              <a:ext uri="{FF2B5EF4-FFF2-40B4-BE49-F238E27FC236}">
                <a16:creationId xmlns:a16="http://schemas.microsoft.com/office/drawing/2014/main" id="{0D6D6B7C-A75E-4A6B-8F45-E9BD300D958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e-IL" altLang="en-US"/>
              <a:t>שחרור זיכרון גרעין</a:t>
            </a:r>
            <a:endParaRPr lang="en-US" altLang="en-US" dirty="0"/>
          </a:p>
        </p:txBody>
      </p:sp>
      <p:sp>
        <p:nvSpPr>
          <p:cNvPr id="353287" name="Rectangle 7">
            <a:extLst>
              <a:ext uri="{FF2B5EF4-FFF2-40B4-BE49-F238E27FC236}">
                <a16:creationId xmlns:a16="http://schemas.microsoft.com/office/drawing/2014/main" id="{1B7CE76C-9C91-4A42-8110-7C15F81041FD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he-IL" altLang="en-US" dirty="0"/>
              <a:t>אם הגרעין משחרר דפים ומעדכן את טבלת הדפים שלו בהתאם, אז השינוי משתקף </a:t>
            </a:r>
            <a:r>
              <a:rPr lang="he-IL" altLang="en-US" dirty="0" err="1"/>
              <a:t>מיידית</a:t>
            </a:r>
            <a:r>
              <a:rPr lang="he-IL" altLang="en-US" dirty="0"/>
              <a:t> בכל המרחבים האחרים.</a:t>
            </a:r>
          </a:p>
          <a:p>
            <a:pPr lvl="1"/>
            <a:r>
              <a:rPr lang="he-IL" altLang="en-US" dirty="0"/>
              <a:t>בגלל שכולם מצביעים על אותן כניסות ברמה התחתונה (</a:t>
            </a:r>
            <a:r>
              <a:rPr lang="en-US" altLang="en-US" dirty="0"/>
              <a:t>PT</a:t>
            </a:r>
            <a:r>
              <a:rPr lang="he-IL" altLang="en-US" dirty="0"/>
              <a:t>).</a:t>
            </a:r>
          </a:p>
          <a:p>
            <a:r>
              <a:rPr lang="he-IL" altLang="en-US" dirty="0"/>
              <a:t>אם הכניסה ב-</a:t>
            </a:r>
            <a:r>
              <a:rPr lang="en-US" altLang="en-US" dirty="0"/>
              <a:t>PT</a:t>
            </a:r>
            <a:r>
              <a:rPr lang="he-IL" altLang="en-US" dirty="0"/>
              <a:t> הייתה האחרונה במסגרת זו, הגרעין יכול (לכאורה) לשחרר גם את המסגרת של טבלת הדפים.</a:t>
            </a:r>
          </a:p>
          <a:p>
            <a:r>
              <a:rPr lang="he-IL" dirty="0"/>
              <a:t>הבעיה: כאשר הגרעין ינסה לגשת לאותו זיכרון בהקשר של תהליך אחר, ה-</a:t>
            </a:r>
            <a:r>
              <a:rPr lang="en-US" dirty="0"/>
              <a:t>PGD</a:t>
            </a:r>
            <a:r>
              <a:rPr lang="he-IL" dirty="0"/>
              <a:t> של התהליך האחר אינו מעודכן ולכן ייגש למסגרת שכבר שוחררה ומכילה מידע לא מעודכן.</a:t>
            </a:r>
          </a:p>
          <a:p>
            <a:r>
              <a:rPr lang="he-IL" altLang="en-US" dirty="0"/>
              <a:t>לכן הגרעין לעולם לא משחרר את המסגרות של הרמה התחתונה בטבלת הדפים (</a:t>
            </a:r>
            <a:r>
              <a:rPr lang="en-US" altLang="en-US" dirty="0"/>
              <a:t>PT</a:t>
            </a:r>
            <a:r>
              <a:rPr lang="he-IL" altLang="en-US" dirty="0"/>
              <a:t>).</a:t>
            </a:r>
          </a:p>
          <a:p>
            <a:pPr lvl="1"/>
            <a:r>
              <a:rPr lang="he-IL" altLang="en-US" dirty="0"/>
              <a:t>כלומר הכניסות ב-</a:t>
            </a:r>
            <a:r>
              <a:rPr lang="en-US" altLang="en-US" dirty="0"/>
              <a:t>PGD</a:t>
            </a:r>
            <a:r>
              <a:rPr lang="he-IL" altLang="en-US" dirty="0"/>
              <a:t> תמיד </a:t>
            </a:r>
            <a:br>
              <a:rPr lang="en-US" altLang="en-US" dirty="0"/>
            </a:br>
            <a:r>
              <a:rPr lang="he-IL" altLang="en-US" dirty="0"/>
              <a:t>יצביעו לאותן מסגרות לאחר שהן הוקצו.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CD5CC4-8020-483E-A709-28AE8B5DA7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מערכות הפעלה - תרגול 11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B4F89F-30B4-43F8-BAB9-6CD02CCE4F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46</a:t>
            </a:fld>
            <a:endParaRPr lang="en-US"/>
          </a:p>
        </p:txBody>
      </p:sp>
      <p:sp>
        <p:nvSpPr>
          <p:cNvPr id="8" name="Rounded Rectangular Callout 7"/>
          <p:cNvSpPr/>
          <p:nvPr/>
        </p:nvSpPr>
        <p:spPr>
          <a:xfrm>
            <a:off x="457200" y="5752214"/>
            <a:ext cx="3264196" cy="724786"/>
          </a:xfrm>
          <a:prstGeom prst="wedgeRoundRectCallout">
            <a:avLst>
              <a:gd name="adj1" fmla="val 116952"/>
              <a:gd name="adj2" fmla="val -109138"/>
              <a:gd name="adj3" fmla="val 16667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e-IL" sz="2000" dirty="0"/>
              <a:t>מה בזבוז הזיכרון המקסימלי כתוצאה מכך?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1953586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2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2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2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2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2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2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3A74FD-B3CC-4DE0-B0BE-07F36C4644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מטמון הדפים</a:t>
            </a:r>
            <a:br>
              <a:rPr lang="he-IL" dirty="0"/>
            </a:br>
            <a:r>
              <a:rPr lang="en-US" dirty="0"/>
              <a:t>Page Cache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9448A59-9D55-4E5A-8780-510DB6D957D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e-IL" dirty="0"/>
              <a:t>או:</a:t>
            </a:r>
            <a:r>
              <a:rPr lang="en-US" dirty="0"/>
              <a:t> </a:t>
            </a:r>
            <a:r>
              <a:rPr lang="he-IL" dirty="0"/>
              <a:t>איך מפנים מסגרת לדיסק?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AE5677-65A5-49FC-B927-7B622FA796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he-IL"/>
              <a:t>מערכות הפעלה - תרגול 11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79148E-C109-4089-9B10-88A7207839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6713319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7074" name="Rectangle 2">
            <a:extLst>
              <a:ext uri="{FF2B5EF4-FFF2-40B4-BE49-F238E27FC236}">
                <a16:creationId xmlns:a16="http://schemas.microsoft.com/office/drawing/2014/main" id="{B81DA1E6-08E0-4EC6-9078-1EEA3B18CBF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e-IL" altLang="en-US"/>
              <a:t>מטמון הדפים – למה יש בו צורך?</a:t>
            </a:r>
            <a:endParaRPr lang="en-US" altLang="en-US"/>
          </a:p>
        </p:txBody>
      </p:sp>
      <p:sp>
        <p:nvSpPr>
          <p:cNvPr id="387075" name="Rectangle 3">
            <a:extLst>
              <a:ext uri="{FF2B5EF4-FFF2-40B4-BE49-F238E27FC236}">
                <a16:creationId xmlns:a16="http://schemas.microsoft.com/office/drawing/2014/main" id="{9B1AC3CD-7C11-4C16-BA9E-356DA80ADA6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he-IL" altLang="en-US" dirty="0"/>
              <a:t>נסתכל על המצב האפשרי הבא:</a:t>
            </a:r>
          </a:p>
          <a:p>
            <a:pPr lvl="1"/>
            <a:r>
              <a:rPr lang="he-IL" altLang="en-US" dirty="0"/>
              <a:t>הגרעין מפנה לדיסק מסגרת השייכת למרחב זיכרון של תהליך מסוים.</a:t>
            </a:r>
          </a:p>
          <a:p>
            <a:pPr lvl="1"/>
            <a:r>
              <a:rPr lang="he-IL" altLang="en-US" dirty="0"/>
              <a:t>לפני שהפינוי הסתיים, התהליך מנסה לגשת לאותו דף.</a:t>
            </a:r>
          </a:p>
          <a:p>
            <a:r>
              <a:rPr lang="he-IL" altLang="en-US" dirty="0"/>
              <a:t>מתי נסמן שהדף לא בזיכרון? (</a:t>
            </a:r>
            <a:r>
              <a:rPr lang="en-US" altLang="en-US" dirty="0"/>
              <a:t>present = 0</a:t>
            </a:r>
            <a:r>
              <a:rPr lang="he-IL" altLang="en-US" dirty="0"/>
              <a:t> בטבלת הדפים)</a:t>
            </a:r>
          </a:p>
          <a:p>
            <a:pPr lvl="1"/>
            <a:r>
              <a:rPr lang="he-IL" altLang="en-US" dirty="0"/>
              <a:t>אם לפני הפינוי בפועל, אז:</a:t>
            </a:r>
          </a:p>
          <a:p>
            <a:pPr lvl="2"/>
            <a:r>
              <a:rPr lang="he-IL" altLang="en-US" dirty="0"/>
              <a:t>כשמחליטים לפנות דף קודם כל מסמנים אותו ע“י  </a:t>
            </a:r>
            <a:r>
              <a:rPr lang="en-US" altLang="en-US" dirty="0"/>
              <a:t>present = 0</a:t>
            </a:r>
            <a:r>
              <a:rPr lang="he-IL" altLang="en-US" dirty="0"/>
              <a:t>.</a:t>
            </a:r>
          </a:p>
          <a:p>
            <a:pPr lvl="2"/>
            <a:r>
              <a:rPr lang="he-IL" altLang="en-US" dirty="0"/>
              <a:t>התהליך מנסה לגשת לדף, מגלה ש- </a:t>
            </a:r>
            <a:r>
              <a:rPr lang="en-US" altLang="en-US" dirty="0"/>
              <a:t>present = 0</a:t>
            </a:r>
            <a:r>
              <a:rPr lang="he-IL" altLang="en-US" dirty="0"/>
              <a:t>, ניגש לדיסק לפי הכתובת במאגר הדפדוף.</a:t>
            </a:r>
          </a:p>
          <a:p>
            <a:pPr lvl="2"/>
            <a:r>
              <a:rPr lang="he-IL" altLang="en-US" dirty="0"/>
              <a:t>אבל המערכת עוד לא הספיקה לכתוב את הדף למאגר הדפדוף.</a:t>
            </a:r>
          </a:p>
          <a:p>
            <a:pPr lvl="2"/>
            <a:r>
              <a:rPr lang="he-IL" altLang="en-US" dirty="0"/>
              <a:t>הדף שנקרא ע“י התהליך לא נכון (מכיל נתונים לא מעודכנים ואף יתכן זבל).</a:t>
            </a:r>
          </a:p>
          <a:p>
            <a:pPr lvl="1"/>
            <a:r>
              <a:rPr lang="he-IL" altLang="en-US" dirty="0"/>
              <a:t>אם אחרי הפינוי בפועל, אז:</a:t>
            </a:r>
          </a:p>
          <a:p>
            <a:pPr lvl="2"/>
            <a:r>
              <a:rPr lang="he-IL" altLang="en-US" dirty="0"/>
              <a:t>מתחילים לפנות את הדף.</a:t>
            </a:r>
          </a:p>
          <a:p>
            <a:pPr lvl="2"/>
            <a:r>
              <a:rPr lang="he-IL" altLang="en-US" dirty="0"/>
              <a:t>התהליך מעדכן את הנתונים בדף, ה-</a:t>
            </a:r>
            <a:r>
              <a:rPr lang="en-US" altLang="en-US" dirty="0"/>
              <a:t>present = 1 </a:t>
            </a:r>
            <a:r>
              <a:rPr lang="he-IL" altLang="en-US" dirty="0"/>
              <a:t> עדיין.</a:t>
            </a:r>
          </a:p>
          <a:p>
            <a:pPr lvl="2"/>
            <a:r>
              <a:rPr lang="he-IL" altLang="en-US" dirty="0"/>
              <a:t>בסיום הפינוי מסמנים </a:t>
            </a:r>
            <a:r>
              <a:rPr lang="en-US" altLang="en-US" dirty="0"/>
              <a:t>present = 0</a:t>
            </a:r>
            <a:r>
              <a:rPr lang="he-IL" altLang="en-US" dirty="0"/>
              <a:t>.</a:t>
            </a:r>
          </a:p>
          <a:p>
            <a:pPr lvl="2"/>
            <a:r>
              <a:rPr lang="he-IL" altLang="en-US" dirty="0"/>
              <a:t>העותק שפונה לדיסק מכיל נתונים ישנים, הנתונים החדשים ייעלמו.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8C527DE5-349D-4070-ADF0-D83DFBAF39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מערכות הפעלה - תרגול 11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D8414A1-A31E-4E00-BF68-056B94A962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9721419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8098" name="Rectangle 2">
            <a:extLst>
              <a:ext uri="{FF2B5EF4-FFF2-40B4-BE49-F238E27FC236}">
                <a16:creationId xmlns:a16="http://schemas.microsoft.com/office/drawing/2014/main" id="{A36929AB-01FD-42C8-A0C2-CFD0713402E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e-IL" altLang="en-US"/>
              <a:t>מטמון הדפים</a:t>
            </a:r>
            <a:endParaRPr lang="en-US" altLang="en-US"/>
          </a:p>
        </p:txBody>
      </p:sp>
      <p:sp>
        <p:nvSpPr>
          <p:cNvPr id="388099" name="Rectangle 3">
            <a:extLst>
              <a:ext uri="{FF2B5EF4-FFF2-40B4-BE49-F238E27FC236}">
                <a16:creationId xmlns:a16="http://schemas.microsoft.com/office/drawing/2014/main" id="{DBA5A4F0-D503-4B9E-8CDD-B8D643B3BAF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e-IL" altLang="en-US" dirty="0"/>
              <a:t>מורכב משני מבני נתונים המתחזקים מיפוי דו-כיווני:</a:t>
            </a:r>
          </a:p>
          <a:p>
            <a:endParaRPr lang="he-IL" altLang="en-US" dirty="0"/>
          </a:p>
          <a:p>
            <a:endParaRPr lang="he-IL" altLang="en-US" dirty="0"/>
          </a:p>
          <a:p>
            <a:endParaRPr lang="he-IL" altLang="en-US" dirty="0"/>
          </a:p>
          <a:p>
            <a:endParaRPr lang="he-IL" altLang="en-US" dirty="0"/>
          </a:p>
          <a:p>
            <a:pPr lvl="1"/>
            <a:r>
              <a:rPr lang="he-IL" altLang="en-US" dirty="0"/>
              <a:t>מטמון הדפים ממומש בתוכנה בלבד ללא תמיכת חומרה.</a:t>
            </a:r>
          </a:p>
          <a:p>
            <a:pPr lvl="1"/>
            <a:endParaRPr lang="he-IL" altLang="en-US" dirty="0"/>
          </a:p>
          <a:p>
            <a:r>
              <a:rPr lang="he-IL" altLang="en-US" dirty="0"/>
              <a:t>מטמון הדפים (</a:t>
            </a:r>
            <a:r>
              <a:rPr lang="en-US" altLang="en-US" dirty="0"/>
              <a:t>Page Cache</a:t>
            </a:r>
            <a:r>
              <a:rPr lang="he-IL" altLang="en-US" dirty="0"/>
              <a:t>) בלינוקס הוא המנגנון המרכזי לטעינת ופינוי דפים בין הזיכרון לדיסק.</a:t>
            </a:r>
          </a:p>
          <a:p>
            <a:pPr lvl="1"/>
            <a:r>
              <a:rPr lang="he-IL" altLang="en-US" dirty="0"/>
              <a:t>כל דף של מרחב הזיכרון של תהליך מפונה תמיד דרך מטמון הדפים כדי לעדכן את המיפוי.</a:t>
            </a:r>
          </a:p>
          <a:p>
            <a:pPr lvl="1"/>
            <a:r>
              <a:rPr lang="he-IL" altLang="en-US" dirty="0"/>
              <a:t>גם כאשר טוענים חזרה דף מהדיסק לזיכרון, מעדכנים את מטמון הדפים.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C9C251E-F5E3-44E4-AEE1-C793B0496E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מערכות הפעלה - תרגול 11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1353E60-3C83-4F14-8A53-B3B2A7CC33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49</a:t>
            </a:fld>
            <a:endParaRPr lang="en-US"/>
          </a:p>
        </p:txBody>
      </p:sp>
      <p:pic>
        <p:nvPicPr>
          <p:cNvPr id="388100" name="Picture 4" descr="SO00952_[1]">
            <a:extLst>
              <a:ext uri="{FF2B5EF4-FFF2-40B4-BE49-F238E27FC236}">
                <a16:creationId xmlns:a16="http://schemas.microsoft.com/office/drawing/2014/main" id="{61B4C063-46E1-4FC5-8632-0CD411FB30B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533400"/>
            <a:ext cx="1068388" cy="898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EDF160C2-7D94-453E-B493-AA307E79AC5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96817926"/>
              </p:ext>
            </p:extLst>
          </p:nvPr>
        </p:nvGraphicFramePr>
        <p:xfrm>
          <a:off x="1525588" y="2235199"/>
          <a:ext cx="6083300" cy="13563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7933416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675E67-4C85-4CC5-B5B1-BFF1135B10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altLang="en-US"/>
              <a:t>מרחב הזיכרון של תהליך</a:t>
            </a:r>
            <a:endParaRPr lang="en-US" dirty="0"/>
          </a:p>
        </p:txBody>
      </p:sp>
      <p:pic>
        <p:nvPicPr>
          <p:cNvPr id="1026" name="Picture 2" descr="https://static.lwn.net/images/ns/kernel/mmap1.png">
            <a:extLst>
              <a:ext uri="{FF2B5EF4-FFF2-40B4-BE49-F238E27FC236}">
                <a16:creationId xmlns:a16="http://schemas.microsoft.com/office/drawing/2014/main" id="{03368DD9-2C05-4002-A966-C129016A318D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253052" y="1673225"/>
            <a:ext cx="2446896" cy="4718050"/>
          </a:xfr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Content Placeholder 5">
                <a:extLst>
                  <a:ext uri="{FF2B5EF4-FFF2-40B4-BE49-F238E27FC236}">
                    <a16:creationId xmlns:a16="http://schemas.microsoft.com/office/drawing/2014/main" id="{D9A58212-150B-402B-A46F-8046EDD0F32E}"/>
                  </a:ext>
                </a:extLst>
              </p:cNvPr>
              <p:cNvSpPr>
                <a:spLocks noGrp="1"/>
              </p:cNvSpPr>
              <p:nvPr>
                <p:ph sz="half" idx="2"/>
              </p:nvPr>
            </p:nvSpPr>
            <p:spPr/>
            <p:txBody>
              <a:bodyPr>
                <a:normAutofit fontScale="85000" lnSpcReduction="20000"/>
              </a:bodyPr>
              <a:lstStyle/>
              <a:p>
                <a:r>
                  <a:rPr lang="he-IL" altLang="en-US" dirty="0"/>
                  <a:t>במעבדי 32 ביט (כמו למשל מעבדי </a:t>
                </a:r>
                <a:r>
                  <a:rPr lang="en-US" altLang="en-US" dirty="0"/>
                  <a:t>IA-32</a:t>
                </a:r>
                <a:r>
                  <a:rPr lang="he-IL" altLang="en-US" dirty="0"/>
                  <a:t>) רוחב כתובת וירטואלית הוא 32 ביט.</a:t>
                </a:r>
              </a:p>
              <a:p>
                <a:endParaRPr lang="he-IL" altLang="en-US" dirty="0"/>
              </a:p>
              <a:p>
                <a:r>
                  <a:rPr lang="he-IL" altLang="en-US" dirty="0"/>
                  <a:t>גודל מרחב הזיכרון </a:t>
                </a:r>
                <a:r>
                  <a:rPr lang="he-IL" altLang="en-US" dirty="0" err="1"/>
                  <a:t>הוירטואלי</a:t>
                </a:r>
                <a:r>
                  <a:rPr lang="he-IL" altLang="en-US" dirty="0"/>
                  <a:t> של כל תהליך הוא, אם כן,</a:t>
                </a:r>
                <a:br>
                  <a:rPr lang="en-US" altLang="en-US" dirty="0"/>
                </a:br>
                <a14:m>
                  <m:oMath xmlns:m="http://schemas.openxmlformats.org/officeDocument/2006/math">
                    <m:sSup>
                      <m:sSupPr>
                        <m:ctrlPr>
                          <a:rPr lang="en-US" alt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en-US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altLang="en-US" smtClean="0">
                            <a:latin typeface="Cambria Math" panose="02040503050406030204" pitchFamily="18" charset="0"/>
                          </a:rPr>
                          <m:t>32</m:t>
                        </m:r>
                      </m:sup>
                    </m:sSup>
                    <m:r>
                      <a:rPr lang="en-US" altLang="en-US" b="0" i="1" smtClean="0">
                        <a:latin typeface="Cambria Math" panose="02040503050406030204" pitchFamily="18" charset="0"/>
                      </a:rPr>
                      <m:t>𝐵</m:t>
                    </m:r>
                    <m:r>
                      <a:rPr lang="en-US" altLang="en-US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en-US" smtClean="0">
                        <a:latin typeface="Cambria Math" panose="02040503050406030204" pitchFamily="18" charset="0"/>
                      </a:rPr>
                      <m:t>4</m:t>
                    </m:r>
                    <m:r>
                      <a:rPr lang="en-US" altLang="en-US" smtClean="0">
                        <a:latin typeface="Cambria Math" panose="02040503050406030204" pitchFamily="18" charset="0"/>
                      </a:rPr>
                      <m:t>𝐺𝐵</m:t>
                    </m:r>
                  </m:oMath>
                </a14:m>
                <a:r>
                  <a:rPr lang="he-IL" altLang="en-US" dirty="0"/>
                  <a:t>.</a:t>
                </a:r>
              </a:p>
              <a:p>
                <a:endParaRPr lang="he-IL" altLang="en-US" dirty="0"/>
              </a:p>
              <a:p>
                <a:r>
                  <a:rPr lang="he-IL" altLang="en-US" dirty="0"/>
                  <a:t>בלינוקס, מרחב הזיכרון הנ"ל מחולק לשניים:</a:t>
                </a:r>
              </a:p>
              <a:p>
                <a:pPr lvl="1"/>
                <a:r>
                  <a:rPr lang="en-US" altLang="en-US" dirty="0"/>
                  <a:t>3GB</a:t>
                </a:r>
                <a:r>
                  <a:rPr lang="he-IL" altLang="en-US" dirty="0"/>
                  <a:t> התחתונים – מרחב הזיכרון של המשתמש.</a:t>
                </a:r>
              </a:p>
              <a:p>
                <a:pPr lvl="1"/>
                <a:r>
                  <a:rPr lang="en-US" altLang="en-US" dirty="0"/>
                  <a:t>1GB</a:t>
                </a:r>
                <a:r>
                  <a:rPr lang="he-IL" altLang="en-US" dirty="0"/>
                  <a:t> העליון – מרחב הזיכרון של הגרעין.</a:t>
                </a:r>
              </a:p>
            </p:txBody>
          </p:sp>
        </mc:Choice>
        <mc:Fallback xmlns="">
          <p:sp>
            <p:nvSpPr>
              <p:cNvPr id="6" name="Content Placeholder 5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D9A58212-150B-402B-A46F-8046EDD0F32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blipFill rotWithShape="0">
                <a:blip r:embed="rId4"/>
                <a:stretch>
                  <a:fillRect t="-2455" r="-136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2D381C3A-8C15-4A4A-84CA-1149D413CF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he-IL"/>
              <a:t>מערכות הפעלה - תרגול 11</a:t>
            </a:r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FA27E515-2846-43EB-AE42-279569D084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5342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5186" name="Text Box 162">
            <a:extLst>
              <a:ext uri="{FF2B5EF4-FFF2-40B4-BE49-F238E27FC236}">
                <a16:creationId xmlns:a16="http://schemas.microsoft.com/office/drawing/2014/main" id="{7C3AB0CC-6B2D-42E3-A9EB-3371DB7A3E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59562" y="476250"/>
            <a:ext cx="1800225" cy="1015663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A1FD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 rtl="0"/>
            <a:r>
              <a:rPr lang="en-US" altLang="en-US" sz="1200" b="1" dirty="0"/>
              <a:t>flags:</a:t>
            </a:r>
          </a:p>
          <a:p>
            <a:pPr algn="l" rtl="0"/>
            <a:r>
              <a:rPr lang="en-US" altLang="en-US" sz="1200" b="1" dirty="0"/>
              <a:t>R - </a:t>
            </a:r>
            <a:r>
              <a:rPr lang="en-US" altLang="en-US" sz="1200" b="1" dirty="0" err="1"/>
              <a:t>PG_referenced</a:t>
            </a:r>
            <a:endParaRPr lang="en-US" altLang="en-US" sz="1200" b="1" dirty="0"/>
          </a:p>
          <a:p>
            <a:pPr algn="l" rtl="0"/>
            <a:r>
              <a:rPr lang="en-US" altLang="en-US" sz="1200" b="1" dirty="0"/>
              <a:t>D - </a:t>
            </a:r>
            <a:r>
              <a:rPr lang="en-US" altLang="en-US" sz="1200" b="1" dirty="0" err="1"/>
              <a:t>PG_dirty</a:t>
            </a:r>
            <a:endParaRPr lang="en-US" altLang="en-US" sz="1200" b="1" dirty="0"/>
          </a:p>
          <a:p>
            <a:pPr algn="l" rtl="0"/>
            <a:r>
              <a:rPr lang="en-US" altLang="en-US" sz="1200" b="1" dirty="0"/>
              <a:t>A - </a:t>
            </a:r>
            <a:r>
              <a:rPr lang="en-US" altLang="en-US" sz="1200" b="1" dirty="0" err="1"/>
              <a:t>PG_active</a:t>
            </a:r>
            <a:endParaRPr lang="en-US" altLang="en-US" sz="1200" b="1" dirty="0"/>
          </a:p>
          <a:p>
            <a:pPr algn="l" rtl="0"/>
            <a:r>
              <a:rPr lang="en-US" altLang="en-US" sz="1200" b="1" dirty="0"/>
              <a:t>L - </a:t>
            </a:r>
            <a:r>
              <a:rPr lang="en-US" altLang="en-US" sz="1200" b="1" dirty="0" err="1"/>
              <a:t>PG_lru</a:t>
            </a:r>
            <a:endParaRPr lang="en-US" altLang="en-US" sz="1200" b="1" dirty="0"/>
          </a:p>
        </p:txBody>
      </p:sp>
      <p:graphicFrame>
        <p:nvGraphicFramePr>
          <p:cNvPr id="385026" name="Group 2">
            <a:extLst>
              <a:ext uri="{FF2B5EF4-FFF2-40B4-BE49-F238E27FC236}">
                <a16:creationId xmlns:a16="http://schemas.microsoft.com/office/drawing/2014/main" id="{4C7CF367-6C9B-41B9-B077-7DC2CC44B67E}"/>
              </a:ext>
            </a:extLst>
          </p:cNvPr>
          <p:cNvGraphicFramePr>
            <a:graphicFrameLocks noGrp="1"/>
          </p:cNvGraphicFramePr>
          <p:nvPr/>
        </p:nvGraphicFramePr>
        <p:xfrm>
          <a:off x="539750" y="692150"/>
          <a:ext cx="5976938" cy="4118611"/>
        </p:xfrm>
        <a:graphic>
          <a:graphicData uri="http://schemas.openxmlformats.org/drawingml/2006/table">
            <a:tbl>
              <a:tblPr rtl="1"/>
              <a:tblGrid>
                <a:gridCol w="647700">
                  <a:extLst>
                    <a:ext uri="{9D8B030D-6E8A-4147-A177-3AD203B41FA5}">
                      <a16:colId xmlns:a16="http://schemas.microsoft.com/office/drawing/2014/main" val="932275852"/>
                    </a:ext>
                  </a:extLst>
                </a:gridCol>
                <a:gridCol w="936625">
                  <a:extLst>
                    <a:ext uri="{9D8B030D-6E8A-4147-A177-3AD203B41FA5}">
                      <a16:colId xmlns:a16="http://schemas.microsoft.com/office/drawing/2014/main" val="1774963572"/>
                    </a:ext>
                  </a:extLst>
                </a:gridCol>
                <a:gridCol w="792163">
                  <a:extLst>
                    <a:ext uri="{9D8B030D-6E8A-4147-A177-3AD203B41FA5}">
                      <a16:colId xmlns:a16="http://schemas.microsoft.com/office/drawing/2014/main" val="1490870416"/>
                    </a:ext>
                  </a:extLst>
                </a:gridCol>
                <a:gridCol w="623887">
                  <a:extLst>
                    <a:ext uri="{9D8B030D-6E8A-4147-A177-3AD203B41FA5}">
                      <a16:colId xmlns:a16="http://schemas.microsoft.com/office/drawing/2014/main" val="2820638113"/>
                    </a:ext>
                  </a:extLst>
                </a:gridCol>
                <a:gridCol w="720725">
                  <a:extLst>
                    <a:ext uri="{9D8B030D-6E8A-4147-A177-3AD203B41FA5}">
                      <a16:colId xmlns:a16="http://schemas.microsoft.com/office/drawing/2014/main" val="2436896674"/>
                    </a:ext>
                  </a:extLst>
                </a:gridCol>
                <a:gridCol w="815975">
                  <a:extLst>
                    <a:ext uri="{9D8B030D-6E8A-4147-A177-3AD203B41FA5}">
                      <a16:colId xmlns:a16="http://schemas.microsoft.com/office/drawing/2014/main" val="1391429721"/>
                    </a:ext>
                  </a:extLst>
                </a:gridCol>
                <a:gridCol w="719138">
                  <a:extLst>
                    <a:ext uri="{9D8B030D-6E8A-4147-A177-3AD203B41FA5}">
                      <a16:colId xmlns:a16="http://schemas.microsoft.com/office/drawing/2014/main" val="3489992301"/>
                    </a:ext>
                  </a:extLst>
                </a:gridCol>
                <a:gridCol w="720725">
                  <a:extLst>
                    <a:ext uri="{9D8B030D-6E8A-4147-A177-3AD203B41FA5}">
                      <a16:colId xmlns:a16="http://schemas.microsoft.com/office/drawing/2014/main" val="2712781548"/>
                    </a:ext>
                  </a:extLst>
                </a:gridCol>
              </a:tblGrid>
              <a:tr h="401638">
                <a:tc>
                  <a:txBody>
                    <a:bodyPr/>
                    <a:lstStyle>
                      <a:lvl1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algn="r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algn="r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index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algn="r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algn="r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mapping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algn="r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algn="r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pprev_hash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algn="r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algn="r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next_hash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algn="r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algn="r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lru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algn="r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algn="r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flags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algn="r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algn="r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count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algn="r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algn="r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e-IL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מספר מסגרת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2451869"/>
                  </a:ext>
                </a:extLst>
              </a:tr>
              <a:tr h="327025">
                <a:tc>
                  <a:txBody>
                    <a:bodyPr/>
                    <a:lstStyle>
                      <a:lvl1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algn="r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algn="r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algn="r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algn="r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algn="r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algn="r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algn="r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algn="r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algn="r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algn="r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algn="r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algn="r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algn="r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algn="r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algn="r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algn="r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e-IL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..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39388091"/>
                  </a:ext>
                </a:extLst>
              </a:tr>
              <a:tr h="327025">
                <a:tc>
                  <a:txBody>
                    <a:bodyPr/>
                    <a:lstStyle>
                      <a:lvl1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algn="r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algn="r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NULL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algn="r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algn="r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NULL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algn="r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algn="r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algn="r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algn="r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algn="r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algn="r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NULL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algn="r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algn="r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algn="r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algn="r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e-IL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--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algn="r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algn="r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e-IL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1295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86722848"/>
                  </a:ext>
                </a:extLst>
              </a:tr>
              <a:tr h="327025">
                <a:tc>
                  <a:txBody>
                    <a:bodyPr/>
                    <a:lstStyle>
                      <a:lvl1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algn="r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algn="r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algn="r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algn="r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algn="r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algn="r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algn="r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algn="r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algn="r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algn="r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algn="r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algn="r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algn="r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algn="r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algn="r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algn="r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e-IL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..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84995478"/>
                  </a:ext>
                </a:extLst>
              </a:tr>
              <a:tr h="327025">
                <a:tc>
                  <a:txBody>
                    <a:bodyPr/>
                    <a:lstStyle>
                      <a:lvl1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algn="r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algn="r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algn="r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algn="r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algn="r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algn="r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algn="r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algn="r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algn="r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algn="r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algn="r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algn="r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algn="r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algn="r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algn="r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algn="r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e-IL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5439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40800151"/>
                  </a:ext>
                </a:extLst>
              </a:tr>
              <a:tr h="327025">
                <a:tc>
                  <a:txBody>
                    <a:bodyPr/>
                    <a:lstStyle>
                      <a:lvl1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algn="r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algn="r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algn="r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algn="r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algn="r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algn="r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algn="r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algn="r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algn="r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algn="r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algn="r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algn="r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algn="r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algn="r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algn="r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algn="r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e-IL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..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16883205"/>
                  </a:ext>
                </a:extLst>
              </a:tr>
              <a:tr h="330200">
                <a:tc>
                  <a:txBody>
                    <a:bodyPr/>
                    <a:lstStyle>
                      <a:lvl1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algn="r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algn="r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NULL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algn="r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algn="r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NULL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algn="r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algn="r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algn="r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algn="r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algn="r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algn="r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algn="r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algn="r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algn="r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algn="r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algn="r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algn="r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e-IL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11234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37968510"/>
                  </a:ext>
                </a:extLst>
              </a:tr>
              <a:tr h="327025">
                <a:tc>
                  <a:txBody>
                    <a:bodyPr/>
                    <a:lstStyle>
                      <a:lvl1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algn="r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algn="r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algn="r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algn="r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algn="r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algn="r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algn="r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algn="r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algn="r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algn="r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algn="r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algn="r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algn="r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algn="r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algn="r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algn="r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e-IL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..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41196760"/>
                  </a:ext>
                </a:extLst>
              </a:tr>
              <a:tr h="325438">
                <a:tc>
                  <a:txBody>
                    <a:bodyPr/>
                    <a:lstStyle>
                      <a:lvl1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algn="r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algn="r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NULL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algn="r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algn="r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NULL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algn="r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algn="r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algn="r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algn="r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algn="r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algn="r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algn="r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algn="r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LDR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algn="r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algn="r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algn="r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algn="r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e-IL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45442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86062737"/>
                  </a:ext>
                </a:extLst>
              </a:tr>
              <a:tr h="328613">
                <a:tc>
                  <a:txBody>
                    <a:bodyPr/>
                    <a:lstStyle>
                      <a:lvl1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algn="r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algn="r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algn="r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algn="r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algn="r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algn="r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algn="r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algn="r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algn="r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algn="r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algn="r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algn="r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algn="r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algn="r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algn="r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algn="r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e-IL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..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41108456"/>
                  </a:ext>
                </a:extLst>
              </a:tr>
              <a:tr h="327025">
                <a:tc>
                  <a:txBody>
                    <a:bodyPr/>
                    <a:lstStyle>
                      <a:lvl1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algn="r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algn="r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algn="r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algn="r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algn="r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algn="r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algn="r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algn="r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algn="r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algn="r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algn="r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algn="r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algn="r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algn="r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algn="r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algn="r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e-IL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93421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91522155"/>
                  </a:ext>
                </a:extLst>
              </a:tr>
              <a:tr h="327025">
                <a:tc>
                  <a:txBody>
                    <a:bodyPr/>
                    <a:lstStyle>
                      <a:lvl1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algn="r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algn="r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algn="r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algn="r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algn="r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algn="r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algn="r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algn="r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algn="r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algn="r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algn="r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algn="r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algn="r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algn="r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algn="r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algn="r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e-IL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..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12037472"/>
                  </a:ext>
                </a:extLst>
              </a:tr>
            </a:tbl>
          </a:graphicData>
        </a:graphic>
      </p:graphicFrame>
      <p:sp>
        <p:nvSpPr>
          <p:cNvPr id="385145" name="Rectangle 121">
            <a:extLst>
              <a:ext uri="{FF2B5EF4-FFF2-40B4-BE49-F238E27FC236}">
                <a16:creationId xmlns:a16="http://schemas.microsoft.com/office/drawing/2014/main" id="{0C547D23-4AE0-46F6-BA6E-1C83394CF0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76375" y="4941888"/>
            <a:ext cx="7272338" cy="1439862"/>
          </a:xfrm>
          <a:prstGeom prst="rect">
            <a:avLst/>
          </a:prstGeom>
          <a:solidFill>
            <a:srgbClr val="FFFF99">
              <a:alpha val="50000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r"/>
            <a:r>
              <a:rPr lang="he-IL" altLang="en-US"/>
              <a:t>דיסקים</a:t>
            </a:r>
            <a:endParaRPr lang="en-US" altLang="en-US"/>
          </a:p>
        </p:txBody>
      </p:sp>
      <p:sp>
        <p:nvSpPr>
          <p:cNvPr id="385146" name="Rectangle 122">
            <a:extLst>
              <a:ext uri="{FF2B5EF4-FFF2-40B4-BE49-F238E27FC236}">
                <a16:creationId xmlns:a16="http://schemas.microsoft.com/office/drawing/2014/main" id="{8F09C690-ECE0-4AE4-A195-88A39ECC54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92275" y="5373688"/>
            <a:ext cx="215900" cy="360362"/>
          </a:xfrm>
          <a:prstGeom prst="rect">
            <a:avLst/>
          </a:prstGeom>
          <a:solidFill>
            <a:srgbClr val="99CC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5147" name="Rectangle 123">
            <a:extLst>
              <a:ext uri="{FF2B5EF4-FFF2-40B4-BE49-F238E27FC236}">
                <a16:creationId xmlns:a16="http://schemas.microsoft.com/office/drawing/2014/main" id="{5A2106D5-0ED9-4639-B996-611438541A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8175" y="5373688"/>
            <a:ext cx="215900" cy="360362"/>
          </a:xfrm>
          <a:prstGeom prst="rect">
            <a:avLst/>
          </a:prstGeom>
          <a:solidFill>
            <a:srgbClr val="99CC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5148" name="Rectangle 124">
            <a:extLst>
              <a:ext uri="{FF2B5EF4-FFF2-40B4-BE49-F238E27FC236}">
                <a16:creationId xmlns:a16="http://schemas.microsoft.com/office/drawing/2014/main" id="{8046AA7C-576A-4ABB-A915-4FAC8AA67E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24075" y="5373688"/>
            <a:ext cx="215900" cy="360362"/>
          </a:xfrm>
          <a:prstGeom prst="rect">
            <a:avLst/>
          </a:prstGeom>
          <a:solidFill>
            <a:srgbClr val="99CC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5149" name="Rectangle 125">
            <a:extLst>
              <a:ext uri="{FF2B5EF4-FFF2-40B4-BE49-F238E27FC236}">
                <a16:creationId xmlns:a16="http://schemas.microsoft.com/office/drawing/2014/main" id="{93081B6C-C92B-4029-BB50-59478C1702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39975" y="5373688"/>
            <a:ext cx="215900" cy="360362"/>
          </a:xfrm>
          <a:prstGeom prst="rect">
            <a:avLst/>
          </a:prstGeom>
          <a:solidFill>
            <a:srgbClr val="99CC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5150" name="Rectangle 126">
            <a:extLst>
              <a:ext uri="{FF2B5EF4-FFF2-40B4-BE49-F238E27FC236}">
                <a16:creationId xmlns:a16="http://schemas.microsoft.com/office/drawing/2014/main" id="{12737458-B791-4AC0-B8B3-293BD2CFC3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57463" y="5373688"/>
            <a:ext cx="215900" cy="360362"/>
          </a:xfrm>
          <a:prstGeom prst="rect">
            <a:avLst/>
          </a:prstGeom>
          <a:solidFill>
            <a:srgbClr val="99CC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5151" name="Rectangle 127">
            <a:extLst>
              <a:ext uri="{FF2B5EF4-FFF2-40B4-BE49-F238E27FC236}">
                <a16:creationId xmlns:a16="http://schemas.microsoft.com/office/drawing/2014/main" id="{51B6B67F-C4B0-4C59-9125-874353311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73363" y="5373688"/>
            <a:ext cx="215900" cy="360362"/>
          </a:xfrm>
          <a:prstGeom prst="rect">
            <a:avLst/>
          </a:prstGeom>
          <a:solidFill>
            <a:srgbClr val="99CC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5152" name="Rectangle 128">
            <a:extLst>
              <a:ext uri="{FF2B5EF4-FFF2-40B4-BE49-F238E27FC236}">
                <a16:creationId xmlns:a16="http://schemas.microsoft.com/office/drawing/2014/main" id="{A3C4CF4B-92C5-40F9-973D-C076EDC8EE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1063" y="5878513"/>
            <a:ext cx="215900" cy="360362"/>
          </a:xfrm>
          <a:prstGeom prst="rect">
            <a:avLst/>
          </a:prstGeom>
          <a:solidFill>
            <a:srgbClr val="99CC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5153" name="Rectangle 129">
            <a:extLst>
              <a:ext uri="{FF2B5EF4-FFF2-40B4-BE49-F238E27FC236}">
                <a16:creationId xmlns:a16="http://schemas.microsoft.com/office/drawing/2014/main" id="{D535A4C6-98B4-4295-A0E2-7B20858025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36963" y="5878513"/>
            <a:ext cx="215900" cy="360362"/>
          </a:xfrm>
          <a:prstGeom prst="rect">
            <a:avLst/>
          </a:prstGeom>
          <a:solidFill>
            <a:srgbClr val="99CC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5154" name="Rectangle 130">
            <a:extLst>
              <a:ext uri="{FF2B5EF4-FFF2-40B4-BE49-F238E27FC236}">
                <a16:creationId xmlns:a16="http://schemas.microsoft.com/office/drawing/2014/main" id="{4CDC4B41-E7BD-431D-8C45-D20CB76292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52863" y="5878513"/>
            <a:ext cx="215900" cy="360362"/>
          </a:xfrm>
          <a:prstGeom prst="rect">
            <a:avLst/>
          </a:prstGeom>
          <a:solidFill>
            <a:srgbClr val="99CC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5155" name="Rectangle 131">
            <a:extLst>
              <a:ext uri="{FF2B5EF4-FFF2-40B4-BE49-F238E27FC236}">
                <a16:creationId xmlns:a16="http://schemas.microsoft.com/office/drawing/2014/main" id="{AC7C4C7C-1E1F-4B3C-AE95-8C62760197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16463" y="5373688"/>
            <a:ext cx="215900" cy="360362"/>
          </a:xfrm>
          <a:prstGeom prst="rect">
            <a:avLst/>
          </a:prstGeom>
          <a:solidFill>
            <a:srgbClr val="99CC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5156" name="Rectangle 132">
            <a:extLst>
              <a:ext uri="{FF2B5EF4-FFF2-40B4-BE49-F238E27FC236}">
                <a16:creationId xmlns:a16="http://schemas.microsoft.com/office/drawing/2014/main" id="{3C45120D-6E00-4875-99C5-51CA78F466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32363" y="5373688"/>
            <a:ext cx="215900" cy="360362"/>
          </a:xfrm>
          <a:prstGeom prst="rect">
            <a:avLst/>
          </a:prstGeom>
          <a:solidFill>
            <a:srgbClr val="99CC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5157" name="Rectangle 133">
            <a:extLst>
              <a:ext uri="{FF2B5EF4-FFF2-40B4-BE49-F238E27FC236}">
                <a16:creationId xmlns:a16="http://schemas.microsoft.com/office/drawing/2014/main" id="{3C564211-645E-4752-BF5B-788C69F1FA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48263" y="5373688"/>
            <a:ext cx="215900" cy="360362"/>
          </a:xfrm>
          <a:prstGeom prst="rect">
            <a:avLst/>
          </a:prstGeom>
          <a:solidFill>
            <a:srgbClr val="99CC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5158" name="Rectangle 134">
            <a:extLst>
              <a:ext uri="{FF2B5EF4-FFF2-40B4-BE49-F238E27FC236}">
                <a16:creationId xmlns:a16="http://schemas.microsoft.com/office/drawing/2014/main" id="{66610426-1B82-486D-954A-BC29BF4993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64163" y="5373688"/>
            <a:ext cx="215900" cy="360362"/>
          </a:xfrm>
          <a:prstGeom prst="rect">
            <a:avLst/>
          </a:prstGeom>
          <a:solidFill>
            <a:srgbClr val="99CC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5159" name="Rectangle 135">
            <a:extLst>
              <a:ext uri="{FF2B5EF4-FFF2-40B4-BE49-F238E27FC236}">
                <a16:creationId xmlns:a16="http://schemas.microsoft.com/office/drawing/2014/main" id="{FCEB650E-1F7F-4188-8208-A40AC4C5FE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81650" y="5373688"/>
            <a:ext cx="215900" cy="360362"/>
          </a:xfrm>
          <a:prstGeom prst="rect">
            <a:avLst/>
          </a:prstGeom>
          <a:solidFill>
            <a:srgbClr val="99CC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5160" name="Rectangle 136">
            <a:extLst>
              <a:ext uri="{FF2B5EF4-FFF2-40B4-BE49-F238E27FC236}">
                <a16:creationId xmlns:a16="http://schemas.microsoft.com/office/drawing/2014/main" id="{24E23D9C-FD36-46CA-A604-84E8AE9B5F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97550" y="5373688"/>
            <a:ext cx="215900" cy="360362"/>
          </a:xfrm>
          <a:prstGeom prst="rect">
            <a:avLst/>
          </a:prstGeom>
          <a:solidFill>
            <a:srgbClr val="99CC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5161" name="Rectangle 137">
            <a:extLst>
              <a:ext uri="{FF2B5EF4-FFF2-40B4-BE49-F238E27FC236}">
                <a16:creationId xmlns:a16="http://schemas.microsoft.com/office/drawing/2014/main" id="{0696FA92-DA36-45CE-8D2E-C947BF7AFE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13450" y="5373688"/>
            <a:ext cx="215900" cy="360362"/>
          </a:xfrm>
          <a:prstGeom prst="rect">
            <a:avLst/>
          </a:prstGeom>
          <a:solidFill>
            <a:srgbClr val="99CC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5162" name="Rectangle 138">
            <a:extLst>
              <a:ext uri="{FF2B5EF4-FFF2-40B4-BE49-F238E27FC236}">
                <a16:creationId xmlns:a16="http://schemas.microsoft.com/office/drawing/2014/main" id="{C1A26585-8A49-4C0A-B552-67F8C76F0C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29350" y="5373688"/>
            <a:ext cx="215900" cy="360362"/>
          </a:xfrm>
          <a:prstGeom prst="rect">
            <a:avLst/>
          </a:prstGeom>
          <a:solidFill>
            <a:srgbClr val="99CC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5163" name="Rectangle 139">
            <a:extLst>
              <a:ext uri="{FF2B5EF4-FFF2-40B4-BE49-F238E27FC236}">
                <a16:creationId xmlns:a16="http://schemas.microsoft.com/office/drawing/2014/main" id="{9F4BEDEC-026F-4EC3-8707-0D097AEC2C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45250" y="5373688"/>
            <a:ext cx="215900" cy="360362"/>
          </a:xfrm>
          <a:prstGeom prst="rect">
            <a:avLst/>
          </a:prstGeom>
          <a:solidFill>
            <a:srgbClr val="99CC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5164" name="Rectangle 140">
            <a:extLst>
              <a:ext uri="{FF2B5EF4-FFF2-40B4-BE49-F238E27FC236}">
                <a16:creationId xmlns:a16="http://schemas.microsoft.com/office/drawing/2014/main" id="{CEB9DA00-541F-4807-A881-B37FDAAFF0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08850" y="5878513"/>
            <a:ext cx="215900" cy="360362"/>
          </a:xfrm>
          <a:prstGeom prst="rect">
            <a:avLst/>
          </a:prstGeom>
          <a:solidFill>
            <a:srgbClr val="FF00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5165" name="Rectangle 141">
            <a:extLst>
              <a:ext uri="{FF2B5EF4-FFF2-40B4-BE49-F238E27FC236}">
                <a16:creationId xmlns:a16="http://schemas.microsoft.com/office/drawing/2014/main" id="{96F044EE-42EC-4B1F-B6F0-BF38B3D682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24750" y="5878513"/>
            <a:ext cx="215900" cy="360362"/>
          </a:xfrm>
          <a:prstGeom prst="rect">
            <a:avLst/>
          </a:prstGeom>
          <a:solidFill>
            <a:srgbClr val="FF00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5166" name="Rectangle 142">
            <a:extLst>
              <a:ext uri="{FF2B5EF4-FFF2-40B4-BE49-F238E27FC236}">
                <a16:creationId xmlns:a16="http://schemas.microsoft.com/office/drawing/2014/main" id="{C0149D3B-CD26-452A-826C-045B3172C9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40650" y="5878513"/>
            <a:ext cx="215900" cy="360362"/>
          </a:xfrm>
          <a:prstGeom prst="rect">
            <a:avLst/>
          </a:prstGeom>
          <a:solidFill>
            <a:srgbClr val="FF00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5167" name="Rectangle 143">
            <a:extLst>
              <a:ext uri="{FF2B5EF4-FFF2-40B4-BE49-F238E27FC236}">
                <a16:creationId xmlns:a16="http://schemas.microsoft.com/office/drawing/2014/main" id="{8FE898DE-38B6-4634-A8AE-3F9117DADC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56550" y="5878513"/>
            <a:ext cx="215900" cy="360362"/>
          </a:xfrm>
          <a:prstGeom prst="rect">
            <a:avLst/>
          </a:prstGeom>
          <a:solidFill>
            <a:srgbClr val="FF00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5168" name="Text Box 144">
            <a:extLst>
              <a:ext uri="{FF2B5EF4-FFF2-40B4-BE49-F238E27FC236}">
                <a16:creationId xmlns:a16="http://schemas.microsoft.com/office/drawing/2014/main" id="{8914E5FF-40F4-4A66-A63E-3C06EA4894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92275" y="5086350"/>
            <a:ext cx="1385888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A1FD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rtl="1"/>
            <a:r>
              <a:rPr lang="he-IL" altLang="en-US" sz="1200" dirty="0"/>
              <a:t>מאגר דפדוף </a:t>
            </a:r>
            <a:r>
              <a:rPr lang="en-US" altLang="en-US" sz="1200" dirty="0"/>
              <a:t>swap1</a:t>
            </a:r>
          </a:p>
        </p:txBody>
      </p:sp>
      <p:sp>
        <p:nvSpPr>
          <p:cNvPr id="385169" name="Text Box 145">
            <a:extLst>
              <a:ext uri="{FF2B5EF4-FFF2-40B4-BE49-F238E27FC236}">
                <a16:creationId xmlns:a16="http://schemas.microsoft.com/office/drawing/2014/main" id="{54B3318E-12F2-4616-8911-35F609248E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97187" y="5086350"/>
            <a:ext cx="1385888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A1FD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rtl="1"/>
            <a:r>
              <a:rPr lang="he-IL" altLang="en-US" sz="1200" dirty="0"/>
              <a:t>מאגר דפדוף </a:t>
            </a:r>
            <a:r>
              <a:rPr lang="en-US" altLang="en-US" sz="1200" dirty="0"/>
              <a:t>swap2</a:t>
            </a:r>
          </a:p>
        </p:txBody>
      </p:sp>
      <p:sp>
        <p:nvSpPr>
          <p:cNvPr id="385170" name="Text Box 146">
            <a:extLst>
              <a:ext uri="{FF2B5EF4-FFF2-40B4-BE49-F238E27FC236}">
                <a16:creationId xmlns:a16="http://schemas.microsoft.com/office/drawing/2014/main" id="{65C78DE0-A20D-4970-B472-FFB81215BF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5589588"/>
            <a:ext cx="89852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A1FD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rtl="1"/>
            <a:r>
              <a:rPr lang="he-IL" altLang="en-US" sz="1200" dirty="0"/>
              <a:t>קובץ </a:t>
            </a:r>
            <a:r>
              <a:rPr lang="en-US" altLang="en-US" sz="1200" dirty="0"/>
              <a:t>/bin/ls</a:t>
            </a:r>
          </a:p>
        </p:txBody>
      </p:sp>
      <p:sp>
        <p:nvSpPr>
          <p:cNvPr id="385171" name="Text Box 147">
            <a:extLst>
              <a:ext uri="{FF2B5EF4-FFF2-40B4-BE49-F238E27FC236}">
                <a16:creationId xmlns:a16="http://schemas.microsoft.com/office/drawing/2014/main" id="{74BE6626-DA8E-4D8B-80E5-C35AA0CD39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72526" y="5589588"/>
            <a:ext cx="13716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A1FD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rtl="1"/>
            <a:r>
              <a:rPr lang="he-IL" altLang="en-US" sz="1200" dirty="0"/>
              <a:t>קובץ </a:t>
            </a:r>
            <a:r>
              <a:rPr lang="en-US" altLang="en-US" sz="1200" dirty="0"/>
              <a:t>/home/</a:t>
            </a:r>
            <a:r>
              <a:rPr lang="en-US" altLang="en-US" sz="1200" dirty="0" err="1"/>
              <a:t>eli</a:t>
            </a:r>
            <a:r>
              <a:rPr lang="en-US" altLang="en-US" sz="1200" dirty="0"/>
              <a:t>/file1</a:t>
            </a:r>
          </a:p>
        </p:txBody>
      </p:sp>
      <p:sp>
        <p:nvSpPr>
          <p:cNvPr id="385173" name="Text Box 149">
            <a:extLst>
              <a:ext uri="{FF2B5EF4-FFF2-40B4-BE49-F238E27FC236}">
                <a16:creationId xmlns:a16="http://schemas.microsoft.com/office/drawing/2014/main" id="{67DEB95D-4E49-4D17-B5BB-57936A9A72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16463" y="333375"/>
            <a:ext cx="165258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A1FD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e-IL" altLang="en-US" b="1"/>
              <a:t>טבלת המסגרות</a:t>
            </a:r>
            <a:endParaRPr lang="en-US" altLang="en-US" b="1"/>
          </a:p>
        </p:txBody>
      </p:sp>
      <p:sp>
        <p:nvSpPr>
          <p:cNvPr id="385174" name="Text Box 150">
            <a:extLst>
              <a:ext uri="{FF2B5EF4-FFF2-40B4-BE49-F238E27FC236}">
                <a16:creationId xmlns:a16="http://schemas.microsoft.com/office/drawing/2014/main" id="{9F28CB97-717D-48FD-9DA7-39DB43AB03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52455" y="1470208"/>
            <a:ext cx="63030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A1FD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rtl="1"/>
            <a:r>
              <a:rPr lang="he-IL" altLang="en-US" sz="1200" b="1" dirty="0"/>
              <a:t>מסגרת</a:t>
            </a:r>
          </a:p>
          <a:p>
            <a:pPr algn="r" rtl="1"/>
            <a:r>
              <a:rPr lang="he-IL" altLang="en-US" sz="1200" b="1" dirty="0"/>
              <a:t>גרעין</a:t>
            </a:r>
            <a:endParaRPr lang="en-US" altLang="en-US" sz="1200" b="1" dirty="0"/>
          </a:p>
        </p:txBody>
      </p:sp>
      <p:sp>
        <p:nvSpPr>
          <p:cNvPr id="385175" name="Freeform 151">
            <a:extLst>
              <a:ext uri="{FF2B5EF4-FFF2-40B4-BE49-F238E27FC236}">
                <a16:creationId xmlns:a16="http://schemas.microsoft.com/office/drawing/2014/main" id="{11339449-E466-4037-93F3-A0486CED5817}"/>
              </a:ext>
            </a:extLst>
          </p:cNvPr>
          <p:cNvSpPr>
            <a:spLocks/>
          </p:cNvSpPr>
          <p:nvPr/>
        </p:nvSpPr>
        <p:spPr bwMode="auto">
          <a:xfrm>
            <a:off x="3203575" y="3644900"/>
            <a:ext cx="215900" cy="647700"/>
          </a:xfrm>
          <a:custGeom>
            <a:avLst/>
            <a:gdLst>
              <a:gd name="T0" fmla="*/ 0 w 235"/>
              <a:gd name="T1" fmla="*/ 0 h 408"/>
              <a:gd name="T2" fmla="*/ 227 w 235"/>
              <a:gd name="T3" fmla="*/ 181 h 408"/>
              <a:gd name="T4" fmla="*/ 45 w 235"/>
              <a:gd name="T5" fmla="*/ 408 h 4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35" h="408">
                <a:moveTo>
                  <a:pt x="0" y="0"/>
                </a:moveTo>
                <a:cubicBezTo>
                  <a:pt x="109" y="56"/>
                  <a:pt x="219" y="113"/>
                  <a:pt x="227" y="181"/>
                </a:cubicBezTo>
                <a:cubicBezTo>
                  <a:pt x="235" y="249"/>
                  <a:pt x="140" y="328"/>
                  <a:pt x="45" y="408"/>
                </a:cubicBezTo>
              </a:path>
            </a:pathLst>
          </a:custGeom>
          <a:noFill/>
          <a:ln w="25400" cap="flat" cmpd="sng">
            <a:solidFill>
              <a:srgbClr val="FF0000"/>
            </a:solidFill>
            <a:prstDash val="solid"/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A1FD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5176" name="Freeform 152">
            <a:extLst>
              <a:ext uri="{FF2B5EF4-FFF2-40B4-BE49-F238E27FC236}">
                <a16:creationId xmlns:a16="http://schemas.microsoft.com/office/drawing/2014/main" id="{506347E1-D229-422D-86F9-DF43A376D8A6}"/>
              </a:ext>
            </a:extLst>
          </p:cNvPr>
          <p:cNvSpPr>
            <a:spLocks/>
          </p:cNvSpPr>
          <p:nvPr/>
        </p:nvSpPr>
        <p:spPr bwMode="auto">
          <a:xfrm>
            <a:off x="3132138" y="2060575"/>
            <a:ext cx="117475" cy="238125"/>
          </a:xfrm>
          <a:custGeom>
            <a:avLst/>
            <a:gdLst>
              <a:gd name="T0" fmla="*/ 18 w 74"/>
              <a:gd name="T1" fmla="*/ 0 h 150"/>
              <a:gd name="T2" fmla="*/ 71 w 74"/>
              <a:gd name="T3" fmla="*/ 74 h 150"/>
              <a:gd name="T4" fmla="*/ 0 w 74"/>
              <a:gd name="T5" fmla="*/ 150 h 1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74" h="150">
                <a:moveTo>
                  <a:pt x="18" y="0"/>
                </a:moveTo>
                <a:cubicBezTo>
                  <a:pt x="27" y="13"/>
                  <a:pt x="74" y="49"/>
                  <a:pt x="71" y="74"/>
                </a:cubicBezTo>
                <a:cubicBezTo>
                  <a:pt x="68" y="99"/>
                  <a:pt x="37" y="123"/>
                  <a:pt x="0" y="150"/>
                </a:cubicBezTo>
              </a:path>
            </a:pathLst>
          </a:custGeom>
          <a:noFill/>
          <a:ln w="25400" cap="flat" cmpd="sng">
            <a:solidFill>
              <a:srgbClr val="339966"/>
            </a:solidFill>
            <a:prstDash val="sysDot"/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A1FD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5177" name="Freeform 153">
            <a:extLst>
              <a:ext uri="{FF2B5EF4-FFF2-40B4-BE49-F238E27FC236}">
                <a16:creationId xmlns:a16="http://schemas.microsoft.com/office/drawing/2014/main" id="{70E7474D-2ED9-471D-B220-686C938D31C6}"/>
              </a:ext>
            </a:extLst>
          </p:cNvPr>
          <p:cNvSpPr>
            <a:spLocks/>
          </p:cNvSpPr>
          <p:nvPr/>
        </p:nvSpPr>
        <p:spPr bwMode="auto">
          <a:xfrm flipV="1">
            <a:off x="3132138" y="2349500"/>
            <a:ext cx="117475" cy="238125"/>
          </a:xfrm>
          <a:custGeom>
            <a:avLst/>
            <a:gdLst>
              <a:gd name="T0" fmla="*/ 18 w 74"/>
              <a:gd name="T1" fmla="*/ 0 h 150"/>
              <a:gd name="T2" fmla="*/ 71 w 74"/>
              <a:gd name="T3" fmla="*/ 74 h 150"/>
              <a:gd name="T4" fmla="*/ 0 w 74"/>
              <a:gd name="T5" fmla="*/ 150 h 1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74" h="150">
                <a:moveTo>
                  <a:pt x="18" y="0"/>
                </a:moveTo>
                <a:cubicBezTo>
                  <a:pt x="27" y="13"/>
                  <a:pt x="74" y="49"/>
                  <a:pt x="71" y="74"/>
                </a:cubicBezTo>
                <a:cubicBezTo>
                  <a:pt x="68" y="99"/>
                  <a:pt x="37" y="123"/>
                  <a:pt x="0" y="150"/>
                </a:cubicBezTo>
              </a:path>
            </a:pathLst>
          </a:custGeom>
          <a:noFill/>
          <a:ln w="25400" cap="flat" cmpd="sng">
            <a:solidFill>
              <a:srgbClr val="339966"/>
            </a:solidFill>
            <a:prstDash val="sysDot"/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A1FD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5178" name="Freeform 154">
            <a:extLst>
              <a:ext uri="{FF2B5EF4-FFF2-40B4-BE49-F238E27FC236}">
                <a16:creationId xmlns:a16="http://schemas.microsoft.com/office/drawing/2014/main" id="{DF9C2738-A16A-47CD-A5B6-2AEA765EF5BF}"/>
              </a:ext>
            </a:extLst>
          </p:cNvPr>
          <p:cNvSpPr>
            <a:spLocks/>
          </p:cNvSpPr>
          <p:nvPr/>
        </p:nvSpPr>
        <p:spPr bwMode="auto">
          <a:xfrm>
            <a:off x="3203575" y="3357563"/>
            <a:ext cx="117475" cy="238125"/>
          </a:xfrm>
          <a:custGeom>
            <a:avLst/>
            <a:gdLst>
              <a:gd name="T0" fmla="*/ 18 w 74"/>
              <a:gd name="T1" fmla="*/ 0 h 150"/>
              <a:gd name="T2" fmla="*/ 71 w 74"/>
              <a:gd name="T3" fmla="*/ 74 h 150"/>
              <a:gd name="T4" fmla="*/ 0 w 74"/>
              <a:gd name="T5" fmla="*/ 150 h 1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74" h="150">
                <a:moveTo>
                  <a:pt x="18" y="0"/>
                </a:moveTo>
                <a:cubicBezTo>
                  <a:pt x="27" y="13"/>
                  <a:pt x="74" y="49"/>
                  <a:pt x="71" y="74"/>
                </a:cubicBezTo>
                <a:cubicBezTo>
                  <a:pt x="68" y="99"/>
                  <a:pt x="37" y="123"/>
                  <a:pt x="0" y="150"/>
                </a:cubicBezTo>
              </a:path>
            </a:pathLst>
          </a:custGeom>
          <a:noFill/>
          <a:ln w="25400" cap="flat" cmpd="sng">
            <a:solidFill>
              <a:srgbClr val="FF0000"/>
            </a:solidFill>
            <a:prstDash val="sysDot"/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A1FD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5179" name="Freeform 155">
            <a:extLst>
              <a:ext uri="{FF2B5EF4-FFF2-40B4-BE49-F238E27FC236}">
                <a16:creationId xmlns:a16="http://schemas.microsoft.com/office/drawing/2014/main" id="{BA2304D0-BFFB-4748-B011-6E230483993F}"/>
              </a:ext>
            </a:extLst>
          </p:cNvPr>
          <p:cNvSpPr>
            <a:spLocks/>
          </p:cNvSpPr>
          <p:nvPr/>
        </p:nvSpPr>
        <p:spPr bwMode="auto">
          <a:xfrm flipV="1">
            <a:off x="3203575" y="4365625"/>
            <a:ext cx="117475" cy="238125"/>
          </a:xfrm>
          <a:custGeom>
            <a:avLst/>
            <a:gdLst>
              <a:gd name="T0" fmla="*/ 18 w 74"/>
              <a:gd name="T1" fmla="*/ 0 h 150"/>
              <a:gd name="T2" fmla="*/ 71 w 74"/>
              <a:gd name="T3" fmla="*/ 74 h 150"/>
              <a:gd name="T4" fmla="*/ 0 w 74"/>
              <a:gd name="T5" fmla="*/ 150 h 1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74" h="150">
                <a:moveTo>
                  <a:pt x="18" y="0"/>
                </a:moveTo>
                <a:cubicBezTo>
                  <a:pt x="27" y="13"/>
                  <a:pt x="74" y="49"/>
                  <a:pt x="71" y="74"/>
                </a:cubicBezTo>
                <a:cubicBezTo>
                  <a:pt x="68" y="99"/>
                  <a:pt x="37" y="123"/>
                  <a:pt x="0" y="150"/>
                </a:cubicBezTo>
              </a:path>
            </a:pathLst>
          </a:custGeom>
          <a:noFill/>
          <a:ln w="25400" cap="flat" cmpd="sng">
            <a:solidFill>
              <a:srgbClr val="FF0000"/>
            </a:solidFill>
            <a:prstDash val="sysDot"/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A1FD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5180" name="Freeform 156">
            <a:extLst>
              <a:ext uri="{FF2B5EF4-FFF2-40B4-BE49-F238E27FC236}">
                <a16:creationId xmlns:a16="http://schemas.microsoft.com/office/drawing/2014/main" id="{5A0BD7AF-08D8-487B-B395-83139032B474}"/>
              </a:ext>
            </a:extLst>
          </p:cNvPr>
          <p:cNvSpPr>
            <a:spLocks/>
          </p:cNvSpPr>
          <p:nvPr/>
        </p:nvSpPr>
        <p:spPr bwMode="auto">
          <a:xfrm>
            <a:off x="5364164" y="1931873"/>
            <a:ext cx="2140742" cy="417627"/>
          </a:xfrm>
          <a:custGeom>
            <a:avLst/>
            <a:gdLst>
              <a:gd name="T0" fmla="*/ 0 w 1550"/>
              <a:gd name="T1" fmla="*/ 485 h 485"/>
              <a:gd name="T2" fmla="*/ 816 w 1550"/>
              <a:gd name="T3" fmla="*/ 76 h 485"/>
              <a:gd name="T4" fmla="*/ 1550 w 1550"/>
              <a:gd name="T5" fmla="*/ 30 h 4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550" h="485">
                <a:moveTo>
                  <a:pt x="0" y="485"/>
                </a:moveTo>
                <a:cubicBezTo>
                  <a:pt x="283" y="318"/>
                  <a:pt x="558" y="152"/>
                  <a:pt x="816" y="76"/>
                </a:cubicBezTo>
                <a:cubicBezTo>
                  <a:pt x="1074" y="0"/>
                  <a:pt x="1397" y="40"/>
                  <a:pt x="1550" y="30"/>
                </a:cubicBez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oval" w="med" len="med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A1FD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5181" name="Freeform 157">
            <a:extLst>
              <a:ext uri="{FF2B5EF4-FFF2-40B4-BE49-F238E27FC236}">
                <a16:creationId xmlns:a16="http://schemas.microsoft.com/office/drawing/2014/main" id="{0547B6C2-6DB3-4149-AE61-EA1416DD8314}"/>
              </a:ext>
            </a:extLst>
          </p:cNvPr>
          <p:cNvSpPr>
            <a:spLocks/>
          </p:cNvSpPr>
          <p:nvPr/>
        </p:nvSpPr>
        <p:spPr bwMode="auto">
          <a:xfrm>
            <a:off x="6156326" y="2327275"/>
            <a:ext cx="593726" cy="3052763"/>
          </a:xfrm>
          <a:custGeom>
            <a:avLst/>
            <a:gdLst>
              <a:gd name="T0" fmla="*/ 0 w 791"/>
              <a:gd name="T1" fmla="*/ 0 h 1923"/>
              <a:gd name="T2" fmla="*/ 669 w 791"/>
              <a:gd name="T3" fmla="*/ 292 h 1923"/>
              <a:gd name="T4" fmla="*/ 700 w 791"/>
              <a:gd name="T5" fmla="*/ 935 h 1923"/>
              <a:gd name="T6" fmla="*/ 124 w 791"/>
              <a:gd name="T7" fmla="*/ 1923 h 19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91" h="1923">
                <a:moveTo>
                  <a:pt x="0" y="0"/>
                </a:moveTo>
                <a:cubicBezTo>
                  <a:pt x="111" y="49"/>
                  <a:pt x="552" y="136"/>
                  <a:pt x="669" y="292"/>
                </a:cubicBezTo>
                <a:cubicBezTo>
                  <a:pt x="786" y="448"/>
                  <a:pt x="791" y="663"/>
                  <a:pt x="700" y="935"/>
                </a:cubicBezTo>
                <a:cubicBezTo>
                  <a:pt x="609" y="1207"/>
                  <a:pt x="244" y="1717"/>
                  <a:pt x="124" y="1923"/>
                </a:cubicBez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oval" w="med" len="med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A1FD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5182" name="Oval 158">
            <a:extLst>
              <a:ext uri="{FF2B5EF4-FFF2-40B4-BE49-F238E27FC236}">
                <a16:creationId xmlns:a16="http://schemas.microsoft.com/office/drawing/2014/main" id="{072CFC7E-077C-4DFB-B765-891AE77D3B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70800" y="2777672"/>
            <a:ext cx="1293813" cy="1057727"/>
          </a:xfrm>
          <a:prstGeom prst="ellipse">
            <a:avLst/>
          </a:prstGeom>
          <a:solidFill>
            <a:srgbClr val="FFFF00">
              <a:alpha val="50000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algn="ctr" rtl="1"/>
            <a:r>
              <a:rPr lang="he-IL" altLang="en-US" dirty="0"/>
              <a:t>אובייקט</a:t>
            </a:r>
            <a:r>
              <a:rPr lang="en-US" altLang="en-US" dirty="0"/>
              <a:t> </a:t>
            </a:r>
            <a:r>
              <a:rPr lang="he-IL" altLang="en-US" dirty="0"/>
              <a:t>ניהול</a:t>
            </a:r>
            <a:r>
              <a:rPr lang="en-US" altLang="en-US" dirty="0"/>
              <a:t> </a:t>
            </a:r>
            <a:r>
              <a:rPr lang="he-IL" altLang="en-US" dirty="0"/>
              <a:t>קובץ</a:t>
            </a:r>
            <a:endParaRPr lang="en-US" altLang="en-US" dirty="0"/>
          </a:p>
        </p:txBody>
      </p:sp>
      <p:sp>
        <p:nvSpPr>
          <p:cNvPr id="385183" name="Freeform 159">
            <a:extLst>
              <a:ext uri="{FF2B5EF4-FFF2-40B4-BE49-F238E27FC236}">
                <a16:creationId xmlns:a16="http://schemas.microsoft.com/office/drawing/2014/main" id="{B69A17C3-B73C-49FC-9123-15B05B884E97}"/>
              </a:ext>
            </a:extLst>
          </p:cNvPr>
          <p:cNvSpPr>
            <a:spLocks/>
          </p:cNvSpPr>
          <p:nvPr/>
        </p:nvSpPr>
        <p:spPr bwMode="auto">
          <a:xfrm>
            <a:off x="5435600" y="3254375"/>
            <a:ext cx="2233613" cy="1016000"/>
          </a:xfrm>
          <a:custGeom>
            <a:avLst/>
            <a:gdLst>
              <a:gd name="T0" fmla="*/ 0 w 1584"/>
              <a:gd name="T1" fmla="*/ 798 h 798"/>
              <a:gd name="T2" fmla="*/ 584 w 1584"/>
              <a:gd name="T3" fmla="*/ 503 h 798"/>
              <a:gd name="T4" fmla="*/ 1045 w 1584"/>
              <a:gd name="T5" fmla="*/ 97 h 798"/>
              <a:gd name="T6" fmla="*/ 1584 w 1584"/>
              <a:gd name="T7" fmla="*/ 0 h 7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584" h="798">
                <a:moveTo>
                  <a:pt x="0" y="798"/>
                </a:moveTo>
                <a:cubicBezTo>
                  <a:pt x="97" y="749"/>
                  <a:pt x="410" y="620"/>
                  <a:pt x="584" y="503"/>
                </a:cubicBezTo>
                <a:cubicBezTo>
                  <a:pt x="758" y="386"/>
                  <a:pt x="878" y="181"/>
                  <a:pt x="1045" y="97"/>
                </a:cubicBezTo>
                <a:cubicBezTo>
                  <a:pt x="1212" y="13"/>
                  <a:pt x="1472" y="20"/>
                  <a:pt x="1584" y="0"/>
                </a:cubicBez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oval" w="med" len="med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A1FD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5184" name="Freeform 160">
            <a:extLst>
              <a:ext uri="{FF2B5EF4-FFF2-40B4-BE49-F238E27FC236}">
                <a16:creationId xmlns:a16="http://schemas.microsoft.com/office/drawing/2014/main" id="{4DD648E3-90DD-434F-B665-89FE59FEA6B5}"/>
              </a:ext>
            </a:extLst>
          </p:cNvPr>
          <p:cNvSpPr>
            <a:spLocks/>
          </p:cNvSpPr>
          <p:nvPr/>
        </p:nvSpPr>
        <p:spPr bwMode="auto">
          <a:xfrm>
            <a:off x="6084888" y="4264025"/>
            <a:ext cx="1585912" cy="2546350"/>
          </a:xfrm>
          <a:custGeom>
            <a:avLst/>
            <a:gdLst>
              <a:gd name="T0" fmla="*/ 0 w 999"/>
              <a:gd name="T1" fmla="*/ 0 h 1604"/>
              <a:gd name="T2" fmla="*/ 532 w 999"/>
              <a:gd name="T3" fmla="*/ 315 h 1604"/>
              <a:gd name="T4" fmla="*/ 593 w 999"/>
              <a:gd name="T5" fmla="*/ 1449 h 1604"/>
              <a:gd name="T6" fmla="*/ 999 w 999"/>
              <a:gd name="T7" fmla="*/ 1243 h 16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999" h="1604">
                <a:moveTo>
                  <a:pt x="0" y="0"/>
                </a:moveTo>
                <a:cubicBezTo>
                  <a:pt x="88" y="52"/>
                  <a:pt x="433" y="74"/>
                  <a:pt x="532" y="315"/>
                </a:cubicBezTo>
                <a:cubicBezTo>
                  <a:pt x="631" y="556"/>
                  <a:pt x="515" y="1294"/>
                  <a:pt x="593" y="1449"/>
                </a:cubicBezTo>
                <a:cubicBezTo>
                  <a:pt x="671" y="1604"/>
                  <a:pt x="915" y="1286"/>
                  <a:pt x="999" y="1243"/>
                </a:cubicBez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oval" w="med" len="med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A1FD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5185" name="Freeform 161">
            <a:extLst>
              <a:ext uri="{FF2B5EF4-FFF2-40B4-BE49-F238E27FC236}">
                <a16:creationId xmlns:a16="http://schemas.microsoft.com/office/drawing/2014/main" id="{E700CBB8-72B0-4622-BB31-C258CA2D7C65}"/>
              </a:ext>
            </a:extLst>
          </p:cNvPr>
          <p:cNvSpPr>
            <a:spLocks/>
          </p:cNvSpPr>
          <p:nvPr/>
        </p:nvSpPr>
        <p:spPr bwMode="auto">
          <a:xfrm>
            <a:off x="8162925" y="3835399"/>
            <a:ext cx="803275" cy="2039938"/>
          </a:xfrm>
          <a:custGeom>
            <a:avLst/>
            <a:gdLst>
              <a:gd name="T0" fmla="*/ 224 w 506"/>
              <a:gd name="T1" fmla="*/ 0 h 1496"/>
              <a:gd name="T2" fmla="*/ 454 w 506"/>
              <a:gd name="T3" fmla="*/ 560 h 1496"/>
              <a:gd name="T4" fmla="*/ 430 w 506"/>
              <a:gd name="T5" fmla="*/ 1342 h 1496"/>
              <a:gd name="T6" fmla="*/ 0 w 506"/>
              <a:gd name="T7" fmla="*/ 1487 h 14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06" h="1496">
                <a:moveTo>
                  <a:pt x="224" y="0"/>
                </a:moveTo>
                <a:cubicBezTo>
                  <a:pt x="262" y="93"/>
                  <a:pt x="420" y="336"/>
                  <a:pt x="454" y="560"/>
                </a:cubicBezTo>
                <a:cubicBezTo>
                  <a:pt x="488" y="784"/>
                  <a:pt x="506" y="1188"/>
                  <a:pt x="430" y="1342"/>
                </a:cubicBezTo>
                <a:cubicBezTo>
                  <a:pt x="354" y="1496"/>
                  <a:pt x="90" y="1457"/>
                  <a:pt x="0" y="1487"/>
                </a:cubicBez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A1FD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BB7D8631-C227-4E04-8CE7-ADCD92BF03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he-IL"/>
              <a:t>מערכות הפעלה - תרגול 11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0A02D61-ABCD-4C9E-A72D-579467C5DA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50</a:t>
            </a:fld>
            <a:endParaRPr lang="en-US"/>
          </a:p>
        </p:txBody>
      </p:sp>
      <p:sp>
        <p:nvSpPr>
          <p:cNvPr id="47" name="Text Box 150">
            <a:extLst>
              <a:ext uri="{FF2B5EF4-FFF2-40B4-BE49-F238E27FC236}">
                <a16:creationId xmlns:a16="http://schemas.microsoft.com/office/drawing/2014/main" id="{1104E41C-7BD1-435C-8F9F-6CC462B9E6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52455" y="2781943"/>
            <a:ext cx="63030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A1FD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rtl="1"/>
            <a:r>
              <a:rPr lang="he-IL" altLang="en-US" sz="1200" b="1" dirty="0"/>
              <a:t>מסגרת</a:t>
            </a:r>
          </a:p>
          <a:p>
            <a:pPr algn="r" rtl="1"/>
            <a:r>
              <a:rPr lang="he-IL" altLang="en-US" sz="1200" b="1" dirty="0"/>
              <a:t>בזיכרון</a:t>
            </a:r>
            <a:endParaRPr lang="en-US" altLang="en-US" sz="1200" b="1" dirty="0"/>
          </a:p>
        </p:txBody>
      </p:sp>
      <p:sp>
        <p:nvSpPr>
          <p:cNvPr id="48" name="Text Box 150">
            <a:extLst>
              <a:ext uri="{FF2B5EF4-FFF2-40B4-BE49-F238E27FC236}">
                <a16:creationId xmlns:a16="http://schemas.microsoft.com/office/drawing/2014/main" id="{048497B0-05F6-4416-834A-D15AB535BF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47015" y="3424203"/>
            <a:ext cx="63030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A1FD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rtl="1"/>
            <a:r>
              <a:rPr lang="he-IL" altLang="en-US" sz="1200" b="1" dirty="0"/>
              <a:t>מסגרת</a:t>
            </a:r>
          </a:p>
          <a:p>
            <a:pPr algn="r" rtl="1"/>
            <a:r>
              <a:rPr lang="he-IL" altLang="en-US" sz="1200" b="1" dirty="0"/>
              <a:t>בזיכרון</a:t>
            </a:r>
            <a:endParaRPr lang="en-US" altLang="en-US" sz="1200" b="1" dirty="0"/>
          </a:p>
        </p:txBody>
      </p:sp>
      <p:sp>
        <p:nvSpPr>
          <p:cNvPr id="385172" name="Oval 148">
            <a:extLst>
              <a:ext uri="{FF2B5EF4-FFF2-40B4-BE49-F238E27FC236}">
                <a16:creationId xmlns:a16="http://schemas.microsoft.com/office/drawing/2014/main" id="{A9610A94-734B-438D-B5D2-3BDA67C3A9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88576" y="1542711"/>
            <a:ext cx="1296989" cy="1081087"/>
          </a:xfrm>
          <a:prstGeom prst="ellipse">
            <a:avLst/>
          </a:prstGeom>
          <a:solidFill>
            <a:srgbClr val="FFFF00">
              <a:alpha val="50000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algn="ctr" rtl="1"/>
            <a:r>
              <a:rPr lang="he-IL" altLang="en-US" dirty="0"/>
              <a:t>אובייקט ניהול </a:t>
            </a:r>
            <a:r>
              <a:rPr lang="en-US" altLang="en-US" dirty="0"/>
              <a:t>swap</a:t>
            </a:r>
          </a:p>
        </p:txBody>
      </p:sp>
    </p:spTree>
    <p:extLst>
      <p:ext uri="{BB962C8B-B14F-4D97-AF65-F5344CB8AC3E}">
        <p14:creationId xmlns:p14="http://schemas.microsoft.com/office/powerpoint/2010/main" val="3657803742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4002" name="Rectangle 2">
            <a:extLst>
              <a:ext uri="{FF2B5EF4-FFF2-40B4-BE49-F238E27FC236}">
                <a16:creationId xmlns:a16="http://schemas.microsoft.com/office/drawing/2014/main" id="{8915D6F7-FE64-4EA4-8815-2B0C01ABC04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e-IL" altLang="en-US" dirty="0"/>
              <a:t>טבלת המסגרות</a:t>
            </a:r>
            <a:endParaRPr lang="en-US" altLang="en-US" dirty="0"/>
          </a:p>
        </p:txBody>
      </p:sp>
      <p:sp>
        <p:nvSpPr>
          <p:cNvPr id="384003" name="Rectangle 3">
            <a:extLst>
              <a:ext uri="{FF2B5EF4-FFF2-40B4-BE49-F238E27FC236}">
                <a16:creationId xmlns:a16="http://schemas.microsoft.com/office/drawing/2014/main" id="{ABE65B94-81AD-4C37-A49E-81C90A1845E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e-IL" altLang="en-US" dirty="0"/>
              <a:t>מערך עם כניסה לכל מסגרת בזיכרון (</a:t>
            </a:r>
            <a:r>
              <a:rPr lang="en-US" altLang="en-US" dirty="0"/>
              <a:t>RAM</a:t>
            </a:r>
            <a:r>
              <a:rPr lang="he-IL" altLang="en-US" dirty="0"/>
              <a:t>).</a:t>
            </a:r>
          </a:p>
          <a:p>
            <a:pPr lvl="1"/>
            <a:r>
              <a:rPr lang="he-IL" altLang="en-US" dirty="0"/>
              <a:t>המערך נקרא </a:t>
            </a:r>
            <a:r>
              <a:rPr lang="en-US" altLang="en-US" dirty="0" err="1"/>
              <a:t>mem_map</a:t>
            </a:r>
            <a:r>
              <a:rPr lang="he-IL" altLang="en-US" dirty="0"/>
              <a:t> (מוגדר בקובץ גרעין </a:t>
            </a:r>
            <a:r>
              <a:rPr lang="en-US" altLang="en-US" dirty="0"/>
              <a:t>include/</a:t>
            </a:r>
            <a:r>
              <a:rPr lang="en-US" altLang="en-US" dirty="0" err="1"/>
              <a:t>linux</a:t>
            </a:r>
            <a:r>
              <a:rPr lang="en-US" altLang="en-US" dirty="0"/>
              <a:t>/</a:t>
            </a:r>
            <a:r>
              <a:rPr lang="en-US" altLang="en-US" dirty="0" err="1"/>
              <a:t>mm.h</a:t>
            </a:r>
            <a:r>
              <a:rPr lang="he-IL" altLang="en-US" dirty="0"/>
              <a:t>) .</a:t>
            </a:r>
          </a:p>
          <a:p>
            <a:pPr lvl="2"/>
            <a:endParaRPr lang="he-IL" altLang="en-US" dirty="0"/>
          </a:p>
          <a:p>
            <a:r>
              <a:rPr lang="he-IL" altLang="en-US" dirty="0"/>
              <a:t>כל כניסה במערך היא מסוג </a:t>
            </a:r>
            <a:r>
              <a:rPr lang="en-US" altLang="en-US" dirty="0" err="1"/>
              <a:t>struct</a:t>
            </a:r>
            <a:r>
              <a:rPr lang="en-US" altLang="en-US" dirty="0"/>
              <a:t> page</a:t>
            </a:r>
            <a:r>
              <a:rPr lang="he-IL" altLang="en-US" dirty="0"/>
              <a:t> ומכילה מספר שדות:</a:t>
            </a:r>
          </a:p>
          <a:p>
            <a:pPr lvl="1"/>
            <a:r>
              <a:rPr lang="en-US" altLang="en-US" dirty="0"/>
              <a:t>count</a:t>
            </a:r>
            <a:r>
              <a:rPr lang="he-IL" altLang="en-US" dirty="0"/>
              <a:t> – מונה שימוש (</a:t>
            </a:r>
            <a:r>
              <a:rPr lang="en-US" altLang="en-US" dirty="0"/>
              <a:t>reference counter</a:t>
            </a:r>
            <a:r>
              <a:rPr lang="he-IL" altLang="en-US" dirty="0"/>
              <a:t>) של הדף שבמסגרת: כמה מרחבי זיכרון מצביעים לדף זה כשהוא בזיכרון. אם ערך המונה הוא 0, המסגרת פנויה.</a:t>
            </a:r>
            <a:endParaRPr lang="en-US" altLang="en-US" dirty="0"/>
          </a:p>
          <a:p>
            <a:pPr lvl="1"/>
            <a:r>
              <a:rPr lang="en-US" altLang="en-US" dirty="0"/>
              <a:t>flags</a:t>
            </a:r>
            <a:r>
              <a:rPr lang="he-IL" altLang="en-US" dirty="0"/>
              <a:t> – דגלים המתארים את מצב הדף שבמסגרת, כגון:</a:t>
            </a:r>
          </a:p>
          <a:p>
            <a:pPr lvl="2"/>
            <a:r>
              <a:rPr lang="en-US" altLang="en-US" dirty="0" err="1"/>
              <a:t>PG_locked</a:t>
            </a:r>
            <a:r>
              <a:rPr lang="he-IL" altLang="en-US" dirty="0"/>
              <a:t> – מציין שהמסגרת נעולה עקב פעולת פינוי/הבאת דף שעדיין לא הסתיימה.</a:t>
            </a:r>
          </a:p>
          <a:p>
            <a:pPr lvl="2"/>
            <a:r>
              <a:rPr lang="en-US" altLang="en-US" dirty="0" err="1"/>
              <a:t>PG_dirty</a:t>
            </a:r>
            <a:r>
              <a:rPr lang="he-IL" altLang="en-US" dirty="0"/>
              <a:t> – מציין שתוכן המסגרת "מלוכלך", כלומר כתבו למסגרת בעבר.</a:t>
            </a:r>
          </a:p>
          <a:p>
            <a:pPr lvl="2"/>
            <a:r>
              <a:rPr lang="he-IL" altLang="en-US" dirty="0"/>
              <a:t>דגלים נוספים שנראה בהמשך: </a:t>
            </a:r>
            <a:r>
              <a:rPr lang="en-US" altLang="en-US" dirty="0" err="1"/>
              <a:t>PG_referenced</a:t>
            </a:r>
            <a:r>
              <a:rPr lang="en-US" altLang="en-US" dirty="0"/>
              <a:t>, </a:t>
            </a:r>
            <a:r>
              <a:rPr lang="en-US" altLang="en-US" dirty="0" err="1"/>
              <a:t>PG_active</a:t>
            </a:r>
            <a:r>
              <a:rPr lang="en-US" altLang="en-US" dirty="0"/>
              <a:t>, </a:t>
            </a:r>
            <a:r>
              <a:rPr lang="en-US" altLang="en-US" dirty="0" err="1"/>
              <a:t>PG_lru</a:t>
            </a:r>
            <a:r>
              <a:rPr lang="he-IL" altLang="en-US" dirty="0"/>
              <a:t> – משמשים את מנגנון פינוי הדפים.</a:t>
            </a:r>
          </a:p>
          <a:p>
            <a:pPr lvl="1"/>
            <a:r>
              <a:rPr lang="en-US" altLang="en-US" dirty="0"/>
              <a:t>mapping</a:t>
            </a:r>
            <a:r>
              <a:rPr lang="he-IL" altLang="en-US" dirty="0"/>
              <a:t> - מצביע לאובייקט ניהול המכיל מידע ופונקציות לטיפול בדף שבמסגרת (פינוי וטעינה) לפי סוג המיפוי שלו (ממופה לקובץ או ממופה אנונימית).</a:t>
            </a:r>
          </a:p>
          <a:p>
            <a:pPr lvl="1"/>
            <a:r>
              <a:rPr lang="en-US" altLang="en-US" dirty="0"/>
              <a:t>index</a:t>
            </a:r>
            <a:r>
              <a:rPr lang="he-IL" altLang="en-US" dirty="0"/>
              <a:t> - מציין את המיקום הפיזי של הדף במאגר בדיסק.</a:t>
            </a:r>
          </a:p>
          <a:p>
            <a:pPr lvl="2"/>
            <a:r>
              <a:rPr lang="he-IL" altLang="en-US" dirty="0"/>
              <a:t>עבור דף ממופה לקובץ – את ההיסט מתחילת הקובץ (</a:t>
            </a:r>
            <a:r>
              <a:rPr lang="en-US" altLang="en-US" dirty="0"/>
              <a:t>offset</a:t>
            </a:r>
            <a:r>
              <a:rPr lang="he-IL" altLang="en-US" dirty="0"/>
              <a:t>).</a:t>
            </a:r>
          </a:p>
          <a:p>
            <a:pPr lvl="2"/>
            <a:r>
              <a:rPr lang="he-IL" altLang="en-US" dirty="0"/>
              <a:t>עבור דף ממופה אנונימית (כלומר דף מזיכרון תהליך) – את מזהה המגירה.</a:t>
            </a:r>
          </a:p>
          <a:p>
            <a:pPr lvl="1"/>
            <a:r>
              <a:rPr lang="he-IL" altLang="en-US" dirty="0"/>
              <a:t>שדות נוספים שנראה בהמשך: </a:t>
            </a:r>
            <a:r>
              <a:rPr lang="en-US" altLang="en-US" dirty="0" err="1"/>
              <a:t>lru</a:t>
            </a:r>
            <a:r>
              <a:rPr lang="he-IL" altLang="en-US" dirty="0"/>
              <a:t>, </a:t>
            </a:r>
            <a:r>
              <a:rPr lang="en-US" altLang="en-US" dirty="0" err="1"/>
              <a:t>next_hash</a:t>
            </a:r>
            <a:r>
              <a:rPr lang="en-US" altLang="en-US" dirty="0"/>
              <a:t>, </a:t>
            </a:r>
            <a:r>
              <a:rPr lang="en-US" altLang="en-US" dirty="0" err="1"/>
              <a:t>pprev_hash</a:t>
            </a:r>
            <a:r>
              <a:rPr lang="he-IL" altLang="en-US" dirty="0"/>
              <a:t>.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8EB5577-000E-42C5-8F3A-F7DBC3FCF9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מערכות הפעלה - תרגול 11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7F64B3B-BD2C-4B12-A56F-A9BACC393E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4969019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6290" name="Rectangle 2">
            <a:extLst>
              <a:ext uri="{FF2B5EF4-FFF2-40B4-BE49-F238E27FC236}">
                <a16:creationId xmlns:a16="http://schemas.microsoft.com/office/drawing/2014/main" id="{901B9B53-0E0F-4481-BB3D-9BA4E621B4F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e-IL" altLang="en-US" dirty="0"/>
              <a:t>מיפוי הפוך באמצעות </a:t>
            </a:r>
            <a:r>
              <a:rPr lang="en-US" altLang="en-US" dirty="0"/>
              <a:t>hash table</a:t>
            </a:r>
          </a:p>
        </p:txBody>
      </p:sp>
      <p:sp>
        <p:nvSpPr>
          <p:cNvPr id="396291" name="Rectangle 3">
            <a:extLst>
              <a:ext uri="{FF2B5EF4-FFF2-40B4-BE49-F238E27FC236}">
                <a16:creationId xmlns:a16="http://schemas.microsoft.com/office/drawing/2014/main" id="{25BC39C7-613B-41F1-9EB3-49DF4372CA1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he-IL" altLang="en-US" dirty="0"/>
              <a:t>מטמון הדפים מכיל </a:t>
            </a:r>
            <a:r>
              <a:rPr lang="en-US" altLang="en-US" dirty="0"/>
              <a:t>hash table</a:t>
            </a:r>
            <a:r>
              <a:rPr lang="he-IL" altLang="en-US" dirty="0"/>
              <a:t> המספק מיפוי הפוך: מ- (</a:t>
            </a:r>
            <a:r>
              <a:rPr lang="en-US" altLang="en-US" dirty="0" err="1"/>
              <a:t>mapping+index</a:t>
            </a:r>
            <a:r>
              <a:rPr lang="he-IL" altLang="en-US" dirty="0"/>
              <a:t>) לכתובת מסגרת (אם יש כזו) המכילה את הדף במיקום </a:t>
            </a:r>
            <a:r>
              <a:rPr lang="en-US" altLang="en-US" dirty="0"/>
              <a:t>index</a:t>
            </a:r>
            <a:r>
              <a:rPr lang="he-IL" altLang="en-US" dirty="0"/>
              <a:t> של האובייקט </a:t>
            </a:r>
            <a:r>
              <a:rPr lang="en-US" altLang="en-US" dirty="0"/>
              <a:t>mapping</a:t>
            </a:r>
            <a:r>
              <a:rPr lang="he-IL" altLang="en-US" dirty="0"/>
              <a:t>.</a:t>
            </a:r>
          </a:p>
          <a:p>
            <a:pPr lvl="1"/>
            <a:r>
              <a:rPr lang="he-IL" altLang="en-US" dirty="0"/>
              <a:t>כל המסגרות שמתאימות לאותו </a:t>
            </a:r>
            <a:r>
              <a:rPr lang="en-US" altLang="en-US" dirty="0"/>
              <a:t>hash</a:t>
            </a:r>
            <a:r>
              <a:rPr lang="he-IL" altLang="en-US" dirty="0"/>
              <a:t> מקושרות ברשימה כפולה מעגלית דרך השדות </a:t>
            </a:r>
            <a:r>
              <a:rPr lang="en-US" altLang="en-US" dirty="0" err="1"/>
              <a:t>next_hash</a:t>
            </a:r>
            <a:r>
              <a:rPr lang="en-US" altLang="en-US" dirty="0"/>
              <a:t>, </a:t>
            </a:r>
            <a:r>
              <a:rPr lang="en-US" altLang="en-US" dirty="0" err="1"/>
              <a:t>pprev_hash</a:t>
            </a:r>
            <a:r>
              <a:rPr lang="he-IL" altLang="en-US" dirty="0"/>
              <a:t> ברשומת המסגרת.</a:t>
            </a:r>
          </a:p>
          <a:p>
            <a:pPr lvl="1"/>
            <a:endParaRPr lang="he-IL" altLang="en-US" dirty="0"/>
          </a:p>
          <a:p>
            <a:r>
              <a:rPr lang="he-IL" altLang="en-US" dirty="0"/>
              <a:t>הפונקציות/מאקרו הבאות, המוגדרות בקבצי הגרעין </a:t>
            </a:r>
            <a:r>
              <a:rPr lang="en-US" altLang="en-US" dirty="0"/>
              <a:t>mm/</a:t>
            </a:r>
            <a:r>
              <a:rPr lang="en-US" altLang="en-US" dirty="0" err="1"/>
              <a:t>filemap.c</a:t>
            </a:r>
            <a:r>
              <a:rPr lang="he-IL" altLang="en-US" dirty="0"/>
              <a:t> ו-</a:t>
            </a:r>
            <a:r>
              <a:rPr lang="en-US" altLang="en-US" dirty="0"/>
              <a:t>include/</a:t>
            </a:r>
            <a:r>
              <a:rPr lang="en-US" altLang="en-US" dirty="0" err="1"/>
              <a:t>linux</a:t>
            </a:r>
            <a:r>
              <a:rPr lang="en-US" altLang="en-US" dirty="0"/>
              <a:t>/</a:t>
            </a:r>
            <a:r>
              <a:rPr lang="en-US" altLang="en-US" dirty="0" err="1"/>
              <a:t>pagemap.h</a:t>
            </a:r>
            <a:r>
              <a:rPr lang="he-IL" altLang="en-US" dirty="0"/>
              <a:t>, קשורות ל-</a:t>
            </a:r>
            <a:r>
              <a:rPr lang="en-US" altLang="en-US" dirty="0"/>
              <a:t>hash table</a:t>
            </a:r>
            <a:r>
              <a:rPr lang="he-IL" altLang="en-US" dirty="0"/>
              <a:t>:</a:t>
            </a:r>
          </a:p>
          <a:p>
            <a:pPr lvl="2"/>
            <a:r>
              <a:rPr lang="en-US" altLang="en-US" dirty="0" err="1"/>
              <a:t>page_hash</a:t>
            </a:r>
            <a:r>
              <a:rPr lang="en-US" altLang="en-US" dirty="0"/>
              <a:t>()</a:t>
            </a:r>
            <a:r>
              <a:rPr lang="he-IL" altLang="en-US" dirty="0"/>
              <a:t> – פונקצית ה-</a:t>
            </a:r>
            <a:r>
              <a:rPr lang="en-US" altLang="en-US" dirty="0"/>
              <a:t>hash</a:t>
            </a:r>
            <a:r>
              <a:rPr lang="he-IL" altLang="en-US" dirty="0"/>
              <a:t>.</a:t>
            </a:r>
          </a:p>
          <a:p>
            <a:pPr lvl="2"/>
            <a:r>
              <a:rPr lang="en-US" altLang="en-US" dirty="0" err="1"/>
              <a:t>find_get_page</a:t>
            </a:r>
            <a:r>
              <a:rPr lang="en-US" altLang="en-US" dirty="0"/>
              <a:t>()</a:t>
            </a:r>
            <a:r>
              <a:rPr lang="he-IL" altLang="en-US" dirty="0"/>
              <a:t> – מקבלת </a:t>
            </a:r>
            <a:r>
              <a:rPr lang="en-US" altLang="en-US" dirty="0" err="1"/>
              <a:t>mapping+index</a:t>
            </a:r>
            <a:r>
              <a:rPr lang="he-IL" altLang="en-US" dirty="0"/>
              <a:t> ומחזירה מצביע למסגרת המכילה את הדף המתאים (או </a:t>
            </a:r>
            <a:r>
              <a:rPr lang="en-US" altLang="en-US" dirty="0"/>
              <a:t>NULL</a:t>
            </a:r>
            <a:r>
              <a:rPr lang="he-IL" altLang="en-US" dirty="0"/>
              <a:t> אם אין).</a:t>
            </a:r>
          </a:p>
          <a:p>
            <a:pPr lvl="2"/>
            <a:r>
              <a:rPr lang="en-US" altLang="en-US" dirty="0" err="1"/>
              <a:t>add_to_page_cache</a:t>
            </a:r>
            <a:r>
              <a:rPr lang="en-US" altLang="en-US" dirty="0"/>
              <a:t>()</a:t>
            </a:r>
            <a:r>
              <a:rPr lang="he-IL" altLang="en-US" dirty="0"/>
              <a:t> – הוספת מסגרת + מיקום בדיסק (במגירה או בקובץ) למטמון וכך גם ל-</a:t>
            </a:r>
            <a:r>
              <a:rPr lang="en-US" altLang="en-US" dirty="0"/>
              <a:t>hash-table</a:t>
            </a:r>
            <a:r>
              <a:rPr lang="he-IL" altLang="en-US" dirty="0"/>
              <a:t>.</a:t>
            </a:r>
            <a:endParaRPr lang="en-US" altLang="en-US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1AB534B9-D8BC-42F8-BB10-372C0B1B63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מערכות הפעלה - תרגול 11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C29865B-D1F7-4F1E-BF74-0D2EA123D3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993789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85026" name="Group 2">
            <a:extLst>
              <a:ext uri="{FF2B5EF4-FFF2-40B4-BE49-F238E27FC236}">
                <a16:creationId xmlns:a16="http://schemas.microsoft.com/office/drawing/2014/main" id="{4C7CF367-6C9B-41B9-B077-7DC2CC44B67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7343902"/>
              </p:ext>
            </p:extLst>
          </p:nvPr>
        </p:nvGraphicFramePr>
        <p:xfrm>
          <a:off x="4246562" y="1345292"/>
          <a:ext cx="4440238" cy="4118611"/>
        </p:xfrm>
        <a:graphic>
          <a:graphicData uri="http://schemas.openxmlformats.org/drawingml/2006/table">
            <a:tbl>
              <a:tblPr rtl="1"/>
              <a:tblGrid>
                <a:gridCol w="647700">
                  <a:extLst>
                    <a:ext uri="{9D8B030D-6E8A-4147-A177-3AD203B41FA5}">
                      <a16:colId xmlns:a16="http://schemas.microsoft.com/office/drawing/2014/main" val="932275852"/>
                    </a:ext>
                  </a:extLst>
                </a:gridCol>
                <a:gridCol w="936625">
                  <a:extLst>
                    <a:ext uri="{9D8B030D-6E8A-4147-A177-3AD203B41FA5}">
                      <a16:colId xmlns:a16="http://schemas.microsoft.com/office/drawing/2014/main" val="1774963572"/>
                    </a:ext>
                  </a:extLst>
                </a:gridCol>
                <a:gridCol w="792163">
                  <a:extLst>
                    <a:ext uri="{9D8B030D-6E8A-4147-A177-3AD203B41FA5}">
                      <a16:colId xmlns:a16="http://schemas.microsoft.com/office/drawing/2014/main" val="1490870416"/>
                    </a:ext>
                  </a:extLst>
                </a:gridCol>
                <a:gridCol w="623887">
                  <a:extLst>
                    <a:ext uri="{9D8B030D-6E8A-4147-A177-3AD203B41FA5}">
                      <a16:colId xmlns:a16="http://schemas.microsoft.com/office/drawing/2014/main" val="2820638113"/>
                    </a:ext>
                  </a:extLst>
                </a:gridCol>
                <a:gridCol w="719138">
                  <a:extLst>
                    <a:ext uri="{9D8B030D-6E8A-4147-A177-3AD203B41FA5}">
                      <a16:colId xmlns:a16="http://schemas.microsoft.com/office/drawing/2014/main" val="3489992301"/>
                    </a:ext>
                  </a:extLst>
                </a:gridCol>
                <a:gridCol w="720725">
                  <a:extLst>
                    <a:ext uri="{9D8B030D-6E8A-4147-A177-3AD203B41FA5}">
                      <a16:colId xmlns:a16="http://schemas.microsoft.com/office/drawing/2014/main" val="2712781548"/>
                    </a:ext>
                  </a:extLst>
                </a:gridCol>
              </a:tblGrid>
              <a:tr h="401638">
                <a:tc>
                  <a:txBody>
                    <a:bodyPr/>
                    <a:lstStyle>
                      <a:lvl1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algn="r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algn="r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index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algn="r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algn="r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mapping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algn="r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algn="r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pprev_hash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algn="r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algn="r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next_hash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algn="r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algn="r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count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algn="r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algn="r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e-IL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מספר מסגרת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2451869"/>
                  </a:ext>
                </a:extLst>
              </a:tr>
              <a:tr h="327025">
                <a:tc>
                  <a:txBody>
                    <a:bodyPr/>
                    <a:lstStyle>
                      <a:lvl1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algn="r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algn="r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algn="r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algn="r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algn="r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algn="r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algn="r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algn="r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algn="r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algn="r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algn="r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algn="r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e-IL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..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39388091"/>
                  </a:ext>
                </a:extLst>
              </a:tr>
              <a:tr h="327025">
                <a:tc>
                  <a:txBody>
                    <a:bodyPr/>
                    <a:lstStyle>
                      <a:lvl1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algn="r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algn="r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algn="r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algn="r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algn="r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algn="r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algn="r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algn="r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algn="r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algn="r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e-IL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--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algn="r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algn="r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e-IL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1295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86722848"/>
                  </a:ext>
                </a:extLst>
              </a:tr>
              <a:tr h="327025">
                <a:tc>
                  <a:txBody>
                    <a:bodyPr/>
                    <a:lstStyle>
                      <a:lvl1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algn="r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algn="r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algn="r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algn="r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algn="r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algn="r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algn="r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algn="r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algn="r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algn="r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algn="r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algn="r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e-IL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..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84995478"/>
                  </a:ext>
                </a:extLst>
              </a:tr>
              <a:tr h="327025">
                <a:tc>
                  <a:txBody>
                    <a:bodyPr/>
                    <a:lstStyle>
                      <a:lvl1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algn="r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algn="r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algn="r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algn="r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algn="r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algn="r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algn="r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algn="r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algn="r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algn="r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algn="r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algn="r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e-IL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5439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40800151"/>
                  </a:ext>
                </a:extLst>
              </a:tr>
              <a:tr h="327025">
                <a:tc>
                  <a:txBody>
                    <a:bodyPr/>
                    <a:lstStyle>
                      <a:lvl1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algn="r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algn="r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algn="r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algn="r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algn="r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algn="r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algn="r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algn="r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algn="r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algn="r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algn="r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algn="r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e-IL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..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16883205"/>
                  </a:ext>
                </a:extLst>
              </a:tr>
              <a:tr h="330200">
                <a:tc>
                  <a:txBody>
                    <a:bodyPr/>
                    <a:lstStyle>
                      <a:lvl1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algn="r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algn="r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NULL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algn="r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algn="r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NULL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algn="r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algn="r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algn="r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algn="r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algn="r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algn="r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algn="r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algn="r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e-IL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11234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37968510"/>
                  </a:ext>
                </a:extLst>
              </a:tr>
              <a:tr h="327025">
                <a:tc>
                  <a:txBody>
                    <a:bodyPr/>
                    <a:lstStyle>
                      <a:lvl1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algn="r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algn="r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algn="r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algn="r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algn="r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algn="r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algn="r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algn="r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algn="r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algn="r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algn="r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algn="r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e-IL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..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41196760"/>
                  </a:ext>
                </a:extLst>
              </a:tr>
              <a:tr h="325438">
                <a:tc>
                  <a:txBody>
                    <a:bodyPr/>
                    <a:lstStyle>
                      <a:lvl1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algn="r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algn="r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NULL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algn="r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algn="r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NULL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algn="r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algn="r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algn="r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algn="r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algn="r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algn="r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algn="r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algn="r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e-IL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45442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86062737"/>
                  </a:ext>
                </a:extLst>
              </a:tr>
              <a:tr h="328613">
                <a:tc>
                  <a:txBody>
                    <a:bodyPr/>
                    <a:lstStyle>
                      <a:lvl1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algn="r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algn="r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algn="r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algn="r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algn="r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algn="r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algn="r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algn="r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algn="r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algn="r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algn="r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algn="r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e-IL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..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41108456"/>
                  </a:ext>
                </a:extLst>
              </a:tr>
              <a:tr h="327025">
                <a:tc>
                  <a:txBody>
                    <a:bodyPr/>
                    <a:lstStyle>
                      <a:lvl1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algn="r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algn="r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algn="r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algn="r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algn="r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algn="r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algn="r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algn="r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algn="r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algn="r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algn="r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algn="r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e-IL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93421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91522155"/>
                  </a:ext>
                </a:extLst>
              </a:tr>
              <a:tr h="327025">
                <a:tc>
                  <a:txBody>
                    <a:bodyPr/>
                    <a:lstStyle>
                      <a:lvl1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algn="r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algn="r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algn="r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algn="r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algn="r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algn="r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algn="r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algn="r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algn="r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algn="r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algn="r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algn="r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e-IL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..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12037472"/>
                  </a:ext>
                </a:extLst>
              </a:tr>
            </a:tbl>
          </a:graphicData>
        </a:graphic>
      </p:graphicFrame>
      <p:sp>
        <p:nvSpPr>
          <p:cNvPr id="385173" name="Text Box 149">
            <a:extLst>
              <a:ext uri="{FF2B5EF4-FFF2-40B4-BE49-F238E27FC236}">
                <a16:creationId xmlns:a16="http://schemas.microsoft.com/office/drawing/2014/main" id="{67DEB95D-4E49-4D17-B5BB-57936A9A72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86575" y="986517"/>
            <a:ext cx="165258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A1FD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e-IL" altLang="en-US" b="1" dirty="0"/>
              <a:t>טבלת המסגרות</a:t>
            </a:r>
            <a:endParaRPr lang="en-US" altLang="en-US" b="1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BB7D8631-C227-4E04-8CE7-ADCD92BF03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he-IL"/>
              <a:t>מערכות הפעלה - תרגול 11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0A02D61-ABCD-4C9E-A72D-579467C5DA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53</a:t>
            </a:fld>
            <a:endParaRPr lang="en-US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95CBB310-7FB9-4B2F-9957-736B2E75E9E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6487485"/>
              </p:ext>
            </p:extLst>
          </p:nvPr>
        </p:nvGraphicFramePr>
        <p:xfrm>
          <a:off x="458220" y="1353230"/>
          <a:ext cx="2524354" cy="4111675"/>
        </p:xfrm>
        <a:graphic>
          <a:graphicData uri="http://schemas.openxmlformats.org/drawingml/2006/table">
            <a:tbl>
              <a:tblPr rtl="1"/>
              <a:tblGrid>
                <a:gridCol w="732529">
                  <a:extLst>
                    <a:ext uri="{9D8B030D-6E8A-4147-A177-3AD203B41FA5}">
                      <a16:colId xmlns:a16="http://schemas.microsoft.com/office/drawing/2014/main" val="279963965"/>
                    </a:ext>
                  </a:extLst>
                </a:gridCol>
                <a:gridCol w="732529">
                  <a:extLst>
                    <a:ext uri="{9D8B030D-6E8A-4147-A177-3AD203B41FA5}">
                      <a16:colId xmlns:a16="http://schemas.microsoft.com/office/drawing/2014/main" val="1384176904"/>
                    </a:ext>
                  </a:extLst>
                </a:gridCol>
                <a:gridCol w="1059296">
                  <a:extLst>
                    <a:ext uri="{9D8B030D-6E8A-4147-A177-3AD203B41FA5}">
                      <a16:colId xmlns:a16="http://schemas.microsoft.com/office/drawing/2014/main" val="1413427208"/>
                    </a:ext>
                  </a:extLst>
                </a:gridCol>
              </a:tblGrid>
              <a:tr h="517161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e-IL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מספר מסגרת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algn="r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algn="r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index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algn="r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algn="r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mapping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062825"/>
                  </a:ext>
                </a:extLst>
              </a:tr>
              <a:tr h="32639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algn="r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algn="r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algn="r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algn="r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88748511"/>
                  </a:ext>
                </a:extLst>
              </a:tr>
              <a:tr h="32639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algn="r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algn="r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algn="r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algn="r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50421343"/>
                  </a:ext>
                </a:extLst>
              </a:tr>
              <a:tr h="32639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algn="r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algn="r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algn="r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algn="r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00345822"/>
                  </a:ext>
                </a:extLst>
              </a:tr>
              <a:tr h="32639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algn="r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algn="r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algn="r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algn="r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97568000"/>
                  </a:ext>
                </a:extLst>
              </a:tr>
              <a:tr h="32639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algn="r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algn="r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algn="r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algn="r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15065602"/>
                  </a:ext>
                </a:extLst>
              </a:tr>
              <a:tr h="32956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algn="r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algn="r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algn="r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algn="r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91117784"/>
                  </a:ext>
                </a:extLst>
              </a:tr>
              <a:tr h="32639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algn="r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algn="r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algn="r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algn="r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93528390"/>
                  </a:ext>
                </a:extLst>
              </a:tr>
              <a:tr h="32481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algn="r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algn="r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algn="r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algn="r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83961929"/>
                  </a:ext>
                </a:extLst>
              </a:tr>
              <a:tr h="32798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algn="r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algn="r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algn="r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algn="r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1411755"/>
                  </a:ext>
                </a:extLst>
              </a:tr>
              <a:tr h="32639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algn="r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algn="r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algn="r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algn="r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20069065"/>
                  </a:ext>
                </a:extLst>
              </a:tr>
              <a:tr h="32639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algn="r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algn="r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algn="r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algn="r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11597254"/>
                  </a:ext>
                </a:extLst>
              </a:tr>
            </a:tbl>
          </a:graphicData>
        </a:graphic>
      </p:graphicFrame>
      <p:sp>
        <p:nvSpPr>
          <p:cNvPr id="48" name="Text Box 149">
            <a:extLst>
              <a:ext uri="{FF2B5EF4-FFF2-40B4-BE49-F238E27FC236}">
                <a16:creationId xmlns:a16="http://schemas.microsoft.com/office/drawing/2014/main" id="{C8FEAC9E-FB22-48BA-828D-2B5CBDACF0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8220" y="986517"/>
            <a:ext cx="132600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A1FD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1" dirty="0"/>
              <a:t>hash table</a:t>
            </a: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6644AF41-C84B-45E8-A24B-D94000D15095}"/>
              </a:ext>
            </a:extLst>
          </p:cNvPr>
          <p:cNvCxnSpPr>
            <a:cxnSpLocks/>
          </p:cNvCxnSpPr>
          <p:nvPr/>
        </p:nvCxnSpPr>
        <p:spPr>
          <a:xfrm>
            <a:off x="2596243" y="2383971"/>
            <a:ext cx="1650319" cy="618671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468C90C4-F672-4071-90F9-822587915C5E}"/>
              </a:ext>
            </a:extLst>
          </p:cNvPr>
          <p:cNvCxnSpPr>
            <a:cxnSpLocks/>
          </p:cNvCxnSpPr>
          <p:nvPr/>
        </p:nvCxnSpPr>
        <p:spPr>
          <a:xfrm>
            <a:off x="2596243" y="4621892"/>
            <a:ext cx="1664268" cy="396875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4" name="Straight Arrow Connector 53">
            <a:extLst>
              <a:ext uri="{FF2B5EF4-FFF2-40B4-BE49-F238E27FC236}">
                <a16:creationId xmlns:a16="http://schemas.microsoft.com/office/drawing/2014/main" id="{DE17CB61-C21C-47DF-AF86-1A0D7313F9E9}"/>
              </a:ext>
            </a:extLst>
          </p:cNvPr>
          <p:cNvCxnSpPr>
            <a:cxnSpLocks/>
          </p:cNvCxnSpPr>
          <p:nvPr/>
        </p:nvCxnSpPr>
        <p:spPr>
          <a:xfrm flipV="1">
            <a:off x="2596242" y="2383971"/>
            <a:ext cx="1650320" cy="930765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63964942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7314" name="Rectangle 2">
            <a:extLst>
              <a:ext uri="{FF2B5EF4-FFF2-40B4-BE49-F238E27FC236}">
                <a16:creationId xmlns:a16="http://schemas.microsoft.com/office/drawing/2014/main" id="{07A2CC83-6225-408C-B6C2-BB27649718E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e-IL" altLang="en-US"/>
              <a:t>מטמון הדפים – מוני שימוש</a:t>
            </a:r>
            <a:endParaRPr lang="en-US" altLang="en-US"/>
          </a:p>
        </p:txBody>
      </p:sp>
      <p:sp>
        <p:nvSpPr>
          <p:cNvPr id="397315" name="Rectangle 3">
            <a:extLst>
              <a:ext uri="{FF2B5EF4-FFF2-40B4-BE49-F238E27FC236}">
                <a16:creationId xmlns:a16="http://schemas.microsoft.com/office/drawing/2014/main" id="{2BE84E14-6D47-4FC2-B9C7-083275588E8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he-IL" altLang="en-US" dirty="0"/>
              <a:t>בדומה למסגרת, לכל מגירה במאגר הדפדוף יש מונה שימוש בשם </a:t>
            </a:r>
            <a:r>
              <a:rPr lang="en-US" altLang="en-US" dirty="0" err="1"/>
              <a:t>swap_map</a:t>
            </a:r>
            <a:r>
              <a:rPr lang="he-IL" altLang="en-US" dirty="0"/>
              <a:t>, הסופר כמה מרחבי זכרון מצביעים לדף המאוחסן במגירה.</a:t>
            </a:r>
          </a:p>
          <a:p>
            <a:r>
              <a:rPr lang="he-IL" altLang="en-US" dirty="0"/>
              <a:t>מבחינת מונה השימוש של מסגרת (שדה </a:t>
            </a:r>
            <a:r>
              <a:rPr lang="en-US" altLang="en-US" dirty="0"/>
              <a:t>count</a:t>
            </a:r>
            <a:r>
              <a:rPr lang="he-IL" altLang="en-US" dirty="0"/>
              <a:t>) או מגירה (</a:t>
            </a:r>
            <a:r>
              <a:rPr lang="en-US" altLang="en-US" dirty="0" err="1"/>
              <a:t>swap_map</a:t>
            </a:r>
            <a:r>
              <a:rPr lang="he-IL" altLang="en-US" dirty="0"/>
              <a:t>), מטמון הדפים נחשב כמרחב זיכרון נפרד המשתמש בדף המאוחסן בה.</a:t>
            </a:r>
          </a:p>
          <a:p>
            <a:pPr lvl="1"/>
            <a:r>
              <a:rPr lang="he-IL" altLang="en-US" dirty="0"/>
              <a:t>כאשר מסגרת או מגירה הם בשימוש מטמון הדפים, מוגדל המונה ב-1. הקטנת המונה ב-1 מבוצעת עם ניתוק המסגרת או המגירה מהמטמון.</a:t>
            </a:r>
          </a:p>
          <a:p>
            <a:pPr lvl="1"/>
            <a:r>
              <a:rPr lang="he-IL" altLang="en-US" dirty="0"/>
              <a:t>המטרה: למנוע שיבוש במבנה ה-</a:t>
            </a:r>
            <a:r>
              <a:rPr lang="en-US" altLang="en-US" dirty="0"/>
              <a:t>hash-table</a:t>
            </a:r>
            <a:r>
              <a:rPr lang="he-IL" altLang="en-US" dirty="0"/>
              <a:t> באמצעות הקצאה מחדש של המסגרת/מגירה עד להוצאת הדף מהמטמון.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F8B586F7-0765-4F54-91C6-A7E2F79203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מערכות הפעלה - תרגול 11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F3B924C-0516-4E58-8898-FDA85E6659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54</a:t>
            </a:fld>
            <a:endParaRPr lang="en-US"/>
          </a:p>
        </p:txBody>
      </p:sp>
      <p:pic>
        <p:nvPicPr>
          <p:cNvPr id="397316" name="Picture 4" descr="SO00952_[1]">
            <a:extLst>
              <a:ext uri="{FF2B5EF4-FFF2-40B4-BE49-F238E27FC236}">
                <a16:creationId xmlns:a16="http://schemas.microsoft.com/office/drawing/2014/main" id="{916C5380-DAD7-4AB1-AD01-AC688B7804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413" y="433388"/>
            <a:ext cx="1068387" cy="898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33559462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650" name="Rectangle 2">
            <a:extLst>
              <a:ext uri="{FF2B5EF4-FFF2-40B4-BE49-F238E27FC236}">
                <a16:creationId xmlns:a16="http://schemas.microsoft.com/office/drawing/2014/main" id="{F5580D22-C8F3-4403-8704-CCDB13587C2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e-IL" altLang="en-US"/>
              <a:t>הקשר בין מסגרת למגירה</a:t>
            </a:r>
            <a:endParaRPr lang="en-US" altLang="en-US"/>
          </a:p>
        </p:txBody>
      </p:sp>
      <p:sp>
        <p:nvSpPr>
          <p:cNvPr id="411651" name="Rectangle 3">
            <a:extLst>
              <a:ext uri="{FF2B5EF4-FFF2-40B4-BE49-F238E27FC236}">
                <a16:creationId xmlns:a16="http://schemas.microsoft.com/office/drawing/2014/main" id="{BA649380-3B39-45E3-89EA-B6E1BDADC80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r>
              <a:rPr lang="he-IL" altLang="en-US" dirty="0"/>
              <a:t>הקשר בין מסגרת ומגירה המכילות את אותו דף ממופה אנונימי הינו דינמי:</a:t>
            </a:r>
          </a:p>
          <a:p>
            <a:pPr lvl="1"/>
            <a:r>
              <a:rPr lang="he-IL" altLang="en-US" dirty="0"/>
              <a:t>דף המצוי במגירה יכול להיטען לכל מסגרת פנויה שתוקצה בעת הצורך.</a:t>
            </a:r>
          </a:p>
          <a:p>
            <a:pPr lvl="1"/>
            <a:r>
              <a:rPr lang="he-IL" altLang="en-US" dirty="0"/>
              <a:t>דף מפונה למגירה בדיסק (והמסגרת מתפנה) רק לאחר שכל מרחבי הזיכרון השותפים בו מצביעים על המגירה בדיסק – והקשר הקיים בין המסגרת למגירה ניתן לניתוק.</a:t>
            </a:r>
          </a:p>
          <a:p>
            <a:r>
              <a:rPr lang="he-IL" altLang="en-US" dirty="0"/>
              <a:t>לינוקס מאפשרת קישור דינמי גם בכיוון ההפוך:</a:t>
            </a:r>
          </a:p>
          <a:p>
            <a:pPr lvl="1"/>
            <a:r>
              <a:rPr lang="he-IL" altLang="en-US" dirty="0"/>
              <a:t>לאחר שדף נטען לזיכרון וכל מרחבי הזיכרון מצביעים למסגרת, הגרעין בוחר במקרים מסוימים לשחרר את המגירה ולנתק את הקשר הקיים.</a:t>
            </a:r>
          </a:p>
          <a:p>
            <a:pPr lvl="1"/>
            <a:r>
              <a:rPr lang="he-IL" altLang="en-US" dirty="0"/>
              <a:t>לפני שכותבים דף לדיסק, מקצים עבורו מגירה חדשה אם אין לו.</a:t>
            </a:r>
          </a:p>
          <a:p>
            <a:r>
              <a:rPr lang="he-IL" altLang="en-US" dirty="0"/>
              <a:t>מטמון הדפים מחזיק את הקשר בין המגירה והמסגרת של אותו דף ממופה אנונימי, כל עוד קשר זה מתקיים (ומסמן בכך את קיום הקשר).</a:t>
            </a:r>
          </a:p>
          <a:p>
            <a:r>
              <a:rPr lang="he-IL" altLang="en-US" dirty="0"/>
              <a:t>כאשר הקשר ניתק, המסגרת מוצאת ממטמון הדפים.</a:t>
            </a:r>
          </a:p>
          <a:p>
            <a:pPr lvl="1"/>
            <a:r>
              <a:rPr lang="he-IL" altLang="en-US" dirty="0"/>
              <a:t>וגם המגירה (מונה השיתוף של המגירה מוקטן).</a:t>
            </a:r>
            <a:endParaRPr lang="en-US" altLang="en-US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1FD24075-295E-4DEE-A44C-F6F651F71B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מערכות הפעלה - תרגול 11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F30B31D-845D-4584-91E2-30082D4B79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55</a:t>
            </a:fld>
            <a:endParaRPr lang="en-US"/>
          </a:p>
        </p:txBody>
      </p:sp>
      <p:pic>
        <p:nvPicPr>
          <p:cNvPr id="411653" name="Picture 5" descr="j0089901[1]">
            <a:extLst>
              <a:ext uri="{FF2B5EF4-FFF2-40B4-BE49-F238E27FC236}">
                <a16:creationId xmlns:a16="http://schemas.microsoft.com/office/drawing/2014/main" id="{DD86684A-5613-41EF-B58E-87D86D021BD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404813"/>
            <a:ext cx="1114425" cy="942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64118597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22" name="Rectangle 2">
            <a:extLst>
              <a:ext uri="{FF2B5EF4-FFF2-40B4-BE49-F238E27FC236}">
                <a16:creationId xmlns:a16="http://schemas.microsoft.com/office/drawing/2014/main" id="{5CB875B7-C3E3-4E37-9799-336EEA07B8B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e-IL" altLang="en-US"/>
              <a:t>מטמון הדפים – שלבי פינוי דף</a:t>
            </a:r>
            <a:endParaRPr lang="en-US" altLang="en-US"/>
          </a:p>
        </p:txBody>
      </p:sp>
      <p:sp>
        <p:nvSpPr>
          <p:cNvPr id="389123" name="Rectangle 3">
            <a:extLst>
              <a:ext uri="{FF2B5EF4-FFF2-40B4-BE49-F238E27FC236}">
                <a16:creationId xmlns:a16="http://schemas.microsoft.com/office/drawing/2014/main" id="{52F384B2-6D88-4B86-B0BB-C1A827202D4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he-IL" altLang="en-US" dirty="0"/>
              <a:t>מטמון הדפים מצביע למסגרת בזיכרון, בתוכה נמצא הדף (ה-</a:t>
            </a:r>
            <a:r>
              <a:rPr lang="en-US" altLang="en-US" dirty="0"/>
              <a:t>count</a:t>
            </a:r>
            <a:r>
              <a:rPr lang="he-IL" altLang="en-US" dirty="0"/>
              <a:t> של המסגרת מוגדל ב- 1).</a:t>
            </a:r>
          </a:p>
          <a:p>
            <a:r>
              <a:rPr lang="he-IL" altLang="en-US" dirty="0"/>
              <a:t>מוקצית מגירה במאגר הדפדוף, אליה יעבור הדף המפונה.</a:t>
            </a:r>
          </a:p>
          <a:p>
            <a:r>
              <a:rPr lang="he-IL" altLang="en-US" dirty="0"/>
              <a:t>המטמון מצביע גם למגירה זו (ה-</a:t>
            </a:r>
            <a:r>
              <a:rPr lang="en-US" altLang="en-US" dirty="0" err="1"/>
              <a:t>swap_map</a:t>
            </a:r>
            <a:r>
              <a:rPr lang="he-IL" altLang="en-US" dirty="0"/>
              <a:t> של המגירה מוגדל ב- 1).</a:t>
            </a:r>
          </a:p>
          <a:p>
            <a:r>
              <a:rPr lang="he-IL" altLang="en-US" dirty="0"/>
              <a:t>הדף נכתב למגירה במאגר הדפדוף.</a:t>
            </a:r>
          </a:p>
          <a:p>
            <a:pPr lvl="1"/>
            <a:r>
              <a:rPr lang="he-IL" altLang="en-US" dirty="0"/>
              <a:t>באופן סימטרי מבוצעת גם הבאת דף ממאגר הדפדוף לזיכרון.</a:t>
            </a:r>
            <a:endParaRPr lang="en-US" altLang="en-US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4944ABB1-5F78-471A-9355-1F83396F0A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מערכות הפעלה - תרגול 11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D98C60E-AF83-4CAA-B749-AAA195A1C3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56</a:t>
            </a:fld>
            <a:endParaRPr lang="en-US"/>
          </a:p>
        </p:txBody>
      </p:sp>
      <p:pic>
        <p:nvPicPr>
          <p:cNvPr id="389124" name="Picture 4" descr="SO00952_[1]">
            <a:extLst>
              <a:ext uri="{FF2B5EF4-FFF2-40B4-BE49-F238E27FC236}">
                <a16:creationId xmlns:a16="http://schemas.microsoft.com/office/drawing/2014/main" id="{69F8F248-F95E-4971-AF08-ADF96A4694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533400"/>
            <a:ext cx="1068388" cy="898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90203253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0146" name="Rectangle 2">
            <a:extLst>
              <a:ext uri="{FF2B5EF4-FFF2-40B4-BE49-F238E27FC236}">
                <a16:creationId xmlns:a16="http://schemas.microsoft.com/office/drawing/2014/main" id="{49129434-630F-48E3-AA99-0A643472B28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e-IL" altLang="en-US"/>
              <a:t>מטמון הדפים – דוגמה</a:t>
            </a:r>
            <a:endParaRPr lang="en-US" altLang="en-US" dirty="0"/>
          </a:p>
        </p:txBody>
      </p:sp>
      <p:sp>
        <p:nvSpPr>
          <p:cNvPr id="390147" name="Rectangle 3">
            <a:extLst>
              <a:ext uri="{FF2B5EF4-FFF2-40B4-BE49-F238E27FC236}">
                <a16:creationId xmlns:a16="http://schemas.microsoft.com/office/drawing/2014/main" id="{45DE3AA0-D429-4E30-B78E-2C75DB9A1F9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he-IL" altLang="en-US" dirty="0"/>
              <a:t>הרלוונטיות של מטמון הדפים גדלה עוד יותר כאשר קיים שיתוף של דף ע“י מספר תהליכים.</a:t>
            </a:r>
          </a:p>
          <a:p>
            <a:r>
              <a:rPr lang="he-IL" altLang="en-US" dirty="0"/>
              <a:t>להלן דוגמה לתהליך פינוי דף ממופה אנונימי למסגרת.</a:t>
            </a:r>
          </a:p>
          <a:p>
            <a:pPr lvl="1"/>
            <a:r>
              <a:rPr lang="en-US" altLang="en-US" dirty="0"/>
              <a:t>S1</a:t>
            </a:r>
            <a:r>
              <a:rPr lang="he-IL" altLang="en-US" dirty="0"/>
              <a:t> ו-</a:t>
            </a:r>
            <a:r>
              <a:rPr lang="en-US" altLang="en-US" dirty="0"/>
              <a:t>S2</a:t>
            </a:r>
            <a:r>
              <a:rPr lang="he-IL" altLang="en-US" dirty="0"/>
              <a:t> הם שני מרחבי זיכרון</a:t>
            </a:r>
            <a:br>
              <a:rPr lang="en-US" altLang="en-US" dirty="0"/>
            </a:br>
            <a:r>
              <a:rPr lang="he-IL" altLang="en-US" dirty="0"/>
              <a:t>שלהם דף משותף </a:t>
            </a:r>
            <a:r>
              <a:rPr lang="en-US" altLang="en-US" dirty="0"/>
              <a:t>P</a:t>
            </a:r>
            <a:r>
              <a:rPr lang="he-IL" altLang="en-US" dirty="0"/>
              <a:t>,</a:t>
            </a:r>
            <a:br>
              <a:rPr lang="en-US" altLang="en-US" dirty="0"/>
            </a:br>
            <a:r>
              <a:rPr lang="he-IL" altLang="en-US" dirty="0"/>
              <a:t>המצוי בתחילה</a:t>
            </a:r>
            <a:br>
              <a:rPr lang="en-US" altLang="en-US" dirty="0"/>
            </a:br>
            <a:r>
              <a:rPr lang="he-IL" altLang="en-US" dirty="0"/>
              <a:t>במסגרת בזיכרון. </a:t>
            </a:r>
            <a:endParaRPr lang="en-US" altLang="en-US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27D5914D-0B98-48AD-B08E-11D0CA01E7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מערכות הפעלה - תרגול 11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025C2FE-6C09-4E60-86D1-67D61577ED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57</a:t>
            </a:fld>
            <a:endParaRPr lang="en-US"/>
          </a:p>
        </p:txBody>
      </p:sp>
      <p:grpSp>
        <p:nvGrpSpPr>
          <p:cNvPr id="390149" name="Group 5">
            <a:extLst>
              <a:ext uri="{FF2B5EF4-FFF2-40B4-BE49-F238E27FC236}">
                <a16:creationId xmlns:a16="http://schemas.microsoft.com/office/drawing/2014/main" id="{2CE487EF-3BD8-4ED1-9AA3-1D85B3EE89B6}"/>
              </a:ext>
            </a:extLst>
          </p:cNvPr>
          <p:cNvGrpSpPr>
            <a:grpSpLocks/>
          </p:cNvGrpSpPr>
          <p:nvPr/>
        </p:nvGrpSpPr>
        <p:grpSpPr bwMode="auto">
          <a:xfrm>
            <a:off x="457200" y="3811587"/>
            <a:ext cx="3960813" cy="2665413"/>
            <a:chOff x="3016" y="436"/>
            <a:chExt cx="2495" cy="1679"/>
          </a:xfrm>
        </p:grpSpPr>
        <p:sp>
          <p:nvSpPr>
            <p:cNvPr id="390150" name="Rectangle 6">
              <a:extLst>
                <a:ext uri="{FF2B5EF4-FFF2-40B4-BE49-F238E27FC236}">
                  <a16:creationId xmlns:a16="http://schemas.microsoft.com/office/drawing/2014/main" id="{870C0453-FA31-4020-B580-536319457E7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60" y="664"/>
              <a:ext cx="1361" cy="227"/>
            </a:xfrm>
            <a:prstGeom prst="rect">
              <a:avLst/>
            </a:prstGeom>
            <a:solidFill>
              <a:srgbClr val="339966">
                <a:alpha val="50000"/>
              </a:srgbClr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0151" name="Rectangle 7">
              <a:extLst>
                <a:ext uri="{FF2B5EF4-FFF2-40B4-BE49-F238E27FC236}">
                  <a16:creationId xmlns:a16="http://schemas.microsoft.com/office/drawing/2014/main" id="{5E553587-F8E0-4FCE-B16C-472675EC13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77" y="664"/>
              <a:ext cx="182" cy="227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altLang="en-US"/>
                <a:t>2</a:t>
              </a:r>
            </a:p>
          </p:txBody>
        </p:sp>
        <p:sp>
          <p:nvSpPr>
            <p:cNvPr id="390152" name="Rectangle 8">
              <a:extLst>
                <a:ext uri="{FF2B5EF4-FFF2-40B4-BE49-F238E27FC236}">
                  <a16:creationId xmlns:a16="http://schemas.microsoft.com/office/drawing/2014/main" id="{D6CBA381-85AC-47B2-9148-B33B5679696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60" y="1662"/>
              <a:ext cx="1361" cy="226"/>
            </a:xfrm>
            <a:prstGeom prst="rect">
              <a:avLst/>
            </a:prstGeom>
            <a:solidFill>
              <a:srgbClr val="FF0000">
                <a:alpha val="50000"/>
              </a:srgbClr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0153" name="AutoShape 9">
              <a:extLst>
                <a:ext uri="{FF2B5EF4-FFF2-40B4-BE49-F238E27FC236}">
                  <a16:creationId xmlns:a16="http://schemas.microsoft.com/office/drawing/2014/main" id="{0035EFAD-00B9-4740-950E-2DDC09D6D06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42" y="982"/>
              <a:ext cx="272" cy="272"/>
            </a:xfrm>
            <a:prstGeom prst="roundRect">
              <a:avLst>
                <a:gd name="adj" fmla="val 16667"/>
              </a:avLst>
            </a:prstGeom>
            <a:solidFill>
              <a:srgbClr val="3366FF">
                <a:alpha val="50000"/>
              </a:srgbClr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altLang="en-US"/>
                <a:t>S1</a:t>
              </a:r>
            </a:p>
          </p:txBody>
        </p:sp>
        <p:sp>
          <p:nvSpPr>
            <p:cNvPr id="390154" name="AutoShape 10">
              <a:extLst>
                <a:ext uri="{FF2B5EF4-FFF2-40B4-BE49-F238E27FC236}">
                  <a16:creationId xmlns:a16="http://schemas.microsoft.com/office/drawing/2014/main" id="{235B91A0-44C8-4A0C-B970-6889A69D332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42" y="1344"/>
              <a:ext cx="272" cy="272"/>
            </a:xfrm>
            <a:prstGeom prst="roundRect">
              <a:avLst>
                <a:gd name="adj" fmla="val 16667"/>
              </a:avLst>
            </a:prstGeom>
            <a:solidFill>
              <a:srgbClr val="3366FF">
                <a:alpha val="50000"/>
              </a:srgbClr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altLang="en-US"/>
                <a:t>S2</a:t>
              </a:r>
            </a:p>
          </p:txBody>
        </p:sp>
        <p:sp>
          <p:nvSpPr>
            <p:cNvPr id="390155" name="AutoShape 11">
              <a:extLst>
                <a:ext uri="{FF2B5EF4-FFF2-40B4-BE49-F238E27FC236}">
                  <a16:creationId xmlns:a16="http://schemas.microsoft.com/office/drawing/2014/main" id="{F3CD9826-5069-41CA-9AC8-D29E9D8E53F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21" y="1118"/>
              <a:ext cx="363" cy="317"/>
            </a:xfrm>
            <a:prstGeom prst="octagon">
              <a:avLst>
                <a:gd name="adj" fmla="val 29287"/>
              </a:avLst>
            </a:prstGeom>
            <a:solidFill>
              <a:srgbClr val="FFFF00">
                <a:alpha val="50000"/>
              </a:srgbClr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altLang="en-US"/>
                <a:t>PC</a:t>
              </a:r>
            </a:p>
          </p:txBody>
        </p:sp>
        <p:sp>
          <p:nvSpPr>
            <p:cNvPr id="390156" name="Text Box 12">
              <a:extLst>
                <a:ext uri="{FF2B5EF4-FFF2-40B4-BE49-F238E27FC236}">
                  <a16:creationId xmlns:a16="http://schemas.microsoft.com/office/drawing/2014/main" id="{8E31AF15-D23F-4ABE-A286-B5CE7AD67F9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86" y="1843"/>
              <a:ext cx="645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BBA1FD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r"/>
              <a:r>
                <a:rPr lang="he-IL" altLang="en-US" sz="1400"/>
                <a:t>מאגר דפדוף</a:t>
              </a:r>
              <a:endParaRPr lang="en-US" altLang="en-US" sz="1400"/>
            </a:p>
          </p:txBody>
        </p:sp>
        <p:sp>
          <p:nvSpPr>
            <p:cNvPr id="390157" name="Text Box 13">
              <a:extLst>
                <a:ext uri="{FF2B5EF4-FFF2-40B4-BE49-F238E27FC236}">
                  <a16:creationId xmlns:a16="http://schemas.microsoft.com/office/drawing/2014/main" id="{47DDABA0-A84D-40B0-B549-16F6A98141B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31" y="483"/>
              <a:ext cx="609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BBA1FD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r"/>
              <a:r>
                <a:rPr lang="he-IL" altLang="en-US" sz="1400" dirty="0"/>
                <a:t>זיכרון ראשי</a:t>
              </a:r>
              <a:endParaRPr lang="en-US" altLang="en-US" sz="1400" dirty="0"/>
            </a:p>
          </p:txBody>
        </p:sp>
        <p:sp>
          <p:nvSpPr>
            <p:cNvPr id="390158" name="Rectangle 14">
              <a:extLst>
                <a:ext uri="{FF2B5EF4-FFF2-40B4-BE49-F238E27FC236}">
                  <a16:creationId xmlns:a16="http://schemas.microsoft.com/office/drawing/2014/main" id="{54877B39-5E34-4573-AD0F-3DC35037229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16" y="436"/>
              <a:ext cx="2495" cy="1679"/>
            </a:xfrm>
            <a:prstGeom prst="rect">
              <a:avLst/>
            </a:prstGeom>
            <a:noFill/>
            <a:ln w="254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BBA1FD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algn="r"/>
              <a:r>
                <a:rPr lang="he-IL" altLang="en-US" sz="3200" b="1"/>
                <a:t>1</a:t>
              </a:r>
              <a:endParaRPr lang="en-US" altLang="en-US" sz="3200" b="1"/>
            </a:p>
          </p:txBody>
        </p:sp>
        <p:sp>
          <p:nvSpPr>
            <p:cNvPr id="390159" name="Text Box 15">
              <a:extLst>
                <a:ext uri="{FF2B5EF4-FFF2-40B4-BE49-F238E27FC236}">
                  <a16:creationId xmlns:a16="http://schemas.microsoft.com/office/drawing/2014/main" id="{63222177-DA10-4429-BD34-309382F4DEA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78" y="482"/>
              <a:ext cx="191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BBA1FD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r"/>
              <a:r>
                <a:rPr lang="en-US" altLang="en-US" sz="1400"/>
                <a:t>P</a:t>
              </a:r>
            </a:p>
          </p:txBody>
        </p:sp>
        <p:sp>
          <p:nvSpPr>
            <p:cNvPr id="390160" name="Freeform 16">
              <a:extLst>
                <a:ext uri="{FF2B5EF4-FFF2-40B4-BE49-F238E27FC236}">
                  <a16:creationId xmlns:a16="http://schemas.microsoft.com/office/drawing/2014/main" id="{E5B45C89-6E68-4E2F-B339-D8B5C809FD9D}"/>
                </a:ext>
              </a:extLst>
            </p:cNvPr>
            <p:cNvSpPr>
              <a:spLocks/>
            </p:cNvSpPr>
            <p:nvPr/>
          </p:nvSpPr>
          <p:spPr bwMode="auto">
            <a:xfrm>
              <a:off x="3515" y="890"/>
              <a:ext cx="408" cy="265"/>
            </a:xfrm>
            <a:custGeom>
              <a:avLst/>
              <a:gdLst>
                <a:gd name="T0" fmla="*/ 0 w 408"/>
                <a:gd name="T1" fmla="*/ 227 h 265"/>
                <a:gd name="T2" fmla="*/ 227 w 408"/>
                <a:gd name="T3" fmla="*/ 227 h 265"/>
                <a:gd name="T4" fmla="*/ 408 w 408"/>
                <a:gd name="T5" fmla="*/ 0 h 2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8" h="265">
                  <a:moveTo>
                    <a:pt x="0" y="227"/>
                  </a:moveTo>
                  <a:cubicBezTo>
                    <a:pt x="79" y="246"/>
                    <a:pt x="159" y="265"/>
                    <a:pt x="227" y="227"/>
                  </a:cubicBezTo>
                  <a:cubicBezTo>
                    <a:pt x="295" y="189"/>
                    <a:pt x="351" y="94"/>
                    <a:pt x="408" y="0"/>
                  </a:cubicBezTo>
                </a:path>
              </a:pathLst>
            </a:custGeom>
            <a:noFill/>
            <a:ln w="15875" cap="flat" cmpd="sng">
              <a:solidFill>
                <a:schemeClr val="tx1"/>
              </a:solidFill>
              <a:prstDash val="solid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BBA1FD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0161" name="Freeform 17">
              <a:extLst>
                <a:ext uri="{FF2B5EF4-FFF2-40B4-BE49-F238E27FC236}">
                  <a16:creationId xmlns:a16="http://schemas.microsoft.com/office/drawing/2014/main" id="{62E727E1-9B67-4158-95F5-4440931826EF}"/>
                </a:ext>
              </a:extLst>
            </p:cNvPr>
            <p:cNvSpPr>
              <a:spLocks/>
            </p:cNvSpPr>
            <p:nvPr/>
          </p:nvSpPr>
          <p:spPr bwMode="auto">
            <a:xfrm>
              <a:off x="3515" y="891"/>
              <a:ext cx="462" cy="687"/>
            </a:xfrm>
            <a:custGeom>
              <a:avLst/>
              <a:gdLst>
                <a:gd name="T0" fmla="*/ 0 w 462"/>
                <a:gd name="T1" fmla="*/ 589 h 687"/>
                <a:gd name="T2" fmla="*/ 227 w 462"/>
                <a:gd name="T3" fmla="*/ 589 h 687"/>
                <a:gd name="T4" fmla="*/ 462 w 462"/>
                <a:gd name="T5" fmla="*/ 0 h 6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62" h="687">
                  <a:moveTo>
                    <a:pt x="0" y="589"/>
                  </a:moveTo>
                  <a:cubicBezTo>
                    <a:pt x="79" y="608"/>
                    <a:pt x="150" y="687"/>
                    <a:pt x="227" y="589"/>
                  </a:cubicBezTo>
                  <a:cubicBezTo>
                    <a:pt x="304" y="491"/>
                    <a:pt x="413" y="123"/>
                    <a:pt x="462" y="0"/>
                  </a:cubicBezTo>
                </a:path>
              </a:pathLst>
            </a:custGeom>
            <a:noFill/>
            <a:ln w="15875" cap="flat" cmpd="sng">
              <a:solidFill>
                <a:schemeClr val="tx1"/>
              </a:solidFill>
              <a:prstDash val="solid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BBA1FD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90162" name="Text Box 18">
            <a:extLst>
              <a:ext uri="{FF2B5EF4-FFF2-40B4-BE49-F238E27FC236}">
                <a16:creationId xmlns:a16="http://schemas.microsoft.com/office/drawing/2014/main" id="{D0388F2D-5EBC-4B5B-9FED-1385EAC0F1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08513" y="4962525"/>
            <a:ext cx="1439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A1FD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e-IL" altLang="en-US" sz="1600">
                <a:solidFill>
                  <a:srgbClr val="0000FF"/>
                </a:solidFill>
              </a:rPr>
              <a:t>מטמון הדפים</a:t>
            </a:r>
            <a:endParaRPr lang="en-US" altLang="en-US" sz="1600">
              <a:solidFill>
                <a:srgbClr val="0000FF"/>
              </a:solidFill>
            </a:endParaRPr>
          </a:p>
        </p:txBody>
      </p:sp>
      <p:sp>
        <p:nvSpPr>
          <p:cNvPr id="390163" name="Line 19">
            <a:extLst>
              <a:ext uri="{FF2B5EF4-FFF2-40B4-BE49-F238E27FC236}">
                <a16:creationId xmlns:a16="http://schemas.microsoft.com/office/drawing/2014/main" id="{A35FD96E-BD8E-447A-B6AB-47DA16445A1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202113" y="5140325"/>
            <a:ext cx="503237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0164" name="Text Box 20">
            <a:extLst>
              <a:ext uri="{FF2B5EF4-FFF2-40B4-BE49-F238E27FC236}">
                <a16:creationId xmlns:a16="http://schemas.microsoft.com/office/drawing/2014/main" id="{AF111FC6-E077-4D50-9397-1930BD530C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62025" y="3397250"/>
            <a:ext cx="25193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A1FD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rtl="1">
              <a:spcBef>
                <a:spcPct val="50000"/>
              </a:spcBef>
            </a:pPr>
            <a:r>
              <a:rPr lang="he-IL" altLang="en-US" sz="1600" dirty="0">
                <a:solidFill>
                  <a:srgbClr val="0000FF"/>
                </a:solidFill>
              </a:rPr>
              <a:t>מונה השיתוף (</a:t>
            </a:r>
            <a:r>
              <a:rPr lang="en-US" altLang="en-US" sz="1600" dirty="0">
                <a:solidFill>
                  <a:srgbClr val="0000FF"/>
                </a:solidFill>
              </a:rPr>
              <a:t>count</a:t>
            </a:r>
            <a:r>
              <a:rPr lang="he-IL" altLang="en-US" sz="1600" dirty="0">
                <a:solidFill>
                  <a:srgbClr val="0000FF"/>
                </a:solidFill>
              </a:rPr>
              <a:t>)</a:t>
            </a:r>
            <a:endParaRPr lang="en-US" altLang="en-US" sz="1600" dirty="0">
              <a:solidFill>
                <a:srgbClr val="0000FF"/>
              </a:solidFill>
            </a:endParaRPr>
          </a:p>
        </p:txBody>
      </p:sp>
      <p:sp>
        <p:nvSpPr>
          <p:cNvPr id="390165" name="Line 21">
            <a:extLst>
              <a:ext uri="{FF2B5EF4-FFF2-40B4-BE49-F238E27FC236}">
                <a16:creationId xmlns:a16="http://schemas.microsoft.com/office/drawing/2014/main" id="{12C82411-8DC4-4CB6-B470-1BDDAB402BD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041525" y="3706812"/>
            <a:ext cx="144463" cy="503238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24" name="Picture 4" descr="SO00952_[1]">
            <a:extLst>
              <a:ext uri="{FF2B5EF4-FFF2-40B4-BE49-F238E27FC236}">
                <a16:creationId xmlns:a16="http://schemas.microsoft.com/office/drawing/2014/main" id="{58F6BA47-1602-466B-B18B-D181EA37A4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413" y="433388"/>
            <a:ext cx="1068387" cy="898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78492291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1170" name="Rectangle 2">
            <a:extLst>
              <a:ext uri="{FF2B5EF4-FFF2-40B4-BE49-F238E27FC236}">
                <a16:creationId xmlns:a16="http://schemas.microsoft.com/office/drawing/2014/main" id="{3577139E-E807-44CC-9C0D-B1B6E4574B3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e-IL" altLang="en-US"/>
              <a:t>מטמון הדפים – דוגמה</a:t>
            </a:r>
            <a:endParaRPr lang="en-US" altLang="en-US" dirty="0"/>
          </a:p>
        </p:txBody>
      </p:sp>
      <p:sp>
        <p:nvSpPr>
          <p:cNvPr id="391171" name="Rectangle 3">
            <a:extLst>
              <a:ext uri="{FF2B5EF4-FFF2-40B4-BE49-F238E27FC236}">
                <a16:creationId xmlns:a16="http://schemas.microsoft.com/office/drawing/2014/main" id="{9420DE8D-3A9C-4A2E-8B0A-985D664C70E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e-IL" altLang="en-US" dirty="0"/>
              <a:t>במסגרת פינוי דפים, מבוצע מעבר על הטבלאות של </a:t>
            </a:r>
            <a:r>
              <a:rPr lang="en-US" altLang="en-US" dirty="0"/>
              <a:t>S1</a:t>
            </a:r>
            <a:r>
              <a:rPr lang="he-IL" altLang="en-US" dirty="0"/>
              <a:t> והגרעין מחליט לפנות את </a:t>
            </a:r>
            <a:r>
              <a:rPr lang="en-US" altLang="en-US" dirty="0"/>
              <a:t>P</a:t>
            </a:r>
            <a:r>
              <a:rPr lang="he-IL" altLang="en-US" dirty="0"/>
              <a:t> לדיסק.</a:t>
            </a:r>
          </a:p>
          <a:p>
            <a:r>
              <a:rPr lang="he-IL" altLang="en-US" dirty="0"/>
              <a:t>הדף </a:t>
            </a:r>
            <a:r>
              <a:rPr lang="en-US" altLang="en-US" dirty="0"/>
              <a:t>P</a:t>
            </a:r>
            <a:r>
              <a:rPr lang="he-IL" altLang="en-US" dirty="0"/>
              <a:t> אינו במטמון הדפים (שדה </a:t>
            </a:r>
            <a:r>
              <a:rPr lang="en-US" altLang="en-US" dirty="0"/>
              <a:t>mapping</a:t>
            </a:r>
            <a:r>
              <a:rPr lang="he-IL" altLang="en-US" dirty="0"/>
              <a:t> במסגרת מצביע על </a:t>
            </a:r>
            <a:r>
              <a:rPr lang="en-US" altLang="en-US" dirty="0"/>
              <a:t>NULL</a:t>
            </a:r>
            <a:r>
              <a:rPr lang="he-IL" altLang="en-US" dirty="0"/>
              <a:t>) ולכן:</a:t>
            </a:r>
          </a:p>
          <a:p>
            <a:pPr lvl="1"/>
            <a:r>
              <a:rPr lang="he-IL" altLang="en-US" dirty="0"/>
              <a:t>מוקצית מגירה עבור </a:t>
            </a:r>
            <a:r>
              <a:rPr lang="en-US" altLang="en-US" dirty="0"/>
              <a:t>P</a:t>
            </a:r>
            <a:r>
              <a:rPr lang="he-IL" altLang="en-US" dirty="0"/>
              <a:t>.</a:t>
            </a:r>
            <a:endParaRPr lang="en-US" altLang="en-US" dirty="0"/>
          </a:p>
          <a:p>
            <a:pPr lvl="1"/>
            <a:r>
              <a:rPr lang="he-IL" altLang="en-US" dirty="0"/>
              <a:t>המסגרת והמגירה של </a:t>
            </a:r>
            <a:r>
              <a:rPr lang="en-US" altLang="en-US" dirty="0"/>
              <a:t>P</a:t>
            </a:r>
            <a:br>
              <a:rPr lang="en-US" altLang="en-US" dirty="0"/>
            </a:br>
            <a:r>
              <a:rPr lang="he-IL" altLang="en-US" dirty="0"/>
              <a:t>מקושרות למטמון הדפים</a:t>
            </a:r>
            <a:br>
              <a:rPr lang="en-US" altLang="en-US" dirty="0"/>
            </a:br>
            <a:r>
              <a:rPr lang="he-IL" altLang="en-US" dirty="0"/>
              <a:t>(עדכון מוני השיתוף,</a:t>
            </a:r>
            <a:br>
              <a:rPr lang="en-US" altLang="en-US" dirty="0"/>
            </a:br>
            <a:r>
              <a:rPr lang="he-IL" altLang="en-US" dirty="0"/>
              <a:t>עדכון </a:t>
            </a:r>
            <a:r>
              <a:rPr lang="en-US" altLang="en-US" dirty="0"/>
              <a:t>mapping</a:t>
            </a:r>
            <a:r>
              <a:rPr lang="he-IL" altLang="en-US" dirty="0"/>
              <a:t> ו-</a:t>
            </a:r>
            <a:r>
              <a:rPr lang="en-US" altLang="en-US" dirty="0"/>
              <a:t>index</a:t>
            </a:r>
            <a:r>
              <a:rPr lang="he-IL" altLang="en-US" dirty="0"/>
              <a:t> במסגרת).</a:t>
            </a:r>
          </a:p>
          <a:p>
            <a:pPr lvl="1"/>
            <a:r>
              <a:rPr lang="he-IL" altLang="en-US" dirty="0"/>
              <a:t>טבלת הדפים של </a:t>
            </a:r>
            <a:r>
              <a:rPr lang="en-US" altLang="en-US" dirty="0"/>
              <a:t>S1</a:t>
            </a:r>
            <a:r>
              <a:rPr lang="he-IL" altLang="en-US" dirty="0"/>
              <a:t> עוברת</a:t>
            </a:r>
            <a:br>
              <a:rPr lang="en-US" altLang="en-US" dirty="0"/>
            </a:br>
            <a:r>
              <a:rPr lang="he-IL" altLang="en-US" dirty="0"/>
              <a:t>להצביע על המגירה של </a:t>
            </a:r>
            <a:r>
              <a:rPr lang="en-US" altLang="en-US" dirty="0"/>
              <a:t>P</a:t>
            </a:r>
            <a:br>
              <a:rPr lang="en-US" altLang="en-US" dirty="0"/>
            </a:br>
            <a:r>
              <a:rPr lang="he-IL" altLang="en-US" dirty="0"/>
              <a:t>(מזהה המגירה</a:t>
            </a:r>
            <a:r>
              <a:rPr lang="en-US" altLang="en-US" dirty="0"/>
              <a:t> </a:t>
            </a:r>
            <a:r>
              <a:rPr lang="he-IL" altLang="en-US" dirty="0"/>
              <a:t>מוצב בטבלה,</a:t>
            </a:r>
            <a:br>
              <a:rPr lang="en-US" altLang="en-US" dirty="0"/>
            </a:br>
            <a:r>
              <a:rPr lang="he-IL" altLang="en-US" dirty="0"/>
              <a:t>עדכון מוני</a:t>
            </a:r>
            <a:r>
              <a:rPr lang="en-US" altLang="en-US" dirty="0"/>
              <a:t> </a:t>
            </a:r>
            <a:r>
              <a:rPr lang="he-IL" altLang="en-US" dirty="0"/>
              <a:t>השיתוף).</a:t>
            </a:r>
          </a:p>
          <a:p>
            <a:pPr lvl="1"/>
            <a:endParaRPr lang="he-IL" altLang="en-US" dirty="0"/>
          </a:p>
          <a:p>
            <a:pPr lvl="1"/>
            <a:endParaRPr lang="he-IL" altLang="en-US" dirty="0"/>
          </a:p>
          <a:p>
            <a:r>
              <a:rPr lang="he-IL" altLang="en-US" dirty="0"/>
              <a:t>הדף </a:t>
            </a:r>
            <a:r>
              <a:rPr lang="en-US" altLang="en-US" dirty="0"/>
              <a:t>P</a:t>
            </a:r>
            <a:r>
              <a:rPr lang="he-IL" altLang="en-US" dirty="0"/>
              <a:t> עדיין</a:t>
            </a:r>
            <a:br>
              <a:rPr lang="en-US" altLang="en-US" dirty="0"/>
            </a:br>
            <a:r>
              <a:rPr lang="he-IL" altLang="en-US" dirty="0"/>
              <a:t>לא מפונה פיזית מהזיכרון!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28E43CA6-A8B5-4558-A199-0E8A0BB2ED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מערכות הפעלה - תרגול 11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F31F121-7F51-4CE2-B41A-B285BBAEC2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58</a:t>
            </a:fld>
            <a:endParaRPr lang="en-US"/>
          </a:p>
        </p:txBody>
      </p:sp>
      <p:pic>
        <p:nvPicPr>
          <p:cNvPr id="391172" name="Picture 4" descr="SO00952_[1]">
            <a:extLst>
              <a:ext uri="{FF2B5EF4-FFF2-40B4-BE49-F238E27FC236}">
                <a16:creationId xmlns:a16="http://schemas.microsoft.com/office/drawing/2014/main" id="{58F6BA47-1602-466B-B18B-D181EA37A4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413" y="433388"/>
            <a:ext cx="1068387" cy="898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91173" name="Group 5">
            <a:extLst>
              <a:ext uri="{FF2B5EF4-FFF2-40B4-BE49-F238E27FC236}">
                <a16:creationId xmlns:a16="http://schemas.microsoft.com/office/drawing/2014/main" id="{65814E36-F36D-4CA7-B110-2B3F17120F8C}"/>
              </a:ext>
            </a:extLst>
          </p:cNvPr>
          <p:cNvGrpSpPr>
            <a:grpSpLocks/>
          </p:cNvGrpSpPr>
          <p:nvPr/>
        </p:nvGrpSpPr>
        <p:grpSpPr bwMode="auto">
          <a:xfrm>
            <a:off x="457200" y="3811588"/>
            <a:ext cx="3960813" cy="2665412"/>
            <a:chOff x="385" y="436"/>
            <a:chExt cx="2495" cy="1679"/>
          </a:xfrm>
        </p:grpSpPr>
        <p:sp>
          <p:nvSpPr>
            <p:cNvPr id="391174" name="Rectangle 6">
              <a:extLst>
                <a:ext uri="{FF2B5EF4-FFF2-40B4-BE49-F238E27FC236}">
                  <a16:creationId xmlns:a16="http://schemas.microsoft.com/office/drawing/2014/main" id="{7F795838-1238-4600-8531-14A6C7354CC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29" y="664"/>
              <a:ext cx="1361" cy="227"/>
            </a:xfrm>
            <a:prstGeom prst="rect">
              <a:avLst/>
            </a:prstGeom>
            <a:solidFill>
              <a:srgbClr val="339966">
                <a:alpha val="50000"/>
              </a:srgbClr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1175" name="Rectangle 7">
              <a:extLst>
                <a:ext uri="{FF2B5EF4-FFF2-40B4-BE49-F238E27FC236}">
                  <a16:creationId xmlns:a16="http://schemas.microsoft.com/office/drawing/2014/main" id="{CCFBA94B-2B58-4875-B8BA-4C07FEE0C4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6" y="664"/>
              <a:ext cx="182" cy="227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altLang="en-US"/>
                <a:t>2</a:t>
              </a:r>
            </a:p>
          </p:txBody>
        </p:sp>
        <p:sp>
          <p:nvSpPr>
            <p:cNvPr id="391176" name="Rectangle 8">
              <a:extLst>
                <a:ext uri="{FF2B5EF4-FFF2-40B4-BE49-F238E27FC236}">
                  <a16:creationId xmlns:a16="http://schemas.microsoft.com/office/drawing/2014/main" id="{20BE038A-4589-41DA-8736-C2C2978732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29" y="1662"/>
              <a:ext cx="1361" cy="226"/>
            </a:xfrm>
            <a:prstGeom prst="rect">
              <a:avLst/>
            </a:prstGeom>
            <a:solidFill>
              <a:srgbClr val="FF0000">
                <a:alpha val="50000"/>
              </a:srgbClr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1177" name="AutoShape 9">
              <a:extLst>
                <a:ext uri="{FF2B5EF4-FFF2-40B4-BE49-F238E27FC236}">
                  <a16:creationId xmlns:a16="http://schemas.microsoft.com/office/drawing/2014/main" id="{D8FC5ACB-2B51-479D-B127-3FF93EDB9AE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1" y="982"/>
              <a:ext cx="272" cy="272"/>
            </a:xfrm>
            <a:prstGeom prst="roundRect">
              <a:avLst>
                <a:gd name="adj" fmla="val 16667"/>
              </a:avLst>
            </a:prstGeom>
            <a:solidFill>
              <a:srgbClr val="3366FF">
                <a:alpha val="50000"/>
              </a:srgbClr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altLang="en-US"/>
                <a:t>S1</a:t>
              </a:r>
            </a:p>
          </p:txBody>
        </p:sp>
        <p:sp>
          <p:nvSpPr>
            <p:cNvPr id="391178" name="AutoShape 10">
              <a:extLst>
                <a:ext uri="{FF2B5EF4-FFF2-40B4-BE49-F238E27FC236}">
                  <a16:creationId xmlns:a16="http://schemas.microsoft.com/office/drawing/2014/main" id="{1613B25E-F08E-4F13-A5FB-AF2FE943B2A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1" y="1344"/>
              <a:ext cx="272" cy="272"/>
            </a:xfrm>
            <a:prstGeom prst="roundRect">
              <a:avLst>
                <a:gd name="adj" fmla="val 16667"/>
              </a:avLst>
            </a:prstGeom>
            <a:solidFill>
              <a:srgbClr val="3366FF">
                <a:alpha val="50000"/>
              </a:srgbClr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altLang="en-US"/>
                <a:t>S2</a:t>
              </a:r>
            </a:p>
          </p:txBody>
        </p:sp>
        <p:sp>
          <p:nvSpPr>
            <p:cNvPr id="391179" name="AutoShape 11">
              <a:extLst>
                <a:ext uri="{FF2B5EF4-FFF2-40B4-BE49-F238E27FC236}">
                  <a16:creationId xmlns:a16="http://schemas.microsoft.com/office/drawing/2014/main" id="{B5F951B7-5E7F-4727-8F1D-CFAD42832FA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90" y="1118"/>
              <a:ext cx="363" cy="317"/>
            </a:xfrm>
            <a:prstGeom prst="octagon">
              <a:avLst>
                <a:gd name="adj" fmla="val 29287"/>
              </a:avLst>
            </a:prstGeom>
            <a:solidFill>
              <a:srgbClr val="FFFF00">
                <a:alpha val="50000"/>
              </a:srgbClr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altLang="en-US"/>
                <a:t>PC</a:t>
              </a:r>
            </a:p>
          </p:txBody>
        </p:sp>
        <p:sp>
          <p:nvSpPr>
            <p:cNvPr id="391180" name="Text Box 12">
              <a:extLst>
                <a:ext uri="{FF2B5EF4-FFF2-40B4-BE49-F238E27FC236}">
                  <a16:creationId xmlns:a16="http://schemas.microsoft.com/office/drawing/2014/main" id="{4C8A7E6E-167E-4480-979C-040E896EDE6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55" y="1843"/>
              <a:ext cx="645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BBA1FD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r"/>
              <a:r>
                <a:rPr lang="he-IL" altLang="en-US" sz="1400"/>
                <a:t>מאגר דפדוף</a:t>
              </a:r>
              <a:endParaRPr lang="en-US" altLang="en-US" sz="1400"/>
            </a:p>
          </p:txBody>
        </p:sp>
        <p:sp>
          <p:nvSpPr>
            <p:cNvPr id="391181" name="Text Box 13">
              <a:extLst>
                <a:ext uri="{FF2B5EF4-FFF2-40B4-BE49-F238E27FC236}">
                  <a16:creationId xmlns:a16="http://schemas.microsoft.com/office/drawing/2014/main" id="{C611E884-9E7A-4559-B1BE-75395CEAA57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00" y="483"/>
              <a:ext cx="609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BBA1FD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r"/>
              <a:r>
                <a:rPr lang="he-IL" altLang="en-US" sz="1400" dirty="0"/>
                <a:t>זיכרון ראשי</a:t>
              </a:r>
              <a:endParaRPr lang="en-US" altLang="en-US" sz="1400" dirty="0"/>
            </a:p>
          </p:txBody>
        </p:sp>
        <p:sp>
          <p:nvSpPr>
            <p:cNvPr id="391182" name="Rectangle 14">
              <a:extLst>
                <a:ext uri="{FF2B5EF4-FFF2-40B4-BE49-F238E27FC236}">
                  <a16:creationId xmlns:a16="http://schemas.microsoft.com/office/drawing/2014/main" id="{E555AAB9-8283-4E85-9E2F-E8C74921215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5" y="436"/>
              <a:ext cx="2495" cy="1679"/>
            </a:xfrm>
            <a:prstGeom prst="rect">
              <a:avLst/>
            </a:prstGeom>
            <a:noFill/>
            <a:ln w="254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BBA1FD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algn="r"/>
              <a:r>
                <a:rPr lang="he-IL" altLang="en-US" sz="3200" b="1" dirty="0"/>
                <a:t>2</a:t>
              </a:r>
              <a:endParaRPr lang="en-US" altLang="en-US" sz="3200" b="1" dirty="0"/>
            </a:p>
          </p:txBody>
        </p:sp>
        <p:sp>
          <p:nvSpPr>
            <p:cNvPr id="391183" name="Text Box 15">
              <a:extLst>
                <a:ext uri="{FF2B5EF4-FFF2-40B4-BE49-F238E27FC236}">
                  <a16:creationId xmlns:a16="http://schemas.microsoft.com/office/drawing/2014/main" id="{50BFBB82-AE79-4B24-879D-80FDE62D654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47" y="482"/>
              <a:ext cx="191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BBA1FD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r"/>
              <a:r>
                <a:rPr lang="en-US" altLang="en-US" sz="1400"/>
                <a:t>P</a:t>
              </a:r>
            </a:p>
          </p:txBody>
        </p:sp>
        <p:sp>
          <p:nvSpPr>
            <p:cNvPr id="391184" name="Freeform 16">
              <a:extLst>
                <a:ext uri="{FF2B5EF4-FFF2-40B4-BE49-F238E27FC236}">
                  <a16:creationId xmlns:a16="http://schemas.microsoft.com/office/drawing/2014/main" id="{35E25151-0A57-4E42-BA93-73CD601C3791}"/>
                </a:ext>
              </a:extLst>
            </p:cNvPr>
            <p:cNvSpPr>
              <a:spLocks/>
            </p:cNvSpPr>
            <p:nvPr/>
          </p:nvSpPr>
          <p:spPr bwMode="auto">
            <a:xfrm>
              <a:off x="884" y="1117"/>
              <a:ext cx="959" cy="544"/>
            </a:xfrm>
            <a:custGeom>
              <a:avLst/>
              <a:gdLst>
                <a:gd name="T0" fmla="*/ 0 w 959"/>
                <a:gd name="T1" fmla="*/ 0 h 544"/>
                <a:gd name="T2" fmla="*/ 723 w 959"/>
                <a:gd name="T3" fmla="*/ 199 h 544"/>
                <a:gd name="T4" fmla="*/ 959 w 959"/>
                <a:gd name="T5" fmla="*/ 544 h 5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59" h="544">
                  <a:moveTo>
                    <a:pt x="0" y="0"/>
                  </a:moveTo>
                  <a:cubicBezTo>
                    <a:pt x="120" y="33"/>
                    <a:pt x="563" y="108"/>
                    <a:pt x="723" y="199"/>
                  </a:cubicBezTo>
                  <a:cubicBezTo>
                    <a:pt x="883" y="290"/>
                    <a:pt x="910" y="472"/>
                    <a:pt x="959" y="544"/>
                  </a:cubicBezTo>
                </a:path>
              </a:pathLst>
            </a:custGeom>
            <a:noFill/>
            <a:ln w="15875" cap="flat" cmpd="sng">
              <a:solidFill>
                <a:schemeClr val="tx1"/>
              </a:solidFill>
              <a:prstDash val="solid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BBA1FD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1185" name="Freeform 17">
              <a:extLst>
                <a:ext uri="{FF2B5EF4-FFF2-40B4-BE49-F238E27FC236}">
                  <a16:creationId xmlns:a16="http://schemas.microsoft.com/office/drawing/2014/main" id="{13724A9C-9556-44E9-9E30-3A1925EB88F3}"/>
                </a:ext>
              </a:extLst>
            </p:cNvPr>
            <p:cNvSpPr>
              <a:spLocks/>
            </p:cNvSpPr>
            <p:nvPr/>
          </p:nvSpPr>
          <p:spPr bwMode="auto">
            <a:xfrm>
              <a:off x="884" y="891"/>
              <a:ext cx="462" cy="687"/>
            </a:xfrm>
            <a:custGeom>
              <a:avLst/>
              <a:gdLst>
                <a:gd name="T0" fmla="*/ 0 w 462"/>
                <a:gd name="T1" fmla="*/ 589 h 687"/>
                <a:gd name="T2" fmla="*/ 227 w 462"/>
                <a:gd name="T3" fmla="*/ 589 h 687"/>
                <a:gd name="T4" fmla="*/ 462 w 462"/>
                <a:gd name="T5" fmla="*/ 0 h 6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62" h="687">
                  <a:moveTo>
                    <a:pt x="0" y="589"/>
                  </a:moveTo>
                  <a:cubicBezTo>
                    <a:pt x="79" y="608"/>
                    <a:pt x="150" y="687"/>
                    <a:pt x="227" y="589"/>
                  </a:cubicBezTo>
                  <a:cubicBezTo>
                    <a:pt x="304" y="491"/>
                    <a:pt x="413" y="123"/>
                    <a:pt x="462" y="0"/>
                  </a:cubicBezTo>
                </a:path>
              </a:pathLst>
            </a:custGeom>
            <a:noFill/>
            <a:ln w="15875" cap="flat" cmpd="sng">
              <a:solidFill>
                <a:schemeClr val="tx1"/>
              </a:solidFill>
              <a:prstDash val="solid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BBA1FD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1186" name="Rectangle 18">
              <a:extLst>
                <a:ext uri="{FF2B5EF4-FFF2-40B4-BE49-F238E27FC236}">
                  <a16:creationId xmlns:a16="http://schemas.microsoft.com/office/drawing/2014/main" id="{6D57C255-D769-4DE8-9F2E-BB3D197658E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91" y="1661"/>
              <a:ext cx="182" cy="227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altLang="en-US"/>
                <a:t>2</a:t>
              </a:r>
            </a:p>
          </p:txBody>
        </p:sp>
        <p:sp>
          <p:nvSpPr>
            <p:cNvPr id="391187" name="Text Box 19">
              <a:extLst>
                <a:ext uri="{FF2B5EF4-FFF2-40B4-BE49-F238E27FC236}">
                  <a16:creationId xmlns:a16="http://schemas.microsoft.com/office/drawing/2014/main" id="{18B46800-FC89-4931-97C8-A5D468807D4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91" y="1480"/>
              <a:ext cx="191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BBA1FD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r"/>
              <a:r>
                <a:rPr lang="en-US" altLang="en-US" sz="1400"/>
                <a:t>P</a:t>
              </a:r>
            </a:p>
          </p:txBody>
        </p:sp>
        <p:sp>
          <p:nvSpPr>
            <p:cNvPr id="391188" name="Freeform 20">
              <a:extLst>
                <a:ext uri="{FF2B5EF4-FFF2-40B4-BE49-F238E27FC236}">
                  <a16:creationId xmlns:a16="http://schemas.microsoft.com/office/drawing/2014/main" id="{95D87EAD-CF12-418D-9B64-BD839ED5FB9B}"/>
                </a:ext>
              </a:extLst>
            </p:cNvPr>
            <p:cNvSpPr>
              <a:spLocks/>
            </p:cNvSpPr>
            <p:nvPr/>
          </p:nvSpPr>
          <p:spPr bwMode="auto">
            <a:xfrm>
              <a:off x="1892" y="1298"/>
              <a:ext cx="406" cy="357"/>
            </a:xfrm>
            <a:custGeom>
              <a:avLst/>
              <a:gdLst>
                <a:gd name="T0" fmla="*/ 406 w 406"/>
                <a:gd name="T1" fmla="*/ 0 h 357"/>
                <a:gd name="T2" fmla="*/ 151 w 406"/>
                <a:gd name="T3" fmla="*/ 133 h 357"/>
                <a:gd name="T4" fmla="*/ 0 w 406"/>
                <a:gd name="T5" fmla="*/ 357 h 3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6" h="357">
                  <a:moveTo>
                    <a:pt x="406" y="0"/>
                  </a:moveTo>
                  <a:cubicBezTo>
                    <a:pt x="364" y="22"/>
                    <a:pt x="219" y="74"/>
                    <a:pt x="151" y="133"/>
                  </a:cubicBezTo>
                  <a:cubicBezTo>
                    <a:pt x="83" y="192"/>
                    <a:pt x="32" y="310"/>
                    <a:pt x="0" y="357"/>
                  </a:cubicBezTo>
                </a:path>
              </a:pathLst>
            </a:custGeom>
            <a:noFill/>
            <a:ln w="15875" cap="flat" cmpd="sng">
              <a:solidFill>
                <a:schemeClr val="tx1"/>
              </a:solidFill>
              <a:prstDash val="solid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BBA1FD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1189" name="Freeform 21">
              <a:extLst>
                <a:ext uri="{FF2B5EF4-FFF2-40B4-BE49-F238E27FC236}">
                  <a16:creationId xmlns:a16="http://schemas.microsoft.com/office/drawing/2014/main" id="{1ECF3157-D750-4BAC-991C-70DB295C5641}"/>
                </a:ext>
              </a:extLst>
            </p:cNvPr>
            <p:cNvSpPr>
              <a:spLocks/>
            </p:cNvSpPr>
            <p:nvPr/>
          </p:nvSpPr>
          <p:spPr bwMode="auto">
            <a:xfrm>
              <a:off x="1382" y="885"/>
              <a:ext cx="908" cy="368"/>
            </a:xfrm>
            <a:custGeom>
              <a:avLst/>
              <a:gdLst>
                <a:gd name="T0" fmla="*/ 908 w 908"/>
                <a:gd name="T1" fmla="*/ 368 h 368"/>
                <a:gd name="T2" fmla="*/ 328 w 908"/>
                <a:gd name="T3" fmla="*/ 267 h 368"/>
                <a:gd name="T4" fmla="*/ 0 w 908"/>
                <a:gd name="T5" fmla="*/ 0 h 3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08" h="368">
                  <a:moveTo>
                    <a:pt x="908" y="368"/>
                  </a:moveTo>
                  <a:cubicBezTo>
                    <a:pt x="811" y="351"/>
                    <a:pt x="479" y="328"/>
                    <a:pt x="328" y="267"/>
                  </a:cubicBezTo>
                  <a:cubicBezTo>
                    <a:pt x="177" y="206"/>
                    <a:pt x="68" y="56"/>
                    <a:pt x="0" y="0"/>
                  </a:cubicBezTo>
                </a:path>
              </a:pathLst>
            </a:custGeom>
            <a:noFill/>
            <a:ln w="15875" cap="flat" cmpd="sng">
              <a:solidFill>
                <a:schemeClr val="tx1"/>
              </a:solidFill>
              <a:prstDash val="solid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BBA1FD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91190" name="Text Box 22">
            <a:extLst>
              <a:ext uri="{FF2B5EF4-FFF2-40B4-BE49-F238E27FC236}">
                <a16:creationId xmlns:a16="http://schemas.microsoft.com/office/drawing/2014/main" id="{FFC2AAF8-34D5-47F6-85C4-8CE637CA53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26757" y="5238750"/>
            <a:ext cx="25193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A1FD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rtl="1">
              <a:spcBef>
                <a:spcPct val="50000"/>
              </a:spcBef>
            </a:pPr>
            <a:r>
              <a:rPr lang="he-IL" altLang="en-US" sz="1600" dirty="0">
                <a:solidFill>
                  <a:srgbClr val="0000FF"/>
                </a:solidFill>
              </a:rPr>
              <a:t>מונה השיתוף (</a:t>
            </a:r>
            <a:r>
              <a:rPr lang="en-US" altLang="en-US" sz="1600" dirty="0" err="1">
                <a:solidFill>
                  <a:srgbClr val="0000FF"/>
                </a:solidFill>
              </a:rPr>
              <a:t>swap_map</a:t>
            </a:r>
            <a:r>
              <a:rPr lang="he-IL" altLang="en-US" sz="1600" dirty="0">
                <a:solidFill>
                  <a:srgbClr val="0000FF"/>
                </a:solidFill>
              </a:rPr>
              <a:t>)</a:t>
            </a:r>
            <a:endParaRPr lang="en-US" altLang="en-US" sz="1600" dirty="0">
              <a:solidFill>
                <a:srgbClr val="0000FF"/>
              </a:solidFill>
            </a:endParaRPr>
          </a:p>
        </p:txBody>
      </p:sp>
      <p:sp>
        <p:nvSpPr>
          <p:cNvPr id="391191" name="Line 23">
            <a:extLst>
              <a:ext uri="{FF2B5EF4-FFF2-40B4-BE49-F238E27FC236}">
                <a16:creationId xmlns:a16="http://schemas.microsoft.com/office/drawing/2014/main" id="{21D75C73-2B9E-466F-872C-4E812A74D53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925762" y="5407025"/>
            <a:ext cx="1708150" cy="519113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561262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3698" name="Rectangle 2">
            <a:extLst>
              <a:ext uri="{FF2B5EF4-FFF2-40B4-BE49-F238E27FC236}">
                <a16:creationId xmlns:a16="http://schemas.microsoft.com/office/drawing/2014/main" id="{5E57C8EA-14C9-470E-AF41-AE4B00987F5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e-IL" altLang="en-US"/>
              <a:t>מטמון הדפים – דוגמה</a:t>
            </a:r>
            <a:endParaRPr lang="en-US" altLang="en-US" dirty="0"/>
          </a:p>
        </p:txBody>
      </p:sp>
      <p:sp>
        <p:nvSpPr>
          <p:cNvPr id="413699" name="Rectangle 3">
            <a:extLst>
              <a:ext uri="{FF2B5EF4-FFF2-40B4-BE49-F238E27FC236}">
                <a16:creationId xmlns:a16="http://schemas.microsoft.com/office/drawing/2014/main" id="{5C6783B1-692D-473F-BD74-BBC79225A38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he-IL" altLang="en-US"/>
              <a:t>בהמשך, מבוצע מעבר גם על הטבלאות של </a:t>
            </a:r>
            <a:r>
              <a:rPr lang="en-US" altLang="en-US"/>
              <a:t>S2</a:t>
            </a:r>
            <a:r>
              <a:rPr lang="he-IL" altLang="en-US"/>
              <a:t> ושוב הגרעין מחליט לפנות את </a:t>
            </a:r>
            <a:r>
              <a:rPr lang="en-US" altLang="en-US"/>
              <a:t>P</a:t>
            </a:r>
            <a:r>
              <a:rPr lang="he-IL" altLang="en-US"/>
              <a:t> לדיסק</a:t>
            </a:r>
            <a:r>
              <a:rPr lang="en-US" altLang="en-US"/>
              <a:t>:</a:t>
            </a:r>
            <a:endParaRPr lang="he-IL" altLang="en-US"/>
          </a:p>
          <a:p>
            <a:pPr lvl="1"/>
            <a:r>
              <a:rPr lang="he-IL" altLang="en-US"/>
              <a:t>כעת, הדף </a:t>
            </a:r>
            <a:r>
              <a:rPr lang="en-US" altLang="en-US"/>
              <a:t>P</a:t>
            </a:r>
            <a:r>
              <a:rPr lang="he-IL" altLang="en-US"/>
              <a:t> כבר במטמון הדפים ולכן הטבלה ב-</a:t>
            </a:r>
            <a:r>
              <a:rPr lang="en-US" altLang="en-US"/>
              <a:t>S2</a:t>
            </a:r>
            <a:r>
              <a:rPr lang="he-IL" altLang="en-US"/>
              <a:t> עוברת להצביע על המגירה של </a:t>
            </a:r>
            <a:r>
              <a:rPr lang="en-US" altLang="en-US"/>
              <a:t>P</a:t>
            </a:r>
            <a:r>
              <a:rPr lang="he-IL" altLang="en-US"/>
              <a:t> (ומעדכנים מוני שיתוף).</a:t>
            </a:r>
          </a:p>
          <a:p>
            <a:r>
              <a:rPr lang="he-IL" altLang="en-US"/>
              <a:t>הדף </a:t>
            </a:r>
            <a:r>
              <a:rPr lang="en-US" altLang="en-US"/>
              <a:t>P</a:t>
            </a:r>
            <a:r>
              <a:rPr lang="he-IL" altLang="en-US"/>
              <a:t> עדיין לא</a:t>
            </a:r>
            <a:br>
              <a:rPr lang="en-US" altLang="en-US"/>
            </a:br>
            <a:r>
              <a:rPr lang="he-IL" altLang="en-US"/>
              <a:t>מפונה פיזית מהזיכרון!</a:t>
            </a:r>
            <a:endParaRPr lang="he-IL" altLang="en-US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89A8DF97-B028-4244-BC29-64BED9C17A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מערכות הפעלה - תרגול 11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C453EE3-8D91-4C94-AA02-99EE44527B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59</a:t>
            </a:fld>
            <a:endParaRPr lang="en-US"/>
          </a:p>
        </p:txBody>
      </p:sp>
      <p:pic>
        <p:nvPicPr>
          <p:cNvPr id="413700" name="Picture 4" descr="SO00952_[1]">
            <a:extLst>
              <a:ext uri="{FF2B5EF4-FFF2-40B4-BE49-F238E27FC236}">
                <a16:creationId xmlns:a16="http://schemas.microsoft.com/office/drawing/2014/main" id="{E464479C-2997-4978-94D5-23DC277A8F3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413" y="433388"/>
            <a:ext cx="1068387" cy="898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413701" name="Group 5">
            <a:extLst>
              <a:ext uri="{FF2B5EF4-FFF2-40B4-BE49-F238E27FC236}">
                <a16:creationId xmlns:a16="http://schemas.microsoft.com/office/drawing/2014/main" id="{25D28254-2A54-4D21-9FC6-371AA6D77629}"/>
              </a:ext>
            </a:extLst>
          </p:cNvPr>
          <p:cNvGrpSpPr>
            <a:grpSpLocks/>
          </p:cNvGrpSpPr>
          <p:nvPr/>
        </p:nvGrpSpPr>
        <p:grpSpPr bwMode="auto">
          <a:xfrm>
            <a:off x="457200" y="3811588"/>
            <a:ext cx="3960813" cy="2665412"/>
            <a:chOff x="3016" y="2251"/>
            <a:chExt cx="2495" cy="1679"/>
          </a:xfrm>
        </p:grpSpPr>
        <p:sp>
          <p:nvSpPr>
            <p:cNvPr id="413702" name="Rectangle 6">
              <a:extLst>
                <a:ext uri="{FF2B5EF4-FFF2-40B4-BE49-F238E27FC236}">
                  <a16:creationId xmlns:a16="http://schemas.microsoft.com/office/drawing/2014/main" id="{44AFC960-C07B-4F6B-8EE9-21BB5A85A6D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60" y="2479"/>
              <a:ext cx="1361" cy="227"/>
            </a:xfrm>
            <a:prstGeom prst="rect">
              <a:avLst/>
            </a:prstGeom>
            <a:solidFill>
              <a:srgbClr val="339966">
                <a:alpha val="50000"/>
              </a:srgbClr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3703" name="Rectangle 7">
              <a:extLst>
                <a:ext uri="{FF2B5EF4-FFF2-40B4-BE49-F238E27FC236}">
                  <a16:creationId xmlns:a16="http://schemas.microsoft.com/office/drawing/2014/main" id="{EC913CA7-9DA0-4740-9A19-0C02B9AA83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77" y="2479"/>
              <a:ext cx="182" cy="227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altLang="en-US"/>
                <a:t>1</a:t>
              </a:r>
            </a:p>
          </p:txBody>
        </p:sp>
        <p:sp>
          <p:nvSpPr>
            <p:cNvPr id="413704" name="Rectangle 8">
              <a:extLst>
                <a:ext uri="{FF2B5EF4-FFF2-40B4-BE49-F238E27FC236}">
                  <a16:creationId xmlns:a16="http://schemas.microsoft.com/office/drawing/2014/main" id="{7DBFF696-DE80-4959-BAE4-87C122FB35C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60" y="3477"/>
              <a:ext cx="1361" cy="226"/>
            </a:xfrm>
            <a:prstGeom prst="rect">
              <a:avLst/>
            </a:prstGeom>
            <a:solidFill>
              <a:srgbClr val="FF0000">
                <a:alpha val="50000"/>
              </a:srgbClr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3705" name="AutoShape 9">
              <a:extLst>
                <a:ext uri="{FF2B5EF4-FFF2-40B4-BE49-F238E27FC236}">
                  <a16:creationId xmlns:a16="http://schemas.microsoft.com/office/drawing/2014/main" id="{705EEA8E-F6D7-4154-A1A0-0C5AC605DC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42" y="2797"/>
              <a:ext cx="272" cy="272"/>
            </a:xfrm>
            <a:prstGeom prst="roundRect">
              <a:avLst>
                <a:gd name="adj" fmla="val 16667"/>
              </a:avLst>
            </a:prstGeom>
            <a:solidFill>
              <a:srgbClr val="3366FF">
                <a:alpha val="50000"/>
              </a:srgbClr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altLang="en-US"/>
                <a:t>S1</a:t>
              </a:r>
            </a:p>
          </p:txBody>
        </p:sp>
        <p:sp>
          <p:nvSpPr>
            <p:cNvPr id="413706" name="AutoShape 10">
              <a:extLst>
                <a:ext uri="{FF2B5EF4-FFF2-40B4-BE49-F238E27FC236}">
                  <a16:creationId xmlns:a16="http://schemas.microsoft.com/office/drawing/2014/main" id="{51F45E62-646E-45CE-9D2D-5781B117BB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42" y="3159"/>
              <a:ext cx="272" cy="272"/>
            </a:xfrm>
            <a:prstGeom prst="roundRect">
              <a:avLst>
                <a:gd name="adj" fmla="val 16667"/>
              </a:avLst>
            </a:prstGeom>
            <a:solidFill>
              <a:srgbClr val="3366FF">
                <a:alpha val="50000"/>
              </a:srgbClr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altLang="en-US"/>
                <a:t>S2</a:t>
              </a:r>
            </a:p>
          </p:txBody>
        </p:sp>
        <p:sp>
          <p:nvSpPr>
            <p:cNvPr id="413707" name="AutoShape 11">
              <a:extLst>
                <a:ext uri="{FF2B5EF4-FFF2-40B4-BE49-F238E27FC236}">
                  <a16:creationId xmlns:a16="http://schemas.microsoft.com/office/drawing/2014/main" id="{5C094A30-BB46-4544-802E-35A2E8D1EF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21" y="2933"/>
              <a:ext cx="363" cy="317"/>
            </a:xfrm>
            <a:prstGeom prst="octagon">
              <a:avLst>
                <a:gd name="adj" fmla="val 29287"/>
              </a:avLst>
            </a:prstGeom>
            <a:solidFill>
              <a:srgbClr val="FFFF00">
                <a:alpha val="50000"/>
              </a:srgbClr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altLang="en-US"/>
                <a:t>PC</a:t>
              </a:r>
            </a:p>
          </p:txBody>
        </p:sp>
        <p:sp>
          <p:nvSpPr>
            <p:cNvPr id="413708" name="Text Box 12">
              <a:extLst>
                <a:ext uri="{FF2B5EF4-FFF2-40B4-BE49-F238E27FC236}">
                  <a16:creationId xmlns:a16="http://schemas.microsoft.com/office/drawing/2014/main" id="{3739AFC5-5C70-4CF0-A4EE-8B4ACF00058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86" y="3658"/>
              <a:ext cx="645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BBA1FD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r"/>
              <a:r>
                <a:rPr lang="he-IL" altLang="en-US" sz="1400"/>
                <a:t>מאגר דפדוף</a:t>
              </a:r>
              <a:endParaRPr lang="en-US" altLang="en-US" sz="1400"/>
            </a:p>
          </p:txBody>
        </p:sp>
        <p:sp>
          <p:nvSpPr>
            <p:cNvPr id="413709" name="Text Box 13">
              <a:extLst>
                <a:ext uri="{FF2B5EF4-FFF2-40B4-BE49-F238E27FC236}">
                  <a16:creationId xmlns:a16="http://schemas.microsoft.com/office/drawing/2014/main" id="{9AFA2A00-9906-4E25-972D-5CA9788EACD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31" y="2298"/>
              <a:ext cx="609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BBA1FD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r"/>
              <a:r>
                <a:rPr lang="he-IL" altLang="en-US" sz="1400" dirty="0"/>
                <a:t>זיכרון ראשי</a:t>
              </a:r>
              <a:endParaRPr lang="en-US" altLang="en-US" sz="1400" dirty="0"/>
            </a:p>
          </p:txBody>
        </p:sp>
        <p:sp>
          <p:nvSpPr>
            <p:cNvPr id="413710" name="Rectangle 14">
              <a:extLst>
                <a:ext uri="{FF2B5EF4-FFF2-40B4-BE49-F238E27FC236}">
                  <a16:creationId xmlns:a16="http://schemas.microsoft.com/office/drawing/2014/main" id="{2ED74E07-62CD-4F08-8A39-ABC376903AE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16" y="2251"/>
              <a:ext cx="2495" cy="1679"/>
            </a:xfrm>
            <a:prstGeom prst="rect">
              <a:avLst/>
            </a:prstGeom>
            <a:noFill/>
            <a:ln w="254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BBA1FD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algn="r"/>
              <a:r>
                <a:rPr lang="he-IL" altLang="en-US" sz="3200" b="1"/>
                <a:t>3</a:t>
              </a:r>
              <a:endParaRPr lang="en-US" altLang="en-US" sz="3200" b="1"/>
            </a:p>
          </p:txBody>
        </p:sp>
        <p:sp>
          <p:nvSpPr>
            <p:cNvPr id="413711" name="Text Box 15">
              <a:extLst>
                <a:ext uri="{FF2B5EF4-FFF2-40B4-BE49-F238E27FC236}">
                  <a16:creationId xmlns:a16="http://schemas.microsoft.com/office/drawing/2014/main" id="{39BAA535-03BB-4F12-B5C7-EFB449F1211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78" y="2297"/>
              <a:ext cx="191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BBA1FD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r"/>
              <a:r>
                <a:rPr lang="en-US" altLang="en-US" sz="1400"/>
                <a:t>P</a:t>
              </a:r>
            </a:p>
          </p:txBody>
        </p:sp>
        <p:sp>
          <p:nvSpPr>
            <p:cNvPr id="413712" name="Freeform 16">
              <a:extLst>
                <a:ext uri="{FF2B5EF4-FFF2-40B4-BE49-F238E27FC236}">
                  <a16:creationId xmlns:a16="http://schemas.microsoft.com/office/drawing/2014/main" id="{7B34FF37-DF9E-4C5F-9A7C-B9779EEC5836}"/>
                </a:ext>
              </a:extLst>
            </p:cNvPr>
            <p:cNvSpPr>
              <a:spLocks/>
            </p:cNvSpPr>
            <p:nvPr/>
          </p:nvSpPr>
          <p:spPr bwMode="auto">
            <a:xfrm>
              <a:off x="3515" y="2932"/>
              <a:ext cx="959" cy="544"/>
            </a:xfrm>
            <a:custGeom>
              <a:avLst/>
              <a:gdLst>
                <a:gd name="T0" fmla="*/ 0 w 959"/>
                <a:gd name="T1" fmla="*/ 0 h 544"/>
                <a:gd name="T2" fmla="*/ 723 w 959"/>
                <a:gd name="T3" fmla="*/ 199 h 544"/>
                <a:gd name="T4" fmla="*/ 959 w 959"/>
                <a:gd name="T5" fmla="*/ 544 h 5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59" h="544">
                  <a:moveTo>
                    <a:pt x="0" y="0"/>
                  </a:moveTo>
                  <a:cubicBezTo>
                    <a:pt x="120" y="33"/>
                    <a:pt x="563" y="108"/>
                    <a:pt x="723" y="199"/>
                  </a:cubicBezTo>
                  <a:cubicBezTo>
                    <a:pt x="883" y="290"/>
                    <a:pt x="910" y="472"/>
                    <a:pt x="959" y="544"/>
                  </a:cubicBezTo>
                </a:path>
              </a:pathLst>
            </a:custGeom>
            <a:noFill/>
            <a:ln w="15875" cap="flat" cmpd="sng">
              <a:solidFill>
                <a:schemeClr val="tx1"/>
              </a:solidFill>
              <a:prstDash val="solid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BBA1FD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3713" name="Freeform 17">
              <a:extLst>
                <a:ext uri="{FF2B5EF4-FFF2-40B4-BE49-F238E27FC236}">
                  <a16:creationId xmlns:a16="http://schemas.microsoft.com/office/drawing/2014/main" id="{FB719D9A-7804-4A19-AE60-AD582CE06692}"/>
                </a:ext>
              </a:extLst>
            </p:cNvPr>
            <p:cNvSpPr>
              <a:spLocks/>
            </p:cNvSpPr>
            <p:nvPr/>
          </p:nvSpPr>
          <p:spPr bwMode="auto">
            <a:xfrm>
              <a:off x="3515" y="3274"/>
              <a:ext cx="923" cy="200"/>
            </a:xfrm>
            <a:custGeom>
              <a:avLst/>
              <a:gdLst>
                <a:gd name="T0" fmla="*/ 0 w 923"/>
                <a:gd name="T1" fmla="*/ 21 h 200"/>
                <a:gd name="T2" fmla="*/ 675 w 923"/>
                <a:gd name="T3" fmla="*/ 30 h 200"/>
                <a:gd name="T4" fmla="*/ 923 w 923"/>
                <a:gd name="T5" fmla="*/ 200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23" h="200">
                  <a:moveTo>
                    <a:pt x="0" y="21"/>
                  </a:moveTo>
                  <a:cubicBezTo>
                    <a:pt x="112" y="22"/>
                    <a:pt x="521" y="0"/>
                    <a:pt x="675" y="30"/>
                  </a:cubicBezTo>
                  <a:cubicBezTo>
                    <a:pt x="829" y="60"/>
                    <a:pt x="871" y="165"/>
                    <a:pt x="923" y="200"/>
                  </a:cubicBezTo>
                </a:path>
              </a:pathLst>
            </a:custGeom>
            <a:noFill/>
            <a:ln w="15875" cap="flat" cmpd="sng">
              <a:solidFill>
                <a:schemeClr val="tx1"/>
              </a:solidFill>
              <a:prstDash val="solid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BBA1FD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3714" name="Rectangle 18">
              <a:extLst>
                <a:ext uri="{FF2B5EF4-FFF2-40B4-BE49-F238E27FC236}">
                  <a16:creationId xmlns:a16="http://schemas.microsoft.com/office/drawing/2014/main" id="{9F6B7EB2-F130-4BD4-90E3-0AA1754E4C8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22" y="3476"/>
              <a:ext cx="182" cy="227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altLang="en-US"/>
                <a:t>3</a:t>
              </a:r>
            </a:p>
          </p:txBody>
        </p:sp>
        <p:sp>
          <p:nvSpPr>
            <p:cNvPr id="413715" name="Text Box 19">
              <a:extLst>
                <a:ext uri="{FF2B5EF4-FFF2-40B4-BE49-F238E27FC236}">
                  <a16:creationId xmlns:a16="http://schemas.microsoft.com/office/drawing/2014/main" id="{C746F959-EDF2-4F35-965D-8B0136290D1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22" y="3295"/>
              <a:ext cx="191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BBA1FD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r"/>
              <a:r>
                <a:rPr lang="en-US" altLang="en-US" sz="1400"/>
                <a:t>P</a:t>
              </a:r>
            </a:p>
          </p:txBody>
        </p:sp>
        <p:sp>
          <p:nvSpPr>
            <p:cNvPr id="413716" name="Freeform 20">
              <a:extLst>
                <a:ext uri="{FF2B5EF4-FFF2-40B4-BE49-F238E27FC236}">
                  <a16:creationId xmlns:a16="http://schemas.microsoft.com/office/drawing/2014/main" id="{CD5B81EE-ED68-4067-9D42-25DC7D04CC96}"/>
                </a:ext>
              </a:extLst>
            </p:cNvPr>
            <p:cNvSpPr>
              <a:spLocks/>
            </p:cNvSpPr>
            <p:nvPr/>
          </p:nvSpPr>
          <p:spPr bwMode="auto">
            <a:xfrm>
              <a:off x="4523" y="3113"/>
              <a:ext cx="406" cy="357"/>
            </a:xfrm>
            <a:custGeom>
              <a:avLst/>
              <a:gdLst>
                <a:gd name="T0" fmla="*/ 406 w 406"/>
                <a:gd name="T1" fmla="*/ 0 h 357"/>
                <a:gd name="T2" fmla="*/ 151 w 406"/>
                <a:gd name="T3" fmla="*/ 133 h 357"/>
                <a:gd name="T4" fmla="*/ 0 w 406"/>
                <a:gd name="T5" fmla="*/ 357 h 3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6" h="357">
                  <a:moveTo>
                    <a:pt x="406" y="0"/>
                  </a:moveTo>
                  <a:cubicBezTo>
                    <a:pt x="364" y="22"/>
                    <a:pt x="219" y="74"/>
                    <a:pt x="151" y="133"/>
                  </a:cubicBezTo>
                  <a:cubicBezTo>
                    <a:pt x="83" y="192"/>
                    <a:pt x="32" y="310"/>
                    <a:pt x="0" y="357"/>
                  </a:cubicBezTo>
                </a:path>
              </a:pathLst>
            </a:custGeom>
            <a:noFill/>
            <a:ln w="15875" cap="flat" cmpd="sng">
              <a:solidFill>
                <a:schemeClr val="tx1"/>
              </a:solidFill>
              <a:prstDash val="solid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BBA1FD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3717" name="Freeform 21">
              <a:extLst>
                <a:ext uri="{FF2B5EF4-FFF2-40B4-BE49-F238E27FC236}">
                  <a16:creationId xmlns:a16="http://schemas.microsoft.com/office/drawing/2014/main" id="{4E18B684-F2D5-4312-9A2B-69D0FF3A4D4C}"/>
                </a:ext>
              </a:extLst>
            </p:cNvPr>
            <p:cNvSpPr>
              <a:spLocks/>
            </p:cNvSpPr>
            <p:nvPr/>
          </p:nvSpPr>
          <p:spPr bwMode="auto">
            <a:xfrm>
              <a:off x="4013" y="2700"/>
              <a:ext cx="908" cy="368"/>
            </a:xfrm>
            <a:custGeom>
              <a:avLst/>
              <a:gdLst>
                <a:gd name="T0" fmla="*/ 908 w 908"/>
                <a:gd name="T1" fmla="*/ 368 h 368"/>
                <a:gd name="T2" fmla="*/ 328 w 908"/>
                <a:gd name="T3" fmla="*/ 267 h 368"/>
                <a:gd name="T4" fmla="*/ 0 w 908"/>
                <a:gd name="T5" fmla="*/ 0 h 3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08" h="368">
                  <a:moveTo>
                    <a:pt x="908" y="368"/>
                  </a:moveTo>
                  <a:cubicBezTo>
                    <a:pt x="811" y="351"/>
                    <a:pt x="479" y="328"/>
                    <a:pt x="328" y="267"/>
                  </a:cubicBezTo>
                  <a:cubicBezTo>
                    <a:pt x="177" y="206"/>
                    <a:pt x="68" y="56"/>
                    <a:pt x="0" y="0"/>
                  </a:cubicBezTo>
                </a:path>
              </a:pathLst>
            </a:custGeom>
            <a:noFill/>
            <a:ln w="15875" cap="flat" cmpd="sng">
              <a:solidFill>
                <a:schemeClr val="tx1"/>
              </a:solidFill>
              <a:prstDash val="solid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BBA1FD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1228712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675E67-4C85-4CC5-B5B1-BFF1135B10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altLang="en-US"/>
              <a:t>מרחב הזיכרון של הגרעין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A54FD9-1749-4955-9CF4-CDADBDAE0D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altLang="en-US" dirty="0"/>
              <a:t>מרחב הגרעין ממופה למקטע קבוע בזיכרון הוירטואלי של כל תהליך, מהכתובת </a:t>
            </a:r>
            <a:r>
              <a:rPr lang="en-US" altLang="en-US" dirty="0"/>
              <a:t>0xc0000000</a:t>
            </a:r>
            <a:r>
              <a:rPr lang="he-IL" altLang="en-US" dirty="0"/>
              <a:t> ומעלה (הג'יגהבייט הרביעי).</a:t>
            </a:r>
          </a:p>
          <a:p>
            <a:pPr lvl="1"/>
            <a:r>
              <a:rPr lang="he-IL" altLang="en-US" dirty="0"/>
              <a:t>הכתובת מוגדרת בקבועים </a:t>
            </a:r>
            <a:r>
              <a:rPr lang="en-US" altLang="en-US" dirty="0"/>
              <a:t>PAGE_OFFSET</a:t>
            </a:r>
            <a:r>
              <a:rPr lang="he-IL" altLang="en-US" dirty="0"/>
              <a:t> ו-</a:t>
            </a:r>
            <a:r>
              <a:rPr lang="en-US" altLang="en-US" dirty="0"/>
              <a:t>TASK_SIZE</a:t>
            </a:r>
            <a:r>
              <a:rPr lang="he-IL" altLang="en-US" dirty="0"/>
              <a:t>.</a:t>
            </a:r>
          </a:p>
          <a:p>
            <a:pPr lvl="1"/>
            <a:endParaRPr lang="he-IL" altLang="en-US" dirty="0"/>
          </a:p>
          <a:p>
            <a:pPr lvl="1"/>
            <a:endParaRPr lang="he-IL" altLang="en-US" dirty="0"/>
          </a:p>
          <a:p>
            <a:pPr lvl="1"/>
            <a:endParaRPr lang="he-IL" altLang="en-US" dirty="0"/>
          </a:p>
          <a:p>
            <a:pPr lvl="1"/>
            <a:endParaRPr lang="he-IL" altLang="en-US" dirty="0"/>
          </a:p>
          <a:p>
            <a:pPr lvl="1"/>
            <a:endParaRPr lang="he-IL" altLang="en-US" dirty="0"/>
          </a:p>
          <a:p>
            <a:r>
              <a:rPr lang="he-IL" altLang="en-US" dirty="0"/>
              <a:t>מרחב הגרעין משותף לכל התהליכים במערכת.</a:t>
            </a:r>
          </a:p>
          <a:p>
            <a:pPr lvl="1"/>
            <a:r>
              <a:rPr lang="he-IL" altLang="en-US" dirty="0"/>
              <a:t>כי הוא שומר את מבני הנתונים הגלובליים, למשל: </a:t>
            </a:r>
            <a:r>
              <a:rPr lang="en-US" altLang="en-US" dirty="0" err="1"/>
              <a:t>runqueue</a:t>
            </a:r>
            <a:r>
              <a:rPr lang="he-IL" altLang="en-US" dirty="0"/>
              <a:t>.</a:t>
            </a:r>
          </a:p>
          <a:p>
            <a:pPr lvl="1"/>
            <a:r>
              <a:rPr lang="he-IL" altLang="en-US" dirty="0"/>
              <a:t>באופן זה, הכתובת (הווירטואלית) של כל אובייקט בגרעין נשארת קבועה בכל מרחבי הזיכרון של תהליכי המשתמש.</a:t>
            </a:r>
          </a:p>
          <a:p>
            <a:pPr lvl="1"/>
            <a:r>
              <a:rPr lang="he-IL" altLang="en-US" dirty="0"/>
              <a:t>מרחב הגרעין לעולם אינו מפונה לדיסק (לעולם אינו </a:t>
            </a:r>
            <a:r>
              <a:rPr lang="en-US" altLang="en-US" dirty="0"/>
              <a:t>swapped</a:t>
            </a:r>
            <a:r>
              <a:rPr lang="he-IL" altLang="en-US" dirty="0"/>
              <a:t>).</a:t>
            </a:r>
          </a:p>
          <a:p>
            <a:pPr lvl="1"/>
            <a:endParaRPr lang="he-IL" alt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35AB5601-232D-408D-B083-52CF6F613D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מערכות הפעלה - תרגול 11</a:t>
            </a:r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33D78891-2805-4876-84C2-ACC0CF75EF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2050" name="Picture 2" descr="http://static.duartes.org/img/blogPosts/virtualMemoryInProcessSwitch.png">
            <a:extLst>
              <a:ext uri="{FF2B5EF4-FFF2-40B4-BE49-F238E27FC236}">
                <a16:creationId xmlns:a16="http://schemas.microsoft.com/office/drawing/2014/main" id="{B1740DCB-F63D-4079-9791-4D91998CDE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5438" y="3026233"/>
            <a:ext cx="5953125" cy="1447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76427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2194" name="Rectangle 2">
            <a:extLst>
              <a:ext uri="{FF2B5EF4-FFF2-40B4-BE49-F238E27FC236}">
                <a16:creationId xmlns:a16="http://schemas.microsoft.com/office/drawing/2014/main" id="{A406D098-6E48-4E0C-BFDA-2F54CADD4ED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e-IL" altLang="en-US"/>
              <a:t>מטמון הדפים – דוגמה</a:t>
            </a:r>
            <a:endParaRPr lang="en-US" altLang="en-US" dirty="0"/>
          </a:p>
        </p:txBody>
      </p:sp>
      <p:sp>
        <p:nvSpPr>
          <p:cNvPr id="392195" name="Rectangle 3">
            <a:extLst>
              <a:ext uri="{FF2B5EF4-FFF2-40B4-BE49-F238E27FC236}">
                <a16:creationId xmlns:a16="http://schemas.microsoft.com/office/drawing/2014/main" id="{45742AFB-7544-45DB-B4A8-253F48A4434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he-IL" altLang="en-US"/>
              <a:t>מאוחר יותר, מתבצע פינוי פיזי של הדף </a:t>
            </a:r>
            <a:r>
              <a:rPr lang="en-US" altLang="en-US"/>
              <a:t>P</a:t>
            </a:r>
            <a:r>
              <a:rPr lang="he-IL" altLang="en-US"/>
              <a:t>, לאחר שהמסגרת כבר לא משמשת מרחבי זיכרון של תהליכים:</a:t>
            </a:r>
          </a:p>
          <a:p>
            <a:pPr lvl="1"/>
            <a:r>
              <a:rPr lang="he-IL" altLang="en-US"/>
              <a:t>תוכן המסגרת נכתב לדיסק.</a:t>
            </a:r>
          </a:p>
          <a:p>
            <a:pPr lvl="1"/>
            <a:r>
              <a:rPr lang="he-IL" altLang="en-US"/>
              <a:t>המסגרת מוצאת ממטמון הדפים</a:t>
            </a:r>
            <a:br>
              <a:rPr lang="en-US" altLang="en-US"/>
            </a:br>
            <a:r>
              <a:rPr lang="he-IL" altLang="en-US"/>
              <a:t>ומסומנת כפנויה</a:t>
            </a:r>
            <a:br>
              <a:rPr lang="en-US" altLang="en-US"/>
            </a:br>
            <a:r>
              <a:rPr lang="he-IL" altLang="en-US"/>
              <a:t>(עדכון </a:t>
            </a:r>
            <a:r>
              <a:rPr lang="en-US" altLang="en-US"/>
              <a:t>mapping</a:t>
            </a:r>
            <a:r>
              <a:rPr lang="he-IL" altLang="en-US"/>
              <a:t>,</a:t>
            </a:r>
            <a:br>
              <a:rPr lang="en-US" altLang="en-US"/>
            </a:br>
            <a:r>
              <a:rPr lang="he-IL" altLang="en-US"/>
              <a:t>הקטנת מונה השיתוף </a:t>
            </a:r>
            <a:r>
              <a:rPr lang="en-US" altLang="en-US"/>
              <a:t>count</a:t>
            </a:r>
            <a:r>
              <a:rPr lang="he-IL" altLang="en-US"/>
              <a:t>).</a:t>
            </a:r>
          </a:p>
          <a:p>
            <a:pPr lvl="1"/>
            <a:r>
              <a:rPr lang="he-IL" altLang="en-US"/>
              <a:t>המגירה מוצאת גם כן</a:t>
            </a:r>
            <a:br>
              <a:rPr lang="en-US" altLang="en-US"/>
            </a:br>
            <a:r>
              <a:rPr lang="he-IL" altLang="en-US"/>
              <a:t>ממטמון הדפים (הקטנת</a:t>
            </a:r>
            <a:br>
              <a:rPr lang="en-US" altLang="en-US"/>
            </a:br>
            <a:r>
              <a:rPr lang="he-IL" altLang="en-US"/>
              <a:t>מונה השיתוף </a:t>
            </a:r>
            <a:r>
              <a:rPr lang="en-US" altLang="en-US"/>
              <a:t>swap_map</a:t>
            </a:r>
            <a:r>
              <a:rPr lang="he-IL" altLang="en-US"/>
              <a:t>).</a:t>
            </a:r>
          </a:p>
          <a:p>
            <a:endParaRPr lang="en-US" altLang="en-US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4E38FAE1-72EB-48A6-A820-9EE06862B0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מערכות הפעלה - תרגול 11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E3BA34C-4E31-4D3C-8952-5638A49A10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60</a:t>
            </a:fld>
            <a:endParaRPr lang="en-US"/>
          </a:p>
        </p:txBody>
      </p:sp>
      <p:pic>
        <p:nvPicPr>
          <p:cNvPr id="392196" name="Picture 4" descr="SO00952_[1]">
            <a:extLst>
              <a:ext uri="{FF2B5EF4-FFF2-40B4-BE49-F238E27FC236}">
                <a16:creationId xmlns:a16="http://schemas.microsoft.com/office/drawing/2014/main" id="{A6B030B3-D1CF-43F5-A94D-F39533212AD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413" y="433388"/>
            <a:ext cx="1068387" cy="898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92197" name="Group 5">
            <a:extLst>
              <a:ext uri="{FF2B5EF4-FFF2-40B4-BE49-F238E27FC236}">
                <a16:creationId xmlns:a16="http://schemas.microsoft.com/office/drawing/2014/main" id="{F55E56DD-5803-4FF3-BDDD-E630133598E9}"/>
              </a:ext>
            </a:extLst>
          </p:cNvPr>
          <p:cNvGrpSpPr>
            <a:grpSpLocks/>
          </p:cNvGrpSpPr>
          <p:nvPr/>
        </p:nvGrpSpPr>
        <p:grpSpPr bwMode="auto">
          <a:xfrm>
            <a:off x="457200" y="3811588"/>
            <a:ext cx="3960813" cy="2665412"/>
            <a:chOff x="385" y="2251"/>
            <a:chExt cx="2495" cy="1679"/>
          </a:xfrm>
        </p:grpSpPr>
        <p:sp>
          <p:nvSpPr>
            <p:cNvPr id="392198" name="Rectangle 6">
              <a:extLst>
                <a:ext uri="{FF2B5EF4-FFF2-40B4-BE49-F238E27FC236}">
                  <a16:creationId xmlns:a16="http://schemas.microsoft.com/office/drawing/2014/main" id="{96EC5F30-AD82-469F-A2AA-46CA0986370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29" y="2479"/>
              <a:ext cx="1361" cy="227"/>
            </a:xfrm>
            <a:prstGeom prst="rect">
              <a:avLst/>
            </a:prstGeom>
            <a:solidFill>
              <a:srgbClr val="339966">
                <a:alpha val="50000"/>
              </a:srgbClr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2199" name="Rectangle 7">
              <a:extLst>
                <a:ext uri="{FF2B5EF4-FFF2-40B4-BE49-F238E27FC236}">
                  <a16:creationId xmlns:a16="http://schemas.microsoft.com/office/drawing/2014/main" id="{CE94CEF1-D723-457B-B7DC-B3096DBD40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29" y="3477"/>
              <a:ext cx="1361" cy="226"/>
            </a:xfrm>
            <a:prstGeom prst="rect">
              <a:avLst/>
            </a:prstGeom>
            <a:solidFill>
              <a:srgbClr val="FF0000">
                <a:alpha val="50000"/>
              </a:srgbClr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2200" name="AutoShape 8">
              <a:extLst>
                <a:ext uri="{FF2B5EF4-FFF2-40B4-BE49-F238E27FC236}">
                  <a16:creationId xmlns:a16="http://schemas.microsoft.com/office/drawing/2014/main" id="{F50C874A-A7A0-4AFA-98B4-A53705B65CE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1" y="2797"/>
              <a:ext cx="272" cy="272"/>
            </a:xfrm>
            <a:prstGeom prst="roundRect">
              <a:avLst>
                <a:gd name="adj" fmla="val 16667"/>
              </a:avLst>
            </a:prstGeom>
            <a:solidFill>
              <a:srgbClr val="3366FF">
                <a:alpha val="50000"/>
              </a:srgbClr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altLang="en-US"/>
                <a:t>S1</a:t>
              </a:r>
            </a:p>
          </p:txBody>
        </p:sp>
        <p:sp>
          <p:nvSpPr>
            <p:cNvPr id="392201" name="AutoShape 9">
              <a:extLst>
                <a:ext uri="{FF2B5EF4-FFF2-40B4-BE49-F238E27FC236}">
                  <a16:creationId xmlns:a16="http://schemas.microsoft.com/office/drawing/2014/main" id="{B029BE0E-05F6-432B-B3C3-5EE76A6A339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1" y="3159"/>
              <a:ext cx="272" cy="272"/>
            </a:xfrm>
            <a:prstGeom prst="roundRect">
              <a:avLst>
                <a:gd name="adj" fmla="val 16667"/>
              </a:avLst>
            </a:prstGeom>
            <a:solidFill>
              <a:srgbClr val="3366FF">
                <a:alpha val="50000"/>
              </a:srgbClr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altLang="en-US"/>
                <a:t>S2</a:t>
              </a:r>
            </a:p>
          </p:txBody>
        </p:sp>
        <p:sp>
          <p:nvSpPr>
            <p:cNvPr id="392202" name="AutoShape 10">
              <a:extLst>
                <a:ext uri="{FF2B5EF4-FFF2-40B4-BE49-F238E27FC236}">
                  <a16:creationId xmlns:a16="http://schemas.microsoft.com/office/drawing/2014/main" id="{810ED6D0-775D-4B24-B500-4A1CB2C8901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90" y="2933"/>
              <a:ext cx="363" cy="317"/>
            </a:xfrm>
            <a:prstGeom prst="octagon">
              <a:avLst>
                <a:gd name="adj" fmla="val 29287"/>
              </a:avLst>
            </a:prstGeom>
            <a:solidFill>
              <a:srgbClr val="FFFF00">
                <a:alpha val="50000"/>
              </a:srgbClr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altLang="en-US"/>
                <a:t>PC</a:t>
              </a:r>
            </a:p>
          </p:txBody>
        </p:sp>
        <p:sp>
          <p:nvSpPr>
            <p:cNvPr id="392203" name="Text Box 11">
              <a:extLst>
                <a:ext uri="{FF2B5EF4-FFF2-40B4-BE49-F238E27FC236}">
                  <a16:creationId xmlns:a16="http://schemas.microsoft.com/office/drawing/2014/main" id="{2038460B-E6FB-45A0-8AC3-EEFB36C172C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55" y="3658"/>
              <a:ext cx="645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BBA1FD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r"/>
              <a:r>
                <a:rPr lang="he-IL" altLang="en-US" sz="1400"/>
                <a:t>מאגר דפדוף</a:t>
              </a:r>
              <a:endParaRPr lang="en-US" altLang="en-US" sz="1400"/>
            </a:p>
          </p:txBody>
        </p:sp>
        <p:sp>
          <p:nvSpPr>
            <p:cNvPr id="392204" name="Text Box 12">
              <a:extLst>
                <a:ext uri="{FF2B5EF4-FFF2-40B4-BE49-F238E27FC236}">
                  <a16:creationId xmlns:a16="http://schemas.microsoft.com/office/drawing/2014/main" id="{AE817F6D-ECF0-4E28-9C1E-97200EC0E0F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00" y="2298"/>
              <a:ext cx="609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BBA1FD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r"/>
              <a:r>
                <a:rPr lang="he-IL" altLang="en-US" sz="1400" dirty="0"/>
                <a:t>זיכרון ראשי</a:t>
              </a:r>
              <a:endParaRPr lang="en-US" altLang="en-US" sz="1400" dirty="0"/>
            </a:p>
          </p:txBody>
        </p:sp>
        <p:sp>
          <p:nvSpPr>
            <p:cNvPr id="392205" name="Rectangle 13">
              <a:extLst>
                <a:ext uri="{FF2B5EF4-FFF2-40B4-BE49-F238E27FC236}">
                  <a16:creationId xmlns:a16="http://schemas.microsoft.com/office/drawing/2014/main" id="{441510B0-3B15-4660-8ED9-BAB0FB6CD5E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5" y="2251"/>
              <a:ext cx="2495" cy="1679"/>
            </a:xfrm>
            <a:prstGeom prst="rect">
              <a:avLst/>
            </a:prstGeom>
            <a:noFill/>
            <a:ln w="254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BBA1FD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algn="r"/>
              <a:r>
                <a:rPr lang="he-IL" altLang="en-US" sz="3200" b="1"/>
                <a:t>4</a:t>
              </a:r>
              <a:endParaRPr lang="en-US" altLang="en-US" sz="3200" b="1"/>
            </a:p>
          </p:txBody>
        </p:sp>
        <p:sp>
          <p:nvSpPr>
            <p:cNvPr id="392206" name="Freeform 14">
              <a:extLst>
                <a:ext uri="{FF2B5EF4-FFF2-40B4-BE49-F238E27FC236}">
                  <a16:creationId xmlns:a16="http://schemas.microsoft.com/office/drawing/2014/main" id="{1A37B24F-DC35-4502-AA8F-6B9E318E7639}"/>
                </a:ext>
              </a:extLst>
            </p:cNvPr>
            <p:cNvSpPr>
              <a:spLocks/>
            </p:cNvSpPr>
            <p:nvPr/>
          </p:nvSpPr>
          <p:spPr bwMode="auto">
            <a:xfrm>
              <a:off x="884" y="2932"/>
              <a:ext cx="959" cy="544"/>
            </a:xfrm>
            <a:custGeom>
              <a:avLst/>
              <a:gdLst>
                <a:gd name="T0" fmla="*/ 0 w 959"/>
                <a:gd name="T1" fmla="*/ 0 h 544"/>
                <a:gd name="T2" fmla="*/ 723 w 959"/>
                <a:gd name="T3" fmla="*/ 199 h 544"/>
                <a:gd name="T4" fmla="*/ 959 w 959"/>
                <a:gd name="T5" fmla="*/ 544 h 5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59" h="544">
                  <a:moveTo>
                    <a:pt x="0" y="0"/>
                  </a:moveTo>
                  <a:cubicBezTo>
                    <a:pt x="120" y="33"/>
                    <a:pt x="563" y="108"/>
                    <a:pt x="723" y="199"/>
                  </a:cubicBezTo>
                  <a:cubicBezTo>
                    <a:pt x="883" y="290"/>
                    <a:pt x="910" y="472"/>
                    <a:pt x="959" y="544"/>
                  </a:cubicBezTo>
                </a:path>
              </a:pathLst>
            </a:custGeom>
            <a:noFill/>
            <a:ln w="15875" cap="flat" cmpd="sng">
              <a:solidFill>
                <a:schemeClr val="tx1"/>
              </a:solidFill>
              <a:prstDash val="solid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BBA1FD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2207" name="Freeform 15">
              <a:extLst>
                <a:ext uri="{FF2B5EF4-FFF2-40B4-BE49-F238E27FC236}">
                  <a16:creationId xmlns:a16="http://schemas.microsoft.com/office/drawing/2014/main" id="{B8D46F42-3806-4845-8B1E-939C6D935D4C}"/>
                </a:ext>
              </a:extLst>
            </p:cNvPr>
            <p:cNvSpPr>
              <a:spLocks/>
            </p:cNvSpPr>
            <p:nvPr/>
          </p:nvSpPr>
          <p:spPr bwMode="auto">
            <a:xfrm>
              <a:off x="884" y="3274"/>
              <a:ext cx="923" cy="200"/>
            </a:xfrm>
            <a:custGeom>
              <a:avLst/>
              <a:gdLst>
                <a:gd name="T0" fmla="*/ 0 w 923"/>
                <a:gd name="T1" fmla="*/ 21 h 200"/>
                <a:gd name="T2" fmla="*/ 675 w 923"/>
                <a:gd name="T3" fmla="*/ 30 h 200"/>
                <a:gd name="T4" fmla="*/ 923 w 923"/>
                <a:gd name="T5" fmla="*/ 200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23" h="200">
                  <a:moveTo>
                    <a:pt x="0" y="21"/>
                  </a:moveTo>
                  <a:cubicBezTo>
                    <a:pt x="112" y="22"/>
                    <a:pt x="521" y="0"/>
                    <a:pt x="675" y="30"/>
                  </a:cubicBezTo>
                  <a:cubicBezTo>
                    <a:pt x="829" y="60"/>
                    <a:pt x="871" y="165"/>
                    <a:pt x="923" y="200"/>
                  </a:cubicBezTo>
                </a:path>
              </a:pathLst>
            </a:custGeom>
            <a:noFill/>
            <a:ln w="15875" cap="flat" cmpd="sng">
              <a:solidFill>
                <a:schemeClr val="tx1"/>
              </a:solidFill>
              <a:prstDash val="solid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BBA1FD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2208" name="Rectangle 16">
              <a:extLst>
                <a:ext uri="{FF2B5EF4-FFF2-40B4-BE49-F238E27FC236}">
                  <a16:creationId xmlns:a16="http://schemas.microsoft.com/office/drawing/2014/main" id="{7EEC0D31-4E33-4268-AD26-ACFD8319502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91" y="3476"/>
              <a:ext cx="182" cy="227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altLang="en-US"/>
                <a:t>2</a:t>
              </a:r>
            </a:p>
          </p:txBody>
        </p:sp>
        <p:sp>
          <p:nvSpPr>
            <p:cNvPr id="392209" name="Text Box 17">
              <a:extLst>
                <a:ext uri="{FF2B5EF4-FFF2-40B4-BE49-F238E27FC236}">
                  <a16:creationId xmlns:a16="http://schemas.microsoft.com/office/drawing/2014/main" id="{A9A4F1E3-B1EF-4827-86DF-4866E86E01C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91" y="3295"/>
              <a:ext cx="191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BBA1FD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r"/>
              <a:r>
                <a:rPr lang="en-US" altLang="en-US" sz="1400"/>
                <a:t>P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842253165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02" name="Rectangle 2">
            <a:extLst>
              <a:ext uri="{FF2B5EF4-FFF2-40B4-BE49-F238E27FC236}">
                <a16:creationId xmlns:a16="http://schemas.microsoft.com/office/drawing/2014/main" id="{FB767B9E-D17C-4981-B3F2-3774680804E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e-IL" altLang="en-US"/>
              <a:t>מטמון הדפים – סיכום דוגמה</a:t>
            </a:r>
            <a:endParaRPr lang="en-US" altLang="en-US"/>
          </a:p>
        </p:txBody>
      </p:sp>
      <p:sp>
        <p:nvSpPr>
          <p:cNvPr id="409603" name="Rectangle 3">
            <a:extLst>
              <a:ext uri="{FF2B5EF4-FFF2-40B4-BE49-F238E27FC236}">
                <a16:creationId xmlns:a16="http://schemas.microsoft.com/office/drawing/2014/main" id="{F38DDC64-F0AF-471F-B6BB-C4D865FB94B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e-IL" altLang="en-US" dirty="0"/>
              <a:t>ראינו בדוגמה זו כיצד מאפשר מטמון הדפים פעולה הדרגתית של פינוי דף, ממרחב זיכרון אחד בכל פעם, תוך שמירה על תיאום בין מרחבי הזיכרון המשתמשים בדף.</a:t>
            </a:r>
          </a:p>
          <a:p>
            <a:pPr lvl="1"/>
            <a:r>
              <a:rPr lang="he-IL" altLang="en-US" dirty="0"/>
              <a:t>אין צורך לעדכן את כל טבלאות הדפים המתייחסות לאותו דף בבת אחת.</a:t>
            </a:r>
          </a:p>
          <a:p>
            <a:pPr lvl="1"/>
            <a:r>
              <a:rPr lang="he-IL" altLang="en-US" dirty="0"/>
              <a:t>דוחים את פעולת הפינוי של המסגרת/מגירה עד שניתן לפנות בקלות.</a:t>
            </a:r>
          </a:p>
          <a:p>
            <a:pPr lvl="1"/>
            <a:r>
              <a:rPr lang="he-IL" altLang="en-US" dirty="0"/>
              <a:t>אם בשלב כלשהו תהליך ניגש לדף שמבחינתו נמצא בדיסק (ה-</a:t>
            </a:r>
            <a:r>
              <a:rPr lang="en-US" altLang="en-US" dirty="0"/>
              <a:t>PTE</a:t>
            </a:r>
            <a:r>
              <a:rPr lang="he-IL" altLang="en-US" dirty="0"/>
              <a:t> מצביע למאגר דפדוף), אך בפועל נמצא עדיין בזיכרון:</a:t>
            </a:r>
          </a:p>
          <a:p>
            <a:pPr lvl="2"/>
            <a:r>
              <a:rPr lang="he-IL" altLang="en-US" dirty="0"/>
              <a:t>לא יהיה צורך להביא את הדף מהדיסק.</a:t>
            </a:r>
          </a:p>
          <a:p>
            <a:pPr lvl="2"/>
            <a:r>
              <a:rPr lang="he-IL" altLang="en-US" dirty="0"/>
              <a:t>התהליך יקבל את מספר המסגרת תוך שימוש במיפוי ההפוך של מטמון הדפים (ע"י שימוש בפונקציה </a:t>
            </a:r>
            <a:r>
              <a:rPr lang="en-US" altLang="en-US" dirty="0" err="1"/>
              <a:t>find_get_page</a:t>
            </a:r>
            <a:r>
              <a:rPr lang="en-US" altLang="en-US" dirty="0"/>
              <a:t>()</a:t>
            </a:r>
            <a:r>
              <a:rPr lang="he-IL" altLang="en-US" dirty="0"/>
              <a:t>).</a:t>
            </a:r>
          </a:p>
          <a:p>
            <a:pPr lvl="2"/>
            <a:r>
              <a:rPr lang="he-IL" altLang="en-US" dirty="0"/>
              <a:t>מצב כזה נקרא </a:t>
            </a:r>
            <a:r>
              <a:rPr lang="en-US" altLang="en-US" dirty="0"/>
              <a:t>minor page fault</a:t>
            </a:r>
            <a:r>
              <a:rPr lang="he-IL" altLang="en-US" dirty="0"/>
              <a:t> (אפשרי בשלבים 2,3 בדוגמה).</a:t>
            </a:r>
          </a:p>
          <a:p>
            <a:pPr lvl="1"/>
            <a:r>
              <a:rPr lang="he-IL" altLang="en-US" dirty="0"/>
              <a:t>הדף מפונה פיזית פעם אחת, ולמקום אחד בדיסק.</a:t>
            </a:r>
            <a:endParaRPr lang="en-US" altLang="en-US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4B91C236-DD05-49E9-9241-2DF61E0CE6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מערכות הפעלה - תרגול 11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534AF7D-290A-447F-A89F-E375942316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61</a:t>
            </a:fld>
            <a:endParaRPr lang="en-US"/>
          </a:p>
        </p:txBody>
      </p:sp>
      <p:pic>
        <p:nvPicPr>
          <p:cNvPr id="409604" name="Picture 4" descr="SO00952_[1]">
            <a:extLst>
              <a:ext uri="{FF2B5EF4-FFF2-40B4-BE49-F238E27FC236}">
                <a16:creationId xmlns:a16="http://schemas.microsoft.com/office/drawing/2014/main" id="{338BB88D-CD19-4139-942D-A823F906CA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413" y="433388"/>
            <a:ext cx="1068387" cy="898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76435081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3218" name="Rectangle 2">
            <a:extLst>
              <a:ext uri="{FF2B5EF4-FFF2-40B4-BE49-F238E27FC236}">
                <a16:creationId xmlns:a16="http://schemas.microsoft.com/office/drawing/2014/main" id="{E0E1CD3F-37BA-4044-9272-A435B098181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e-IL" altLang="en-US"/>
              <a:t>מטמון הדפים – טעינת דף</a:t>
            </a:r>
            <a:endParaRPr lang="en-US" altLang="en-US"/>
          </a:p>
        </p:txBody>
      </p:sp>
      <p:sp>
        <p:nvSpPr>
          <p:cNvPr id="393219" name="Rectangle 3">
            <a:extLst>
              <a:ext uri="{FF2B5EF4-FFF2-40B4-BE49-F238E27FC236}">
                <a16:creationId xmlns:a16="http://schemas.microsoft.com/office/drawing/2014/main" id="{183B9350-57AE-4D73-AB67-00999671D6B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he-IL" altLang="en-US" dirty="0"/>
              <a:t>בטעינת דף מתבצעות הפעולות בסדר הפוך בקירוב, תוך שימוש במטמון הדפים.</a:t>
            </a:r>
          </a:p>
          <a:p>
            <a:pPr lvl="1"/>
            <a:r>
              <a:rPr lang="he-IL" altLang="en-US" dirty="0"/>
              <a:t>בטעינת דף למרחב זיכרון מסוים, בודקים אם הדף כבר נטען למסגרת בזיכרון באמצעות </a:t>
            </a:r>
            <a:r>
              <a:rPr lang="en-US" altLang="en-US" dirty="0" err="1"/>
              <a:t>find_get_page</a:t>
            </a:r>
            <a:r>
              <a:rPr lang="en-US" altLang="en-US" dirty="0"/>
              <a:t>()</a:t>
            </a:r>
            <a:r>
              <a:rPr lang="he-IL" altLang="en-US" dirty="0"/>
              <a:t>:</a:t>
            </a:r>
          </a:p>
          <a:p>
            <a:pPr lvl="2"/>
            <a:r>
              <a:rPr lang="he-IL" altLang="en-US" dirty="0"/>
              <a:t>אם כן, רק מעדכנים את טבלת הדפים ומוני השיתוף.</a:t>
            </a:r>
          </a:p>
          <a:p>
            <a:pPr lvl="2"/>
            <a:r>
              <a:rPr lang="he-IL" altLang="en-US" dirty="0"/>
              <a:t>אחרת, טוענים את הדף לזיכרון ומכניסים אותו למטמון הדפים.</a:t>
            </a:r>
          </a:p>
          <a:p>
            <a:r>
              <a:rPr lang="he-IL" altLang="en-US" dirty="0"/>
              <a:t>גם טעינת דף משותף מתבצעת בצורה הדרגתית תוך שמירה על תיאום בין התהליכים.</a:t>
            </a:r>
          </a:p>
          <a:p>
            <a:pPr lvl="1"/>
            <a:r>
              <a:rPr lang="he-IL" altLang="en-US" dirty="0"/>
              <a:t>הדף נטען פעם אחת בלבד ולמסגרת אחת בלבד.</a:t>
            </a:r>
          </a:p>
          <a:p>
            <a:endParaRPr lang="en-US" altLang="en-US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8FA22ECB-30E2-4936-9F43-B015F89DB0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מערכות הפעלה - תרגול 11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231F6B5-AFE6-4BEC-B7E2-0C45AFEA44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62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4798873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F1B7FF-356D-4156-9C75-C24B58D715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פינוי דפים</a:t>
            </a:r>
            <a:br>
              <a:rPr lang="he-IL" dirty="0"/>
            </a:br>
            <a:r>
              <a:rPr lang="en-US" dirty="0"/>
              <a:t>page Reclamation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E0F967E-6A25-4309-9096-0833C59E0CD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e-IL" dirty="0"/>
              <a:t>או: איך בוחרים אילו מסגרות לפנות לדיסק?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D8FC4DF-BC12-4AD8-806B-A1B420BC5C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he-IL"/>
              <a:t>מערכות הפעלה - תרגול 11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38654B4-5C67-47AB-A790-FC9D9BA4F1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63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534114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82" name="Rectangle 1026">
            <a:extLst>
              <a:ext uri="{FF2B5EF4-FFF2-40B4-BE49-F238E27FC236}">
                <a16:creationId xmlns:a16="http://schemas.microsoft.com/office/drawing/2014/main" id="{837CD756-F82B-4069-8D05-1FE3C223BC4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e-IL" altLang="en-US" dirty="0"/>
              <a:t>מחזור מסגרות</a:t>
            </a:r>
            <a:endParaRPr lang="en-US" altLang="en-US" dirty="0"/>
          </a:p>
        </p:txBody>
      </p:sp>
      <p:sp>
        <p:nvSpPr>
          <p:cNvPr id="327683" name="Rectangle 1027">
            <a:extLst>
              <a:ext uri="{FF2B5EF4-FFF2-40B4-BE49-F238E27FC236}">
                <a16:creationId xmlns:a16="http://schemas.microsoft.com/office/drawing/2014/main" id="{342AD0A2-A30C-4459-8313-7B8ED8BAE2C6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e-IL" altLang="en-US" dirty="0"/>
              <a:t>מסגרות חדשות מוקצות ממאגר של מסגרות פנויות, מה שמקטין את מספר המסגרות הפנויות במערכת.</a:t>
            </a:r>
          </a:p>
          <a:p>
            <a:r>
              <a:rPr lang="he-IL" altLang="en-US" dirty="0"/>
              <a:t>כאשר מספר המסגרות הפנויות יורד מתחת לסף מוגדר, הגרעין </a:t>
            </a:r>
            <a:r>
              <a:rPr lang="he-IL" altLang="en-US" b="1" dirty="0"/>
              <a:t>ממחזר מסגרות </a:t>
            </a:r>
            <a:r>
              <a:rPr lang="he-IL" altLang="en-US" dirty="0"/>
              <a:t>(</a:t>
            </a:r>
            <a:r>
              <a:rPr lang="en-US" altLang="en-US" dirty="0"/>
              <a:t>page frame reclaiming</a:t>
            </a:r>
            <a:r>
              <a:rPr lang="he-IL" altLang="en-US" dirty="0"/>
              <a:t>): מעביר חלק מהמסגרות לדיסק.</a:t>
            </a:r>
          </a:p>
          <a:p>
            <a:pPr lvl="1"/>
            <a:endParaRPr lang="he-IL" altLang="en-US" dirty="0"/>
          </a:p>
          <a:p>
            <a:r>
              <a:rPr lang="he-IL" altLang="en-US" dirty="0"/>
              <a:t>דפים הממופים לקבצים (</a:t>
            </a:r>
            <a:r>
              <a:rPr lang="en-US" altLang="en-US" dirty="0"/>
              <a:t>memory mapped files</a:t>
            </a:r>
            <a:r>
              <a:rPr lang="he-IL" altLang="en-US" dirty="0"/>
              <a:t>) מועברים לקובץ ממנו באו כאשר הם מפונים מהזיכרון. </a:t>
            </a:r>
          </a:p>
          <a:p>
            <a:pPr lvl="1"/>
            <a:r>
              <a:rPr lang="he-IL" altLang="en-US" dirty="0"/>
              <a:t>לדוגמא, הדפים של קובץ הריצה (</a:t>
            </a:r>
            <a:r>
              <a:rPr lang="en-US" altLang="en-US" dirty="0"/>
              <a:t>executable</a:t>
            </a:r>
            <a:r>
              <a:rPr lang="he-IL" altLang="en-US" dirty="0"/>
              <a:t>).</a:t>
            </a:r>
          </a:p>
          <a:p>
            <a:r>
              <a:rPr lang="he-IL" altLang="en-US" dirty="0"/>
              <a:t>דפים הממופים אנונימית מועברים למאגר דפדוף.</a:t>
            </a:r>
          </a:p>
          <a:p>
            <a:pPr lvl="1"/>
            <a:r>
              <a:rPr lang="he-IL" altLang="en-US" dirty="0"/>
              <a:t>לדוגמה, הדפים של הערימה (</a:t>
            </a:r>
            <a:r>
              <a:rPr lang="en-US" altLang="en-US" dirty="0"/>
              <a:t>heap</a:t>
            </a:r>
            <a:r>
              <a:rPr lang="he-IL" altLang="en-US" dirty="0"/>
              <a:t>) או המחסנית.</a:t>
            </a:r>
            <a:endParaRPr lang="en-US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FD7793-CFAB-4480-9B46-9359D40074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מערכות הפעלה - תרגול 11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FA1CB4-EBC3-4984-BC7D-735D329AD8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64</a:t>
            </a:fld>
            <a:endParaRPr lang="en-US"/>
          </a:p>
        </p:txBody>
      </p:sp>
      <p:pic>
        <p:nvPicPr>
          <p:cNvPr id="327684" name="Picture 1028" descr="BD06887_[1]">
            <a:extLst>
              <a:ext uri="{FF2B5EF4-FFF2-40B4-BE49-F238E27FC236}">
                <a16:creationId xmlns:a16="http://schemas.microsoft.com/office/drawing/2014/main" id="{8E204B06-EE36-456B-BE7B-A954F63025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457200"/>
            <a:ext cx="1150938" cy="9128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79202897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21FD3F-8B88-45E4-9CD7-70824B42B9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altLang="en-US" dirty="0"/>
              <a:t>מאגרי דפדוף בלינוקס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626C88-79B3-46CF-A2D4-E4511986D9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e-IL" altLang="en-US" dirty="0"/>
              <a:t>מאגר דפדוף (</a:t>
            </a:r>
            <a:r>
              <a:rPr lang="en-US" altLang="en-US" dirty="0"/>
              <a:t>swap area</a:t>
            </a:r>
            <a:r>
              <a:rPr lang="he-IL" altLang="en-US" dirty="0"/>
              <a:t>) הוא אזור מיוחד בדיסק אליו מפונים דפים מהזיכרון.</a:t>
            </a:r>
          </a:p>
          <a:p>
            <a:pPr lvl="1"/>
            <a:r>
              <a:rPr lang="he-IL" altLang="en-US" dirty="0"/>
              <a:t>לינוקס מאפשרת להגדיר מספר מאגרי דפדוף, ובנוסף ניתן להפעיל ולכבות מאגרי דפדוף באופן דינמי תוך כדי פעולת המערכת.</a:t>
            </a:r>
          </a:p>
          <a:p>
            <a:pPr lvl="1"/>
            <a:r>
              <a:rPr lang="he-IL" altLang="en-US" dirty="0"/>
              <a:t>עומס הדפים המפונים מחולק בין המאגרים.</a:t>
            </a:r>
          </a:p>
          <a:p>
            <a:r>
              <a:rPr lang="he-IL" altLang="en-US" dirty="0"/>
              <a:t>כל מאגר דפדוף הוא שטח דיסק המחולק למגירות (</a:t>
            </a:r>
            <a:r>
              <a:rPr lang="en-US" altLang="en-US" dirty="0"/>
              <a:t>slots</a:t>
            </a:r>
            <a:r>
              <a:rPr lang="he-IL" altLang="en-US" dirty="0"/>
              <a:t>).</a:t>
            </a:r>
          </a:p>
          <a:p>
            <a:pPr lvl="1"/>
            <a:r>
              <a:rPr lang="he-IL" altLang="en-US" dirty="0"/>
              <a:t>כל מגירה היא בגודל דף (</a:t>
            </a:r>
            <a:r>
              <a:rPr lang="en-US" altLang="en-US" dirty="0"/>
              <a:t>4KB</a:t>
            </a:r>
            <a:r>
              <a:rPr lang="he-IL" altLang="en-US" dirty="0"/>
              <a:t>), כדי לאחסן מסגרת מהזיכרון.</a:t>
            </a:r>
          </a:p>
          <a:p>
            <a:r>
              <a:rPr lang="he-IL" altLang="en-US" dirty="0"/>
              <a:t>המגירה הראשונה מכילה מידע ניהולי על המאגר.</a:t>
            </a:r>
          </a:p>
          <a:p>
            <a:pPr lvl="1"/>
            <a:r>
              <a:rPr lang="he-IL" altLang="en-US" dirty="0"/>
              <a:t>גודל, גרסת אלגוריתם דפדוף </a:t>
            </a:r>
            <a:r>
              <a:rPr lang="he-IL" altLang="en-US" dirty="0" err="1"/>
              <a:t>וכו</a:t>
            </a:r>
            <a:r>
              <a:rPr lang="he-IL" altLang="en-US" dirty="0"/>
              <a:t>'.</a:t>
            </a:r>
          </a:p>
          <a:p>
            <a:r>
              <a:rPr lang="he-IL" altLang="en-US" dirty="0"/>
              <a:t>אלגוריתם הדפדוף משתדל להקצות מגירות ברצף לדפים מפונים כדי לשפר את זמן הגישה לדיסק (גישה סדרתית היא מהירה יותר).</a:t>
            </a:r>
          </a:p>
        </p:txBody>
      </p:sp>
      <p:pic>
        <p:nvPicPr>
          <p:cNvPr id="6" name="Picture 5" descr="j0133071[1]">
            <a:extLst>
              <a:ext uri="{FF2B5EF4-FFF2-40B4-BE49-F238E27FC236}">
                <a16:creationId xmlns:a16="http://schemas.microsoft.com/office/drawing/2014/main" id="{DFF8A489-B1EA-4BCB-B754-426A2D2681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533400"/>
            <a:ext cx="1235075" cy="9921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D0B1876F-AB60-4B4F-BCF4-162F392B07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he-IL"/>
              <a:t>מערכות הפעלה - תרגול 11</a:t>
            </a:r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4803BA4C-EEA4-4B73-99AE-1EE2EABD28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65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1350437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8338" name="Rectangle 2">
            <a:extLst>
              <a:ext uri="{FF2B5EF4-FFF2-40B4-BE49-F238E27FC236}">
                <a16:creationId xmlns:a16="http://schemas.microsoft.com/office/drawing/2014/main" id="{2EA0EB92-EEF9-4D8D-9889-BA0AE8DC61B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e-IL" altLang="en-US" dirty="0"/>
              <a:t>פינוי דפים בלינוקס</a:t>
            </a:r>
            <a:endParaRPr lang="en-US" altLang="en-US" dirty="0"/>
          </a:p>
        </p:txBody>
      </p:sp>
      <p:sp>
        <p:nvSpPr>
          <p:cNvPr id="398339" name="Rectangle 3">
            <a:extLst>
              <a:ext uri="{FF2B5EF4-FFF2-40B4-BE49-F238E27FC236}">
                <a16:creationId xmlns:a16="http://schemas.microsoft.com/office/drawing/2014/main" id="{7E0F86C4-CF8A-475C-AED0-4B077DBC132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e-IL" altLang="en-US" dirty="0"/>
              <a:t>פינוי דפים מהזיכרון לדיסק הינו מנגנון בעל שלושה מרכיבים.</a:t>
            </a:r>
          </a:p>
          <a:p>
            <a:pPr lvl="1"/>
            <a:r>
              <a:rPr lang="he-IL" altLang="en-US" dirty="0"/>
              <a:t>דירוג דינמי של רמת הפעילות של כל דף במסגרת בזיכרון (שאינו שייך לגרעין).</a:t>
            </a:r>
          </a:p>
          <a:p>
            <a:pPr lvl="1"/>
            <a:r>
              <a:rPr lang="he-IL" altLang="en-US" dirty="0"/>
              <a:t>אם עולה הצורך בפינוי בפועל של זיכרון, מעבר על רשימת המסגרות בעלות ה"פעילות הנמוכה ביותר" ופינוי בפועל של המסגרות שאינן בשימוש מרחבי זיכרון של תהליכים.</a:t>
            </a:r>
            <a:endParaRPr lang="en-US" altLang="en-US" dirty="0"/>
          </a:p>
          <a:p>
            <a:pPr lvl="1"/>
            <a:r>
              <a:rPr lang="he-IL" altLang="en-US" dirty="0"/>
              <a:t>אם הגרעין מעריך שצריך לפנות דפים נוספים, מעבר על טבלאות הדפים של כל מרחבי הזיכרון של תהליכי משתמש: כאשר מאותרת כניסה השייכת לאזור זיכרון ומצביעה למסגרת הניתנת לפינוי ובעלת פעילות "נמוכה", מבוצע פינוי של הדף ממרחב הזיכרון הנבדק.</a:t>
            </a:r>
          </a:p>
          <a:p>
            <a:pPr lvl="2"/>
            <a:r>
              <a:rPr lang="he-IL" altLang="en-US" dirty="0"/>
              <a:t>פינוי דף ממרחב זיכרון יחיד, ע"פ התהליך שהודגם קודם.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EF4FDE32-6566-4F59-ABF2-10440B5843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מערכות הפעלה - תרגול 11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1B71EB2-286F-40B0-8660-102BB6B98B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66</a:t>
            </a:fld>
            <a:endParaRPr lang="en-US"/>
          </a:p>
        </p:txBody>
      </p:sp>
      <p:pic>
        <p:nvPicPr>
          <p:cNvPr id="398340" name="Picture 4" descr="j0082457[1]">
            <a:extLst>
              <a:ext uri="{FF2B5EF4-FFF2-40B4-BE49-F238E27FC236}">
                <a16:creationId xmlns:a16="http://schemas.microsoft.com/office/drawing/2014/main" id="{C9FA2F80-5EA1-4300-9CF1-6582FA67A1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457200"/>
            <a:ext cx="1730375" cy="922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08752135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62" name="Rectangle 2">
            <a:extLst>
              <a:ext uri="{FF2B5EF4-FFF2-40B4-BE49-F238E27FC236}">
                <a16:creationId xmlns:a16="http://schemas.microsoft.com/office/drawing/2014/main" id="{ABC11C5B-BB1F-43E1-926A-210A8175BF0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e-IL" altLang="en-US" dirty="0"/>
              <a:t>דירוג פעילות של דפים בזיכרון</a:t>
            </a:r>
            <a:endParaRPr lang="en-US" altLang="en-US" dirty="0"/>
          </a:p>
        </p:txBody>
      </p:sp>
      <p:sp>
        <p:nvSpPr>
          <p:cNvPr id="399363" name="Rectangle 3">
            <a:extLst>
              <a:ext uri="{FF2B5EF4-FFF2-40B4-BE49-F238E27FC236}">
                <a16:creationId xmlns:a16="http://schemas.microsoft.com/office/drawing/2014/main" id="{96A0C576-3400-4E48-A6F5-509C41C92A40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e-IL" altLang="en-US" dirty="0"/>
              <a:t>הגרעין מחזיק שתי רשימות מקושרות כפולות מעגליות של רשומות מסגרות במטמון הדפים: </a:t>
            </a:r>
          </a:p>
          <a:p>
            <a:pPr lvl="1"/>
            <a:r>
              <a:rPr lang="en-US" altLang="en-US" b="1" dirty="0" err="1"/>
              <a:t>active_list</a:t>
            </a:r>
            <a:r>
              <a:rPr lang="he-IL" altLang="en-US" b="1" dirty="0"/>
              <a:t> </a:t>
            </a:r>
            <a:r>
              <a:rPr lang="he-IL" altLang="en-US" dirty="0"/>
              <a:t>– רשימת המסגרות ה"פעילות", כלומר מתאימות לדפים שניגשו אליהם "לאחרונה".</a:t>
            </a:r>
          </a:p>
          <a:p>
            <a:pPr lvl="1"/>
            <a:r>
              <a:rPr lang="en-US" altLang="en-US" b="1" dirty="0" err="1"/>
              <a:t>inactive_list</a:t>
            </a:r>
            <a:r>
              <a:rPr lang="he-IL" altLang="en-US" b="1" dirty="0"/>
              <a:t> </a:t>
            </a:r>
            <a:r>
              <a:rPr lang="he-IL" altLang="en-US" dirty="0"/>
              <a:t>– רשימת המסגרות ה"לא-פעילות", כלומר מתאימות לדפים שלא ניגשו אליהם "זמן מה".</a:t>
            </a:r>
          </a:p>
          <a:p>
            <a:pPr lvl="1"/>
            <a:r>
              <a:rPr lang="he-IL" altLang="en-US" dirty="0"/>
              <a:t>הרשימות זרות, וכל מסגרת הניתנת לפינוי מקושרת לאחת הרשימות בלבד.</a:t>
            </a:r>
          </a:p>
          <a:p>
            <a:pPr lvl="1"/>
            <a:r>
              <a:rPr lang="he-IL" altLang="en-US" dirty="0"/>
              <a:t>מסגרות (הרשומות שלהן) מועברות בין הרשימות כפי שנראה בהמשך.</a:t>
            </a:r>
          </a:p>
          <a:p>
            <a:pPr lvl="1"/>
            <a:r>
              <a:rPr lang="he-IL" altLang="en-US" dirty="0"/>
              <a:t>מסגרת מוספת לרשימה דרך ראש הרשימה.</a:t>
            </a:r>
          </a:p>
          <a:p>
            <a:pPr lvl="1"/>
            <a:endParaRPr lang="he-IL" altLang="en-US" dirty="0"/>
          </a:p>
          <a:p>
            <a:r>
              <a:rPr lang="he-IL" altLang="en-US" dirty="0"/>
              <a:t>פינוי בפועל של דפים ממסגרות מבוצע החל מסוף רשימת ה- </a:t>
            </a:r>
            <a:r>
              <a:rPr lang="en-US" altLang="en-US" dirty="0" err="1"/>
              <a:t>inactive_list</a:t>
            </a:r>
            <a:r>
              <a:rPr lang="he-IL" altLang="en-US" dirty="0"/>
              <a:t>, כלומר מתחילים מהמסגרות הכי "לא פעילות".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C5438839-F39E-4F86-AC11-0AE200CAE6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מערכות הפעלה - תרגול 11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8DE6483-C2D6-48D5-8F2B-5A6E6BC57E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67</a:t>
            </a:fld>
            <a:endParaRPr lang="en-US"/>
          </a:p>
        </p:txBody>
      </p:sp>
      <p:pic>
        <p:nvPicPr>
          <p:cNvPr id="399365" name="Picture 5" descr="BD07019_[1]">
            <a:extLst>
              <a:ext uri="{FF2B5EF4-FFF2-40B4-BE49-F238E27FC236}">
                <a16:creationId xmlns:a16="http://schemas.microsoft.com/office/drawing/2014/main" id="{D222E3E9-3368-46BA-A1C8-FE7F7DA597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457200"/>
            <a:ext cx="925513" cy="1050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14232183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94CD6-8A02-4C19-AE39-E8BF32DEFF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altLang="en-US" dirty="0"/>
              <a:t>דירוג פעילות של דפים בזיכרון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A121C40-B420-4C22-A684-74A46429ED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he-IL"/>
              <a:t>מערכות הפעלה - תרגול 11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DAACA4A-8EE2-4010-BF0A-7EFDCAA695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68</a:t>
            </a:fld>
            <a:endParaRPr lang="en-US"/>
          </a:p>
        </p:txBody>
      </p:sp>
      <p:graphicFrame>
        <p:nvGraphicFramePr>
          <p:cNvPr id="5" name="Group 2">
            <a:extLst>
              <a:ext uri="{FF2B5EF4-FFF2-40B4-BE49-F238E27FC236}">
                <a16:creationId xmlns:a16="http://schemas.microsoft.com/office/drawing/2014/main" id="{DB29B78D-8319-42EF-882F-73566ACD487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3070252"/>
              </p:ext>
            </p:extLst>
          </p:nvPr>
        </p:nvGraphicFramePr>
        <p:xfrm>
          <a:off x="1937286" y="2068703"/>
          <a:ext cx="5682713" cy="4118611"/>
        </p:xfrm>
        <a:graphic>
          <a:graphicData uri="http://schemas.openxmlformats.org/drawingml/2006/table">
            <a:tbl>
              <a:tblPr rtl="1"/>
              <a:tblGrid>
                <a:gridCol w="726817">
                  <a:extLst>
                    <a:ext uri="{9D8B030D-6E8A-4147-A177-3AD203B41FA5}">
                      <a16:colId xmlns:a16="http://schemas.microsoft.com/office/drawing/2014/main" val="932275852"/>
                    </a:ext>
                  </a:extLst>
                </a:gridCol>
                <a:gridCol w="1051034">
                  <a:extLst>
                    <a:ext uri="{9D8B030D-6E8A-4147-A177-3AD203B41FA5}">
                      <a16:colId xmlns:a16="http://schemas.microsoft.com/office/drawing/2014/main" val="1774963572"/>
                    </a:ext>
                  </a:extLst>
                </a:gridCol>
                <a:gridCol w="888926">
                  <a:extLst>
                    <a:ext uri="{9D8B030D-6E8A-4147-A177-3AD203B41FA5}">
                      <a16:colId xmlns:a16="http://schemas.microsoft.com/office/drawing/2014/main" val="1490870416"/>
                    </a:ext>
                  </a:extLst>
                </a:gridCol>
                <a:gridCol w="700096">
                  <a:extLst>
                    <a:ext uri="{9D8B030D-6E8A-4147-A177-3AD203B41FA5}">
                      <a16:colId xmlns:a16="http://schemas.microsoft.com/office/drawing/2014/main" val="2820638113"/>
                    </a:ext>
                  </a:extLst>
                </a:gridCol>
                <a:gridCol w="700096">
                  <a:extLst>
                    <a:ext uri="{9D8B030D-6E8A-4147-A177-3AD203B41FA5}">
                      <a16:colId xmlns:a16="http://schemas.microsoft.com/office/drawing/2014/main" val="2064795212"/>
                    </a:ext>
                  </a:extLst>
                </a:gridCol>
                <a:gridCol w="806981">
                  <a:extLst>
                    <a:ext uri="{9D8B030D-6E8A-4147-A177-3AD203B41FA5}">
                      <a16:colId xmlns:a16="http://schemas.microsoft.com/office/drawing/2014/main" val="3489992301"/>
                    </a:ext>
                  </a:extLst>
                </a:gridCol>
                <a:gridCol w="808763">
                  <a:extLst>
                    <a:ext uri="{9D8B030D-6E8A-4147-A177-3AD203B41FA5}">
                      <a16:colId xmlns:a16="http://schemas.microsoft.com/office/drawing/2014/main" val="2712781548"/>
                    </a:ext>
                  </a:extLst>
                </a:gridCol>
              </a:tblGrid>
              <a:tr h="401638">
                <a:tc>
                  <a:txBody>
                    <a:bodyPr/>
                    <a:lstStyle>
                      <a:lvl1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algn="r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algn="r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index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algn="r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algn="r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mapping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algn="r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algn="r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pprev_hash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algn="r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algn="r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next_hash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lru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algn="r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algn="r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count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algn="r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algn="r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e-IL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מספר מסגרת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2451869"/>
                  </a:ext>
                </a:extLst>
              </a:tr>
              <a:tr h="327025">
                <a:tc>
                  <a:txBody>
                    <a:bodyPr/>
                    <a:lstStyle>
                      <a:lvl1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algn="r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algn="r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algn="r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algn="r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algn="r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algn="r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algn="r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algn="r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algn="r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algn="r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algn="r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algn="r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e-IL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..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39388091"/>
                  </a:ext>
                </a:extLst>
              </a:tr>
              <a:tr h="327025">
                <a:tc>
                  <a:txBody>
                    <a:bodyPr/>
                    <a:lstStyle>
                      <a:lvl1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algn="r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algn="r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NULL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algn="r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algn="r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NULL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algn="r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algn="r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algn="r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algn="r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NULL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algn="r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algn="r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e-IL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--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algn="r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algn="r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e-IL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1295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86722848"/>
                  </a:ext>
                </a:extLst>
              </a:tr>
              <a:tr h="327025">
                <a:tc>
                  <a:txBody>
                    <a:bodyPr/>
                    <a:lstStyle>
                      <a:lvl1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algn="r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algn="r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algn="r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algn="r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algn="r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algn="r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algn="r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algn="r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algn="r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algn="r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algn="r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algn="r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e-IL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..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84995478"/>
                  </a:ext>
                </a:extLst>
              </a:tr>
              <a:tr h="327025">
                <a:tc>
                  <a:txBody>
                    <a:bodyPr/>
                    <a:lstStyle>
                      <a:lvl1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algn="r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algn="r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algn="r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algn="r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algn="r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algn="r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algn="r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algn="r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algn="r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algn="r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algn="r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algn="r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e-IL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5439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40800151"/>
                  </a:ext>
                </a:extLst>
              </a:tr>
              <a:tr h="327025">
                <a:tc>
                  <a:txBody>
                    <a:bodyPr/>
                    <a:lstStyle>
                      <a:lvl1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algn="r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algn="r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algn="r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algn="r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algn="r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algn="r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algn="r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algn="r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algn="r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algn="r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algn="r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algn="r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e-IL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..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16883205"/>
                  </a:ext>
                </a:extLst>
              </a:tr>
              <a:tr h="330200">
                <a:tc>
                  <a:txBody>
                    <a:bodyPr/>
                    <a:lstStyle>
                      <a:lvl1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algn="r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algn="r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NULL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algn="r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algn="r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NULL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algn="r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algn="r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algn="r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algn="r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algn="r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algn="r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algn="r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algn="r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e-IL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11234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37968510"/>
                  </a:ext>
                </a:extLst>
              </a:tr>
              <a:tr h="327025">
                <a:tc>
                  <a:txBody>
                    <a:bodyPr/>
                    <a:lstStyle>
                      <a:lvl1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algn="r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algn="r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algn="r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algn="r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algn="r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algn="r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algn="r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algn="r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algn="r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algn="r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algn="r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algn="r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e-IL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..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41196760"/>
                  </a:ext>
                </a:extLst>
              </a:tr>
              <a:tr h="325438">
                <a:tc>
                  <a:txBody>
                    <a:bodyPr/>
                    <a:lstStyle>
                      <a:lvl1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algn="r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algn="r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NULL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algn="r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algn="r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NULL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algn="r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algn="r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algn="r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algn="r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algn="r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algn="r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algn="r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algn="r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e-IL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45442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86062737"/>
                  </a:ext>
                </a:extLst>
              </a:tr>
              <a:tr h="328613">
                <a:tc>
                  <a:txBody>
                    <a:bodyPr/>
                    <a:lstStyle>
                      <a:lvl1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algn="r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algn="r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algn="r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algn="r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algn="r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algn="r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algn="r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algn="r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algn="r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algn="r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algn="r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algn="r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e-IL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..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41108456"/>
                  </a:ext>
                </a:extLst>
              </a:tr>
              <a:tr h="327025">
                <a:tc>
                  <a:txBody>
                    <a:bodyPr/>
                    <a:lstStyle>
                      <a:lvl1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algn="r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algn="r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algn="r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algn="r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algn="r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algn="r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algn="r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algn="r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algn="r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algn="r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algn="r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algn="r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e-IL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93421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91522155"/>
                  </a:ext>
                </a:extLst>
              </a:tr>
              <a:tr h="327025">
                <a:tc>
                  <a:txBody>
                    <a:bodyPr/>
                    <a:lstStyle>
                      <a:lvl1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algn="r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algn="r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algn="r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algn="r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algn="r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algn="r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algn="r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algn="r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algn="r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algn="r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algn="r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algn="r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algn="r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e-IL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..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12037472"/>
                  </a:ext>
                </a:extLst>
              </a:tr>
            </a:tbl>
          </a:graphicData>
        </a:graphic>
      </p:graphicFrame>
      <p:sp>
        <p:nvSpPr>
          <p:cNvPr id="6" name="Text Box 149">
            <a:extLst>
              <a:ext uri="{FF2B5EF4-FFF2-40B4-BE49-F238E27FC236}">
                <a16:creationId xmlns:a16="http://schemas.microsoft.com/office/drawing/2014/main" id="{5E4440CD-9899-4A2A-AEBE-D5495D5864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91894" y="1709928"/>
            <a:ext cx="165258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A1FD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e-IL" altLang="en-US" b="1" dirty="0"/>
              <a:t>טבלת המסגרות</a:t>
            </a:r>
            <a:endParaRPr lang="en-US" altLang="en-US" b="1" dirty="0"/>
          </a:p>
        </p:txBody>
      </p:sp>
      <p:sp>
        <p:nvSpPr>
          <p:cNvPr id="11" name="Freeform 153">
            <a:extLst>
              <a:ext uri="{FF2B5EF4-FFF2-40B4-BE49-F238E27FC236}">
                <a16:creationId xmlns:a16="http://schemas.microsoft.com/office/drawing/2014/main" id="{9079FFBB-DDE9-488E-AC24-C1CD7E352A33}"/>
              </a:ext>
            </a:extLst>
          </p:cNvPr>
          <p:cNvSpPr>
            <a:spLocks/>
          </p:cNvSpPr>
          <p:nvPr/>
        </p:nvSpPr>
        <p:spPr bwMode="auto">
          <a:xfrm flipH="1" flipV="1">
            <a:off x="3697528" y="4944441"/>
            <a:ext cx="182880" cy="822960"/>
          </a:xfrm>
          <a:custGeom>
            <a:avLst/>
            <a:gdLst>
              <a:gd name="T0" fmla="*/ 18 w 74"/>
              <a:gd name="T1" fmla="*/ 0 h 150"/>
              <a:gd name="T2" fmla="*/ 71 w 74"/>
              <a:gd name="T3" fmla="*/ 74 h 150"/>
              <a:gd name="T4" fmla="*/ 0 w 74"/>
              <a:gd name="T5" fmla="*/ 150 h 1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74" h="150">
                <a:moveTo>
                  <a:pt x="18" y="0"/>
                </a:moveTo>
                <a:cubicBezTo>
                  <a:pt x="27" y="13"/>
                  <a:pt x="74" y="49"/>
                  <a:pt x="71" y="74"/>
                </a:cubicBezTo>
                <a:cubicBezTo>
                  <a:pt x="68" y="99"/>
                  <a:pt x="37" y="123"/>
                  <a:pt x="0" y="150"/>
                </a:cubicBezTo>
              </a:path>
            </a:pathLst>
          </a:custGeom>
          <a:noFill/>
          <a:ln w="25400" cap="flat" cmpd="sng">
            <a:solidFill>
              <a:srgbClr val="339966"/>
            </a:solidFill>
            <a:prstDash val="sysDot"/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A1FD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Text Box 150">
            <a:extLst>
              <a:ext uri="{FF2B5EF4-FFF2-40B4-BE49-F238E27FC236}">
                <a16:creationId xmlns:a16="http://schemas.microsoft.com/office/drawing/2014/main" id="{6DB84BA4-CDDB-4A7E-83EB-93701D7988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78654" y="2872024"/>
            <a:ext cx="63030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A1FD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rtl="1"/>
            <a:r>
              <a:rPr lang="he-IL" altLang="en-US" sz="1200" b="1" dirty="0"/>
              <a:t>מסגרת</a:t>
            </a:r>
          </a:p>
          <a:p>
            <a:pPr algn="r" rtl="1"/>
            <a:r>
              <a:rPr lang="he-IL" altLang="en-US" sz="1200" b="1" dirty="0"/>
              <a:t>גרעין</a:t>
            </a:r>
            <a:endParaRPr lang="en-US" altLang="en-US" sz="1200" b="1" dirty="0"/>
          </a:p>
        </p:txBody>
      </p:sp>
      <p:sp>
        <p:nvSpPr>
          <p:cNvPr id="16" name="Text Box 150">
            <a:extLst>
              <a:ext uri="{FF2B5EF4-FFF2-40B4-BE49-F238E27FC236}">
                <a16:creationId xmlns:a16="http://schemas.microsoft.com/office/drawing/2014/main" id="{2CAD92E4-F18F-4FFE-BC7D-CD6559C66F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78654" y="4834688"/>
            <a:ext cx="63030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A1FD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rtl="1"/>
            <a:r>
              <a:rPr lang="he-IL" altLang="en-US" sz="1200" b="1" dirty="0"/>
              <a:t>מסגרת</a:t>
            </a:r>
          </a:p>
          <a:p>
            <a:pPr algn="r" rtl="1"/>
            <a:r>
              <a:rPr lang="he-IL" altLang="en-US" sz="1200" b="1" dirty="0"/>
              <a:t>תהליך</a:t>
            </a:r>
            <a:endParaRPr lang="en-US" altLang="en-US" sz="1200" b="1" dirty="0"/>
          </a:p>
        </p:txBody>
      </p:sp>
      <p:sp>
        <p:nvSpPr>
          <p:cNvPr id="17" name="Text Box 150">
            <a:extLst>
              <a:ext uri="{FF2B5EF4-FFF2-40B4-BE49-F238E27FC236}">
                <a16:creationId xmlns:a16="http://schemas.microsoft.com/office/drawing/2014/main" id="{C9CC10F5-C958-454F-9BEB-4DDB55B51F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84094" y="5476948"/>
            <a:ext cx="63030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A1FD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rtl="1"/>
            <a:r>
              <a:rPr lang="he-IL" altLang="en-US" sz="1200" b="1" dirty="0"/>
              <a:t>מסגרת</a:t>
            </a:r>
          </a:p>
          <a:p>
            <a:pPr algn="r" rtl="1"/>
            <a:r>
              <a:rPr lang="he-IL" altLang="en-US" sz="1200" b="1" dirty="0"/>
              <a:t>תהליך</a:t>
            </a:r>
            <a:endParaRPr lang="en-US" altLang="en-US" sz="1200" b="1" dirty="0"/>
          </a:p>
        </p:txBody>
      </p:sp>
      <p:sp>
        <p:nvSpPr>
          <p:cNvPr id="18" name="Text Box 150">
            <a:extLst>
              <a:ext uri="{FF2B5EF4-FFF2-40B4-BE49-F238E27FC236}">
                <a16:creationId xmlns:a16="http://schemas.microsoft.com/office/drawing/2014/main" id="{E9EA83DD-699D-4564-81EA-E6596736C4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87379" y="3537668"/>
            <a:ext cx="63030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A1FD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rtl="1"/>
            <a:r>
              <a:rPr lang="he-IL" altLang="en-US" sz="1200" b="1" dirty="0"/>
              <a:t>מסגרת</a:t>
            </a:r>
          </a:p>
          <a:p>
            <a:pPr algn="r" rtl="1"/>
            <a:r>
              <a:rPr lang="he-IL" altLang="en-US" sz="1200" b="1" dirty="0"/>
              <a:t>תהליך</a:t>
            </a:r>
            <a:endParaRPr lang="en-US" altLang="en-US" sz="1200" b="1" dirty="0"/>
          </a:p>
        </p:txBody>
      </p:sp>
      <p:sp>
        <p:nvSpPr>
          <p:cNvPr id="19" name="Text Box 150">
            <a:extLst>
              <a:ext uri="{FF2B5EF4-FFF2-40B4-BE49-F238E27FC236}">
                <a16:creationId xmlns:a16="http://schemas.microsoft.com/office/drawing/2014/main" id="{FC64DEE9-1B81-4C36-AB99-96B9F77E7C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2819" y="4179928"/>
            <a:ext cx="63030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A1FD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rtl="1"/>
            <a:r>
              <a:rPr lang="he-IL" altLang="en-US" sz="1200" b="1" dirty="0"/>
              <a:t>מסגרת</a:t>
            </a:r>
          </a:p>
          <a:p>
            <a:pPr algn="r" rtl="1"/>
            <a:r>
              <a:rPr lang="he-IL" altLang="en-US" sz="1200" b="1" dirty="0"/>
              <a:t>תהליך</a:t>
            </a:r>
            <a:endParaRPr lang="en-US" altLang="en-US" sz="1200" b="1" dirty="0"/>
          </a:p>
        </p:txBody>
      </p:sp>
      <p:sp>
        <p:nvSpPr>
          <p:cNvPr id="14" name="Freeform 153">
            <a:extLst>
              <a:ext uri="{FF2B5EF4-FFF2-40B4-BE49-F238E27FC236}">
                <a16:creationId xmlns:a16="http://schemas.microsoft.com/office/drawing/2014/main" id="{2998A45E-8A67-475E-8C16-F90E9F1A5A94}"/>
              </a:ext>
            </a:extLst>
          </p:cNvPr>
          <p:cNvSpPr>
            <a:spLocks/>
          </p:cNvSpPr>
          <p:nvPr/>
        </p:nvSpPr>
        <p:spPr bwMode="auto">
          <a:xfrm flipV="1">
            <a:off x="3971849" y="4944439"/>
            <a:ext cx="72788" cy="365760"/>
          </a:xfrm>
          <a:custGeom>
            <a:avLst/>
            <a:gdLst>
              <a:gd name="T0" fmla="*/ 18 w 74"/>
              <a:gd name="T1" fmla="*/ 0 h 150"/>
              <a:gd name="T2" fmla="*/ 71 w 74"/>
              <a:gd name="T3" fmla="*/ 74 h 150"/>
              <a:gd name="T4" fmla="*/ 0 w 74"/>
              <a:gd name="T5" fmla="*/ 150 h 1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74" h="150">
                <a:moveTo>
                  <a:pt x="18" y="0"/>
                </a:moveTo>
                <a:cubicBezTo>
                  <a:pt x="27" y="13"/>
                  <a:pt x="74" y="49"/>
                  <a:pt x="71" y="74"/>
                </a:cubicBezTo>
                <a:cubicBezTo>
                  <a:pt x="68" y="99"/>
                  <a:pt x="37" y="123"/>
                  <a:pt x="0" y="150"/>
                </a:cubicBezTo>
              </a:path>
            </a:pathLst>
          </a:custGeom>
          <a:noFill/>
          <a:ln w="25400" cap="flat" cmpd="sng">
            <a:solidFill>
              <a:srgbClr val="339966"/>
            </a:solidFill>
            <a:prstDash val="sysDot"/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A1FD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Freeform 153">
            <a:extLst>
              <a:ext uri="{FF2B5EF4-FFF2-40B4-BE49-F238E27FC236}">
                <a16:creationId xmlns:a16="http://schemas.microsoft.com/office/drawing/2014/main" id="{EFC1088C-F3DE-4A1B-B0C8-1D694A03B0A0}"/>
              </a:ext>
            </a:extLst>
          </p:cNvPr>
          <p:cNvSpPr>
            <a:spLocks/>
          </p:cNvSpPr>
          <p:nvPr/>
        </p:nvSpPr>
        <p:spPr bwMode="auto">
          <a:xfrm flipV="1">
            <a:off x="3992169" y="5401639"/>
            <a:ext cx="72788" cy="365760"/>
          </a:xfrm>
          <a:custGeom>
            <a:avLst/>
            <a:gdLst>
              <a:gd name="T0" fmla="*/ 18 w 74"/>
              <a:gd name="T1" fmla="*/ 0 h 150"/>
              <a:gd name="T2" fmla="*/ 71 w 74"/>
              <a:gd name="T3" fmla="*/ 74 h 150"/>
              <a:gd name="T4" fmla="*/ 0 w 74"/>
              <a:gd name="T5" fmla="*/ 150 h 1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74" h="150">
                <a:moveTo>
                  <a:pt x="18" y="0"/>
                </a:moveTo>
                <a:cubicBezTo>
                  <a:pt x="27" y="13"/>
                  <a:pt x="74" y="49"/>
                  <a:pt x="71" y="74"/>
                </a:cubicBezTo>
                <a:cubicBezTo>
                  <a:pt x="68" y="99"/>
                  <a:pt x="37" y="123"/>
                  <a:pt x="0" y="150"/>
                </a:cubicBezTo>
              </a:path>
            </a:pathLst>
          </a:custGeom>
          <a:noFill/>
          <a:ln w="25400" cap="flat" cmpd="sng">
            <a:solidFill>
              <a:srgbClr val="339966"/>
            </a:solidFill>
            <a:prstDash val="sysDot"/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A1FD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Freeform 153">
            <a:extLst>
              <a:ext uri="{FF2B5EF4-FFF2-40B4-BE49-F238E27FC236}">
                <a16:creationId xmlns:a16="http://schemas.microsoft.com/office/drawing/2014/main" id="{7F81BDED-3207-46AA-995F-F865524A1EDB}"/>
              </a:ext>
            </a:extLst>
          </p:cNvPr>
          <p:cNvSpPr>
            <a:spLocks/>
          </p:cNvSpPr>
          <p:nvPr/>
        </p:nvSpPr>
        <p:spPr bwMode="auto">
          <a:xfrm flipV="1">
            <a:off x="3910888" y="3643961"/>
            <a:ext cx="182880" cy="822960"/>
          </a:xfrm>
          <a:custGeom>
            <a:avLst/>
            <a:gdLst>
              <a:gd name="T0" fmla="*/ 18 w 74"/>
              <a:gd name="T1" fmla="*/ 0 h 150"/>
              <a:gd name="T2" fmla="*/ 71 w 74"/>
              <a:gd name="T3" fmla="*/ 74 h 150"/>
              <a:gd name="T4" fmla="*/ 0 w 74"/>
              <a:gd name="T5" fmla="*/ 150 h 1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74" h="150">
                <a:moveTo>
                  <a:pt x="18" y="0"/>
                </a:moveTo>
                <a:cubicBezTo>
                  <a:pt x="27" y="13"/>
                  <a:pt x="74" y="49"/>
                  <a:pt x="71" y="74"/>
                </a:cubicBezTo>
                <a:cubicBezTo>
                  <a:pt x="68" y="99"/>
                  <a:pt x="37" y="123"/>
                  <a:pt x="0" y="150"/>
                </a:cubicBezTo>
              </a:path>
            </a:pathLst>
          </a:custGeom>
          <a:noFill/>
          <a:ln w="25400" cap="flat" cmpd="sng">
            <a:solidFill>
              <a:srgbClr val="FF0000"/>
            </a:solidFill>
            <a:prstDash val="sysDot"/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A1FD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" name="Freeform 153">
            <a:extLst>
              <a:ext uri="{FF2B5EF4-FFF2-40B4-BE49-F238E27FC236}">
                <a16:creationId xmlns:a16="http://schemas.microsoft.com/office/drawing/2014/main" id="{6072B53A-6A50-4BC1-9D3D-FB35DFA12EB9}"/>
              </a:ext>
            </a:extLst>
          </p:cNvPr>
          <p:cNvSpPr>
            <a:spLocks/>
          </p:cNvSpPr>
          <p:nvPr/>
        </p:nvSpPr>
        <p:spPr bwMode="auto">
          <a:xfrm flipH="1" flipV="1">
            <a:off x="3768649" y="3643959"/>
            <a:ext cx="72788" cy="365760"/>
          </a:xfrm>
          <a:custGeom>
            <a:avLst/>
            <a:gdLst>
              <a:gd name="T0" fmla="*/ 18 w 74"/>
              <a:gd name="T1" fmla="*/ 0 h 150"/>
              <a:gd name="T2" fmla="*/ 71 w 74"/>
              <a:gd name="T3" fmla="*/ 74 h 150"/>
              <a:gd name="T4" fmla="*/ 0 w 74"/>
              <a:gd name="T5" fmla="*/ 150 h 1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74" h="150">
                <a:moveTo>
                  <a:pt x="18" y="0"/>
                </a:moveTo>
                <a:cubicBezTo>
                  <a:pt x="27" y="13"/>
                  <a:pt x="74" y="49"/>
                  <a:pt x="71" y="74"/>
                </a:cubicBezTo>
                <a:cubicBezTo>
                  <a:pt x="68" y="99"/>
                  <a:pt x="37" y="123"/>
                  <a:pt x="0" y="150"/>
                </a:cubicBezTo>
              </a:path>
            </a:pathLst>
          </a:custGeom>
          <a:noFill/>
          <a:ln w="25400" cap="flat" cmpd="sng">
            <a:solidFill>
              <a:srgbClr val="FF0000"/>
            </a:solidFill>
            <a:prstDash val="sysDot"/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A1FD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" name="Freeform 153">
            <a:extLst>
              <a:ext uri="{FF2B5EF4-FFF2-40B4-BE49-F238E27FC236}">
                <a16:creationId xmlns:a16="http://schemas.microsoft.com/office/drawing/2014/main" id="{3229803B-0945-4ADC-8E85-384D41E1504C}"/>
              </a:ext>
            </a:extLst>
          </p:cNvPr>
          <p:cNvSpPr>
            <a:spLocks/>
          </p:cNvSpPr>
          <p:nvPr/>
        </p:nvSpPr>
        <p:spPr bwMode="auto">
          <a:xfrm flipH="1" flipV="1">
            <a:off x="3788969" y="4101159"/>
            <a:ext cx="72788" cy="365760"/>
          </a:xfrm>
          <a:custGeom>
            <a:avLst/>
            <a:gdLst>
              <a:gd name="T0" fmla="*/ 18 w 74"/>
              <a:gd name="T1" fmla="*/ 0 h 150"/>
              <a:gd name="T2" fmla="*/ 71 w 74"/>
              <a:gd name="T3" fmla="*/ 74 h 150"/>
              <a:gd name="T4" fmla="*/ 0 w 74"/>
              <a:gd name="T5" fmla="*/ 150 h 1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74" h="150">
                <a:moveTo>
                  <a:pt x="18" y="0"/>
                </a:moveTo>
                <a:cubicBezTo>
                  <a:pt x="27" y="13"/>
                  <a:pt x="74" y="49"/>
                  <a:pt x="71" y="74"/>
                </a:cubicBezTo>
                <a:cubicBezTo>
                  <a:pt x="68" y="99"/>
                  <a:pt x="37" y="123"/>
                  <a:pt x="0" y="150"/>
                </a:cubicBezTo>
              </a:path>
            </a:pathLst>
          </a:custGeom>
          <a:noFill/>
          <a:ln w="25400" cap="flat" cmpd="sng">
            <a:solidFill>
              <a:srgbClr val="FF0000"/>
            </a:solidFill>
            <a:prstDash val="sysDot"/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A1FD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6026580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1410" name="Rectangle 2">
            <a:extLst>
              <a:ext uri="{FF2B5EF4-FFF2-40B4-BE49-F238E27FC236}">
                <a16:creationId xmlns:a16="http://schemas.microsoft.com/office/drawing/2014/main" id="{29655E3E-63A1-45C4-A19C-033191D5E23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e-IL" altLang="en-US"/>
              <a:t>דירוג פעילות של דפים בזיכרון</a:t>
            </a:r>
            <a:endParaRPr lang="en-US" altLang="en-US" dirty="0"/>
          </a:p>
        </p:txBody>
      </p:sp>
      <p:sp>
        <p:nvSpPr>
          <p:cNvPr id="401411" name="Rectangle 3">
            <a:extLst>
              <a:ext uri="{FF2B5EF4-FFF2-40B4-BE49-F238E27FC236}">
                <a16:creationId xmlns:a16="http://schemas.microsoft.com/office/drawing/2014/main" id="{42D8BFD6-105A-4177-9505-52F26D67079C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he-IL" altLang="en-US" dirty="0"/>
          </a:p>
          <a:p>
            <a:endParaRPr lang="he-IL" altLang="en-US" dirty="0"/>
          </a:p>
          <a:p>
            <a:endParaRPr lang="he-IL" altLang="en-US" dirty="0"/>
          </a:p>
          <a:p>
            <a:endParaRPr lang="he-IL" altLang="en-US" dirty="0"/>
          </a:p>
          <a:p>
            <a:endParaRPr lang="he-IL" altLang="en-US" dirty="0"/>
          </a:p>
          <a:p>
            <a:endParaRPr lang="he-IL" altLang="en-US" dirty="0"/>
          </a:p>
          <a:p>
            <a:endParaRPr lang="he-IL" altLang="en-US" dirty="0"/>
          </a:p>
          <a:p>
            <a:r>
              <a:rPr lang="he-IL" altLang="en-US" dirty="0"/>
              <a:t>הפונקציה </a:t>
            </a:r>
            <a:r>
              <a:rPr lang="en-US" altLang="en-US" dirty="0" err="1"/>
              <a:t>mark_page_accessed</a:t>
            </a:r>
            <a:r>
              <a:rPr lang="en-US" altLang="en-US" dirty="0"/>
              <a:t>()</a:t>
            </a:r>
            <a:r>
              <a:rPr lang="he-IL" altLang="en-US" dirty="0"/>
              <a:t> מופעלת עבור מסגרת כאשר:</a:t>
            </a:r>
          </a:p>
          <a:p>
            <a:pPr lvl="1"/>
            <a:r>
              <a:rPr lang="he-IL" altLang="en-US" dirty="0"/>
              <a:t>המסגרת נטענת מהדיסק.</a:t>
            </a:r>
          </a:p>
          <a:p>
            <a:pPr lvl="1"/>
            <a:r>
              <a:rPr lang="he-IL" altLang="en-US" dirty="0"/>
              <a:t>הגרעין סורק את טבלאות הדפים כדי לפנות דפים ומגלה שביט </a:t>
            </a:r>
            <a:r>
              <a:rPr lang="en-US" altLang="en-US" dirty="0"/>
              <a:t>accessed</a:t>
            </a:r>
            <a:r>
              <a:rPr lang="he-IL" altLang="en-US" dirty="0"/>
              <a:t> של הדף המתאים בטבלת הדפים דלוק (ולאחר מכן מכבים את הביט </a:t>
            </a:r>
            <a:r>
              <a:rPr lang="en-US" altLang="en-US" dirty="0"/>
              <a:t>accessed</a:t>
            </a:r>
            <a:r>
              <a:rPr lang="he-IL" altLang="en-US" dirty="0"/>
              <a:t> בטבלת הדפים).</a:t>
            </a:r>
          </a:p>
          <a:p>
            <a:r>
              <a:rPr lang="he-IL" altLang="en-US" dirty="0"/>
              <a:t>הפונקציה </a:t>
            </a:r>
            <a:r>
              <a:rPr lang="en-US" altLang="en-US" dirty="0" err="1"/>
              <a:t>refill_inactive</a:t>
            </a:r>
            <a:r>
              <a:rPr lang="en-US" altLang="en-US" dirty="0"/>
              <a:t>()</a:t>
            </a:r>
            <a:r>
              <a:rPr lang="he-IL" altLang="en-US" dirty="0"/>
              <a:t> מופעלת כאשר יש צורך לפנות דפים.</a:t>
            </a:r>
          </a:p>
          <a:p>
            <a:r>
              <a:rPr lang="he-IL" altLang="en-US" dirty="0"/>
              <a:t>האלגוריתם הוא קירוב ל-</a:t>
            </a:r>
            <a:r>
              <a:rPr lang="en-US" altLang="en-US" dirty="0"/>
              <a:t>LFU</a:t>
            </a:r>
            <a:r>
              <a:rPr lang="he-IL" altLang="en-US" dirty="0"/>
              <a:t> (עד 3 הזדמנויות) + ניהול מחסנית.</a:t>
            </a:r>
            <a:endParaRPr lang="en-US" altLang="en-US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4FA6B3BD-6BE7-4826-836D-32B626C5A8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מערכות הפעלה - תרגול 11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F18703F-090A-4CF1-9554-53084A1F23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69</a:t>
            </a:fld>
            <a:endParaRPr lang="en-US"/>
          </a:p>
        </p:txBody>
      </p:sp>
      <p:sp>
        <p:nvSpPr>
          <p:cNvPr id="401413" name="AutoShape 5">
            <a:extLst>
              <a:ext uri="{FF2B5EF4-FFF2-40B4-BE49-F238E27FC236}">
                <a16:creationId xmlns:a16="http://schemas.microsoft.com/office/drawing/2014/main" id="{592F49B5-7468-4010-AB47-526A95E9FA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8893" y="2987243"/>
            <a:ext cx="1828800" cy="644525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 sz="1600"/>
              <a:t>PG_referenced=1</a:t>
            </a:r>
          </a:p>
          <a:p>
            <a:r>
              <a:rPr lang="en-US" altLang="en-US" sz="1600"/>
              <a:t>PG_active=0</a:t>
            </a:r>
          </a:p>
        </p:txBody>
      </p:sp>
      <p:sp>
        <p:nvSpPr>
          <p:cNvPr id="401414" name="AutoShape 6">
            <a:extLst>
              <a:ext uri="{FF2B5EF4-FFF2-40B4-BE49-F238E27FC236}">
                <a16:creationId xmlns:a16="http://schemas.microsoft.com/office/drawing/2014/main" id="{64ED3F87-56CA-454C-A3A1-00455E5647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11593" y="1955368"/>
            <a:ext cx="1828800" cy="600075"/>
          </a:xfrm>
          <a:prstGeom prst="roundRect">
            <a:avLst>
              <a:gd name="adj" fmla="val 16667"/>
            </a:avLst>
          </a:prstGeom>
          <a:solidFill>
            <a:srgbClr val="339966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 sz="1600"/>
              <a:t>PG_referenced=0</a:t>
            </a:r>
          </a:p>
          <a:p>
            <a:r>
              <a:rPr lang="en-US" altLang="en-US" sz="1600"/>
              <a:t>PG_active=1</a:t>
            </a:r>
          </a:p>
        </p:txBody>
      </p:sp>
      <p:sp>
        <p:nvSpPr>
          <p:cNvPr id="401415" name="AutoShape 7">
            <a:extLst>
              <a:ext uri="{FF2B5EF4-FFF2-40B4-BE49-F238E27FC236}">
                <a16:creationId xmlns:a16="http://schemas.microsoft.com/office/drawing/2014/main" id="{06618694-FBBD-4D09-B8EA-3112E3FD86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11593" y="2945968"/>
            <a:ext cx="1828800" cy="685800"/>
          </a:xfrm>
          <a:prstGeom prst="roundRect">
            <a:avLst>
              <a:gd name="adj" fmla="val 16667"/>
            </a:avLst>
          </a:prstGeom>
          <a:solidFill>
            <a:srgbClr val="339966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 sz="1600"/>
              <a:t>PG_referenced=1</a:t>
            </a:r>
          </a:p>
          <a:p>
            <a:r>
              <a:rPr lang="en-US" altLang="en-US" sz="1600"/>
              <a:t>PG_active=1</a:t>
            </a:r>
          </a:p>
        </p:txBody>
      </p:sp>
      <p:sp>
        <p:nvSpPr>
          <p:cNvPr id="401416" name="Line 8">
            <a:extLst>
              <a:ext uri="{FF2B5EF4-FFF2-40B4-BE49-F238E27FC236}">
                <a16:creationId xmlns:a16="http://schemas.microsoft.com/office/drawing/2014/main" id="{C32B0ED0-0653-4016-93F2-4860EAE81FDE}"/>
              </a:ext>
            </a:extLst>
          </p:cNvPr>
          <p:cNvSpPr>
            <a:spLocks noChangeShapeType="1"/>
          </p:cNvSpPr>
          <p:nvPr/>
        </p:nvSpPr>
        <p:spPr bwMode="auto">
          <a:xfrm>
            <a:off x="4268493" y="1574368"/>
            <a:ext cx="0" cy="431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1417" name="Line 9">
            <a:extLst>
              <a:ext uri="{FF2B5EF4-FFF2-40B4-BE49-F238E27FC236}">
                <a16:creationId xmlns:a16="http://schemas.microsoft.com/office/drawing/2014/main" id="{465F1EEA-92BA-4C35-8638-46FA2AF4A290}"/>
              </a:ext>
            </a:extLst>
          </p:cNvPr>
          <p:cNvSpPr>
            <a:spLocks noChangeShapeType="1"/>
          </p:cNvSpPr>
          <p:nvPr/>
        </p:nvSpPr>
        <p:spPr bwMode="auto">
          <a:xfrm>
            <a:off x="4266906" y="2555443"/>
            <a:ext cx="0" cy="431800"/>
          </a:xfrm>
          <a:prstGeom prst="line">
            <a:avLst/>
          </a:prstGeom>
          <a:noFill/>
          <a:ln w="25400">
            <a:solidFill>
              <a:srgbClr val="339966"/>
            </a:solidFill>
            <a:prstDash val="lg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401418" name="Line 10">
            <a:extLst>
              <a:ext uri="{FF2B5EF4-FFF2-40B4-BE49-F238E27FC236}">
                <a16:creationId xmlns:a16="http://schemas.microsoft.com/office/drawing/2014/main" id="{40C81AB1-3634-4902-BCCF-E4092F9F169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393266" y="2266517"/>
            <a:ext cx="818327" cy="720725"/>
          </a:xfrm>
          <a:prstGeom prst="line">
            <a:avLst/>
          </a:prstGeom>
          <a:noFill/>
          <a:ln w="25400">
            <a:solidFill>
              <a:srgbClr val="339966"/>
            </a:solidFill>
            <a:prstDash val="lg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401419" name="Line 11">
            <a:extLst>
              <a:ext uri="{FF2B5EF4-FFF2-40B4-BE49-F238E27FC236}">
                <a16:creationId xmlns:a16="http://schemas.microsoft.com/office/drawing/2014/main" id="{D1DEC958-B120-4975-A508-5860AFE620F1}"/>
              </a:ext>
            </a:extLst>
          </p:cNvPr>
          <p:cNvSpPr>
            <a:spLocks noChangeShapeType="1"/>
          </p:cNvSpPr>
          <p:nvPr/>
        </p:nvSpPr>
        <p:spPr bwMode="auto">
          <a:xfrm>
            <a:off x="6643393" y="2555443"/>
            <a:ext cx="0" cy="431800"/>
          </a:xfrm>
          <a:prstGeom prst="line">
            <a:avLst/>
          </a:prstGeom>
          <a:noFill/>
          <a:ln w="25400">
            <a:solidFill>
              <a:srgbClr val="339966"/>
            </a:solidFill>
            <a:prstDash val="lg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401420" name="Freeform 12">
            <a:extLst>
              <a:ext uri="{FF2B5EF4-FFF2-40B4-BE49-F238E27FC236}">
                <a16:creationId xmlns:a16="http://schemas.microsoft.com/office/drawing/2014/main" id="{951365F5-CF94-4ECA-BDC0-CF2862D1B860}"/>
              </a:ext>
            </a:extLst>
          </p:cNvPr>
          <p:cNvSpPr>
            <a:spLocks/>
          </p:cNvSpPr>
          <p:nvPr/>
        </p:nvSpPr>
        <p:spPr bwMode="auto">
          <a:xfrm>
            <a:off x="7870559" y="3250768"/>
            <a:ext cx="685800" cy="631825"/>
          </a:xfrm>
          <a:custGeom>
            <a:avLst/>
            <a:gdLst>
              <a:gd name="T0" fmla="*/ 0 w 384"/>
              <a:gd name="T1" fmla="*/ 189 h 390"/>
              <a:gd name="T2" fmla="*/ 97 w 384"/>
              <a:gd name="T3" fmla="*/ 348 h 390"/>
              <a:gd name="T4" fmla="*/ 218 w 384"/>
              <a:gd name="T5" fmla="*/ 378 h 390"/>
              <a:gd name="T6" fmla="*/ 364 w 384"/>
              <a:gd name="T7" fmla="*/ 275 h 390"/>
              <a:gd name="T8" fmla="*/ 339 w 384"/>
              <a:gd name="T9" fmla="*/ 39 h 390"/>
              <a:gd name="T10" fmla="*/ 97 w 384"/>
              <a:gd name="T11" fmla="*/ 39 h 3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84" h="390">
                <a:moveTo>
                  <a:pt x="0" y="189"/>
                </a:moveTo>
                <a:lnTo>
                  <a:pt x="97" y="348"/>
                </a:lnTo>
                <a:cubicBezTo>
                  <a:pt x="133" y="379"/>
                  <a:pt x="174" y="390"/>
                  <a:pt x="218" y="378"/>
                </a:cubicBezTo>
                <a:cubicBezTo>
                  <a:pt x="262" y="366"/>
                  <a:pt x="344" y="331"/>
                  <a:pt x="364" y="275"/>
                </a:cubicBezTo>
                <a:cubicBezTo>
                  <a:pt x="384" y="219"/>
                  <a:pt x="383" y="78"/>
                  <a:pt x="339" y="39"/>
                </a:cubicBezTo>
                <a:cubicBezTo>
                  <a:pt x="295" y="0"/>
                  <a:pt x="147" y="39"/>
                  <a:pt x="97" y="39"/>
                </a:cubicBezTo>
              </a:path>
            </a:pathLst>
          </a:custGeom>
          <a:noFill/>
          <a:ln w="25400" cap="flat" cmpd="sng">
            <a:solidFill>
              <a:srgbClr val="339966"/>
            </a:solidFill>
            <a:prstDash val="lgDash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401421" name="Line 13">
            <a:extLst>
              <a:ext uri="{FF2B5EF4-FFF2-40B4-BE49-F238E27FC236}">
                <a16:creationId xmlns:a16="http://schemas.microsoft.com/office/drawing/2014/main" id="{1865C01D-6E4E-44B5-98D6-16BE3FB9E410}"/>
              </a:ext>
            </a:extLst>
          </p:cNvPr>
          <p:cNvSpPr>
            <a:spLocks noChangeShapeType="1"/>
          </p:cNvSpPr>
          <p:nvPr/>
        </p:nvSpPr>
        <p:spPr bwMode="auto">
          <a:xfrm>
            <a:off x="7146631" y="2555443"/>
            <a:ext cx="0" cy="431800"/>
          </a:xfrm>
          <a:prstGeom prst="line">
            <a:avLst/>
          </a:prstGeom>
          <a:noFill/>
          <a:ln w="25400">
            <a:solidFill>
              <a:srgbClr val="FF0000"/>
            </a:solidFill>
            <a:prstDash val="sysDot"/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401422" name="Line 14">
            <a:extLst>
              <a:ext uri="{FF2B5EF4-FFF2-40B4-BE49-F238E27FC236}">
                <a16:creationId xmlns:a16="http://schemas.microsoft.com/office/drawing/2014/main" id="{B1BD1763-A7A1-4238-AFA4-8DA9947794B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487693" y="2555443"/>
            <a:ext cx="939800" cy="819150"/>
          </a:xfrm>
          <a:prstGeom prst="line">
            <a:avLst/>
          </a:prstGeom>
          <a:noFill/>
          <a:ln w="25400">
            <a:solidFill>
              <a:srgbClr val="FF0000"/>
            </a:solidFill>
            <a:prstDash val="sysDot"/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401423" name="Line 15">
            <a:extLst>
              <a:ext uri="{FF2B5EF4-FFF2-40B4-BE49-F238E27FC236}">
                <a16:creationId xmlns:a16="http://schemas.microsoft.com/office/drawing/2014/main" id="{3689AF5B-40B0-42C9-905D-D5A9F6F1C07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80866" y="2170137"/>
            <a:ext cx="360362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401424" name="Line 16">
            <a:extLst>
              <a:ext uri="{FF2B5EF4-FFF2-40B4-BE49-F238E27FC236}">
                <a16:creationId xmlns:a16="http://schemas.microsoft.com/office/drawing/2014/main" id="{DD0611AF-0F6F-423F-8B5E-D666F6DF9222}"/>
              </a:ext>
            </a:extLst>
          </p:cNvPr>
          <p:cNvSpPr>
            <a:spLocks noChangeShapeType="1"/>
          </p:cNvSpPr>
          <p:nvPr/>
        </p:nvSpPr>
        <p:spPr bwMode="auto">
          <a:xfrm>
            <a:off x="380866" y="2528912"/>
            <a:ext cx="360362" cy="0"/>
          </a:xfrm>
          <a:prstGeom prst="line">
            <a:avLst/>
          </a:prstGeom>
          <a:noFill/>
          <a:ln w="25400">
            <a:solidFill>
              <a:srgbClr val="FF0000"/>
            </a:solidFill>
            <a:prstDash val="sysDot"/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401425" name="Line 17">
            <a:extLst>
              <a:ext uri="{FF2B5EF4-FFF2-40B4-BE49-F238E27FC236}">
                <a16:creationId xmlns:a16="http://schemas.microsoft.com/office/drawing/2014/main" id="{513FB1C9-2F0C-4C38-B3DE-DEC3235210C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80866" y="2889275"/>
            <a:ext cx="360362" cy="0"/>
          </a:xfrm>
          <a:prstGeom prst="line">
            <a:avLst/>
          </a:prstGeom>
          <a:noFill/>
          <a:ln w="25400">
            <a:solidFill>
              <a:srgbClr val="339966"/>
            </a:solidFill>
            <a:prstDash val="lg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401426" name="Text Box 18">
            <a:extLst>
              <a:ext uri="{FF2B5EF4-FFF2-40B4-BE49-F238E27FC236}">
                <a16:creationId xmlns:a16="http://schemas.microsoft.com/office/drawing/2014/main" id="{0789F957-514A-48F0-B84F-8DA610F825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2666" y="1979181"/>
            <a:ext cx="2178802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A1FD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rtl="0"/>
            <a:r>
              <a:rPr lang="en-US" altLang="en-US" sz="1600"/>
              <a:t>add_to_page_cache()</a:t>
            </a:r>
          </a:p>
        </p:txBody>
      </p:sp>
      <p:sp>
        <p:nvSpPr>
          <p:cNvPr id="401427" name="Text Box 19">
            <a:extLst>
              <a:ext uri="{FF2B5EF4-FFF2-40B4-BE49-F238E27FC236}">
                <a16:creationId xmlns:a16="http://schemas.microsoft.com/office/drawing/2014/main" id="{93765D2F-398B-4C60-AF50-516A051BD8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2666" y="2339543"/>
            <a:ext cx="150554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A1FD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rtl="0"/>
            <a:r>
              <a:rPr lang="en-US" altLang="en-US" sz="1600"/>
              <a:t>refill_inactive()</a:t>
            </a:r>
          </a:p>
        </p:txBody>
      </p:sp>
      <p:sp>
        <p:nvSpPr>
          <p:cNvPr id="401428" name="Text Box 20">
            <a:extLst>
              <a:ext uri="{FF2B5EF4-FFF2-40B4-BE49-F238E27FC236}">
                <a16:creationId xmlns:a16="http://schemas.microsoft.com/office/drawing/2014/main" id="{BD7BE249-4882-4B53-8230-8A8E97B7D1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2666" y="2699906"/>
            <a:ext cx="2327881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A1FD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rtl="0"/>
            <a:r>
              <a:rPr lang="en-US" altLang="en-US" sz="1600"/>
              <a:t>mark_page_accessed()</a:t>
            </a:r>
          </a:p>
        </p:txBody>
      </p:sp>
      <p:sp>
        <p:nvSpPr>
          <p:cNvPr id="401412" name="AutoShape 4">
            <a:extLst>
              <a:ext uri="{FF2B5EF4-FFF2-40B4-BE49-F238E27FC236}">
                <a16:creationId xmlns:a16="http://schemas.microsoft.com/office/drawing/2014/main" id="{D14DAFF8-1E46-40BE-B1DA-F2D3F3C3D8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8893" y="1979181"/>
            <a:ext cx="1828800" cy="661987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 sz="1600"/>
              <a:t>PG_referenced=0</a:t>
            </a:r>
          </a:p>
          <a:p>
            <a:r>
              <a:rPr lang="en-US" altLang="en-US" sz="1600"/>
              <a:t>PG_active=0</a:t>
            </a:r>
          </a:p>
        </p:txBody>
      </p:sp>
    </p:spTree>
    <p:extLst>
      <p:ext uri="{BB962C8B-B14F-4D97-AF65-F5344CB8AC3E}">
        <p14:creationId xmlns:p14="http://schemas.microsoft.com/office/powerpoint/2010/main" val="21771868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2">
            <a:extLst>
              <a:ext uri="{FF2B5EF4-FFF2-40B4-BE49-F238E27FC236}">
                <a16:creationId xmlns:a16="http://schemas.microsoft.com/office/drawing/2014/main" id="{0AC50E65-E0EF-4284-B2A8-81E8DBBB784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e-IL" altLang="en-US" dirty="0"/>
              <a:t>מתאר הזיכרון של תהליך</a:t>
            </a:r>
            <a:endParaRPr lang="en-US" altLang="en-US" dirty="0"/>
          </a:p>
        </p:txBody>
      </p:sp>
      <p:sp>
        <p:nvSpPr>
          <p:cNvPr id="15366" name="Rectangle 3">
            <a:extLst>
              <a:ext uri="{FF2B5EF4-FFF2-40B4-BE49-F238E27FC236}">
                <a16:creationId xmlns:a16="http://schemas.microsoft.com/office/drawing/2014/main" id="{9EEABCA6-53C9-46E8-AA23-FDB04672B051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he-IL" altLang="en-US" dirty="0"/>
              <a:t>המידע על מרחב הזיכרון נשמר במתאר הזיכרון (</a:t>
            </a:r>
            <a:r>
              <a:rPr lang="en-US" altLang="en-US" dirty="0"/>
              <a:t>memory descriptor</a:t>
            </a:r>
            <a:r>
              <a:rPr lang="he-IL" altLang="en-US" dirty="0"/>
              <a:t>), שהוא רשומה מסוג </a:t>
            </a:r>
            <a:r>
              <a:rPr lang="en-US" altLang="en-US" dirty="0" err="1"/>
              <a:t>mm_struct</a:t>
            </a:r>
            <a:r>
              <a:rPr lang="he-IL" altLang="en-US" dirty="0"/>
              <a:t>.</a:t>
            </a:r>
          </a:p>
          <a:p>
            <a:pPr lvl="1"/>
            <a:r>
              <a:rPr lang="he-IL" altLang="en-US" dirty="0"/>
              <a:t>מוגדרת בקובץ גרעין </a:t>
            </a:r>
            <a:r>
              <a:rPr lang="en-US" altLang="en-US" dirty="0"/>
              <a:t>include/</a:t>
            </a:r>
            <a:r>
              <a:rPr lang="en-US" altLang="en-US" dirty="0" err="1"/>
              <a:t>linux</a:t>
            </a:r>
            <a:r>
              <a:rPr lang="en-US" altLang="en-US" dirty="0"/>
              <a:t>/</a:t>
            </a:r>
            <a:r>
              <a:rPr lang="en-US" altLang="en-US" dirty="0" err="1"/>
              <a:t>sched.h</a:t>
            </a:r>
            <a:r>
              <a:rPr lang="he-IL" altLang="en-US" dirty="0"/>
              <a:t> .</a:t>
            </a:r>
          </a:p>
          <a:p>
            <a:r>
              <a:rPr lang="he-IL" altLang="en-US" dirty="0"/>
              <a:t>לכל תהליך נשמר מצביע על מתאר הזיכרון בשדה </a:t>
            </a:r>
            <a:r>
              <a:rPr lang="en-US" altLang="en-US" dirty="0"/>
              <a:t>mm</a:t>
            </a:r>
            <a:r>
              <a:rPr lang="he-IL" altLang="en-US" dirty="0"/>
              <a:t> במתאר התהליך (</a:t>
            </a:r>
            <a:r>
              <a:rPr lang="en-US" altLang="en-US" dirty="0" err="1"/>
              <a:t>task_struct</a:t>
            </a:r>
            <a:r>
              <a:rPr lang="he-IL" altLang="en-US" dirty="0"/>
              <a:t>).</a:t>
            </a:r>
          </a:p>
          <a:p>
            <a:pPr lvl="1"/>
            <a:r>
              <a:rPr lang="he-IL" altLang="en-US" dirty="0"/>
              <a:t>מתארי תהליכים אשר חולקים אותו מרחב זיכרון (כמו חוטים למשל), מצביעים על אותו מתאר זיכרון.</a:t>
            </a:r>
          </a:p>
          <a:p>
            <a:pPr lvl="1"/>
            <a:r>
              <a:rPr lang="he-IL" altLang="en-US" dirty="0"/>
              <a:t>ערך שדה </a:t>
            </a:r>
            <a:r>
              <a:rPr lang="en-US" altLang="en-US" dirty="0"/>
              <a:t>mm</a:t>
            </a:r>
            <a:r>
              <a:rPr lang="he-IL" altLang="en-US" dirty="0"/>
              <a:t> של תהליך גרעין הוא </a:t>
            </a:r>
            <a:r>
              <a:rPr lang="en-US" altLang="en-US" dirty="0"/>
              <a:t>NULL</a:t>
            </a:r>
            <a:r>
              <a:rPr lang="he-IL" altLang="en-US" dirty="0"/>
              <a:t>.</a:t>
            </a:r>
          </a:p>
          <a:p>
            <a:pPr lvl="2"/>
            <a:r>
              <a:rPr lang="he-IL" altLang="en-US" dirty="0"/>
              <a:t>אין לו מרחב זיכרון משלו והוא משתמש במרחב הזיכרון ובמתאר הזיכרון של תהליך המשתמש שרץ לפניו (פרטים בהמשך).</a:t>
            </a:r>
          </a:p>
          <a:p>
            <a:r>
              <a:rPr lang="he-IL" altLang="en-US" dirty="0"/>
              <a:t>כל מתארי הזיכרון שבמערכת משורשרים ברשימה מקושרת.</a:t>
            </a:r>
          </a:p>
          <a:p>
            <a:pPr lvl="1"/>
            <a:r>
              <a:rPr lang="he-IL" altLang="en-US" dirty="0"/>
              <a:t>ע"י שדה מטיפוס </a:t>
            </a:r>
            <a:r>
              <a:rPr lang="en-US" altLang="en-US" dirty="0" err="1"/>
              <a:t>list_head</a:t>
            </a:r>
            <a:r>
              <a:rPr lang="he-IL" altLang="en-US" dirty="0"/>
              <a:t> כפי שלמדנו בעבר.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DFFE99-CE5A-468A-BC8D-C44110CF71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מערכות הפעלה - תרגול 11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70C716-F62D-4E35-A55A-5F6E0A15F1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1969762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626" name="Rectangle 2">
            <a:extLst>
              <a:ext uri="{FF2B5EF4-FFF2-40B4-BE49-F238E27FC236}">
                <a16:creationId xmlns:a16="http://schemas.microsoft.com/office/drawing/2014/main" id="{110CCA17-6B34-4F40-82F1-5317DF13AA5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e-IL" altLang="en-US"/>
              <a:t>דירוג פעילות של דפים בזיכרון</a:t>
            </a:r>
            <a:endParaRPr lang="en-US" altLang="en-US" dirty="0"/>
          </a:p>
        </p:txBody>
      </p:sp>
      <p:sp>
        <p:nvSpPr>
          <p:cNvPr id="410627" name="Rectangle 3">
            <a:extLst>
              <a:ext uri="{FF2B5EF4-FFF2-40B4-BE49-F238E27FC236}">
                <a16:creationId xmlns:a16="http://schemas.microsoft.com/office/drawing/2014/main" id="{4B69409F-4E53-46A9-A17D-A1A4F5DD6AA3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he-IL" altLang="en-US"/>
              <a:t>הדגל </a:t>
            </a:r>
            <a:r>
              <a:rPr lang="en-US" altLang="en-US"/>
              <a:t>PG_lru</a:t>
            </a:r>
            <a:r>
              <a:rPr lang="he-IL" altLang="en-US"/>
              <a:t> דולק ברשומת מסגרת הנמצאת באחת מהרשימות (לא מסגרת השייכת לגרעין, למשל).</a:t>
            </a:r>
          </a:p>
          <a:p>
            <a:r>
              <a:rPr lang="he-IL" altLang="en-US"/>
              <a:t>הקישור של מסגרת לאחת הרשימות הוא באמצעות השדה </a:t>
            </a:r>
            <a:r>
              <a:rPr lang="en-US" altLang="en-US"/>
              <a:t>lru</a:t>
            </a:r>
            <a:r>
              <a:rPr lang="he-IL" altLang="en-US"/>
              <a:t> (מטיפוס </a:t>
            </a:r>
            <a:r>
              <a:rPr lang="en-US" altLang="en-US"/>
              <a:t>struct list_head</a:t>
            </a:r>
            <a:r>
              <a:rPr lang="he-IL" altLang="en-US"/>
              <a:t>) ברשומת המסגרת.</a:t>
            </a:r>
          </a:p>
          <a:p>
            <a:r>
              <a:rPr lang="he-IL" altLang="en-US"/>
              <a:t>הדגל </a:t>
            </a:r>
            <a:r>
              <a:rPr lang="en-US" altLang="en-US"/>
              <a:t>PG_active</a:t>
            </a:r>
            <a:r>
              <a:rPr lang="he-IL" altLang="en-US"/>
              <a:t> דולק רק בכל רשומת מסגרת השייכת לרשימה </a:t>
            </a:r>
            <a:r>
              <a:rPr lang="en-US" altLang="en-US"/>
              <a:t>active_list</a:t>
            </a:r>
            <a:r>
              <a:rPr lang="he-IL" altLang="en-US"/>
              <a:t>.</a:t>
            </a:r>
          </a:p>
          <a:p>
            <a:r>
              <a:rPr lang="he-IL" altLang="en-US"/>
              <a:t>הדגל </a:t>
            </a:r>
            <a:r>
              <a:rPr lang="en-US" altLang="en-US"/>
              <a:t>PG_referenced</a:t>
            </a:r>
            <a:r>
              <a:rPr lang="he-IL" altLang="en-US"/>
              <a:t> ברשומת מסגרת מציין שבוצעה גישה לדף במסגרת זו.</a:t>
            </a:r>
          </a:p>
          <a:p>
            <a:pPr lvl="1"/>
            <a:r>
              <a:rPr lang="he-IL" altLang="en-US"/>
              <a:t>דגל זה משמש ליצירת שתי הזדמנויות למסגרת להישאר ב-</a:t>
            </a:r>
            <a:r>
              <a:rPr lang="en-US" altLang="en-US"/>
              <a:t>active_list</a:t>
            </a:r>
            <a:r>
              <a:rPr lang="he-IL" altLang="en-US"/>
              <a:t> אבל גם שתי מדרגות למסגרת על-מנת להיכנס ל-</a:t>
            </a:r>
            <a:r>
              <a:rPr lang="en-US" altLang="en-US"/>
              <a:t>active_list</a:t>
            </a:r>
            <a:r>
              <a:rPr lang="he-IL" altLang="en-US"/>
              <a:t> מתוך ה-</a:t>
            </a:r>
            <a:r>
              <a:rPr lang="en-US" altLang="en-US"/>
              <a:t>inactive_list</a:t>
            </a:r>
            <a:r>
              <a:rPr lang="he-IL" altLang="en-US"/>
              <a:t>.</a:t>
            </a:r>
            <a:endParaRPr lang="he-IL" altLang="en-US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26488C17-5277-48F1-8857-37692BB3F0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מערכות הפעלה - תרגול 11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220E2DD-1563-44A7-8D16-47ECCDE883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70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517805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0386" name="Rectangle 2">
            <a:extLst>
              <a:ext uri="{FF2B5EF4-FFF2-40B4-BE49-F238E27FC236}">
                <a16:creationId xmlns:a16="http://schemas.microsoft.com/office/drawing/2014/main" id="{80F721B4-C783-4E7E-9569-04C8BCF863A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e-IL" altLang="en-US"/>
              <a:t>דירוג פעילות של דפים בזיכרון</a:t>
            </a:r>
            <a:endParaRPr lang="en-US" altLang="en-US" dirty="0"/>
          </a:p>
        </p:txBody>
      </p:sp>
      <p:sp>
        <p:nvSpPr>
          <p:cNvPr id="400387" name="Rectangle 3">
            <a:extLst>
              <a:ext uri="{FF2B5EF4-FFF2-40B4-BE49-F238E27FC236}">
                <a16:creationId xmlns:a16="http://schemas.microsoft.com/office/drawing/2014/main" id="{9710BF9D-6DAD-4610-BBFA-79E3FDA8325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he-IL" altLang="en-US" dirty="0"/>
              <a:t>הפונקציה </a:t>
            </a:r>
            <a:r>
              <a:rPr lang="en-US" altLang="en-US" dirty="0" err="1"/>
              <a:t>mark_page_accessed</a:t>
            </a:r>
            <a:r>
              <a:rPr lang="en-US" altLang="en-US" dirty="0"/>
              <a:t>()</a:t>
            </a:r>
            <a:r>
              <a:rPr lang="he-IL" altLang="en-US" dirty="0"/>
              <a:t>, מופעלת לציון גישה למסגרת</a:t>
            </a:r>
          </a:p>
          <a:p>
            <a:pPr lvl="1"/>
            <a:r>
              <a:rPr lang="he-IL" altLang="en-US" dirty="0"/>
              <a:t>מבצעת כדלקמן: אם המסגרת ב-</a:t>
            </a:r>
            <a:r>
              <a:rPr lang="en-US" altLang="en-US" dirty="0" err="1"/>
              <a:t>active_list</a:t>
            </a:r>
            <a:r>
              <a:rPr lang="he-IL" altLang="en-US" dirty="0"/>
              <a:t> וגם </a:t>
            </a:r>
            <a:r>
              <a:rPr lang="en-US" altLang="en-US" dirty="0" err="1"/>
              <a:t>PG_referenced</a:t>
            </a:r>
            <a:r>
              <a:rPr lang="he-IL" altLang="en-US" dirty="0"/>
              <a:t> כבוי, מדליקה את </a:t>
            </a:r>
            <a:r>
              <a:rPr lang="en-US" altLang="en-US" dirty="0" err="1"/>
              <a:t>PG_referenced</a:t>
            </a:r>
            <a:r>
              <a:rPr lang="he-IL" altLang="en-US" dirty="0"/>
              <a:t>. אחרת, מכבה את </a:t>
            </a:r>
            <a:r>
              <a:rPr lang="en-US" altLang="en-US" dirty="0" err="1"/>
              <a:t>PG_referenced</a:t>
            </a:r>
            <a:r>
              <a:rPr lang="he-IL" altLang="en-US" dirty="0"/>
              <a:t> ומכניסה את המסגרת מחדש ל-</a:t>
            </a:r>
            <a:r>
              <a:rPr lang="en-US" altLang="en-US" dirty="0" err="1"/>
              <a:t>active_list</a:t>
            </a:r>
            <a:r>
              <a:rPr lang="he-IL" altLang="en-US" dirty="0"/>
              <a:t>.</a:t>
            </a:r>
            <a:endParaRPr lang="en-US" altLang="en-US" dirty="0"/>
          </a:p>
          <a:p>
            <a:pPr lvl="1"/>
            <a:r>
              <a:rPr lang="he-IL" altLang="en-US" dirty="0"/>
              <a:t>קובץ גרעין </a:t>
            </a:r>
            <a:r>
              <a:rPr lang="en-US" altLang="en-US" dirty="0"/>
              <a:t>mm/</a:t>
            </a:r>
            <a:r>
              <a:rPr lang="en-US" altLang="en-US" dirty="0" err="1"/>
              <a:t>filemap.c</a:t>
            </a:r>
            <a:r>
              <a:rPr lang="he-IL" altLang="en-US" dirty="0"/>
              <a:t> .</a:t>
            </a:r>
          </a:p>
          <a:p>
            <a:r>
              <a:rPr lang="he-IL" altLang="en-US" dirty="0"/>
              <a:t>הפונקציה </a:t>
            </a:r>
            <a:r>
              <a:rPr lang="en-US" altLang="en-US" dirty="0" err="1"/>
              <a:t>refill_inactive</a:t>
            </a:r>
            <a:r>
              <a:rPr lang="en-US" altLang="en-US" dirty="0"/>
              <a:t>()</a:t>
            </a:r>
            <a:r>
              <a:rPr lang="he-IL" altLang="en-US" dirty="0"/>
              <a:t>, המופעלת רק במקרה שיש צורך לפנות דפים, מעדכנת את </a:t>
            </a:r>
            <a:r>
              <a:rPr lang="en-US" altLang="en-US" dirty="0" err="1"/>
              <a:t>inactive_list</a:t>
            </a:r>
            <a:r>
              <a:rPr lang="he-IL" altLang="en-US" dirty="0"/>
              <a:t>.</a:t>
            </a:r>
          </a:p>
          <a:p>
            <a:pPr lvl="1"/>
            <a:r>
              <a:rPr lang="he-IL" altLang="en-US" dirty="0"/>
              <a:t>עוברת על כל המסגרות ב-</a:t>
            </a:r>
            <a:r>
              <a:rPr lang="en-US" altLang="en-US" dirty="0" err="1"/>
              <a:t>active_list</a:t>
            </a:r>
            <a:r>
              <a:rPr lang="he-IL" altLang="en-US" dirty="0"/>
              <a:t> מסוף הרשימה (מסגרות ותיקות ביותר): אם </a:t>
            </a:r>
            <a:r>
              <a:rPr lang="en-US" altLang="en-US" dirty="0" err="1"/>
              <a:t>PG_referenced</a:t>
            </a:r>
            <a:r>
              <a:rPr lang="he-IL" altLang="en-US" dirty="0"/>
              <a:t> דלוק, מכבה אותו ומכניסה את המסגרת מחדש ל-</a:t>
            </a:r>
            <a:r>
              <a:rPr lang="en-US" altLang="en-US" dirty="0" err="1"/>
              <a:t>active_list</a:t>
            </a:r>
            <a:r>
              <a:rPr lang="he-IL" altLang="en-US" dirty="0"/>
              <a:t>. אחרת, מעבירה את המסגרת ל-</a:t>
            </a:r>
            <a:r>
              <a:rPr lang="en-US" altLang="en-US" dirty="0" err="1"/>
              <a:t>inactive_list</a:t>
            </a:r>
            <a:r>
              <a:rPr lang="he-IL" altLang="en-US" dirty="0"/>
              <a:t> עם דגל </a:t>
            </a:r>
            <a:r>
              <a:rPr lang="en-US" altLang="en-US" dirty="0" err="1"/>
              <a:t>PG_referenced</a:t>
            </a:r>
            <a:r>
              <a:rPr lang="he-IL" altLang="en-US" dirty="0"/>
              <a:t> דולק.</a:t>
            </a:r>
          </a:p>
          <a:p>
            <a:pPr lvl="1"/>
            <a:r>
              <a:rPr lang="he-IL" altLang="en-US" dirty="0"/>
              <a:t>קובץ גרעין </a:t>
            </a:r>
            <a:r>
              <a:rPr lang="en-US" altLang="en-US" dirty="0"/>
              <a:t>mm/</a:t>
            </a:r>
            <a:r>
              <a:rPr lang="en-US" altLang="en-US" dirty="0" err="1"/>
              <a:t>vmscan.c</a:t>
            </a:r>
            <a:r>
              <a:rPr lang="he-IL" altLang="en-US" dirty="0"/>
              <a:t> .</a:t>
            </a:r>
            <a:endParaRPr lang="en-US" altLang="en-US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7A4A7B05-D843-4612-838E-755C76EF04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מערכות הפעלה - תרגול 11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C4A92E2-D150-4167-A3F2-24E2886F6E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71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0712184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2434" name="Rectangle 2">
            <a:extLst>
              <a:ext uri="{FF2B5EF4-FFF2-40B4-BE49-F238E27FC236}">
                <a16:creationId xmlns:a16="http://schemas.microsoft.com/office/drawing/2014/main" id="{045AF7EC-141A-4D1D-A33E-D743CC08795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e-IL" altLang="en-US"/>
              <a:t>פינוי בפועל של זיכרון (1)</a:t>
            </a:r>
            <a:endParaRPr lang="en-US" altLang="en-US"/>
          </a:p>
        </p:txBody>
      </p:sp>
      <p:sp>
        <p:nvSpPr>
          <p:cNvPr id="402435" name="Rectangle 3">
            <a:extLst>
              <a:ext uri="{FF2B5EF4-FFF2-40B4-BE49-F238E27FC236}">
                <a16:creationId xmlns:a16="http://schemas.microsoft.com/office/drawing/2014/main" id="{EC30A81A-C156-4922-BEFC-39A81BC0449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he-IL" altLang="en-US" dirty="0"/>
              <a:t>כפי שכבר הוזכר קודם, פינוי בפועל של מסגרות בלינוקס נדחה ככל הניתן ומתבצע רק בלית ברירה.</a:t>
            </a:r>
          </a:p>
          <a:p>
            <a:r>
              <a:rPr lang="he-IL" altLang="en-US" dirty="0"/>
              <a:t>לינוקס מגדירה סף "קריטיות" </a:t>
            </a:r>
            <a:r>
              <a:rPr lang="en-US" altLang="en-US" dirty="0"/>
              <a:t>threshold)</a:t>
            </a:r>
            <a:r>
              <a:rPr lang="he-IL" altLang="en-US" dirty="0"/>
              <a:t>) של כמות מינימלית של מסגרות שחייבת להישאר פנויה. </a:t>
            </a:r>
          </a:p>
          <a:p>
            <a:r>
              <a:rPr lang="he-IL" altLang="en-US" dirty="0"/>
              <a:t>הסיבות להגדרת הסף:</a:t>
            </a:r>
          </a:p>
          <a:p>
            <a:pPr lvl="1"/>
            <a:r>
              <a:rPr lang="he-IL" altLang="en-US" dirty="0"/>
              <a:t>לצורך הפעלת אלגוריתמים של פינוי זיכרון ישנו צורך במספר מסגרות פנויות.</a:t>
            </a:r>
          </a:p>
          <a:p>
            <a:pPr lvl="1"/>
            <a:r>
              <a:rPr lang="he-IL" altLang="en-US" dirty="0"/>
              <a:t>כמו כן, זה מקטין את זמן הטיפול ב-</a:t>
            </a:r>
            <a:r>
              <a:rPr lang="en-US" altLang="en-US" dirty="0"/>
              <a:t>page fault</a:t>
            </a:r>
            <a:r>
              <a:rPr lang="he-IL" altLang="en-US" dirty="0"/>
              <a:t> שמצריך טעינת דף מהדיסק, כי אין צורך לפנות מסגרת, אלא רק לטעון דף למסגרת פנויה.</a:t>
            </a:r>
          </a:p>
          <a:p>
            <a:r>
              <a:rPr lang="he-IL" altLang="en-US" dirty="0"/>
              <a:t>מוגדר גם סף עליון, שמעבר לו אין צורך לבצע פינוי מסגרות.</a:t>
            </a:r>
          </a:p>
          <a:p>
            <a:pPr lvl="1"/>
            <a:r>
              <a:rPr lang="he-IL" altLang="en-US" dirty="0"/>
              <a:t>פונקצית הפינוי תמיד תנסה להגיע לסף העליון כדי למנוע סחרור – </a:t>
            </a:r>
            <a:r>
              <a:rPr lang="en-US" altLang="en-US" dirty="0"/>
              <a:t>thrashing</a:t>
            </a:r>
            <a:r>
              <a:rPr lang="he-IL" altLang="en-US" dirty="0"/>
              <a:t>.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ED3FBEA3-07C4-4CB7-B57B-D53F4115CD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מערכות הפעלה - תרגול 11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BBAAD5B-5ABB-4681-927E-91643245D0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72</a:t>
            </a:fld>
            <a:endParaRPr lang="en-US"/>
          </a:p>
        </p:txBody>
      </p:sp>
      <p:pic>
        <p:nvPicPr>
          <p:cNvPr id="402437" name="Picture 5" descr="PE01222_[1]">
            <a:extLst>
              <a:ext uri="{FF2B5EF4-FFF2-40B4-BE49-F238E27FC236}">
                <a16:creationId xmlns:a16="http://schemas.microsoft.com/office/drawing/2014/main" id="{EE770D1D-3A9B-4814-95D1-BC3BD1930D3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533400"/>
            <a:ext cx="947738" cy="823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89792255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3458" name="Rectangle 2">
            <a:extLst>
              <a:ext uri="{FF2B5EF4-FFF2-40B4-BE49-F238E27FC236}">
                <a16:creationId xmlns:a16="http://schemas.microsoft.com/office/drawing/2014/main" id="{0F1506E3-E712-4178-B519-BDD7C4D9C87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e-IL" altLang="en-US"/>
              <a:t>פינוי בפועל של זיכרון (2)</a:t>
            </a:r>
            <a:endParaRPr lang="en-US" altLang="en-US"/>
          </a:p>
        </p:txBody>
      </p:sp>
      <p:sp>
        <p:nvSpPr>
          <p:cNvPr id="403459" name="Rectangle 3">
            <a:extLst>
              <a:ext uri="{FF2B5EF4-FFF2-40B4-BE49-F238E27FC236}">
                <a16:creationId xmlns:a16="http://schemas.microsoft.com/office/drawing/2014/main" id="{9C82CCF5-B7E9-4A26-8F0A-99A7A0B4A1B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e-IL" altLang="en-US" dirty="0"/>
              <a:t>מנגנון הפינוי, הקרוי מנגנון מחזור מסגרות (</a:t>
            </a:r>
            <a:r>
              <a:rPr lang="en-US" altLang="en-US" dirty="0"/>
              <a:t>Page Frame Reclaiming</a:t>
            </a:r>
            <a:r>
              <a:rPr lang="he-IL" altLang="en-US" dirty="0"/>
              <a:t>), מופעל בקריאה לפונקציה </a:t>
            </a:r>
            <a:r>
              <a:rPr lang="en-US" altLang="en-US" dirty="0" err="1"/>
              <a:t>try_to_free_pages</a:t>
            </a:r>
            <a:r>
              <a:rPr lang="en-US" altLang="en-US" dirty="0"/>
              <a:t>()</a:t>
            </a:r>
            <a:r>
              <a:rPr lang="he-IL" altLang="en-US" dirty="0"/>
              <a:t>.</a:t>
            </a:r>
          </a:p>
          <a:p>
            <a:pPr lvl="1"/>
            <a:r>
              <a:rPr lang="he-IL" altLang="en-US" dirty="0"/>
              <a:t>כל פונקציות פינוי המסגרות מוגדרות בקובץ הגרעין </a:t>
            </a:r>
            <a:r>
              <a:rPr lang="en-US" altLang="en-US" dirty="0"/>
              <a:t>mm/</a:t>
            </a:r>
            <a:r>
              <a:rPr lang="en-US" altLang="en-US" dirty="0" err="1"/>
              <a:t>vmscan.c</a:t>
            </a:r>
            <a:r>
              <a:rPr lang="he-IL" altLang="en-US" dirty="0"/>
              <a:t> .</a:t>
            </a:r>
          </a:p>
          <a:p>
            <a:r>
              <a:rPr lang="he-IL" altLang="en-US" dirty="0"/>
              <a:t>הפעלת הפונקציה </a:t>
            </a:r>
            <a:r>
              <a:rPr lang="en-US" altLang="en-US" dirty="0" err="1"/>
              <a:t>try_to_free_pages</a:t>
            </a:r>
            <a:r>
              <a:rPr lang="en-US" altLang="en-US" dirty="0"/>
              <a:t>()</a:t>
            </a:r>
            <a:r>
              <a:rPr lang="he-IL" altLang="en-US" dirty="0"/>
              <a:t> מבוצעת במקרים הבאים:</a:t>
            </a:r>
          </a:p>
          <a:p>
            <a:pPr lvl="1"/>
            <a:r>
              <a:rPr lang="he-IL" altLang="en-US" dirty="0"/>
              <a:t>במקרה שחוט גרעין מיוחד, הקרוי </a:t>
            </a:r>
            <a:r>
              <a:rPr lang="en-US" altLang="en-US" dirty="0" err="1"/>
              <a:t>kswapd</a:t>
            </a:r>
            <a:r>
              <a:rPr lang="he-IL" altLang="en-US" dirty="0"/>
              <a:t>, מגלה שכמות המסגרות הפנויות קטנה/שווה לסף הנמוך. </a:t>
            </a:r>
          </a:p>
          <a:p>
            <a:pPr lvl="2"/>
            <a:r>
              <a:rPr lang="he-IL" altLang="en-US" dirty="0"/>
              <a:t>מאפשר לנצל זמן עם פעילות תהליכים נמוכה לפעולות פינוי הזיכרון, מה שמשפר את ביצועי המערכת.</a:t>
            </a:r>
          </a:p>
          <a:p>
            <a:pPr lvl="1"/>
            <a:r>
              <a:rPr lang="he-IL" altLang="en-US" dirty="0"/>
              <a:t>כאשר הקצאת מסגרת חדשה נכשלת (בעקבות הגעה לסף הקריטי) מתבצעת הפעלה ישירה של הפונקציה או שמעירים את </a:t>
            </a:r>
            <a:r>
              <a:rPr lang="en-US" altLang="en-US" dirty="0" err="1"/>
              <a:t>kswapd</a:t>
            </a:r>
            <a:r>
              <a:rPr lang="he-IL" altLang="en-US" dirty="0"/>
              <a:t>.</a:t>
            </a:r>
          </a:p>
          <a:p>
            <a:r>
              <a:rPr lang="he-IL" altLang="en-US" dirty="0"/>
              <a:t>הפונקציה </a:t>
            </a:r>
            <a:r>
              <a:rPr lang="en-US" altLang="en-US" dirty="0" err="1"/>
              <a:t>try_to_free_pages</a:t>
            </a:r>
            <a:r>
              <a:rPr lang="en-US" altLang="en-US" dirty="0"/>
              <a:t>()</a:t>
            </a:r>
            <a:r>
              <a:rPr lang="he-IL" altLang="en-US" dirty="0"/>
              <a:t> מנסה לפנות </a:t>
            </a:r>
            <a:r>
              <a:rPr lang="en-US" altLang="en-US" dirty="0"/>
              <a:t>SWAP_CLUSTER_MAX</a:t>
            </a:r>
            <a:r>
              <a:rPr lang="he-IL" altLang="en-US" dirty="0"/>
              <a:t> (32) מסגרות בזיכרון.</a:t>
            </a:r>
            <a:endParaRPr lang="en-US" altLang="en-US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D8EF13CF-F134-4387-B21E-4B5F724F17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מערכות הפעלה - תרגול 11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54B186C-5DF6-42C4-B280-0AD1217F0A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73</a:t>
            </a:fld>
            <a:endParaRPr lang="en-US"/>
          </a:p>
        </p:txBody>
      </p:sp>
      <p:pic>
        <p:nvPicPr>
          <p:cNvPr id="403461" name="Picture 5" descr="PE01222_[1]">
            <a:extLst>
              <a:ext uri="{FF2B5EF4-FFF2-40B4-BE49-F238E27FC236}">
                <a16:creationId xmlns:a16="http://schemas.microsoft.com/office/drawing/2014/main" id="{5C991221-D7DE-418F-A68F-A11808A039E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533400"/>
            <a:ext cx="947738" cy="823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3542786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4482" name="Rectangle 2">
            <a:extLst>
              <a:ext uri="{FF2B5EF4-FFF2-40B4-BE49-F238E27FC236}">
                <a16:creationId xmlns:a16="http://schemas.microsoft.com/office/drawing/2014/main" id="{C29F4E39-77A9-4DA6-AD54-03D6E113678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e-IL" altLang="en-US" dirty="0"/>
              <a:t>האלגוריתם לשחרור מסגרות</a:t>
            </a:r>
            <a:endParaRPr lang="en-US" altLang="en-US" dirty="0"/>
          </a:p>
        </p:txBody>
      </p:sp>
      <p:sp>
        <p:nvSpPr>
          <p:cNvPr id="404483" name="Rectangle 3">
            <a:extLst>
              <a:ext uri="{FF2B5EF4-FFF2-40B4-BE49-F238E27FC236}">
                <a16:creationId xmlns:a16="http://schemas.microsoft.com/office/drawing/2014/main" id="{55BB29FF-DAA6-4AB3-8818-9657B34274B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he-IL" altLang="en-US" dirty="0"/>
              <a:t>מבוצעות מספר איטרציות של ניסיונות שחרור מסגרות.</a:t>
            </a:r>
          </a:p>
          <a:p>
            <a:r>
              <a:rPr lang="he-IL" altLang="en-US" dirty="0"/>
              <a:t>בכל איטרציה:</a:t>
            </a:r>
          </a:p>
          <a:p>
            <a:pPr marL="457200" indent="-457200">
              <a:buFont typeface="+mj-lt"/>
              <a:buAutoNum type="arabicPeriod"/>
            </a:pPr>
            <a:r>
              <a:rPr lang="he-IL" altLang="en-US" dirty="0"/>
              <a:t>מנסים לשחרר מסגרות ע"י קריאה לפונקציות לצמצום מטמונים שונים כמו </a:t>
            </a:r>
            <a:r>
              <a:rPr lang="en-US" altLang="en-US" dirty="0" err="1"/>
              <a:t>dentry_cache</a:t>
            </a:r>
            <a:r>
              <a:rPr lang="he-IL" altLang="en-US" dirty="0"/>
              <a:t> (נראה בתרגול הבא).</a:t>
            </a:r>
          </a:p>
          <a:p>
            <a:pPr lvl="1"/>
            <a:r>
              <a:rPr lang="he-IL" altLang="en-US" dirty="0"/>
              <a:t>המטמונים הללו הם מבני נתונים לשיפור ביצועים, ולכן כאשר יש מחסור בזיכרון פיזי נעדיף לצמצם אותם.</a:t>
            </a:r>
          </a:p>
          <a:p>
            <a:pPr marL="457200" indent="-457200">
              <a:buFont typeface="+mj-lt"/>
              <a:buAutoNum type="arabicPeriod"/>
            </a:pPr>
            <a:r>
              <a:rPr lang="he-IL" altLang="en-US" dirty="0"/>
              <a:t>קוראים ל-</a:t>
            </a:r>
            <a:r>
              <a:rPr lang="en-US" altLang="en-US" dirty="0" err="1"/>
              <a:t>refill_inactive</a:t>
            </a:r>
            <a:r>
              <a:rPr lang="en-US" altLang="en-US" dirty="0"/>
              <a:t>()</a:t>
            </a:r>
            <a:r>
              <a:rPr lang="he-IL" altLang="en-US" dirty="0"/>
              <a:t> על-מנת להגדיל את ה-</a:t>
            </a:r>
            <a:r>
              <a:rPr lang="en-US" altLang="en-US" dirty="0" err="1"/>
              <a:t>inactive_list</a:t>
            </a:r>
            <a:r>
              <a:rPr lang="he-IL" altLang="en-US" dirty="0"/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he-IL" altLang="en-US" dirty="0"/>
              <a:t>מבצעים סריקה של ה-</a:t>
            </a:r>
            <a:r>
              <a:rPr lang="en-US" altLang="en-US" dirty="0" err="1"/>
              <a:t>inactive_list</a:t>
            </a:r>
            <a:r>
              <a:rPr lang="he-IL" altLang="en-US" dirty="0"/>
              <a:t> מהסוף (קריאה ל-</a:t>
            </a:r>
            <a:r>
              <a:rPr lang="en-US" altLang="en-US" dirty="0" err="1"/>
              <a:t>shrink_cache</a:t>
            </a:r>
            <a:r>
              <a:rPr lang="en-US" altLang="en-US" dirty="0"/>
              <a:t>()</a:t>
            </a:r>
            <a:r>
              <a:rPr lang="he-IL" altLang="en-US" dirty="0"/>
              <a:t>) ובה:</a:t>
            </a:r>
          </a:p>
          <a:p>
            <a:pPr marL="731520" lvl="1" indent="-457200">
              <a:buFont typeface="+mj-lt"/>
              <a:buAutoNum type="arabicPeriod"/>
            </a:pPr>
            <a:r>
              <a:rPr lang="he-IL" altLang="en-US" dirty="0"/>
              <a:t>משחררים מסגרות הנמצאות בשימוש מטמון הדפים בלבד.</a:t>
            </a:r>
          </a:p>
          <a:p>
            <a:pPr marL="731520" lvl="1" indent="-457200">
              <a:buFont typeface="+mj-lt"/>
              <a:buAutoNum type="arabicPeriod"/>
            </a:pPr>
            <a:r>
              <a:rPr lang="he-IL" altLang="en-US" dirty="0"/>
              <a:t>מזהים מסגרות כאלו ע"פ התנאי:  </a:t>
            </a:r>
            <a:r>
              <a:rPr lang="en-US" altLang="en-US" dirty="0"/>
              <a:t>(count == 1 &amp;&amp; mapping != NULL)</a:t>
            </a:r>
            <a:r>
              <a:rPr lang="he-IL" altLang="en-US" dirty="0"/>
              <a:t>  .</a:t>
            </a:r>
            <a:endParaRPr lang="en-US" altLang="en-US" dirty="0"/>
          </a:p>
          <a:p>
            <a:pPr marL="731520" lvl="1" indent="-457200">
              <a:buFont typeface="+mj-lt"/>
              <a:buAutoNum type="arabicPeriod"/>
            </a:pPr>
            <a:r>
              <a:rPr lang="he-IL" altLang="en-US" dirty="0"/>
              <a:t>מסגרת המכילה דף מלוכלך, כלומר שעבר עדכון (דגל </a:t>
            </a:r>
            <a:r>
              <a:rPr lang="en-US" altLang="en-US" dirty="0" err="1"/>
              <a:t>PG_dirty</a:t>
            </a:r>
            <a:r>
              <a:rPr lang="he-IL" altLang="en-US" dirty="0"/>
              <a:t> דולק), נכתבת לדיסק לפני שהיא מפונה.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94CB298B-9D6F-4AB5-82EF-3B219CE45F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מערכות הפעלה - תרגול 11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31C99D6-B80D-4792-BB4E-8C3ACB5224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74</a:t>
            </a:fld>
            <a:endParaRPr lang="en-US"/>
          </a:p>
        </p:txBody>
      </p:sp>
      <p:pic>
        <p:nvPicPr>
          <p:cNvPr id="404485" name="Picture 5" descr="PE01222_[1]">
            <a:extLst>
              <a:ext uri="{FF2B5EF4-FFF2-40B4-BE49-F238E27FC236}">
                <a16:creationId xmlns:a16="http://schemas.microsoft.com/office/drawing/2014/main" id="{7C4D60F6-F640-4633-9DAA-0054126D69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81000"/>
            <a:ext cx="947738" cy="823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9257165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6530" name="Rectangle 2">
            <a:extLst>
              <a:ext uri="{FF2B5EF4-FFF2-40B4-BE49-F238E27FC236}">
                <a16:creationId xmlns:a16="http://schemas.microsoft.com/office/drawing/2014/main" id="{9FDFFABA-AEBD-49FD-98F0-DC821B5476A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e-IL" altLang="en-US"/>
              <a:t>פינוי דפים ממרחבי זיכרון (1)</a:t>
            </a:r>
            <a:endParaRPr lang="en-US" altLang="en-US"/>
          </a:p>
        </p:txBody>
      </p:sp>
      <p:sp>
        <p:nvSpPr>
          <p:cNvPr id="406531" name="Rectangle 3">
            <a:extLst>
              <a:ext uri="{FF2B5EF4-FFF2-40B4-BE49-F238E27FC236}">
                <a16:creationId xmlns:a16="http://schemas.microsoft.com/office/drawing/2014/main" id="{9698BC50-10BA-4D1D-9204-C7768F601F32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he-IL" altLang="en-US" dirty="0"/>
              <a:t>אם במהלך סריקת המסגרות ב-</a:t>
            </a:r>
            <a:r>
              <a:rPr lang="en-US" altLang="en-US" dirty="0" err="1"/>
              <a:t>inactive_list</a:t>
            </a:r>
            <a:r>
              <a:rPr lang="he-IL" altLang="en-US" dirty="0"/>
              <a:t> נספרות "יותר מדי" (מעבר לסף מוגדר) מסגרות המסומנות בשימוש ע"י תהליכים        (</a:t>
            </a:r>
            <a:r>
              <a:rPr lang="en-US" altLang="en-US" dirty="0"/>
              <a:t>count &gt; 1</a:t>
            </a:r>
            <a:r>
              <a:rPr lang="he-IL" altLang="en-US" dirty="0"/>
              <a:t>) ו/או שאינן במטמון הדפים (</a:t>
            </a:r>
            <a:r>
              <a:rPr lang="en-US" altLang="en-US" dirty="0"/>
              <a:t>mapping == NULL</a:t>
            </a:r>
            <a:r>
              <a:rPr lang="he-IL" altLang="en-US" dirty="0"/>
              <a:t>), מופסקת הסריקה ומופעלת הפונקציה </a:t>
            </a:r>
            <a:r>
              <a:rPr lang="en-US" altLang="en-US" dirty="0" err="1"/>
              <a:t>swap_out</a:t>
            </a:r>
            <a:r>
              <a:rPr lang="en-US" altLang="en-US" dirty="0"/>
              <a:t>()</a:t>
            </a:r>
            <a:r>
              <a:rPr lang="he-IL" altLang="en-US" dirty="0"/>
              <a:t> לפינוי דפים ממרחבי זיכרון.</a:t>
            </a:r>
          </a:p>
          <a:p>
            <a:r>
              <a:rPr lang="he-IL" altLang="en-US" dirty="0"/>
              <a:t>הפונקציה </a:t>
            </a:r>
            <a:r>
              <a:rPr lang="en-US" altLang="en-US" dirty="0" err="1"/>
              <a:t>swap_out</a:t>
            </a:r>
            <a:r>
              <a:rPr lang="en-US" altLang="en-US" dirty="0"/>
              <a:t>()</a:t>
            </a:r>
            <a:r>
              <a:rPr lang="he-IL" altLang="en-US" dirty="0"/>
              <a:t> מנסה לפנות דפים ממרחבי זיכרון הטעונים למסגרות.</a:t>
            </a:r>
          </a:p>
          <a:p>
            <a:pPr lvl="1"/>
            <a:r>
              <a:rPr lang="he-IL" altLang="en-US" dirty="0"/>
              <a:t>המטרה: להביא את המסגרות למצב פנוי (</a:t>
            </a:r>
            <a:r>
              <a:rPr lang="en-US" altLang="en-US" dirty="0"/>
              <a:t>count == 0</a:t>
            </a:r>
            <a:r>
              <a:rPr lang="he-IL" altLang="en-US" dirty="0"/>
              <a:t>) או למצב "לפני שחרור" – כלומר בשימוש מטמון הדפים בלבד (</a:t>
            </a:r>
            <a:r>
              <a:rPr lang="en-US" altLang="en-US" dirty="0"/>
              <a:t>count == 1 &amp;&amp; mapping != NULL</a:t>
            </a:r>
            <a:r>
              <a:rPr lang="he-IL" altLang="en-US" dirty="0"/>
              <a:t>).</a:t>
            </a:r>
          </a:p>
          <a:p>
            <a:pPr lvl="1"/>
            <a:r>
              <a:rPr lang="he-IL" altLang="en-US" dirty="0"/>
              <a:t>הפונקציה מסיימת אם היא מצליחה להביא </a:t>
            </a:r>
            <a:r>
              <a:rPr lang="en-US" altLang="en-US" dirty="0"/>
              <a:t>SWAP_CLUSTER_MAX</a:t>
            </a:r>
            <a:r>
              <a:rPr lang="he-IL" altLang="en-US" dirty="0"/>
              <a:t> מסגרות למצב הרצוי או אם היא סרקה מתארי זיכרון בכמות שהייתה כשהתחילה לרוץ.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D704191-79E5-4430-84E6-781955F7F9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מערכות הפעלה - תרגול 11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203DFB8-081D-4D72-8288-C806F6C309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75</a:t>
            </a:fld>
            <a:endParaRPr lang="en-US"/>
          </a:p>
        </p:txBody>
      </p:sp>
      <p:pic>
        <p:nvPicPr>
          <p:cNvPr id="406533" name="Picture 5" descr="PE02221_[1]">
            <a:extLst>
              <a:ext uri="{FF2B5EF4-FFF2-40B4-BE49-F238E27FC236}">
                <a16:creationId xmlns:a16="http://schemas.microsoft.com/office/drawing/2014/main" id="{F3E6F0FB-F86F-44D1-AE26-18324C66EB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457200"/>
            <a:ext cx="982663" cy="984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94290368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554" name="Rectangle 2">
            <a:extLst>
              <a:ext uri="{FF2B5EF4-FFF2-40B4-BE49-F238E27FC236}">
                <a16:creationId xmlns:a16="http://schemas.microsoft.com/office/drawing/2014/main" id="{1024E274-0D38-4BF3-B825-255174BF9B1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e-IL" altLang="en-US"/>
              <a:t>פינוי דפים ממרחבי זיכרון (2)</a:t>
            </a:r>
            <a:endParaRPr lang="en-US" altLang="en-US"/>
          </a:p>
        </p:txBody>
      </p:sp>
      <p:sp>
        <p:nvSpPr>
          <p:cNvPr id="407555" name="Rectangle 3">
            <a:extLst>
              <a:ext uri="{FF2B5EF4-FFF2-40B4-BE49-F238E27FC236}">
                <a16:creationId xmlns:a16="http://schemas.microsoft.com/office/drawing/2014/main" id="{2252556A-3555-4CA5-BC25-C112D8068B75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he-IL" altLang="en-US" dirty="0"/>
              <a:t>הפונקציה</a:t>
            </a:r>
            <a:r>
              <a:rPr lang="ru-RU" altLang="en-US" dirty="0"/>
              <a:t> </a:t>
            </a:r>
            <a:r>
              <a:rPr lang="en-US" altLang="en-US" dirty="0" err="1"/>
              <a:t>swap_out</a:t>
            </a:r>
            <a:r>
              <a:rPr lang="en-US" altLang="en-US" dirty="0"/>
              <a:t>()</a:t>
            </a:r>
            <a:r>
              <a:rPr lang="ru-RU" altLang="en-US" dirty="0"/>
              <a:t> </a:t>
            </a:r>
            <a:r>
              <a:rPr lang="he-IL" altLang="en-US" dirty="0"/>
              <a:t>סורקת את כל טבלאות הדפים הממפות את כל אזורי הזיכרון בכל מרחבי הזיכרון במערכת (עד לכמות הנסרקת), ולכל כניסה המצביעה למסגרת בזיכרון, מבוצעות הפעולות הבאות (המוגדרות בפונקציה </a:t>
            </a:r>
            <a:r>
              <a:rPr lang="en-US" altLang="en-US" dirty="0" err="1"/>
              <a:t>try_to_swap_out</a:t>
            </a:r>
            <a:r>
              <a:rPr lang="en-US" altLang="en-US" dirty="0"/>
              <a:t>()</a:t>
            </a:r>
            <a:r>
              <a:rPr lang="he-IL" altLang="en-US" dirty="0"/>
              <a:t>):</a:t>
            </a:r>
          </a:p>
          <a:p>
            <a:pPr lvl="1"/>
            <a:r>
              <a:rPr lang="he-IL" altLang="en-US" dirty="0"/>
              <a:t>אם הביט </a:t>
            </a:r>
            <a:r>
              <a:rPr lang="en-US" altLang="en-US" dirty="0"/>
              <a:t>accessed</a:t>
            </a:r>
            <a:r>
              <a:rPr lang="he-IL" altLang="en-US" dirty="0"/>
              <a:t> בכניסה בטבלה דלוק, קוראת ל-</a:t>
            </a:r>
            <a:r>
              <a:rPr lang="en-US" altLang="en-US" dirty="0" err="1"/>
              <a:t>mark_page_accessed</a:t>
            </a:r>
            <a:r>
              <a:rPr lang="en-US" altLang="en-US" dirty="0"/>
              <a:t>()</a:t>
            </a:r>
            <a:r>
              <a:rPr lang="he-IL" altLang="en-US" dirty="0"/>
              <a:t> עבור המסגרת, מכבה את הביט ועוברת למסגרת הבאה.</a:t>
            </a:r>
          </a:p>
          <a:p>
            <a:pPr lvl="1"/>
            <a:r>
              <a:rPr lang="he-IL" altLang="en-US" dirty="0"/>
              <a:t>הדף במסגרת ניתן לפינוי אם מתקיימים כל התנאים הבאים:</a:t>
            </a:r>
          </a:p>
          <a:p>
            <a:pPr lvl="2"/>
            <a:r>
              <a:rPr lang="he-IL" altLang="en-US" dirty="0"/>
              <a:t>אזור הזיכרון המכיל את הדף ניתן לפינוי (דגל </a:t>
            </a:r>
            <a:r>
              <a:rPr lang="en-US" altLang="en-US" dirty="0"/>
              <a:t>VM_LOCKED</a:t>
            </a:r>
            <a:r>
              <a:rPr lang="he-IL" altLang="en-US" dirty="0"/>
              <a:t> במתאר אזור הזיכרון כבוי).</a:t>
            </a:r>
          </a:p>
          <a:p>
            <a:pPr lvl="2"/>
            <a:r>
              <a:rPr lang="he-IL" altLang="en-US" dirty="0"/>
              <a:t>המסגרת לא ב-</a:t>
            </a:r>
            <a:r>
              <a:rPr lang="en-US" altLang="en-US" dirty="0" err="1"/>
              <a:t>active_list</a:t>
            </a:r>
            <a:r>
              <a:rPr lang="he-IL" altLang="en-US" dirty="0"/>
              <a:t> (דגל </a:t>
            </a:r>
            <a:r>
              <a:rPr lang="en-US" altLang="en-US" dirty="0" err="1"/>
              <a:t>PG_active</a:t>
            </a:r>
            <a:r>
              <a:rPr lang="he-IL" altLang="en-US" dirty="0"/>
              <a:t> כבוי).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FF43675C-C1CF-4885-A26D-AB876A243F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מערכות הפעלה - תרגול 11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A521D8B-DF1D-4C8B-9945-2B125C32DB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76</a:t>
            </a:fld>
            <a:endParaRPr lang="en-US"/>
          </a:p>
        </p:txBody>
      </p:sp>
      <p:pic>
        <p:nvPicPr>
          <p:cNvPr id="407557" name="Picture 5" descr="PE02221_[1]">
            <a:extLst>
              <a:ext uri="{FF2B5EF4-FFF2-40B4-BE49-F238E27FC236}">
                <a16:creationId xmlns:a16="http://schemas.microsoft.com/office/drawing/2014/main" id="{1CB1FCE1-DF25-4D86-B456-F9883F22B5F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533400"/>
            <a:ext cx="1058863" cy="1060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28756833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578" name="Rectangle 2">
            <a:extLst>
              <a:ext uri="{FF2B5EF4-FFF2-40B4-BE49-F238E27FC236}">
                <a16:creationId xmlns:a16="http://schemas.microsoft.com/office/drawing/2014/main" id="{ACF4B13E-B745-4794-B7DF-3224820DB24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e-IL" altLang="en-US"/>
              <a:t>פינוי דפים ממרחבי זיכרון (3)</a:t>
            </a:r>
            <a:endParaRPr lang="en-US" altLang="en-US"/>
          </a:p>
        </p:txBody>
      </p:sp>
      <p:sp>
        <p:nvSpPr>
          <p:cNvPr id="408579" name="Rectangle 3">
            <a:extLst>
              <a:ext uri="{FF2B5EF4-FFF2-40B4-BE49-F238E27FC236}">
                <a16:creationId xmlns:a16="http://schemas.microsoft.com/office/drawing/2014/main" id="{338D3398-5D84-474E-9198-23FF46AEF05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e-IL" altLang="en-US" dirty="0"/>
              <a:t>אם הדף ניתן לפינוי, מתבצע כדלקמן:</a:t>
            </a:r>
          </a:p>
          <a:p>
            <a:pPr lvl="1"/>
            <a:r>
              <a:rPr lang="he-IL" altLang="en-US" dirty="0"/>
              <a:t>אם הדגל </a:t>
            </a:r>
            <a:r>
              <a:rPr lang="en-US" altLang="en-US" dirty="0"/>
              <a:t>dirty</a:t>
            </a:r>
            <a:r>
              <a:rPr lang="he-IL" altLang="en-US" dirty="0"/>
              <a:t> בכניסה בטבלת הדפים דלוק, מודלק דגל </a:t>
            </a:r>
            <a:r>
              <a:rPr lang="en-US" altLang="en-US" dirty="0" err="1"/>
              <a:t>PG_dirty</a:t>
            </a:r>
            <a:r>
              <a:rPr lang="he-IL" altLang="en-US" dirty="0"/>
              <a:t> ברשומת המסגרת לציון דף "מלוכלך" (מעודכן) שיש לכתבו לדיסק לפני פינויו.</a:t>
            </a:r>
          </a:p>
          <a:p>
            <a:pPr lvl="1"/>
            <a:r>
              <a:rPr lang="he-IL" altLang="en-US" dirty="0"/>
              <a:t>מבוצע פינוי של הדף ממרחב הזיכרון תוך שימוש במטמון הדפים (כפי שהוסבר קודם):</a:t>
            </a:r>
          </a:p>
          <a:p>
            <a:pPr lvl="2"/>
            <a:r>
              <a:rPr lang="he-IL" altLang="en-US" dirty="0"/>
              <a:t>אם הדף "מלוכלך" (</a:t>
            </a:r>
            <a:r>
              <a:rPr lang="en-US" altLang="en-US" dirty="0" err="1"/>
              <a:t>PG_dirty</a:t>
            </a:r>
            <a:r>
              <a:rPr lang="he-IL" altLang="en-US" dirty="0"/>
              <a:t> דלוק), הדף צריך להתפנות לדיסק:</a:t>
            </a:r>
          </a:p>
          <a:p>
            <a:pPr lvl="3"/>
            <a:r>
              <a:rPr lang="he-IL" altLang="en-US" dirty="0"/>
              <a:t>אם הדף לא במטמון הדפים, הוא מוכנס למטמון הדפים: הקצאת מגירה עבור דף ממופה אנונימית, עדכון </a:t>
            </a:r>
            <a:r>
              <a:rPr lang="en-US" altLang="en-US" dirty="0"/>
              <a:t>mapping</a:t>
            </a:r>
            <a:r>
              <a:rPr lang="he-IL" altLang="en-US" dirty="0"/>
              <a:t>, </a:t>
            </a:r>
            <a:r>
              <a:rPr lang="en-US" altLang="en-US" dirty="0"/>
              <a:t>index</a:t>
            </a:r>
            <a:r>
              <a:rPr lang="he-IL" altLang="en-US" dirty="0"/>
              <a:t>.</a:t>
            </a:r>
          </a:p>
          <a:p>
            <a:pPr lvl="2"/>
            <a:r>
              <a:rPr lang="he-IL" altLang="en-US" dirty="0"/>
              <a:t>עדכון מוני שיתוף במסגרת ו(אם צריך) במגירה.</a:t>
            </a:r>
          </a:p>
          <a:p>
            <a:pPr lvl="2"/>
            <a:r>
              <a:rPr lang="he-IL" altLang="en-US" dirty="0"/>
              <a:t>עדכון הכניסה בטבלת הדפים: מזהה מגירה למיפוי אנונימי, </a:t>
            </a:r>
            <a:r>
              <a:rPr lang="en-US" altLang="en-US" dirty="0"/>
              <a:t>NULL</a:t>
            </a:r>
            <a:r>
              <a:rPr lang="he-IL" altLang="en-US" dirty="0"/>
              <a:t> עבור דף ממופה לקובץ.</a:t>
            </a:r>
          </a:p>
          <a:p>
            <a:pPr lvl="3"/>
            <a:r>
              <a:rPr lang="he-IL" altLang="en-US" dirty="0"/>
              <a:t>דף מיפוי אנונימי "קר" לא עודכן מעולם (</a:t>
            </a:r>
            <a:r>
              <a:rPr lang="en-US" altLang="en-US" dirty="0" err="1"/>
              <a:t>PG_dirty</a:t>
            </a:r>
            <a:r>
              <a:rPr lang="he-IL" altLang="en-US" dirty="0"/>
              <a:t> כבוי) ולכן מכיל אפסים בלבד. עבור דף כזה, מוכנס </a:t>
            </a:r>
            <a:r>
              <a:rPr lang="en-US" altLang="en-US" dirty="0"/>
              <a:t>NULL</a:t>
            </a:r>
            <a:r>
              <a:rPr lang="he-IL" altLang="en-US" dirty="0"/>
              <a:t> לכניסה בטבלת הדפים. כשדף זה יידרש שוב, יוחזר דף עם אפסים.</a:t>
            </a:r>
            <a:endParaRPr lang="en-US" altLang="en-US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026DD90F-CF03-4BE8-9CF3-FDE59ED8BE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מערכות הפעלה - תרגול 11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52DA662-BF18-46E8-8939-FD984CE541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77</a:t>
            </a:fld>
            <a:endParaRPr lang="en-US"/>
          </a:p>
        </p:txBody>
      </p:sp>
      <p:pic>
        <p:nvPicPr>
          <p:cNvPr id="408581" name="Picture 5" descr="PE02221_[1]">
            <a:extLst>
              <a:ext uri="{FF2B5EF4-FFF2-40B4-BE49-F238E27FC236}">
                <a16:creationId xmlns:a16="http://schemas.microsoft.com/office/drawing/2014/main" id="{4BB04576-1BD6-44F2-B2E4-6436B9BB9FF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457200"/>
            <a:ext cx="989013" cy="99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1040031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E7909B-178F-416E-A3F8-F3B5E0793A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תרגיל ממבחן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CAAE86C-72BD-4E45-B8C8-6A1F2559342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e-IL" dirty="0"/>
              <a:t>חורף תשס"ז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F727163-99A9-459D-B6D0-BAB7CB29D2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he-IL"/>
              <a:t>מערכות הפעלה - תרגול 11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46D73C2-F126-419B-A8FB-42FD87C770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78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4782374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F2E5F759-3EC6-4AB5-87E7-B4D28010A4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שאלה 3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4334C3-0994-46D4-B51A-EE163CDFE2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/>
            <a:r>
              <a:rPr lang="he-IL" dirty="0"/>
              <a:t>נתונה מערכת שמריצה </a:t>
            </a:r>
            <a:r>
              <a:rPr lang="en-US" dirty="0"/>
              <a:t>Linux</a:t>
            </a:r>
            <a:r>
              <a:rPr lang="he-IL" dirty="0"/>
              <a:t> כפי שנלמד בכיתה. עקב אילוצים מסוימים למערכת זו יש זיכרון מאוד קטן ואחרי שהגרעין ניטען יש רק </a:t>
            </a:r>
            <a:r>
              <a:rPr lang="en-US" dirty="0"/>
              <a:t>3</a:t>
            </a:r>
            <a:r>
              <a:rPr lang="he-IL" dirty="0"/>
              <a:t> מסגרות פנויות בזיכרון: </a:t>
            </a:r>
            <a:r>
              <a:rPr lang="en-US" dirty="0"/>
              <a:t>100, 101, 102</a:t>
            </a:r>
            <a:r>
              <a:rPr lang="he-IL" dirty="0"/>
              <a:t>. לכן הוחלט לשנות את המינימום והמקסימום של מסגרות ריקות שמערכת מנסה לשמור. המינימום החדש הינו 0 דפים והמקסימום הינו שני דפים. ניתן להניח שהגרעין לא מקצה או משחרר דפים בזמן הריצה.</a:t>
            </a:r>
            <a:br>
              <a:rPr lang="en-US" dirty="0"/>
            </a:br>
            <a:br>
              <a:rPr lang="en-US" dirty="0"/>
            </a:br>
            <a:r>
              <a:rPr lang="he-IL" dirty="0"/>
              <a:t>הניחו שקיימים 2 תהליכים (</a:t>
            </a:r>
            <a:r>
              <a:rPr lang="en-US" dirty="0"/>
              <a:t>A</a:t>
            </a:r>
            <a:r>
              <a:rPr lang="he-IL" dirty="0"/>
              <a:t> ו-</a:t>
            </a:r>
            <a:r>
              <a:rPr lang="en-US" dirty="0"/>
              <a:t>B</a:t>
            </a:r>
            <a:r>
              <a:rPr lang="he-IL" dirty="0"/>
              <a:t>). בהמשך השאלה אתם תקבלו סידרה של גישות לדפים  שקורים במערכת ההפעלה. אם לא צוין אחרת, הגישות קורות מיד אחד אחרי השנייה. </a:t>
            </a:r>
            <a:endParaRPr lang="en-US" dirty="0"/>
          </a:p>
          <a:p>
            <a:r>
              <a:rPr lang="he-IL" dirty="0"/>
              <a:t>הניחו את ההנחות הבאות:</a:t>
            </a:r>
            <a:endParaRPr lang="en-US" dirty="0"/>
          </a:p>
          <a:p>
            <a:pPr lvl="0"/>
            <a:r>
              <a:rPr lang="he-IL" dirty="0"/>
              <a:t>מסגרות 100 ו-101 ריקות בתחילת הריצה.</a:t>
            </a:r>
            <a:endParaRPr lang="en-US" dirty="0"/>
          </a:p>
          <a:p>
            <a:pPr lvl="0"/>
            <a:r>
              <a:rPr lang="en-US" dirty="0"/>
              <a:t>Page Cache</a:t>
            </a:r>
            <a:r>
              <a:rPr lang="he-IL" dirty="0"/>
              <a:t> לא מחזיק שום קשרים בתחילת הריצה.</a:t>
            </a:r>
            <a:endParaRPr lang="en-US" dirty="0"/>
          </a:p>
          <a:p>
            <a:pPr lvl="0"/>
            <a:r>
              <a:rPr lang="he-IL" dirty="0"/>
              <a:t>יש שיתוף זיכרון בין התהליכים. הזיכרון המשותף נמצא בדף מס' 1 אצל תהליך </a:t>
            </a:r>
            <a:r>
              <a:rPr lang="en-US" dirty="0"/>
              <a:t>A</a:t>
            </a:r>
            <a:r>
              <a:rPr lang="he-IL" dirty="0"/>
              <a:t> ובדף מס' 0 אצל תהליך </a:t>
            </a:r>
            <a:r>
              <a:rPr lang="en-US" dirty="0"/>
              <a:t>B</a:t>
            </a:r>
            <a:r>
              <a:rPr lang="he-IL" dirty="0"/>
              <a:t>. בתחילת הריצה דף זה נמצא ב-</a:t>
            </a:r>
            <a:r>
              <a:rPr lang="en-US" dirty="0"/>
              <a:t>swap0</a:t>
            </a:r>
            <a:r>
              <a:rPr lang="he-IL" dirty="0"/>
              <a:t> במגירה 16. בדף המשותף יש נתונים ולא קוד</a:t>
            </a:r>
            <a:r>
              <a:rPr lang="en-US" dirty="0"/>
              <a:t>.</a:t>
            </a:r>
          </a:p>
          <a:p>
            <a:pPr lvl="0"/>
            <a:r>
              <a:rPr lang="he-IL" dirty="0"/>
              <a:t>הקוד של התהליכים נמצא בקבצים </a:t>
            </a:r>
            <a:r>
              <a:rPr lang="en-US" dirty="0" err="1"/>
              <a:t>execA</a:t>
            </a:r>
            <a:r>
              <a:rPr lang="he-IL" dirty="0"/>
              <a:t> ו-</a:t>
            </a:r>
            <a:r>
              <a:rPr lang="en-US" dirty="0" err="1"/>
              <a:t>execB</a:t>
            </a:r>
            <a:r>
              <a:rPr lang="he-IL" dirty="0"/>
              <a:t> בהתאמה. עבור תהליך </a:t>
            </a:r>
            <a:r>
              <a:rPr lang="en-US" dirty="0"/>
              <a:t>A</a:t>
            </a:r>
            <a:r>
              <a:rPr lang="he-IL" dirty="0"/>
              <a:t> הקוד ייטען לדף 0 בזכרון הוירטואלי ועבור תהליך </a:t>
            </a:r>
            <a:r>
              <a:rPr lang="en-US" dirty="0"/>
              <a:t>B</a:t>
            </a:r>
            <a:r>
              <a:rPr lang="he-IL" dirty="0"/>
              <a:t> הקוד ייטען  לדף 1 בזכרון הוירטואלי.</a:t>
            </a:r>
            <a:endParaRPr lang="en-US" dirty="0"/>
          </a:p>
          <a:p>
            <a:pPr lvl="0"/>
            <a:r>
              <a:rPr lang="he-IL" dirty="0"/>
              <a:t>פרט לדפים 0 ו-1 התהליכים לא משתמשים בדפים נוספים.</a:t>
            </a:r>
            <a:endParaRPr lang="en-US" dirty="0"/>
          </a:p>
          <a:p>
            <a:pPr lvl="0"/>
            <a:r>
              <a:rPr lang="he-IL" dirty="0"/>
              <a:t>אין שום אירועים נוספים במערכת הפעלה.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67351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2">
            <a:extLst>
              <a:ext uri="{FF2B5EF4-FFF2-40B4-BE49-F238E27FC236}">
                <a16:creationId xmlns:a16="http://schemas.microsoft.com/office/drawing/2014/main" id="{7E51BE69-1DD0-4740-A52C-135168923A5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e-IL" altLang="en-US"/>
              <a:t>שדות במתאר הזיכרון של תהליך</a:t>
            </a:r>
            <a:endParaRPr lang="en-US" altLang="en-US"/>
          </a:p>
        </p:txBody>
      </p:sp>
      <p:sp>
        <p:nvSpPr>
          <p:cNvPr id="16390" name="Rectangle 3">
            <a:extLst>
              <a:ext uri="{FF2B5EF4-FFF2-40B4-BE49-F238E27FC236}">
                <a16:creationId xmlns:a16="http://schemas.microsoft.com/office/drawing/2014/main" id="{E76DC602-6BE8-4F88-A6A9-1EFB157A5C2E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err="1"/>
              <a:t>pgd</a:t>
            </a:r>
            <a:r>
              <a:rPr lang="he-IL" altLang="en-US" dirty="0"/>
              <a:t>: מצביע לשורש טבלת הדפים של מרחב הזיכרון.</a:t>
            </a:r>
          </a:p>
          <a:p>
            <a:pPr lvl="1"/>
            <a:r>
              <a:rPr lang="he-IL" altLang="en-US" dirty="0"/>
              <a:t>זה הערך שייטען ל-</a:t>
            </a:r>
            <a:r>
              <a:rPr lang="en-US" altLang="en-US" dirty="0"/>
              <a:t>CR3</a:t>
            </a:r>
            <a:r>
              <a:rPr lang="he-IL" altLang="en-US" dirty="0"/>
              <a:t> כאשר התהליך יזומן לריצה.</a:t>
            </a:r>
          </a:p>
          <a:p>
            <a:r>
              <a:rPr lang="en-US" altLang="en-US" dirty="0" err="1"/>
              <a:t>mmlist</a:t>
            </a:r>
            <a:r>
              <a:rPr lang="he-IL" altLang="en-US" dirty="0"/>
              <a:t>: מצביע קישור ברשימה הגלובלית של מתארי הזיכרון (מטיפוס </a:t>
            </a:r>
            <a:r>
              <a:rPr lang="en-US" altLang="en-US" dirty="0" err="1"/>
              <a:t>list_head</a:t>
            </a:r>
            <a:r>
              <a:rPr lang="he-IL" altLang="en-US" dirty="0"/>
              <a:t>).</a:t>
            </a:r>
          </a:p>
          <a:p>
            <a:r>
              <a:rPr lang="en-US" altLang="en-US" dirty="0" err="1"/>
              <a:t>mmap</a:t>
            </a:r>
            <a:r>
              <a:rPr lang="he-IL" altLang="en-US" dirty="0"/>
              <a:t>: מצביע לרשימת מתארי אזורי הזיכרון – נראה בהמשך.</a:t>
            </a:r>
          </a:p>
          <a:p>
            <a:pPr lvl="1"/>
            <a:r>
              <a:rPr lang="he-IL" altLang="en-US" dirty="0"/>
              <a:t>ממוינת לפי המיקום של כל אזור בזיכרון.</a:t>
            </a:r>
          </a:p>
          <a:p>
            <a:r>
              <a:rPr lang="en-US" altLang="en-US" dirty="0" err="1"/>
              <a:t>rss</a:t>
            </a:r>
            <a:r>
              <a:rPr lang="he-IL" altLang="en-US" dirty="0"/>
              <a:t>: מספר המסגרות שבשימוש מרחב זיכרון זה (דפים מגובים בזיכרון).</a:t>
            </a:r>
          </a:p>
          <a:p>
            <a:r>
              <a:rPr lang="en-US" altLang="en-US" dirty="0" err="1"/>
              <a:t>total_vm</a:t>
            </a:r>
            <a:r>
              <a:rPr lang="he-IL" altLang="en-US" dirty="0"/>
              <a:t>: מספר דפים כולל באזורי הזיכרון.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7621CC-F273-4E1B-8864-F6CD3CAAE4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מערכות הפעלה - תרגול 11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68FAE6-E958-4B80-9D42-B6396CF9E2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16391" name="Picture 5" descr="BD06887_[1]">
            <a:extLst>
              <a:ext uri="{FF2B5EF4-FFF2-40B4-BE49-F238E27FC236}">
                <a16:creationId xmlns:a16="http://schemas.microsoft.com/office/drawing/2014/main" id="{9A00C2B8-C5FE-4E25-9204-93E204A46AC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238" y="534988"/>
            <a:ext cx="1150937" cy="1165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Speech Bubble: Rectangle 7">
            <a:extLst>
              <a:ext uri="{FF2B5EF4-FFF2-40B4-BE49-F238E27FC236}">
                <a16:creationId xmlns:a16="http://schemas.microsoft.com/office/drawing/2014/main" id="{46032D22-B014-4D44-B35B-F5F267CC63D4}"/>
              </a:ext>
            </a:extLst>
          </p:cNvPr>
          <p:cNvSpPr/>
          <p:nvPr/>
        </p:nvSpPr>
        <p:spPr>
          <a:xfrm>
            <a:off x="824706" y="5603359"/>
            <a:ext cx="3136605" cy="709854"/>
          </a:xfrm>
          <a:prstGeom prst="wedgeRoundRectCallout">
            <a:avLst>
              <a:gd name="adj1" fmla="val 44009"/>
              <a:gd name="adj2" fmla="val -91352"/>
              <a:gd name="adj3" fmla="val 16667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r" rtl="1">
              <a:defRPr/>
            </a:pPr>
            <a:r>
              <a:rPr lang="he-IL" altLang="en-US" sz="2000" dirty="0"/>
              <a:t>האם </a:t>
            </a:r>
            <a:r>
              <a:rPr lang="en-US" altLang="en-US" sz="2000" dirty="0" err="1"/>
              <a:t>rss</a:t>
            </a:r>
            <a:r>
              <a:rPr lang="en-US" altLang="en-US" sz="2000" dirty="0"/>
              <a:t>, </a:t>
            </a:r>
            <a:r>
              <a:rPr lang="en-US" altLang="en-US" sz="2000" dirty="0" err="1"/>
              <a:t>total_vm</a:t>
            </a:r>
            <a:r>
              <a:rPr lang="he-IL" altLang="en-US" sz="2000" dirty="0"/>
              <a:t> יכולים להיות שונים?</a:t>
            </a:r>
          </a:p>
        </p:txBody>
      </p:sp>
    </p:spTree>
    <p:extLst>
      <p:ext uri="{BB962C8B-B14F-4D97-AF65-F5344CB8AC3E}">
        <p14:creationId xmlns:p14="http://schemas.microsoft.com/office/powerpoint/2010/main" val="17734104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2652662" y="3389786"/>
            <a:ext cx="4264182" cy="360362"/>
          </a:xfrm>
          <a:prstGeom prst="rect">
            <a:avLst/>
          </a:prstGeom>
          <a:solidFill>
            <a:srgbClr val="339966">
              <a:alpha val="50000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e-IL"/>
          </a:p>
        </p:txBody>
      </p:sp>
      <p:sp>
        <p:nvSpPr>
          <p:cNvPr id="6" name="Rectangle 8"/>
          <p:cNvSpPr>
            <a:spLocks noChangeArrowheads="1"/>
          </p:cNvSpPr>
          <p:nvPr/>
        </p:nvSpPr>
        <p:spPr bwMode="auto">
          <a:xfrm>
            <a:off x="2652662" y="5564774"/>
            <a:ext cx="4264182" cy="358775"/>
          </a:xfrm>
          <a:prstGeom prst="rect">
            <a:avLst/>
          </a:prstGeom>
          <a:solidFill>
            <a:srgbClr val="FF0000">
              <a:alpha val="50000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e-IL"/>
          </a:p>
        </p:txBody>
      </p:sp>
      <p:sp>
        <p:nvSpPr>
          <p:cNvPr id="7" name="AutoShape 9"/>
          <p:cNvSpPr>
            <a:spLocks noChangeArrowheads="1"/>
          </p:cNvSpPr>
          <p:nvPr/>
        </p:nvSpPr>
        <p:spPr bwMode="auto">
          <a:xfrm>
            <a:off x="1461031" y="4292760"/>
            <a:ext cx="552259" cy="544646"/>
          </a:xfrm>
          <a:prstGeom prst="roundRect">
            <a:avLst>
              <a:gd name="adj" fmla="val 16667"/>
            </a:avLst>
          </a:prstGeom>
          <a:solidFill>
            <a:srgbClr val="0070C0"/>
          </a:solidFill>
          <a:ln>
            <a:solidFill>
              <a:schemeClr val="tx1"/>
            </a:solidFill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 altLang="he-IL" dirty="0"/>
              <a:t>A</a:t>
            </a:r>
          </a:p>
        </p:txBody>
      </p:sp>
      <p:sp>
        <p:nvSpPr>
          <p:cNvPr id="8" name="AutoShape 10"/>
          <p:cNvSpPr>
            <a:spLocks noChangeArrowheads="1"/>
          </p:cNvSpPr>
          <p:nvPr/>
        </p:nvSpPr>
        <p:spPr bwMode="auto">
          <a:xfrm>
            <a:off x="7755095" y="4294412"/>
            <a:ext cx="552259" cy="509889"/>
          </a:xfrm>
          <a:prstGeom prst="roundRect">
            <a:avLst>
              <a:gd name="adj" fmla="val 16667"/>
            </a:avLst>
          </a:prstGeom>
          <a:solidFill>
            <a:srgbClr val="FFC000">
              <a:alpha val="50000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he-IL" dirty="0"/>
              <a:t>B</a:t>
            </a:r>
          </a:p>
        </p:txBody>
      </p:sp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4068186" y="5971230"/>
            <a:ext cx="10239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A1FD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rtl="1"/>
            <a:r>
              <a:rPr lang="he-IL" altLang="he-IL" sz="1400" dirty="0"/>
              <a:t>מאגר דפדוף</a:t>
            </a:r>
            <a:endParaRPr lang="en-US" altLang="he-IL" sz="1400" dirty="0"/>
          </a:p>
        </p:txBody>
      </p:sp>
      <p:sp>
        <p:nvSpPr>
          <p:cNvPr id="11" name="Text Box 13"/>
          <p:cNvSpPr txBox="1">
            <a:spLocks noChangeArrowheads="1"/>
          </p:cNvSpPr>
          <p:nvPr/>
        </p:nvSpPr>
        <p:spPr bwMode="auto">
          <a:xfrm>
            <a:off x="4096761" y="2993984"/>
            <a:ext cx="96678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A1FD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rtl="1"/>
            <a:r>
              <a:rPr lang="he-IL" altLang="he-IL" sz="1400" dirty="0"/>
              <a:t>זיכרון ראשי</a:t>
            </a:r>
            <a:endParaRPr lang="en-US" altLang="he-IL" sz="1400" dirty="0"/>
          </a:p>
        </p:txBody>
      </p:sp>
      <p:sp>
        <p:nvSpPr>
          <p:cNvPr id="16" name="Rectangle 18"/>
          <p:cNvSpPr>
            <a:spLocks noChangeArrowheads="1"/>
          </p:cNvSpPr>
          <p:nvPr/>
        </p:nvSpPr>
        <p:spPr bwMode="auto">
          <a:xfrm>
            <a:off x="6003106" y="5559445"/>
            <a:ext cx="822960" cy="364102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he-IL" dirty="0" err="1"/>
              <a:t>execB</a:t>
            </a:r>
            <a:endParaRPr lang="en-US" altLang="he-IL" dirty="0"/>
          </a:p>
        </p:txBody>
      </p:sp>
      <p:sp>
        <p:nvSpPr>
          <p:cNvPr id="36" name="Rectangle 7"/>
          <p:cNvSpPr>
            <a:spLocks noChangeArrowheads="1"/>
          </p:cNvSpPr>
          <p:nvPr/>
        </p:nvSpPr>
        <p:spPr bwMode="auto">
          <a:xfrm>
            <a:off x="4146483" y="3389786"/>
            <a:ext cx="1267486" cy="360362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he-IL" dirty="0"/>
              <a:t>101</a:t>
            </a:r>
          </a:p>
        </p:txBody>
      </p:sp>
      <p:sp>
        <p:nvSpPr>
          <p:cNvPr id="38" name="Rectangle 18"/>
          <p:cNvSpPr>
            <a:spLocks noChangeArrowheads="1"/>
          </p:cNvSpPr>
          <p:nvPr/>
        </p:nvSpPr>
        <p:spPr bwMode="auto">
          <a:xfrm>
            <a:off x="4411268" y="5564773"/>
            <a:ext cx="614108" cy="358775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he-IL" dirty="0" err="1"/>
              <a:t>swp</a:t>
            </a:r>
            <a:endParaRPr lang="en-US" altLang="he-IL" dirty="0"/>
          </a:p>
        </p:txBody>
      </p:sp>
      <p:sp>
        <p:nvSpPr>
          <p:cNvPr id="39" name="Rectangle 18"/>
          <p:cNvSpPr>
            <a:spLocks noChangeArrowheads="1"/>
          </p:cNvSpPr>
          <p:nvPr/>
        </p:nvSpPr>
        <p:spPr bwMode="auto">
          <a:xfrm>
            <a:off x="3081360" y="5564772"/>
            <a:ext cx="822960" cy="358775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he-IL" dirty="0" err="1"/>
              <a:t>execA</a:t>
            </a:r>
            <a:endParaRPr lang="en-US" altLang="he-IL" dirty="0"/>
          </a:p>
        </p:txBody>
      </p:sp>
      <p:sp>
        <p:nvSpPr>
          <p:cNvPr id="21" name="Text Box 15"/>
          <p:cNvSpPr txBox="1">
            <a:spLocks noChangeArrowheads="1"/>
          </p:cNvSpPr>
          <p:nvPr/>
        </p:nvSpPr>
        <p:spPr bwMode="auto">
          <a:xfrm>
            <a:off x="2235529" y="4654939"/>
            <a:ext cx="276038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A1FD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altLang="he-IL" sz="1400" dirty="0"/>
              <a:t>0</a:t>
            </a:r>
          </a:p>
        </p:txBody>
      </p:sp>
      <p:sp>
        <p:nvSpPr>
          <p:cNvPr id="23" name="Text Box 15"/>
          <p:cNvSpPr txBox="1">
            <a:spLocks noChangeArrowheads="1"/>
          </p:cNvSpPr>
          <p:nvPr/>
        </p:nvSpPr>
        <p:spPr bwMode="auto">
          <a:xfrm>
            <a:off x="2240931" y="4467297"/>
            <a:ext cx="28978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A1FD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/>
            <a:r>
              <a:rPr lang="en-US" altLang="he-IL" sz="1400" dirty="0"/>
              <a:t>1</a:t>
            </a:r>
          </a:p>
        </p:txBody>
      </p:sp>
      <p:sp>
        <p:nvSpPr>
          <p:cNvPr id="24" name="Freeform 16"/>
          <p:cNvSpPr>
            <a:spLocks/>
          </p:cNvSpPr>
          <p:nvPr/>
        </p:nvSpPr>
        <p:spPr bwMode="auto">
          <a:xfrm flipH="1">
            <a:off x="4897260" y="4418084"/>
            <a:ext cx="2857834" cy="1157381"/>
          </a:xfrm>
          <a:custGeom>
            <a:avLst/>
            <a:gdLst>
              <a:gd name="T0" fmla="*/ 0 w 959"/>
              <a:gd name="T1" fmla="*/ 0 h 544"/>
              <a:gd name="T2" fmla="*/ 723 w 959"/>
              <a:gd name="T3" fmla="*/ 199 h 544"/>
              <a:gd name="T4" fmla="*/ 959 w 959"/>
              <a:gd name="T5" fmla="*/ 544 h 5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959" h="544">
                <a:moveTo>
                  <a:pt x="0" y="0"/>
                </a:moveTo>
                <a:cubicBezTo>
                  <a:pt x="120" y="33"/>
                  <a:pt x="563" y="108"/>
                  <a:pt x="723" y="199"/>
                </a:cubicBezTo>
                <a:cubicBezTo>
                  <a:pt x="883" y="290"/>
                  <a:pt x="910" y="472"/>
                  <a:pt x="959" y="544"/>
                </a:cubicBezTo>
              </a:path>
            </a:pathLst>
          </a:custGeom>
          <a:noFill/>
          <a:ln w="15875" cap="flat" cmpd="sng">
            <a:solidFill>
              <a:schemeClr val="tx1"/>
            </a:solidFill>
            <a:prstDash val="solid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A1FD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e-IL"/>
          </a:p>
        </p:txBody>
      </p:sp>
      <p:sp>
        <p:nvSpPr>
          <p:cNvPr id="25" name="Text Box 15"/>
          <p:cNvSpPr txBox="1">
            <a:spLocks noChangeArrowheads="1"/>
          </p:cNvSpPr>
          <p:nvPr/>
        </p:nvSpPr>
        <p:spPr bwMode="auto">
          <a:xfrm>
            <a:off x="7109650" y="4241579"/>
            <a:ext cx="268486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A1FD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/>
            <a:r>
              <a:rPr lang="en-US" altLang="he-IL" sz="1400" dirty="0"/>
              <a:t>0</a:t>
            </a:r>
          </a:p>
        </p:txBody>
      </p:sp>
      <p:sp>
        <p:nvSpPr>
          <p:cNvPr id="26" name="Freeform 16"/>
          <p:cNvSpPr>
            <a:spLocks/>
          </p:cNvSpPr>
          <p:nvPr/>
        </p:nvSpPr>
        <p:spPr bwMode="auto">
          <a:xfrm flipH="1">
            <a:off x="6373638" y="4680629"/>
            <a:ext cx="1381458" cy="894836"/>
          </a:xfrm>
          <a:custGeom>
            <a:avLst/>
            <a:gdLst>
              <a:gd name="T0" fmla="*/ 0 w 959"/>
              <a:gd name="T1" fmla="*/ 0 h 544"/>
              <a:gd name="T2" fmla="*/ 723 w 959"/>
              <a:gd name="T3" fmla="*/ 199 h 544"/>
              <a:gd name="T4" fmla="*/ 959 w 959"/>
              <a:gd name="T5" fmla="*/ 544 h 5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959" h="544">
                <a:moveTo>
                  <a:pt x="0" y="0"/>
                </a:moveTo>
                <a:cubicBezTo>
                  <a:pt x="120" y="33"/>
                  <a:pt x="563" y="108"/>
                  <a:pt x="723" y="199"/>
                </a:cubicBezTo>
                <a:cubicBezTo>
                  <a:pt x="883" y="290"/>
                  <a:pt x="910" y="472"/>
                  <a:pt x="959" y="544"/>
                </a:cubicBezTo>
              </a:path>
            </a:pathLst>
          </a:custGeom>
          <a:noFill/>
          <a:ln w="15875" cap="flat" cmpd="sng">
            <a:solidFill>
              <a:schemeClr val="tx1"/>
            </a:solidFill>
            <a:prstDash val="solid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A1FD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e-IL"/>
          </a:p>
        </p:txBody>
      </p:sp>
      <p:sp>
        <p:nvSpPr>
          <p:cNvPr id="27" name="Text Box 15"/>
          <p:cNvSpPr txBox="1">
            <a:spLocks noChangeArrowheads="1"/>
          </p:cNvSpPr>
          <p:nvPr/>
        </p:nvSpPr>
        <p:spPr bwMode="auto">
          <a:xfrm>
            <a:off x="7091848" y="4509465"/>
            <a:ext cx="30409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A1FD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/>
            <a:r>
              <a:rPr lang="en-US" altLang="he-IL" sz="1400" dirty="0"/>
              <a:t>1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3692936"/>
              </p:ext>
            </p:extLst>
          </p:nvPr>
        </p:nvGraphicFramePr>
        <p:xfrm>
          <a:off x="377999" y="1030668"/>
          <a:ext cx="8404311" cy="853440"/>
        </p:xfrm>
        <a:graphic>
          <a:graphicData uri="http://schemas.openxmlformats.org/drawingml/2006/table">
            <a:tbl>
              <a:tblPr rtl="1">
                <a:tableStyleId>{5C22544A-7EE6-4342-B048-85BDC9FD1C3A}</a:tableStyleId>
              </a:tblPr>
              <a:tblGrid>
                <a:gridCol w="8829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83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939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4264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5170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5695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1200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3030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66531"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Process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Read/Write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Dirty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Accessed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Slot Number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Present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Physical Address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Page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2721"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A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execA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0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2721"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A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Swap 0, offset 16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023446" y="490172"/>
            <a:ext cx="6781045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he-IL" dirty="0"/>
              <a:t>מלאו את טבלאות הדפים (</a:t>
            </a:r>
            <a:r>
              <a:rPr lang="en-US" dirty="0"/>
              <a:t>PT</a:t>
            </a:r>
            <a:r>
              <a:rPr lang="he-IL" dirty="0"/>
              <a:t>) של כל אחד מן התהליכים:</a:t>
            </a:r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1566799" y="3901062"/>
            <a:ext cx="806531" cy="64829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10158" y="3269211"/>
            <a:ext cx="2003078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he-IL" dirty="0"/>
              <a:t>דף מספר 1 בטבלת הדפים של </a:t>
            </a:r>
            <a:r>
              <a:rPr lang="en-US" dirty="0"/>
              <a:t>A</a:t>
            </a:r>
            <a:endParaRPr lang="he-IL" dirty="0"/>
          </a:p>
        </p:txBody>
      </p:sp>
      <p:sp>
        <p:nvSpPr>
          <p:cNvPr id="34" name="Rectangle 7"/>
          <p:cNvSpPr>
            <a:spLocks noChangeArrowheads="1"/>
          </p:cNvSpPr>
          <p:nvPr/>
        </p:nvSpPr>
        <p:spPr bwMode="auto">
          <a:xfrm>
            <a:off x="5413969" y="3389785"/>
            <a:ext cx="1267486" cy="360362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he-IL" dirty="0"/>
              <a:t>102</a:t>
            </a:r>
          </a:p>
        </p:txBody>
      </p:sp>
      <p:sp>
        <p:nvSpPr>
          <p:cNvPr id="35" name="Rectangle 7"/>
          <p:cNvSpPr>
            <a:spLocks noChangeArrowheads="1"/>
          </p:cNvSpPr>
          <p:nvPr/>
        </p:nvSpPr>
        <p:spPr bwMode="auto">
          <a:xfrm>
            <a:off x="2878997" y="3389785"/>
            <a:ext cx="1267486" cy="360362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he-IL" dirty="0"/>
              <a:t>100</a:t>
            </a:r>
          </a:p>
        </p:txBody>
      </p:sp>
      <p:sp>
        <p:nvSpPr>
          <p:cNvPr id="40" name="Freeform 16"/>
          <p:cNvSpPr>
            <a:spLocks/>
          </p:cNvSpPr>
          <p:nvPr/>
        </p:nvSpPr>
        <p:spPr bwMode="auto">
          <a:xfrm>
            <a:off x="2013286" y="4804301"/>
            <a:ext cx="1191638" cy="755144"/>
          </a:xfrm>
          <a:custGeom>
            <a:avLst/>
            <a:gdLst>
              <a:gd name="T0" fmla="*/ 0 w 959"/>
              <a:gd name="T1" fmla="*/ 0 h 544"/>
              <a:gd name="T2" fmla="*/ 723 w 959"/>
              <a:gd name="T3" fmla="*/ 199 h 544"/>
              <a:gd name="T4" fmla="*/ 959 w 959"/>
              <a:gd name="T5" fmla="*/ 544 h 5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959" h="544">
                <a:moveTo>
                  <a:pt x="0" y="0"/>
                </a:moveTo>
                <a:cubicBezTo>
                  <a:pt x="120" y="33"/>
                  <a:pt x="563" y="108"/>
                  <a:pt x="723" y="199"/>
                </a:cubicBezTo>
                <a:cubicBezTo>
                  <a:pt x="883" y="290"/>
                  <a:pt x="910" y="472"/>
                  <a:pt x="959" y="544"/>
                </a:cubicBezTo>
              </a:path>
            </a:pathLst>
          </a:custGeom>
          <a:noFill/>
          <a:ln w="15875" cap="flat" cmpd="sng">
            <a:solidFill>
              <a:schemeClr val="tx1"/>
            </a:solidFill>
            <a:prstDash val="solid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A1FD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e-IL"/>
          </a:p>
        </p:txBody>
      </p:sp>
      <p:sp>
        <p:nvSpPr>
          <p:cNvPr id="41" name="Freeform 16"/>
          <p:cNvSpPr>
            <a:spLocks/>
          </p:cNvSpPr>
          <p:nvPr/>
        </p:nvSpPr>
        <p:spPr bwMode="auto">
          <a:xfrm>
            <a:off x="2013288" y="4666561"/>
            <a:ext cx="2507013" cy="908903"/>
          </a:xfrm>
          <a:custGeom>
            <a:avLst/>
            <a:gdLst>
              <a:gd name="T0" fmla="*/ 0 w 959"/>
              <a:gd name="T1" fmla="*/ 0 h 544"/>
              <a:gd name="T2" fmla="*/ 723 w 959"/>
              <a:gd name="T3" fmla="*/ 199 h 544"/>
              <a:gd name="T4" fmla="*/ 959 w 959"/>
              <a:gd name="T5" fmla="*/ 544 h 5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959" h="544">
                <a:moveTo>
                  <a:pt x="0" y="0"/>
                </a:moveTo>
                <a:cubicBezTo>
                  <a:pt x="120" y="33"/>
                  <a:pt x="563" y="108"/>
                  <a:pt x="723" y="199"/>
                </a:cubicBezTo>
                <a:cubicBezTo>
                  <a:pt x="883" y="290"/>
                  <a:pt x="910" y="472"/>
                  <a:pt x="959" y="544"/>
                </a:cubicBezTo>
              </a:path>
            </a:pathLst>
          </a:custGeom>
          <a:noFill/>
          <a:ln w="15875" cap="flat" cmpd="sng">
            <a:solidFill>
              <a:schemeClr val="tx1"/>
            </a:solidFill>
            <a:prstDash val="solid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A1FD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e-IL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C0119A37-C83A-4AD4-B65D-2AA8646FFB8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4388611"/>
              </p:ext>
            </p:extLst>
          </p:nvPr>
        </p:nvGraphicFramePr>
        <p:xfrm>
          <a:off x="377998" y="2024073"/>
          <a:ext cx="8404311" cy="853440"/>
        </p:xfrm>
        <a:graphic>
          <a:graphicData uri="http://schemas.openxmlformats.org/drawingml/2006/table">
            <a:tbl>
              <a:tblPr rtl="1">
                <a:tableStyleId>{5C22544A-7EE6-4342-B048-85BDC9FD1C3A}</a:tableStyleId>
              </a:tblPr>
              <a:tblGrid>
                <a:gridCol w="882955">
                  <a:extLst>
                    <a:ext uri="{9D8B030D-6E8A-4147-A177-3AD203B41FA5}">
                      <a16:colId xmlns:a16="http://schemas.microsoft.com/office/drawing/2014/main" val="228258614"/>
                    </a:ext>
                  </a:extLst>
                </a:gridCol>
                <a:gridCol w="1228338">
                  <a:extLst>
                    <a:ext uri="{9D8B030D-6E8A-4147-A177-3AD203B41FA5}">
                      <a16:colId xmlns:a16="http://schemas.microsoft.com/office/drawing/2014/main" val="1572144825"/>
                    </a:ext>
                  </a:extLst>
                </a:gridCol>
                <a:gridCol w="799393">
                  <a:extLst>
                    <a:ext uri="{9D8B030D-6E8A-4147-A177-3AD203B41FA5}">
                      <a16:colId xmlns:a16="http://schemas.microsoft.com/office/drawing/2014/main" val="3811048338"/>
                    </a:ext>
                  </a:extLst>
                </a:gridCol>
                <a:gridCol w="1042649">
                  <a:extLst>
                    <a:ext uri="{9D8B030D-6E8A-4147-A177-3AD203B41FA5}">
                      <a16:colId xmlns:a16="http://schemas.microsoft.com/office/drawing/2014/main" val="3889128585"/>
                    </a:ext>
                  </a:extLst>
                </a:gridCol>
                <a:gridCol w="1651708">
                  <a:extLst>
                    <a:ext uri="{9D8B030D-6E8A-4147-A177-3AD203B41FA5}">
                      <a16:colId xmlns:a16="http://schemas.microsoft.com/office/drawing/2014/main" val="956764783"/>
                    </a:ext>
                  </a:extLst>
                </a:gridCol>
                <a:gridCol w="856957">
                  <a:extLst>
                    <a:ext uri="{9D8B030D-6E8A-4147-A177-3AD203B41FA5}">
                      <a16:colId xmlns:a16="http://schemas.microsoft.com/office/drawing/2014/main" val="3907252097"/>
                    </a:ext>
                  </a:extLst>
                </a:gridCol>
                <a:gridCol w="1012008">
                  <a:extLst>
                    <a:ext uri="{9D8B030D-6E8A-4147-A177-3AD203B41FA5}">
                      <a16:colId xmlns:a16="http://schemas.microsoft.com/office/drawing/2014/main" val="270583583"/>
                    </a:ext>
                  </a:extLst>
                </a:gridCol>
                <a:gridCol w="930303">
                  <a:extLst>
                    <a:ext uri="{9D8B030D-6E8A-4147-A177-3AD203B41FA5}">
                      <a16:colId xmlns:a16="http://schemas.microsoft.com/office/drawing/2014/main" val="3123787517"/>
                    </a:ext>
                  </a:extLst>
                </a:gridCol>
              </a:tblGrid>
              <a:tr h="152721"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Process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Read/Write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Dirty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Accessed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Slot Number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Present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Physical Address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Page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03438469"/>
                  </a:ext>
                </a:extLst>
              </a:tr>
              <a:tr h="152721"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B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Swap 0, offset 16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0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0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32187372"/>
                  </a:ext>
                </a:extLst>
              </a:tr>
              <a:tr h="152721"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B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</a:rPr>
                        <a:t>execB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788238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84940441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460257" y="686552"/>
            <a:ext cx="6781045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lvl="0" algn="r" rtl="1"/>
            <a:r>
              <a:rPr lang="he-IL" dirty="0"/>
              <a:t>1. תהליך </a:t>
            </a:r>
            <a:r>
              <a:rPr lang="en-US" dirty="0"/>
              <a:t>A</a:t>
            </a:r>
            <a:r>
              <a:rPr lang="he-IL" dirty="0"/>
              <a:t> ניגש לקריאה לדף </a:t>
            </a:r>
            <a:r>
              <a:rPr lang="en-US" dirty="0"/>
              <a:t>0</a:t>
            </a:r>
            <a:r>
              <a:rPr lang="he-IL" dirty="0"/>
              <a:t> ומיד אח"כ ניגש לדף </a:t>
            </a:r>
            <a:r>
              <a:rPr lang="en-US" dirty="0"/>
              <a:t>1</a:t>
            </a:r>
            <a:r>
              <a:rPr lang="he-IL" dirty="0"/>
              <a:t>.</a:t>
            </a:r>
            <a:endParaRPr lang="en-US" dirty="0"/>
          </a:p>
        </p:txBody>
      </p:sp>
      <p:sp>
        <p:nvSpPr>
          <p:cNvPr id="12" name="Text Box 1"/>
          <p:cNvSpPr txBox="1">
            <a:spLocks noChangeArrowheads="1"/>
          </p:cNvSpPr>
          <p:nvPr/>
        </p:nvSpPr>
        <p:spPr bwMode="auto">
          <a:xfrm>
            <a:off x="7586172" y="1268019"/>
            <a:ext cx="800100" cy="344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e-IL"/>
          </a:p>
        </p:txBody>
      </p:sp>
      <p:sp>
        <p:nvSpPr>
          <p:cNvPr id="57" name="Rectangle 6"/>
          <p:cNvSpPr>
            <a:spLocks noChangeArrowheads="1"/>
          </p:cNvSpPr>
          <p:nvPr/>
        </p:nvSpPr>
        <p:spPr bwMode="auto">
          <a:xfrm>
            <a:off x="2652662" y="2978968"/>
            <a:ext cx="4264182" cy="360362"/>
          </a:xfrm>
          <a:prstGeom prst="rect">
            <a:avLst/>
          </a:prstGeom>
          <a:solidFill>
            <a:srgbClr val="339966">
              <a:alpha val="50000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e-IL"/>
          </a:p>
        </p:txBody>
      </p:sp>
      <p:sp>
        <p:nvSpPr>
          <p:cNvPr id="60" name="AutoShape 9"/>
          <p:cNvSpPr>
            <a:spLocks noChangeArrowheads="1"/>
          </p:cNvSpPr>
          <p:nvPr/>
        </p:nvSpPr>
        <p:spPr bwMode="auto">
          <a:xfrm>
            <a:off x="1461031" y="4292760"/>
            <a:ext cx="552259" cy="544646"/>
          </a:xfrm>
          <a:prstGeom prst="roundRect">
            <a:avLst>
              <a:gd name="adj" fmla="val 16667"/>
            </a:avLst>
          </a:prstGeom>
          <a:solidFill>
            <a:srgbClr val="0070C0"/>
          </a:solidFill>
          <a:ln>
            <a:solidFill>
              <a:schemeClr val="tx1"/>
            </a:solidFill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 altLang="he-IL" dirty="0"/>
              <a:t>A</a:t>
            </a:r>
          </a:p>
        </p:txBody>
      </p:sp>
      <p:sp>
        <p:nvSpPr>
          <p:cNvPr id="61" name="AutoShape 10"/>
          <p:cNvSpPr>
            <a:spLocks noChangeArrowheads="1"/>
          </p:cNvSpPr>
          <p:nvPr/>
        </p:nvSpPr>
        <p:spPr bwMode="auto">
          <a:xfrm>
            <a:off x="7755095" y="4294412"/>
            <a:ext cx="552259" cy="509889"/>
          </a:xfrm>
          <a:prstGeom prst="roundRect">
            <a:avLst>
              <a:gd name="adj" fmla="val 16667"/>
            </a:avLst>
          </a:prstGeom>
          <a:solidFill>
            <a:srgbClr val="FFC000">
              <a:alpha val="50000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he-IL" dirty="0"/>
              <a:t>B</a:t>
            </a:r>
          </a:p>
        </p:txBody>
      </p:sp>
      <p:sp>
        <p:nvSpPr>
          <p:cNvPr id="63" name="Text Box 13"/>
          <p:cNvSpPr txBox="1">
            <a:spLocks noChangeArrowheads="1"/>
          </p:cNvSpPr>
          <p:nvPr/>
        </p:nvSpPr>
        <p:spPr bwMode="auto">
          <a:xfrm>
            <a:off x="4096761" y="2583166"/>
            <a:ext cx="96678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A1FD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he-IL" altLang="he-IL" sz="1400" dirty="0"/>
              <a:t>זיכרון ראשי</a:t>
            </a:r>
            <a:endParaRPr lang="en-US" altLang="he-IL" sz="1400" dirty="0"/>
          </a:p>
        </p:txBody>
      </p:sp>
      <p:sp>
        <p:nvSpPr>
          <p:cNvPr id="70" name="Text Box 15"/>
          <p:cNvSpPr txBox="1">
            <a:spLocks noChangeArrowheads="1"/>
          </p:cNvSpPr>
          <p:nvPr/>
        </p:nvSpPr>
        <p:spPr bwMode="auto">
          <a:xfrm>
            <a:off x="2188936" y="4649896"/>
            <a:ext cx="276038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A1FD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altLang="he-IL" sz="1400" dirty="0"/>
              <a:t>0</a:t>
            </a:r>
          </a:p>
        </p:txBody>
      </p:sp>
      <p:sp>
        <p:nvSpPr>
          <p:cNvPr id="72" name="Text Box 15"/>
          <p:cNvSpPr txBox="1">
            <a:spLocks noChangeArrowheads="1"/>
          </p:cNvSpPr>
          <p:nvPr/>
        </p:nvSpPr>
        <p:spPr bwMode="auto">
          <a:xfrm>
            <a:off x="2204190" y="4465219"/>
            <a:ext cx="28978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A1FD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/>
            <a:r>
              <a:rPr lang="en-US" altLang="he-IL" sz="1400" dirty="0"/>
              <a:t>1</a:t>
            </a:r>
          </a:p>
        </p:txBody>
      </p:sp>
      <p:sp>
        <p:nvSpPr>
          <p:cNvPr id="73" name="Freeform 16"/>
          <p:cNvSpPr>
            <a:spLocks/>
          </p:cNvSpPr>
          <p:nvPr/>
        </p:nvSpPr>
        <p:spPr bwMode="auto">
          <a:xfrm flipH="1">
            <a:off x="4897260" y="4418084"/>
            <a:ext cx="2857834" cy="1157381"/>
          </a:xfrm>
          <a:custGeom>
            <a:avLst/>
            <a:gdLst>
              <a:gd name="T0" fmla="*/ 0 w 959"/>
              <a:gd name="T1" fmla="*/ 0 h 544"/>
              <a:gd name="T2" fmla="*/ 723 w 959"/>
              <a:gd name="T3" fmla="*/ 199 h 544"/>
              <a:gd name="T4" fmla="*/ 959 w 959"/>
              <a:gd name="T5" fmla="*/ 544 h 5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959" h="544">
                <a:moveTo>
                  <a:pt x="0" y="0"/>
                </a:moveTo>
                <a:cubicBezTo>
                  <a:pt x="120" y="33"/>
                  <a:pt x="563" y="108"/>
                  <a:pt x="723" y="199"/>
                </a:cubicBezTo>
                <a:cubicBezTo>
                  <a:pt x="883" y="290"/>
                  <a:pt x="910" y="472"/>
                  <a:pt x="959" y="544"/>
                </a:cubicBezTo>
              </a:path>
            </a:pathLst>
          </a:custGeom>
          <a:noFill/>
          <a:ln w="15875" cap="flat" cmpd="sng">
            <a:solidFill>
              <a:schemeClr val="tx1"/>
            </a:solidFill>
            <a:prstDash val="solid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A1FD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e-IL"/>
          </a:p>
        </p:txBody>
      </p:sp>
      <p:sp>
        <p:nvSpPr>
          <p:cNvPr id="74" name="Text Box 15"/>
          <p:cNvSpPr txBox="1">
            <a:spLocks noChangeArrowheads="1"/>
          </p:cNvSpPr>
          <p:nvPr/>
        </p:nvSpPr>
        <p:spPr bwMode="auto">
          <a:xfrm>
            <a:off x="7109650" y="4241579"/>
            <a:ext cx="268486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A1FD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/>
            <a:r>
              <a:rPr lang="en-US" altLang="he-IL" sz="1400" dirty="0"/>
              <a:t>0</a:t>
            </a:r>
          </a:p>
        </p:txBody>
      </p:sp>
      <p:sp>
        <p:nvSpPr>
          <p:cNvPr id="75" name="Freeform 16"/>
          <p:cNvSpPr>
            <a:spLocks/>
          </p:cNvSpPr>
          <p:nvPr/>
        </p:nvSpPr>
        <p:spPr bwMode="auto">
          <a:xfrm flipH="1">
            <a:off x="6373638" y="4680629"/>
            <a:ext cx="1381458" cy="894836"/>
          </a:xfrm>
          <a:custGeom>
            <a:avLst/>
            <a:gdLst>
              <a:gd name="T0" fmla="*/ 0 w 959"/>
              <a:gd name="T1" fmla="*/ 0 h 544"/>
              <a:gd name="T2" fmla="*/ 723 w 959"/>
              <a:gd name="T3" fmla="*/ 199 h 544"/>
              <a:gd name="T4" fmla="*/ 959 w 959"/>
              <a:gd name="T5" fmla="*/ 544 h 5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959" h="544">
                <a:moveTo>
                  <a:pt x="0" y="0"/>
                </a:moveTo>
                <a:cubicBezTo>
                  <a:pt x="120" y="33"/>
                  <a:pt x="563" y="108"/>
                  <a:pt x="723" y="199"/>
                </a:cubicBezTo>
                <a:cubicBezTo>
                  <a:pt x="883" y="290"/>
                  <a:pt x="910" y="472"/>
                  <a:pt x="959" y="544"/>
                </a:cubicBezTo>
              </a:path>
            </a:pathLst>
          </a:custGeom>
          <a:noFill/>
          <a:ln w="15875" cap="flat" cmpd="sng">
            <a:solidFill>
              <a:schemeClr val="tx1"/>
            </a:solidFill>
            <a:prstDash val="solid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A1FD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e-IL"/>
          </a:p>
        </p:txBody>
      </p:sp>
      <p:sp>
        <p:nvSpPr>
          <p:cNvPr id="76" name="Text Box 15"/>
          <p:cNvSpPr txBox="1">
            <a:spLocks noChangeArrowheads="1"/>
          </p:cNvSpPr>
          <p:nvPr/>
        </p:nvSpPr>
        <p:spPr bwMode="auto">
          <a:xfrm>
            <a:off x="7091848" y="4509465"/>
            <a:ext cx="30409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A1FD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/>
            <a:r>
              <a:rPr lang="en-US" altLang="he-IL" sz="1400" dirty="0"/>
              <a:t>1</a:t>
            </a:r>
          </a:p>
        </p:txBody>
      </p:sp>
      <p:cxnSp>
        <p:nvCxnSpPr>
          <p:cNvPr id="82" name="Straight Arrow Connector 81"/>
          <p:cNvCxnSpPr>
            <a:endCxn id="90" idx="5"/>
          </p:cNvCxnSpPr>
          <p:nvPr/>
        </p:nvCxnSpPr>
        <p:spPr>
          <a:xfrm>
            <a:off x="1535153" y="3514338"/>
            <a:ext cx="2092547" cy="98139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3" name="TextBox 82"/>
          <p:cNvSpPr txBox="1"/>
          <p:nvPr/>
        </p:nvSpPr>
        <p:spPr>
          <a:xfrm>
            <a:off x="180196" y="2305676"/>
            <a:ext cx="2003078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/>
              <a:t>אובייקט ניהול קובץ שמטמון הדפים משתמש בו כדי להגיע לקובץ</a:t>
            </a:r>
          </a:p>
        </p:txBody>
      </p:sp>
      <p:sp>
        <p:nvSpPr>
          <p:cNvPr id="87" name="Rectangle 7"/>
          <p:cNvSpPr>
            <a:spLocks noChangeArrowheads="1"/>
          </p:cNvSpPr>
          <p:nvPr/>
        </p:nvSpPr>
        <p:spPr bwMode="auto">
          <a:xfrm>
            <a:off x="4146483" y="2978968"/>
            <a:ext cx="1267486" cy="360362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he-IL" dirty="0"/>
              <a:t>101</a:t>
            </a:r>
          </a:p>
        </p:txBody>
      </p:sp>
      <p:sp>
        <p:nvSpPr>
          <p:cNvPr id="88" name="Rectangle 7"/>
          <p:cNvSpPr>
            <a:spLocks noChangeArrowheads="1"/>
          </p:cNvSpPr>
          <p:nvPr/>
        </p:nvSpPr>
        <p:spPr bwMode="auto">
          <a:xfrm>
            <a:off x="5413969" y="2978967"/>
            <a:ext cx="1267486" cy="360362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he-IL" dirty="0"/>
              <a:t>102</a:t>
            </a:r>
          </a:p>
        </p:txBody>
      </p:sp>
      <p:sp>
        <p:nvSpPr>
          <p:cNvPr id="89" name="Rectangle 7"/>
          <p:cNvSpPr>
            <a:spLocks noChangeArrowheads="1"/>
          </p:cNvSpPr>
          <p:nvPr/>
        </p:nvSpPr>
        <p:spPr bwMode="auto">
          <a:xfrm>
            <a:off x="2878997" y="2978967"/>
            <a:ext cx="1267486" cy="360362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he-IL" dirty="0"/>
              <a:t>100</a:t>
            </a:r>
          </a:p>
        </p:txBody>
      </p:sp>
      <p:sp>
        <p:nvSpPr>
          <p:cNvPr id="90" name="AutoShape 11"/>
          <p:cNvSpPr>
            <a:spLocks noChangeArrowheads="1"/>
          </p:cNvSpPr>
          <p:nvPr/>
        </p:nvSpPr>
        <p:spPr bwMode="auto">
          <a:xfrm>
            <a:off x="3627700" y="4348353"/>
            <a:ext cx="576263" cy="503237"/>
          </a:xfrm>
          <a:prstGeom prst="octagon">
            <a:avLst>
              <a:gd name="adj" fmla="val 29287"/>
            </a:avLst>
          </a:prstGeom>
          <a:solidFill>
            <a:srgbClr val="FFFF00">
              <a:alpha val="50000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he-IL" dirty="0"/>
              <a:t>FM</a:t>
            </a:r>
          </a:p>
        </p:txBody>
      </p:sp>
      <p:sp>
        <p:nvSpPr>
          <p:cNvPr id="97" name="Freeform 16"/>
          <p:cNvSpPr>
            <a:spLocks/>
          </p:cNvSpPr>
          <p:nvPr/>
        </p:nvSpPr>
        <p:spPr bwMode="auto">
          <a:xfrm>
            <a:off x="2013286" y="4804301"/>
            <a:ext cx="1191638" cy="755144"/>
          </a:xfrm>
          <a:custGeom>
            <a:avLst/>
            <a:gdLst>
              <a:gd name="T0" fmla="*/ 0 w 959"/>
              <a:gd name="T1" fmla="*/ 0 h 544"/>
              <a:gd name="T2" fmla="*/ 723 w 959"/>
              <a:gd name="T3" fmla="*/ 199 h 544"/>
              <a:gd name="T4" fmla="*/ 959 w 959"/>
              <a:gd name="T5" fmla="*/ 544 h 5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959" h="544">
                <a:moveTo>
                  <a:pt x="0" y="0"/>
                </a:moveTo>
                <a:cubicBezTo>
                  <a:pt x="120" y="33"/>
                  <a:pt x="563" y="108"/>
                  <a:pt x="723" y="199"/>
                </a:cubicBezTo>
                <a:cubicBezTo>
                  <a:pt x="883" y="290"/>
                  <a:pt x="910" y="472"/>
                  <a:pt x="959" y="544"/>
                </a:cubicBezTo>
              </a:path>
            </a:pathLst>
          </a:custGeom>
          <a:noFill/>
          <a:ln w="15875" cap="flat" cmpd="sng">
            <a:solidFill>
              <a:schemeClr val="tx1"/>
            </a:solidFill>
            <a:prstDash val="solid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A1FD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e-IL"/>
          </a:p>
        </p:txBody>
      </p:sp>
      <p:sp>
        <p:nvSpPr>
          <p:cNvPr id="98" name="Freeform 16"/>
          <p:cNvSpPr>
            <a:spLocks/>
          </p:cNvSpPr>
          <p:nvPr/>
        </p:nvSpPr>
        <p:spPr bwMode="auto">
          <a:xfrm>
            <a:off x="2013288" y="4666561"/>
            <a:ext cx="2507013" cy="908903"/>
          </a:xfrm>
          <a:custGeom>
            <a:avLst/>
            <a:gdLst>
              <a:gd name="T0" fmla="*/ 0 w 959"/>
              <a:gd name="T1" fmla="*/ 0 h 544"/>
              <a:gd name="T2" fmla="*/ 723 w 959"/>
              <a:gd name="T3" fmla="*/ 199 h 544"/>
              <a:gd name="T4" fmla="*/ 959 w 959"/>
              <a:gd name="T5" fmla="*/ 544 h 5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959" h="544">
                <a:moveTo>
                  <a:pt x="0" y="0"/>
                </a:moveTo>
                <a:cubicBezTo>
                  <a:pt x="120" y="33"/>
                  <a:pt x="563" y="108"/>
                  <a:pt x="723" y="199"/>
                </a:cubicBezTo>
                <a:cubicBezTo>
                  <a:pt x="883" y="290"/>
                  <a:pt x="910" y="472"/>
                  <a:pt x="959" y="544"/>
                </a:cubicBezTo>
              </a:path>
            </a:pathLst>
          </a:custGeom>
          <a:noFill/>
          <a:ln w="15875" cap="flat" cmpd="sng">
            <a:solidFill>
              <a:schemeClr val="tx1"/>
            </a:solidFill>
            <a:prstDash val="solid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A1FD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e-IL"/>
          </a:p>
        </p:txBody>
      </p:sp>
      <p:sp>
        <p:nvSpPr>
          <p:cNvPr id="27" name="Rectangle 8">
            <a:extLst>
              <a:ext uri="{FF2B5EF4-FFF2-40B4-BE49-F238E27FC236}">
                <a16:creationId xmlns:a16="http://schemas.microsoft.com/office/drawing/2014/main" id="{9E208339-EEAD-4DB9-A581-01DDE71EEC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52662" y="5564774"/>
            <a:ext cx="4264182" cy="358775"/>
          </a:xfrm>
          <a:prstGeom prst="rect">
            <a:avLst/>
          </a:prstGeom>
          <a:solidFill>
            <a:srgbClr val="FF0000">
              <a:alpha val="50000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e-IL"/>
          </a:p>
        </p:txBody>
      </p:sp>
      <p:sp>
        <p:nvSpPr>
          <p:cNvPr id="28" name="Text Box 12">
            <a:extLst>
              <a:ext uri="{FF2B5EF4-FFF2-40B4-BE49-F238E27FC236}">
                <a16:creationId xmlns:a16="http://schemas.microsoft.com/office/drawing/2014/main" id="{D6D14D56-7825-4D86-AD64-C4B621D70E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68186" y="5971230"/>
            <a:ext cx="10239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A1FD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rtl="1"/>
            <a:r>
              <a:rPr lang="he-IL" altLang="he-IL" sz="1400" dirty="0"/>
              <a:t>מאגר דפדוף</a:t>
            </a:r>
            <a:endParaRPr lang="en-US" altLang="he-IL" sz="1400" dirty="0"/>
          </a:p>
        </p:txBody>
      </p:sp>
      <p:sp>
        <p:nvSpPr>
          <p:cNvPr id="29" name="Rectangle 18">
            <a:extLst>
              <a:ext uri="{FF2B5EF4-FFF2-40B4-BE49-F238E27FC236}">
                <a16:creationId xmlns:a16="http://schemas.microsoft.com/office/drawing/2014/main" id="{6804937F-657E-4515-875C-4C8E0E3596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03106" y="5559445"/>
            <a:ext cx="822960" cy="364102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he-IL" dirty="0" err="1"/>
              <a:t>execB</a:t>
            </a:r>
            <a:endParaRPr lang="en-US" altLang="he-IL" dirty="0"/>
          </a:p>
        </p:txBody>
      </p:sp>
      <p:sp>
        <p:nvSpPr>
          <p:cNvPr id="30" name="Rectangle 18">
            <a:extLst>
              <a:ext uri="{FF2B5EF4-FFF2-40B4-BE49-F238E27FC236}">
                <a16:creationId xmlns:a16="http://schemas.microsoft.com/office/drawing/2014/main" id="{76B8B87F-CB89-4552-848B-FD59CBEB38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11268" y="5564773"/>
            <a:ext cx="614108" cy="358775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he-IL" dirty="0" err="1"/>
              <a:t>swp</a:t>
            </a:r>
            <a:endParaRPr lang="en-US" altLang="he-IL" dirty="0"/>
          </a:p>
        </p:txBody>
      </p:sp>
      <p:sp>
        <p:nvSpPr>
          <p:cNvPr id="31" name="Rectangle 18">
            <a:extLst>
              <a:ext uri="{FF2B5EF4-FFF2-40B4-BE49-F238E27FC236}">
                <a16:creationId xmlns:a16="http://schemas.microsoft.com/office/drawing/2014/main" id="{5A385F87-4A86-4C05-95CB-0FB4FB4B5A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81360" y="5564772"/>
            <a:ext cx="822960" cy="358775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he-IL" dirty="0" err="1"/>
              <a:t>execA</a:t>
            </a:r>
            <a:endParaRPr lang="en-US" altLang="he-IL" dirty="0"/>
          </a:p>
        </p:txBody>
      </p:sp>
    </p:spTree>
    <p:extLst>
      <p:ext uri="{BB962C8B-B14F-4D97-AF65-F5344CB8AC3E}">
        <p14:creationId xmlns:p14="http://schemas.microsoft.com/office/powerpoint/2010/main" val="4050202969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460257" y="686552"/>
            <a:ext cx="6781045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lvl="0" algn="r" rtl="1"/>
            <a:r>
              <a:rPr lang="he-IL" dirty="0"/>
              <a:t>1. תהליך </a:t>
            </a:r>
            <a:r>
              <a:rPr lang="en-US" dirty="0"/>
              <a:t>A</a:t>
            </a:r>
            <a:r>
              <a:rPr lang="he-IL" dirty="0"/>
              <a:t> ניגש לקריאה לדף </a:t>
            </a:r>
            <a:r>
              <a:rPr lang="en-US" dirty="0"/>
              <a:t>0</a:t>
            </a:r>
            <a:r>
              <a:rPr lang="he-IL" dirty="0"/>
              <a:t> ומיד אח"כ ניגש לדף </a:t>
            </a:r>
            <a:r>
              <a:rPr lang="en-US" dirty="0"/>
              <a:t>1</a:t>
            </a:r>
            <a:r>
              <a:rPr lang="he-IL" dirty="0"/>
              <a:t>.</a:t>
            </a:r>
            <a:endParaRPr lang="en-US" dirty="0"/>
          </a:p>
        </p:txBody>
      </p:sp>
      <p:sp>
        <p:nvSpPr>
          <p:cNvPr id="12" name="Text Box 1"/>
          <p:cNvSpPr txBox="1">
            <a:spLocks noChangeArrowheads="1"/>
          </p:cNvSpPr>
          <p:nvPr/>
        </p:nvSpPr>
        <p:spPr bwMode="auto">
          <a:xfrm>
            <a:off x="7586172" y="1268019"/>
            <a:ext cx="800100" cy="344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e-IL"/>
          </a:p>
        </p:txBody>
      </p:sp>
      <p:sp>
        <p:nvSpPr>
          <p:cNvPr id="57" name="Rectangle 6"/>
          <p:cNvSpPr>
            <a:spLocks noChangeArrowheads="1"/>
          </p:cNvSpPr>
          <p:nvPr/>
        </p:nvSpPr>
        <p:spPr bwMode="auto">
          <a:xfrm>
            <a:off x="2652662" y="2978968"/>
            <a:ext cx="4264182" cy="360362"/>
          </a:xfrm>
          <a:prstGeom prst="rect">
            <a:avLst/>
          </a:prstGeom>
          <a:solidFill>
            <a:srgbClr val="339966">
              <a:alpha val="50000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e-IL"/>
          </a:p>
        </p:txBody>
      </p:sp>
      <p:sp>
        <p:nvSpPr>
          <p:cNvPr id="60" name="AutoShape 9"/>
          <p:cNvSpPr>
            <a:spLocks noChangeArrowheads="1"/>
          </p:cNvSpPr>
          <p:nvPr/>
        </p:nvSpPr>
        <p:spPr bwMode="auto">
          <a:xfrm>
            <a:off x="1461031" y="4292760"/>
            <a:ext cx="552259" cy="544646"/>
          </a:xfrm>
          <a:prstGeom prst="roundRect">
            <a:avLst>
              <a:gd name="adj" fmla="val 16667"/>
            </a:avLst>
          </a:prstGeom>
          <a:solidFill>
            <a:srgbClr val="0070C0"/>
          </a:solidFill>
          <a:ln>
            <a:solidFill>
              <a:schemeClr val="tx1"/>
            </a:solidFill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 altLang="he-IL" dirty="0"/>
              <a:t>A</a:t>
            </a:r>
          </a:p>
        </p:txBody>
      </p:sp>
      <p:sp>
        <p:nvSpPr>
          <p:cNvPr id="61" name="AutoShape 10"/>
          <p:cNvSpPr>
            <a:spLocks noChangeArrowheads="1"/>
          </p:cNvSpPr>
          <p:nvPr/>
        </p:nvSpPr>
        <p:spPr bwMode="auto">
          <a:xfrm>
            <a:off x="7755095" y="4294412"/>
            <a:ext cx="552259" cy="509889"/>
          </a:xfrm>
          <a:prstGeom prst="roundRect">
            <a:avLst>
              <a:gd name="adj" fmla="val 16667"/>
            </a:avLst>
          </a:prstGeom>
          <a:solidFill>
            <a:srgbClr val="FFC000">
              <a:alpha val="50000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he-IL" dirty="0"/>
              <a:t>B</a:t>
            </a:r>
          </a:p>
        </p:txBody>
      </p:sp>
      <p:sp>
        <p:nvSpPr>
          <p:cNvPr id="63" name="Text Box 13"/>
          <p:cNvSpPr txBox="1">
            <a:spLocks noChangeArrowheads="1"/>
          </p:cNvSpPr>
          <p:nvPr/>
        </p:nvSpPr>
        <p:spPr bwMode="auto">
          <a:xfrm>
            <a:off x="4096761" y="2583166"/>
            <a:ext cx="96678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A1FD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he-IL" altLang="he-IL" sz="1400" dirty="0"/>
              <a:t>זיכרון ראשי</a:t>
            </a:r>
            <a:endParaRPr lang="en-US" altLang="he-IL" sz="1400" dirty="0"/>
          </a:p>
        </p:txBody>
      </p:sp>
      <p:sp>
        <p:nvSpPr>
          <p:cNvPr id="64" name="Freeform 16"/>
          <p:cNvSpPr>
            <a:spLocks/>
          </p:cNvSpPr>
          <p:nvPr/>
        </p:nvSpPr>
        <p:spPr bwMode="auto">
          <a:xfrm>
            <a:off x="2013286" y="4804301"/>
            <a:ext cx="1191638" cy="755144"/>
          </a:xfrm>
          <a:custGeom>
            <a:avLst/>
            <a:gdLst>
              <a:gd name="T0" fmla="*/ 0 w 959"/>
              <a:gd name="T1" fmla="*/ 0 h 544"/>
              <a:gd name="T2" fmla="*/ 723 w 959"/>
              <a:gd name="T3" fmla="*/ 199 h 544"/>
              <a:gd name="T4" fmla="*/ 959 w 959"/>
              <a:gd name="T5" fmla="*/ 544 h 5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959" h="544">
                <a:moveTo>
                  <a:pt x="0" y="0"/>
                </a:moveTo>
                <a:cubicBezTo>
                  <a:pt x="120" y="33"/>
                  <a:pt x="563" y="108"/>
                  <a:pt x="723" y="199"/>
                </a:cubicBezTo>
                <a:cubicBezTo>
                  <a:pt x="883" y="290"/>
                  <a:pt x="910" y="472"/>
                  <a:pt x="959" y="544"/>
                </a:cubicBezTo>
              </a:path>
            </a:pathLst>
          </a:custGeom>
          <a:noFill/>
          <a:ln w="15875" cap="flat" cmpd="sng">
            <a:solidFill>
              <a:schemeClr val="tx1"/>
            </a:solidFill>
            <a:prstDash val="solid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A1FD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e-IL"/>
          </a:p>
        </p:txBody>
      </p:sp>
      <p:sp>
        <p:nvSpPr>
          <p:cNvPr id="70" name="Text Box 15"/>
          <p:cNvSpPr txBox="1">
            <a:spLocks noChangeArrowheads="1"/>
          </p:cNvSpPr>
          <p:nvPr/>
        </p:nvSpPr>
        <p:spPr bwMode="auto">
          <a:xfrm>
            <a:off x="2240306" y="4660170"/>
            <a:ext cx="276038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A1FD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altLang="he-IL" sz="1400" dirty="0"/>
              <a:t>0</a:t>
            </a:r>
          </a:p>
        </p:txBody>
      </p:sp>
      <p:sp>
        <p:nvSpPr>
          <p:cNvPr id="72" name="Text Box 15"/>
          <p:cNvSpPr txBox="1">
            <a:spLocks noChangeArrowheads="1"/>
          </p:cNvSpPr>
          <p:nvPr/>
        </p:nvSpPr>
        <p:spPr bwMode="auto">
          <a:xfrm>
            <a:off x="2209502" y="4411194"/>
            <a:ext cx="28978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A1FD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/>
            <a:r>
              <a:rPr lang="en-US" altLang="he-IL" sz="1400" dirty="0"/>
              <a:t>1</a:t>
            </a:r>
          </a:p>
        </p:txBody>
      </p:sp>
      <p:sp>
        <p:nvSpPr>
          <p:cNvPr id="73" name="Freeform 16"/>
          <p:cNvSpPr>
            <a:spLocks/>
          </p:cNvSpPr>
          <p:nvPr/>
        </p:nvSpPr>
        <p:spPr bwMode="auto">
          <a:xfrm flipH="1">
            <a:off x="4897260" y="4418084"/>
            <a:ext cx="2857834" cy="1157381"/>
          </a:xfrm>
          <a:custGeom>
            <a:avLst/>
            <a:gdLst>
              <a:gd name="T0" fmla="*/ 0 w 959"/>
              <a:gd name="T1" fmla="*/ 0 h 544"/>
              <a:gd name="T2" fmla="*/ 723 w 959"/>
              <a:gd name="T3" fmla="*/ 199 h 544"/>
              <a:gd name="T4" fmla="*/ 959 w 959"/>
              <a:gd name="T5" fmla="*/ 544 h 5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959" h="544">
                <a:moveTo>
                  <a:pt x="0" y="0"/>
                </a:moveTo>
                <a:cubicBezTo>
                  <a:pt x="120" y="33"/>
                  <a:pt x="563" y="108"/>
                  <a:pt x="723" y="199"/>
                </a:cubicBezTo>
                <a:cubicBezTo>
                  <a:pt x="883" y="290"/>
                  <a:pt x="910" y="472"/>
                  <a:pt x="959" y="544"/>
                </a:cubicBezTo>
              </a:path>
            </a:pathLst>
          </a:custGeom>
          <a:noFill/>
          <a:ln w="15875" cap="flat" cmpd="sng">
            <a:solidFill>
              <a:schemeClr val="tx1"/>
            </a:solidFill>
            <a:prstDash val="solid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A1FD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e-IL"/>
          </a:p>
        </p:txBody>
      </p:sp>
      <p:sp>
        <p:nvSpPr>
          <p:cNvPr id="74" name="Text Box 15"/>
          <p:cNvSpPr txBox="1">
            <a:spLocks noChangeArrowheads="1"/>
          </p:cNvSpPr>
          <p:nvPr/>
        </p:nvSpPr>
        <p:spPr bwMode="auto">
          <a:xfrm>
            <a:off x="7109650" y="4241579"/>
            <a:ext cx="268486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A1FD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/>
            <a:r>
              <a:rPr lang="en-US" altLang="he-IL" sz="1400" dirty="0"/>
              <a:t>0</a:t>
            </a:r>
          </a:p>
        </p:txBody>
      </p:sp>
      <p:sp>
        <p:nvSpPr>
          <p:cNvPr id="75" name="Freeform 16"/>
          <p:cNvSpPr>
            <a:spLocks/>
          </p:cNvSpPr>
          <p:nvPr/>
        </p:nvSpPr>
        <p:spPr bwMode="auto">
          <a:xfrm flipH="1">
            <a:off x="6373638" y="4680629"/>
            <a:ext cx="1381458" cy="894836"/>
          </a:xfrm>
          <a:custGeom>
            <a:avLst/>
            <a:gdLst>
              <a:gd name="T0" fmla="*/ 0 w 959"/>
              <a:gd name="T1" fmla="*/ 0 h 544"/>
              <a:gd name="T2" fmla="*/ 723 w 959"/>
              <a:gd name="T3" fmla="*/ 199 h 544"/>
              <a:gd name="T4" fmla="*/ 959 w 959"/>
              <a:gd name="T5" fmla="*/ 544 h 5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959" h="544">
                <a:moveTo>
                  <a:pt x="0" y="0"/>
                </a:moveTo>
                <a:cubicBezTo>
                  <a:pt x="120" y="33"/>
                  <a:pt x="563" y="108"/>
                  <a:pt x="723" y="199"/>
                </a:cubicBezTo>
                <a:cubicBezTo>
                  <a:pt x="883" y="290"/>
                  <a:pt x="910" y="472"/>
                  <a:pt x="959" y="544"/>
                </a:cubicBezTo>
              </a:path>
            </a:pathLst>
          </a:custGeom>
          <a:noFill/>
          <a:ln w="15875" cap="flat" cmpd="sng">
            <a:solidFill>
              <a:schemeClr val="tx1"/>
            </a:solidFill>
            <a:prstDash val="solid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A1FD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e-IL"/>
          </a:p>
        </p:txBody>
      </p:sp>
      <p:sp>
        <p:nvSpPr>
          <p:cNvPr id="76" name="Text Box 15"/>
          <p:cNvSpPr txBox="1">
            <a:spLocks noChangeArrowheads="1"/>
          </p:cNvSpPr>
          <p:nvPr/>
        </p:nvSpPr>
        <p:spPr bwMode="auto">
          <a:xfrm>
            <a:off x="7091848" y="4509465"/>
            <a:ext cx="30409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A1FD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/>
            <a:r>
              <a:rPr lang="en-US" altLang="he-IL" sz="1400" dirty="0"/>
              <a:t>1</a:t>
            </a:r>
          </a:p>
        </p:txBody>
      </p:sp>
      <p:sp>
        <p:nvSpPr>
          <p:cNvPr id="37" name="Rectangle 7"/>
          <p:cNvSpPr>
            <a:spLocks noChangeArrowheads="1"/>
          </p:cNvSpPr>
          <p:nvPr/>
        </p:nvSpPr>
        <p:spPr bwMode="auto">
          <a:xfrm>
            <a:off x="4146483" y="2978968"/>
            <a:ext cx="1267486" cy="360362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he-IL" dirty="0"/>
              <a:t>101</a:t>
            </a:r>
          </a:p>
        </p:txBody>
      </p:sp>
      <p:sp>
        <p:nvSpPr>
          <p:cNvPr id="38" name="Rectangle 7"/>
          <p:cNvSpPr>
            <a:spLocks noChangeArrowheads="1"/>
          </p:cNvSpPr>
          <p:nvPr/>
        </p:nvSpPr>
        <p:spPr bwMode="auto">
          <a:xfrm>
            <a:off x="5413969" y="2978967"/>
            <a:ext cx="1267486" cy="360362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he-IL" dirty="0"/>
              <a:t>102</a:t>
            </a:r>
          </a:p>
        </p:txBody>
      </p:sp>
      <p:sp>
        <p:nvSpPr>
          <p:cNvPr id="39" name="Rectangle 7"/>
          <p:cNvSpPr>
            <a:spLocks noChangeArrowheads="1"/>
          </p:cNvSpPr>
          <p:nvPr/>
        </p:nvSpPr>
        <p:spPr bwMode="auto">
          <a:xfrm>
            <a:off x="2878997" y="2978967"/>
            <a:ext cx="1267486" cy="360362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he-IL" dirty="0"/>
              <a:t>100</a:t>
            </a:r>
          </a:p>
        </p:txBody>
      </p:sp>
      <p:sp>
        <p:nvSpPr>
          <p:cNvPr id="40" name="AutoShape 11"/>
          <p:cNvSpPr>
            <a:spLocks noChangeArrowheads="1"/>
          </p:cNvSpPr>
          <p:nvPr/>
        </p:nvSpPr>
        <p:spPr bwMode="auto">
          <a:xfrm>
            <a:off x="3627700" y="4348353"/>
            <a:ext cx="576263" cy="503237"/>
          </a:xfrm>
          <a:prstGeom prst="octagon">
            <a:avLst>
              <a:gd name="adj" fmla="val 29287"/>
            </a:avLst>
          </a:prstGeom>
          <a:solidFill>
            <a:srgbClr val="FFFF00">
              <a:alpha val="50000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he-IL" dirty="0"/>
              <a:t>FM</a:t>
            </a:r>
          </a:p>
        </p:txBody>
      </p:sp>
      <p:cxnSp>
        <p:nvCxnSpPr>
          <p:cNvPr id="41" name="Straight Arrow Connector 40"/>
          <p:cNvCxnSpPr>
            <a:stCxn id="40" idx="6"/>
          </p:cNvCxnSpPr>
          <p:nvPr/>
        </p:nvCxnSpPr>
        <p:spPr>
          <a:xfrm flipH="1" flipV="1">
            <a:off x="3512740" y="3339329"/>
            <a:ext cx="262343" cy="10090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stCxn id="40" idx="3"/>
          </p:cNvCxnSpPr>
          <p:nvPr/>
        </p:nvCxnSpPr>
        <p:spPr>
          <a:xfrm flipH="1">
            <a:off x="3419273" y="4851590"/>
            <a:ext cx="355810" cy="7131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3" name="Freeform 16"/>
          <p:cNvSpPr>
            <a:spLocks/>
          </p:cNvSpPr>
          <p:nvPr/>
        </p:nvSpPr>
        <p:spPr bwMode="auto">
          <a:xfrm>
            <a:off x="2013288" y="4666561"/>
            <a:ext cx="2507013" cy="908903"/>
          </a:xfrm>
          <a:custGeom>
            <a:avLst/>
            <a:gdLst>
              <a:gd name="T0" fmla="*/ 0 w 959"/>
              <a:gd name="T1" fmla="*/ 0 h 544"/>
              <a:gd name="T2" fmla="*/ 723 w 959"/>
              <a:gd name="T3" fmla="*/ 199 h 544"/>
              <a:gd name="T4" fmla="*/ 959 w 959"/>
              <a:gd name="T5" fmla="*/ 544 h 5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959" h="544">
                <a:moveTo>
                  <a:pt x="0" y="0"/>
                </a:moveTo>
                <a:cubicBezTo>
                  <a:pt x="120" y="33"/>
                  <a:pt x="563" y="108"/>
                  <a:pt x="723" y="199"/>
                </a:cubicBezTo>
                <a:cubicBezTo>
                  <a:pt x="883" y="290"/>
                  <a:pt x="910" y="472"/>
                  <a:pt x="959" y="544"/>
                </a:cubicBezTo>
              </a:path>
            </a:pathLst>
          </a:custGeom>
          <a:noFill/>
          <a:ln w="15875" cap="flat" cmpd="sng">
            <a:solidFill>
              <a:schemeClr val="tx1"/>
            </a:solidFill>
            <a:prstDash val="solid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A1FD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e-IL"/>
          </a:p>
        </p:txBody>
      </p:sp>
      <p:sp>
        <p:nvSpPr>
          <p:cNvPr id="27" name="Rectangle 8">
            <a:extLst>
              <a:ext uri="{FF2B5EF4-FFF2-40B4-BE49-F238E27FC236}">
                <a16:creationId xmlns:a16="http://schemas.microsoft.com/office/drawing/2014/main" id="{23340532-1358-4F3A-911B-038F09CBCB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52662" y="5564774"/>
            <a:ext cx="4264182" cy="358775"/>
          </a:xfrm>
          <a:prstGeom prst="rect">
            <a:avLst/>
          </a:prstGeom>
          <a:solidFill>
            <a:srgbClr val="FF0000">
              <a:alpha val="50000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e-IL"/>
          </a:p>
        </p:txBody>
      </p:sp>
      <p:sp>
        <p:nvSpPr>
          <p:cNvPr id="28" name="Text Box 12">
            <a:extLst>
              <a:ext uri="{FF2B5EF4-FFF2-40B4-BE49-F238E27FC236}">
                <a16:creationId xmlns:a16="http://schemas.microsoft.com/office/drawing/2014/main" id="{86C1283B-6B56-4765-B98C-9FBDF7E891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68186" y="5971230"/>
            <a:ext cx="10239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A1FD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rtl="1"/>
            <a:r>
              <a:rPr lang="he-IL" altLang="he-IL" sz="1400" dirty="0"/>
              <a:t>מאגר דפדוף</a:t>
            </a:r>
            <a:endParaRPr lang="en-US" altLang="he-IL" sz="1400" dirty="0"/>
          </a:p>
        </p:txBody>
      </p:sp>
      <p:sp>
        <p:nvSpPr>
          <p:cNvPr id="29" name="Rectangle 18">
            <a:extLst>
              <a:ext uri="{FF2B5EF4-FFF2-40B4-BE49-F238E27FC236}">
                <a16:creationId xmlns:a16="http://schemas.microsoft.com/office/drawing/2014/main" id="{FDB96066-BFDF-41BD-9F17-089A9A6316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03106" y="5559445"/>
            <a:ext cx="822960" cy="364102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he-IL" dirty="0" err="1"/>
              <a:t>execB</a:t>
            </a:r>
            <a:endParaRPr lang="en-US" altLang="he-IL" dirty="0"/>
          </a:p>
        </p:txBody>
      </p:sp>
      <p:sp>
        <p:nvSpPr>
          <p:cNvPr id="30" name="Rectangle 18">
            <a:extLst>
              <a:ext uri="{FF2B5EF4-FFF2-40B4-BE49-F238E27FC236}">
                <a16:creationId xmlns:a16="http://schemas.microsoft.com/office/drawing/2014/main" id="{D227477C-7557-4651-93D4-F2813D2766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11268" y="5564773"/>
            <a:ext cx="614108" cy="358775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he-IL" dirty="0" err="1"/>
              <a:t>swp</a:t>
            </a:r>
            <a:endParaRPr lang="en-US" altLang="he-IL" dirty="0"/>
          </a:p>
        </p:txBody>
      </p:sp>
      <p:sp>
        <p:nvSpPr>
          <p:cNvPr id="31" name="Rectangle 18">
            <a:extLst>
              <a:ext uri="{FF2B5EF4-FFF2-40B4-BE49-F238E27FC236}">
                <a16:creationId xmlns:a16="http://schemas.microsoft.com/office/drawing/2014/main" id="{08E20098-04F6-4195-B253-AA8DD3B8EB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81360" y="5564772"/>
            <a:ext cx="822960" cy="358775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he-IL" dirty="0" err="1"/>
              <a:t>execA</a:t>
            </a:r>
            <a:endParaRPr lang="en-US" altLang="he-IL" dirty="0"/>
          </a:p>
        </p:txBody>
      </p:sp>
    </p:spTree>
    <p:extLst>
      <p:ext uri="{BB962C8B-B14F-4D97-AF65-F5344CB8AC3E}">
        <p14:creationId xmlns:p14="http://schemas.microsoft.com/office/powerpoint/2010/main" val="2986856342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460257" y="686552"/>
            <a:ext cx="6781045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lvl="0" algn="r" rtl="1"/>
            <a:r>
              <a:rPr lang="he-IL" dirty="0"/>
              <a:t>1. תהליך </a:t>
            </a:r>
            <a:r>
              <a:rPr lang="en-US" dirty="0"/>
              <a:t>A</a:t>
            </a:r>
            <a:r>
              <a:rPr lang="he-IL" dirty="0"/>
              <a:t> ניגש לקריאה לדף </a:t>
            </a:r>
            <a:r>
              <a:rPr lang="en-US" dirty="0"/>
              <a:t>0</a:t>
            </a:r>
            <a:r>
              <a:rPr lang="he-IL" dirty="0"/>
              <a:t> ומיד אח"כ ניגש לדף </a:t>
            </a:r>
            <a:r>
              <a:rPr lang="en-US" dirty="0"/>
              <a:t>1</a:t>
            </a:r>
            <a:r>
              <a:rPr lang="he-IL" dirty="0"/>
              <a:t>.</a:t>
            </a:r>
            <a:endParaRPr lang="en-US" dirty="0"/>
          </a:p>
        </p:txBody>
      </p:sp>
      <p:sp>
        <p:nvSpPr>
          <p:cNvPr id="12" name="Text Box 1"/>
          <p:cNvSpPr txBox="1">
            <a:spLocks noChangeArrowheads="1"/>
          </p:cNvSpPr>
          <p:nvPr/>
        </p:nvSpPr>
        <p:spPr bwMode="auto">
          <a:xfrm>
            <a:off x="7586172" y="1268019"/>
            <a:ext cx="800100" cy="344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e-IL"/>
          </a:p>
        </p:txBody>
      </p:sp>
      <p:sp>
        <p:nvSpPr>
          <p:cNvPr id="57" name="Rectangle 6"/>
          <p:cNvSpPr>
            <a:spLocks noChangeArrowheads="1"/>
          </p:cNvSpPr>
          <p:nvPr/>
        </p:nvSpPr>
        <p:spPr bwMode="auto">
          <a:xfrm>
            <a:off x="2652662" y="2978968"/>
            <a:ext cx="4264182" cy="360362"/>
          </a:xfrm>
          <a:prstGeom prst="rect">
            <a:avLst/>
          </a:prstGeom>
          <a:solidFill>
            <a:srgbClr val="339966">
              <a:alpha val="50000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e-IL"/>
          </a:p>
        </p:txBody>
      </p:sp>
      <p:sp>
        <p:nvSpPr>
          <p:cNvPr id="60" name="AutoShape 9"/>
          <p:cNvSpPr>
            <a:spLocks noChangeArrowheads="1"/>
          </p:cNvSpPr>
          <p:nvPr/>
        </p:nvSpPr>
        <p:spPr bwMode="auto">
          <a:xfrm>
            <a:off x="1461031" y="4292760"/>
            <a:ext cx="552259" cy="544646"/>
          </a:xfrm>
          <a:prstGeom prst="roundRect">
            <a:avLst>
              <a:gd name="adj" fmla="val 16667"/>
            </a:avLst>
          </a:prstGeom>
          <a:solidFill>
            <a:srgbClr val="0070C0"/>
          </a:solidFill>
          <a:ln>
            <a:solidFill>
              <a:schemeClr val="tx1"/>
            </a:solidFill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 altLang="he-IL" dirty="0"/>
              <a:t>A</a:t>
            </a:r>
          </a:p>
        </p:txBody>
      </p:sp>
      <p:sp>
        <p:nvSpPr>
          <p:cNvPr id="61" name="AutoShape 10"/>
          <p:cNvSpPr>
            <a:spLocks noChangeArrowheads="1"/>
          </p:cNvSpPr>
          <p:nvPr/>
        </p:nvSpPr>
        <p:spPr bwMode="auto">
          <a:xfrm>
            <a:off x="7755095" y="4294412"/>
            <a:ext cx="552259" cy="509889"/>
          </a:xfrm>
          <a:prstGeom prst="roundRect">
            <a:avLst>
              <a:gd name="adj" fmla="val 16667"/>
            </a:avLst>
          </a:prstGeom>
          <a:solidFill>
            <a:srgbClr val="FFC000">
              <a:alpha val="50000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he-IL" dirty="0"/>
              <a:t>B</a:t>
            </a:r>
          </a:p>
        </p:txBody>
      </p:sp>
      <p:sp>
        <p:nvSpPr>
          <p:cNvPr id="63" name="Text Box 13"/>
          <p:cNvSpPr txBox="1">
            <a:spLocks noChangeArrowheads="1"/>
          </p:cNvSpPr>
          <p:nvPr/>
        </p:nvSpPr>
        <p:spPr bwMode="auto">
          <a:xfrm>
            <a:off x="4096761" y="2583166"/>
            <a:ext cx="96678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A1FD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he-IL" altLang="he-IL" sz="1400" dirty="0"/>
              <a:t>זיכרון ראשי</a:t>
            </a:r>
            <a:endParaRPr lang="en-US" altLang="he-IL" sz="1400" dirty="0"/>
          </a:p>
        </p:txBody>
      </p:sp>
      <p:sp>
        <p:nvSpPr>
          <p:cNvPr id="64" name="Freeform 16"/>
          <p:cNvSpPr>
            <a:spLocks/>
          </p:cNvSpPr>
          <p:nvPr/>
        </p:nvSpPr>
        <p:spPr bwMode="auto">
          <a:xfrm flipV="1">
            <a:off x="2013288" y="3339328"/>
            <a:ext cx="1342636" cy="1078755"/>
          </a:xfrm>
          <a:custGeom>
            <a:avLst/>
            <a:gdLst>
              <a:gd name="T0" fmla="*/ 0 w 959"/>
              <a:gd name="T1" fmla="*/ 0 h 544"/>
              <a:gd name="T2" fmla="*/ 723 w 959"/>
              <a:gd name="T3" fmla="*/ 199 h 544"/>
              <a:gd name="T4" fmla="*/ 959 w 959"/>
              <a:gd name="T5" fmla="*/ 544 h 5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959" h="544">
                <a:moveTo>
                  <a:pt x="0" y="0"/>
                </a:moveTo>
                <a:cubicBezTo>
                  <a:pt x="120" y="33"/>
                  <a:pt x="563" y="108"/>
                  <a:pt x="723" y="199"/>
                </a:cubicBezTo>
                <a:cubicBezTo>
                  <a:pt x="883" y="290"/>
                  <a:pt x="910" y="472"/>
                  <a:pt x="959" y="544"/>
                </a:cubicBezTo>
              </a:path>
            </a:pathLst>
          </a:custGeom>
          <a:noFill/>
          <a:ln w="15875" cap="flat" cmpd="sng">
            <a:solidFill>
              <a:schemeClr val="tx1"/>
            </a:solidFill>
            <a:prstDash val="solid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A1FD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e-IL"/>
          </a:p>
        </p:txBody>
      </p:sp>
      <p:sp>
        <p:nvSpPr>
          <p:cNvPr id="70" name="Text Box 15"/>
          <p:cNvSpPr txBox="1">
            <a:spLocks noChangeArrowheads="1"/>
          </p:cNvSpPr>
          <p:nvPr/>
        </p:nvSpPr>
        <p:spPr bwMode="auto">
          <a:xfrm>
            <a:off x="2120313" y="4064855"/>
            <a:ext cx="276038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A1FD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altLang="he-IL" sz="1400" dirty="0"/>
              <a:t>0</a:t>
            </a:r>
          </a:p>
        </p:txBody>
      </p:sp>
      <p:sp>
        <p:nvSpPr>
          <p:cNvPr id="71" name="Freeform 16"/>
          <p:cNvSpPr>
            <a:spLocks/>
          </p:cNvSpPr>
          <p:nvPr/>
        </p:nvSpPr>
        <p:spPr bwMode="auto">
          <a:xfrm>
            <a:off x="2013288" y="4666561"/>
            <a:ext cx="2507013" cy="908903"/>
          </a:xfrm>
          <a:custGeom>
            <a:avLst/>
            <a:gdLst>
              <a:gd name="T0" fmla="*/ 0 w 959"/>
              <a:gd name="T1" fmla="*/ 0 h 544"/>
              <a:gd name="T2" fmla="*/ 723 w 959"/>
              <a:gd name="T3" fmla="*/ 199 h 544"/>
              <a:gd name="T4" fmla="*/ 959 w 959"/>
              <a:gd name="T5" fmla="*/ 544 h 5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959" h="544">
                <a:moveTo>
                  <a:pt x="0" y="0"/>
                </a:moveTo>
                <a:cubicBezTo>
                  <a:pt x="120" y="33"/>
                  <a:pt x="563" y="108"/>
                  <a:pt x="723" y="199"/>
                </a:cubicBezTo>
                <a:cubicBezTo>
                  <a:pt x="883" y="290"/>
                  <a:pt x="910" y="472"/>
                  <a:pt x="959" y="544"/>
                </a:cubicBezTo>
              </a:path>
            </a:pathLst>
          </a:custGeom>
          <a:noFill/>
          <a:ln w="15875" cap="flat" cmpd="sng">
            <a:solidFill>
              <a:schemeClr val="tx1"/>
            </a:solidFill>
            <a:prstDash val="solid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A1FD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e-IL"/>
          </a:p>
        </p:txBody>
      </p:sp>
      <p:sp>
        <p:nvSpPr>
          <p:cNvPr id="72" name="Text Box 15"/>
          <p:cNvSpPr txBox="1">
            <a:spLocks noChangeArrowheads="1"/>
          </p:cNvSpPr>
          <p:nvPr/>
        </p:nvSpPr>
        <p:spPr bwMode="auto">
          <a:xfrm>
            <a:off x="2149955" y="4444001"/>
            <a:ext cx="28978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A1FD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/>
            <a:r>
              <a:rPr lang="en-US" altLang="he-IL" sz="1400" dirty="0"/>
              <a:t>1</a:t>
            </a:r>
          </a:p>
        </p:txBody>
      </p:sp>
      <p:sp>
        <p:nvSpPr>
          <p:cNvPr id="73" name="Freeform 16"/>
          <p:cNvSpPr>
            <a:spLocks/>
          </p:cNvSpPr>
          <p:nvPr/>
        </p:nvSpPr>
        <p:spPr bwMode="auto">
          <a:xfrm flipH="1">
            <a:off x="4897260" y="4418084"/>
            <a:ext cx="2857834" cy="1157381"/>
          </a:xfrm>
          <a:custGeom>
            <a:avLst/>
            <a:gdLst>
              <a:gd name="T0" fmla="*/ 0 w 959"/>
              <a:gd name="T1" fmla="*/ 0 h 544"/>
              <a:gd name="T2" fmla="*/ 723 w 959"/>
              <a:gd name="T3" fmla="*/ 199 h 544"/>
              <a:gd name="T4" fmla="*/ 959 w 959"/>
              <a:gd name="T5" fmla="*/ 544 h 5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959" h="544">
                <a:moveTo>
                  <a:pt x="0" y="0"/>
                </a:moveTo>
                <a:cubicBezTo>
                  <a:pt x="120" y="33"/>
                  <a:pt x="563" y="108"/>
                  <a:pt x="723" y="199"/>
                </a:cubicBezTo>
                <a:cubicBezTo>
                  <a:pt x="883" y="290"/>
                  <a:pt x="910" y="472"/>
                  <a:pt x="959" y="544"/>
                </a:cubicBezTo>
              </a:path>
            </a:pathLst>
          </a:custGeom>
          <a:noFill/>
          <a:ln w="15875" cap="flat" cmpd="sng">
            <a:solidFill>
              <a:schemeClr val="tx1"/>
            </a:solidFill>
            <a:prstDash val="solid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A1FD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e-IL"/>
          </a:p>
        </p:txBody>
      </p:sp>
      <p:sp>
        <p:nvSpPr>
          <p:cNvPr id="74" name="Text Box 15"/>
          <p:cNvSpPr txBox="1">
            <a:spLocks noChangeArrowheads="1"/>
          </p:cNvSpPr>
          <p:nvPr/>
        </p:nvSpPr>
        <p:spPr bwMode="auto">
          <a:xfrm>
            <a:off x="7109650" y="4241579"/>
            <a:ext cx="268486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A1FD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/>
            <a:r>
              <a:rPr lang="en-US" altLang="he-IL" sz="1400" dirty="0"/>
              <a:t>0</a:t>
            </a:r>
          </a:p>
        </p:txBody>
      </p:sp>
      <p:sp>
        <p:nvSpPr>
          <p:cNvPr id="75" name="Freeform 16"/>
          <p:cNvSpPr>
            <a:spLocks/>
          </p:cNvSpPr>
          <p:nvPr/>
        </p:nvSpPr>
        <p:spPr bwMode="auto">
          <a:xfrm flipH="1">
            <a:off x="6373638" y="4680629"/>
            <a:ext cx="1381458" cy="894836"/>
          </a:xfrm>
          <a:custGeom>
            <a:avLst/>
            <a:gdLst>
              <a:gd name="T0" fmla="*/ 0 w 959"/>
              <a:gd name="T1" fmla="*/ 0 h 544"/>
              <a:gd name="T2" fmla="*/ 723 w 959"/>
              <a:gd name="T3" fmla="*/ 199 h 544"/>
              <a:gd name="T4" fmla="*/ 959 w 959"/>
              <a:gd name="T5" fmla="*/ 544 h 5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959" h="544">
                <a:moveTo>
                  <a:pt x="0" y="0"/>
                </a:moveTo>
                <a:cubicBezTo>
                  <a:pt x="120" y="33"/>
                  <a:pt x="563" y="108"/>
                  <a:pt x="723" y="199"/>
                </a:cubicBezTo>
                <a:cubicBezTo>
                  <a:pt x="883" y="290"/>
                  <a:pt x="910" y="472"/>
                  <a:pt x="959" y="544"/>
                </a:cubicBezTo>
              </a:path>
            </a:pathLst>
          </a:custGeom>
          <a:noFill/>
          <a:ln w="15875" cap="flat" cmpd="sng">
            <a:solidFill>
              <a:schemeClr val="tx1"/>
            </a:solidFill>
            <a:prstDash val="solid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A1FD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e-IL"/>
          </a:p>
        </p:txBody>
      </p:sp>
      <p:sp>
        <p:nvSpPr>
          <p:cNvPr id="76" name="Text Box 15"/>
          <p:cNvSpPr txBox="1">
            <a:spLocks noChangeArrowheads="1"/>
          </p:cNvSpPr>
          <p:nvPr/>
        </p:nvSpPr>
        <p:spPr bwMode="auto">
          <a:xfrm>
            <a:off x="7091848" y="4509465"/>
            <a:ext cx="30409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A1FD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/>
            <a:r>
              <a:rPr lang="en-US" altLang="he-IL" sz="1400" dirty="0"/>
              <a:t>1</a:t>
            </a:r>
          </a:p>
        </p:txBody>
      </p:sp>
      <p:sp>
        <p:nvSpPr>
          <p:cNvPr id="34" name="Rectangle 7"/>
          <p:cNvSpPr>
            <a:spLocks noChangeArrowheads="1"/>
          </p:cNvSpPr>
          <p:nvPr/>
        </p:nvSpPr>
        <p:spPr bwMode="auto">
          <a:xfrm>
            <a:off x="4146483" y="2978968"/>
            <a:ext cx="1267486" cy="360362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he-IL" dirty="0"/>
              <a:t>101</a:t>
            </a:r>
          </a:p>
        </p:txBody>
      </p:sp>
      <p:sp>
        <p:nvSpPr>
          <p:cNvPr id="35" name="Rectangle 7"/>
          <p:cNvSpPr>
            <a:spLocks noChangeArrowheads="1"/>
          </p:cNvSpPr>
          <p:nvPr/>
        </p:nvSpPr>
        <p:spPr bwMode="auto">
          <a:xfrm>
            <a:off x="5413969" y="2978967"/>
            <a:ext cx="1267486" cy="360362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he-IL" dirty="0"/>
              <a:t>102</a:t>
            </a:r>
          </a:p>
        </p:txBody>
      </p:sp>
      <p:sp>
        <p:nvSpPr>
          <p:cNvPr id="36" name="Rectangle 7"/>
          <p:cNvSpPr>
            <a:spLocks noChangeArrowheads="1"/>
          </p:cNvSpPr>
          <p:nvPr/>
        </p:nvSpPr>
        <p:spPr bwMode="auto">
          <a:xfrm>
            <a:off x="2878997" y="2978967"/>
            <a:ext cx="1267486" cy="360362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he-IL" dirty="0"/>
              <a:t>100</a:t>
            </a:r>
          </a:p>
        </p:txBody>
      </p:sp>
      <p:sp>
        <p:nvSpPr>
          <p:cNvPr id="37" name="AutoShape 11"/>
          <p:cNvSpPr>
            <a:spLocks noChangeArrowheads="1"/>
          </p:cNvSpPr>
          <p:nvPr/>
        </p:nvSpPr>
        <p:spPr bwMode="auto">
          <a:xfrm>
            <a:off x="3627700" y="4348353"/>
            <a:ext cx="576263" cy="503237"/>
          </a:xfrm>
          <a:prstGeom prst="octagon">
            <a:avLst>
              <a:gd name="adj" fmla="val 29287"/>
            </a:avLst>
          </a:prstGeom>
          <a:solidFill>
            <a:srgbClr val="FFFF00">
              <a:alpha val="50000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he-IL" dirty="0"/>
              <a:t>FM</a:t>
            </a:r>
          </a:p>
        </p:txBody>
      </p:sp>
      <p:cxnSp>
        <p:nvCxnSpPr>
          <p:cNvPr id="38" name="Straight Arrow Connector 37"/>
          <p:cNvCxnSpPr>
            <a:stCxn id="37" idx="6"/>
          </p:cNvCxnSpPr>
          <p:nvPr/>
        </p:nvCxnSpPr>
        <p:spPr>
          <a:xfrm flipH="1" flipV="1">
            <a:off x="3512740" y="3339329"/>
            <a:ext cx="262343" cy="10090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37" idx="3"/>
          </p:cNvCxnSpPr>
          <p:nvPr/>
        </p:nvCxnSpPr>
        <p:spPr>
          <a:xfrm flipH="1">
            <a:off x="3419273" y="4851590"/>
            <a:ext cx="355810" cy="7131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7" name="Rectangle 8">
            <a:extLst>
              <a:ext uri="{FF2B5EF4-FFF2-40B4-BE49-F238E27FC236}">
                <a16:creationId xmlns:a16="http://schemas.microsoft.com/office/drawing/2014/main" id="{6ADD7742-8807-4C47-A468-25E5979627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52662" y="5564774"/>
            <a:ext cx="4264182" cy="358775"/>
          </a:xfrm>
          <a:prstGeom prst="rect">
            <a:avLst/>
          </a:prstGeom>
          <a:solidFill>
            <a:srgbClr val="FF0000">
              <a:alpha val="50000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e-IL"/>
          </a:p>
        </p:txBody>
      </p:sp>
      <p:sp>
        <p:nvSpPr>
          <p:cNvPr id="28" name="Text Box 12">
            <a:extLst>
              <a:ext uri="{FF2B5EF4-FFF2-40B4-BE49-F238E27FC236}">
                <a16:creationId xmlns:a16="http://schemas.microsoft.com/office/drawing/2014/main" id="{6AC3243D-9CB7-40AB-86DA-14A1E9892B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68186" y="5971230"/>
            <a:ext cx="10239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A1FD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rtl="1"/>
            <a:r>
              <a:rPr lang="he-IL" altLang="he-IL" sz="1400" dirty="0"/>
              <a:t>מאגר דפדוף</a:t>
            </a:r>
            <a:endParaRPr lang="en-US" altLang="he-IL" sz="1400" dirty="0"/>
          </a:p>
        </p:txBody>
      </p:sp>
      <p:sp>
        <p:nvSpPr>
          <p:cNvPr id="29" name="Rectangle 18">
            <a:extLst>
              <a:ext uri="{FF2B5EF4-FFF2-40B4-BE49-F238E27FC236}">
                <a16:creationId xmlns:a16="http://schemas.microsoft.com/office/drawing/2014/main" id="{A69FEFA9-5D96-48A9-B7DE-FD8C16FD61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03106" y="5559445"/>
            <a:ext cx="822960" cy="364102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he-IL" dirty="0" err="1"/>
              <a:t>execB</a:t>
            </a:r>
            <a:endParaRPr lang="en-US" altLang="he-IL" dirty="0"/>
          </a:p>
        </p:txBody>
      </p:sp>
      <p:sp>
        <p:nvSpPr>
          <p:cNvPr id="30" name="Rectangle 18">
            <a:extLst>
              <a:ext uri="{FF2B5EF4-FFF2-40B4-BE49-F238E27FC236}">
                <a16:creationId xmlns:a16="http://schemas.microsoft.com/office/drawing/2014/main" id="{C683D2A1-D3EB-4F42-891E-5D2A5BC429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11268" y="5564773"/>
            <a:ext cx="614108" cy="358775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he-IL" dirty="0" err="1"/>
              <a:t>swp</a:t>
            </a:r>
            <a:endParaRPr lang="en-US" altLang="he-IL" dirty="0"/>
          </a:p>
        </p:txBody>
      </p:sp>
      <p:sp>
        <p:nvSpPr>
          <p:cNvPr id="31" name="Rectangle 18">
            <a:extLst>
              <a:ext uri="{FF2B5EF4-FFF2-40B4-BE49-F238E27FC236}">
                <a16:creationId xmlns:a16="http://schemas.microsoft.com/office/drawing/2014/main" id="{AB7158C3-1840-41DA-8FDD-9483B762B0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81360" y="5564772"/>
            <a:ext cx="822960" cy="358775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he-IL" dirty="0" err="1"/>
              <a:t>execA</a:t>
            </a:r>
            <a:endParaRPr lang="en-US" altLang="he-IL" dirty="0"/>
          </a:p>
        </p:txBody>
      </p:sp>
    </p:spTree>
    <p:extLst>
      <p:ext uri="{BB962C8B-B14F-4D97-AF65-F5344CB8AC3E}">
        <p14:creationId xmlns:p14="http://schemas.microsoft.com/office/powerpoint/2010/main" val="167144437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460257" y="686552"/>
            <a:ext cx="6781045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lvl="0" algn="r" rtl="1"/>
            <a:r>
              <a:rPr lang="he-IL" dirty="0"/>
              <a:t>1. תהליך </a:t>
            </a:r>
            <a:r>
              <a:rPr lang="en-US" dirty="0"/>
              <a:t>A</a:t>
            </a:r>
            <a:r>
              <a:rPr lang="he-IL" dirty="0"/>
              <a:t> ניגש לקריאה לדף </a:t>
            </a:r>
            <a:r>
              <a:rPr lang="en-US" dirty="0"/>
              <a:t>0</a:t>
            </a:r>
            <a:r>
              <a:rPr lang="he-IL" dirty="0"/>
              <a:t> ומיד אח"כ ניגש לדף </a:t>
            </a:r>
            <a:r>
              <a:rPr lang="en-US" dirty="0"/>
              <a:t>1</a:t>
            </a:r>
            <a:r>
              <a:rPr lang="he-IL" dirty="0"/>
              <a:t>.</a:t>
            </a:r>
            <a:endParaRPr lang="en-US" dirty="0"/>
          </a:p>
        </p:txBody>
      </p:sp>
      <p:sp>
        <p:nvSpPr>
          <p:cNvPr id="12" name="Text Box 1"/>
          <p:cNvSpPr txBox="1">
            <a:spLocks noChangeArrowheads="1"/>
          </p:cNvSpPr>
          <p:nvPr/>
        </p:nvSpPr>
        <p:spPr bwMode="auto">
          <a:xfrm>
            <a:off x="7586172" y="1268019"/>
            <a:ext cx="800100" cy="344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e-IL"/>
          </a:p>
        </p:txBody>
      </p:sp>
      <p:sp>
        <p:nvSpPr>
          <p:cNvPr id="57" name="Rectangle 6"/>
          <p:cNvSpPr>
            <a:spLocks noChangeArrowheads="1"/>
          </p:cNvSpPr>
          <p:nvPr/>
        </p:nvSpPr>
        <p:spPr bwMode="auto">
          <a:xfrm>
            <a:off x="2652662" y="2978968"/>
            <a:ext cx="4264182" cy="360362"/>
          </a:xfrm>
          <a:prstGeom prst="rect">
            <a:avLst/>
          </a:prstGeom>
          <a:solidFill>
            <a:srgbClr val="339966">
              <a:alpha val="50000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e-IL"/>
          </a:p>
        </p:txBody>
      </p:sp>
      <p:sp>
        <p:nvSpPr>
          <p:cNvPr id="60" name="AutoShape 9"/>
          <p:cNvSpPr>
            <a:spLocks noChangeArrowheads="1"/>
          </p:cNvSpPr>
          <p:nvPr/>
        </p:nvSpPr>
        <p:spPr bwMode="auto">
          <a:xfrm>
            <a:off x="1461031" y="4292760"/>
            <a:ext cx="552259" cy="544646"/>
          </a:xfrm>
          <a:prstGeom prst="roundRect">
            <a:avLst>
              <a:gd name="adj" fmla="val 16667"/>
            </a:avLst>
          </a:prstGeom>
          <a:solidFill>
            <a:srgbClr val="0070C0"/>
          </a:solidFill>
          <a:ln>
            <a:solidFill>
              <a:schemeClr val="tx1"/>
            </a:solidFill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 altLang="he-IL" dirty="0"/>
              <a:t>A</a:t>
            </a:r>
          </a:p>
        </p:txBody>
      </p:sp>
      <p:sp>
        <p:nvSpPr>
          <p:cNvPr id="61" name="AutoShape 10"/>
          <p:cNvSpPr>
            <a:spLocks noChangeArrowheads="1"/>
          </p:cNvSpPr>
          <p:nvPr/>
        </p:nvSpPr>
        <p:spPr bwMode="auto">
          <a:xfrm>
            <a:off x="7755095" y="4294412"/>
            <a:ext cx="552259" cy="509889"/>
          </a:xfrm>
          <a:prstGeom prst="roundRect">
            <a:avLst>
              <a:gd name="adj" fmla="val 16667"/>
            </a:avLst>
          </a:prstGeom>
          <a:solidFill>
            <a:srgbClr val="FFC000">
              <a:alpha val="50000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he-IL" dirty="0"/>
              <a:t>B</a:t>
            </a:r>
          </a:p>
        </p:txBody>
      </p:sp>
      <p:sp>
        <p:nvSpPr>
          <p:cNvPr id="63" name="Text Box 13"/>
          <p:cNvSpPr txBox="1">
            <a:spLocks noChangeArrowheads="1"/>
          </p:cNvSpPr>
          <p:nvPr/>
        </p:nvSpPr>
        <p:spPr bwMode="auto">
          <a:xfrm>
            <a:off x="4096761" y="2583166"/>
            <a:ext cx="96678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A1FD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he-IL" altLang="he-IL" sz="1400" dirty="0"/>
              <a:t>זיכרון ראשי</a:t>
            </a:r>
            <a:endParaRPr lang="en-US" altLang="he-IL" sz="1400" dirty="0"/>
          </a:p>
        </p:txBody>
      </p:sp>
      <p:sp>
        <p:nvSpPr>
          <p:cNvPr id="64" name="Freeform 16"/>
          <p:cNvSpPr>
            <a:spLocks/>
          </p:cNvSpPr>
          <p:nvPr/>
        </p:nvSpPr>
        <p:spPr bwMode="auto">
          <a:xfrm flipV="1">
            <a:off x="2013288" y="3339328"/>
            <a:ext cx="1342636" cy="1078755"/>
          </a:xfrm>
          <a:custGeom>
            <a:avLst/>
            <a:gdLst>
              <a:gd name="T0" fmla="*/ 0 w 959"/>
              <a:gd name="T1" fmla="*/ 0 h 544"/>
              <a:gd name="T2" fmla="*/ 723 w 959"/>
              <a:gd name="T3" fmla="*/ 199 h 544"/>
              <a:gd name="T4" fmla="*/ 959 w 959"/>
              <a:gd name="T5" fmla="*/ 544 h 5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959" h="544">
                <a:moveTo>
                  <a:pt x="0" y="0"/>
                </a:moveTo>
                <a:cubicBezTo>
                  <a:pt x="120" y="33"/>
                  <a:pt x="563" y="108"/>
                  <a:pt x="723" y="199"/>
                </a:cubicBezTo>
                <a:cubicBezTo>
                  <a:pt x="883" y="290"/>
                  <a:pt x="910" y="472"/>
                  <a:pt x="959" y="544"/>
                </a:cubicBezTo>
              </a:path>
            </a:pathLst>
          </a:custGeom>
          <a:noFill/>
          <a:ln w="15875" cap="flat" cmpd="sng">
            <a:solidFill>
              <a:schemeClr val="tx1"/>
            </a:solidFill>
            <a:prstDash val="solid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A1FD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e-IL"/>
          </a:p>
        </p:txBody>
      </p:sp>
      <p:sp>
        <p:nvSpPr>
          <p:cNvPr id="70" name="Text Box 15"/>
          <p:cNvSpPr txBox="1">
            <a:spLocks noChangeArrowheads="1"/>
          </p:cNvSpPr>
          <p:nvPr/>
        </p:nvSpPr>
        <p:spPr bwMode="auto">
          <a:xfrm>
            <a:off x="2120313" y="4064855"/>
            <a:ext cx="276038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A1FD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altLang="he-IL" sz="1400" dirty="0"/>
              <a:t>0</a:t>
            </a:r>
          </a:p>
        </p:txBody>
      </p:sp>
      <p:sp>
        <p:nvSpPr>
          <p:cNvPr id="71" name="Freeform 16"/>
          <p:cNvSpPr>
            <a:spLocks/>
          </p:cNvSpPr>
          <p:nvPr/>
        </p:nvSpPr>
        <p:spPr bwMode="auto">
          <a:xfrm>
            <a:off x="2013288" y="4666561"/>
            <a:ext cx="2507013" cy="908903"/>
          </a:xfrm>
          <a:custGeom>
            <a:avLst/>
            <a:gdLst>
              <a:gd name="T0" fmla="*/ 0 w 959"/>
              <a:gd name="T1" fmla="*/ 0 h 544"/>
              <a:gd name="T2" fmla="*/ 723 w 959"/>
              <a:gd name="T3" fmla="*/ 199 h 544"/>
              <a:gd name="T4" fmla="*/ 959 w 959"/>
              <a:gd name="T5" fmla="*/ 544 h 5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959" h="544">
                <a:moveTo>
                  <a:pt x="0" y="0"/>
                </a:moveTo>
                <a:cubicBezTo>
                  <a:pt x="120" y="33"/>
                  <a:pt x="563" y="108"/>
                  <a:pt x="723" y="199"/>
                </a:cubicBezTo>
                <a:cubicBezTo>
                  <a:pt x="883" y="290"/>
                  <a:pt x="910" y="472"/>
                  <a:pt x="959" y="544"/>
                </a:cubicBezTo>
              </a:path>
            </a:pathLst>
          </a:custGeom>
          <a:noFill/>
          <a:ln w="15875" cap="flat" cmpd="sng">
            <a:solidFill>
              <a:schemeClr val="tx1"/>
            </a:solidFill>
            <a:prstDash val="solid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A1FD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e-IL"/>
          </a:p>
        </p:txBody>
      </p:sp>
      <p:sp>
        <p:nvSpPr>
          <p:cNvPr id="72" name="Text Box 15"/>
          <p:cNvSpPr txBox="1">
            <a:spLocks noChangeArrowheads="1"/>
          </p:cNvSpPr>
          <p:nvPr/>
        </p:nvSpPr>
        <p:spPr bwMode="auto">
          <a:xfrm>
            <a:off x="2149955" y="4444001"/>
            <a:ext cx="28978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A1FD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/>
            <a:r>
              <a:rPr lang="en-US" altLang="he-IL" sz="1400" dirty="0"/>
              <a:t>1</a:t>
            </a:r>
          </a:p>
        </p:txBody>
      </p:sp>
      <p:sp>
        <p:nvSpPr>
          <p:cNvPr id="73" name="Freeform 16"/>
          <p:cNvSpPr>
            <a:spLocks/>
          </p:cNvSpPr>
          <p:nvPr/>
        </p:nvSpPr>
        <p:spPr bwMode="auto">
          <a:xfrm flipH="1">
            <a:off x="4897260" y="4418084"/>
            <a:ext cx="2857834" cy="1157381"/>
          </a:xfrm>
          <a:custGeom>
            <a:avLst/>
            <a:gdLst>
              <a:gd name="T0" fmla="*/ 0 w 959"/>
              <a:gd name="T1" fmla="*/ 0 h 544"/>
              <a:gd name="T2" fmla="*/ 723 w 959"/>
              <a:gd name="T3" fmla="*/ 199 h 544"/>
              <a:gd name="T4" fmla="*/ 959 w 959"/>
              <a:gd name="T5" fmla="*/ 544 h 5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959" h="544">
                <a:moveTo>
                  <a:pt x="0" y="0"/>
                </a:moveTo>
                <a:cubicBezTo>
                  <a:pt x="120" y="33"/>
                  <a:pt x="563" y="108"/>
                  <a:pt x="723" y="199"/>
                </a:cubicBezTo>
                <a:cubicBezTo>
                  <a:pt x="883" y="290"/>
                  <a:pt x="910" y="472"/>
                  <a:pt x="959" y="544"/>
                </a:cubicBezTo>
              </a:path>
            </a:pathLst>
          </a:custGeom>
          <a:noFill/>
          <a:ln w="15875" cap="flat" cmpd="sng">
            <a:solidFill>
              <a:schemeClr val="tx1"/>
            </a:solidFill>
            <a:prstDash val="solid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A1FD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e-IL"/>
          </a:p>
        </p:txBody>
      </p:sp>
      <p:sp>
        <p:nvSpPr>
          <p:cNvPr id="74" name="Text Box 15"/>
          <p:cNvSpPr txBox="1">
            <a:spLocks noChangeArrowheads="1"/>
          </p:cNvSpPr>
          <p:nvPr/>
        </p:nvSpPr>
        <p:spPr bwMode="auto">
          <a:xfrm>
            <a:off x="7109650" y="4241579"/>
            <a:ext cx="268486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A1FD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/>
            <a:r>
              <a:rPr lang="en-US" altLang="he-IL" sz="1400" dirty="0"/>
              <a:t>0</a:t>
            </a:r>
          </a:p>
        </p:txBody>
      </p:sp>
      <p:sp>
        <p:nvSpPr>
          <p:cNvPr id="75" name="Freeform 16"/>
          <p:cNvSpPr>
            <a:spLocks/>
          </p:cNvSpPr>
          <p:nvPr/>
        </p:nvSpPr>
        <p:spPr bwMode="auto">
          <a:xfrm flipH="1">
            <a:off x="6373638" y="4680629"/>
            <a:ext cx="1381458" cy="894836"/>
          </a:xfrm>
          <a:custGeom>
            <a:avLst/>
            <a:gdLst>
              <a:gd name="T0" fmla="*/ 0 w 959"/>
              <a:gd name="T1" fmla="*/ 0 h 544"/>
              <a:gd name="T2" fmla="*/ 723 w 959"/>
              <a:gd name="T3" fmla="*/ 199 h 544"/>
              <a:gd name="T4" fmla="*/ 959 w 959"/>
              <a:gd name="T5" fmla="*/ 544 h 5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959" h="544">
                <a:moveTo>
                  <a:pt x="0" y="0"/>
                </a:moveTo>
                <a:cubicBezTo>
                  <a:pt x="120" y="33"/>
                  <a:pt x="563" y="108"/>
                  <a:pt x="723" y="199"/>
                </a:cubicBezTo>
                <a:cubicBezTo>
                  <a:pt x="883" y="290"/>
                  <a:pt x="910" y="472"/>
                  <a:pt x="959" y="544"/>
                </a:cubicBezTo>
              </a:path>
            </a:pathLst>
          </a:custGeom>
          <a:noFill/>
          <a:ln w="15875" cap="flat" cmpd="sng">
            <a:solidFill>
              <a:schemeClr val="tx1"/>
            </a:solidFill>
            <a:prstDash val="solid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A1FD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e-IL"/>
          </a:p>
        </p:txBody>
      </p:sp>
      <p:sp>
        <p:nvSpPr>
          <p:cNvPr id="76" name="Text Box 15"/>
          <p:cNvSpPr txBox="1">
            <a:spLocks noChangeArrowheads="1"/>
          </p:cNvSpPr>
          <p:nvPr/>
        </p:nvSpPr>
        <p:spPr bwMode="auto">
          <a:xfrm>
            <a:off x="7091848" y="4509465"/>
            <a:ext cx="30409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A1FD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/>
            <a:r>
              <a:rPr lang="en-US" altLang="he-IL" sz="1400" dirty="0"/>
              <a:t>1</a:t>
            </a:r>
          </a:p>
        </p:txBody>
      </p:sp>
      <p:sp>
        <p:nvSpPr>
          <p:cNvPr id="29" name="AutoShape 11"/>
          <p:cNvSpPr>
            <a:spLocks noChangeArrowheads="1"/>
          </p:cNvSpPr>
          <p:nvPr/>
        </p:nvSpPr>
        <p:spPr bwMode="auto">
          <a:xfrm>
            <a:off x="4404863" y="4143848"/>
            <a:ext cx="576263" cy="503237"/>
          </a:xfrm>
          <a:prstGeom prst="octagon">
            <a:avLst>
              <a:gd name="adj" fmla="val 29287"/>
            </a:avLst>
          </a:prstGeom>
          <a:solidFill>
            <a:srgbClr val="FFFF00">
              <a:alpha val="50000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he-IL"/>
              <a:t>PC</a:t>
            </a:r>
          </a:p>
        </p:txBody>
      </p:sp>
      <p:cxnSp>
        <p:nvCxnSpPr>
          <p:cNvPr id="30" name="Straight Arrow Connector 29"/>
          <p:cNvCxnSpPr>
            <a:endCxn id="29" idx="0"/>
          </p:cNvCxnSpPr>
          <p:nvPr/>
        </p:nvCxnSpPr>
        <p:spPr>
          <a:xfrm flipH="1">
            <a:off x="4981126" y="3574639"/>
            <a:ext cx="3231892" cy="71659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7029685" y="2395395"/>
            <a:ext cx="2003078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/>
              <a:t>שורה במטמון הדפים שמנהלת את הקשר בין המסגרת למגירה באזור הדפדוף</a:t>
            </a:r>
          </a:p>
        </p:txBody>
      </p:sp>
      <p:sp>
        <p:nvSpPr>
          <p:cNvPr id="39" name="Rectangle 7"/>
          <p:cNvSpPr>
            <a:spLocks noChangeArrowheads="1"/>
          </p:cNvSpPr>
          <p:nvPr/>
        </p:nvSpPr>
        <p:spPr bwMode="auto">
          <a:xfrm>
            <a:off x="4146483" y="2978968"/>
            <a:ext cx="1267486" cy="360362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he-IL" dirty="0"/>
              <a:t>101</a:t>
            </a:r>
          </a:p>
        </p:txBody>
      </p:sp>
      <p:sp>
        <p:nvSpPr>
          <p:cNvPr id="40" name="Rectangle 7"/>
          <p:cNvSpPr>
            <a:spLocks noChangeArrowheads="1"/>
          </p:cNvSpPr>
          <p:nvPr/>
        </p:nvSpPr>
        <p:spPr bwMode="auto">
          <a:xfrm>
            <a:off x="5413969" y="2978967"/>
            <a:ext cx="1267486" cy="360362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he-IL" dirty="0"/>
              <a:t>102</a:t>
            </a:r>
          </a:p>
        </p:txBody>
      </p:sp>
      <p:sp>
        <p:nvSpPr>
          <p:cNvPr id="41" name="Rectangle 7"/>
          <p:cNvSpPr>
            <a:spLocks noChangeArrowheads="1"/>
          </p:cNvSpPr>
          <p:nvPr/>
        </p:nvSpPr>
        <p:spPr bwMode="auto">
          <a:xfrm>
            <a:off x="2878997" y="2978967"/>
            <a:ext cx="1267486" cy="360362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he-IL" dirty="0"/>
              <a:t>100</a:t>
            </a:r>
          </a:p>
        </p:txBody>
      </p:sp>
      <p:sp>
        <p:nvSpPr>
          <p:cNvPr id="42" name="AutoShape 11"/>
          <p:cNvSpPr>
            <a:spLocks noChangeArrowheads="1"/>
          </p:cNvSpPr>
          <p:nvPr/>
        </p:nvSpPr>
        <p:spPr bwMode="auto">
          <a:xfrm>
            <a:off x="3627700" y="4348353"/>
            <a:ext cx="576263" cy="503237"/>
          </a:xfrm>
          <a:prstGeom prst="octagon">
            <a:avLst>
              <a:gd name="adj" fmla="val 29287"/>
            </a:avLst>
          </a:prstGeom>
          <a:solidFill>
            <a:srgbClr val="FFFF00">
              <a:alpha val="50000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he-IL" dirty="0"/>
              <a:t>FM</a:t>
            </a:r>
          </a:p>
        </p:txBody>
      </p:sp>
      <p:cxnSp>
        <p:nvCxnSpPr>
          <p:cNvPr id="43" name="Straight Arrow Connector 42"/>
          <p:cNvCxnSpPr>
            <a:stCxn id="42" idx="6"/>
          </p:cNvCxnSpPr>
          <p:nvPr/>
        </p:nvCxnSpPr>
        <p:spPr>
          <a:xfrm flipH="1" flipV="1">
            <a:off x="3512740" y="3339329"/>
            <a:ext cx="262343" cy="10090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stCxn id="42" idx="3"/>
          </p:cNvCxnSpPr>
          <p:nvPr/>
        </p:nvCxnSpPr>
        <p:spPr>
          <a:xfrm flipH="1">
            <a:off x="3419273" y="4851590"/>
            <a:ext cx="355810" cy="7131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1" name="Rectangle 8">
            <a:extLst>
              <a:ext uri="{FF2B5EF4-FFF2-40B4-BE49-F238E27FC236}">
                <a16:creationId xmlns:a16="http://schemas.microsoft.com/office/drawing/2014/main" id="{54859DBA-1F72-4E2C-ADAB-60682F45E4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52662" y="5564774"/>
            <a:ext cx="4264182" cy="358775"/>
          </a:xfrm>
          <a:prstGeom prst="rect">
            <a:avLst/>
          </a:prstGeom>
          <a:solidFill>
            <a:srgbClr val="FF0000">
              <a:alpha val="50000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e-IL"/>
          </a:p>
        </p:txBody>
      </p:sp>
      <p:sp>
        <p:nvSpPr>
          <p:cNvPr id="33" name="Text Box 12">
            <a:extLst>
              <a:ext uri="{FF2B5EF4-FFF2-40B4-BE49-F238E27FC236}">
                <a16:creationId xmlns:a16="http://schemas.microsoft.com/office/drawing/2014/main" id="{9692EFB3-B43C-4833-B11B-15954AF040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68186" y="5971230"/>
            <a:ext cx="10239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A1FD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rtl="1"/>
            <a:r>
              <a:rPr lang="he-IL" altLang="he-IL" sz="1400" dirty="0"/>
              <a:t>מאגר דפדוף</a:t>
            </a:r>
            <a:endParaRPr lang="en-US" altLang="he-IL" sz="1400" dirty="0"/>
          </a:p>
        </p:txBody>
      </p:sp>
      <p:sp>
        <p:nvSpPr>
          <p:cNvPr id="34" name="Rectangle 18">
            <a:extLst>
              <a:ext uri="{FF2B5EF4-FFF2-40B4-BE49-F238E27FC236}">
                <a16:creationId xmlns:a16="http://schemas.microsoft.com/office/drawing/2014/main" id="{EC96ECD9-65EB-4FD7-9CA4-FBF8E75589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03106" y="5559445"/>
            <a:ext cx="822960" cy="364102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he-IL" dirty="0" err="1"/>
              <a:t>execB</a:t>
            </a:r>
            <a:endParaRPr lang="en-US" altLang="he-IL" dirty="0"/>
          </a:p>
        </p:txBody>
      </p:sp>
      <p:sp>
        <p:nvSpPr>
          <p:cNvPr id="35" name="Rectangle 18">
            <a:extLst>
              <a:ext uri="{FF2B5EF4-FFF2-40B4-BE49-F238E27FC236}">
                <a16:creationId xmlns:a16="http://schemas.microsoft.com/office/drawing/2014/main" id="{B78B29A8-A552-48BB-9576-55FD8491C5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11268" y="5564773"/>
            <a:ext cx="614108" cy="358775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he-IL" dirty="0" err="1"/>
              <a:t>swp</a:t>
            </a:r>
            <a:endParaRPr lang="en-US" altLang="he-IL" dirty="0"/>
          </a:p>
        </p:txBody>
      </p:sp>
      <p:sp>
        <p:nvSpPr>
          <p:cNvPr id="36" name="Rectangle 18">
            <a:extLst>
              <a:ext uri="{FF2B5EF4-FFF2-40B4-BE49-F238E27FC236}">
                <a16:creationId xmlns:a16="http://schemas.microsoft.com/office/drawing/2014/main" id="{B179AAE9-59DE-4D21-8828-F909DE6C4F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81360" y="5564772"/>
            <a:ext cx="822960" cy="358775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he-IL" dirty="0" err="1"/>
              <a:t>execA</a:t>
            </a:r>
            <a:endParaRPr lang="en-US" altLang="he-IL" dirty="0"/>
          </a:p>
        </p:txBody>
      </p:sp>
    </p:spTree>
    <p:extLst>
      <p:ext uri="{BB962C8B-B14F-4D97-AF65-F5344CB8AC3E}">
        <p14:creationId xmlns:p14="http://schemas.microsoft.com/office/powerpoint/2010/main" val="3923521398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460257" y="686552"/>
            <a:ext cx="6781045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lvl="0" algn="r" rtl="1"/>
            <a:r>
              <a:rPr lang="he-IL" dirty="0"/>
              <a:t>1. תהליך </a:t>
            </a:r>
            <a:r>
              <a:rPr lang="en-US" dirty="0"/>
              <a:t>A</a:t>
            </a:r>
            <a:r>
              <a:rPr lang="he-IL" dirty="0"/>
              <a:t> ניגש לקריאה לדף </a:t>
            </a:r>
            <a:r>
              <a:rPr lang="en-US" dirty="0"/>
              <a:t>0</a:t>
            </a:r>
            <a:r>
              <a:rPr lang="he-IL" dirty="0"/>
              <a:t> ומיד אח"כ ניגש לדף </a:t>
            </a:r>
            <a:r>
              <a:rPr lang="en-US" dirty="0"/>
              <a:t>1</a:t>
            </a:r>
            <a:r>
              <a:rPr lang="he-IL" dirty="0"/>
              <a:t>.</a:t>
            </a:r>
            <a:endParaRPr lang="en-US" dirty="0"/>
          </a:p>
        </p:txBody>
      </p:sp>
      <p:sp>
        <p:nvSpPr>
          <p:cNvPr id="12" name="Text Box 1"/>
          <p:cNvSpPr txBox="1">
            <a:spLocks noChangeArrowheads="1"/>
          </p:cNvSpPr>
          <p:nvPr/>
        </p:nvSpPr>
        <p:spPr bwMode="auto">
          <a:xfrm>
            <a:off x="7586172" y="1268019"/>
            <a:ext cx="800100" cy="344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e-IL"/>
          </a:p>
        </p:txBody>
      </p:sp>
      <p:sp>
        <p:nvSpPr>
          <p:cNvPr id="57" name="Rectangle 6"/>
          <p:cNvSpPr>
            <a:spLocks noChangeArrowheads="1"/>
          </p:cNvSpPr>
          <p:nvPr/>
        </p:nvSpPr>
        <p:spPr bwMode="auto">
          <a:xfrm>
            <a:off x="2652662" y="2978968"/>
            <a:ext cx="4264182" cy="360362"/>
          </a:xfrm>
          <a:prstGeom prst="rect">
            <a:avLst/>
          </a:prstGeom>
          <a:solidFill>
            <a:srgbClr val="339966">
              <a:alpha val="50000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e-IL"/>
          </a:p>
        </p:txBody>
      </p:sp>
      <p:sp>
        <p:nvSpPr>
          <p:cNvPr id="60" name="AutoShape 9"/>
          <p:cNvSpPr>
            <a:spLocks noChangeArrowheads="1"/>
          </p:cNvSpPr>
          <p:nvPr/>
        </p:nvSpPr>
        <p:spPr bwMode="auto">
          <a:xfrm>
            <a:off x="1461031" y="4292760"/>
            <a:ext cx="552259" cy="544646"/>
          </a:xfrm>
          <a:prstGeom prst="roundRect">
            <a:avLst>
              <a:gd name="adj" fmla="val 16667"/>
            </a:avLst>
          </a:prstGeom>
          <a:solidFill>
            <a:srgbClr val="0070C0"/>
          </a:solidFill>
          <a:ln>
            <a:solidFill>
              <a:schemeClr val="tx1"/>
            </a:solidFill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 altLang="he-IL" dirty="0"/>
              <a:t>A</a:t>
            </a:r>
          </a:p>
        </p:txBody>
      </p:sp>
      <p:sp>
        <p:nvSpPr>
          <p:cNvPr id="61" name="AutoShape 10"/>
          <p:cNvSpPr>
            <a:spLocks noChangeArrowheads="1"/>
          </p:cNvSpPr>
          <p:nvPr/>
        </p:nvSpPr>
        <p:spPr bwMode="auto">
          <a:xfrm>
            <a:off x="7755095" y="4294412"/>
            <a:ext cx="552259" cy="509889"/>
          </a:xfrm>
          <a:prstGeom prst="roundRect">
            <a:avLst>
              <a:gd name="adj" fmla="val 16667"/>
            </a:avLst>
          </a:prstGeom>
          <a:solidFill>
            <a:srgbClr val="FFC000">
              <a:alpha val="50000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he-IL" dirty="0"/>
              <a:t>B</a:t>
            </a:r>
          </a:p>
        </p:txBody>
      </p:sp>
      <p:sp>
        <p:nvSpPr>
          <p:cNvPr id="63" name="Text Box 13"/>
          <p:cNvSpPr txBox="1">
            <a:spLocks noChangeArrowheads="1"/>
          </p:cNvSpPr>
          <p:nvPr/>
        </p:nvSpPr>
        <p:spPr bwMode="auto">
          <a:xfrm>
            <a:off x="4096761" y="2583166"/>
            <a:ext cx="96678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A1FD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he-IL" altLang="he-IL" sz="1400" dirty="0"/>
              <a:t>זיכרון ראשי</a:t>
            </a:r>
            <a:endParaRPr lang="en-US" altLang="he-IL" sz="1400" dirty="0"/>
          </a:p>
        </p:txBody>
      </p:sp>
      <p:sp>
        <p:nvSpPr>
          <p:cNvPr id="64" name="Freeform 16"/>
          <p:cNvSpPr>
            <a:spLocks/>
          </p:cNvSpPr>
          <p:nvPr/>
        </p:nvSpPr>
        <p:spPr bwMode="auto">
          <a:xfrm flipV="1">
            <a:off x="2013288" y="3339328"/>
            <a:ext cx="1342636" cy="1078755"/>
          </a:xfrm>
          <a:custGeom>
            <a:avLst/>
            <a:gdLst>
              <a:gd name="T0" fmla="*/ 0 w 959"/>
              <a:gd name="T1" fmla="*/ 0 h 544"/>
              <a:gd name="T2" fmla="*/ 723 w 959"/>
              <a:gd name="T3" fmla="*/ 199 h 544"/>
              <a:gd name="T4" fmla="*/ 959 w 959"/>
              <a:gd name="T5" fmla="*/ 544 h 5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959" h="544">
                <a:moveTo>
                  <a:pt x="0" y="0"/>
                </a:moveTo>
                <a:cubicBezTo>
                  <a:pt x="120" y="33"/>
                  <a:pt x="563" y="108"/>
                  <a:pt x="723" y="199"/>
                </a:cubicBezTo>
                <a:cubicBezTo>
                  <a:pt x="883" y="290"/>
                  <a:pt x="910" y="472"/>
                  <a:pt x="959" y="544"/>
                </a:cubicBezTo>
              </a:path>
            </a:pathLst>
          </a:custGeom>
          <a:noFill/>
          <a:ln w="15875" cap="flat" cmpd="sng">
            <a:solidFill>
              <a:schemeClr val="tx1"/>
            </a:solidFill>
            <a:prstDash val="solid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A1FD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e-IL"/>
          </a:p>
        </p:txBody>
      </p:sp>
      <p:sp>
        <p:nvSpPr>
          <p:cNvPr id="70" name="Text Box 15"/>
          <p:cNvSpPr txBox="1">
            <a:spLocks noChangeArrowheads="1"/>
          </p:cNvSpPr>
          <p:nvPr/>
        </p:nvSpPr>
        <p:spPr bwMode="auto">
          <a:xfrm>
            <a:off x="2120313" y="4064855"/>
            <a:ext cx="276038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A1FD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altLang="he-IL" sz="1400" dirty="0"/>
              <a:t>0</a:t>
            </a:r>
          </a:p>
        </p:txBody>
      </p:sp>
      <p:sp>
        <p:nvSpPr>
          <p:cNvPr id="71" name="Freeform 16"/>
          <p:cNvSpPr>
            <a:spLocks/>
          </p:cNvSpPr>
          <p:nvPr/>
        </p:nvSpPr>
        <p:spPr bwMode="auto">
          <a:xfrm>
            <a:off x="2013288" y="4666561"/>
            <a:ext cx="2507013" cy="908903"/>
          </a:xfrm>
          <a:custGeom>
            <a:avLst/>
            <a:gdLst>
              <a:gd name="T0" fmla="*/ 0 w 959"/>
              <a:gd name="T1" fmla="*/ 0 h 544"/>
              <a:gd name="T2" fmla="*/ 723 w 959"/>
              <a:gd name="T3" fmla="*/ 199 h 544"/>
              <a:gd name="T4" fmla="*/ 959 w 959"/>
              <a:gd name="T5" fmla="*/ 544 h 5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959" h="544">
                <a:moveTo>
                  <a:pt x="0" y="0"/>
                </a:moveTo>
                <a:cubicBezTo>
                  <a:pt x="120" y="33"/>
                  <a:pt x="563" y="108"/>
                  <a:pt x="723" y="199"/>
                </a:cubicBezTo>
                <a:cubicBezTo>
                  <a:pt x="883" y="290"/>
                  <a:pt x="910" y="472"/>
                  <a:pt x="959" y="544"/>
                </a:cubicBezTo>
              </a:path>
            </a:pathLst>
          </a:custGeom>
          <a:noFill/>
          <a:ln w="15875" cap="flat" cmpd="sng">
            <a:solidFill>
              <a:schemeClr val="tx1"/>
            </a:solidFill>
            <a:prstDash val="solid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A1FD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e-IL"/>
          </a:p>
        </p:txBody>
      </p:sp>
      <p:sp>
        <p:nvSpPr>
          <p:cNvPr id="72" name="Text Box 15"/>
          <p:cNvSpPr txBox="1">
            <a:spLocks noChangeArrowheads="1"/>
          </p:cNvSpPr>
          <p:nvPr/>
        </p:nvSpPr>
        <p:spPr bwMode="auto">
          <a:xfrm>
            <a:off x="2149955" y="4444001"/>
            <a:ext cx="28978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A1FD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/>
            <a:r>
              <a:rPr lang="en-US" altLang="he-IL" sz="1400" dirty="0"/>
              <a:t>1</a:t>
            </a:r>
          </a:p>
        </p:txBody>
      </p:sp>
      <p:sp>
        <p:nvSpPr>
          <p:cNvPr id="73" name="Freeform 16"/>
          <p:cNvSpPr>
            <a:spLocks/>
          </p:cNvSpPr>
          <p:nvPr/>
        </p:nvSpPr>
        <p:spPr bwMode="auto">
          <a:xfrm flipH="1">
            <a:off x="4897260" y="4418084"/>
            <a:ext cx="2857834" cy="1157381"/>
          </a:xfrm>
          <a:custGeom>
            <a:avLst/>
            <a:gdLst>
              <a:gd name="T0" fmla="*/ 0 w 959"/>
              <a:gd name="T1" fmla="*/ 0 h 544"/>
              <a:gd name="T2" fmla="*/ 723 w 959"/>
              <a:gd name="T3" fmla="*/ 199 h 544"/>
              <a:gd name="T4" fmla="*/ 959 w 959"/>
              <a:gd name="T5" fmla="*/ 544 h 5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959" h="544">
                <a:moveTo>
                  <a:pt x="0" y="0"/>
                </a:moveTo>
                <a:cubicBezTo>
                  <a:pt x="120" y="33"/>
                  <a:pt x="563" y="108"/>
                  <a:pt x="723" y="199"/>
                </a:cubicBezTo>
                <a:cubicBezTo>
                  <a:pt x="883" y="290"/>
                  <a:pt x="910" y="472"/>
                  <a:pt x="959" y="544"/>
                </a:cubicBezTo>
              </a:path>
            </a:pathLst>
          </a:custGeom>
          <a:noFill/>
          <a:ln w="15875" cap="flat" cmpd="sng">
            <a:solidFill>
              <a:schemeClr val="tx1"/>
            </a:solidFill>
            <a:prstDash val="solid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A1FD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e-IL"/>
          </a:p>
        </p:txBody>
      </p:sp>
      <p:sp>
        <p:nvSpPr>
          <p:cNvPr id="74" name="Text Box 15"/>
          <p:cNvSpPr txBox="1">
            <a:spLocks noChangeArrowheads="1"/>
          </p:cNvSpPr>
          <p:nvPr/>
        </p:nvSpPr>
        <p:spPr bwMode="auto">
          <a:xfrm>
            <a:off x="7109650" y="4241579"/>
            <a:ext cx="268486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A1FD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/>
            <a:r>
              <a:rPr lang="en-US" altLang="he-IL" sz="1400" dirty="0"/>
              <a:t>0</a:t>
            </a:r>
          </a:p>
        </p:txBody>
      </p:sp>
      <p:sp>
        <p:nvSpPr>
          <p:cNvPr id="75" name="Freeform 16"/>
          <p:cNvSpPr>
            <a:spLocks/>
          </p:cNvSpPr>
          <p:nvPr/>
        </p:nvSpPr>
        <p:spPr bwMode="auto">
          <a:xfrm flipH="1">
            <a:off x="6373638" y="4680629"/>
            <a:ext cx="1381458" cy="894836"/>
          </a:xfrm>
          <a:custGeom>
            <a:avLst/>
            <a:gdLst>
              <a:gd name="T0" fmla="*/ 0 w 959"/>
              <a:gd name="T1" fmla="*/ 0 h 544"/>
              <a:gd name="T2" fmla="*/ 723 w 959"/>
              <a:gd name="T3" fmla="*/ 199 h 544"/>
              <a:gd name="T4" fmla="*/ 959 w 959"/>
              <a:gd name="T5" fmla="*/ 544 h 5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959" h="544">
                <a:moveTo>
                  <a:pt x="0" y="0"/>
                </a:moveTo>
                <a:cubicBezTo>
                  <a:pt x="120" y="33"/>
                  <a:pt x="563" y="108"/>
                  <a:pt x="723" y="199"/>
                </a:cubicBezTo>
                <a:cubicBezTo>
                  <a:pt x="883" y="290"/>
                  <a:pt x="910" y="472"/>
                  <a:pt x="959" y="544"/>
                </a:cubicBezTo>
              </a:path>
            </a:pathLst>
          </a:custGeom>
          <a:noFill/>
          <a:ln w="15875" cap="flat" cmpd="sng">
            <a:solidFill>
              <a:schemeClr val="tx1"/>
            </a:solidFill>
            <a:prstDash val="solid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A1FD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e-IL"/>
          </a:p>
        </p:txBody>
      </p:sp>
      <p:sp>
        <p:nvSpPr>
          <p:cNvPr id="76" name="Text Box 15"/>
          <p:cNvSpPr txBox="1">
            <a:spLocks noChangeArrowheads="1"/>
          </p:cNvSpPr>
          <p:nvPr/>
        </p:nvSpPr>
        <p:spPr bwMode="auto">
          <a:xfrm>
            <a:off x="7091848" y="4509465"/>
            <a:ext cx="30409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A1FD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/>
            <a:r>
              <a:rPr lang="en-US" altLang="he-IL" sz="1400" dirty="0"/>
              <a:t>1</a:t>
            </a:r>
          </a:p>
        </p:txBody>
      </p:sp>
      <p:sp>
        <p:nvSpPr>
          <p:cNvPr id="29" name="AutoShape 11"/>
          <p:cNvSpPr>
            <a:spLocks noChangeArrowheads="1"/>
          </p:cNvSpPr>
          <p:nvPr/>
        </p:nvSpPr>
        <p:spPr bwMode="auto">
          <a:xfrm>
            <a:off x="4404863" y="4143848"/>
            <a:ext cx="576263" cy="503237"/>
          </a:xfrm>
          <a:prstGeom prst="octagon">
            <a:avLst>
              <a:gd name="adj" fmla="val 29287"/>
            </a:avLst>
          </a:prstGeom>
          <a:solidFill>
            <a:srgbClr val="FFFF00">
              <a:alpha val="50000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he-IL"/>
              <a:t>PC</a:t>
            </a:r>
          </a:p>
        </p:txBody>
      </p:sp>
      <p:cxnSp>
        <p:nvCxnSpPr>
          <p:cNvPr id="33" name="Straight Arrow Connector 32"/>
          <p:cNvCxnSpPr>
            <a:endCxn id="46" idx="2"/>
          </p:cNvCxnSpPr>
          <p:nvPr/>
        </p:nvCxnSpPr>
        <p:spPr>
          <a:xfrm flipV="1">
            <a:off x="4700818" y="3339330"/>
            <a:ext cx="79408" cy="80451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cxnSpLocks/>
          </p:cNvCxnSpPr>
          <p:nvPr/>
        </p:nvCxnSpPr>
        <p:spPr>
          <a:xfrm>
            <a:off x="4700818" y="4666561"/>
            <a:ext cx="17504" cy="89821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6" name="Rectangle 7"/>
          <p:cNvSpPr>
            <a:spLocks noChangeArrowheads="1"/>
          </p:cNvSpPr>
          <p:nvPr/>
        </p:nvSpPr>
        <p:spPr bwMode="auto">
          <a:xfrm>
            <a:off x="4146483" y="2978968"/>
            <a:ext cx="1267486" cy="360362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he-IL" dirty="0"/>
              <a:t>101</a:t>
            </a:r>
          </a:p>
        </p:txBody>
      </p:sp>
      <p:sp>
        <p:nvSpPr>
          <p:cNvPr id="47" name="Rectangle 7"/>
          <p:cNvSpPr>
            <a:spLocks noChangeArrowheads="1"/>
          </p:cNvSpPr>
          <p:nvPr/>
        </p:nvSpPr>
        <p:spPr bwMode="auto">
          <a:xfrm>
            <a:off x="5413969" y="2978967"/>
            <a:ext cx="1267486" cy="360362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he-IL" dirty="0"/>
              <a:t>102</a:t>
            </a:r>
          </a:p>
        </p:txBody>
      </p:sp>
      <p:sp>
        <p:nvSpPr>
          <p:cNvPr id="48" name="Rectangle 7"/>
          <p:cNvSpPr>
            <a:spLocks noChangeArrowheads="1"/>
          </p:cNvSpPr>
          <p:nvPr/>
        </p:nvSpPr>
        <p:spPr bwMode="auto">
          <a:xfrm>
            <a:off x="2878997" y="2978967"/>
            <a:ext cx="1267486" cy="360362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he-IL" dirty="0"/>
              <a:t>100</a:t>
            </a:r>
          </a:p>
        </p:txBody>
      </p:sp>
      <p:sp>
        <p:nvSpPr>
          <p:cNvPr id="53" name="AutoShape 11"/>
          <p:cNvSpPr>
            <a:spLocks noChangeArrowheads="1"/>
          </p:cNvSpPr>
          <p:nvPr/>
        </p:nvSpPr>
        <p:spPr bwMode="auto">
          <a:xfrm>
            <a:off x="3627700" y="4348353"/>
            <a:ext cx="576263" cy="503237"/>
          </a:xfrm>
          <a:prstGeom prst="octagon">
            <a:avLst>
              <a:gd name="adj" fmla="val 29287"/>
            </a:avLst>
          </a:prstGeom>
          <a:solidFill>
            <a:srgbClr val="FFFF00">
              <a:alpha val="50000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he-IL" dirty="0"/>
              <a:t>FM</a:t>
            </a:r>
          </a:p>
        </p:txBody>
      </p:sp>
      <p:cxnSp>
        <p:nvCxnSpPr>
          <p:cNvPr id="54" name="Straight Arrow Connector 53"/>
          <p:cNvCxnSpPr>
            <a:stCxn id="53" idx="6"/>
          </p:cNvCxnSpPr>
          <p:nvPr/>
        </p:nvCxnSpPr>
        <p:spPr>
          <a:xfrm flipH="1" flipV="1">
            <a:off x="3512740" y="3339329"/>
            <a:ext cx="262343" cy="10090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>
            <a:stCxn id="53" idx="3"/>
          </p:cNvCxnSpPr>
          <p:nvPr/>
        </p:nvCxnSpPr>
        <p:spPr>
          <a:xfrm flipH="1">
            <a:off x="3419273" y="4851590"/>
            <a:ext cx="355810" cy="7131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0" name="Rectangle 8">
            <a:extLst>
              <a:ext uri="{FF2B5EF4-FFF2-40B4-BE49-F238E27FC236}">
                <a16:creationId xmlns:a16="http://schemas.microsoft.com/office/drawing/2014/main" id="{F01F2063-B726-4C15-BCEE-3FB1D47211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52662" y="5564774"/>
            <a:ext cx="4264182" cy="358775"/>
          </a:xfrm>
          <a:prstGeom prst="rect">
            <a:avLst/>
          </a:prstGeom>
          <a:solidFill>
            <a:srgbClr val="FF0000">
              <a:alpha val="50000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e-IL"/>
          </a:p>
        </p:txBody>
      </p:sp>
      <p:sp>
        <p:nvSpPr>
          <p:cNvPr id="31" name="Text Box 12">
            <a:extLst>
              <a:ext uri="{FF2B5EF4-FFF2-40B4-BE49-F238E27FC236}">
                <a16:creationId xmlns:a16="http://schemas.microsoft.com/office/drawing/2014/main" id="{21D534E7-9594-4CC3-B869-8564BC4859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68186" y="5971230"/>
            <a:ext cx="10239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A1FD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rtl="1"/>
            <a:r>
              <a:rPr lang="he-IL" altLang="he-IL" sz="1400" dirty="0"/>
              <a:t>מאגר דפדוף</a:t>
            </a:r>
            <a:endParaRPr lang="en-US" altLang="he-IL" sz="1400" dirty="0"/>
          </a:p>
        </p:txBody>
      </p:sp>
      <p:sp>
        <p:nvSpPr>
          <p:cNvPr id="32" name="Rectangle 18">
            <a:extLst>
              <a:ext uri="{FF2B5EF4-FFF2-40B4-BE49-F238E27FC236}">
                <a16:creationId xmlns:a16="http://schemas.microsoft.com/office/drawing/2014/main" id="{923EACB4-1F70-4AD3-AD3D-2AFCF4A98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03106" y="5559445"/>
            <a:ext cx="822960" cy="364102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he-IL" dirty="0" err="1"/>
              <a:t>execB</a:t>
            </a:r>
            <a:endParaRPr lang="en-US" altLang="he-IL" dirty="0"/>
          </a:p>
        </p:txBody>
      </p:sp>
      <p:sp>
        <p:nvSpPr>
          <p:cNvPr id="35" name="Rectangle 18">
            <a:extLst>
              <a:ext uri="{FF2B5EF4-FFF2-40B4-BE49-F238E27FC236}">
                <a16:creationId xmlns:a16="http://schemas.microsoft.com/office/drawing/2014/main" id="{729CBAFC-7765-475A-8B83-BA12930536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11268" y="5564773"/>
            <a:ext cx="614108" cy="358775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he-IL" dirty="0" err="1"/>
              <a:t>swp</a:t>
            </a:r>
            <a:endParaRPr lang="en-US" altLang="he-IL" dirty="0"/>
          </a:p>
        </p:txBody>
      </p:sp>
      <p:sp>
        <p:nvSpPr>
          <p:cNvPr id="36" name="Rectangle 18">
            <a:extLst>
              <a:ext uri="{FF2B5EF4-FFF2-40B4-BE49-F238E27FC236}">
                <a16:creationId xmlns:a16="http://schemas.microsoft.com/office/drawing/2014/main" id="{094E7E2F-C370-41D3-910B-898F7CF2FB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81360" y="5564772"/>
            <a:ext cx="822960" cy="358775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he-IL" dirty="0" err="1"/>
              <a:t>execA</a:t>
            </a:r>
            <a:endParaRPr lang="en-US" altLang="he-IL" dirty="0"/>
          </a:p>
        </p:txBody>
      </p:sp>
    </p:spTree>
    <p:extLst>
      <p:ext uri="{BB962C8B-B14F-4D97-AF65-F5344CB8AC3E}">
        <p14:creationId xmlns:p14="http://schemas.microsoft.com/office/powerpoint/2010/main" val="30172361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460257" y="686552"/>
            <a:ext cx="6781045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lvl="0" algn="r" rtl="1"/>
            <a:r>
              <a:rPr lang="he-IL" dirty="0"/>
              <a:t>1. תהליך </a:t>
            </a:r>
            <a:r>
              <a:rPr lang="en-US" dirty="0"/>
              <a:t>A</a:t>
            </a:r>
            <a:r>
              <a:rPr lang="he-IL" dirty="0"/>
              <a:t> ניגש לקריאה לדף </a:t>
            </a:r>
            <a:r>
              <a:rPr lang="en-US" dirty="0"/>
              <a:t>0</a:t>
            </a:r>
            <a:r>
              <a:rPr lang="he-IL" dirty="0"/>
              <a:t> ומיד אח"כ ניגש לדף </a:t>
            </a:r>
            <a:r>
              <a:rPr lang="en-US" dirty="0"/>
              <a:t>1</a:t>
            </a:r>
            <a:r>
              <a:rPr lang="he-IL" dirty="0"/>
              <a:t>.</a:t>
            </a:r>
            <a:endParaRPr lang="en-US" dirty="0"/>
          </a:p>
        </p:txBody>
      </p:sp>
      <p:sp>
        <p:nvSpPr>
          <p:cNvPr id="12" name="Text Box 1"/>
          <p:cNvSpPr txBox="1">
            <a:spLocks noChangeArrowheads="1"/>
          </p:cNvSpPr>
          <p:nvPr/>
        </p:nvSpPr>
        <p:spPr bwMode="auto">
          <a:xfrm>
            <a:off x="7586172" y="1268019"/>
            <a:ext cx="800100" cy="344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e-IL"/>
          </a:p>
        </p:txBody>
      </p:sp>
      <p:sp>
        <p:nvSpPr>
          <p:cNvPr id="57" name="Rectangle 6"/>
          <p:cNvSpPr>
            <a:spLocks noChangeArrowheads="1"/>
          </p:cNvSpPr>
          <p:nvPr/>
        </p:nvSpPr>
        <p:spPr bwMode="auto">
          <a:xfrm>
            <a:off x="2652662" y="2978968"/>
            <a:ext cx="4264182" cy="360362"/>
          </a:xfrm>
          <a:prstGeom prst="rect">
            <a:avLst/>
          </a:prstGeom>
          <a:solidFill>
            <a:srgbClr val="339966">
              <a:alpha val="50000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e-IL"/>
          </a:p>
        </p:txBody>
      </p:sp>
      <p:sp>
        <p:nvSpPr>
          <p:cNvPr id="60" name="AutoShape 9"/>
          <p:cNvSpPr>
            <a:spLocks noChangeArrowheads="1"/>
          </p:cNvSpPr>
          <p:nvPr/>
        </p:nvSpPr>
        <p:spPr bwMode="auto">
          <a:xfrm>
            <a:off x="1461031" y="4292760"/>
            <a:ext cx="552259" cy="544646"/>
          </a:xfrm>
          <a:prstGeom prst="roundRect">
            <a:avLst>
              <a:gd name="adj" fmla="val 16667"/>
            </a:avLst>
          </a:prstGeom>
          <a:solidFill>
            <a:srgbClr val="0070C0"/>
          </a:solidFill>
          <a:ln>
            <a:solidFill>
              <a:schemeClr val="tx1"/>
            </a:solidFill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 altLang="he-IL" dirty="0"/>
              <a:t>A</a:t>
            </a:r>
          </a:p>
        </p:txBody>
      </p:sp>
      <p:sp>
        <p:nvSpPr>
          <p:cNvPr id="61" name="AutoShape 10"/>
          <p:cNvSpPr>
            <a:spLocks noChangeArrowheads="1"/>
          </p:cNvSpPr>
          <p:nvPr/>
        </p:nvSpPr>
        <p:spPr bwMode="auto">
          <a:xfrm>
            <a:off x="7755095" y="4294412"/>
            <a:ext cx="552259" cy="509889"/>
          </a:xfrm>
          <a:prstGeom prst="roundRect">
            <a:avLst>
              <a:gd name="adj" fmla="val 16667"/>
            </a:avLst>
          </a:prstGeom>
          <a:solidFill>
            <a:srgbClr val="FFC000">
              <a:alpha val="50000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he-IL" dirty="0"/>
              <a:t>B</a:t>
            </a:r>
          </a:p>
        </p:txBody>
      </p:sp>
      <p:sp>
        <p:nvSpPr>
          <p:cNvPr id="63" name="Text Box 13"/>
          <p:cNvSpPr txBox="1">
            <a:spLocks noChangeArrowheads="1"/>
          </p:cNvSpPr>
          <p:nvPr/>
        </p:nvSpPr>
        <p:spPr bwMode="auto">
          <a:xfrm>
            <a:off x="4096761" y="2583166"/>
            <a:ext cx="96678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A1FD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he-IL" altLang="he-IL" sz="1400" dirty="0"/>
              <a:t>זיכרון ראשי</a:t>
            </a:r>
            <a:endParaRPr lang="en-US" altLang="he-IL" sz="1400" dirty="0"/>
          </a:p>
        </p:txBody>
      </p:sp>
      <p:sp>
        <p:nvSpPr>
          <p:cNvPr id="64" name="Freeform 16"/>
          <p:cNvSpPr>
            <a:spLocks/>
          </p:cNvSpPr>
          <p:nvPr/>
        </p:nvSpPr>
        <p:spPr bwMode="auto">
          <a:xfrm flipV="1">
            <a:off x="2013288" y="3339328"/>
            <a:ext cx="1342636" cy="1078755"/>
          </a:xfrm>
          <a:custGeom>
            <a:avLst/>
            <a:gdLst>
              <a:gd name="T0" fmla="*/ 0 w 959"/>
              <a:gd name="T1" fmla="*/ 0 h 544"/>
              <a:gd name="T2" fmla="*/ 723 w 959"/>
              <a:gd name="T3" fmla="*/ 199 h 544"/>
              <a:gd name="T4" fmla="*/ 959 w 959"/>
              <a:gd name="T5" fmla="*/ 544 h 5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959" h="544">
                <a:moveTo>
                  <a:pt x="0" y="0"/>
                </a:moveTo>
                <a:cubicBezTo>
                  <a:pt x="120" y="33"/>
                  <a:pt x="563" y="108"/>
                  <a:pt x="723" y="199"/>
                </a:cubicBezTo>
                <a:cubicBezTo>
                  <a:pt x="883" y="290"/>
                  <a:pt x="910" y="472"/>
                  <a:pt x="959" y="544"/>
                </a:cubicBezTo>
              </a:path>
            </a:pathLst>
          </a:custGeom>
          <a:noFill/>
          <a:ln w="15875" cap="flat" cmpd="sng">
            <a:solidFill>
              <a:schemeClr val="tx1"/>
            </a:solidFill>
            <a:prstDash val="solid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A1FD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e-IL"/>
          </a:p>
        </p:txBody>
      </p:sp>
      <p:sp>
        <p:nvSpPr>
          <p:cNvPr id="70" name="Text Box 15"/>
          <p:cNvSpPr txBox="1">
            <a:spLocks noChangeArrowheads="1"/>
          </p:cNvSpPr>
          <p:nvPr/>
        </p:nvSpPr>
        <p:spPr bwMode="auto">
          <a:xfrm>
            <a:off x="2120313" y="4064855"/>
            <a:ext cx="276038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A1FD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altLang="he-IL" sz="1400" dirty="0"/>
              <a:t>0</a:t>
            </a:r>
          </a:p>
        </p:txBody>
      </p:sp>
      <p:sp>
        <p:nvSpPr>
          <p:cNvPr id="71" name="Freeform 16"/>
          <p:cNvSpPr>
            <a:spLocks/>
          </p:cNvSpPr>
          <p:nvPr/>
        </p:nvSpPr>
        <p:spPr bwMode="auto">
          <a:xfrm flipV="1">
            <a:off x="2013288" y="3333999"/>
            <a:ext cx="2391573" cy="1332561"/>
          </a:xfrm>
          <a:custGeom>
            <a:avLst/>
            <a:gdLst>
              <a:gd name="T0" fmla="*/ 0 w 959"/>
              <a:gd name="T1" fmla="*/ 0 h 544"/>
              <a:gd name="T2" fmla="*/ 723 w 959"/>
              <a:gd name="T3" fmla="*/ 199 h 544"/>
              <a:gd name="T4" fmla="*/ 959 w 959"/>
              <a:gd name="T5" fmla="*/ 544 h 5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959" h="544">
                <a:moveTo>
                  <a:pt x="0" y="0"/>
                </a:moveTo>
                <a:cubicBezTo>
                  <a:pt x="120" y="33"/>
                  <a:pt x="563" y="108"/>
                  <a:pt x="723" y="199"/>
                </a:cubicBezTo>
                <a:cubicBezTo>
                  <a:pt x="883" y="290"/>
                  <a:pt x="910" y="472"/>
                  <a:pt x="959" y="544"/>
                </a:cubicBezTo>
              </a:path>
            </a:pathLst>
          </a:custGeom>
          <a:noFill/>
          <a:ln w="15875" cap="flat" cmpd="sng">
            <a:solidFill>
              <a:schemeClr val="tx1"/>
            </a:solidFill>
            <a:prstDash val="solid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A1FD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e-IL"/>
          </a:p>
        </p:txBody>
      </p:sp>
      <p:sp>
        <p:nvSpPr>
          <p:cNvPr id="72" name="Text Box 15"/>
          <p:cNvSpPr txBox="1">
            <a:spLocks noChangeArrowheads="1"/>
          </p:cNvSpPr>
          <p:nvPr/>
        </p:nvSpPr>
        <p:spPr bwMode="auto">
          <a:xfrm>
            <a:off x="2124373" y="4348353"/>
            <a:ext cx="28978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A1FD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/>
            <a:r>
              <a:rPr lang="en-US" altLang="he-IL" sz="1400" dirty="0"/>
              <a:t>1</a:t>
            </a:r>
          </a:p>
        </p:txBody>
      </p:sp>
      <p:sp>
        <p:nvSpPr>
          <p:cNvPr id="73" name="Freeform 16"/>
          <p:cNvSpPr>
            <a:spLocks/>
          </p:cNvSpPr>
          <p:nvPr/>
        </p:nvSpPr>
        <p:spPr bwMode="auto">
          <a:xfrm flipH="1">
            <a:off x="4897260" y="4418084"/>
            <a:ext cx="2857834" cy="1157381"/>
          </a:xfrm>
          <a:custGeom>
            <a:avLst/>
            <a:gdLst>
              <a:gd name="T0" fmla="*/ 0 w 959"/>
              <a:gd name="T1" fmla="*/ 0 h 544"/>
              <a:gd name="T2" fmla="*/ 723 w 959"/>
              <a:gd name="T3" fmla="*/ 199 h 544"/>
              <a:gd name="T4" fmla="*/ 959 w 959"/>
              <a:gd name="T5" fmla="*/ 544 h 5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959" h="544">
                <a:moveTo>
                  <a:pt x="0" y="0"/>
                </a:moveTo>
                <a:cubicBezTo>
                  <a:pt x="120" y="33"/>
                  <a:pt x="563" y="108"/>
                  <a:pt x="723" y="199"/>
                </a:cubicBezTo>
                <a:cubicBezTo>
                  <a:pt x="883" y="290"/>
                  <a:pt x="910" y="472"/>
                  <a:pt x="959" y="544"/>
                </a:cubicBezTo>
              </a:path>
            </a:pathLst>
          </a:custGeom>
          <a:noFill/>
          <a:ln w="15875" cap="flat" cmpd="sng">
            <a:solidFill>
              <a:schemeClr val="tx1"/>
            </a:solidFill>
            <a:prstDash val="solid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A1FD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e-IL"/>
          </a:p>
        </p:txBody>
      </p:sp>
      <p:sp>
        <p:nvSpPr>
          <p:cNvPr id="74" name="Text Box 15"/>
          <p:cNvSpPr txBox="1">
            <a:spLocks noChangeArrowheads="1"/>
          </p:cNvSpPr>
          <p:nvPr/>
        </p:nvSpPr>
        <p:spPr bwMode="auto">
          <a:xfrm>
            <a:off x="7109650" y="4241579"/>
            <a:ext cx="268486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A1FD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/>
            <a:r>
              <a:rPr lang="en-US" altLang="he-IL" sz="1400" dirty="0"/>
              <a:t>0</a:t>
            </a:r>
          </a:p>
        </p:txBody>
      </p:sp>
      <p:sp>
        <p:nvSpPr>
          <p:cNvPr id="75" name="Freeform 16"/>
          <p:cNvSpPr>
            <a:spLocks/>
          </p:cNvSpPr>
          <p:nvPr/>
        </p:nvSpPr>
        <p:spPr bwMode="auto">
          <a:xfrm flipH="1">
            <a:off x="6373638" y="4680629"/>
            <a:ext cx="1381458" cy="894836"/>
          </a:xfrm>
          <a:custGeom>
            <a:avLst/>
            <a:gdLst>
              <a:gd name="T0" fmla="*/ 0 w 959"/>
              <a:gd name="T1" fmla="*/ 0 h 544"/>
              <a:gd name="T2" fmla="*/ 723 w 959"/>
              <a:gd name="T3" fmla="*/ 199 h 544"/>
              <a:gd name="T4" fmla="*/ 959 w 959"/>
              <a:gd name="T5" fmla="*/ 544 h 5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959" h="544">
                <a:moveTo>
                  <a:pt x="0" y="0"/>
                </a:moveTo>
                <a:cubicBezTo>
                  <a:pt x="120" y="33"/>
                  <a:pt x="563" y="108"/>
                  <a:pt x="723" y="199"/>
                </a:cubicBezTo>
                <a:cubicBezTo>
                  <a:pt x="883" y="290"/>
                  <a:pt x="910" y="472"/>
                  <a:pt x="959" y="544"/>
                </a:cubicBezTo>
              </a:path>
            </a:pathLst>
          </a:custGeom>
          <a:noFill/>
          <a:ln w="15875" cap="flat" cmpd="sng">
            <a:solidFill>
              <a:schemeClr val="tx1"/>
            </a:solidFill>
            <a:prstDash val="solid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A1FD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e-IL"/>
          </a:p>
        </p:txBody>
      </p:sp>
      <p:sp>
        <p:nvSpPr>
          <p:cNvPr id="76" name="Text Box 15"/>
          <p:cNvSpPr txBox="1">
            <a:spLocks noChangeArrowheads="1"/>
          </p:cNvSpPr>
          <p:nvPr/>
        </p:nvSpPr>
        <p:spPr bwMode="auto">
          <a:xfrm>
            <a:off x="7091848" y="4509465"/>
            <a:ext cx="30409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A1FD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/>
            <a:r>
              <a:rPr lang="en-US" altLang="he-IL" sz="1400" dirty="0"/>
              <a:t>1</a:t>
            </a:r>
          </a:p>
        </p:txBody>
      </p:sp>
      <p:sp>
        <p:nvSpPr>
          <p:cNvPr id="81" name="AutoShape 11"/>
          <p:cNvSpPr>
            <a:spLocks noChangeArrowheads="1"/>
          </p:cNvSpPr>
          <p:nvPr/>
        </p:nvSpPr>
        <p:spPr bwMode="auto">
          <a:xfrm>
            <a:off x="3627700" y="4348353"/>
            <a:ext cx="576263" cy="503237"/>
          </a:xfrm>
          <a:prstGeom prst="octagon">
            <a:avLst>
              <a:gd name="adj" fmla="val 29287"/>
            </a:avLst>
          </a:prstGeom>
          <a:solidFill>
            <a:srgbClr val="FFFF00">
              <a:alpha val="50000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he-IL" dirty="0"/>
              <a:t>FM</a:t>
            </a:r>
          </a:p>
        </p:txBody>
      </p:sp>
      <p:cxnSp>
        <p:nvCxnSpPr>
          <p:cNvPr id="28" name="Straight Arrow Connector 27"/>
          <p:cNvCxnSpPr>
            <a:stCxn id="81" idx="6"/>
            <a:endCxn id="37" idx="2"/>
          </p:cNvCxnSpPr>
          <p:nvPr/>
        </p:nvCxnSpPr>
        <p:spPr>
          <a:xfrm flipH="1" flipV="1">
            <a:off x="3512740" y="3339329"/>
            <a:ext cx="262343" cy="10090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cxnSpLocks/>
            <a:stCxn id="81" idx="3"/>
          </p:cNvCxnSpPr>
          <p:nvPr/>
        </p:nvCxnSpPr>
        <p:spPr>
          <a:xfrm flipH="1">
            <a:off x="3419273" y="4851590"/>
            <a:ext cx="355810" cy="7131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9" name="AutoShape 11"/>
          <p:cNvSpPr>
            <a:spLocks noChangeArrowheads="1"/>
          </p:cNvSpPr>
          <p:nvPr/>
        </p:nvSpPr>
        <p:spPr bwMode="auto">
          <a:xfrm>
            <a:off x="4404863" y="4143848"/>
            <a:ext cx="576263" cy="503237"/>
          </a:xfrm>
          <a:prstGeom prst="octagon">
            <a:avLst>
              <a:gd name="adj" fmla="val 29287"/>
            </a:avLst>
          </a:prstGeom>
          <a:solidFill>
            <a:srgbClr val="FFFF00">
              <a:alpha val="50000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he-IL"/>
              <a:t>PC</a:t>
            </a:r>
          </a:p>
        </p:txBody>
      </p:sp>
      <p:cxnSp>
        <p:nvCxnSpPr>
          <p:cNvPr id="34" name="Straight Arrow Connector 33"/>
          <p:cNvCxnSpPr>
            <a:cxnSpLocks/>
          </p:cNvCxnSpPr>
          <p:nvPr/>
        </p:nvCxnSpPr>
        <p:spPr>
          <a:xfrm>
            <a:off x="4700818" y="4666561"/>
            <a:ext cx="17504" cy="89821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5" name="Rectangle 7"/>
          <p:cNvSpPr>
            <a:spLocks noChangeArrowheads="1"/>
          </p:cNvSpPr>
          <p:nvPr/>
        </p:nvSpPr>
        <p:spPr bwMode="auto">
          <a:xfrm>
            <a:off x="4146483" y="2978968"/>
            <a:ext cx="1267486" cy="360362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he-IL" dirty="0"/>
              <a:t>101</a:t>
            </a:r>
          </a:p>
        </p:txBody>
      </p:sp>
      <p:sp>
        <p:nvSpPr>
          <p:cNvPr id="36" name="Rectangle 7"/>
          <p:cNvSpPr>
            <a:spLocks noChangeArrowheads="1"/>
          </p:cNvSpPr>
          <p:nvPr/>
        </p:nvSpPr>
        <p:spPr bwMode="auto">
          <a:xfrm>
            <a:off x="5413969" y="2978967"/>
            <a:ext cx="1267486" cy="360362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he-IL" dirty="0"/>
              <a:t>102</a:t>
            </a:r>
          </a:p>
        </p:txBody>
      </p:sp>
      <p:sp>
        <p:nvSpPr>
          <p:cNvPr id="37" name="Rectangle 7"/>
          <p:cNvSpPr>
            <a:spLocks noChangeArrowheads="1"/>
          </p:cNvSpPr>
          <p:nvPr/>
        </p:nvSpPr>
        <p:spPr bwMode="auto">
          <a:xfrm>
            <a:off x="2878997" y="2978967"/>
            <a:ext cx="1267486" cy="360362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he-IL" dirty="0"/>
              <a:t>100</a:t>
            </a:r>
          </a:p>
        </p:txBody>
      </p:sp>
      <p:cxnSp>
        <p:nvCxnSpPr>
          <p:cNvPr id="38" name="Straight Arrow Connector 37"/>
          <p:cNvCxnSpPr/>
          <p:nvPr/>
        </p:nvCxnSpPr>
        <p:spPr>
          <a:xfrm flipV="1">
            <a:off x="4700818" y="3339330"/>
            <a:ext cx="79408" cy="80451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0" name="Rectangle 8">
            <a:extLst>
              <a:ext uri="{FF2B5EF4-FFF2-40B4-BE49-F238E27FC236}">
                <a16:creationId xmlns:a16="http://schemas.microsoft.com/office/drawing/2014/main" id="{1AC4423C-6B32-4E07-A6A2-2F3487A556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52662" y="5564774"/>
            <a:ext cx="4264182" cy="358775"/>
          </a:xfrm>
          <a:prstGeom prst="rect">
            <a:avLst/>
          </a:prstGeom>
          <a:solidFill>
            <a:srgbClr val="FF0000">
              <a:alpha val="50000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e-IL"/>
          </a:p>
        </p:txBody>
      </p:sp>
      <p:sp>
        <p:nvSpPr>
          <p:cNvPr id="32" name="Text Box 12">
            <a:extLst>
              <a:ext uri="{FF2B5EF4-FFF2-40B4-BE49-F238E27FC236}">
                <a16:creationId xmlns:a16="http://schemas.microsoft.com/office/drawing/2014/main" id="{94C40F50-3829-4FBC-A2DB-A8AA9FC6E0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68186" y="5971230"/>
            <a:ext cx="10239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A1FD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rtl="1"/>
            <a:r>
              <a:rPr lang="he-IL" altLang="he-IL" sz="1400" dirty="0"/>
              <a:t>מאגר דפדוף</a:t>
            </a:r>
            <a:endParaRPr lang="en-US" altLang="he-IL" sz="1400" dirty="0"/>
          </a:p>
        </p:txBody>
      </p:sp>
      <p:sp>
        <p:nvSpPr>
          <p:cNvPr id="33" name="Rectangle 18">
            <a:extLst>
              <a:ext uri="{FF2B5EF4-FFF2-40B4-BE49-F238E27FC236}">
                <a16:creationId xmlns:a16="http://schemas.microsoft.com/office/drawing/2014/main" id="{42BB9EFD-70D2-411D-AA2E-CFDBBF4677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03106" y="5559445"/>
            <a:ext cx="822960" cy="364102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he-IL" dirty="0" err="1"/>
              <a:t>execB</a:t>
            </a:r>
            <a:endParaRPr lang="en-US" altLang="he-IL" dirty="0"/>
          </a:p>
        </p:txBody>
      </p:sp>
      <p:sp>
        <p:nvSpPr>
          <p:cNvPr id="39" name="Rectangle 18">
            <a:extLst>
              <a:ext uri="{FF2B5EF4-FFF2-40B4-BE49-F238E27FC236}">
                <a16:creationId xmlns:a16="http://schemas.microsoft.com/office/drawing/2014/main" id="{0D063F13-6FAB-40BF-AE19-9301C2807C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11268" y="5564773"/>
            <a:ext cx="614108" cy="358775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he-IL" dirty="0" err="1"/>
              <a:t>swp</a:t>
            </a:r>
            <a:endParaRPr lang="en-US" altLang="he-IL" dirty="0"/>
          </a:p>
        </p:txBody>
      </p:sp>
      <p:sp>
        <p:nvSpPr>
          <p:cNvPr id="40" name="Rectangle 18">
            <a:extLst>
              <a:ext uri="{FF2B5EF4-FFF2-40B4-BE49-F238E27FC236}">
                <a16:creationId xmlns:a16="http://schemas.microsoft.com/office/drawing/2014/main" id="{CFB83D66-E1A1-4D5E-A68D-B8952D9734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81360" y="5564772"/>
            <a:ext cx="822960" cy="358775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he-IL" dirty="0" err="1"/>
              <a:t>execA</a:t>
            </a:r>
            <a:endParaRPr lang="en-US" altLang="he-IL" dirty="0"/>
          </a:p>
        </p:txBody>
      </p:sp>
    </p:spTree>
    <p:extLst>
      <p:ext uri="{BB962C8B-B14F-4D97-AF65-F5344CB8AC3E}">
        <p14:creationId xmlns:p14="http://schemas.microsoft.com/office/powerpoint/2010/main" val="2824298398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460257" y="686552"/>
            <a:ext cx="6781045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lvl="0" algn="r" rtl="1"/>
            <a:r>
              <a:rPr lang="he-IL" dirty="0"/>
              <a:t>1. תהליך </a:t>
            </a:r>
            <a:r>
              <a:rPr lang="en-US" dirty="0"/>
              <a:t>A</a:t>
            </a:r>
            <a:r>
              <a:rPr lang="he-IL" dirty="0"/>
              <a:t> ניגש לקריאה לדף </a:t>
            </a:r>
            <a:r>
              <a:rPr lang="en-US" dirty="0"/>
              <a:t>0</a:t>
            </a:r>
            <a:r>
              <a:rPr lang="he-IL" dirty="0"/>
              <a:t> ומיד אח"כ ניגש לדף </a:t>
            </a:r>
            <a:r>
              <a:rPr lang="en-US" dirty="0"/>
              <a:t>1</a:t>
            </a:r>
            <a:r>
              <a:rPr lang="he-IL" dirty="0"/>
              <a:t>.</a:t>
            </a:r>
            <a:endParaRPr lang="en-US" dirty="0"/>
          </a:p>
        </p:txBody>
      </p:sp>
      <p:sp>
        <p:nvSpPr>
          <p:cNvPr id="12" name="Text Box 1"/>
          <p:cNvSpPr txBox="1">
            <a:spLocks noChangeArrowheads="1"/>
          </p:cNvSpPr>
          <p:nvPr/>
        </p:nvSpPr>
        <p:spPr bwMode="auto">
          <a:xfrm>
            <a:off x="7586172" y="1268019"/>
            <a:ext cx="800100" cy="344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e-IL"/>
          </a:p>
        </p:txBody>
      </p:sp>
      <p:sp>
        <p:nvSpPr>
          <p:cNvPr id="57" name="Rectangle 6"/>
          <p:cNvSpPr>
            <a:spLocks noChangeArrowheads="1"/>
          </p:cNvSpPr>
          <p:nvPr/>
        </p:nvSpPr>
        <p:spPr bwMode="auto">
          <a:xfrm>
            <a:off x="2652662" y="2978968"/>
            <a:ext cx="4264182" cy="360362"/>
          </a:xfrm>
          <a:prstGeom prst="rect">
            <a:avLst/>
          </a:prstGeom>
          <a:solidFill>
            <a:srgbClr val="339966">
              <a:alpha val="50000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e-IL"/>
          </a:p>
        </p:txBody>
      </p:sp>
      <p:sp>
        <p:nvSpPr>
          <p:cNvPr id="60" name="AutoShape 9"/>
          <p:cNvSpPr>
            <a:spLocks noChangeArrowheads="1"/>
          </p:cNvSpPr>
          <p:nvPr/>
        </p:nvSpPr>
        <p:spPr bwMode="auto">
          <a:xfrm>
            <a:off x="1461031" y="4292760"/>
            <a:ext cx="552259" cy="544646"/>
          </a:xfrm>
          <a:prstGeom prst="roundRect">
            <a:avLst>
              <a:gd name="adj" fmla="val 16667"/>
            </a:avLst>
          </a:prstGeom>
          <a:solidFill>
            <a:srgbClr val="0070C0"/>
          </a:solidFill>
          <a:ln>
            <a:solidFill>
              <a:schemeClr val="tx1"/>
            </a:solidFill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 altLang="he-IL" dirty="0"/>
              <a:t>A</a:t>
            </a:r>
          </a:p>
        </p:txBody>
      </p:sp>
      <p:sp>
        <p:nvSpPr>
          <p:cNvPr id="61" name="AutoShape 10"/>
          <p:cNvSpPr>
            <a:spLocks noChangeArrowheads="1"/>
          </p:cNvSpPr>
          <p:nvPr/>
        </p:nvSpPr>
        <p:spPr bwMode="auto">
          <a:xfrm>
            <a:off x="7755095" y="4294412"/>
            <a:ext cx="552259" cy="509889"/>
          </a:xfrm>
          <a:prstGeom prst="roundRect">
            <a:avLst>
              <a:gd name="adj" fmla="val 16667"/>
            </a:avLst>
          </a:prstGeom>
          <a:solidFill>
            <a:srgbClr val="FFC000">
              <a:alpha val="50000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he-IL" dirty="0"/>
              <a:t>B</a:t>
            </a:r>
          </a:p>
        </p:txBody>
      </p:sp>
      <p:sp>
        <p:nvSpPr>
          <p:cNvPr id="63" name="Text Box 13"/>
          <p:cNvSpPr txBox="1">
            <a:spLocks noChangeArrowheads="1"/>
          </p:cNvSpPr>
          <p:nvPr/>
        </p:nvSpPr>
        <p:spPr bwMode="auto">
          <a:xfrm>
            <a:off x="4096761" y="2583166"/>
            <a:ext cx="96678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A1FD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he-IL" altLang="he-IL" sz="1400" dirty="0"/>
              <a:t>זיכרון ראשי</a:t>
            </a:r>
            <a:endParaRPr lang="en-US" altLang="he-IL" sz="1400" dirty="0"/>
          </a:p>
        </p:txBody>
      </p:sp>
      <p:sp>
        <p:nvSpPr>
          <p:cNvPr id="64" name="Freeform 16"/>
          <p:cNvSpPr>
            <a:spLocks/>
          </p:cNvSpPr>
          <p:nvPr/>
        </p:nvSpPr>
        <p:spPr bwMode="auto">
          <a:xfrm flipV="1">
            <a:off x="2013288" y="3339328"/>
            <a:ext cx="1342636" cy="1078755"/>
          </a:xfrm>
          <a:custGeom>
            <a:avLst/>
            <a:gdLst>
              <a:gd name="T0" fmla="*/ 0 w 959"/>
              <a:gd name="T1" fmla="*/ 0 h 544"/>
              <a:gd name="T2" fmla="*/ 723 w 959"/>
              <a:gd name="T3" fmla="*/ 199 h 544"/>
              <a:gd name="T4" fmla="*/ 959 w 959"/>
              <a:gd name="T5" fmla="*/ 544 h 5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959" h="544">
                <a:moveTo>
                  <a:pt x="0" y="0"/>
                </a:moveTo>
                <a:cubicBezTo>
                  <a:pt x="120" y="33"/>
                  <a:pt x="563" y="108"/>
                  <a:pt x="723" y="199"/>
                </a:cubicBezTo>
                <a:cubicBezTo>
                  <a:pt x="883" y="290"/>
                  <a:pt x="910" y="472"/>
                  <a:pt x="959" y="544"/>
                </a:cubicBezTo>
              </a:path>
            </a:pathLst>
          </a:custGeom>
          <a:noFill/>
          <a:ln w="15875" cap="flat" cmpd="sng">
            <a:solidFill>
              <a:schemeClr val="tx1"/>
            </a:solidFill>
            <a:prstDash val="solid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A1FD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e-IL"/>
          </a:p>
        </p:txBody>
      </p:sp>
      <p:sp>
        <p:nvSpPr>
          <p:cNvPr id="70" name="Text Box 15"/>
          <p:cNvSpPr txBox="1">
            <a:spLocks noChangeArrowheads="1"/>
          </p:cNvSpPr>
          <p:nvPr/>
        </p:nvSpPr>
        <p:spPr bwMode="auto">
          <a:xfrm>
            <a:off x="2120313" y="4064855"/>
            <a:ext cx="276038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A1FD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altLang="he-IL" sz="1400" dirty="0"/>
              <a:t>0</a:t>
            </a:r>
          </a:p>
        </p:txBody>
      </p:sp>
      <p:sp>
        <p:nvSpPr>
          <p:cNvPr id="72" name="Text Box 15"/>
          <p:cNvSpPr txBox="1">
            <a:spLocks noChangeArrowheads="1"/>
          </p:cNvSpPr>
          <p:nvPr/>
        </p:nvSpPr>
        <p:spPr bwMode="auto">
          <a:xfrm>
            <a:off x="2124373" y="4348353"/>
            <a:ext cx="28978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A1FD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/>
            <a:r>
              <a:rPr lang="en-US" altLang="he-IL" sz="1400" dirty="0"/>
              <a:t>1</a:t>
            </a:r>
          </a:p>
        </p:txBody>
      </p:sp>
      <p:sp>
        <p:nvSpPr>
          <p:cNvPr id="73" name="Freeform 16"/>
          <p:cNvSpPr>
            <a:spLocks/>
          </p:cNvSpPr>
          <p:nvPr/>
        </p:nvSpPr>
        <p:spPr bwMode="auto">
          <a:xfrm flipH="1">
            <a:off x="4897260" y="4418084"/>
            <a:ext cx="2857834" cy="1157381"/>
          </a:xfrm>
          <a:custGeom>
            <a:avLst/>
            <a:gdLst>
              <a:gd name="T0" fmla="*/ 0 w 959"/>
              <a:gd name="T1" fmla="*/ 0 h 544"/>
              <a:gd name="T2" fmla="*/ 723 w 959"/>
              <a:gd name="T3" fmla="*/ 199 h 544"/>
              <a:gd name="T4" fmla="*/ 959 w 959"/>
              <a:gd name="T5" fmla="*/ 544 h 5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959" h="544">
                <a:moveTo>
                  <a:pt x="0" y="0"/>
                </a:moveTo>
                <a:cubicBezTo>
                  <a:pt x="120" y="33"/>
                  <a:pt x="563" y="108"/>
                  <a:pt x="723" y="199"/>
                </a:cubicBezTo>
                <a:cubicBezTo>
                  <a:pt x="883" y="290"/>
                  <a:pt x="910" y="472"/>
                  <a:pt x="959" y="544"/>
                </a:cubicBezTo>
              </a:path>
            </a:pathLst>
          </a:custGeom>
          <a:noFill/>
          <a:ln w="15875" cap="flat" cmpd="sng">
            <a:solidFill>
              <a:schemeClr val="tx1"/>
            </a:solidFill>
            <a:prstDash val="solid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A1FD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e-IL"/>
          </a:p>
        </p:txBody>
      </p:sp>
      <p:sp>
        <p:nvSpPr>
          <p:cNvPr id="74" name="Text Box 15"/>
          <p:cNvSpPr txBox="1">
            <a:spLocks noChangeArrowheads="1"/>
          </p:cNvSpPr>
          <p:nvPr/>
        </p:nvSpPr>
        <p:spPr bwMode="auto">
          <a:xfrm>
            <a:off x="7109650" y="4241579"/>
            <a:ext cx="268486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A1FD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/>
            <a:r>
              <a:rPr lang="en-US" altLang="he-IL" sz="1400" dirty="0"/>
              <a:t>0</a:t>
            </a:r>
          </a:p>
        </p:txBody>
      </p:sp>
      <p:sp>
        <p:nvSpPr>
          <p:cNvPr id="75" name="Freeform 16"/>
          <p:cNvSpPr>
            <a:spLocks/>
          </p:cNvSpPr>
          <p:nvPr/>
        </p:nvSpPr>
        <p:spPr bwMode="auto">
          <a:xfrm flipH="1">
            <a:off x="6373638" y="4680629"/>
            <a:ext cx="1381458" cy="894836"/>
          </a:xfrm>
          <a:custGeom>
            <a:avLst/>
            <a:gdLst>
              <a:gd name="T0" fmla="*/ 0 w 959"/>
              <a:gd name="T1" fmla="*/ 0 h 544"/>
              <a:gd name="T2" fmla="*/ 723 w 959"/>
              <a:gd name="T3" fmla="*/ 199 h 544"/>
              <a:gd name="T4" fmla="*/ 959 w 959"/>
              <a:gd name="T5" fmla="*/ 544 h 5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959" h="544">
                <a:moveTo>
                  <a:pt x="0" y="0"/>
                </a:moveTo>
                <a:cubicBezTo>
                  <a:pt x="120" y="33"/>
                  <a:pt x="563" y="108"/>
                  <a:pt x="723" y="199"/>
                </a:cubicBezTo>
                <a:cubicBezTo>
                  <a:pt x="883" y="290"/>
                  <a:pt x="910" y="472"/>
                  <a:pt x="959" y="544"/>
                </a:cubicBezTo>
              </a:path>
            </a:pathLst>
          </a:custGeom>
          <a:noFill/>
          <a:ln w="15875" cap="flat" cmpd="sng">
            <a:solidFill>
              <a:schemeClr val="tx1"/>
            </a:solidFill>
            <a:prstDash val="solid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A1FD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e-IL"/>
          </a:p>
        </p:txBody>
      </p:sp>
      <p:sp>
        <p:nvSpPr>
          <p:cNvPr id="76" name="Text Box 15"/>
          <p:cNvSpPr txBox="1">
            <a:spLocks noChangeArrowheads="1"/>
          </p:cNvSpPr>
          <p:nvPr/>
        </p:nvSpPr>
        <p:spPr bwMode="auto">
          <a:xfrm>
            <a:off x="7091848" y="4509465"/>
            <a:ext cx="30409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A1FD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/>
            <a:r>
              <a:rPr lang="en-US" altLang="he-IL" sz="1400" dirty="0"/>
              <a:t>1</a:t>
            </a:r>
          </a:p>
        </p:txBody>
      </p:sp>
      <p:sp>
        <p:nvSpPr>
          <p:cNvPr id="29" name="AutoShape 11"/>
          <p:cNvSpPr>
            <a:spLocks noChangeArrowheads="1"/>
          </p:cNvSpPr>
          <p:nvPr/>
        </p:nvSpPr>
        <p:spPr bwMode="auto">
          <a:xfrm>
            <a:off x="4404863" y="4143848"/>
            <a:ext cx="576263" cy="503237"/>
          </a:xfrm>
          <a:prstGeom prst="octagon">
            <a:avLst>
              <a:gd name="adj" fmla="val 29287"/>
            </a:avLst>
          </a:prstGeom>
          <a:solidFill>
            <a:srgbClr val="FFFF00">
              <a:alpha val="50000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he-IL"/>
              <a:t>PC</a:t>
            </a:r>
          </a:p>
        </p:txBody>
      </p:sp>
      <p:cxnSp>
        <p:nvCxnSpPr>
          <p:cNvPr id="34" name="Straight Arrow Connector 33"/>
          <p:cNvCxnSpPr>
            <a:cxnSpLocks/>
          </p:cNvCxnSpPr>
          <p:nvPr/>
        </p:nvCxnSpPr>
        <p:spPr>
          <a:xfrm>
            <a:off x="4700818" y="4666561"/>
            <a:ext cx="17504" cy="89821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1216934" y="1029972"/>
            <a:ext cx="6781045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lvl="0" algn="r" rtl="1"/>
            <a:r>
              <a:rPr lang="he-IL" dirty="0"/>
              <a:t>שינויים בטבלת הדפים עבור </a:t>
            </a:r>
            <a:r>
              <a:rPr lang="en-US" dirty="0"/>
              <a:t>A</a:t>
            </a:r>
            <a:r>
              <a:rPr lang="he-IL" dirty="0"/>
              <a:t>:</a:t>
            </a:r>
            <a:endParaRPr lang="en-US" dirty="0"/>
          </a:p>
        </p:txBody>
      </p:sp>
      <p:sp>
        <p:nvSpPr>
          <p:cNvPr id="35" name="Rectangle 7"/>
          <p:cNvSpPr>
            <a:spLocks noChangeArrowheads="1"/>
          </p:cNvSpPr>
          <p:nvPr/>
        </p:nvSpPr>
        <p:spPr bwMode="auto">
          <a:xfrm>
            <a:off x="4146483" y="2978968"/>
            <a:ext cx="1267486" cy="360362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he-IL" dirty="0"/>
              <a:t>101</a:t>
            </a:r>
          </a:p>
        </p:txBody>
      </p:sp>
      <p:sp>
        <p:nvSpPr>
          <p:cNvPr id="36" name="Rectangle 7"/>
          <p:cNvSpPr>
            <a:spLocks noChangeArrowheads="1"/>
          </p:cNvSpPr>
          <p:nvPr/>
        </p:nvSpPr>
        <p:spPr bwMode="auto">
          <a:xfrm>
            <a:off x="5413969" y="2978967"/>
            <a:ext cx="1267486" cy="360362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he-IL" dirty="0"/>
              <a:t>102</a:t>
            </a:r>
          </a:p>
        </p:txBody>
      </p:sp>
      <p:sp>
        <p:nvSpPr>
          <p:cNvPr id="37" name="Rectangle 7"/>
          <p:cNvSpPr>
            <a:spLocks noChangeArrowheads="1"/>
          </p:cNvSpPr>
          <p:nvPr/>
        </p:nvSpPr>
        <p:spPr bwMode="auto">
          <a:xfrm>
            <a:off x="2878997" y="2978967"/>
            <a:ext cx="1267486" cy="360362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he-IL" dirty="0"/>
              <a:t>100</a:t>
            </a:r>
          </a:p>
        </p:txBody>
      </p:sp>
      <p:cxnSp>
        <p:nvCxnSpPr>
          <p:cNvPr id="38" name="Straight Arrow Connector 37"/>
          <p:cNvCxnSpPr/>
          <p:nvPr/>
        </p:nvCxnSpPr>
        <p:spPr>
          <a:xfrm flipV="1">
            <a:off x="4700818" y="3339330"/>
            <a:ext cx="79408" cy="80451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9" name="Freeform 16"/>
          <p:cNvSpPr>
            <a:spLocks/>
          </p:cNvSpPr>
          <p:nvPr/>
        </p:nvSpPr>
        <p:spPr bwMode="auto">
          <a:xfrm flipV="1">
            <a:off x="2013288" y="3333999"/>
            <a:ext cx="2391573" cy="1332561"/>
          </a:xfrm>
          <a:custGeom>
            <a:avLst/>
            <a:gdLst>
              <a:gd name="T0" fmla="*/ 0 w 959"/>
              <a:gd name="T1" fmla="*/ 0 h 544"/>
              <a:gd name="T2" fmla="*/ 723 w 959"/>
              <a:gd name="T3" fmla="*/ 199 h 544"/>
              <a:gd name="T4" fmla="*/ 959 w 959"/>
              <a:gd name="T5" fmla="*/ 544 h 5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959" h="544">
                <a:moveTo>
                  <a:pt x="0" y="0"/>
                </a:moveTo>
                <a:cubicBezTo>
                  <a:pt x="120" y="33"/>
                  <a:pt x="563" y="108"/>
                  <a:pt x="723" y="199"/>
                </a:cubicBezTo>
                <a:cubicBezTo>
                  <a:pt x="883" y="290"/>
                  <a:pt x="910" y="472"/>
                  <a:pt x="959" y="544"/>
                </a:cubicBezTo>
              </a:path>
            </a:pathLst>
          </a:custGeom>
          <a:noFill/>
          <a:ln w="15875" cap="flat" cmpd="sng">
            <a:solidFill>
              <a:schemeClr val="tx1"/>
            </a:solidFill>
            <a:prstDash val="solid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A1FD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e-IL"/>
          </a:p>
        </p:txBody>
      </p:sp>
      <p:sp>
        <p:nvSpPr>
          <p:cNvPr id="40" name="AutoShape 11"/>
          <p:cNvSpPr>
            <a:spLocks noChangeArrowheads="1"/>
          </p:cNvSpPr>
          <p:nvPr/>
        </p:nvSpPr>
        <p:spPr bwMode="auto">
          <a:xfrm>
            <a:off x="3627700" y="4348353"/>
            <a:ext cx="576263" cy="503237"/>
          </a:xfrm>
          <a:prstGeom prst="octagon">
            <a:avLst>
              <a:gd name="adj" fmla="val 29287"/>
            </a:avLst>
          </a:prstGeom>
          <a:solidFill>
            <a:srgbClr val="FFFF00">
              <a:alpha val="50000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he-IL" dirty="0"/>
              <a:t>FM</a:t>
            </a:r>
          </a:p>
        </p:txBody>
      </p:sp>
      <p:cxnSp>
        <p:nvCxnSpPr>
          <p:cNvPr id="41" name="Straight Arrow Connector 40"/>
          <p:cNvCxnSpPr>
            <a:stCxn id="40" idx="6"/>
          </p:cNvCxnSpPr>
          <p:nvPr/>
        </p:nvCxnSpPr>
        <p:spPr>
          <a:xfrm flipH="1" flipV="1">
            <a:off x="3512740" y="3339329"/>
            <a:ext cx="262343" cy="10090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stCxn id="40" idx="3"/>
          </p:cNvCxnSpPr>
          <p:nvPr/>
        </p:nvCxnSpPr>
        <p:spPr>
          <a:xfrm flipH="1">
            <a:off x="3419273" y="4851590"/>
            <a:ext cx="355810" cy="7131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3" name="Rectangle 8">
            <a:extLst>
              <a:ext uri="{FF2B5EF4-FFF2-40B4-BE49-F238E27FC236}">
                <a16:creationId xmlns:a16="http://schemas.microsoft.com/office/drawing/2014/main" id="{C697A37C-7C37-4EC7-A4CD-D3EF65E223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52662" y="5564774"/>
            <a:ext cx="4264182" cy="358775"/>
          </a:xfrm>
          <a:prstGeom prst="rect">
            <a:avLst/>
          </a:prstGeom>
          <a:solidFill>
            <a:srgbClr val="FF0000">
              <a:alpha val="50000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e-IL"/>
          </a:p>
        </p:txBody>
      </p:sp>
      <p:sp>
        <p:nvSpPr>
          <p:cNvPr id="43" name="Text Box 12">
            <a:extLst>
              <a:ext uri="{FF2B5EF4-FFF2-40B4-BE49-F238E27FC236}">
                <a16:creationId xmlns:a16="http://schemas.microsoft.com/office/drawing/2014/main" id="{3804AECF-86BB-4122-978F-737DC58995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68186" y="5971230"/>
            <a:ext cx="10239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A1FD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rtl="1"/>
            <a:r>
              <a:rPr lang="he-IL" altLang="he-IL" sz="1400" dirty="0"/>
              <a:t>מאגר דפדוף</a:t>
            </a:r>
            <a:endParaRPr lang="en-US" altLang="he-IL" sz="1400" dirty="0"/>
          </a:p>
        </p:txBody>
      </p:sp>
      <p:sp>
        <p:nvSpPr>
          <p:cNvPr id="44" name="Rectangle 18">
            <a:extLst>
              <a:ext uri="{FF2B5EF4-FFF2-40B4-BE49-F238E27FC236}">
                <a16:creationId xmlns:a16="http://schemas.microsoft.com/office/drawing/2014/main" id="{145FFDE6-E975-4168-8878-1E84B10DD2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03106" y="5559445"/>
            <a:ext cx="822960" cy="364102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he-IL" dirty="0" err="1"/>
              <a:t>execB</a:t>
            </a:r>
            <a:endParaRPr lang="en-US" altLang="he-IL" dirty="0"/>
          </a:p>
        </p:txBody>
      </p:sp>
      <p:sp>
        <p:nvSpPr>
          <p:cNvPr id="45" name="Rectangle 18">
            <a:extLst>
              <a:ext uri="{FF2B5EF4-FFF2-40B4-BE49-F238E27FC236}">
                <a16:creationId xmlns:a16="http://schemas.microsoft.com/office/drawing/2014/main" id="{28D3A51A-AA51-4595-936B-EFA86D1C3C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11268" y="5564773"/>
            <a:ext cx="614108" cy="358775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he-IL" dirty="0" err="1"/>
              <a:t>swp</a:t>
            </a:r>
            <a:endParaRPr lang="en-US" altLang="he-IL" dirty="0"/>
          </a:p>
        </p:txBody>
      </p:sp>
      <p:sp>
        <p:nvSpPr>
          <p:cNvPr id="46" name="Rectangle 18">
            <a:extLst>
              <a:ext uri="{FF2B5EF4-FFF2-40B4-BE49-F238E27FC236}">
                <a16:creationId xmlns:a16="http://schemas.microsoft.com/office/drawing/2014/main" id="{63419CF0-9E0B-48AD-9A5D-E051A60928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81360" y="5564772"/>
            <a:ext cx="822960" cy="358775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he-IL" dirty="0" err="1"/>
              <a:t>execA</a:t>
            </a:r>
            <a:endParaRPr lang="en-US" altLang="he-IL" dirty="0"/>
          </a:p>
        </p:txBody>
      </p:sp>
      <p:graphicFrame>
        <p:nvGraphicFramePr>
          <p:cNvPr id="47" name="Table 46">
            <a:extLst>
              <a:ext uri="{FF2B5EF4-FFF2-40B4-BE49-F238E27FC236}">
                <a16:creationId xmlns:a16="http://schemas.microsoft.com/office/drawing/2014/main" id="{A47A7CD5-2CF9-4645-90CF-9798E8A4588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9974704"/>
              </p:ext>
            </p:extLst>
          </p:nvPr>
        </p:nvGraphicFramePr>
        <p:xfrm>
          <a:off x="377999" y="1507744"/>
          <a:ext cx="8404311" cy="853440"/>
        </p:xfrm>
        <a:graphic>
          <a:graphicData uri="http://schemas.openxmlformats.org/drawingml/2006/table">
            <a:tbl>
              <a:tblPr rtl="1">
                <a:tableStyleId>{5C22544A-7EE6-4342-B048-85BDC9FD1C3A}</a:tableStyleId>
              </a:tblPr>
              <a:tblGrid>
                <a:gridCol w="8829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83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939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4264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5170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5695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1200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3030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66531"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j-lt"/>
                        </a:rPr>
                        <a:t>Process</a:t>
                      </a:r>
                      <a:endParaRPr lang="en-US" sz="140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</a:rPr>
                        <a:t>Read/Write</a:t>
                      </a:r>
                      <a:endParaRPr lang="en-US" sz="14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</a:rPr>
                        <a:t>Dirty</a:t>
                      </a:r>
                      <a:endParaRPr lang="en-US" sz="14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</a:rPr>
                        <a:t>Accessed</a:t>
                      </a:r>
                      <a:endParaRPr lang="en-US" sz="14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</a:rPr>
                        <a:t>Slot Number</a:t>
                      </a:r>
                      <a:endParaRPr lang="en-US" sz="14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</a:rPr>
                        <a:t>Present</a:t>
                      </a:r>
                      <a:endParaRPr lang="en-US" sz="14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j-lt"/>
                        </a:rPr>
                        <a:t>Physical Address</a:t>
                      </a:r>
                      <a:endParaRPr lang="en-US" sz="140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</a:rPr>
                        <a:t>Page</a:t>
                      </a:r>
                      <a:endParaRPr lang="en-US" sz="14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2721"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j-lt"/>
                        </a:rPr>
                        <a:t>A</a:t>
                      </a:r>
                      <a:endParaRPr lang="en-US" sz="140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</a:rPr>
                        <a:t> 0</a:t>
                      </a:r>
                      <a:endParaRPr lang="en-US" sz="14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</a:rPr>
                        <a:t> 0</a:t>
                      </a:r>
                      <a:endParaRPr lang="en-US" sz="14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</a:rPr>
                        <a:t>1</a:t>
                      </a:r>
                      <a:endParaRPr lang="en-US" sz="14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</a:rPr>
                        <a:t> 100</a:t>
                      </a:r>
                      <a:endParaRPr lang="en-US" sz="14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</a:rPr>
                        <a:t>0</a:t>
                      </a:r>
                      <a:endParaRPr lang="en-US" sz="14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2721"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j-lt"/>
                        </a:rPr>
                        <a:t>A</a:t>
                      </a:r>
                      <a:endParaRPr lang="en-US" sz="140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</a:rPr>
                        <a:t> 1</a:t>
                      </a:r>
                      <a:endParaRPr lang="en-US" sz="14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</a:rPr>
                        <a:t> 0</a:t>
                      </a:r>
                      <a:endParaRPr lang="en-US" sz="14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</a:rPr>
                        <a:t>1</a:t>
                      </a:r>
                      <a:endParaRPr lang="en-US" sz="14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</a:rPr>
                        <a:t> 101</a:t>
                      </a:r>
                      <a:endParaRPr lang="en-US" sz="14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</a:rPr>
                        <a:t>1</a:t>
                      </a:r>
                      <a:endParaRPr lang="en-US" sz="14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50620723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460257" y="686552"/>
            <a:ext cx="6781045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lvl="0" algn="r" rtl="1"/>
            <a:r>
              <a:rPr lang="he-IL" dirty="0"/>
              <a:t>1. תהליך </a:t>
            </a:r>
            <a:r>
              <a:rPr lang="en-US" dirty="0"/>
              <a:t>A</a:t>
            </a:r>
            <a:r>
              <a:rPr lang="he-IL" dirty="0"/>
              <a:t> ניגש לקריאה לדף </a:t>
            </a:r>
            <a:r>
              <a:rPr lang="en-US" dirty="0"/>
              <a:t>0</a:t>
            </a:r>
            <a:r>
              <a:rPr lang="he-IL" dirty="0"/>
              <a:t> ומיד אח"כ ניגש לדף </a:t>
            </a:r>
            <a:r>
              <a:rPr lang="en-US" dirty="0"/>
              <a:t>1</a:t>
            </a:r>
            <a:r>
              <a:rPr lang="he-IL" dirty="0"/>
              <a:t>.</a:t>
            </a:r>
            <a:endParaRPr lang="en-US" dirty="0"/>
          </a:p>
        </p:txBody>
      </p:sp>
      <p:sp>
        <p:nvSpPr>
          <p:cNvPr id="12" name="Text Box 1"/>
          <p:cNvSpPr txBox="1">
            <a:spLocks noChangeArrowheads="1"/>
          </p:cNvSpPr>
          <p:nvPr/>
        </p:nvSpPr>
        <p:spPr bwMode="auto">
          <a:xfrm>
            <a:off x="7586172" y="1268019"/>
            <a:ext cx="800100" cy="344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e-IL"/>
          </a:p>
        </p:txBody>
      </p:sp>
      <p:sp>
        <p:nvSpPr>
          <p:cNvPr id="32" name="TextBox 31"/>
          <p:cNvSpPr txBox="1"/>
          <p:nvPr/>
        </p:nvSpPr>
        <p:spPr>
          <a:xfrm>
            <a:off x="1216934" y="1029972"/>
            <a:ext cx="6781045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lvl="0" algn="r" rtl="1"/>
            <a:r>
              <a:rPr lang="he-IL" dirty="0"/>
              <a:t>שינויים בטבלת המסגרות:</a:t>
            </a:r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232718"/>
              </p:ext>
            </p:extLst>
          </p:nvPr>
        </p:nvGraphicFramePr>
        <p:xfrm>
          <a:off x="2680797" y="1512552"/>
          <a:ext cx="4916619" cy="944880"/>
        </p:xfrm>
        <a:graphic>
          <a:graphicData uri="http://schemas.openxmlformats.org/drawingml/2006/table">
            <a:tbl>
              <a:tblPr rtl="1">
                <a:tableStyleId>{5C22544A-7EE6-4342-B048-85BDC9FD1C3A}</a:tableStyleId>
              </a:tblPr>
              <a:tblGrid>
                <a:gridCol w="7317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925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8315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107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5817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4017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index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mapping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</a:rPr>
                        <a:t>lru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flags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count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1400">
                          <a:effectLst/>
                        </a:rPr>
                        <a:t>מספר מסגרת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0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</a:rPr>
                        <a:t>execA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/>
                      <a:r>
                        <a:rPr lang="en-US" sz="1400" dirty="0">
                          <a:effectLst/>
                        </a:rPr>
                        <a:t>inactive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LR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1400" b="1" dirty="0">
                          <a:effectLst/>
                        </a:rPr>
                        <a:t>2</a:t>
                      </a:r>
                      <a:endParaRPr lang="en-US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100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16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Swap0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inactive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LR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101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/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cxnSp>
        <p:nvCxnSpPr>
          <p:cNvPr id="35" name="Straight Arrow Connector 34"/>
          <p:cNvCxnSpPr>
            <a:cxnSpLocks/>
          </p:cNvCxnSpPr>
          <p:nvPr/>
        </p:nvCxnSpPr>
        <p:spPr>
          <a:xfrm>
            <a:off x="1891188" y="1174762"/>
            <a:ext cx="2013132" cy="725451"/>
          </a:xfrm>
          <a:prstGeom prst="straightConnector1">
            <a:avLst/>
          </a:prstGeom>
          <a:ln>
            <a:prstDash val="lgDash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186009" y="710433"/>
            <a:ext cx="2003078" cy="9233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/>
              <a:t>שימו לב שבפתרון הרשמי יש טעות בשדה זה!</a:t>
            </a:r>
          </a:p>
        </p:txBody>
      </p:sp>
      <p:sp>
        <p:nvSpPr>
          <p:cNvPr id="40" name="Rectangle 6"/>
          <p:cNvSpPr>
            <a:spLocks noChangeArrowheads="1"/>
          </p:cNvSpPr>
          <p:nvPr/>
        </p:nvSpPr>
        <p:spPr bwMode="auto">
          <a:xfrm>
            <a:off x="2652662" y="2978968"/>
            <a:ext cx="4264182" cy="360362"/>
          </a:xfrm>
          <a:prstGeom prst="rect">
            <a:avLst/>
          </a:prstGeom>
          <a:solidFill>
            <a:srgbClr val="339966">
              <a:alpha val="50000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e-IL"/>
          </a:p>
        </p:txBody>
      </p:sp>
      <p:sp>
        <p:nvSpPr>
          <p:cNvPr id="42" name="AutoShape 9"/>
          <p:cNvSpPr>
            <a:spLocks noChangeArrowheads="1"/>
          </p:cNvSpPr>
          <p:nvPr/>
        </p:nvSpPr>
        <p:spPr bwMode="auto">
          <a:xfrm>
            <a:off x="1461031" y="4292760"/>
            <a:ext cx="552259" cy="544646"/>
          </a:xfrm>
          <a:prstGeom prst="roundRect">
            <a:avLst>
              <a:gd name="adj" fmla="val 16667"/>
            </a:avLst>
          </a:prstGeom>
          <a:solidFill>
            <a:srgbClr val="0070C0"/>
          </a:solidFill>
          <a:ln>
            <a:solidFill>
              <a:schemeClr val="tx1"/>
            </a:solidFill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 altLang="he-IL" dirty="0"/>
              <a:t>A</a:t>
            </a:r>
          </a:p>
        </p:txBody>
      </p:sp>
      <p:sp>
        <p:nvSpPr>
          <p:cNvPr id="43" name="AutoShape 10"/>
          <p:cNvSpPr>
            <a:spLocks noChangeArrowheads="1"/>
          </p:cNvSpPr>
          <p:nvPr/>
        </p:nvSpPr>
        <p:spPr bwMode="auto">
          <a:xfrm>
            <a:off x="7755095" y="4294412"/>
            <a:ext cx="552259" cy="509889"/>
          </a:xfrm>
          <a:prstGeom prst="roundRect">
            <a:avLst>
              <a:gd name="adj" fmla="val 16667"/>
            </a:avLst>
          </a:prstGeom>
          <a:solidFill>
            <a:srgbClr val="FFC000">
              <a:alpha val="50000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he-IL" dirty="0"/>
              <a:t>B</a:t>
            </a:r>
          </a:p>
        </p:txBody>
      </p:sp>
      <p:sp>
        <p:nvSpPr>
          <p:cNvPr id="45" name="Text Box 13"/>
          <p:cNvSpPr txBox="1">
            <a:spLocks noChangeArrowheads="1"/>
          </p:cNvSpPr>
          <p:nvPr/>
        </p:nvSpPr>
        <p:spPr bwMode="auto">
          <a:xfrm>
            <a:off x="4096761" y="2583166"/>
            <a:ext cx="96678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A1FD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he-IL" altLang="he-IL" sz="1400" dirty="0"/>
              <a:t>זיכרון ראשי</a:t>
            </a:r>
            <a:endParaRPr lang="en-US" altLang="he-IL" sz="1400" dirty="0"/>
          </a:p>
        </p:txBody>
      </p:sp>
      <p:sp>
        <p:nvSpPr>
          <p:cNvPr id="46" name="Freeform 16"/>
          <p:cNvSpPr>
            <a:spLocks/>
          </p:cNvSpPr>
          <p:nvPr/>
        </p:nvSpPr>
        <p:spPr bwMode="auto">
          <a:xfrm flipV="1">
            <a:off x="2013288" y="3339328"/>
            <a:ext cx="1342636" cy="1078755"/>
          </a:xfrm>
          <a:custGeom>
            <a:avLst/>
            <a:gdLst>
              <a:gd name="T0" fmla="*/ 0 w 959"/>
              <a:gd name="T1" fmla="*/ 0 h 544"/>
              <a:gd name="T2" fmla="*/ 723 w 959"/>
              <a:gd name="T3" fmla="*/ 199 h 544"/>
              <a:gd name="T4" fmla="*/ 959 w 959"/>
              <a:gd name="T5" fmla="*/ 544 h 5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959" h="544">
                <a:moveTo>
                  <a:pt x="0" y="0"/>
                </a:moveTo>
                <a:cubicBezTo>
                  <a:pt x="120" y="33"/>
                  <a:pt x="563" y="108"/>
                  <a:pt x="723" y="199"/>
                </a:cubicBezTo>
                <a:cubicBezTo>
                  <a:pt x="883" y="290"/>
                  <a:pt x="910" y="472"/>
                  <a:pt x="959" y="544"/>
                </a:cubicBezTo>
              </a:path>
            </a:pathLst>
          </a:custGeom>
          <a:noFill/>
          <a:ln w="15875" cap="flat" cmpd="sng">
            <a:solidFill>
              <a:schemeClr val="tx1"/>
            </a:solidFill>
            <a:prstDash val="solid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A1FD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e-IL"/>
          </a:p>
        </p:txBody>
      </p:sp>
      <p:sp>
        <p:nvSpPr>
          <p:cNvPr id="50" name="Text Box 15"/>
          <p:cNvSpPr txBox="1">
            <a:spLocks noChangeArrowheads="1"/>
          </p:cNvSpPr>
          <p:nvPr/>
        </p:nvSpPr>
        <p:spPr bwMode="auto">
          <a:xfrm>
            <a:off x="2120313" y="4064855"/>
            <a:ext cx="276038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A1FD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altLang="he-IL" sz="1400" dirty="0"/>
              <a:t>0</a:t>
            </a:r>
          </a:p>
        </p:txBody>
      </p:sp>
      <p:sp>
        <p:nvSpPr>
          <p:cNvPr id="51" name="Text Box 15"/>
          <p:cNvSpPr txBox="1">
            <a:spLocks noChangeArrowheads="1"/>
          </p:cNvSpPr>
          <p:nvPr/>
        </p:nvSpPr>
        <p:spPr bwMode="auto">
          <a:xfrm>
            <a:off x="2124373" y="4348353"/>
            <a:ext cx="28978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A1FD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/>
            <a:r>
              <a:rPr lang="en-US" altLang="he-IL" sz="1400" dirty="0"/>
              <a:t>1</a:t>
            </a:r>
          </a:p>
        </p:txBody>
      </p:sp>
      <p:sp>
        <p:nvSpPr>
          <p:cNvPr id="52" name="Freeform 16"/>
          <p:cNvSpPr>
            <a:spLocks/>
          </p:cNvSpPr>
          <p:nvPr/>
        </p:nvSpPr>
        <p:spPr bwMode="auto">
          <a:xfrm flipH="1">
            <a:off x="4897260" y="4418084"/>
            <a:ext cx="2857834" cy="1157381"/>
          </a:xfrm>
          <a:custGeom>
            <a:avLst/>
            <a:gdLst>
              <a:gd name="T0" fmla="*/ 0 w 959"/>
              <a:gd name="T1" fmla="*/ 0 h 544"/>
              <a:gd name="T2" fmla="*/ 723 w 959"/>
              <a:gd name="T3" fmla="*/ 199 h 544"/>
              <a:gd name="T4" fmla="*/ 959 w 959"/>
              <a:gd name="T5" fmla="*/ 544 h 5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959" h="544">
                <a:moveTo>
                  <a:pt x="0" y="0"/>
                </a:moveTo>
                <a:cubicBezTo>
                  <a:pt x="120" y="33"/>
                  <a:pt x="563" y="108"/>
                  <a:pt x="723" y="199"/>
                </a:cubicBezTo>
                <a:cubicBezTo>
                  <a:pt x="883" y="290"/>
                  <a:pt x="910" y="472"/>
                  <a:pt x="959" y="544"/>
                </a:cubicBezTo>
              </a:path>
            </a:pathLst>
          </a:custGeom>
          <a:noFill/>
          <a:ln w="15875" cap="flat" cmpd="sng">
            <a:solidFill>
              <a:schemeClr val="tx1"/>
            </a:solidFill>
            <a:prstDash val="solid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A1FD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e-IL"/>
          </a:p>
        </p:txBody>
      </p:sp>
      <p:sp>
        <p:nvSpPr>
          <p:cNvPr id="53" name="Text Box 15"/>
          <p:cNvSpPr txBox="1">
            <a:spLocks noChangeArrowheads="1"/>
          </p:cNvSpPr>
          <p:nvPr/>
        </p:nvSpPr>
        <p:spPr bwMode="auto">
          <a:xfrm>
            <a:off x="7109650" y="4241579"/>
            <a:ext cx="268486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A1FD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/>
            <a:r>
              <a:rPr lang="en-US" altLang="he-IL" sz="1400" dirty="0"/>
              <a:t>0</a:t>
            </a:r>
          </a:p>
        </p:txBody>
      </p:sp>
      <p:sp>
        <p:nvSpPr>
          <p:cNvPr id="54" name="Freeform 16"/>
          <p:cNvSpPr>
            <a:spLocks/>
          </p:cNvSpPr>
          <p:nvPr/>
        </p:nvSpPr>
        <p:spPr bwMode="auto">
          <a:xfrm flipH="1">
            <a:off x="6373638" y="4680629"/>
            <a:ext cx="1381458" cy="894836"/>
          </a:xfrm>
          <a:custGeom>
            <a:avLst/>
            <a:gdLst>
              <a:gd name="T0" fmla="*/ 0 w 959"/>
              <a:gd name="T1" fmla="*/ 0 h 544"/>
              <a:gd name="T2" fmla="*/ 723 w 959"/>
              <a:gd name="T3" fmla="*/ 199 h 544"/>
              <a:gd name="T4" fmla="*/ 959 w 959"/>
              <a:gd name="T5" fmla="*/ 544 h 5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959" h="544">
                <a:moveTo>
                  <a:pt x="0" y="0"/>
                </a:moveTo>
                <a:cubicBezTo>
                  <a:pt x="120" y="33"/>
                  <a:pt x="563" y="108"/>
                  <a:pt x="723" y="199"/>
                </a:cubicBezTo>
                <a:cubicBezTo>
                  <a:pt x="883" y="290"/>
                  <a:pt x="910" y="472"/>
                  <a:pt x="959" y="544"/>
                </a:cubicBezTo>
              </a:path>
            </a:pathLst>
          </a:custGeom>
          <a:noFill/>
          <a:ln w="15875" cap="flat" cmpd="sng">
            <a:solidFill>
              <a:schemeClr val="tx1"/>
            </a:solidFill>
            <a:prstDash val="solid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A1FD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e-IL"/>
          </a:p>
        </p:txBody>
      </p:sp>
      <p:sp>
        <p:nvSpPr>
          <p:cNvPr id="55" name="Text Box 15"/>
          <p:cNvSpPr txBox="1">
            <a:spLocks noChangeArrowheads="1"/>
          </p:cNvSpPr>
          <p:nvPr/>
        </p:nvSpPr>
        <p:spPr bwMode="auto">
          <a:xfrm>
            <a:off x="7091848" y="4509465"/>
            <a:ext cx="30409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A1FD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/>
            <a:r>
              <a:rPr lang="en-US" altLang="he-IL" sz="1400" dirty="0"/>
              <a:t>1</a:t>
            </a:r>
          </a:p>
        </p:txBody>
      </p:sp>
      <p:sp>
        <p:nvSpPr>
          <p:cNvPr id="56" name="AutoShape 11"/>
          <p:cNvSpPr>
            <a:spLocks noChangeArrowheads="1"/>
          </p:cNvSpPr>
          <p:nvPr/>
        </p:nvSpPr>
        <p:spPr bwMode="auto">
          <a:xfrm>
            <a:off x="4404863" y="4143848"/>
            <a:ext cx="576263" cy="503237"/>
          </a:xfrm>
          <a:prstGeom prst="octagon">
            <a:avLst>
              <a:gd name="adj" fmla="val 29287"/>
            </a:avLst>
          </a:prstGeom>
          <a:solidFill>
            <a:srgbClr val="FFFF00">
              <a:alpha val="50000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he-IL"/>
              <a:t>PC</a:t>
            </a:r>
          </a:p>
        </p:txBody>
      </p:sp>
      <p:cxnSp>
        <p:nvCxnSpPr>
          <p:cNvPr id="77" name="Straight Arrow Connector 76"/>
          <p:cNvCxnSpPr>
            <a:cxnSpLocks/>
          </p:cNvCxnSpPr>
          <p:nvPr/>
        </p:nvCxnSpPr>
        <p:spPr>
          <a:xfrm>
            <a:off x="4700818" y="4666561"/>
            <a:ext cx="17504" cy="89821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8" name="Rectangle 7"/>
          <p:cNvSpPr>
            <a:spLocks noChangeArrowheads="1"/>
          </p:cNvSpPr>
          <p:nvPr/>
        </p:nvSpPr>
        <p:spPr bwMode="auto">
          <a:xfrm>
            <a:off x="4146483" y="2978968"/>
            <a:ext cx="1267486" cy="360362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he-IL" dirty="0"/>
              <a:t>101</a:t>
            </a:r>
          </a:p>
        </p:txBody>
      </p:sp>
      <p:sp>
        <p:nvSpPr>
          <p:cNvPr id="79" name="Rectangle 7"/>
          <p:cNvSpPr>
            <a:spLocks noChangeArrowheads="1"/>
          </p:cNvSpPr>
          <p:nvPr/>
        </p:nvSpPr>
        <p:spPr bwMode="auto">
          <a:xfrm>
            <a:off x="5413969" y="2978967"/>
            <a:ext cx="1267486" cy="360362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he-IL" dirty="0"/>
              <a:t>102</a:t>
            </a:r>
          </a:p>
        </p:txBody>
      </p:sp>
      <p:sp>
        <p:nvSpPr>
          <p:cNvPr id="80" name="Rectangle 7"/>
          <p:cNvSpPr>
            <a:spLocks noChangeArrowheads="1"/>
          </p:cNvSpPr>
          <p:nvPr/>
        </p:nvSpPr>
        <p:spPr bwMode="auto">
          <a:xfrm>
            <a:off x="2878997" y="2978967"/>
            <a:ext cx="1267486" cy="360362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he-IL" dirty="0"/>
              <a:t>100</a:t>
            </a:r>
          </a:p>
        </p:txBody>
      </p:sp>
      <p:cxnSp>
        <p:nvCxnSpPr>
          <p:cNvPr id="82" name="Straight Arrow Connector 81"/>
          <p:cNvCxnSpPr/>
          <p:nvPr/>
        </p:nvCxnSpPr>
        <p:spPr>
          <a:xfrm flipV="1">
            <a:off x="4700818" y="3339330"/>
            <a:ext cx="79408" cy="80451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3" name="Freeform 16"/>
          <p:cNvSpPr>
            <a:spLocks/>
          </p:cNvSpPr>
          <p:nvPr/>
        </p:nvSpPr>
        <p:spPr bwMode="auto">
          <a:xfrm flipV="1">
            <a:off x="2013288" y="3333999"/>
            <a:ext cx="2391573" cy="1332561"/>
          </a:xfrm>
          <a:custGeom>
            <a:avLst/>
            <a:gdLst>
              <a:gd name="T0" fmla="*/ 0 w 959"/>
              <a:gd name="T1" fmla="*/ 0 h 544"/>
              <a:gd name="T2" fmla="*/ 723 w 959"/>
              <a:gd name="T3" fmla="*/ 199 h 544"/>
              <a:gd name="T4" fmla="*/ 959 w 959"/>
              <a:gd name="T5" fmla="*/ 544 h 5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959" h="544">
                <a:moveTo>
                  <a:pt x="0" y="0"/>
                </a:moveTo>
                <a:cubicBezTo>
                  <a:pt x="120" y="33"/>
                  <a:pt x="563" y="108"/>
                  <a:pt x="723" y="199"/>
                </a:cubicBezTo>
                <a:cubicBezTo>
                  <a:pt x="883" y="290"/>
                  <a:pt x="910" y="472"/>
                  <a:pt x="959" y="544"/>
                </a:cubicBezTo>
              </a:path>
            </a:pathLst>
          </a:custGeom>
          <a:noFill/>
          <a:ln w="15875" cap="flat" cmpd="sng">
            <a:solidFill>
              <a:schemeClr val="tx1"/>
            </a:solidFill>
            <a:prstDash val="solid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A1FD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e-IL"/>
          </a:p>
        </p:txBody>
      </p:sp>
      <p:sp>
        <p:nvSpPr>
          <p:cNvPr id="84" name="AutoShape 11"/>
          <p:cNvSpPr>
            <a:spLocks noChangeArrowheads="1"/>
          </p:cNvSpPr>
          <p:nvPr/>
        </p:nvSpPr>
        <p:spPr bwMode="auto">
          <a:xfrm>
            <a:off x="3627700" y="4348353"/>
            <a:ext cx="576263" cy="503237"/>
          </a:xfrm>
          <a:prstGeom prst="octagon">
            <a:avLst>
              <a:gd name="adj" fmla="val 29287"/>
            </a:avLst>
          </a:prstGeom>
          <a:solidFill>
            <a:srgbClr val="FFFF00">
              <a:alpha val="50000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he-IL" dirty="0"/>
              <a:t>FM</a:t>
            </a:r>
          </a:p>
        </p:txBody>
      </p:sp>
      <p:cxnSp>
        <p:nvCxnSpPr>
          <p:cNvPr id="85" name="Straight Arrow Connector 84"/>
          <p:cNvCxnSpPr>
            <a:stCxn id="84" idx="6"/>
          </p:cNvCxnSpPr>
          <p:nvPr/>
        </p:nvCxnSpPr>
        <p:spPr>
          <a:xfrm flipH="1" flipV="1">
            <a:off x="3512740" y="3339329"/>
            <a:ext cx="262343" cy="10090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6" name="Straight Arrow Connector 85"/>
          <p:cNvCxnSpPr>
            <a:stCxn id="84" idx="3"/>
          </p:cNvCxnSpPr>
          <p:nvPr/>
        </p:nvCxnSpPr>
        <p:spPr>
          <a:xfrm flipH="1">
            <a:off x="3419273" y="4851590"/>
            <a:ext cx="355810" cy="7131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4" name="Rectangle 8">
            <a:extLst>
              <a:ext uri="{FF2B5EF4-FFF2-40B4-BE49-F238E27FC236}">
                <a16:creationId xmlns:a16="http://schemas.microsoft.com/office/drawing/2014/main" id="{E8A1B203-9731-46B4-9D3A-3B5D43358A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52662" y="5564774"/>
            <a:ext cx="4264182" cy="358775"/>
          </a:xfrm>
          <a:prstGeom prst="rect">
            <a:avLst/>
          </a:prstGeom>
          <a:solidFill>
            <a:srgbClr val="FF0000">
              <a:alpha val="50000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e-IL"/>
          </a:p>
        </p:txBody>
      </p:sp>
      <p:sp>
        <p:nvSpPr>
          <p:cNvPr id="37" name="Text Box 12">
            <a:extLst>
              <a:ext uri="{FF2B5EF4-FFF2-40B4-BE49-F238E27FC236}">
                <a16:creationId xmlns:a16="http://schemas.microsoft.com/office/drawing/2014/main" id="{5B70804E-5378-40E0-A896-C9352DC454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68186" y="5971230"/>
            <a:ext cx="10239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A1FD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rtl="1"/>
            <a:r>
              <a:rPr lang="he-IL" altLang="he-IL" sz="1400" dirty="0"/>
              <a:t>מאגר דפדוף</a:t>
            </a:r>
            <a:endParaRPr lang="en-US" altLang="he-IL" sz="1400" dirty="0"/>
          </a:p>
        </p:txBody>
      </p:sp>
      <p:sp>
        <p:nvSpPr>
          <p:cNvPr id="38" name="Rectangle 18">
            <a:extLst>
              <a:ext uri="{FF2B5EF4-FFF2-40B4-BE49-F238E27FC236}">
                <a16:creationId xmlns:a16="http://schemas.microsoft.com/office/drawing/2014/main" id="{DB61CAFC-3EAD-4BF2-B139-8121E372E7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03106" y="5559445"/>
            <a:ext cx="822960" cy="364102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he-IL" dirty="0" err="1"/>
              <a:t>execB</a:t>
            </a:r>
            <a:endParaRPr lang="en-US" altLang="he-IL" dirty="0"/>
          </a:p>
        </p:txBody>
      </p:sp>
      <p:sp>
        <p:nvSpPr>
          <p:cNvPr id="39" name="Rectangle 18">
            <a:extLst>
              <a:ext uri="{FF2B5EF4-FFF2-40B4-BE49-F238E27FC236}">
                <a16:creationId xmlns:a16="http://schemas.microsoft.com/office/drawing/2014/main" id="{DF00FA16-EA3D-4773-AD2E-1194A50B4A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11268" y="5564773"/>
            <a:ext cx="614108" cy="358775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he-IL" dirty="0" err="1"/>
              <a:t>swp</a:t>
            </a:r>
            <a:endParaRPr lang="en-US" altLang="he-IL" dirty="0"/>
          </a:p>
        </p:txBody>
      </p:sp>
      <p:sp>
        <p:nvSpPr>
          <p:cNvPr id="57" name="Rectangle 18">
            <a:extLst>
              <a:ext uri="{FF2B5EF4-FFF2-40B4-BE49-F238E27FC236}">
                <a16:creationId xmlns:a16="http://schemas.microsoft.com/office/drawing/2014/main" id="{CEAA8813-9C91-4859-BAA0-C80DBA223E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81360" y="5564772"/>
            <a:ext cx="822960" cy="358775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he-IL" dirty="0" err="1"/>
              <a:t>execA</a:t>
            </a:r>
            <a:endParaRPr lang="en-US" altLang="he-IL" dirty="0"/>
          </a:p>
        </p:txBody>
      </p:sp>
    </p:spTree>
    <p:extLst>
      <p:ext uri="{BB962C8B-B14F-4D97-AF65-F5344CB8AC3E}">
        <p14:creationId xmlns:p14="http://schemas.microsoft.com/office/powerpoint/2010/main" val="1407858851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460257" y="686552"/>
            <a:ext cx="6781045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he-IL" dirty="0"/>
              <a:t>2. תהליך </a:t>
            </a:r>
            <a:r>
              <a:rPr lang="en-US" dirty="0"/>
              <a:t>B</a:t>
            </a:r>
            <a:r>
              <a:rPr lang="he-IL" dirty="0"/>
              <a:t> ניגש לקריאה לדף </a:t>
            </a:r>
            <a:r>
              <a:rPr lang="en-US" dirty="0"/>
              <a:t>1</a:t>
            </a:r>
            <a:r>
              <a:rPr lang="he-IL" dirty="0"/>
              <a:t> ומיד אח"כ ניגש לדף </a:t>
            </a:r>
            <a:r>
              <a:rPr lang="en-US" dirty="0"/>
              <a:t>0</a:t>
            </a:r>
            <a:r>
              <a:rPr lang="he-IL" dirty="0"/>
              <a:t>.</a:t>
            </a:r>
            <a:endParaRPr lang="en-US" dirty="0"/>
          </a:p>
        </p:txBody>
      </p:sp>
      <p:sp>
        <p:nvSpPr>
          <p:cNvPr id="12" name="Text Box 1"/>
          <p:cNvSpPr txBox="1">
            <a:spLocks noChangeArrowheads="1"/>
          </p:cNvSpPr>
          <p:nvPr/>
        </p:nvSpPr>
        <p:spPr bwMode="auto">
          <a:xfrm>
            <a:off x="7586172" y="1268019"/>
            <a:ext cx="800100" cy="344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e-IL"/>
          </a:p>
        </p:txBody>
      </p:sp>
      <p:sp>
        <p:nvSpPr>
          <p:cNvPr id="57" name="Rectangle 6"/>
          <p:cNvSpPr>
            <a:spLocks noChangeArrowheads="1"/>
          </p:cNvSpPr>
          <p:nvPr/>
        </p:nvSpPr>
        <p:spPr bwMode="auto">
          <a:xfrm>
            <a:off x="2652662" y="2978968"/>
            <a:ext cx="4264182" cy="360362"/>
          </a:xfrm>
          <a:prstGeom prst="rect">
            <a:avLst/>
          </a:prstGeom>
          <a:solidFill>
            <a:srgbClr val="339966">
              <a:alpha val="50000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e-IL"/>
          </a:p>
        </p:txBody>
      </p:sp>
      <p:sp>
        <p:nvSpPr>
          <p:cNvPr id="60" name="AutoShape 9"/>
          <p:cNvSpPr>
            <a:spLocks noChangeArrowheads="1"/>
          </p:cNvSpPr>
          <p:nvPr/>
        </p:nvSpPr>
        <p:spPr bwMode="auto">
          <a:xfrm>
            <a:off x="1461031" y="4292760"/>
            <a:ext cx="552259" cy="544646"/>
          </a:xfrm>
          <a:prstGeom prst="roundRect">
            <a:avLst>
              <a:gd name="adj" fmla="val 16667"/>
            </a:avLst>
          </a:prstGeom>
          <a:solidFill>
            <a:srgbClr val="0070C0"/>
          </a:solidFill>
          <a:ln>
            <a:solidFill>
              <a:schemeClr val="tx1"/>
            </a:solidFill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 altLang="he-IL" dirty="0"/>
              <a:t>A</a:t>
            </a:r>
          </a:p>
        </p:txBody>
      </p:sp>
      <p:sp>
        <p:nvSpPr>
          <p:cNvPr id="61" name="AutoShape 10"/>
          <p:cNvSpPr>
            <a:spLocks noChangeArrowheads="1"/>
          </p:cNvSpPr>
          <p:nvPr/>
        </p:nvSpPr>
        <p:spPr bwMode="auto">
          <a:xfrm>
            <a:off x="7755095" y="4294412"/>
            <a:ext cx="552259" cy="509889"/>
          </a:xfrm>
          <a:prstGeom prst="roundRect">
            <a:avLst>
              <a:gd name="adj" fmla="val 16667"/>
            </a:avLst>
          </a:prstGeom>
          <a:solidFill>
            <a:srgbClr val="FFC000">
              <a:alpha val="50000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he-IL" dirty="0"/>
              <a:t>B</a:t>
            </a:r>
          </a:p>
        </p:txBody>
      </p:sp>
      <p:sp>
        <p:nvSpPr>
          <p:cNvPr id="63" name="Text Box 13"/>
          <p:cNvSpPr txBox="1">
            <a:spLocks noChangeArrowheads="1"/>
          </p:cNvSpPr>
          <p:nvPr/>
        </p:nvSpPr>
        <p:spPr bwMode="auto">
          <a:xfrm>
            <a:off x="4096761" y="2583166"/>
            <a:ext cx="96678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A1FD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he-IL" altLang="he-IL" sz="1400" dirty="0"/>
              <a:t>זיכרון ראשי</a:t>
            </a:r>
            <a:endParaRPr lang="en-US" altLang="he-IL" sz="1400" dirty="0"/>
          </a:p>
        </p:txBody>
      </p:sp>
      <p:sp>
        <p:nvSpPr>
          <p:cNvPr id="64" name="Freeform 16"/>
          <p:cNvSpPr>
            <a:spLocks/>
          </p:cNvSpPr>
          <p:nvPr/>
        </p:nvSpPr>
        <p:spPr bwMode="auto">
          <a:xfrm flipV="1">
            <a:off x="2013288" y="3339328"/>
            <a:ext cx="1342636" cy="1078755"/>
          </a:xfrm>
          <a:custGeom>
            <a:avLst/>
            <a:gdLst>
              <a:gd name="T0" fmla="*/ 0 w 959"/>
              <a:gd name="T1" fmla="*/ 0 h 544"/>
              <a:gd name="T2" fmla="*/ 723 w 959"/>
              <a:gd name="T3" fmla="*/ 199 h 544"/>
              <a:gd name="T4" fmla="*/ 959 w 959"/>
              <a:gd name="T5" fmla="*/ 544 h 5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959" h="544">
                <a:moveTo>
                  <a:pt x="0" y="0"/>
                </a:moveTo>
                <a:cubicBezTo>
                  <a:pt x="120" y="33"/>
                  <a:pt x="563" y="108"/>
                  <a:pt x="723" y="199"/>
                </a:cubicBezTo>
                <a:cubicBezTo>
                  <a:pt x="883" y="290"/>
                  <a:pt x="910" y="472"/>
                  <a:pt x="959" y="544"/>
                </a:cubicBezTo>
              </a:path>
            </a:pathLst>
          </a:custGeom>
          <a:noFill/>
          <a:ln w="15875" cap="flat" cmpd="sng">
            <a:solidFill>
              <a:schemeClr val="tx1"/>
            </a:solidFill>
            <a:prstDash val="solid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A1FD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e-IL"/>
          </a:p>
        </p:txBody>
      </p:sp>
      <p:sp>
        <p:nvSpPr>
          <p:cNvPr id="70" name="Text Box 15"/>
          <p:cNvSpPr txBox="1">
            <a:spLocks noChangeArrowheads="1"/>
          </p:cNvSpPr>
          <p:nvPr/>
        </p:nvSpPr>
        <p:spPr bwMode="auto">
          <a:xfrm>
            <a:off x="2120313" y="4064855"/>
            <a:ext cx="276038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A1FD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altLang="he-IL" sz="1400" dirty="0"/>
              <a:t>0</a:t>
            </a:r>
          </a:p>
        </p:txBody>
      </p:sp>
      <p:sp>
        <p:nvSpPr>
          <p:cNvPr id="72" name="Text Box 15"/>
          <p:cNvSpPr txBox="1">
            <a:spLocks noChangeArrowheads="1"/>
          </p:cNvSpPr>
          <p:nvPr/>
        </p:nvSpPr>
        <p:spPr bwMode="auto">
          <a:xfrm>
            <a:off x="2124373" y="4348353"/>
            <a:ext cx="28978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A1FD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/>
            <a:r>
              <a:rPr lang="en-US" altLang="he-IL" sz="1400" dirty="0"/>
              <a:t>1</a:t>
            </a:r>
          </a:p>
        </p:txBody>
      </p:sp>
      <p:sp>
        <p:nvSpPr>
          <p:cNvPr id="29" name="AutoShape 11"/>
          <p:cNvSpPr>
            <a:spLocks noChangeArrowheads="1"/>
          </p:cNvSpPr>
          <p:nvPr/>
        </p:nvSpPr>
        <p:spPr bwMode="auto">
          <a:xfrm>
            <a:off x="4404863" y="4143848"/>
            <a:ext cx="576263" cy="503237"/>
          </a:xfrm>
          <a:prstGeom prst="octagon">
            <a:avLst>
              <a:gd name="adj" fmla="val 29287"/>
            </a:avLst>
          </a:prstGeom>
          <a:solidFill>
            <a:srgbClr val="FFFF00">
              <a:alpha val="50000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he-IL"/>
              <a:t>PC</a:t>
            </a:r>
          </a:p>
        </p:txBody>
      </p:sp>
      <p:cxnSp>
        <p:nvCxnSpPr>
          <p:cNvPr id="34" name="Straight Arrow Connector 33"/>
          <p:cNvCxnSpPr>
            <a:cxnSpLocks/>
          </p:cNvCxnSpPr>
          <p:nvPr/>
        </p:nvCxnSpPr>
        <p:spPr>
          <a:xfrm>
            <a:off x="4700818" y="4666561"/>
            <a:ext cx="17504" cy="89821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8" name="Rectangle 7"/>
          <p:cNvSpPr>
            <a:spLocks noChangeArrowheads="1"/>
          </p:cNvSpPr>
          <p:nvPr/>
        </p:nvSpPr>
        <p:spPr bwMode="auto">
          <a:xfrm>
            <a:off x="4146483" y="2978968"/>
            <a:ext cx="1267486" cy="360362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he-IL" dirty="0"/>
              <a:t>101</a:t>
            </a:r>
          </a:p>
        </p:txBody>
      </p:sp>
      <p:sp>
        <p:nvSpPr>
          <p:cNvPr id="39" name="Rectangle 7"/>
          <p:cNvSpPr>
            <a:spLocks noChangeArrowheads="1"/>
          </p:cNvSpPr>
          <p:nvPr/>
        </p:nvSpPr>
        <p:spPr bwMode="auto">
          <a:xfrm>
            <a:off x="5413969" y="2978967"/>
            <a:ext cx="1267486" cy="360362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he-IL" dirty="0"/>
              <a:t>102</a:t>
            </a:r>
          </a:p>
        </p:txBody>
      </p:sp>
      <p:sp>
        <p:nvSpPr>
          <p:cNvPr id="40" name="Rectangle 7"/>
          <p:cNvSpPr>
            <a:spLocks noChangeArrowheads="1"/>
          </p:cNvSpPr>
          <p:nvPr/>
        </p:nvSpPr>
        <p:spPr bwMode="auto">
          <a:xfrm>
            <a:off x="2878997" y="2978967"/>
            <a:ext cx="1267486" cy="360362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he-IL" dirty="0"/>
              <a:t>100</a:t>
            </a:r>
          </a:p>
        </p:txBody>
      </p:sp>
      <p:cxnSp>
        <p:nvCxnSpPr>
          <p:cNvPr id="41" name="Straight Arrow Connector 40"/>
          <p:cNvCxnSpPr/>
          <p:nvPr/>
        </p:nvCxnSpPr>
        <p:spPr>
          <a:xfrm flipV="1">
            <a:off x="4700818" y="3339330"/>
            <a:ext cx="79408" cy="80451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2" name="Freeform 16"/>
          <p:cNvSpPr>
            <a:spLocks/>
          </p:cNvSpPr>
          <p:nvPr/>
        </p:nvSpPr>
        <p:spPr bwMode="auto">
          <a:xfrm flipV="1">
            <a:off x="2013288" y="3333999"/>
            <a:ext cx="2391573" cy="1332561"/>
          </a:xfrm>
          <a:custGeom>
            <a:avLst/>
            <a:gdLst>
              <a:gd name="T0" fmla="*/ 0 w 959"/>
              <a:gd name="T1" fmla="*/ 0 h 544"/>
              <a:gd name="T2" fmla="*/ 723 w 959"/>
              <a:gd name="T3" fmla="*/ 199 h 544"/>
              <a:gd name="T4" fmla="*/ 959 w 959"/>
              <a:gd name="T5" fmla="*/ 544 h 5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959" h="544">
                <a:moveTo>
                  <a:pt x="0" y="0"/>
                </a:moveTo>
                <a:cubicBezTo>
                  <a:pt x="120" y="33"/>
                  <a:pt x="563" y="108"/>
                  <a:pt x="723" y="199"/>
                </a:cubicBezTo>
                <a:cubicBezTo>
                  <a:pt x="883" y="290"/>
                  <a:pt x="910" y="472"/>
                  <a:pt x="959" y="544"/>
                </a:cubicBezTo>
              </a:path>
            </a:pathLst>
          </a:custGeom>
          <a:noFill/>
          <a:ln w="15875" cap="flat" cmpd="sng">
            <a:solidFill>
              <a:schemeClr val="tx1"/>
            </a:solidFill>
            <a:prstDash val="solid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A1FD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e-IL"/>
          </a:p>
        </p:txBody>
      </p:sp>
      <p:sp>
        <p:nvSpPr>
          <p:cNvPr id="43" name="AutoShape 11"/>
          <p:cNvSpPr>
            <a:spLocks noChangeArrowheads="1"/>
          </p:cNvSpPr>
          <p:nvPr/>
        </p:nvSpPr>
        <p:spPr bwMode="auto">
          <a:xfrm>
            <a:off x="3627700" y="4348353"/>
            <a:ext cx="576263" cy="503237"/>
          </a:xfrm>
          <a:prstGeom prst="octagon">
            <a:avLst>
              <a:gd name="adj" fmla="val 29287"/>
            </a:avLst>
          </a:prstGeom>
          <a:solidFill>
            <a:srgbClr val="FFFF00">
              <a:alpha val="50000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he-IL" dirty="0"/>
              <a:t>FM</a:t>
            </a:r>
          </a:p>
        </p:txBody>
      </p:sp>
      <p:cxnSp>
        <p:nvCxnSpPr>
          <p:cNvPr id="44" name="Straight Arrow Connector 43"/>
          <p:cNvCxnSpPr>
            <a:stCxn id="43" idx="6"/>
          </p:cNvCxnSpPr>
          <p:nvPr/>
        </p:nvCxnSpPr>
        <p:spPr>
          <a:xfrm flipH="1" flipV="1">
            <a:off x="3512740" y="3339329"/>
            <a:ext cx="262343" cy="10090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>
            <a:stCxn id="43" idx="3"/>
          </p:cNvCxnSpPr>
          <p:nvPr/>
        </p:nvCxnSpPr>
        <p:spPr>
          <a:xfrm flipH="1">
            <a:off x="3419273" y="4851590"/>
            <a:ext cx="355810" cy="7131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6" name="Freeform 16"/>
          <p:cNvSpPr>
            <a:spLocks/>
          </p:cNvSpPr>
          <p:nvPr/>
        </p:nvSpPr>
        <p:spPr bwMode="auto">
          <a:xfrm flipH="1">
            <a:off x="4897260" y="4633243"/>
            <a:ext cx="2857834" cy="942222"/>
          </a:xfrm>
          <a:custGeom>
            <a:avLst/>
            <a:gdLst>
              <a:gd name="T0" fmla="*/ 0 w 959"/>
              <a:gd name="T1" fmla="*/ 0 h 544"/>
              <a:gd name="T2" fmla="*/ 723 w 959"/>
              <a:gd name="T3" fmla="*/ 199 h 544"/>
              <a:gd name="T4" fmla="*/ 959 w 959"/>
              <a:gd name="T5" fmla="*/ 544 h 5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959" h="544">
                <a:moveTo>
                  <a:pt x="0" y="0"/>
                </a:moveTo>
                <a:cubicBezTo>
                  <a:pt x="120" y="33"/>
                  <a:pt x="563" y="108"/>
                  <a:pt x="723" y="199"/>
                </a:cubicBezTo>
                <a:cubicBezTo>
                  <a:pt x="883" y="290"/>
                  <a:pt x="910" y="472"/>
                  <a:pt x="959" y="544"/>
                </a:cubicBezTo>
              </a:path>
            </a:pathLst>
          </a:custGeom>
          <a:noFill/>
          <a:ln w="15875" cap="flat" cmpd="sng">
            <a:solidFill>
              <a:schemeClr val="tx1"/>
            </a:solidFill>
            <a:prstDash val="solid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A1FD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e-IL"/>
          </a:p>
        </p:txBody>
      </p:sp>
      <p:sp>
        <p:nvSpPr>
          <p:cNvPr id="47" name="Text Box 15"/>
          <p:cNvSpPr txBox="1">
            <a:spLocks noChangeArrowheads="1"/>
          </p:cNvSpPr>
          <p:nvPr/>
        </p:nvSpPr>
        <p:spPr bwMode="auto">
          <a:xfrm>
            <a:off x="7150744" y="4459028"/>
            <a:ext cx="268486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A1FD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/>
            <a:r>
              <a:rPr lang="en-US" altLang="he-IL" sz="1400" dirty="0"/>
              <a:t>0</a:t>
            </a:r>
          </a:p>
        </p:txBody>
      </p:sp>
      <p:sp>
        <p:nvSpPr>
          <p:cNvPr id="48" name="Freeform 16"/>
          <p:cNvSpPr>
            <a:spLocks/>
          </p:cNvSpPr>
          <p:nvPr/>
        </p:nvSpPr>
        <p:spPr bwMode="auto">
          <a:xfrm flipH="1">
            <a:off x="6373637" y="4802244"/>
            <a:ext cx="1425707" cy="773220"/>
          </a:xfrm>
          <a:custGeom>
            <a:avLst/>
            <a:gdLst>
              <a:gd name="T0" fmla="*/ 0 w 959"/>
              <a:gd name="T1" fmla="*/ 0 h 544"/>
              <a:gd name="T2" fmla="*/ 723 w 959"/>
              <a:gd name="T3" fmla="*/ 199 h 544"/>
              <a:gd name="T4" fmla="*/ 959 w 959"/>
              <a:gd name="T5" fmla="*/ 544 h 5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959" h="544">
                <a:moveTo>
                  <a:pt x="0" y="0"/>
                </a:moveTo>
                <a:cubicBezTo>
                  <a:pt x="120" y="33"/>
                  <a:pt x="563" y="108"/>
                  <a:pt x="723" y="199"/>
                </a:cubicBezTo>
                <a:cubicBezTo>
                  <a:pt x="883" y="290"/>
                  <a:pt x="910" y="472"/>
                  <a:pt x="959" y="544"/>
                </a:cubicBezTo>
              </a:path>
            </a:pathLst>
          </a:custGeom>
          <a:noFill/>
          <a:ln w="15875" cap="flat" cmpd="sng">
            <a:solidFill>
              <a:schemeClr val="tx1"/>
            </a:solidFill>
            <a:prstDash val="solid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A1FD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e-IL"/>
          </a:p>
        </p:txBody>
      </p:sp>
      <p:sp>
        <p:nvSpPr>
          <p:cNvPr id="49" name="Text Box 15"/>
          <p:cNvSpPr txBox="1">
            <a:spLocks noChangeArrowheads="1"/>
          </p:cNvSpPr>
          <p:nvPr/>
        </p:nvSpPr>
        <p:spPr bwMode="auto">
          <a:xfrm>
            <a:off x="7119924" y="4652096"/>
            <a:ext cx="30409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A1FD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/>
            <a:r>
              <a:rPr lang="en-US" altLang="he-IL" sz="1400" dirty="0"/>
              <a:t>1</a:t>
            </a:r>
          </a:p>
        </p:txBody>
      </p:sp>
      <p:sp>
        <p:nvSpPr>
          <p:cNvPr id="50" name="AutoShape 11"/>
          <p:cNvSpPr>
            <a:spLocks noChangeArrowheads="1"/>
          </p:cNvSpPr>
          <p:nvPr/>
        </p:nvSpPr>
        <p:spPr bwMode="auto">
          <a:xfrm>
            <a:off x="5206546" y="4340463"/>
            <a:ext cx="576263" cy="503237"/>
          </a:xfrm>
          <a:prstGeom prst="octagon">
            <a:avLst>
              <a:gd name="adj" fmla="val 29287"/>
            </a:avLst>
          </a:prstGeom>
          <a:solidFill>
            <a:srgbClr val="FFFF00">
              <a:alpha val="50000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he-IL" dirty="0"/>
              <a:t>FM</a:t>
            </a:r>
          </a:p>
        </p:txBody>
      </p:sp>
      <p:sp>
        <p:nvSpPr>
          <p:cNvPr id="31" name="Rectangle 8">
            <a:extLst>
              <a:ext uri="{FF2B5EF4-FFF2-40B4-BE49-F238E27FC236}">
                <a16:creationId xmlns:a16="http://schemas.microsoft.com/office/drawing/2014/main" id="{99BBC13E-ECFD-4CB6-BFB9-A45319E532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52662" y="5564774"/>
            <a:ext cx="4264182" cy="358775"/>
          </a:xfrm>
          <a:prstGeom prst="rect">
            <a:avLst/>
          </a:prstGeom>
          <a:solidFill>
            <a:srgbClr val="FF0000">
              <a:alpha val="50000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e-IL"/>
          </a:p>
        </p:txBody>
      </p:sp>
      <p:sp>
        <p:nvSpPr>
          <p:cNvPr id="32" name="Text Box 12">
            <a:extLst>
              <a:ext uri="{FF2B5EF4-FFF2-40B4-BE49-F238E27FC236}">
                <a16:creationId xmlns:a16="http://schemas.microsoft.com/office/drawing/2014/main" id="{0DF63D5A-CE72-4593-964D-BA16FCFD2A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68186" y="5971230"/>
            <a:ext cx="10239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A1FD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rtl="1"/>
            <a:r>
              <a:rPr lang="he-IL" altLang="he-IL" sz="1400" dirty="0"/>
              <a:t>מאגר דפדוף</a:t>
            </a:r>
            <a:endParaRPr lang="en-US" altLang="he-IL" sz="1400" dirty="0"/>
          </a:p>
        </p:txBody>
      </p:sp>
      <p:sp>
        <p:nvSpPr>
          <p:cNvPr id="33" name="Rectangle 18">
            <a:extLst>
              <a:ext uri="{FF2B5EF4-FFF2-40B4-BE49-F238E27FC236}">
                <a16:creationId xmlns:a16="http://schemas.microsoft.com/office/drawing/2014/main" id="{51F03B5F-6BA4-4E3F-B105-D22BDCED4C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03106" y="5559445"/>
            <a:ext cx="822960" cy="364102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he-IL" dirty="0" err="1"/>
              <a:t>execB</a:t>
            </a:r>
            <a:endParaRPr lang="en-US" altLang="he-IL" dirty="0"/>
          </a:p>
        </p:txBody>
      </p:sp>
      <p:sp>
        <p:nvSpPr>
          <p:cNvPr id="35" name="Rectangle 18">
            <a:extLst>
              <a:ext uri="{FF2B5EF4-FFF2-40B4-BE49-F238E27FC236}">
                <a16:creationId xmlns:a16="http://schemas.microsoft.com/office/drawing/2014/main" id="{D8FA75E0-77DF-40E4-A45C-4B7325B68C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11268" y="5564773"/>
            <a:ext cx="614108" cy="358775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he-IL" dirty="0" err="1"/>
              <a:t>swp</a:t>
            </a:r>
            <a:endParaRPr lang="en-US" altLang="he-IL" dirty="0"/>
          </a:p>
        </p:txBody>
      </p:sp>
      <p:sp>
        <p:nvSpPr>
          <p:cNvPr id="36" name="Rectangle 18">
            <a:extLst>
              <a:ext uri="{FF2B5EF4-FFF2-40B4-BE49-F238E27FC236}">
                <a16:creationId xmlns:a16="http://schemas.microsoft.com/office/drawing/2014/main" id="{3BDAAD49-1116-4711-81C1-E72B091574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81360" y="5564772"/>
            <a:ext cx="822960" cy="358775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he-IL" dirty="0" err="1"/>
              <a:t>execA</a:t>
            </a:r>
            <a:endParaRPr lang="en-US" altLang="he-IL" dirty="0"/>
          </a:p>
        </p:txBody>
      </p:sp>
    </p:spTree>
    <p:extLst>
      <p:ext uri="{BB962C8B-B14F-4D97-AF65-F5344CB8AC3E}">
        <p14:creationId xmlns:p14="http://schemas.microsoft.com/office/powerpoint/2010/main" val="40542876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2">
            <a:extLst>
              <a:ext uri="{FF2B5EF4-FFF2-40B4-BE49-F238E27FC236}">
                <a16:creationId xmlns:a16="http://schemas.microsoft.com/office/drawing/2014/main" id="{7E51BE69-1DD0-4740-A52C-135168923A5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e-IL" altLang="en-US"/>
              <a:t>שדות במתאר הזיכרון של תהליך</a:t>
            </a:r>
            <a:endParaRPr lang="en-US" altLang="en-US"/>
          </a:p>
        </p:txBody>
      </p:sp>
      <p:sp>
        <p:nvSpPr>
          <p:cNvPr id="16390" name="Rectangle 3">
            <a:extLst>
              <a:ext uri="{FF2B5EF4-FFF2-40B4-BE49-F238E27FC236}">
                <a16:creationId xmlns:a16="http://schemas.microsoft.com/office/drawing/2014/main" id="{E76DC602-6BE8-4F88-A6A9-1EFB157A5C2E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en-US" dirty="0" err="1"/>
              <a:t>mm_users</a:t>
            </a:r>
            <a:r>
              <a:rPr lang="he-IL" altLang="en-US" dirty="0"/>
              <a:t>, </a:t>
            </a:r>
            <a:r>
              <a:rPr lang="en-US" altLang="en-US" dirty="0" err="1"/>
              <a:t>mm_count</a:t>
            </a:r>
            <a:r>
              <a:rPr lang="he-IL" altLang="en-US" dirty="0"/>
              <a:t>: מוני שיתוף של מרחב הזיכרון.</a:t>
            </a:r>
          </a:p>
          <a:p>
            <a:pPr lvl="1"/>
            <a:r>
              <a:rPr lang="en-US" altLang="en-US" dirty="0" err="1"/>
              <a:t>mm_users</a:t>
            </a:r>
            <a:r>
              <a:rPr lang="he-IL" altLang="en-US" dirty="0"/>
              <a:t> סופר כמה תהליכי משתמש חולקים את מרחב הזיכרון.</a:t>
            </a:r>
          </a:p>
          <a:p>
            <a:pPr lvl="1"/>
            <a:r>
              <a:rPr lang="en-US" altLang="en-US" dirty="0" err="1"/>
              <a:t>mm_count</a:t>
            </a:r>
            <a:r>
              <a:rPr lang="he-IL" altLang="en-US" dirty="0"/>
              <a:t> סופר כמה תהליכי גרעין + משתמש חולקים את מרחב הזיכרון.</a:t>
            </a:r>
          </a:p>
          <a:p>
            <a:pPr lvl="2"/>
            <a:r>
              <a:rPr lang="he-IL" altLang="en-US" dirty="0"/>
              <a:t>כל תהליכי המשתמש יחד נחשבים כאחד, אבל כל תהליך גרעין נספר בנפרד.</a:t>
            </a:r>
          </a:p>
          <a:p>
            <a:pPr lvl="2"/>
            <a:endParaRPr lang="he-IL" altLang="en-US" dirty="0"/>
          </a:p>
          <a:p>
            <a:pPr lvl="2"/>
            <a:endParaRPr lang="he-IL" altLang="en-US" dirty="0"/>
          </a:p>
          <a:p>
            <a:pPr lvl="2"/>
            <a:endParaRPr lang="he-IL" altLang="en-US" dirty="0"/>
          </a:p>
          <a:p>
            <a:pPr lvl="2"/>
            <a:endParaRPr lang="he-IL" altLang="en-US" dirty="0"/>
          </a:p>
          <a:p>
            <a:pPr lvl="1"/>
            <a:r>
              <a:rPr lang="he-IL" altLang="en-US" dirty="0"/>
              <a:t>כאשר </a:t>
            </a:r>
            <a:r>
              <a:rPr lang="en-US" altLang="en-US" dirty="0" err="1"/>
              <a:t>mm_users</a:t>
            </a:r>
            <a:r>
              <a:rPr lang="en-US" altLang="en-US" dirty="0"/>
              <a:t> = 0</a:t>
            </a:r>
            <a:r>
              <a:rPr lang="he-IL" altLang="en-US" dirty="0"/>
              <a:t>, מפונים כל אזורי הזיכרון </a:t>
            </a:r>
            <a:r>
              <a:rPr lang="he-IL" altLang="en-US" dirty="0" err="1"/>
              <a:t>המוצבעים</a:t>
            </a:r>
            <a:r>
              <a:rPr lang="he-IL" altLang="en-US" dirty="0"/>
              <a:t> ממתאר הזיכרון.</a:t>
            </a:r>
          </a:p>
          <a:p>
            <a:pPr lvl="1"/>
            <a:r>
              <a:rPr lang="he-IL" altLang="en-US" dirty="0"/>
              <a:t>כאשר </a:t>
            </a:r>
            <a:r>
              <a:rPr lang="en-US" altLang="en-US" dirty="0" err="1"/>
              <a:t>mm_count</a:t>
            </a:r>
            <a:r>
              <a:rPr lang="en-US" altLang="en-US" dirty="0"/>
              <a:t> = 0</a:t>
            </a:r>
            <a:r>
              <a:rPr lang="he-IL" altLang="en-US" dirty="0"/>
              <a:t>, מפונה מתאר הזיכרון כולו (וטבלת הדפים כולה). </a:t>
            </a:r>
          </a:p>
          <a:p>
            <a:pPr lvl="1"/>
            <a:r>
              <a:rPr lang="en-US" altLang="en-US" dirty="0" err="1"/>
              <a:t>mm_count</a:t>
            </a:r>
            <a:r>
              <a:rPr lang="he-IL" altLang="en-US" dirty="0"/>
              <a:t> מונע פינוי מרחב זיכרון כאשר הוא בשימוש ע"י תהליך גרעין, שכן לתהליך גרעין אין מרחב זיכרון משלו, והוא מנצל את מרחב הזיכרון של תהליך המשתמש שרץ לפניו.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D3D144A-961F-4F68-B15B-4925DFEC90E6}"/>
              </a:ext>
            </a:extLst>
          </p:cNvPr>
          <p:cNvSpPr/>
          <p:nvPr/>
        </p:nvSpPr>
        <p:spPr>
          <a:xfrm>
            <a:off x="2718707" y="3412671"/>
            <a:ext cx="1420586" cy="78377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/>
              <a:t>mm_struct</a:t>
            </a:r>
            <a:endParaRPr lang="en-US" dirty="0"/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55A64FD5-D0EB-4809-93FD-3692FF55499B}"/>
              </a:ext>
            </a:extLst>
          </p:cNvPr>
          <p:cNvCxnSpPr>
            <a:cxnSpLocks/>
          </p:cNvCxnSpPr>
          <p:nvPr/>
        </p:nvCxnSpPr>
        <p:spPr>
          <a:xfrm flipV="1">
            <a:off x="2158091" y="3575957"/>
            <a:ext cx="548640" cy="1851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F30C452A-C2E5-436A-93E1-510ACDA8ABFD}"/>
              </a:ext>
            </a:extLst>
          </p:cNvPr>
          <p:cNvCxnSpPr>
            <a:cxnSpLocks/>
          </p:cNvCxnSpPr>
          <p:nvPr/>
        </p:nvCxnSpPr>
        <p:spPr>
          <a:xfrm>
            <a:off x="2159178" y="3828182"/>
            <a:ext cx="548640" cy="0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8DC68449-B47D-46E6-8414-058B923A6925}"/>
              </a:ext>
            </a:extLst>
          </p:cNvPr>
          <p:cNvCxnSpPr>
            <a:cxnSpLocks/>
          </p:cNvCxnSpPr>
          <p:nvPr/>
        </p:nvCxnSpPr>
        <p:spPr>
          <a:xfrm>
            <a:off x="2159179" y="4056782"/>
            <a:ext cx="548640" cy="0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3505FB2D-37C5-4B9F-8E01-6E627ABDF7CD}"/>
              </a:ext>
            </a:extLst>
          </p:cNvPr>
          <p:cNvCxnSpPr>
            <a:cxnSpLocks/>
          </p:cNvCxnSpPr>
          <p:nvPr/>
        </p:nvCxnSpPr>
        <p:spPr>
          <a:xfrm flipH="1">
            <a:off x="4151269" y="3713879"/>
            <a:ext cx="548640" cy="0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5CCBC0D1-D523-4938-8F44-22420F43D061}"/>
              </a:ext>
            </a:extLst>
          </p:cNvPr>
          <p:cNvCxnSpPr>
            <a:cxnSpLocks/>
          </p:cNvCxnSpPr>
          <p:nvPr/>
        </p:nvCxnSpPr>
        <p:spPr>
          <a:xfrm flipH="1">
            <a:off x="4140380" y="3964253"/>
            <a:ext cx="548640" cy="0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E2CB996E-DF6C-4B78-8C10-902A511B41DF}"/>
              </a:ext>
            </a:extLst>
          </p:cNvPr>
          <p:cNvSpPr txBox="1"/>
          <p:nvPr/>
        </p:nvSpPr>
        <p:spPr>
          <a:xfrm>
            <a:off x="847999" y="3412671"/>
            <a:ext cx="13100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he-IL" sz="2000" dirty="0"/>
              <a:t>תהליכי משתמש</a:t>
            </a:r>
            <a:endParaRPr lang="en-US" sz="2000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11D47F4-883F-463E-A521-BB8B272DAE1F}"/>
              </a:ext>
            </a:extLst>
          </p:cNvPr>
          <p:cNvSpPr txBox="1"/>
          <p:nvPr/>
        </p:nvSpPr>
        <p:spPr>
          <a:xfrm>
            <a:off x="4687932" y="3450614"/>
            <a:ext cx="10044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1"/>
            <a:r>
              <a:rPr lang="he-IL" sz="2000" dirty="0"/>
              <a:t>תהליכי גרעין</a:t>
            </a:r>
            <a:endParaRPr lang="en-US" sz="2000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98C011F-3B42-43E8-91F3-58CD003F2DF7}"/>
              </a:ext>
            </a:extLst>
          </p:cNvPr>
          <p:cNvSpPr txBox="1"/>
          <p:nvPr/>
        </p:nvSpPr>
        <p:spPr>
          <a:xfrm>
            <a:off x="6229069" y="3412671"/>
            <a:ext cx="19842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1"/>
            <a:r>
              <a:rPr lang="en-US" sz="2000" dirty="0" err="1"/>
              <a:t>mm_users</a:t>
            </a:r>
            <a:r>
              <a:rPr lang="en-US" sz="2000" dirty="0"/>
              <a:t> = 3</a:t>
            </a:r>
          </a:p>
          <a:p>
            <a:pPr rtl="1"/>
            <a:r>
              <a:rPr lang="en-US" sz="2000" dirty="0" err="1"/>
              <a:t>mm_count</a:t>
            </a:r>
            <a:r>
              <a:rPr lang="en-US" sz="2000" dirty="0"/>
              <a:t> = 3</a:t>
            </a: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8FD8EB2-A0B8-49CC-A87C-96483DC24E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he-IL"/>
              <a:t>מערכות הפעלה - תרגול 11</a:t>
            </a:r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26DE49CB-E454-4F10-B83E-9E5D83E185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4154324"/>
      </p:ext>
    </p:extLst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460257" y="686552"/>
            <a:ext cx="6781045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he-IL" dirty="0"/>
              <a:t>2. תהליך </a:t>
            </a:r>
            <a:r>
              <a:rPr lang="en-US" dirty="0"/>
              <a:t>B</a:t>
            </a:r>
            <a:r>
              <a:rPr lang="he-IL" dirty="0"/>
              <a:t> ניגש לקריאה לדף </a:t>
            </a:r>
            <a:r>
              <a:rPr lang="en-US" dirty="0"/>
              <a:t>1</a:t>
            </a:r>
            <a:r>
              <a:rPr lang="he-IL" dirty="0"/>
              <a:t> ומיד אח"כ ניגש לדף </a:t>
            </a:r>
            <a:r>
              <a:rPr lang="en-US" dirty="0"/>
              <a:t>0</a:t>
            </a:r>
            <a:r>
              <a:rPr lang="he-IL" dirty="0"/>
              <a:t>.</a:t>
            </a:r>
            <a:endParaRPr lang="en-US" dirty="0"/>
          </a:p>
        </p:txBody>
      </p:sp>
      <p:sp>
        <p:nvSpPr>
          <p:cNvPr id="12" name="Text Box 1"/>
          <p:cNvSpPr txBox="1">
            <a:spLocks noChangeArrowheads="1"/>
          </p:cNvSpPr>
          <p:nvPr/>
        </p:nvSpPr>
        <p:spPr bwMode="auto">
          <a:xfrm>
            <a:off x="7586172" y="1268019"/>
            <a:ext cx="800100" cy="344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e-IL"/>
          </a:p>
        </p:txBody>
      </p:sp>
      <p:sp>
        <p:nvSpPr>
          <p:cNvPr id="57" name="Rectangle 6"/>
          <p:cNvSpPr>
            <a:spLocks noChangeArrowheads="1"/>
          </p:cNvSpPr>
          <p:nvPr/>
        </p:nvSpPr>
        <p:spPr bwMode="auto">
          <a:xfrm>
            <a:off x="2652662" y="2978968"/>
            <a:ext cx="4264182" cy="360362"/>
          </a:xfrm>
          <a:prstGeom prst="rect">
            <a:avLst/>
          </a:prstGeom>
          <a:solidFill>
            <a:srgbClr val="339966">
              <a:alpha val="50000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e-IL"/>
          </a:p>
        </p:txBody>
      </p:sp>
      <p:sp>
        <p:nvSpPr>
          <p:cNvPr id="60" name="AutoShape 9"/>
          <p:cNvSpPr>
            <a:spLocks noChangeArrowheads="1"/>
          </p:cNvSpPr>
          <p:nvPr/>
        </p:nvSpPr>
        <p:spPr bwMode="auto">
          <a:xfrm>
            <a:off x="1461031" y="4292760"/>
            <a:ext cx="552259" cy="544646"/>
          </a:xfrm>
          <a:prstGeom prst="roundRect">
            <a:avLst>
              <a:gd name="adj" fmla="val 16667"/>
            </a:avLst>
          </a:prstGeom>
          <a:solidFill>
            <a:srgbClr val="0070C0"/>
          </a:solidFill>
          <a:ln>
            <a:solidFill>
              <a:schemeClr val="tx1"/>
            </a:solidFill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 altLang="he-IL" dirty="0"/>
              <a:t>A</a:t>
            </a:r>
          </a:p>
        </p:txBody>
      </p:sp>
      <p:sp>
        <p:nvSpPr>
          <p:cNvPr id="61" name="AutoShape 10"/>
          <p:cNvSpPr>
            <a:spLocks noChangeArrowheads="1"/>
          </p:cNvSpPr>
          <p:nvPr/>
        </p:nvSpPr>
        <p:spPr bwMode="auto">
          <a:xfrm>
            <a:off x="7755095" y="4294412"/>
            <a:ext cx="552259" cy="509889"/>
          </a:xfrm>
          <a:prstGeom prst="roundRect">
            <a:avLst>
              <a:gd name="adj" fmla="val 16667"/>
            </a:avLst>
          </a:prstGeom>
          <a:solidFill>
            <a:srgbClr val="FFC000">
              <a:alpha val="50000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he-IL" dirty="0"/>
              <a:t>B</a:t>
            </a:r>
          </a:p>
        </p:txBody>
      </p:sp>
      <p:sp>
        <p:nvSpPr>
          <p:cNvPr id="63" name="Text Box 13"/>
          <p:cNvSpPr txBox="1">
            <a:spLocks noChangeArrowheads="1"/>
          </p:cNvSpPr>
          <p:nvPr/>
        </p:nvSpPr>
        <p:spPr bwMode="auto">
          <a:xfrm>
            <a:off x="4096761" y="2583166"/>
            <a:ext cx="96678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A1FD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he-IL" altLang="he-IL" sz="1400" dirty="0"/>
              <a:t>זיכרון ראשי</a:t>
            </a:r>
            <a:endParaRPr lang="en-US" altLang="he-IL" sz="1400" dirty="0"/>
          </a:p>
        </p:txBody>
      </p:sp>
      <p:sp>
        <p:nvSpPr>
          <p:cNvPr id="64" name="Freeform 16"/>
          <p:cNvSpPr>
            <a:spLocks/>
          </p:cNvSpPr>
          <p:nvPr/>
        </p:nvSpPr>
        <p:spPr bwMode="auto">
          <a:xfrm flipV="1">
            <a:off x="2013288" y="3339328"/>
            <a:ext cx="1342636" cy="1078755"/>
          </a:xfrm>
          <a:custGeom>
            <a:avLst/>
            <a:gdLst>
              <a:gd name="T0" fmla="*/ 0 w 959"/>
              <a:gd name="T1" fmla="*/ 0 h 544"/>
              <a:gd name="T2" fmla="*/ 723 w 959"/>
              <a:gd name="T3" fmla="*/ 199 h 544"/>
              <a:gd name="T4" fmla="*/ 959 w 959"/>
              <a:gd name="T5" fmla="*/ 544 h 5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959" h="544">
                <a:moveTo>
                  <a:pt x="0" y="0"/>
                </a:moveTo>
                <a:cubicBezTo>
                  <a:pt x="120" y="33"/>
                  <a:pt x="563" y="108"/>
                  <a:pt x="723" y="199"/>
                </a:cubicBezTo>
                <a:cubicBezTo>
                  <a:pt x="883" y="290"/>
                  <a:pt x="910" y="472"/>
                  <a:pt x="959" y="544"/>
                </a:cubicBezTo>
              </a:path>
            </a:pathLst>
          </a:custGeom>
          <a:noFill/>
          <a:ln w="15875" cap="flat" cmpd="sng">
            <a:solidFill>
              <a:schemeClr val="tx1"/>
            </a:solidFill>
            <a:prstDash val="solid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A1FD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e-IL"/>
          </a:p>
        </p:txBody>
      </p:sp>
      <p:sp>
        <p:nvSpPr>
          <p:cNvPr id="70" name="Text Box 15"/>
          <p:cNvSpPr txBox="1">
            <a:spLocks noChangeArrowheads="1"/>
          </p:cNvSpPr>
          <p:nvPr/>
        </p:nvSpPr>
        <p:spPr bwMode="auto">
          <a:xfrm>
            <a:off x="2120313" y="4064855"/>
            <a:ext cx="276038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A1FD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altLang="he-IL" sz="1400" dirty="0"/>
              <a:t>0</a:t>
            </a:r>
          </a:p>
        </p:txBody>
      </p:sp>
      <p:sp>
        <p:nvSpPr>
          <p:cNvPr id="72" name="Text Box 15"/>
          <p:cNvSpPr txBox="1">
            <a:spLocks noChangeArrowheads="1"/>
          </p:cNvSpPr>
          <p:nvPr/>
        </p:nvSpPr>
        <p:spPr bwMode="auto">
          <a:xfrm>
            <a:off x="2124373" y="4348353"/>
            <a:ext cx="28978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A1FD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/>
            <a:r>
              <a:rPr lang="en-US" altLang="he-IL" sz="1400" dirty="0"/>
              <a:t>1</a:t>
            </a:r>
          </a:p>
        </p:txBody>
      </p:sp>
      <p:sp>
        <p:nvSpPr>
          <p:cNvPr id="73" name="Freeform 16"/>
          <p:cNvSpPr>
            <a:spLocks/>
          </p:cNvSpPr>
          <p:nvPr/>
        </p:nvSpPr>
        <p:spPr bwMode="auto">
          <a:xfrm flipH="1">
            <a:off x="4897260" y="4633243"/>
            <a:ext cx="2857834" cy="942222"/>
          </a:xfrm>
          <a:custGeom>
            <a:avLst/>
            <a:gdLst>
              <a:gd name="T0" fmla="*/ 0 w 959"/>
              <a:gd name="T1" fmla="*/ 0 h 544"/>
              <a:gd name="T2" fmla="*/ 723 w 959"/>
              <a:gd name="T3" fmla="*/ 199 h 544"/>
              <a:gd name="T4" fmla="*/ 959 w 959"/>
              <a:gd name="T5" fmla="*/ 544 h 5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959" h="544">
                <a:moveTo>
                  <a:pt x="0" y="0"/>
                </a:moveTo>
                <a:cubicBezTo>
                  <a:pt x="120" y="33"/>
                  <a:pt x="563" y="108"/>
                  <a:pt x="723" y="199"/>
                </a:cubicBezTo>
                <a:cubicBezTo>
                  <a:pt x="883" y="290"/>
                  <a:pt x="910" y="472"/>
                  <a:pt x="959" y="544"/>
                </a:cubicBezTo>
              </a:path>
            </a:pathLst>
          </a:custGeom>
          <a:noFill/>
          <a:ln w="15875" cap="flat" cmpd="sng">
            <a:solidFill>
              <a:schemeClr val="tx1"/>
            </a:solidFill>
            <a:prstDash val="solid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A1FD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e-IL"/>
          </a:p>
        </p:txBody>
      </p:sp>
      <p:sp>
        <p:nvSpPr>
          <p:cNvPr id="74" name="Text Box 15"/>
          <p:cNvSpPr txBox="1">
            <a:spLocks noChangeArrowheads="1"/>
          </p:cNvSpPr>
          <p:nvPr/>
        </p:nvSpPr>
        <p:spPr bwMode="auto">
          <a:xfrm>
            <a:off x="7150744" y="4459028"/>
            <a:ext cx="268486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A1FD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/>
            <a:r>
              <a:rPr lang="en-US" altLang="he-IL" sz="1400" dirty="0"/>
              <a:t>0</a:t>
            </a:r>
          </a:p>
        </p:txBody>
      </p:sp>
      <p:sp>
        <p:nvSpPr>
          <p:cNvPr id="75" name="Freeform 16"/>
          <p:cNvSpPr>
            <a:spLocks/>
          </p:cNvSpPr>
          <p:nvPr/>
        </p:nvSpPr>
        <p:spPr bwMode="auto">
          <a:xfrm flipH="1">
            <a:off x="6373637" y="4802244"/>
            <a:ext cx="1425707" cy="773220"/>
          </a:xfrm>
          <a:custGeom>
            <a:avLst/>
            <a:gdLst>
              <a:gd name="T0" fmla="*/ 0 w 959"/>
              <a:gd name="T1" fmla="*/ 0 h 544"/>
              <a:gd name="T2" fmla="*/ 723 w 959"/>
              <a:gd name="T3" fmla="*/ 199 h 544"/>
              <a:gd name="T4" fmla="*/ 959 w 959"/>
              <a:gd name="T5" fmla="*/ 544 h 5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959" h="544">
                <a:moveTo>
                  <a:pt x="0" y="0"/>
                </a:moveTo>
                <a:cubicBezTo>
                  <a:pt x="120" y="33"/>
                  <a:pt x="563" y="108"/>
                  <a:pt x="723" y="199"/>
                </a:cubicBezTo>
                <a:cubicBezTo>
                  <a:pt x="883" y="290"/>
                  <a:pt x="910" y="472"/>
                  <a:pt x="959" y="544"/>
                </a:cubicBezTo>
              </a:path>
            </a:pathLst>
          </a:custGeom>
          <a:noFill/>
          <a:ln w="15875" cap="flat" cmpd="sng">
            <a:solidFill>
              <a:schemeClr val="tx1"/>
            </a:solidFill>
            <a:prstDash val="solid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A1FD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e-IL"/>
          </a:p>
        </p:txBody>
      </p:sp>
      <p:sp>
        <p:nvSpPr>
          <p:cNvPr id="76" name="Text Box 15"/>
          <p:cNvSpPr txBox="1">
            <a:spLocks noChangeArrowheads="1"/>
          </p:cNvSpPr>
          <p:nvPr/>
        </p:nvSpPr>
        <p:spPr bwMode="auto">
          <a:xfrm>
            <a:off x="7119924" y="4652096"/>
            <a:ext cx="30409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A1FD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/>
            <a:r>
              <a:rPr lang="en-US" altLang="he-IL" sz="1400" dirty="0"/>
              <a:t>1</a:t>
            </a:r>
          </a:p>
        </p:txBody>
      </p:sp>
      <p:sp>
        <p:nvSpPr>
          <p:cNvPr id="29" name="AutoShape 11"/>
          <p:cNvSpPr>
            <a:spLocks noChangeArrowheads="1"/>
          </p:cNvSpPr>
          <p:nvPr/>
        </p:nvSpPr>
        <p:spPr bwMode="auto">
          <a:xfrm>
            <a:off x="4404863" y="4143848"/>
            <a:ext cx="576263" cy="503237"/>
          </a:xfrm>
          <a:prstGeom prst="octagon">
            <a:avLst>
              <a:gd name="adj" fmla="val 29287"/>
            </a:avLst>
          </a:prstGeom>
          <a:solidFill>
            <a:srgbClr val="FFFF00">
              <a:alpha val="50000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he-IL"/>
              <a:t>PC</a:t>
            </a:r>
          </a:p>
        </p:txBody>
      </p:sp>
      <p:cxnSp>
        <p:nvCxnSpPr>
          <p:cNvPr id="34" name="Straight Arrow Connector 33"/>
          <p:cNvCxnSpPr>
            <a:cxnSpLocks/>
          </p:cNvCxnSpPr>
          <p:nvPr/>
        </p:nvCxnSpPr>
        <p:spPr>
          <a:xfrm>
            <a:off x="4700818" y="4666561"/>
            <a:ext cx="17504" cy="89821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7" name="AutoShape 11"/>
          <p:cNvSpPr>
            <a:spLocks noChangeArrowheads="1"/>
          </p:cNvSpPr>
          <p:nvPr/>
        </p:nvSpPr>
        <p:spPr bwMode="auto">
          <a:xfrm>
            <a:off x="5206546" y="4340463"/>
            <a:ext cx="576263" cy="503237"/>
          </a:xfrm>
          <a:prstGeom prst="octagon">
            <a:avLst>
              <a:gd name="adj" fmla="val 29287"/>
            </a:avLst>
          </a:prstGeom>
          <a:solidFill>
            <a:srgbClr val="FFFF00">
              <a:alpha val="50000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he-IL" dirty="0"/>
              <a:t>FM</a:t>
            </a:r>
          </a:p>
        </p:txBody>
      </p:sp>
      <p:cxnSp>
        <p:nvCxnSpPr>
          <p:cNvPr id="32" name="Straight Arrow Connector 31"/>
          <p:cNvCxnSpPr>
            <a:stCxn id="37" idx="2"/>
          </p:cNvCxnSpPr>
          <p:nvPr/>
        </p:nvCxnSpPr>
        <p:spPr>
          <a:xfrm>
            <a:off x="5635426" y="4843700"/>
            <a:ext cx="700856" cy="72107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8" name="Rectangle 7"/>
          <p:cNvSpPr>
            <a:spLocks noChangeArrowheads="1"/>
          </p:cNvSpPr>
          <p:nvPr/>
        </p:nvSpPr>
        <p:spPr bwMode="auto">
          <a:xfrm>
            <a:off x="4146483" y="2978968"/>
            <a:ext cx="1267486" cy="360362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he-IL" dirty="0"/>
              <a:t>101</a:t>
            </a:r>
          </a:p>
        </p:txBody>
      </p:sp>
      <p:sp>
        <p:nvSpPr>
          <p:cNvPr id="39" name="Rectangle 7"/>
          <p:cNvSpPr>
            <a:spLocks noChangeArrowheads="1"/>
          </p:cNvSpPr>
          <p:nvPr/>
        </p:nvSpPr>
        <p:spPr bwMode="auto">
          <a:xfrm>
            <a:off x="5413969" y="2978967"/>
            <a:ext cx="1267486" cy="360362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he-IL" dirty="0"/>
              <a:t>102</a:t>
            </a:r>
          </a:p>
        </p:txBody>
      </p:sp>
      <p:sp>
        <p:nvSpPr>
          <p:cNvPr id="40" name="Rectangle 7"/>
          <p:cNvSpPr>
            <a:spLocks noChangeArrowheads="1"/>
          </p:cNvSpPr>
          <p:nvPr/>
        </p:nvSpPr>
        <p:spPr bwMode="auto">
          <a:xfrm>
            <a:off x="2878997" y="2978967"/>
            <a:ext cx="1267486" cy="360362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he-IL" dirty="0"/>
              <a:t>100</a:t>
            </a:r>
          </a:p>
        </p:txBody>
      </p:sp>
      <p:cxnSp>
        <p:nvCxnSpPr>
          <p:cNvPr id="41" name="Straight Arrow Connector 40"/>
          <p:cNvCxnSpPr/>
          <p:nvPr/>
        </p:nvCxnSpPr>
        <p:spPr>
          <a:xfrm flipV="1">
            <a:off x="4700818" y="3339330"/>
            <a:ext cx="79408" cy="80451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2" name="Freeform 16"/>
          <p:cNvSpPr>
            <a:spLocks/>
          </p:cNvSpPr>
          <p:nvPr/>
        </p:nvSpPr>
        <p:spPr bwMode="auto">
          <a:xfrm flipV="1">
            <a:off x="2013288" y="3333999"/>
            <a:ext cx="2391573" cy="1332561"/>
          </a:xfrm>
          <a:custGeom>
            <a:avLst/>
            <a:gdLst>
              <a:gd name="T0" fmla="*/ 0 w 959"/>
              <a:gd name="T1" fmla="*/ 0 h 544"/>
              <a:gd name="T2" fmla="*/ 723 w 959"/>
              <a:gd name="T3" fmla="*/ 199 h 544"/>
              <a:gd name="T4" fmla="*/ 959 w 959"/>
              <a:gd name="T5" fmla="*/ 544 h 5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959" h="544">
                <a:moveTo>
                  <a:pt x="0" y="0"/>
                </a:moveTo>
                <a:cubicBezTo>
                  <a:pt x="120" y="33"/>
                  <a:pt x="563" y="108"/>
                  <a:pt x="723" y="199"/>
                </a:cubicBezTo>
                <a:cubicBezTo>
                  <a:pt x="883" y="290"/>
                  <a:pt x="910" y="472"/>
                  <a:pt x="959" y="544"/>
                </a:cubicBezTo>
              </a:path>
            </a:pathLst>
          </a:custGeom>
          <a:noFill/>
          <a:ln w="15875" cap="flat" cmpd="sng">
            <a:solidFill>
              <a:schemeClr val="tx1"/>
            </a:solidFill>
            <a:prstDash val="solid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A1FD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e-IL"/>
          </a:p>
        </p:txBody>
      </p:sp>
      <p:sp>
        <p:nvSpPr>
          <p:cNvPr id="43" name="AutoShape 11"/>
          <p:cNvSpPr>
            <a:spLocks noChangeArrowheads="1"/>
          </p:cNvSpPr>
          <p:nvPr/>
        </p:nvSpPr>
        <p:spPr bwMode="auto">
          <a:xfrm>
            <a:off x="3627700" y="4348353"/>
            <a:ext cx="576263" cy="503237"/>
          </a:xfrm>
          <a:prstGeom prst="octagon">
            <a:avLst>
              <a:gd name="adj" fmla="val 29287"/>
            </a:avLst>
          </a:prstGeom>
          <a:solidFill>
            <a:srgbClr val="FFFF00">
              <a:alpha val="50000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he-IL" dirty="0"/>
              <a:t>FM</a:t>
            </a:r>
          </a:p>
        </p:txBody>
      </p:sp>
      <p:cxnSp>
        <p:nvCxnSpPr>
          <p:cNvPr id="44" name="Straight Arrow Connector 43"/>
          <p:cNvCxnSpPr>
            <a:stCxn id="43" idx="6"/>
          </p:cNvCxnSpPr>
          <p:nvPr/>
        </p:nvCxnSpPr>
        <p:spPr>
          <a:xfrm flipH="1" flipV="1">
            <a:off x="3512740" y="3339329"/>
            <a:ext cx="262343" cy="10090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>
            <a:stCxn id="43" idx="3"/>
          </p:cNvCxnSpPr>
          <p:nvPr/>
        </p:nvCxnSpPr>
        <p:spPr>
          <a:xfrm flipH="1">
            <a:off x="3419273" y="4851590"/>
            <a:ext cx="355810" cy="7131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>
            <a:stCxn id="37" idx="7"/>
            <a:endCxn id="39" idx="2"/>
          </p:cNvCxnSpPr>
          <p:nvPr/>
        </p:nvCxnSpPr>
        <p:spPr>
          <a:xfrm flipV="1">
            <a:off x="5635426" y="3339329"/>
            <a:ext cx="412286" cy="100113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3" name="Rectangle 8">
            <a:extLst>
              <a:ext uri="{FF2B5EF4-FFF2-40B4-BE49-F238E27FC236}">
                <a16:creationId xmlns:a16="http://schemas.microsoft.com/office/drawing/2014/main" id="{1FDBC43D-CBC2-405D-B51A-19B710CE76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52662" y="5564774"/>
            <a:ext cx="4264182" cy="358775"/>
          </a:xfrm>
          <a:prstGeom prst="rect">
            <a:avLst/>
          </a:prstGeom>
          <a:solidFill>
            <a:srgbClr val="FF0000">
              <a:alpha val="50000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e-IL"/>
          </a:p>
        </p:txBody>
      </p:sp>
      <p:sp>
        <p:nvSpPr>
          <p:cNvPr id="35" name="Text Box 12">
            <a:extLst>
              <a:ext uri="{FF2B5EF4-FFF2-40B4-BE49-F238E27FC236}">
                <a16:creationId xmlns:a16="http://schemas.microsoft.com/office/drawing/2014/main" id="{040ACE4B-BFC1-45C8-A74D-1728994E09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68186" y="5971230"/>
            <a:ext cx="10239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A1FD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rtl="1"/>
            <a:r>
              <a:rPr lang="he-IL" altLang="he-IL" sz="1400" dirty="0"/>
              <a:t>מאגר דפדוף</a:t>
            </a:r>
            <a:endParaRPr lang="en-US" altLang="he-IL" sz="1400" dirty="0"/>
          </a:p>
        </p:txBody>
      </p:sp>
      <p:sp>
        <p:nvSpPr>
          <p:cNvPr id="36" name="Rectangle 18">
            <a:extLst>
              <a:ext uri="{FF2B5EF4-FFF2-40B4-BE49-F238E27FC236}">
                <a16:creationId xmlns:a16="http://schemas.microsoft.com/office/drawing/2014/main" id="{0167704A-0DAD-497B-9552-D2A06E115A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03106" y="5559445"/>
            <a:ext cx="822960" cy="364102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he-IL" dirty="0" err="1"/>
              <a:t>execB</a:t>
            </a:r>
            <a:endParaRPr lang="en-US" altLang="he-IL" dirty="0"/>
          </a:p>
        </p:txBody>
      </p:sp>
      <p:sp>
        <p:nvSpPr>
          <p:cNvPr id="46" name="Rectangle 18">
            <a:extLst>
              <a:ext uri="{FF2B5EF4-FFF2-40B4-BE49-F238E27FC236}">
                <a16:creationId xmlns:a16="http://schemas.microsoft.com/office/drawing/2014/main" id="{E92A41B9-923D-4246-9BD8-23DB56F410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11268" y="5564773"/>
            <a:ext cx="614108" cy="358775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he-IL" dirty="0" err="1"/>
              <a:t>swp</a:t>
            </a:r>
            <a:endParaRPr lang="en-US" altLang="he-IL" dirty="0"/>
          </a:p>
        </p:txBody>
      </p:sp>
      <p:sp>
        <p:nvSpPr>
          <p:cNvPr id="48" name="Rectangle 18">
            <a:extLst>
              <a:ext uri="{FF2B5EF4-FFF2-40B4-BE49-F238E27FC236}">
                <a16:creationId xmlns:a16="http://schemas.microsoft.com/office/drawing/2014/main" id="{F612F583-A394-47BA-A5EA-8C25DD4AC9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81360" y="5564772"/>
            <a:ext cx="822960" cy="358775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he-IL" dirty="0" err="1"/>
              <a:t>execA</a:t>
            </a:r>
            <a:endParaRPr lang="en-US" altLang="he-IL" dirty="0"/>
          </a:p>
        </p:txBody>
      </p:sp>
    </p:spTree>
    <p:extLst>
      <p:ext uri="{BB962C8B-B14F-4D97-AF65-F5344CB8AC3E}">
        <p14:creationId xmlns:p14="http://schemas.microsoft.com/office/powerpoint/2010/main" val="3866937036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460257" y="686552"/>
            <a:ext cx="6781045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he-IL" dirty="0"/>
              <a:t>2. תהליך </a:t>
            </a:r>
            <a:r>
              <a:rPr lang="en-US" dirty="0"/>
              <a:t>B</a:t>
            </a:r>
            <a:r>
              <a:rPr lang="he-IL" dirty="0"/>
              <a:t> ניגש לקריאה לדף </a:t>
            </a:r>
            <a:r>
              <a:rPr lang="en-US" dirty="0"/>
              <a:t>1</a:t>
            </a:r>
            <a:r>
              <a:rPr lang="he-IL" dirty="0"/>
              <a:t> ומיד אח"כ ניגש לדף </a:t>
            </a:r>
            <a:r>
              <a:rPr lang="en-US" dirty="0"/>
              <a:t>0</a:t>
            </a:r>
            <a:r>
              <a:rPr lang="he-IL" dirty="0"/>
              <a:t>.</a:t>
            </a:r>
            <a:endParaRPr lang="en-US" dirty="0"/>
          </a:p>
        </p:txBody>
      </p:sp>
      <p:sp>
        <p:nvSpPr>
          <p:cNvPr id="12" name="Text Box 1"/>
          <p:cNvSpPr txBox="1">
            <a:spLocks noChangeArrowheads="1"/>
          </p:cNvSpPr>
          <p:nvPr/>
        </p:nvSpPr>
        <p:spPr bwMode="auto">
          <a:xfrm>
            <a:off x="7586172" y="1268019"/>
            <a:ext cx="800100" cy="344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e-IL"/>
          </a:p>
        </p:txBody>
      </p:sp>
      <p:sp>
        <p:nvSpPr>
          <p:cNvPr id="57" name="Rectangle 6"/>
          <p:cNvSpPr>
            <a:spLocks noChangeArrowheads="1"/>
          </p:cNvSpPr>
          <p:nvPr/>
        </p:nvSpPr>
        <p:spPr bwMode="auto">
          <a:xfrm>
            <a:off x="2652662" y="2978968"/>
            <a:ext cx="4264182" cy="360362"/>
          </a:xfrm>
          <a:prstGeom prst="rect">
            <a:avLst/>
          </a:prstGeom>
          <a:solidFill>
            <a:srgbClr val="339966">
              <a:alpha val="50000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e-IL"/>
          </a:p>
        </p:txBody>
      </p:sp>
      <p:sp>
        <p:nvSpPr>
          <p:cNvPr id="60" name="AutoShape 9"/>
          <p:cNvSpPr>
            <a:spLocks noChangeArrowheads="1"/>
          </p:cNvSpPr>
          <p:nvPr/>
        </p:nvSpPr>
        <p:spPr bwMode="auto">
          <a:xfrm>
            <a:off x="1461031" y="4292760"/>
            <a:ext cx="552259" cy="544646"/>
          </a:xfrm>
          <a:prstGeom prst="roundRect">
            <a:avLst>
              <a:gd name="adj" fmla="val 16667"/>
            </a:avLst>
          </a:prstGeom>
          <a:solidFill>
            <a:srgbClr val="0070C0"/>
          </a:solidFill>
          <a:ln>
            <a:solidFill>
              <a:schemeClr val="tx1"/>
            </a:solidFill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 altLang="he-IL" dirty="0"/>
              <a:t>A</a:t>
            </a:r>
          </a:p>
        </p:txBody>
      </p:sp>
      <p:sp>
        <p:nvSpPr>
          <p:cNvPr id="61" name="AutoShape 10"/>
          <p:cNvSpPr>
            <a:spLocks noChangeArrowheads="1"/>
          </p:cNvSpPr>
          <p:nvPr/>
        </p:nvSpPr>
        <p:spPr bwMode="auto">
          <a:xfrm>
            <a:off x="7755095" y="4294412"/>
            <a:ext cx="552259" cy="509889"/>
          </a:xfrm>
          <a:prstGeom prst="roundRect">
            <a:avLst>
              <a:gd name="adj" fmla="val 16667"/>
            </a:avLst>
          </a:prstGeom>
          <a:solidFill>
            <a:srgbClr val="FFC000">
              <a:alpha val="50000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he-IL" dirty="0"/>
              <a:t>B</a:t>
            </a:r>
          </a:p>
        </p:txBody>
      </p:sp>
      <p:sp>
        <p:nvSpPr>
          <p:cNvPr id="63" name="Text Box 13"/>
          <p:cNvSpPr txBox="1">
            <a:spLocks noChangeArrowheads="1"/>
          </p:cNvSpPr>
          <p:nvPr/>
        </p:nvSpPr>
        <p:spPr bwMode="auto">
          <a:xfrm>
            <a:off x="4096761" y="2583166"/>
            <a:ext cx="96678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A1FD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he-IL" altLang="he-IL" sz="1400" dirty="0"/>
              <a:t>זיכרון ראשי</a:t>
            </a:r>
            <a:endParaRPr lang="en-US" altLang="he-IL" sz="1400" dirty="0"/>
          </a:p>
        </p:txBody>
      </p:sp>
      <p:sp>
        <p:nvSpPr>
          <p:cNvPr id="64" name="Freeform 16"/>
          <p:cNvSpPr>
            <a:spLocks/>
          </p:cNvSpPr>
          <p:nvPr/>
        </p:nvSpPr>
        <p:spPr bwMode="auto">
          <a:xfrm flipV="1">
            <a:off x="2013288" y="3339328"/>
            <a:ext cx="1342636" cy="1078755"/>
          </a:xfrm>
          <a:custGeom>
            <a:avLst/>
            <a:gdLst>
              <a:gd name="T0" fmla="*/ 0 w 959"/>
              <a:gd name="T1" fmla="*/ 0 h 544"/>
              <a:gd name="T2" fmla="*/ 723 w 959"/>
              <a:gd name="T3" fmla="*/ 199 h 544"/>
              <a:gd name="T4" fmla="*/ 959 w 959"/>
              <a:gd name="T5" fmla="*/ 544 h 5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959" h="544">
                <a:moveTo>
                  <a:pt x="0" y="0"/>
                </a:moveTo>
                <a:cubicBezTo>
                  <a:pt x="120" y="33"/>
                  <a:pt x="563" y="108"/>
                  <a:pt x="723" y="199"/>
                </a:cubicBezTo>
                <a:cubicBezTo>
                  <a:pt x="883" y="290"/>
                  <a:pt x="910" y="472"/>
                  <a:pt x="959" y="544"/>
                </a:cubicBezTo>
              </a:path>
            </a:pathLst>
          </a:custGeom>
          <a:noFill/>
          <a:ln w="15875" cap="flat" cmpd="sng">
            <a:solidFill>
              <a:schemeClr val="tx1"/>
            </a:solidFill>
            <a:prstDash val="solid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A1FD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e-IL"/>
          </a:p>
        </p:txBody>
      </p:sp>
      <p:sp>
        <p:nvSpPr>
          <p:cNvPr id="70" name="Text Box 15"/>
          <p:cNvSpPr txBox="1">
            <a:spLocks noChangeArrowheads="1"/>
          </p:cNvSpPr>
          <p:nvPr/>
        </p:nvSpPr>
        <p:spPr bwMode="auto">
          <a:xfrm>
            <a:off x="2120313" y="4064855"/>
            <a:ext cx="276038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A1FD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altLang="he-IL" sz="1400" dirty="0"/>
              <a:t>0</a:t>
            </a:r>
          </a:p>
        </p:txBody>
      </p:sp>
      <p:sp>
        <p:nvSpPr>
          <p:cNvPr id="72" name="Text Box 15"/>
          <p:cNvSpPr txBox="1">
            <a:spLocks noChangeArrowheads="1"/>
          </p:cNvSpPr>
          <p:nvPr/>
        </p:nvSpPr>
        <p:spPr bwMode="auto">
          <a:xfrm>
            <a:off x="2124373" y="4348353"/>
            <a:ext cx="28978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A1FD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/>
            <a:r>
              <a:rPr lang="en-US" altLang="he-IL" sz="1400" dirty="0"/>
              <a:t>1</a:t>
            </a:r>
          </a:p>
        </p:txBody>
      </p:sp>
      <p:sp>
        <p:nvSpPr>
          <p:cNvPr id="75" name="Freeform 16"/>
          <p:cNvSpPr>
            <a:spLocks/>
          </p:cNvSpPr>
          <p:nvPr/>
        </p:nvSpPr>
        <p:spPr bwMode="auto">
          <a:xfrm flipH="1" flipV="1">
            <a:off x="6211688" y="3349064"/>
            <a:ext cx="1543406" cy="1060487"/>
          </a:xfrm>
          <a:custGeom>
            <a:avLst/>
            <a:gdLst>
              <a:gd name="T0" fmla="*/ 0 w 959"/>
              <a:gd name="T1" fmla="*/ 0 h 544"/>
              <a:gd name="T2" fmla="*/ 723 w 959"/>
              <a:gd name="T3" fmla="*/ 199 h 544"/>
              <a:gd name="T4" fmla="*/ 959 w 959"/>
              <a:gd name="T5" fmla="*/ 544 h 5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959" h="544">
                <a:moveTo>
                  <a:pt x="0" y="0"/>
                </a:moveTo>
                <a:cubicBezTo>
                  <a:pt x="120" y="33"/>
                  <a:pt x="563" y="108"/>
                  <a:pt x="723" y="199"/>
                </a:cubicBezTo>
                <a:cubicBezTo>
                  <a:pt x="883" y="290"/>
                  <a:pt x="910" y="472"/>
                  <a:pt x="959" y="544"/>
                </a:cubicBezTo>
              </a:path>
            </a:pathLst>
          </a:custGeom>
          <a:noFill/>
          <a:ln w="15875" cap="flat" cmpd="sng">
            <a:solidFill>
              <a:schemeClr val="tx1"/>
            </a:solidFill>
            <a:prstDash val="solid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A1FD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e-IL"/>
          </a:p>
        </p:txBody>
      </p:sp>
      <p:sp>
        <p:nvSpPr>
          <p:cNvPr id="76" name="Text Box 15"/>
          <p:cNvSpPr txBox="1">
            <a:spLocks noChangeArrowheads="1"/>
          </p:cNvSpPr>
          <p:nvPr/>
        </p:nvSpPr>
        <p:spPr bwMode="auto">
          <a:xfrm>
            <a:off x="7074044" y="4025558"/>
            <a:ext cx="30409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A1FD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/>
            <a:r>
              <a:rPr lang="en-US" altLang="he-IL" sz="1400" dirty="0"/>
              <a:t>1</a:t>
            </a:r>
          </a:p>
        </p:txBody>
      </p:sp>
      <p:sp>
        <p:nvSpPr>
          <p:cNvPr id="29" name="AutoShape 11"/>
          <p:cNvSpPr>
            <a:spLocks noChangeArrowheads="1"/>
          </p:cNvSpPr>
          <p:nvPr/>
        </p:nvSpPr>
        <p:spPr bwMode="auto">
          <a:xfrm>
            <a:off x="4404863" y="4143848"/>
            <a:ext cx="576263" cy="503237"/>
          </a:xfrm>
          <a:prstGeom prst="octagon">
            <a:avLst>
              <a:gd name="adj" fmla="val 29287"/>
            </a:avLst>
          </a:prstGeom>
          <a:solidFill>
            <a:srgbClr val="FFFF00">
              <a:alpha val="50000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he-IL"/>
              <a:t>PC</a:t>
            </a:r>
          </a:p>
        </p:txBody>
      </p:sp>
      <p:cxnSp>
        <p:nvCxnSpPr>
          <p:cNvPr id="34" name="Straight Arrow Connector 33"/>
          <p:cNvCxnSpPr>
            <a:cxnSpLocks/>
          </p:cNvCxnSpPr>
          <p:nvPr/>
        </p:nvCxnSpPr>
        <p:spPr>
          <a:xfrm>
            <a:off x="4700818" y="4666561"/>
            <a:ext cx="17504" cy="89821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6" name="Rectangle 7"/>
          <p:cNvSpPr>
            <a:spLocks noChangeArrowheads="1"/>
          </p:cNvSpPr>
          <p:nvPr/>
        </p:nvSpPr>
        <p:spPr bwMode="auto">
          <a:xfrm>
            <a:off x="4146483" y="2978968"/>
            <a:ext cx="1267486" cy="360362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he-IL" dirty="0"/>
              <a:t>101</a:t>
            </a:r>
          </a:p>
        </p:txBody>
      </p:sp>
      <p:sp>
        <p:nvSpPr>
          <p:cNvPr id="38" name="Rectangle 7"/>
          <p:cNvSpPr>
            <a:spLocks noChangeArrowheads="1"/>
          </p:cNvSpPr>
          <p:nvPr/>
        </p:nvSpPr>
        <p:spPr bwMode="auto">
          <a:xfrm>
            <a:off x="5413969" y="2978967"/>
            <a:ext cx="1267486" cy="360362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he-IL" dirty="0"/>
              <a:t>102</a:t>
            </a:r>
          </a:p>
        </p:txBody>
      </p:sp>
      <p:sp>
        <p:nvSpPr>
          <p:cNvPr id="39" name="Rectangle 7"/>
          <p:cNvSpPr>
            <a:spLocks noChangeArrowheads="1"/>
          </p:cNvSpPr>
          <p:nvPr/>
        </p:nvSpPr>
        <p:spPr bwMode="auto">
          <a:xfrm>
            <a:off x="2878997" y="2978967"/>
            <a:ext cx="1267486" cy="360362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he-IL" dirty="0"/>
              <a:t>100</a:t>
            </a:r>
          </a:p>
        </p:txBody>
      </p:sp>
      <p:cxnSp>
        <p:nvCxnSpPr>
          <p:cNvPr id="40" name="Straight Arrow Connector 39"/>
          <p:cNvCxnSpPr/>
          <p:nvPr/>
        </p:nvCxnSpPr>
        <p:spPr>
          <a:xfrm flipV="1">
            <a:off x="4700818" y="3339330"/>
            <a:ext cx="79408" cy="80451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1" name="Freeform 16"/>
          <p:cNvSpPr>
            <a:spLocks/>
          </p:cNvSpPr>
          <p:nvPr/>
        </p:nvSpPr>
        <p:spPr bwMode="auto">
          <a:xfrm flipV="1">
            <a:off x="2013288" y="3333999"/>
            <a:ext cx="2391573" cy="1332561"/>
          </a:xfrm>
          <a:custGeom>
            <a:avLst/>
            <a:gdLst>
              <a:gd name="T0" fmla="*/ 0 w 959"/>
              <a:gd name="T1" fmla="*/ 0 h 544"/>
              <a:gd name="T2" fmla="*/ 723 w 959"/>
              <a:gd name="T3" fmla="*/ 199 h 544"/>
              <a:gd name="T4" fmla="*/ 959 w 959"/>
              <a:gd name="T5" fmla="*/ 544 h 5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959" h="544">
                <a:moveTo>
                  <a:pt x="0" y="0"/>
                </a:moveTo>
                <a:cubicBezTo>
                  <a:pt x="120" y="33"/>
                  <a:pt x="563" y="108"/>
                  <a:pt x="723" y="199"/>
                </a:cubicBezTo>
                <a:cubicBezTo>
                  <a:pt x="883" y="290"/>
                  <a:pt x="910" y="472"/>
                  <a:pt x="959" y="544"/>
                </a:cubicBezTo>
              </a:path>
            </a:pathLst>
          </a:custGeom>
          <a:noFill/>
          <a:ln w="15875" cap="flat" cmpd="sng">
            <a:solidFill>
              <a:schemeClr val="tx1"/>
            </a:solidFill>
            <a:prstDash val="solid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A1FD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e-IL"/>
          </a:p>
        </p:txBody>
      </p:sp>
      <p:sp>
        <p:nvSpPr>
          <p:cNvPr id="42" name="AutoShape 11"/>
          <p:cNvSpPr>
            <a:spLocks noChangeArrowheads="1"/>
          </p:cNvSpPr>
          <p:nvPr/>
        </p:nvSpPr>
        <p:spPr bwMode="auto">
          <a:xfrm>
            <a:off x="3627700" y="4348353"/>
            <a:ext cx="576263" cy="503237"/>
          </a:xfrm>
          <a:prstGeom prst="octagon">
            <a:avLst>
              <a:gd name="adj" fmla="val 29287"/>
            </a:avLst>
          </a:prstGeom>
          <a:solidFill>
            <a:srgbClr val="FFFF00">
              <a:alpha val="50000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he-IL" dirty="0"/>
              <a:t>FM</a:t>
            </a:r>
          </a:p>
        </p:txBody>
      </p:sp>
      <p:cxnSp>
        <p:nvCxnSpPr>
          <p:cNvPr id="43" name="Straight Arrow Connector 42"/>
          <p:cNvCxnSpPr>
            <a:stCxn id="42" idx="6"/>
          </p:cNvCxnSpPr>
          <p:nvPr/>
        </p:nvCxnSpPr>
        <p:spPr>
          <a:xfrm flipH="1" flipV="1">
            <a:off x="3512740" y="3339329"/>
            <a:ext cx="262343" cy="10090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stCxn id="42" idx="3"/>
          </p:cNvCxnSpPr>
          <p:nvPr/>
        </p:nvCxnSpPr>
        <p:spPr>
          <a:xfrm flipH="1">
            <a:off x="3419273" y="4851590"/>
            <a:ext cx="355810" cy="7131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5" name="Freeform 16"/>
          <p:cNvSpPr>
            <a:spLocks/>
          </p:cNvSpPr>
          <p:nvPr/>
        </p:nvSpPr>
        <p:spPr bwMode="auto">
          <a:xfrm flipH="1">
            <a:off x="4897260" y="4633243"/>
            <a:ext cx="2857834" cy="942222"/>
          </a:xfrm>
          <a:custGeom>
            <a:avLst/>
            <a:gdLst>
              <a:gd name="T0" fmla="*/ 0 w 959"/>
              <a:gd name="T1" fmla="*/ 0 h 544"/>
              <a:gd name="T2" fmla="*/ 723 w 959"/>
              <a:gd name="T3" fmla="*/ 199 h 544"/>
              <a:gd name="T4" fmla="*/ 959 w 959"/>
              <a:gd name="T5" fmla="*/ 544 h 5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959" h="544">
                <a:moveTo>
                  <a:pt x="0" y="0"/>
                </a:moveTo>
                <a:cubicBezTo>
                  <a:pt x="120" y="33"/>
                  <a:pt x="563" y="108"/>
                  <a:pt x="723" y="199"/>
                </a:cubicBezTo>
                <a:cubicBezTo>
                  <a:pt x="883" y="290"/>
                  <a:pt x="910" y="472"/>
                  <a:pt x="959" y="544"/>
                </a:cubicBezTo>
              </a:path>
            </a:pathLst>
          </a:custGeom>
          <a:noFill/>
          <a:ln w="15875" cap="flat" cmpd="sng">
            <a:solidFill>
              <a:schemeClr val="tx1"/>
            </a:solidFill>
            <a:prstDash val="solid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A1FD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e-IL"/>
          </a:p>
        </p:txBody>
      </p:sp>
      <p:sp>
        <p:nvSpPr>
          <p:cNvPr id="46" name="AutoShape 11"/>
          <p:cNvSpPr>
            <a:spLocks noChangeArrowheads="1"/>
          </p:cNvSpPr>
          <p:nvPr/>
        </p:nvSpPr>
        <p:spPr bwMode="auto">
          <a:xfrm>
            <a:off x="5206546" y="4340463"/>
            <a:ext cx="576263" cy="503237"/>
          </a:xfrm>
          <a:prstGeom prst="octagon">
            <a:avLst>
              <a:gd name="adj" fmla="val 29287"/>
            </a:avLst>
          </a:prstGeom>
          <a:solidFill>
            <a:srgbClr val="FFFF00">
              <a:alpha val="50000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he-IL" dirty="0"/>
              <a:t>FM</a:t>
            </a:r>
          </a:p>
        </p:txBody>
      </p:sp>
      <p:cxnSp>
        <p:nvCxnSpPr>
          <p:cNvPr id="47" name="Straight Arrow Connector 46"/>
          <p:cNvCxnSpPr>
            <a:stCxn id="46" idx="2"/>
          </p:cNvCxnSpPr>
          <p:nvPr/>
        </p:nvCxnSpPr>
        <p:spPr>
          <a:xfrm>
            <a:off x="5635426" y="4843700"/>
            <a:ext cx="700856" cy="72107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>
            <a:stCxn id="46" idx="7"/>
          </p:cNvCxnSpPr>
          <p:nvPr/>
        </p:nvCxnSpPr>
        <p:spPr>
          <a:xfrm flipV="1">
            <a:off x="5635426" y="3339329"/>
            <a:ext cx="412286" cy="100113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9" name="Text Box 15"/>
          <p:cNvSpPr txBox="1">
            <a:spLocks noChangeArrowheads="1"/>
          </p:cNvSpPr>
          <p:nvPr/>
        </p:nvSpPr>
        <p:spPr bwMode="auto">
          <a:xfrm>
            <a:off x="7150744" y="4459028"/>
            <a:ext cx="268486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A1FD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/>
            <a:r>
              <a:rPr lang="en-US" altLang="he-IL" sz="1400" dirty="0"/>
              <a:t>0</a:t>
            </a:r>
          </a:p>
        </p:txBody>
      </p:sp>
      <p:sp>
        <p:nvSpPr>
          <p:cNvPr id="33" name="Rectangle 8">
            <a:extLst>
              <a:ext uri="{FF2B5EF4-FFF2-40B4-BE49-F238E27FC236}">
                <a16:creationId xmlns:a16="http://schemas.microsoft.com/office/drawing/2014/main" id="{F1C4DB40-1096-46A7-A9CB-D212274B5F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52662" y="5564774"/>
            <a:ext cx="4264182" cy="358775"/>
          </a:xfrm>
          <a:prstGeom prst="rect">
            <a:avLst/>
          </a:prstGeom>
          <a:solidFill>
            <a:srgbClr val="FF0000">
              <a:alpha val="50000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e-IL"/>
          </a:p>
        </p:txBody>
      </p:sp>
      <p:sp>
        <p:nvSpPr>
          <p:cNvPr id="35" name="Text Box 12">
            <a:extLst>
              <a:ext uri="{FF2B5EF4-FFF2-40B4-BE49-F238E27FC236}">
                <a16:creationId xmlns:a16="http://schemas.microsoft.com/office/drawing/2014/main" id="{A47A3C13-14C8-4394-B136-038F4620EF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68186" y="5971230"/>
            <a:ext cx="10239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A1FD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rtl="1"/>
            <a:r>
              <a:rPr lang="he-IL" altLang="he-IL" sz="1400" dirty="0"/>
              <a:t>מאגר דפדוף</a:t>
            </a:r>
            <a:endParaRPr lang="en-US" altLang="he-IL" sz="1400" dirty="0"/>
          </a:p>
        </p:txBody>
      </p:sp>
      <p:sp>
        <p:nvSpPr>
          <p:cNvPr id="37" name="Rectangle 18">
            <a:extLst>
              <a:ext uri="{FF2B5EF4-FFF2-40B4-BE49-F238E27FC236}">
                <a16:creationId xmlns:a16="http://schemas.microsoft.com/office/drawing/2014/main" id="{67AD9979-8201-4AFB-A12B-E917245312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03106" y="5559445"/>
            <a:ext cx="822960" cy="364102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he-IL" dirty="0" err="1"/>
              <a:t>execB</a:t>
            </a:r>
            <a:endParaRPr lang="en-US" altLang="he-IL" dirty="0"/>
          </a:p>
        </p:txBody>
      </p:sp>
      <p:sp>
        <p:nvSpPr>
          <p:cNvPr id="50" name="Rectangle 18">
            <a:extLst>
              <a:ext uri="{FF2B5EF4-FFF2-40B4-BE49-F238E27FC236}">
                <a16:creationId xmlns:a16="http://schemas.microsoft.com/office/drawing/2014/main" id="{36808B9F-5430-4323-9179-D523D36673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11268" y="5564773"/>
            <a:ext cx="614108" cy="358775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he-IL" dirty="0" err="1"/>
              <a:t>swp</a:t>
            </a:r>
            <a:endParaRPr lang="en-US" altLang="he-IL" dirty="0"/>
          </a:p>
        </p:txBody>
      </p:sp>
      <p:sp>
        <p:nvSpPr>
          <p:cNvPr id="51" name="Rectangle 18">
            <a:extLst>
              <a:ext uri="{FF2B5EF4-FFF2-40B4-BE49-F238E27FC236}">
                <a16:creationId xmlns:a16="http://schemas.microsoft.com/office/drawing/2014/main" id="{FEDF28B2-852E-4B06-BDB9-F7D0FDC12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81360" y="5564772"/>
            <a:ext cx="822960" cy="358775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he-IL" dirty="0" err="1"/>
              <a:t>execA</a:t>
            </a:r>
            <a:endParaRPr lang="en-US" altLang="he-IL" dirty="0"/>
          </a:p>
        </p:txBody>
      </p:sp>
    </p:spTree>
    <p:extLst>
      <p:ext uri="{BB962C8B-B14F-4D97-AF65-F5344CB8AC3E}">
        <p14:creationId xmlns:p14="http://schemas.microsoft.com/office/powerpoint/2010/main" val="2561375198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460257" y="686552"/>
            <a:ext cx="6781045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he-IL" dirty="0"/>
              <a:t>2. תהליך </a:t>
            </a:r>
            <a:r>
              <a:rPr lang="en-US" dirty="0"/>
              <a:t>B</a:t>
            </a:r>
            <a:r>
              <a:rPr lang="he-IL" dirty="0"/>
              <a:t> ניגש לקריאה לדף </a:t>
            </a:r>
            <a:r>
              <a:rPr lang="en-US" dirty="0"/>
              <a:t>1</a:t>
            </a:r>
            <a:r>
              <a:rPr lang="he-IL" dirty="0"/>
              <a:t> ומיד אח"כ ניגש לדף </a:t>
            </a:r>
            <a:r>
              <a:rPr lang="en-US" dirty="0"/>
              <a:t>0</a:t>
            </a:r>
            <a:r>
              <a:rPr lang="he-IL" dirty="0"/>
              <a:t>.</a:t>
            </a:r>
            <a:endParaRPr lang="en-US" dirty="0"/>
          </a:p>
        </p:txBody>
      </p:sp>
      <p:sp>
        <p:nvSpPr>
          <p:cNvPr id="12" name="Text Box 1"/>
          <p:cNvSpPr txBox="1">
            <a:spLocks noChangeArrowheads="1"/>
          </p:cNvSpPr>
          <p:nvPr/>
        </p:nvSpPr>
        <p:spPr bwMode="auto">
          <a:xfrm>
            <a:off x="7586172" y="1268019"/>
            <a:ext cx="800100" cy="344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e-IL"/>
          </a:p>
        </p:txBody>
      </p:sp>
      <p:sp>
        <p:nvSpPr>
          <p:cNvPr id="57" name="Rectangle 6"/>
          <p:cNvSpPr>
            <a:spLocks noChangeArrowheads="1"/>
          </p:cNvSpPr>
          <p:nvPr/>
        </p:nvSpPr>
        <p:spPr bwMode="auto">
          <a:xfrm>
            <a:off x="2652662" y="2978968"/>
            <a:ext cx="4264182" cy="360362"/>
          </a:xfrm>
          <a:prstGeom prst="rect">
            <a:avLst/>
          </a:prstGeom>
          <a:solidFill>
            <a:srgbClr val="339966">
              <a:alpha val="50000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e-IL"/>
          </a:p>
        </p:txBody>
      </p:sp>
      <p:sp>
        <p:nvSpPr>
          <p:cNvPr id="60" name="AutoShape 9"/>
          <p:cNvSpPr>
            <a:spLocks noChangeArrowheads="1"/>
          </p:cNvSpPr>
          <p:nvPr/>
        </p:nvSpPr>
        <p:spPr bwMode="auto">
          <a:xfrm>
            <a:off x="1461031" y="4292760"/>
            <a:ext cx="552259" cy="544646"/>
          </a:xfrm>
          <a:prstGeom prst="roundRect">
            <a:avLst>
              <a:gd name="adj" fmla="val 16667"/>
            </a:avLst>
          </a:prstGeom>
          <a:solidFill>
            <a:srgbClr val="0070C0"/>
          </a:solidFill>
          <a:ln>
            <a:solidFill>
              <a:schemeClr val="tx1"/>
            </a:solidFill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 altLang="he-IL" dirty="0"/>
              <a:t>A</a:t>
            </a:r>
          </a:p>
        </p:txBody>
      </p:sp>
      <p:sp>
        <p:nvSpPr>
          <p:cNvPr id="61" name="AutoShape 10"/>
          <p:cNvSpPr>
            <a:spLocks noChangeArrowheads="1"/>
          </p:cNvSpPr>
          <p:nvPr/>
        </p:nvSpPr>
        <p:spPr bwMode="auto">
          <a:xfrm>
            <a:off x="7755095" y="4294412"/>
            <a:ext cx="552259" cy="509889"/>
          </a:xfrm>
          <a:prstGeom prst="roundRect">
            <a:avLst>
              <a:gd name="adj" fmla="val 16667"/>
            </a:avLst>
          </a:prstGeom>
          <a:solidFill>
            <a:srgbClr val="FFC000">
              <a:alpha val="50000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he-IL" dirty="0"/>
              <a:t>B</a:t>
            </a:r>
          </a:p>
        </p:txBody>
      </p:sp>
      <p:sp>
        <p:nvSpPr>
          <p:cNvPr id="63" name="Text Box 13"/>
          <p:cNvSpPr txBox="1">
            <a:spLocks noChangeArrowheads="1"/>
          </p:cNvSpPr>
          <p:nvPr/>
        </p:nvSpPr>
        <p:spPr bwMode="auto">
          <a:xfrm>
            <a:off x="4096761" y="2583166"/>
            <a:ext cx="96678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A1FD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he-IL" altLang="he-IL" sz="1400" dirty="0"/>
              <a:t>זיכרון ראשי</a:t>
            </a:r>
            <a:endParaRPr lang="en-US" altLang="he-IL" sz="1400" dirty="0"/>
          </a:p>
        </p:txBody>
      </p:sp>
      <p:sp>
        <p:nvSpPr>
          <p:cNvPr id="64" name="Freeform 16"/>
          <p:cNvSpPr>
            <a:spLocks/>
          </p:cNvSpPr>
          <p:nvPr/>
        </p:nvSpPr>
        <p:spPr bwMode="auto">
          <a:xfrm flipV="1">
            <a:off x="2013288" y="3339328"/>
            <a:ext cx="1342636" cy="1078755"/>
          </a:xfrm>
          <a:custGeom>
            <a:avLst/>
            <a:gdLst>
              <a:gd name="T0" fmla="*/ 0 w 959"/>
              <a:gd name="T1" fmla="*/ 0 h 544"/>
              <a:gd name="T2" fmla="*/ 723 w 959"/>
              <a:gd name="T3" fmla="*/ 199 h 544"/>
              <a:gd name="T4" fmla="*/ 959 w 959"/>
              <a:gd name="T5" fmla="*/ 544 h 5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959" h="544">
                <a:moveTo>
                  <a:pt x="0" y="0"/>
                </a:moveTo>
                <a:cubicBezTo>
                  <a:pt x="120" y="33"/>
                  <a:pt x="563" y="108"/>
                  <a:pt x="723" y="199"/>
                </a:cubicBezTo>
                <a:cubicBezTo>
                  <a:pt x="883" y="290"/>
                  <a:pt x="910" y="472"/>
                  <a:pt x="959" y="544"/>
                </a:cubicBezTo>
              </a:path>
            </a:pathLst>
          </a:custGeom>
          <a:noFill/>
          <a:ln w="15875" cap="flat" cmpd="sng">
            <a:solidFill>
              <a:schemeClr val="tx1"/>
            </a:solidFill>
            <a:prstDash val="solid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A1FD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e-IL"/>
          </a:p>
        </p:txBody>
      </p:sp>
      <p:sp>
        <p:nvSpPr>
          <p:cNvPr id="70" name="Text Box 15"/>
          <p:cNvSpPr txBox="1">
            <a:spLocks noChangeArrowheads="1"/>
          </p:cNvSpPr>
          <p:nvPr/>
        </p:nvSpPr>
        <p:spPr bwMode="auto">
          <a:xfrm>
            <a:off x="2120313" y="4064855"/>
            <a:ext cx="276038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A1FD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altLang="he-IL" sz="1400" dirty="0"/>
              <a:t>0</a:t>
            </a:r>
          </a:p>
        </p:txBody>
      </p:sp>
      <p:sp>
        <p:nvSpPr>
          <p:cNvPr id="72" name="Text Box 15"/>
          <p:cNvSpPr txBox="1">
            <a:spLocks noChangeArrowheads="1"/>
          </p:cNvSpPr>
          <p:nvPr/>
        </p:nvSpPr>
        <p:spPr bwMode="auto">
          <a:xfrm>
            <a:off x="2124373" y="4348353"/>
            <a:ext cx="28978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A1FD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/>
            <a:r>
              <a:rPr lang="en-US" altLang="he-IL" sz="1400" dirty="0"/>
              <a:t>1</a:t>
            </a:r>
          </a:p>
        </p:txBody>
      </p:sp>
      <p:sp>
        <p:nvSpPr>
          <p:cNvPr id="75" name="Freeform 16"/>
          <p:cNvSpPr>
            <a:spLocks/>
          </p:cNvSpPr>
          <p:nvPr/>
        </p:nvSpPr>
        <p:spPr bwMode="auto">
          <a:xfrm flipH="1" flipV="1">
            <a:off x="5206546" y="3349065"/>
            <a:ext cx="2548547" cy="1368774"/>
          </a:xfrm>
          <a:custGeom>
            <a:avLst/>
            <a:gdLst>
              <a:gd name="T0" fmla="*/ 0 w 959"/>
              <a:gd name="T1" fmla="*/ 0 h 544"/>
              <a:gd name="T2" fmla="*/ 723 w 959"/>
              <a:gd name="T3" fmla="*/ 199 h 544"/>
              <a:gd name="T4" fmla="*/ 959 w 959"/>
              <a:gd name="T5" fmla="*/ 544 h 5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959" h="544">
                <a:moveTo>
                  <a:pt x="0" y="0"/>
                </a:moveTo>
                <a:cubicBezTo>
                  <a:pt x="120" y="33"/>
                  <a:pt x="563" y="108"/>
                  <a:pt x="723" y="199"/>
                </a:cubicBezTo>
                <a:cubicBezTo>
                  <a:pt x="883" y="290"/>
                  <a:pt x="910" y="472"/>
                  <a:pt x="959" y="544"/>
                </a:cubicBezTo>
              </a:path>
            </a:pathLst>
          </a:custGeom>
          <a:noFill/>
          <a:ln w="15875" cap="flat" cmpd="sng">
            <a:solidFill>
              <a:schemeClr val="tx1"/>
            </a:solidFill>
            <a:prstDash val="solid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A1FD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e-IL"/>
          </a:p>
        </p:txBody>
      </p:sp>
      <p:sp>
        <p:nvSpPr>
          <p:cNvPr id="76" name="Text Box 15"/>
          <p:cNvSpPr txBox="1">
            <a:spLocks noChangeArrowheads="1"/>
          </p:cNvSpPr>
          <p:nvPr/>
        </p:nvSpPr>
        <p:spPr bwMode="auto">
          <a:xfrm>
            <a:off x="7119713" y="4354742"/>
            <a:ext cx="30409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A1FD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/>
            <a:r>
              <a:rPr lang="en-US" altLang="he-IL" sz="1400" dirty="0"/>
              <a:t>0</a:t>
            </a:r>
          </a:p>
        </p:txBody>
      </p:sp>
      <p:sp>
        <p:nvSpPr>
          <p:cNvPr id="29" name="AutoShape 11"/>
          <p:cNvSpPr>
            <a:spLocks noChangeArrowheads="1"/>
          </p:cNvSpPr>
          <p:nvPr/>
        </p:nvSpPr>
        <p:spPr bwMode="auto">
          <a:xfrm>
            <a:off x="4404863" y="4143848"/>
            <a:ext cx="576263" cy="503237"/>
          </a:xfrm>
          <a:prstGeom prst="octagon">
            <a:avLst>
              <a:gd name="adj" fmla="val 29287"/>
            </a:avLst>
          </a:prstGeom>
          <a:solidFill>
            <a:srgbClr val="FFFF00">
              <a:alpha val="50000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he-IL"/>
              <a:t>PC</a:t>
            </a:r>
          </a:p>
        </p:txBody>
      </p:sp>
      <p:cxnSp>
        <p:nvCxnSpPr>
          <p:cNvPr id="34" name="Straight Arrow Connector 33"/>
          <p:cNvCxnSpPr>
            <a:cxnSpLocks/>
          </p:cNvCxnSpPr>
          <p:nvPr/>
        </p:nvCxnSpPr>
        <p:spPr>
          <a:xfrm>
            <a:off x="4700818" y="4666561"/>
            <a:ext cx="17504" cy="89821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6" name="Rectangle 7"/>
          <p:cNvSpPr>
            <a:spLocks noChangeArrowheads="1"/>
          </p:cNvSpPr>
          <p:nvPr/>
        </p:nvSpPr>
        <p:spPr bwMode="auto">
          <a:xfrm>
            <a:off x="4146483" y="2978968"/>
            <a:ext cx="1267486" cy="360362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he-IL" dirty="0"/>
              <a:t>101</a:t>
            </a:r>
          </a:p>
        </p:txBody>
      </p:sp>
      <p:sp>
        <p:nvSpPr>
          <p:cNvPr id="38" name="Rectangle 7"/>
          <p:cNvSpPr>
            <a:spLocks noChangeArrowheads="1"/>
          </p:cNvSpPr>
          <p:nvPr/>
        </p:nvSpPr>
        <p:spPr bwMode="auto">
          <a:xfrm>
            <a:off x="5413969" y="2978967"/>
            <a:ext cx="1267486" cy="360362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he-IL" dirty="0"/>
              <a:t>102</a:t>
            </a:r>
          </a:p>
        </p:txBody>
      </p:sp>
      <p:sp>
        <p:nvSpPr>
          <p:cNvPr id="39" name="Rectangle 7"/>
          <p:cNvSpPr>
            <a:spLocks noChangeArrowheads="1"/>
          </p:cNvSpPr>
          <p:nvPr/>
        </p:nvSpPr>
        <p:spPr bwMode="auto">
          <a:xfrm>
            <a:off x="2878997" y="2978967"/>
            <a:ext cx="1267486" cy="360362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he-IL" dirty="0"/>
              <a:t>100</a:t>
            </a:r>
          </a:p>
        </p:txBody>
      </p:sp>
      <p:cxnSp>
        <p:nvCxnSpPr>
          <p:cNvPr id="40" name="Straight Arrow Connector 39"/>
          <p:cNvCxnSpPr/>
          <p:nvPr/>
        </p:nvCxnSpPr>
        <p:spPr>
          <a:xfrm flipV="1">
            <a:off x="4700818" y="3339330"/>
            <a:ext cx="79408" cy="80451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1" name="Freeform 16"/>
          <p:cNvSpPr>
            <a:spLocks/>
          </p:cNvSpPr>
          <p:nvPr/>
        </p:nvSpPr>
        <p:spPr bwMode="auto">
          <a:xfrm flipV="1">
            <a:off x="2013288" y="3333999"/>
            <a:ext cx="2391573" cy="1332561"/>
          </a:xfrm>
          <a:custGeom>
            <a:avLst/>
            <a:gdLst>
              <a:gd name="T0" fmla="*/ 0 w 959"/>
              <a:gd name="T1" fmla="*/ 0 h 544"/>
              <a:gd name="T2" fmla="*/ 723 w 959"/>
              <a:gd name="T3" fmla="*/ 199 h 544"/>
              <a:gd name="T4" fmla="*/ 959 w 959"/>
              <a:gd name="T5" fmla="*/ 544 h 5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959" h="544">
                <a:moveTo>
                  <a:pt x="0" y="0"/>
                </a:moveTo>
                <a:cubicBezTo>
                  <a:pt x="120" y="33"/>
                  <a:pt x="563" y="108"/>
                  <a:pt x="723" y="199"/>
                </a:cubicBezTo>
                <a:cubicBezTo>
                  <a:pt x="883" y="290"/>
                  <a:pt x="910" y="472"/>
                  <a:pt x="959" y="544"/>
                </a:cubicBezTo>
              </a:path>
            </a:pathLst>
          </a:custGeom>
          <a:noFill/>
          <a:ln w="15875" cap="flat" cmpd="sng">
            <a:solidFill>
              <a:schemeClr val="tx1"/>
            </a:solidFill>
            <a:prstDash val="solid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A1FD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e-IL"/>
          </a:p>
        </p:txBody>
      </p:sp>
      <p:sp>
        <p:nvSpPr>
          <p:cNvPr id="42" name="AutoShape 11"/>
          <p:cNvSpPr>
            <a:spLocks noChangeArrowheads="1"/>
          </p:cNvSpPr>
          <p:nvPr/>
        </p:nvSpPr>
        <p:spPr bwMode="auto">
          <a:xfrm>
            <a:off x="3627700" y="4348353"/>
            <a:ext cx="576263" cy="503237"/>
          </a:xfrm>
          <a:prstGeom prst="octagon">
            <a:avLst>
              <a:gd name="adj" fmla="val 29287"/>
            </a:avLst>
          </a:prstGeom>
          <a:solidFill>
            <a:srgbClr val="FFFF00">
              <a:alpha val="50000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he-IL" dirty="0"/>
              <a:t>FM</a:t>
            </a:r>
          </a:p>
        </p:txBody>
      </p:sp>
      <p:cxnSp>
        <p:nvCxnSpPr>
          <p:cNvPr id="43" name="Straight Arrow Connector 42"/>
          <p:cNvCxnSpPr>
            <a:stCxn id="42" idx="6"/>
          </p:cNvCxnSpPr>
          <p:nvPr/>
        </p:nvCxnSpPr>
        <p:spPr>
          <a:xfrm flipH="1" flipV="1">
            <a:off x="3512740" y="3339329"/>
            <a:ext cx="262343" cy="10090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stCxn id="42" idx="3"/>
          </p:cNvCxnSpPr>
          <p:nvPr/>
        </p:nvCxnSpPr>
        <p:spPr>
          <a:xfrm flipH="1">
            <a:off x="3419273" y="4851590"/>
            <a:ext cx="355810" cy="7131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6" name="AutoShape 11"/>
          <p:cNvSpPr>
            <a:spLocks noChangeArrowheads="1"/>
          </p:cNvSpPr>
          <p:nvPr/>
        </p:nvSpPr>
        <p:spPr bwMode="auto">
          <a:xfrm>
            <a:off x="5206546" y="4340463"/>
            <a:ext cx="576263" cy="503237"/>
          </a:xfrm>
          <a:prstGeom prst="octagon">
            <a:avLst>
              <a:gd name="adj" fmla="val 29287"/>
            </a:avLst>
          </a:prstGeom>
          <a:solidFill>
            <a:srgbClr val="FFFF00">
              <a:alpha val="50000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he-IL" dirty="0"/>
              <a:t>FM</a:t>
            </a:r>
          </a:p>
        </p:txBody>
      </p:sp>
      <p:cxnSp>
        <p:nvCxnSpPr>
          <p:cNvPr id="47" name="Straight Arrow Connector 46"/>
          <p:cNvCxnSpPr>
            <a:stCxn id="46" idx="2"/>
          </p:cNvCxnSpPr>
          <p:nvPr/>
        </p:nvCxnSpPr>
        <p:spPr>
          <a:xfrm>
            <a:off x="5635426" y="4843700"/>
            <a:ext cx="700856" cy="72107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>
            <a:stCxn id="46" idx="7"/>
          </p:cNvCxnSpPr>
          <p:nvPr/>
        </p:nvCxnSpPr>
        <p:spPr>
          <a:xfrm flipV="1">
            <a:off x="5635426" y="3339329"/>
            <a:ext cx="412286" cy="100113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3" name="Freeform 16"/>
          <p:cNvSpPr>
            <a:spLocks/>
          </p:cNvSpPr>
          <p:nvPr/>
        </p:nvSpPr>
        <p:spPr bwMode="auto">
          <a:xfrm flipH="1" flipV="1">
            <a:off x="6211688" y="3349064"/>
            <a:ext cx="1543406" cy="1060487"/>
          </a:xfrm>
          <a:custGeom>
            <a:avLst/>
            <a:gdLst>
              <a:gd name="T0" fmla="*/ 0 w 959"/>
              <a:gd name="T1" fmla="*/ 0 h 544"/>
              <a:gd name="T2" fmla="*/ 723 w 959"/>
              <a:gd name="T3" fmla="*/ 199 h 544"/>
              <a:gd name="T4" fmla="*/ 959 w 959"/>
              <a:gd name="T5" fmla="*/ 544 h 5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959" h="544">
                <a:moveTo>
                  <a:pt x="0" y="0"/>
                </a:moveTo>
                <a:cubicBezTo>
                  <a:pt x="120" y="33"/>
                  <a:pt x="563" y="108"/>
                  <a:pt x="723" y="199"/>
                </a:cubicBezTo>
                <a:cubicBezTo>
                  <a:pt x="883" y="290"/>
                  <a:pt x="910" y="472"/>
                  <a:pt x="959" y="544"/>
                </a:cubicBezTo>
              </a:path>
            </a:pathLst>
          </a:custGeom>
          <a:noFill/>
          <a:ln w="15875" cap="flat" cmpd="sng">
            <a:solidFill>
              <a:schemeClr val="tx1"/>
            </a:solidFill>
            <a:prstDash val="solid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A1FD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e-IL"/>
          </a:p>
        </p:txBody>
      </p:sp>
      <p:sp>
        <p:nvSpPr>
          <p:cNvPr id="35" name="Text Box 15"/>
          <p:cNvSpPr txBox="1">
            <a:spLocks noChangeArrowheads="1"/>
          </p:cNvSpPr>
          <p:nvPr/>
        </p:nvSpPr>
        <p:spPr bwMode="auto">
          <a:xfrm>
            <a:off x="7074044" y="4025558"/>
            <a:ext cx="30409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A1FD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/>
            <a:r>
              <a:rPr lang="en-US" altLang="he-IL" sz="1400" dirty="0"/>
              <a:t>1</a:t>
            </a:r>
          </a:p>
        </p:txBody>
      </p:sp>
      <p:sp>
        <p:nvSpPr>
          <p:cNvPr id="37" name="Rectangle 8">
            <a:extLst>
              <a:ext uri="{FF2B5EF4-FFF2-40B4-BE49-F238E27FC236}">
                <a16:creationId xmlns:a16="http://schemas.microsoft.com/office/drawing/2014/main" id="{4429D2B4-6C38-4AA2-BC65-2AB14D9E9D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52662" y="5564774"/>
            <a:ext cx="4264182" cy="358775"/>
          </a:xfrm>
          <a:prstGeom prst="rect">
            <a:avLst/>
          </a:prstGeom>
          <a:solidFill>
            <a:srgbClr val="FF0000">
              <a:alpha val="50000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e-IL"/>
          </a:p>
        </p:txBody>
      </p:sp>
      <p:sp>
        <p:nvSpPr>
          <p:cNvPr id="45" name="Text Box 12">
            <a:extLst>
              <a:ext uri="{FF2B5EF4-FFF2-40B4-BE49-F238E27FC236}">
                <a16:creationId xmlns:a16="http://schemas.microsoft.com/office/drawing/2014/main" id="{BD0D55E4-4AFE-4BE3-92BC-2624194B90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68186" y="5971230"/>
            <a:ext cx="10239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A1FD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rtl="1"/>
            <a:r>
              <a:rPr lang="he-IL" altLang="he-IL" sz="1400" dirty="0"/>
              <a:t>מאגר דפדוף</a:t>
            </a:r>
            <a:endParaRPr lang="en-US" altLang="he-IL" sz="1400" dirty="0"/>
          </a:p>
        </p:txBody>
      </p:sp>
      <p:sp>
        <p:nvSpPr>
          <p:cNvPr id="49" name="Rectangle 18">
            <a:extLst>
              <a:ext uri="{FF2B5EF4-FFF2-40B4-BE49-F238E27FC236}">
                <a16:creationId xmlns:a16="http://schemas.microsoft.com/office/drawing/2014/main" id="{667FBF47-CDE3-4632-9732-ACA1E385D0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03106" y="5559445"/>
            <a:ext cx="822960" cy="364102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he-IL" dirty="0" err="1"/>
              <a:t>execB</a:t>
            </a:r>
            <a:endParaRPr lang="en-US" altLang="he-IL" dirty="0"/>
          </a:p>
        </p:txBody>
      </p:sp>
      <p:sp>
        <p:nvSpPr>
          <p:cNvPr id="50" name="Rectangle 18">
            <a:extLst>
              <a:ext uri="{FF2B5EF4-FFF2-40B4-BE49-F238E27FC236}">
                <a16:creationId xmlns:a16="http://schemas.microsoft.com/office/drawing/2014/main" id="{8F4EACAE-E03B-4483-839D-C42207E8E6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11268" y="5564773"/>
            <a:ext cx="614108" cy="358775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he-IL" dirty="0" err="1"/>
              <a:t>swp</a:t>
            </a:r>
            <a:endParaRPr lang="en-US" altLang="he-IL" dirty="0"/>
          </a:p>
        </p:txBody>
      </p:sp>
      <p:sp>
        <p:nvSpPr>
          <p:cNvPr id="51" name="Rectangle 18">
            <a:extLst>
              <a:ext uri="{FF2B5EF4-FFF2-40B4-BE49-F238E27FC236}">
                <a16:creationId xmlns:a16="http://schemas.microsoft.com/office/drawing/2014/main" id="{F17B64A3-A144-4FCC-A2E0-7675806DC9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81360" y="5564772"/>
            <a:ext cx="822960" cy="358775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he-IL" dirty="0" err="1"/>
              <a:t>execA</a:t>
            </a:r>
            <a:endParaRPr lang="en-US" altLang="he-IL" dirty="0"/>
          </a:p>
        </p:txBody>
      </p:sp>
    </p:spTree>
    <p:extLst>
      <p:ext uri="{BB962C8B-B14F-4D97-AF65-F5344CB8AC3E}">
        <p14:creationId xmlns:p14="http://schemas.microsoft.com/office/powerpoint/2010/main" val="2068621853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460257" y="686552"/>
            <a:ext cx="6781045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he-IL" dirty="0"/>
              <a:t>2. תהליך </a:t>
            </a:r>
            <a:r>
              <a:rPr lang="en-US" dirty="0"/>
              <a:t>B</a:t>
            </a:r>
            <a:r>
              <a:rPr lang="he-IL" dirty="0"/>
              <a:t> ניגש לקריאה לדף </a:t>
            </a:r>
            <a:r>
              <a:rPr lang="en-US" dirty="0"/>
              <a:t>1</a:t>
            </a:r>
            <a:r>
              <a:rPr lang="he-IL" dirty="0"/>
              <a:t> ומיד אח"כ ניגש לדף </a:t>
            </a:r>
            <a:r>
              <a:rPr lang="en-US" dirty="0"/>
              <a:t>0</a:t>
            </a:r>
            <a:r>
              <a:rPr lang="he-IL" dirty="0"/>
              <a:t>.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1216934" y="1029972"/>
            <a:ext cx="6781045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lvl="0" algn="r" rtl="1"/>
            <a:r>
              <a:rPr lang="he-IL" dirty="0"/>
              <a:t>שינויים בטבלת הדפים עבור </a:t>
            </a:r>
            <a:r>
              <a:rPr lang="en-US" dirty="0"/>
              <a:t>B</a:t>
            </a:r>
            <a:r>
              <a:rPr lang="he-IL" dirty="0"/>
              <a:t>:</a:t>
            </a:r>
            <a:endParaRPr lang="en-US" dirty="0"/>
          </a:p>
        </p:txBody>
      </p:sp>
      <p:sp>
        <p:nvSpPr>
          <p:cNvPr id="37" name="Rectangle 6"/>
          <p:cNvSpPr>
            <a:spLocks noChangeArrowheads="1"/>
          </p:cNvSpPr>
          <p:nvPr/>
        </p:nvSpPr>
        <p:spPr bwMode="auto">
          <a:xfrm>
            <a:off x="2652662" y="2978968"/>
            <a:ext cx="4264182" cy="360362"/>
          </a:xfrm>
          <a:prstGeom prst="rect">
            <a:avLst/>
          </a:prstGeom>
          <a:solidFill>
            <a:srgbClr val="339966">
              <a:alpha val="50000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e-IL"/>
          </a:p>
        </p:txBody>
      </p:sp>
      <p:sp>
        <p:nvSpPr>
          <p:cNvPr id="51" name="AutoShape 9"/>
          <p:cNvSpPr>
            <a:spLocks noChangeArrowheads="1"/>
          </p:cNvSpPr>
          <p:nvPr/>
        </p:nvSpPr>
        <p:spPr bwMode="auto">
          <a:xfrm>
            <a:off x="1461031" y="4292760"/>
            <a:ext cx="552259" cy="544646"/>
          </a:xfrm>
          <a:prstGeom prst="roundRect">
            <a:avLst>
              <a:gd name="adj" fmla="val 16667"/>
            </a:avLst>
          </a:prstGeom>
          <a:solidFill>
            <a:srgbClr val="0070C0"/>
          </a:solidFill>
          <a:ln>
            <a:solidFill>
              <a:schemeClr val="tx1"/>
            </a:solidFill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 altLang="he-IL" dirty="0"/>
              <a:t>A</a:t>
            </a:r>
          </a:p>
        </p:txBody>
      </p:sp>
      <p:sp>
        <p:nvSpPr>
          <p:cNvPr id="52" name="AutoShape 10"/>
          <p:cNvSpPr>
            <a:spLocks noChangeArrowheads="1"/>
          </p:cNvSpPr>
          <p:nvPr/>
        </p:nvSpPr>
        <p:spPr bwMode="auto">
          <a:xfrm>
            <a:off x="7755095" y="4294412"/>
            <a:ext cx="552259" cy="509889"/>
          </a:xfrm>
          <a:prstGeom prst="roundRect">
            <a:avLst>
              <a:gd name="adj" fmla="val 16667"/>
            </a:avLst>
          </a:prstGeom>
          <a:solidFill>
            <a:srgbClr val="FFC000">
              <a:alpha val="50000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he-IL" dirty="0"/>
              <a:t>B</a:t>
            </a:r>
          </a:p>
        </p:txBody>
      </p:sp>
      <p:sp>
        <p:nvSpPr>
          <p:cNvPr id="54" name="Text Box 13"/>
          <p:cNvSpPr txBox="1">
            <a:spLocks noChangeArrowheads="1"/>
          </p:cNvSpPr>
          <p:nvPr/>
        </p:nvSpPr>
        <p:spPr bwMode="auto">
          <a:xfrm>
            <a:off x="4096761" y="2583166"/>
            <a:ext cx="96678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A1FD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he-IL" altLang="he-IL" sz="1400" dirty="0"/>
              <a:t>זיכרון ראשי</a:t>
            </a:r>
            <a:endParaRPr lang="en-US" altLang="he-IL" sz="1400" dirty="0"/>
          </a:p>
        </p:txBody>
      </p:sp>
      <p:sp>
        <p:nvSpPr>
          <p:cNvPr id="55" name="Freeform 16"/>
          <p:cNvSpPr>
            <a:spLocks/>
          </p:cNvSpPr>
          <p:nvPr/>
        </p:nvSpPr>
        <p:spPr bwMode="auto">
          <a:xfrm flipV="1">
            <a:off x="2013288" y="3339328"/>
            <a:ext cx="1342636" cy="1078755"/>
          </a:xfrm>
          <a:custGeom>
            <a:avLst/>
            <a:gdLst>
              <a:gd name="T0" fmla="*/ 0 w 959"/>
              <a:gd name="T1" fmla="*/ 0 h 544"/>
              <a:gd name="T2" fmla="*/ 723 w 959"/>
              <a:gd name="T3" fmla="*/ 199 h 544"/>
              <a:gd name="T4" fmla="*/ 959 w 959"/>
              <a:gd name="T5" fmla="*/ 544 h 5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959" h="544">
                <a:moveTo>
                  <a:pt x="0" y="0"/>
                </a:moveTo>
                <a:cubicBezTo>
                  <a:pt x="120" y="33"/>
                  <a:pt x="563" y="108"/>
                  <a:pt x="723" y="199"/>
                </a:cubicBezTo>
                <a:cubicBezTo>
                  <a:pt x="883" y="290"/>
                  <a:pt x="910" y="472"/>
                  <a:pt x="959" y="544"/>
                </a:cubicBezTo>
              </a:path>
            </a:pathLst>
          </a:custGeom>
          <a:noFill/>
          <a:ln w="15875" cap="flat" cmpd="sng">
            <a:solidFill>
              <a:schemeClr val="tx1"/>
            </a:solidFill>
            <a:prstDash val="solid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A1FD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e-IL"/>
          </a:p>
        </p:txBody>
      </p:sp>
      <p:sp>
        <p:nvSpPr>
          <p:cNvPr id="67" name="Text Box 15"/>
          <p:cNvSpPr txBox="1">
            <a:spLocks noChangeArrowheads="1"/>
          </p:cNvSpPr>
          <p:nvPr/>
        </p:nvSpPr>
        <p:spPr bwMode="auto">
          <a:xfrm>
            <a:off x="2120313" y="4064855"/>
            <a:ext cx="276038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A1FD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altLang="he-IL" sz="1400" dirty="0"/>
              <a:t>0</a:t>
            </a:r>
          </a:p>
        </p:txBody>
      </p:sp>
      <p:sp>
        <p:nvSpPr>
          <p:cNvPr id="71" name="Text Box 15"/>
          <p:cNvSpPr txBox="1">
            <a:spLocks noChangeArrowheads="1"/>
          </p:cNvSpPr>
          <p:nvPr/>
        </p:nvSpPr>
        <p:spPr bwMode="auto">
          <a:xfrm>
            <a:off x="2124373" y="4348353"/>
            <a:ext cx="28978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A1FD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/>
            <a:r>
              <a:rPr lang="en-US" altLang="he-IL" sz="1400" dirty="0"/>
              <a:t>1</a:t>
            </a:r>
          </a:p>
        </p:txBody>
      </p:sp>
      <p:sp>
        <p:nvSpPr>
          <p:cNvPr id="73" name="Freeform 16"/>
          <p:cNvSpPr>
            <a:spLocks/>
          </p:cNvSpPr>
          <p:nvPr/>
        </p:nvSpPr>
        <p:spPr bwMode="auto">
          <a:xfrm flipH="1" flipV="1">
            <a:off x="5206546" y="3349065"/>
            <a:ext cx="2548547" cy="1368774"/>
          </a:xfrm>
          <a:custGeom>
            <a:avLst/>
            <a:gdLst>
              <a:gd name="T0" fmla="*/ 0 w 959"/>
              <a:gd name="T1" fmla="*/ 0 h 544"/>
              <a:gd name="T2" fmla="*/ 723 w 959"/>
              <a:gd name="T3" fmla="*/ 199 h 544"/>
              <a:gd name="T4" fmla="*/ 959 w 959"/>
              <a:gd name="T5" fmla="*/ 544 h 5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959" h="544">
                <a:moveTo>
                  <a:pt x="0" y="0"/>
                </a:moveTo>
                <a:cubicBezTo>
                  <a:pt x="120" y="33"/>
                  <a:pt x="563" y="108"/>
                  <a:pt x="723" y="199"/>
                </a:cubicBezTo>
                <a:cubicBezTo>
                  <a:pt x="883" y="290"/>
                  <a:pt x="910" y="472"/>
                  <a:pt x="959" y="544"/>
                </a:cubicBezTo>
              </a:path>
            </a:pathLst>
          </a:custGeom>
          <a:noFill/>
          <a:ln w="15875" cap="flat" cmpd="sng">
            <a:solidFill>
              <a:schemeClr val="tx1"/>
            </a:solidFill>
            <a:prstDash val="solid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A1FD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e-IL"/>
          </a:p>
        </p:txBody>
      </p:sp>
      <p:sp>
        <p:nvSpPr>
          <p:cNvPr id="77" name="AutoShape 11"/>
          <p:cNvSpPr>
            <a:spLocks noChangeArrowheads="1"/>
          </p:cNvSpPr>
          <p:nvPr/>
        </p:nvSpPr>
        <p:spPr bwMode="auto">
          <a:xfrm>
            <a:off x="4404863" y="4143848"/>
            <a:ext cx="576263" cy="503237"/>
          </a:xfrm>
          <a:prstGeom prst="octagon">
            <a:avLst>
              <a:gd name="adj" fmla="val 29287"/>
            </a:avLst>
          </a:prstGeom>
          <a:solidFill>
            <a:srgbClr val="FFFF00">
              <a:alpha val="50000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he-IL"/>
              <a:t>PC</a:t>
            </a:r>
          </a:p>
        </p:txBody>
      </p:sp>
      <p:cxnSp>
        <p:nvCxnSpPr>
          <p:cNvPr id="78" name="Straight Arrow Connector 77"/>
          <p:cNvCxnSpPr>
            <a:cxnSpLocks/>
          </p:cNvCxnSpPr>
          <p:nvPr/>
        </p:nvCxnSpPr>
        <p:spPr>
          <a:xfrm>
            <a:off x="4700818" y="4666561"/>
            <a:ext cx="17504" cy="89821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9" name="Rectangle 7"/>
          <p:cNvSpPr>
            <a:spLocks noChangeArrowheads="1"/>
          </p:cNvSpPr>
          <p:nvPr/>
        </p:nvSpPr>
        <p:spPr bwMode="auto">
          <a:xfrm>
            <a:off x="4146483" y="2978968"/>
            <a:ext cx="1267486" cy="360362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he-IL" dirty="0"/>
              <a:t>101</a:t>
            </a:r>
          </a:p>
        </p:txBody>
      </p:sp>
      <p:sp>
        <p:nvSpPr>
          <p:cNvPr id="80" name="Rectangle 7"/>
          <p:cNvSpPr>
            <a:spLocks noChangeArrowheads="1"/>
          </p:cNvSpPr>
          <p:nvPr/>
        </p:nvSpPr>
        <p:spPr bwMode="auto">
          <a:xfrm>
            <a:off x="5413969" y="2978967"/>
            <a:ext cx="1267486" cy="360362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he-IL" dirty="0"/>
              <a:t>102</a:t>
            </a:r>
          </a:p>
        </p:txBody>
      </p:sp>
      <p:sp>
        <p:nvSpPr>
          <p:cNvPr id="81" name="Rectangle 7"/>
          <p:cNvSpPr>
            <a:spLocks noChangeArrowheads="1"/>
          </p:cNvSpPr>
          <p:nvPr/>
        </p:nvSpPr>
        <p:spPr bwMode="auto">
          <a:xfrm>
            <a:off x="2878997" y="2978967"/>
            <a:ext cx="1267486" cy="360362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he-IL" dirty="0"/>
              <a:t>100</a:t>
            </a:r>
          </a:p>
        </p:txBody>
      </p:sp>
      <p:cxnSp>
        <p:nvCxnSpPr>
          <p:cNvPr id="82" name="Straight Arrow Connector 81"/>
          <p:cNvCxnSpPr/>
          <p:nvPr/>
        </p:nvCxnSpPr>
        <p:spPr>
          <a:xfrm flipV="1">
            <a:off x="4700818" y="3339330"/>
            <a:ext cx="79408" cy="80451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3" name="Freeform 16"/>
          <p:cNvSpPr>
            <a:spLocks/>
          </p:cNvSpPr>
          <p:nvPr/>
        </p:nvSpPr>
        <p:spPr bwMode="auto">
          <a:xfrm flipV="1">
            <a:off x="2013288" y="3333999"/>
            <a:ext cx="2391573" cy="1332561"/>
          </a:xfrm>
          <a:custGeom>
            <a:avLst/>
            <a:gdLst>
              <a:gd name="T0" fmla="*/ 0 w 959"/>
              <a:gd name="T1" fmla="*/ 0 h 544"/>
              <a:gd name="T2" fmla="*/ 723 w 959"/>
              <a:gd name="T3" fmla="*/ 199 h 544"/>
              <a:gd name="T4" fmla="*/ 959 w 959"/>
              <a:gd name="T5" fmla="*/ 544 h 5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959" h="544">
                <a:moveTo>
                  <a:pt x="0" y="0"/>
                </a:moveTo>
                <a:cubicBezTo>
                  <a:pt x="120" y="33"/>
                  <a:pt x="563" y="108"/>
                  <a:pt x="723" y="199"/>
                </a:cubicBezTo>
                <a:cubicBezTo>
                  <a:pt x="883" y="290"/>
                  <a:pt x="910" y="472"/>
                  <a:pt x="959" y="544"/>
                </a:cubicBezTo>
              </a:path>
            </a:pathLst>
          </a:custGeom>
          <a:noFill/>
          <a:ln w="15875" cap="flat" cmpd="sng">
            <a:solidFill>
              <a:schemeClr val="tx1"/>
            </a:solidFill>
            <a:prstDash val="solid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A1FD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e-IL"/>
          </a:p>
        </p:txBody>
      </p:sp>
      <p:sp>
        <p:nvSpPr>
          <p:cNvPr id="84" name="AutoShape 11"/>
          <p:cNvSpPr>
            <a:spLocks noChangeArrowheads="1"/>
          </p:cNvSpPr>
          <p:nvPr/>
        </p:nvSpPr>
        <p:spPr bwMode="auto">
          <a:xfrm>
            <a:off x="3627700" y="4348353"/>
            <a:ext cx="576263" cy="503237"/>
          </a:xfrm>
          <a:prstGeom prst="octagon">
            <a:avLst>
              <a:gd name="adj" fmla="val 29287"/>
            </a:avLst>
          </a:prstGeom>
          <a:solidFill>
            <a:srgbClr val="FFFF00">
              <a:alpha val="50000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he-IL" dirty="0"/>
              <a:t>FM</a:t>
            </a:r>
          </a:p>
        </p:txBody>
      </p:sp>
      <p:cxnSp>
        <p:nvCxnSpPr>
          <p:cNvPr id="85" name="Straight Arrow Connector 84"/>
          <p:cNvCxnSpPr>
            <a:stCxn id="84" idx="6"/>
          </p:cNvCxnSpPr>
          <p:nvPr/>
        </p:nvCxnSpPr>
        <p:spPr>
          <a:xfrm flipH="1" flipV="1">
            <a:off x="3512740" y="3339329"/>
            <a:ext cx="262343" cy="10090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6" name="Straight Arrow Connector 85"/>
          <p:cNvCxnSpPr>
            <a:stCxn id="84" idx="3"/>
          </p:cNvCxnSpPr>
          <p:nvPr/>
        </p:nvCxnSpPr>
        <p:spPr>
          <a:xfrm flipH="1">
            <a:off x="3419273" y="4851590"/>
            <a:ext cx="355810" cy="7131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8" name="AutoShape 11"/>
          <p:cNvSpPr>
            <a:spLocks noChangeArrowheads="1"/>
          </p:cNvSpPr>
          <p:nvPr/>
        </p:nvSpPr>
        <p:spPr bwMode="auto">
          <a:xfrm>
            <a:off x="5206546" y="4340463"/>
            <a:ext cx="576263" cy="503237"/>
          </a:xfrm>
          <a:prstGeom prst="octagon">
            <a:avLst>
              <a:gd name="adj" fmla="val 29287"/>
            </a:avLst>
          </a:prstGeom>
          <a:solidFill>
            <a:srgbClr val="FFFF00">
              <a:alpha val="50000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he-IL" dirty="0"/>
              <a:t>FM</a:t>
            </a:r>
          </a:p>
        </p:txBody>
      </p:sp>
      <p:cxnSp>
        <p:nvCxnSpPr>
          <p:cNvPr id="89" name="Straight Arrow Connector 88"/>
          <p:cNvCxnSpPr>
            <a:stCxn id="88" idx="2"/>
          </p:cNvCxnSpPr>
          <p:nvPr/>
        </p:nvCxnSpPr>
        <p:spPr>
          <a:xfrm>
            <a:off x="5635426" y="4843700"/>
            <a:ext cx="700856" cy="72107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0" name="Straight Arrow Connector 89"/>
          <p:cNvCxnSpPr>
            <a:stCxn id="88" idx="7"/>
          </p:cNvCxnSpPr>
          <p:nvPr/>
        </p:nvCxnSpPr>
        <p:spPr>
          <a:xfrm flipV="1">
            <a:off x="5635426" y="3339329"/>
            <a:ext cx="412286" cy="100113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2" name="Freeform 16"/>
          <p:cNvSpPr>
            <a:spLocks/>
          </p:cNvSpPr>
          <p:nvPr/>
        </p:nvSpPr>
        <p:spPr bwMode="auto">
          <a:xfrm flipH="1" flipV="1">
            <a:off x="6211688" y="3349064"/>
            <a:ext cx="1543406" cy="1060487"/>
          </a:xfrm>
          <a:custGeom>
            <a:avLst/>
            <a:gdLst>
              <a:gd name="T0" fmla="*/ 0 w 959"/>
              <a:gd name="T1" fmla="*/ 0 h 544"/>
              <a:gd name="T2" fmla="*/ 723 w 959"/>
              <a:gd name="T3" fmla="*/ 199 h 544"/>
              <a:gd name="T4" fmla="*/ 959 w 959"/>
              <a:gd name="T5" fmla="*/ 544 h 5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959" h="544">
                <a:moveTo>
                  <a:pt x="0" y="0"/>
                </a:moveTo>
                <a:cubicBezTo>
                  <a:pt x="120" y="33"/>
                  <a:pt x="563" y="108"/>
                  <a:pt x="723" y="199"/>
                </a:cubicBezTo>
                <a:cubicBezTo>
                  <a:pt x="883" y="290"/>
                  <a:pt x="910" y="472"/>
                  <a:pt x="959" y="544"/>
                </a:cubicBezTo>
              </a:path>
            </a:pathLst>
          </a:custGeom>
          <a:noFill/>
          <a:ln w="15875" cap="flat" cmpd="sng">
            <a:solidFill>
              <a:schemeClr val="tx1"/>
            </a:solidFill>
            <a:prstDash val="solid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A1FD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e-IL"/>
          </a:p>
        </p:txBody>
      </p:sp>
      <p:sp>
        <p:nvSpPr>
          <p:cNvPr id="93" name="Text Box 15"/>
          <p:cNvSpPr txBox="1">
            <a:spLocks noChangeArrowheads="1"/>
          </p:cNvSpPr>
          <p:nvPr/>
        </p:nvSpPr>
        <p:spPr bwMode="auto">
          <a:xfrm>
            <a:off x="7074044" y="4025558"/>
            <a:ext cx="30409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A1FD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/>
            <a:r>
              <a:rPr lang="en-US" altLang="he-IL" sz="1400" dirty="0"/>
              <a:t>1</a:t>
            </a:r>
          </a:p>
        </p:txBody>
      </p:sp>
      <p:sp>
        <p:nvSpPr>
          <p:cNvPr id="95" name="Text Box 15"/>
          <p:cNvSpPr txBox="1">
            <a:spLocks noChangeArrowheads="1"/>
          </p:cNvSpPr>
          <p:nvPr/>
        </p:nvSpPr>
        <p:spPr bwMode="auto">
          <a:xfrm>
            <a:off x="7119713" y="4354742"/>
            <a:ext cx="30409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A1FD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/>
            <a:r>
              <a:rPr lang="en-US" altLang="he-IL" sz="1400" dirty="0"/>
              <a:t>0</a:t>
            </a:r>
          </a:p>
        </p:txBody>
      </p:sp>
      <p:sp>
        <p:nvSpPr>
          <p:cNvPr id="36" name="Rectangle 8">
            <a:extLst>
              <a:ext uri="{FF2B5EF4-FFF2-40B4-BE49-F238E27FC236}">
                <a16:creationId xmlns:a16="http://schemas.microsoft.com/office/drawing/2014/main" id="{48860641-838B-4D64-B219-C3B41D77CA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52662" y="5564774"/>
            <a:ext cx="4264182" cy="358775"/>
          </a:xfrm>
          <a:prstGeom prst="rect">
            <a:avLst/>
          </a:prstGeom>
          <a:solidFill>
            <a:srgbClr val="FF0000">
              <a:alpha val="50000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e-IL"/>
          </a:p>
        </p:txBody>
      </p:sp>
      <p:sp>
        <p:nvSpPr>
          <p:cNvPr id="38" name="Text Box 12">
            <a:extLst>
              <a:ext uri="{FF2B5EF4-FFF2-40B4-BE49-F238E27FC236}">
                <a16:creationId xmlns:a16="http://schemas.microsoft.com/office/drawing/2014/main" id="{076793C9-3394-42FE-957A-4298918D7E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68186" y="5971230"/>
            <a:ext cx="10239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A1FD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rtl="1"/>
            <a:r>
              <a:rPr lang="he-IL" altLang="he-IL" sz="1400" dirty="0"/>
              <a:t>מאגר דפדוף</a:t>
            </a:r>
            <a:endParaRPr lang="en-US" altLang="he-IL" sz="1400" dirty="0"/>
          </a:p>
        </p:txBody>
      </p:sp>
      <p:sp>
        <p:nvSpPr>
          <p:cNvPr id="39" name="Rectangle 18">
            <a:extLst>
              <a:ext uri="{FF2B5EF4-FFF2-40B4-BE49-F238E27FC236}">
                <a16:creationId xmlns:a16="http://schemas.microsoft.com/office/drawing/2014/main" id="{2AEA0C00-5388-4AE3-B39E-E93382C0BA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03106" y="5559445"/>
            <a:ext cx="822960" cy="364102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he-IL" dirty="0" err="1"/>
              <a:t>execB</a:t>
            </a:r>
            <a:endParaRPr lang="en-US" altLang="he-IL" dirty="0"/>
          </a:p>
        </p:txBody>
      </p:sp>
      <p:sp>
        <p:nvSpPr>
          <p:cNvPr id="40" name="Rectangle 18">
            <a:extLst>
              <a:ext uri="{FF2B5EF4-FFF2-40B4-BE49-F238E27FC236}">
                <a16:creationId xmlns:a16="http://schemas.microsoft.com/office/drawing/2014/main" id="{0EE28B6C-154F-4A03-AD89-8F3B1BF211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11268" y="5564773"/>
            <a:ext cx="614108" cy="358775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he-IL" dirty="0" err="1"/>
              <a:t>swp</a:t>
            </a:r>
            <a:endParaRPr lang="en-US" altLang="he-IL" dirty="0"/>
          </a:p>
        </p:txBody>
      </p:sp>
      <p:sp>
        <p:nvSpPr>
          <p:cNvPr id="41" name="Rectangle 18">
            <a:extLst>
              <a:ext uri="{FF2B5EF4-FFF2-40B4-BE49-F238E27FC236}">
                <a16:creationId xmlns:a16="http://schemas.microsoft.com/office/drawing/2014/main" id="{99D9D640-5020-4C7D-80D9-28046A0918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81360" y="5564772"/>
            <a:ext cx="822960" cy="358775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he-IL" dirty="0" err="1"/>
              <a:t>execA</a:t>
            </a:r>
            <a:endParaRPr lang="en-US" altLang="he-IL" dirty="0"/>
          </a:p>
        </p:txBody>
      </p:sp>
      <p:graphicFrame>
        <p:nvGraphicFramePr>
          <p:cNvPr id="42" name="Table 41">
            <a:extLst>
              <a:ext uri="{FF2B5EF4-FFF2-40B4-BE49-F238E27FC236}">
                <a16:creationId xmlns:a16="http://schemas.microsoft.com/office/drawing/2014/main" id="{262A9AA0-FA73-4BD2-9E3D-104A4AE1FF2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2518112"/>
              </p:ext>
            </p:extLst>
          </p:nvPr>
        </p:nvGraphicFramePr>
        <p:xfrm>
          <a:off x="377998" y="1507240"/>
          <a:ext cx="8404311" cy="853440"/>
        </p:xfrm>
        <a:graphic>
          <a:graphicData uri="http://schemas.openxmlformats.org/drawingml/2006/table">
            <a:tbl>
              <a:tblPr rtl="1">
                <a:tableStyleId>{5C22544A-7EE6-4342-B048-85BDC9FD1C3A}</a:tableStyleId>
              </a:tblPr>
              <a:tblGrid>
                <a:gridCol w="882955">
                  <a:extLst>
                    <a:ext uri="{9D8B030D-6E8A-4147-A177-3AD203B41FA5}">
                      <a16:colId xmlns:a16="http://schemas.microsoft.com/office/drawing/2014/main" val="228258614"/>
                    </a:ext>
                  </a:extLst>
                </a:gridCol>
                <a:gridCol w="1228338">
                  <a:extLst>
                    <a:ext uri="{9D8B030D-6E8A-4147-A177-3AD203B41FA5}">
                      <a16:colId xmlns:a16="http://schemas.microsoft.com/office/drawing/2014/main" val="1572144825"/>
                    </a:ext>
                  </a:extLst>
                </a:gridCol>
                <a:gridCol w="799393">
                  <a:extLst>
                    <a:ext uri="{9D8B030D-6E8A-4147-A177-3AD203B41FA5}">
                      <a16:colId xmlns:a16="http://schemas.microsoft.com/office/drawing/2014/main" val="3811048338"/>
                    </a:ext>
                  </a:extLst>
                </a:gridCol>
                <a:gridCol w="1042649">
                  <a:extLst>
                    <a:ext uri="{9D8B030D-6E8A-4147-A177-3AD203B41FA5}">
                      <a16:colId xmlns:a16="http://schemas.microsoft.com/office/drawing/2014/main" val="3889128585"/>
                    </a:ext>
                  </a:extLst>
                </a:gridCol>
                <a:gridCol w="1651708">
                  <a:extLst>
                    <a:ext uri="{9D8B030D-6E8A-4147-A177-3AD203B41FA5}">
                      <a16:colId xmlns:a16="http://schemas.microsoft.com/office/drawing/2014/main" val="956764783"/>
                    </a:ext>
                  </a:extLst>
                </a:gridCol>
                <a:gridCol w="856957">
                  <a:extLst>
                    <a:ext uri="{9D8B030D-6E8A-4147-A177-3AD203B41FA5}">
                      <a16:colId xmlns:a16="http://schemas.microsoft.com/office/drawing/2014/main" val="3907252097"/>
                    </a:ext>
                  </a:extLst>
                </a:gridCol>
                <a:gridCol w="1012008">
                  <a:extLst>
                    <a:ext uri="{9D8B030D-6E8A-4147-A177-3AD203B41FA5}">
                      <a16:colId xmlns:a16="http://schemas.microsoft.com/office/drawing/2014/main" val="270583583"/>
                    </a:ext>
                  </a:extLst>
                </a:gridCol>
                <a:gridCol w="930303">
                  <a:extLst>
                    <a:ext uri="{9D8B030D-6E8A-4147-A177-3AD203B41FA5}">
                      <a16:colId xmlns:a16="http://schemas.microsoft.com/office/drawing/2014/main" val="3123787517"/>
                    </a:ext>
                  </a:extLst>
                </a:gridCol>
              </a:tblGrid>
              <a:tr h="152721"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</a:rPr>
                        <a:t>Process</a:t>
                      </a:r>
                      <a:endParaRPr lang="en-US" sz="14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</a:rPr>
                        <a:t>Read/Write</a:t>
                      </a:r>
                      <a:endParaRPr lang="en-US" sz="14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</a:rPr>
                        <a:t>Dirty</a:t>
                      </a:r>
                      <a:endParaRPr lang="en-US" sz="14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</a:rPr>
                        <a:t>Accessed</a:t>
                      </a:r>
                      <a:endParaRPr lang="en-US" sz="14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j-lt"/>
                        </a:rPr>
                        <a:t>Slot Number</a:t>
                      </a:r>
                      <a:endParaRPr lang="en-US" sz="140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</a:rPr>
                        <a:t>Present</a:t>
                      </a:r>
                      <a:endParaRPr lang="en-US" sz="14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</a:rPr>
                        <a:t>Physical Address</a:t>
                      </a:r>
                      <a:endParaRPr lang="en-US" sz="14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</a:rPr>
                        <a:t>Page</a:t>
                      </a:r>
                      <a:endParaRPr lang="en-US" sz="14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03438469"/>
                  </a:ext>
                </a:extLst>
              </a:tr>
              <a:tr h="152721"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j-lt"/>
                        </a:rPr>
                        <a:t>B</a:t>
                      </a:r>
                      <a:endParaRPr lang="en-US" sz="140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</a:rPr>
                        <a:t>1</a:t>
                      </a:r>
                      <a:endParaRPr lang="en-US" sz="14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</a:rPr>
                        <a:t> 101</a:t>
                      </a:r>
                      <a:endParaRPr lang="en-US" sz="14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</a:rPr>
                        <a:t>0</a:t>
                      </a:r>
                      <a:endParaRPr lang="en-US" sz="14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32187372"/>
                  </a:ext>
                </a:extLst>
              </a:tr>
              <a:tr h="152721"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j-lt"/>
                        </a:rPr>
                        <a:t>B</a:t>
                      </a:r>
                      <a:endParaRPr lang="en-US" sz="140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</a:rPr>
                        <a:t> 102</a:t>
                      </a:r>
                      <a:endParaRPr lang="en-US" sz="14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</a:rPr>
                        <a:t>1</a:t>
                      </a:r>
                      <a:endParaRPr lang="en-US" sz="14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788238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68506696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460257" y="686552"/>
            <a:ext cx="6781045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he-IL" dirty="0"/>
              <a:t>2. תהליך </a:t>
            </a:r>
            <a:r>
              <a:rPr lang="en-US" dirty="0"/>
              <a:t>B</a:t>
            </a:r>
            <a:r>
              <a:rPr lang="he-IL" dirty="0"/>
              <a:t> ניגש לקריאה לדף </a:t>
            </a:r>
            <a:r>
              <a:rPr lang="en-US" dirty="0"/>
              <a:t>1</a:t>
            </a:r>
            <a:r>
              <a:rPr lang="he-IL" dirty="0"/>
              <a:t> ומיד אח"כ ניגש לדף </a:t>
            </a:r>
            <a:r>
              <a:rPr lang="en-US" dirty="0"/>
              <a:t>0</a:t>
            </a:r>
            <a:r>
              <a:rPr lang="he-IL" dirty="0"/>
              <a:t>.</a:t>
            </a:r>
            <a:endParaRPr lang="en-US" dirty="0"/>
          </a:p>
        </p:txBody>
      </p:sp>
      <p:sp>
        <p:nvSpPr>
          <p:cNvPr id="12" name="Text Box 1"/>
          <p:cNvSpPr txBox="1">
            <a:spLocks noChangeArrowheads="1"/>
          </p:cNvSpPr>
          <p:nvPr/>
        </p:nvSpPr>
        <p:spPr bwMode="auto">
          <a:xfrm>
            <a:off x="7586172" y="1268019"/>
            <a:ext cx="800100" cy="344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e-IL"/>
          </a:p>
        </p:txBody>
      </p:sp>
      <p:sp>
        <p:nvSpPr>
          <p:cNvPr id="35" name="TextBox 34"/>
          <p:cNvSpPr txBox="1"/>
          <p:nvPr/>
        </p:nvSpPr>
        <p:spPr>
          <a:xfrm>
            <a:off x="1216934" y="1029972"/>
            <a:ext cx="6781045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lvl="0" algn="r" rtl="1"/>
            <a:r>
              <a:rPr lang="he-IL" dirty="0"/>
              <a:t>שינויים בטבלת המסגרות:</a:t>
            </a:r>
            <a:endParaRPr lang="en-US" dirty="0"/>
          </a:p>
        </p:txBody>
      </p:sp>
      <p:sp>
        <p:nvSpPr>
          <p:cNvPr id="37" name="Rectangle 6"/>
          <p:cNvSpPr>
            <a:spLocks noChangeArrowheads="1"/>
          </p:cNvSpPr>
          <p:nvPr/>
        </p:nvSpPr>
        <p:spPr bwMode="auto">
          <a:xfrm>
            <a:off x="2652662" y="2978968"/>
            <a:ext cx="4264182" cy="360362"/>
          </a:xfrm>
          <a:prstGeom prst="rect">
            <a:avLst/>
          </a:prstGeom>
          <a:solidFill>
            <a:srgbClr val="339966">
              <a:alpha val="50000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e-IL"/>
          </a:p>
        </p:txBody>
      </p:sp>
      <p:sp>
        <p:nvSpPr>
          <p:cNvPr id="51" name="AutoShape 9"/>
          <p:cNvSpPr>
            <a:spLocks noChangeArrowheads="1"/>
          </p:cNvSpPr>
          <p:nvPr/>
        </p:nvSpPr>
        <p:spPr bwMode="auto">
          <a:xfrm>
            <a:off x="1461031" y="4292760"/>
            <a:ext cx="552259" cy="544646"/>
          </a:xfrm>
          <a:prstGeom prst="roundRect">
            <a:avLst>
              <a:gd name="adj" fmla="val 16667"/>
            </a:avLst>
          </a:prstGeom>
          <a:solidFill>
            <a:srgbClr val="0070C0"/>
          </a:solidFill>
          <a:ln>
            <a:solidFill>
              <a:schemeClr val="tx1"/>
            </a:solidFill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 altLang="he-IL" dirty="0"/>
              <a:t>A</a:t>
            </a:r>
          </a:p>
        </p:txBody>
      </p:sp>
      <p:sp>
        <p:nvSpPr>
          <p:cNvPr id="52" name="AutoShape 10"/>
          <p:cNvSpPr>
            <a:spLocks noChangeArrowheads="1"/>
          </p:cNvSpPr>
          <p:nvPr/>
        </p:nvSpPr>
        <p:spPr bwMode="auto">
          <a:xfrm>
            <a:off x="7755095" y="4294412"/>
            <a:ext cx="552259" cy="509889"/>
          </a:xfrm>
          <a:prstGeom prst="roundRect">
            <a:avLst>
              <a:gd name="adj" fmla="val 16667"/>
            </a:avLst>
          </a:prstGeom>
          <a:solidFill>
            <a:srgbClr val="FFC000">
              <a:alpha val="50000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he-IL" dirty="0"/>
              <a:t>B</a:t>
            </a:r>
          </a:p>
        </p:txBody>
      </p:sp>
      <p:sp>
        <p:nvSpPr>
          <p:cNvPr id="54" name="Text Box 13"/>
          <p:cNvSpPr txBox="1">
            <a:spLocks noChangeArrowheads="1"/>
          </p:cNvSpPr>
          <p:nvPr/>
        </p:nvSpPr>
        <p:spPr bwMode="auto">
          <a:xfrm>
            <a:off x="4096761" y="2583166"/>
            <a:ext cx="96678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A1FD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he-IL" altLang="he-IL" sz="1400" dirty="0"/>
              <a:t>זיכרון ראשי</a:t>
            </a:r>
            <a:endParaRPr lang="en-US" altLang="he-IL" sz="1400" dirty="0"/>
          </a:p>
        </p:txBody>
      </p:sp>
      <p:sp>
        <p:nvSpPr>
          <p:cNvPr id="55" name="Freeform 16"/>
          <p:cNvSpPr>
            <a:spLocks/>
          </p:cNvSpPr>
          <p:nvPr/>
        </p:nvSpPr>
        <p:spPr bwMode="auto">
          <a:xfrm flipV="1">
            <a:off x="2013288" y="3339328"/>
            <a:ext cx="1342636" cy="1078755"/>
          </a:xfrm>
          <a:custGeom>
            <a:avLst/>
            <a:gdLst>
              <a:gd name="T0" fmla="*/ 0 w 959"/>
              <a:gd name="T1" fmla="*/ 0 h 544"/>
              <a:gd name="T2" fmla="*/ 723 w 959"/>
              <a:gd name="T3" fmla="*/ 199 h 544"/>
              <a:gd name="T4" fmla="*/ 959 w 959"/>
              <a:gd name="T5" fmla="*/ 544 h 5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959" h="544">
                <a:moveTo>
                  <a:pt x="0" y="0"/>
                </a:moveTo>
                <a:cubicBezTo>
                  <a:pt x="120" y="33"/>
                  <a:pt x="563" y="108"/>
                  <a:pt x="723" y="199"/>
                </a:cubicBezTo>
                <a:cubicBezTo>
                  <a:pt x="883" y="290"/>
                  <a:pt x="910" y="472"/>
                  <a:pt x="959" y="544"/>
                </a:cubicBezTo>
              </a:path>
            </a:pathLst>
          </a:custGeom>
          <a:noFill/>
          <a:ln w="15875" cap="flat" cmpd="sng">
            <a:solidFill>
              <a:schemeClr val="tx1"/>
            </a:solidFill>
            <a:prstDash val="solid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A1FD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e-IL"/>
          </a:p>
        </p:txBody>
      </p:sp>
      <p:sp>
        <p:nvSpPr>
          <p:cNvPr id="67" name="Text Box 15"/>
          <p:cNvSpPr txBox="1">
            <a:spLocks noChangeArrowheads="1"/>
          </p:cNvSpPr>
          <p:nvPr/>
        </p:nvSpPr>
        <p:spPr bwMode="auto">
          <a:xfrm>
            <a:off x="2120313" y="4064855"/>
            <a:ext cx="276038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A1FD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altLang="he-IL" sz="1400" dirty="0"/>
              <a:t>0</a:t>
            </a:r>
          </a:p>
        </p:txBody>
      </p:sp>
      <p:sp>
        <p:nvSpPr>
          <p:cNvPr id="71" name="Text Box 15"/>
          <p:cNvSpPr txBox="1">
            <a:spLocks noChangeArrowheads="1"/>
          </p:cNvSpPr>
          <p:nvPr/>
        </p:nvSpPr>
        <p:spPr bwMode="auto">
          <a:xfrm>
            <a:off x="2124373" y="4348353"/>
            <a:ext cx="28978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A1FD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/>
            <a:r>
              <a:rPr lang="en-US" altLang="he-IL" sz="1400" dirty="0"/>
              <a:t>1</a:t>
            </a:r>
          </a:p>
        </p:txBody>
      </p:sp>
      <p:sp>
        <p:nvSpPr>
          <p:cNvPr id="73" name="Freeform 16"/>
          <p:cNvSpPr>
            <a:spLocks/>
          </p:cNvSpPr>
          <p:nvPr/>
        </p:nvSpPr>
        <p:spPr bwMode="auto">
          <a:xfrm flipH="1" flipV="1">
            <a:off x="5206546" y="3349065"/>
            <a:ext cx="2548547" cy="1368774"/>
          </a:xfrm>
          <a:custGeom>
            <a:avLst/>
            <a:gdLst>
              <a:gd name="T0" fmla="*/ 0 w 959"/>
              <a:gd name="T1" fmla="*/ 0 h 544"/>
              <a:gd name="T2" fmla="*/ 723 w 959"/>
              <a:gd name="T3" fmla="*/ 199 h 544"/>
              <a:gd name="T4" fmla="*/ 959 w 959"/>
              <a:gd name="T5" fmla="*/ 544 h 5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959" h="544">
                <a:moveTo>
                  <a:pt x="0" y="0"/>
                </a:moveTo>
                <a:cubicBezTo>
                  <a:pt x="120" y="33"/>
                  <a:pt x="563" y="108"/>
                  <a:pt x="723" y="199"/>
                </a:cubicBezTo>
                <a:cubicBezTo>
                  <a:pt x="883" y="290"/>
                  <a:pt x="910" y="472"/>
                  <a:pt x="959" y="544"/>
                </a:cubicBezTo>
              </a:path>
            </a:pathLst>
          </a:custGeom>
          <a:noFill/>
          <a:ln w="15875" cap="flat" cmpd="sng">
            <a:solidFill>
              <a:schemeClr val="tx1"/>
            </a:solidFill>
            <a:prstDash val="solid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A1FD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e-IL"/>
          </a:p>
        </p:txBody>
      </p:sp>
      <p:sp>
        <p:nvSpPr>
          <p:cNvPr id="77" name="AutoShape 11"/>
          <p:cNvSpPr>
            <a:spLocks noChangeArrowheads="1"/>
          </p:cNvSpPr>
          <p:nvPr/>
        </p:nvSpPr>
        <p:spPr bwMode="auto">
          <a:xfrm>
            <a:off x="4404863" y="4143848"/>
            <a:ext cx="576263" cy="503237"/>
          </a:xfrm>
          <a:prstGeom prst="octagon">
            <a:avLst>
              <a:gd name="adj" fmla="val 29287"/>
            </a:avLst>
          </a:prstGeom>
          <a:solidFill>
            <a:srgbClr val="FFFF00">
              <a:alpha val="50000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he-IL"/>
              <a:t>PC</a:t>
            </a:r>
          </a:p>
        </p:txBody>
      </p:sp>
      <p:cxnSp>
        <p:nvCxnSpPr>
          <p:cNvPr id="78" name="Straight Arrow Connector 77"/>
          <p:cNvCxnSpPr>
            <a:cxnSpLocks/>
          </p:cNvCxnSpPr>
          <p:nvPr/>
        </p:nvCxnSpPr>
        <p:spPr>
          <a:xfrm>
            <a:off x="4700818" y="4666561"/>
            <a:ext cx="17504" cy="89821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9" name="Rectangle 7"/>
          <p:cNvSpPr>
            <a:spLocks noChangeArrowheads="1"/>
          </p:cNvSpPr>
          <p:nvPr/>
        </p:nvSpPr>
        <p:spPr bwMode="auto">
          <a:xfrm>
            <a:off x="4146483" y="2978968"/>
            <a:ext cx="1267486" cy="360362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he-IL" dirty="0"/>
              <a:t>101</a:t>
            </a:r>
          </a:p>
        </p:txBody>
      </p:sp>
      <p:sp>
        <p:nvSpPr>
          <p:cNvPr id="80" name="Rectangle 7"/>
          <p:cNvSpPr>
            <a:spLocks noChangeArrowheads="1"/>
          </p:cNvSpPr>
          <p:nvPr/>
        </p:nvSpPr>
        <p:spPr bwMode="auto">
          <a:xfrm>
            <a:off x="5413969" y="2978967"/>
            <a:ext cx="1267486" cy="360362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he-IL" dirty="0"/>
              <a:t>102</a:t>
            </a:r>
          </a:p>
        </p:txBody>
      </p:sp>
      <p:sp>
        <p:nvSpPr>
          <p:cNvPr id="81" name="Rectangle 7"/>
          <p:cNvSpPr>
            <a:spLocks noChangeArrowheads="1"/>
          </p:cNvSpPr>
          <p:nvPr/>
        </p:nvSpPr>
        <p:spPr bwMode="auto">
          <a:xfrm>
            <a:off x="2878997" y="2978967"/>
            <a:ext cx="1267486" cy="360362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he-IL" dirty="0"/>
              <a:t>100</a:t>
            </a:r>
          </a:p>
        </p:txBody>
      </p:sp>
      <p:cxnSp>
        <p:nvCxnSpPr>
          <p:cNvPr id="82" name="Straight Arrow Connector 81"/>
          <p:cNvCxnSpPr/>
          <p:nvPr/>
        </p:nvCxnSpPr>
        <p:spPr>
          <a:xfrm flipV="1">
            <a:off x="4700818" y="3339330"/>
            <a:ext cx="79408" cy="80451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3" name="Freeform 16"/>
          <p:cNvSpPr>
            <a:spLocks/>
          </p:cNvSpPr>
          <p:nvPr/>
        </p:nvSpPr>
        <p:spPr bwMode="auto">
          <a:xfrm flipV="1">
            <a:off x="2013288" y="3333999"/>
            <a:ext cx="2391573" cy="1332561"/>
          </a:xfrm>
          <a:custGeom>
            <a:avLst/>
            <a:gdLst>
              <a:gd name="T0" fmla="*/ 0 w 959"/>
              <a:gd name="T1" fmla="*/ 0 h 544"/>
              <a:gd name="T2" fmla="*/ 723 w 959"/>
              <a:gd name="T3" fmla="*/ 199 h 544"/>
              <a:gd name="T4" fmla="*/ 959 w 959"/>
              <a:gd name="T5" fmla="*/ 544 h 5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959" h="544">
                <a:moveTo>
                  <a:pt x="0" y="0"/>
                </a:moveTo>
                <a:cubicBezTo>
                  <a:pt x="120" y="33"/>
                  <a:pt x="563" y="108"/>
                  <a:pt x="723" y="199"/>
                </a:cubicBezTo>
                <a:cubicBezTo>
                  <a:pt x="883" y="290"/>
                  <a:pt x="910" y="472"/>
                  <a:pt x="959" y="544"/>
                </a:cubicBezTo>
              </a:path>
            </a:pathLst>
          </a:custGeom>
          <a:noFill/>
          <a:ln w="15875" cap="flat" cmpd="sng">
            <a:solidFill>
              <a:schemeClr val="tx1"/>
            </a:solidFill>
            <a:prstDash val="solid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A1FD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e-IL"/>
          </a:p>
        </p:txBody>
      </p:sp>
      <p:sp>
        <p:nvSpPr>
          <p:cNvPr id="84" name="AutoShape 11"/>
          <p:cNvSpPr>
            <a:spLocks noChangeArrowheads="1"/>
          </p:cNvSpPr>
          <p:nvPr/>
        </p:nvSpPr>
        <p:spPr bwMode="auto">
          <a:xfrm>
            <a:off x="3627700" y="4348353"/>
            <a:ext cx="576263" cy="503237"/>
          </a:xfrm>
          <a:prstGeom prst="octagon">
            <a:avLst>
              <a:gd name="adj" fmla="val 29287"/>
            </a:avLst>
          </a:prstGeom>
          <a:solidFill>
            <a:srgbClr val="FFFF00">
              <a:alpha val="50000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he-IL" dirty="0"/>
              <a:t>FM</a:t>
            </a:r>
          </a:p>
        </p:txBody>
      </p:sp>
      <p:cxnSp>
        <p:nvCxnSpPr>
          <p:cNvPr id="85" name="Straight Arrow Connector 84"/>
          <p:cNvCxnSpPr>
            <a:stCxn id="84" idx="6"/>
          </p:cNvCxnSpPr>
          <p:nvPr/>
        </p:nvCxnSpPr>
        <p:spPr>
          <a:xfrm flipH="1" flipV="1">
            <a:off x="3512740" y="3339329"/>
            <a:ext cx="262343" cy="10090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6" name="Straight Arrow Connector 85"/>
          <p:cNvCxnSpPr>
            <a:stCxn id="84" idx="3"/>
          </p:cNvCxnSpPr>
          <p:nvPr/>
        </p:nvCxnSpPr>
        <p:spPr>
          <a:xfrm flipH="1">
            <a:off x="3419273" y="4851590"/>
            <a:ext cx="355810" cy="7131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8" name="AutoShape 11"/>
          <p:cNvSpPr>
            <a:spLocks noChangeArrowheads="1"/>
          </p:cNvSpPr>
          <p:nvPr/>
        </p:nvSpPr>
        <p:spPr bwMode="auto">
          <a:xfrm>
            <a:off x="5206546" y="4340463"/>
            <a:ext cx="576263" cy="503237"/>
          </a:xfrm>
          <a:prstGeom prst="octagon">
            <a:avLst>
              <a:gd name="adj" fmla="val 29287"/>
            </a:avLst>
          </a:prstGeom>
          <a:solidFill>
            <a:srgbClr val="FFFF00">
              <a:alpha val="50000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he-IL" dirty="0"/>
              <a:t>FM</a:t>
            </a:r>
          </a:p>
        </p:txBody>
      </p:sp>
      <p:cxnSp>
        <p:nvCxnSpPr>
          <p:cNvPr id="89" name="Straight Arrow Connector 88"/>
          <p:cNvCxnSpPr>
            <a:stCxn id="88" idx="2"/>
          </p:cNvCxnSpPr>
          <p:nvPr/>
        </p:nvCxnSpPr>
        <p:spPr>
          <a:xfrm>
            <a:off x="5635426" y="4843700"/>
            <a:ext cx="700856" cy="72107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0" name="Straight Arrow Connector 89"/>
          <p:cNvCxnSpPr>
            <a:stCxn id="88" idx="7"/>
          </p:cNvCxnSpPr>
          <p:nvPr/>
        </p:nvCxnSpPr>
        <p:spPr>
          <a:xfrm flipV="1">
            <a:off x="5635426" y="3339329"/>
            <a:ext cx="412286" cy="100113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2" name="Freeform 16"/>
          <p:cNvSpPr>
            <a:spLocks/>
          </p:cNvSpPr>
          <p:nvPr/>
        </p:nvSpPr>
        <p:spPr bwMode="auto">
          <a:xfrm flipH="1" flipV="1">
            <a:off x="6211688" y="3349064"/>
            <a:ext cx="1543406" cy="1060487"/>
          </a:xfrm>
          <a:custGeom>
            <a:avLst/>
            <a:gdLst>
              <a:gd name="T0" fmla="*/ 0 w 959"/>
              <a:gd name="T1" fmla="*/ 0 h 544"/>
              <a:gd name="T2" fmla="*/ 723 w 959"/>
              <a:gd name="T3" fmla="*/ 199 h 544"/>
              <a:gd name="T4" fmla="*/ 959 w 959"/>
              <a:gd name="T5" fmla="*/ 544 h 5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959" h="544">
                <a:moveTo>
                  <a:pt x="0" y="0"/>
                </a:moveTo>
                <a:cubicBezTo>
                  <a:pt x="120" y="33"/>
                  <a:pt x="563" y="108"/>
                  <a:pt x="723" y="199"/>
                </a:cubicBezTo>
                <a:cubicBezTo>
                  <a:pt x="883" y="290"/>
                  <a:pt x="910" y="472"/>
                  <a:pt x="959" y="544"/>
                </a:cubicBezTo>
              </a:path>
            </a:pathLst>
          </a:custGeom>
          <a:noFill/>
          <a:ln w="15875" cap="flat" cmpd="sng">
            <a:solidFill>
              <a:schemeClr val="tx1"/>
            </a:solidFill>
            <a:prstDash val="solid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A1FD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e-IL"/>
          </a:p>
        </p:txBody>
      </p:sp>
      <p:sp>
        <p:nvSpPr>
          <p:cNvPr id="93" name="Text Box 15"/>
          <p:cNvSpPr txBox="1">
            <a:spLocks noChangeArrowheads="1"/>
          </p:cNvSpPr>
          <p:nvPr/>
        </p:nvSpPr>
        <p:spPr bwMode="auto">
          <a:xfrm>
            <a:off x="7074044" y="4025558"/>
            <a:ext cx="30409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A1FD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/>
            <a:r>
              <a:rPr lang="en-US" altLang="he-IL" sz="1400" dirty="0"/>
              <a:t>1</a:t>
            </a:r>
          </a:p>
        </p:txBody>
      </p:sp>
      <p:sp>
        <p:nvSpPr>
          <p:cNvPr id="95" name="Text Box 15"/>
          <p:cNvSpPr txBox="1">
            <a:spLocks noChangeArrowheads="1"/>
          </p:cNvSpPr>
          <p:nvPr/>
        </p:nvSpPr>
        <p:spPr bwMode="auto">
          <a:xfrm>
            <a:off x="7119713" y="4354742"/>
            <a:ext cx="30409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A1FD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/>
            <a:r>
              <a:rPr lang="en-US" altLang="he-IL" sz="1400" dirty="0"/>
              <a:t>0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1259124"/>
              </p:ext>
            </p:extLst>
          </p:nvPr>
        </p:nvGraphicFramePr>
        <p:xfrm>
          <a:off x="2527891" y="1414223"/>
          <a:ext cx="4645776" cy="1158240"/>
        </p:xfrm>
        <a:graphic>
          <a:graphicData uri="http://schemas.openxmlformats.org/drawingml/2006/table">
            <a:tbl>
              <a:tblPr rtl="1">
                <a:tableStyleId>{5C22544A-7EE6-4342-B048-85BDC9FD1C3A}</a:tableStyleId>
              </a:tblPr>
              <a:tblGrid>
                <a:gridCol w="6914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323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400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7715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2191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8287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</a:rPr>
                        <a:t>index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n-lt"/>
                        </a:rPr>
                        <a:t>mapping</a:t>
                      </a:r>
                      <a:endParaRPr lang="en-US" sz="14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n-lt"/>
                        </a:rPr>
                        <a:t>lru</a:t>
                      </a:r>
                      <a:endParaRPr lang="en-US" sz="14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n-lt"/>
                        </a:rPr>
                        <a:t>flags</a:t>
                      </a:r>
                      <a:endParaRPr lang="en-US" sz="14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</a:rPr>
                        <a:t>count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1400" dirty="0">
                          <a:effectLst/>
                          <a:latin typeface="+mn-lt"/>
                        </a:rPr>
                        <a:t>מספר מסגרת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</a:rPr>
                        <a:t>0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  <a:latin typeface="+mn-lt"/>
                        </a:rPr>
                        <a:t>execA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/>
                      <a:r>
                        <a:rPr lang="en-US" sz="1400" dirty="0">
                          <a:effectLst/>
                          <a:latin typeface="+mn-lt"/>
                        </a:rPr>
                        <a:t>inactive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</a:rPr>
                        <a:t>LR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1400" b="1" dirty="0">
                          <a:effectLst/>
                          <a:latin typeface="+mn-lt"/>
                        </a:rPr>
                        <a:t>2</a:t>
                      </a:r>
                      <a:endParaRPr lang="en-US" sz="1400" b="1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</a:rPr>
                        <a:t>100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84425171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n-lt"/>
                        </a:rPr>
                        <a:t>16</a:t>
                      </a:r>
                      <a:endParaRPr lang="en-US" sz="14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n-lt"/>
                        </a:rPr>
                        <a:t>Swap 0</a:t>
                      </a:r>
                      <a:endParaRPr lang="en-US" sz="14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</a:rPr>
                        <a:t>inactive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n-lt"/>
                        </a:rPr>
                        <a:t>LR</a:t>
                      </a:r>
                      <a:endParaRPr lang="en-US" sz="14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1400">
                          <a:effectLst/>
                          <a:latin typeface="+mn-lt"/>
                        </a:rPr>
                        <a:t>3</a:t>
                      </a:r>
                      <a:endParaRPr lang="en-US" sz="14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</a:rPr>
                        <a:t>101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n-lt"/>
                        </a:rPr>
                        <a:t>0</a:t>
                      </a:r>
                      <a:endParaRPr lang="en-US" sz="14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  <a:latin typeface="+mn-lt"/>
                        </a:rPr>
                        <a:t>execB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/>
                      <a:r>
                        <a:rPr lang="en-US" sz="1400" dirty="0">
                          <a:effectLst/>
                          <a:latin typeface="+mn-lt"/>
                        </a:rPr>
                        <a:t>inactive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n-lt"/>
                        </a:rPr>
                        <a:t>LR</a:t>
                      </a:r>
                      <a:endParaRPr lang="en-US" sz="14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1400" b="1" dirty="0">
                          <a:effectLst/>
                          <a:latin typeface="+mn-lt"/>
                        </a:rPr>
                        <a:t>2</a:t>
                      </a:r>
                      <a:endParaRPr lang="en-US" sz="1400" b="1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n-lt"/>
                        </a:rPr>
                        <a:t>102</a:t>
                      </a:r>
                      <a:endParaRPr lang="en-US" sz="14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n-lt"/>
                        </a:rPr>
                        <a:t> </a:t>
                      </a:r>
                      <a:endParaRPr lang="en-US" sz="14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n-lt"/>
                        </a:rPr>
                        <a:t> </a:t>
                      </a:r>
                      <a:endParaRPr lang="en-US" sz="14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/>
                      <a:r>
                        <a:rPr lang="en-US" sz="1400">
                          <a:effectLst/>
                          <a:latin typeface="+mn-lt"/>
                        </a:rPr>
                        <a:t> </a:t>
                      </a:r>
                      <a:endParaRPr lang="en-US" sz="14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n-lt"/>
                        </a:rPr>
                        <a:t> </a:t>
                      </a:r>
                      <a:endParaRPr lang="en-US" sz="14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n-lt"/>
                        </a:rPr>
                        <a:t> </a:t>
                      </a:r>
                      <a:endParaRPr lang="en-US" sz="14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</a:rPr>
                        <a:t> 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96" name="TextBox 95"/>
          <p:cNvSpPr txBox="1"/>
          <p:nvPr/>
        </p:nvSpPr>
        <p:spPr>
          <a:xfrm>
            <a:off x="273100" y="632789"/>
            <a:ext cx="2003078" cy="9233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/>
              <a:t>שימו לב שבפתרון הרשמי יש טעות בשדה זה!</a:t>
            </a:r>
          </a:p>
        </p:txBody>
      </p:sp>
      <p:cxnSp>
        <p:nvCxnSpPr>
          <p:cNvPr id="97" name="Straight Arrow Connector 96"/>
          <p:cNvCxnSpPr>
            <a:cxnSpLocks/>
            <a:stCxn id="96" idx="3"/>
          </p:cNvCxnSpPr>
          <p:nvPr/>
        </p:nvCxnSpPr>
        <p:spPr>
          <a:xfrm>
            <a:off x="2276178" y="1094454"/>
            <a:ext cx="1351522" cy="1157512"/>
          </a:xfrm>
          <a:prstGeom prst="straightConnector1">
            <a:avLst/>
          </a:prstGeom>
          <a:ln>
            <a:prstDash val="lgDash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8" name="Rectangle 8">
            <a:extLst>
              <a:ext uri="{FF2B5EF4-FFF2-40B4-BE49-F238E27FC236}">
                <a16:creationId xmlns:a16="http://schemas.microsoft.com/office/drawing/2014/main" id="{6CABD759-36FC-4A05-9805-46C321CCF6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52662" y="5564774"/>
            <a:ext cx="4264182" cy="358775"/>
          </a:xfrm>
          <a:prstGeom prst="rect">
            <a:avLst/>
          </a:prstGeom>
          <a:solidFill>
            <a:srgbClr val="FF0000">
              <a:alpha val="50000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e-IL"/>
          </a:p>
        </p:txBody>
      </p:sp>
      <p:sp>
        <p:nvSpPr>
          <p:cNvPr id="39" name="Text Box 12">
            <a:extLst>
              <a:ext uri="{FF2B5EF4-FFF2-40B4-BE49-F238E27FC236}">
                <a16:creationId xmlns:a16="http://schemas.microsoft.com/office/drawing/2014/main" id="{FB634C8E-4DB7-4DD8-AD71-29438648DF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68186" y="5971230"/>
            <a:ext cx="10239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A1FD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rtl="1"/>
            <a:r>
              <a:rPr lang="he-IL" altLang="he-IL" sz="1400" dirty="0"/>
              <a:t>מאגר דפדוף</a:t>
            </a:r>
            <a:endParaRPr lang="en-US" altLang="he-IL" sz="1400" dirty="0"/>
          </a:p>
        </p:txBody>
      </p:sp>
      <p:sp>
        <p:nvSpPr>
          <p:cNvPr id="40" name="Rectangle 18">
            <a:extLst>
              <a:ext uri="{FF2B5EF4-FFF2-40B4-BE49-F238E27FC236}">
                <a16:creationId xmlns:a16="http://schemas.microsoft.com/office/drawing/2014/main" id="{A91CAD60-D3D1-4D6B-846B-820F440603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03106" y="5559445"/>
            <a:ext cx="822960" cy="364102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he-IL" dirty="0" err="1"/>
              <a:t>execB</a:t>
            </a:r>
            <a:endParaRPr lang="en-US" altLang="he-IL" dirty="0"/>
          </a:p>
        </p:txBody>
      </p:sp>
      <p:sp>
        <p:nvSpPr>
          <p:cNvPr id="41" name="Rectangle 18">
            <a:extLst>
              <a:ext uri="{FF2B5EF4-FFF2-40B4-BE49-F238E27FC236}">
                <a16:creationId xmlns:a16="http://schemas.microsoft.com/office/drawing/2014/main" id="{A52F6DBB-93D8-42D4-807F-DE59533A39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11268" y="5564773"/>
            <a:ext cx="614108" cy="358775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he-IL" dirty="0" err="1"/>
              <a:t>swp</a:t>
            </a:r>
            <a:endParaRPr lang="en-US" altLang="he-IL" dirty="0"/>
          </a:p>
        </p:txBody>
      </p:sp>
      <p:sp>
        <p:nvSpPr>
          <p:cNvPr id="42" name="Rectangle 18">
            <a:extLst>
              <a:ext uri="{FF2B5EF4-FFF2-40B4-BE49-F238E27FC236}">
                <a16:creationId xmlns:a16="http://schemas.microsoft.com/office/drawing/2014/main" id="{25A61274-DB12-408A-BE6E-9D91B2B4A8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81360" y="5564772"/>
            <a:ext cx="822960" cy="358775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he-IL" dirty="0" err="1"/>
              <a:t>execA</a:t>
            </a:r>
            <a:endParaRPr lang="en-US" altLang="he-IL" dirty="0"/>
          </a:p>
        </p:txBody>
      </p:sp>
    </p:spTree>
    <p:extLst>
      <p:ext uri="{BB962C8B-B14F-4D97-AF65-F5344CB8AC3E}">
        <p14:creationId xmlns:p14="http://schemas.microsoft.com/office/powerpoint/2010/main" val="361442258"/>
      </p:ext>
    </p:extLst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16835" y="686552"/>
            <a:ext cx="8229600" cy="175432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lvl="0" algn="r" rtl="1"/>
            <a:r>
              <a:rPr lang="he-IL" dirty="0"/>
              <a:t>2. שני התהליכים יוצאים להמתנה ארוכה.</a:t>
            </a:r>
          </a:p>
          <a:p>
            <a:pPr lvl="0" algn="r" rtl="1"/>
            <a:endParaRPr lang="he-IL" dirty="0"/>
          </a:p>
          <a:p>
            <a:pPr lvl="0" algn="r" rtl="1"/>
            <a:r>
              <a:rPr lang="he-IL" dirty="0"/>
              <a:t>זה שהתהליכים יצאו להמתנה ארוכה אומר שאין תהליכים שרצים ולכן </a:t>
            </a:r>
            <a:r>
              <a:rPr lang="en-US" dirty="0" err="1"/>
              <a:t>kswapd</a:t>
            </a:r>
            <a:r>
              <a:rPr lang="he-IL" dirty="0"/>
              <a:t> בודק האם הוא צריך לפנות מסגרות. והוא אכן צריך מכיוון שהגענו לסף מינימום המסגרות הריקות (0).</a:t>
            </a:r>
          </a:p>
          <a:p>
            <a:pPr lvl="0" algn="r" rtl="1"/>
            <a:r>
              <a:rPr lang="he-IL" dirty="0"/>
              <a:t>נבצע את אלגוריתם הפינוי שלב שלב עד שנגיע לסף מקסימום המסגרות הפנויות (2).</a:t>
            </a:r>
          </a:p>
          <a:p>
            <a:pPr lvl="0" algn="r" rtl="1"/>
            <a:r>
              <a:rPr lang="he-IL" dirty="0"/>
              <a:t>לפני תחילת הפינוי טבלת המסגרות נראית כך: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9856835"/>
              </p:ext>
            </p:extLst>
          </p:nvPr>
        </p:nvGraphicFramePr>
        <p:xfrm>
          <a:off x="1568899" y="3078177"/>
          <a:ext cx="6427961" cy="1439503"/>
        </p:xfrm>
        <a:graphic>
          <a:graphicData uri="http://schemas.openxmlformats.org/drawingml/2006/table">
            <a:tbl>
              <a:tblPr rtl="1">
                <a:tableStyleId>{5C22544A-7EE6-4342-B048-85BDC9FD1C3A}</a:tableStyleId>
              </a:tblPr>
              <a:tblGrid>
                <a:gridCol w="9566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284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238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9855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6048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5991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84885"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</a:rPr>
                        <a:t>index</a:t>
                      </a:r>
                      <a:endParaRPr lang="en-US" sz="2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+mn-lt"/>
                        </a:rPr>
                        <a:t>mapping</a:t>
                      </a:r>
                      <a:endParaRPr lang="en-US" sz="28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  <a:latin typeface="+mn-lt"/>
                        </a:rPr>
                        <a:t>lru</a:t>
                      </a:r>
                      <a:endParaRPr lang="en-US" sz="2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+mn-lt"/>
                        </a:rPr>
                        <a:t>flags</a:t>
                      </a:r>
                      <a:endParaRPr lang="en-US" sz="28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+mn-lt"/>
                        </a:rPr>
                        <a:t>count</a:t>
                      </a:r>
                      <a:endParaRPr lang="en-US" sz="28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1800" dirty="0">
                          <a:effectLst/>
                          <a:latin typeface="+mn-lt"/>
                        </a:rPr>
                        <a:t>מספר מסגרת</a:t>
                      </a:r>
                      <a:endParaRPr lang="en-US" sz="2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8206"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+mn-lt"/>
                        </a:rPr>
                        <a:t>0</a:t>
                      </a:r>
                      <a:endParaRPr lang="en-US" sz="28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  <a:latin typeface="+mn-lt"/>
                        </a:rPr>
                        <a:t>execA</a:t>
                      </a:r>
                      <a:endParaRPr lang="en-US" sz="2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/>
                      <a:r>
                        <a:rPr lang="en-US" sz="1800" dirty="0">
                          <a:effectLst/>
                          <a:latin typeface="+mn-lt"/>
                        </a:rPr>
                        <a:t>inactive</a:t>
                      </a:r>
                      <a:endParaRPr lang="en-US" sz="1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+mn-lt"/>
                        </a:rPr>
                        <a:t>LR</a:t>
                      </a:r>
                      <a:endParaRPr lang="en-US" sz="28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1800" b="0" dirty="0">
                          <a:effectLst/>
                          <a:latin typeface="+mn-lt"/>
                        </a:rPr>
                        <a:t>2</a:t>
                      </a:r>
                      <a:endParaRPr lang="en-US" sz="2800" b="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+mn-lt"/>
                        </a:rPr>
                        <a:t>100</a:t>
                      </a:r>
                      <a:endParaRPr lang="en-US" sz="28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8206"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16</a:t>
                      </a:r>
                      <a:endParaRPr lang="en-US" sz="280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Swap 0</a:t>
                      </a:r>
                      <a:endParaRPr lang="en-US" sz="280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inactive</a:t>
                      </a:r>
                      <a:endParaRPr lang="en-US" sz="2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LR</a:t>
                      </a:r>
                      <a:endParaRPr lang="en-US" sz="2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180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3</a:t>
                      </a:r>
                      <a:endParaRPr lang="en-US" sz="280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101</a:t>
                      </a:r>
                      <a:endParaRPr lang="en-US" sz="2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8206"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0</a:t>
                      </a:r>
                      <a:endParaRPr lang="en-US" sz="2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execB</a:t>
                      </a:r>
                      <a:endParaRPr lang="en-US" sz="2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/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inactive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LR</a:t>
                      </a:r>
                      <a:endParaRPr lang="en-US" sz="2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2</a:t>
                      </a:r>
                      <a:endParaRPr lang="en-US" sz="2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102</a:t>
                      </a:r>
                      <a:endParaRPr lang="en-US" sz="2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331997" y="4949226"/>
            <a:ext cx="6781045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lvl="0" algn="r" rtl="1"/>
            <a:r>
              <a:rPr lang="he-IL" dirty="0"/>
              <a:t>אין לנו פה מידע על מטמונים אז נתעלם משלב צמצום המטמונים.</a:t>
            </a:r>
          </a:p>
          <a:p>
            <a:pPr lvl="0" algn="r" rtl="1"/>
            <a:r>
              <a:rPr lang="he-IL" dirty="0"/>
              <a:t>השלב הבא של הפינוי הוא קריאה ל</a:t>
            </a:r>
            <a:r>
              <a:rPr lang="en-US" dirty="0" err="1"/>
              <a:t>refill_inactive</a:t>
            </a:r>
            <a:r>
              <a:rPr lang="en-US" dirty="0"/>
              <a:t>()</a:t>
            </a:r>
            <a:r>
              <a:rPr lang="he-IL" dirty="0"/>
              <a:t> אשר לא עושה דבר כי אין מסגרת שמוכנה לפינוי כי ה-</a:t>
            </a:r>
            <a:r>
              <a:rPr lang="en-US" dirty="0"/>
              <a:t>count</a:t>
            </a:r>
            <a:r>
              <a:rPr lang="he-IL" dirty="0"/>
              <a:t> של כולן גדול מ1! (כפי שניתן לראות בטבלת המסגרות).</a:t>
            </a:r>
          </a:p>
        </p:txBody>
      </p:sp>
    </p:spTree>
    <p:extLst>
      <p:ext uri="{BB962C8B-B14F-4D97-AF65-F5344CB8AC3E}">
        <p14:creationId xmlns:p14="http://schemas.microsoft.com/office/powerpoint/2010/main" val="1247726049"/>
      </p:ext>
    </p:extLst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83096" y="686552"/>
            <a:ext cx="8150087" cy="147732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lvl="0" algn="r" rtl="1"/>
            <a:r>
              <a:rPr lang="he-IL" dirty="0"/>
              <a:t>2. שני התהליכים יוצאים להמתנה ארוכה.</a:t>
            </a:r>
          </a:p>
          <a:p>
            <a:pPr lvl="0" algn="r" rtl="1"/>
            <a:endParaRPr lang="he-IL" dirty="0"/>
          </a:p>
          <a:p>
            <a:pPr lvl="0" algn="r" rtl="1"/>
            <a:r>
              <a:rPr lang="he-IL" dirty="0"/>
              <a:t>לכן השלב הבא הוא לקרוא ל</a:t>
            </a:r>
            <a:r>
              <a:rPr lang="en-US" dirty="0" err="1"/>
              <a:t>swap_out</a:t>
            </a:r>
            <a:r>
              <a:rPr lang="en-US" dirty="0"/>
              <a:t>()</a:t>
            </a:r>
            <a:r>
              <a:rPr lang="he-IL" dirty="0"/>
              <a:t>.</a:t>
            </a:r>
          </a:p>
          <a:p>
            <a:pPr lvl="0" algn="r" rtl="1"/>
            <a:r>
              <a:rPr lang="en-US" dirty="0" err="1"/>
              <a:t>swap_out</a:t>
            </a:r>
            <a:r>
              <a:rPr lang="en-US" dirty="0"/>
              <a:t>()</a:t>
            </a:r>
            <a:r>
              <a:rPr lang="he-IL" dirty="0"/>
              <a:t> עוברת על כל הדפים של כל התהליכים וקוראת ל-</a:t>
            </a:r>
            <a:r>
              <a:rPr lang="en-US" dirty="0" err="1"/>
              <a:t>mark_page_accessed</a:t>
            </a:r>
            <a:r>
              <a:rPr lang="en-US" dirty="0"/>
              <a:t>()</a:t>
            </a:r>
            <a:r>
              <a:rPr lang="he-IL" dirty="0"/>
              <a:t>.</a:t>
            </a:r>
          </a:p>
          <a:p>
            <a:pPr lvl="0" algn="r" rtl="1"/>
            <a:r>
              <a:rPr lang="he-IL" dirty="0"/>
              <a:t>טבלאות הדפים לפני הקריאה ל</a:t>
            </a:r>
            <a:r>
              <a:rPr lang="en-US" dirty="0"/>
              <a:t> </a:t>
            </a:r>
            <a:r>
              <a:rPr lang="en-US" dirty="0" err="1"/>
              <a:t>mark_page_accessed</a:t>
            </a:r>
            <a:r>
              <a:rPr lang="en-US" dirty="0"/>
              <a:t>()</a:t>
            </a:r>
            <a:r>
              <a:rPr lang="he-IL" dirty="0"/>
              <a:t> נראות כך: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1CBAAFC8-8798-4FB0-840D-092FDC4743E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0494073"/>
              </p:ext>
            </p:extLst>
          </p:nvPr>
        </p:nvGraphicFramePr>
        <p:xfrm>
          <a:off x="377999" y="2567917"/>
          <a:ext cx="8404311" cy="853440"/>
        </p:xfrm>
        <a:graphic>
          <a:graphicData uri="http://schemas.openxmlformats.org/drawingml/2006/table">
            <a:tbl>
              <a:tblPr rtl="1">
                <a:tableStyleId>{5C22544A-7EE6-4342-B048-85BDC9FD1C3A}</a:tableStyleId>
              </a:tblPr>
              <a:tblGrid>
                <a:gridCol w="8829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83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939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4264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5170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5695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1200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3030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66531"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j-lt"/>
                        </a:rPr>
                        <a:t>Process</a:t>
                      </a:r>
                      <a:endParaRPr lang="en-US" sz="140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</a:rPr>
                        <a:t>Read/Write</a:t>
                      </a:r>
                      <a:endParaRPr lang="en-US" sz="14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</a:rPr>
                        <a:t>Dirty</a:t>
                      </a:r>
                      <a:endParaRPr lang="en-US" sz="14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</a:rPr>
                        <a:t>Accessed</a:t>
                      </a:r>
                      <a:endParaRPr lang="en-US" sz="14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</a:rPr>
                        <a:t>Slot Number</a:t>
                      </a:r>
                      <a:endParaRPr lang="en-US" sz="14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</a:rPr>
                        <a:t>Present</a:t>
                      </a:r>
                      <a:endParaRPr lang="en-US" sz="14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j-lt"/>
                        </a:rPr>
                        <a:t>Physical Address</a:t>
                      </a:r>
                      <a:endParaRPr lang="en-US" sz="140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</a:rPr>
                        <a:t>Page</a:t>
                      </a:r>
                      <a:endParaRPr lang="en-US" sz="14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2721"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j-lt"/>
                        </a:rPr>
                        <a:t>A</a:t>
                      </a:r>
                      <a:endParaRPr lang="en-US" sz="140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</a:rPr>
                        <a:t> 0</a:t>
                      </a:r>
                      <a:endParaRPr lang="en-US" sz="14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</a:rPr>
                        <a:t> 0</a:t>
                      </a:r>
                      <a:endParaRPr lang="en-US" sz="14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</a:rPr>
                        <a:t>1</a:t>
                      </a:r>
                      <a:endParaRPr lang="en-US" sz="14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</a:rPr>
                        <a:t> 100</a:t>
                      </a:r>
                      <a:endParaRPr lang="en-US" sz="14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</a:rPr>
                        <a:t>0</a:t>
                      </a:r>
                      <a:endParaRPr lang="en-US" sz="14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2721"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j-lt"/>
                        </a:rPr>
                        <a:t>A</a:t>
                      </a:r>
                      <a:endParaRPr lang="en-US" sz="140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</a:rPr>
                        <a:t> 1</a:t>
                      </a:r>
                      <a:endParaRPr lang="en-US" sz="14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</a:rPr>
                        <a:t> 0</a:t>
                      </a:r>
                      <a:endParaRPr lang="en-US" sz="14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</a:rPr>
                        <a:t>1</a:t>
                      </a:r>
                      <a:endParaRPr lang="en-US" sz="14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</a:rPr>
                        <a:t> 101</a:t>
                      </a:r>
                      <a:endParaRPr lang="en-US" sz="14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</a:rPr>
                        <a:t>1</a:t>
                      </a:r>
                      <a:endParaRPr lang="en-US" sz="14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6A461677-C6D7-443F-8A47-E3A7A48BCAB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3983322"/>
              </p:ext>
            </p:extLst>
          </p:nvPr>
        </p:nvGraphicFramePr>
        <p:xfrm>
          <a:off x="377998" y="4104668"/>
          <a:ext cx="8404311" cy="853440"/>
        </p:xfrm>
        <a:graphic>
          <a:graphicData uri="http://schemas.openxmlformats.org/drawingml/2006/table">
            <a:tbl>
              <a:tblPr rtl="1">
                <a:tableStyleId>{5C22544A-7EE6-4342-B048-85BDC9FD1C3A}</a:tableStyleId>
              </a:tblPr>
              <a:tblGrid>
                <a:gridCol w="882955">
                  <a:extLst>
                    <a:ext uri="{9D8B030D-6E8A-4147-A177-3AD203B41FA5}">
                      <a16:colId xmlns:a16="http://schemas.microsoft.com/office/drawing/2014/main" val="228258614"/>
                    </a:ext>
                  </a:extLst>
                </a:gridCol>
                <a:gridCol w="1228338">
                  <a:extLst>
                    <a:ext uri="{9D8B030D-6E8A-4147-A177-3AD203B41FA5}">
                      <a16:colId xmlns:a16="http://schemas.microsoft.com/office/drawing/2014/main" val="1572144825"/>
                    </a:ext>
                  </a:extLst>
                </a:gridCol>
                <a:gridCol w="799393">
                  <a:extLst>
                    <a:ext uri="{9D8B030D-6E8A-4147-A177-3AD203B41FA5}">
                      <a16:colId xmlns:a16="http://schemas.microsoft.com/office/drawing/2014/main" val="3811048338"/>
                    </a:ext>
                  </a:extLst>
                </a:gridCol>
                <a:gridCol w="1042649">
                  <a:extLst>
                    <a:ext uri="{9D8B030D-6E8A-4147-A177-3AD203B41FA5}">
                      <a16:colId xmlns:a16="http://schemas.microsoft.com/office/drawing/2014/main" val="3889128585"/>
                    </a:ext>
                  </a:extLst>
                </a:gridCol>
                <a:gridCol w="1651708">
                  <a:extLst>
                    <a:ext uri="{9D8B030D-6E8A-4147-A177-3AD203B41FA5}">
                      <a16:colId xmlns:a16="http://schemas.microsoft.com/office/drawing/2014/main" val="956764783"/>
                    </a:ext>
                  </a:extLst>
                </a:gridCol>
                <a:gridCol w="856957">
                  <a:extLst>
                    <a:ext uri="{9D8B030D-6E8A-4147-A177-3AD203B41FA5}">
                      <a16:colId xmlns:a16="http://schemas.microsoft.com/office/drawing/2014/main" val="3907252097"/>
                    </a:ext>
                  </a:extLst>
                </a:gridCol>
                <a:gridCol w="1012008">
                  <a:extLst>
                    <a:ext uri="{9D8B030D-6E8A-4147-A177-3AD203B41FA5}">
                      <a16:colId xmlns:a16="http://schemas.microsoft.com/office/drawing/2014/main" val="270583583"/>
                    </a:ext>
                  </a:extLst>
                </a:gridCol>
                <a:gridCol w="930303">
                  <a:extLst>
                    <a:ext uri="{9D8B030D-6E8A-4147-A177-3AD203B41FA5}">
                      <a16:colId xmlns:a16="http://schemas.microsoft.com/office/drawing/2014/main" val="3123787517"/>
                    </a:ext>
                  </a:extLst>
                </a:gridCol>
              </a:tblGrid>
              <a:tr h="152721"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</a:rPr>
                        <a:t>Process</a:t>
                      </a:r>
                      <a:endParaRPr lang="en-US" sz="14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</a:rPr>
                        <a:t>Read/Write</a:t>
                      </a:r>
                      <a:endParaRPr lang="en-US" sz="14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</a:rPr>
                        <a:t>Dirty</a:t>
                      </a:r>
                      <a:endParaRPr lang="en-US" sz="14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</a:rPr>
                        <a:t>Accessed</a:t>
                      </a:r>
                      <a:endParaRPr lang="en-US" sz="14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j-lt"/>
                        </a:rPr>
                        <a:t>Slot Number</a:t>
                      </a:r>
                      <a:endParaRPr lang="en-US" sz="140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</a:rPr>
                        <a:t>Present</a:t>
                      </a:r>
                      <a:endParaRPr lang="en-US" sz="14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</a:rPr>
                        <a:t>Physical Address</a:t>
                      </a:r>
                      <a:endParaRPr lang="en-US" sz="14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</a:rPr>
                        <a:t>Page</a:t>
                      </a:r>
                      <a:endParaRPr lang="en-US" sz="14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03438469"/>
                  </a:ext>
                </a:extLst>
              </a:tr>
              <a:tr h="152721"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j-lt"/>
                        </a:rPr>
                        <a:t>B</a:t>
                      </a:r>
                      <a:endParaRPr lang="en-US" sz="140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</a:rPr>
                        <a:t>1</a:t>
                      </a:r>
                      <a:endParaRPr lang="en-US" sz="14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</a:rPr>
                        <a:t> 101</a:t>
                      </a:r>
                      <a:endParaRPr lang="en-US" sz="14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</a:rPr>
                        <a:t>0</a:t>
                      </a:r>
                      <a:endParaRPr lang="en-US" sz="14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32187372"/>
                  </a:ext>
                </a:extLst>
              </a:tr>
              <a:tr h="152721"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j-lt"/>
                        </a:rPr>
                        <a:t>B</a:t>
                      </a:r>
                      <a:endParaRPr lang="en-US" sz="140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</a:rPr>
                        <a:t> 102</a:t>
                      </a:r>
                      <a:endParaRPr lang="en-US" sz="14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</a:rPr>
                        <a:t>1</a:t>
                      </a:r>
                      <a:endParaRPr lang="en-US" sz="14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788238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61397453"/>
      </p:ext>
    </p:extLst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96347" y="510927"/>
            <a:ext cx="8017565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lvl="0" algn="r" rtl="1"/>
            <a:r>
              <a:rPr lang="he-IL" dirty="0"/>
              <a:t>2. שני התהליכים יוצאים להמתנה ארוכה.</a:t>
            </a:r>
            <a:endParaRPr lang="en-US" dirty="0"/>
          </a:p>
          <a:p>
            <a:pPr lvl="0" algn="r" rtl="1"/>
            <a:endParaRPr lang="he-IL" dirty="0"/>
          </a:p>
          <a:p>
            <a:pPr lvl="0" algn="r" rtl="1"/>
            <a:r>
              <a:rPr lang="he-IL" dirty="0"/>
              <a:t>נתחיל את המעבר על הדפים של </a:t>
            </a:r>
            <a:r>
              <a:rPr lang="en-US" dirty="0"/>
              <a:t>A</a:t>
            </a:r>
            <a:r>
              <a:rPr lang="he-IL" dirty="0"/>
              <a:t> תחילה, ובמקביל נעדכן את טבלת המסגרות. בכל שלב אנחנו מכבים את ביט </a:t>
            </a:r>
            <a:r>
              <a:rPr lang="en-US" dirty="0"/>
              <a:t>ACCESSED</a:t>
            </a:r>
            <a:r>
              <a:rPr lang="he-IL" dirty="0"/>
              <a:t> ומקדמים את המסגרת הרלוונטית בכיוון החץ הירוק!</a:t>
            </a:r>
          </a:p>
        </p:txBody>
      </p:sp>
      <p:grpSp>
        <p:nvGrpSpPr>
          <p:cNvPr id="16" name="Group 15"/>
          <p:cNvGrpSpPr/>
          <p:nvPr/>
        </p:nvGrpSpPr>
        <p:grpSpPr>
          <a:xfrm>
            <a:off x="2476878" y="4517679"/>
            <a:ext cx="4104992" cy="1883466"/>
            <a:chOff x="2268648" y="4301150"/>
            <a:chExt cx="4572000" cy="2308225"/>
          </a:xfrm>
        </p:grpSpPr>
        <p:sp>
          <p:nvSpPr>
            <p:cNvPr id="5" name="AutoShape 5"/>
            <p:cNvSpPr>
              <a:spLocks noChangeArrowheads="1"/>
            </p:cNvSpPr>
            <p:nvPr/>
          </p:nvSpPr>
          <p:spPr bwMode="auto">
            <a:xfrm>
              <a:off x="2268648" y="5714025"/>
              <a:ext cx="1600200" cy="644525"/>
            </a:xfrm>
            <a:prstGeom prst="roundRect">
              <a:avLst>
                <a:gd name="adj" fmla="val 16667"/>
              </a:avLst>
            </a:prstGeom>
            <a:solidFill>
              <a:srgbClr val="FF0000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altLang="he-IL" sz="1400"/>
                <a:t>PG_referenced=1</a:t>
              </a:r>
            </a:p>
            <a:p>
              <a:r>
                <a:rPr lang="en-US" altLang="he-IL" sz="1400"/>
                <a:t>PG_active=0</a:t>
              </a:r>
            </a:p>
          </p:txBody>
        </p:sp>
        <p:sp>
          <p:nvSpPr>
            <p:cNvPr id="6" name="AutoShape 6"/>
            <p:cNvSpPr>
              <a:spLocks noChangeArrowheads="1"/>
            </p:cNvSpPr>
            <p:nvPr/>
          </p:nvSpPr>
          <p:spPr bwMode="auto">
            <a:xfrm>
              <a:off x="4821348" y="4682150"/>
              <a:ext cx="1562100" cy="600075"/>
            </a:xfrm>
            <a:prstGeom prst="roundRect">
              <a:avLst>
                <a:gd name="adj" fmla="val 16667"/>
              </a:avLst>
            </a:prstGeom>
            <a:solidFill>
              <a:srgbClr val="339966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altLang="he-IL" sz="1400"/>
                <a:t>PG_referenced=0</a:t>
              </a:r>
            </a:p>
            <a:p>
              <a:r>
                <a:rPr lang="en-US" altLang="he-IL" sz="1400"/>
                <a:t>PG_active=1</a:t>
              </a:r>
            </a:p>
          </p:txBody>
        </p:sp>
        <p:sp>
          <p:nvSpPr>
            <p:cNvPr id="7" name="AutoShape 7"/>
            <p:cNvSpPr>
              <a:spLocks noChangeArrowheads="1"/>
            </p:cNvSpPr>
            <p:nvPr/>
          </p:nvSpPr>
          <p:spPr bwMode="auto">
            <a:xfrm>
              <a:off x="4821348" y="5672750"/>
              <a:ext cx="1562100" cy="685800"/>
            </a:xfrm>
            <a:prstGeom prst="roundRect">
              <a:avLst>
                <a:gd name="adj" fmla="val 16667"/>
              </a:avLst>
            </a:prstGeom>
            <a:solidFill>
              <a:srgbClr val="339966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altLang="he-IL" sz="1400"/>
                <a:t>PG_referenced=1</a:t>
              </a:r>
            </a:p>
            <a:p>
              <a:r>
                <a:rPr lang="en-US" altLang="he-IL" sz="1400"/>
                <a:t>PG_active=1</a:t>
              </a:r>
            </a:p>
          </p:txBody>
        </p:sp>
        <p:sp>
          <p:nvSpPr>
            <p:cNvPr id="8" name="Line 8"/>
            <p:cNvSpPr>
              <a:spLocks noChangeShapeType="1"/>
            </p:cNvSpPr>
            <p:nvPr/>
          </p:nvSpPr>
          <p:spPr bwMode="auto">
            <a:xfrm>
              <a:off x="2878248" y="4301150"/>
              <a:ext cx="0" cy="4318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9" name="Line 9"/>
            <p:cNvSpPr>
              <a:spLocks noChangeShapeType="1"/>
            </p:cNvSpPr>
            <p:nvPr/>
          </p:nvSpPr>
          <p:spPr bwMode="auto">
            <a:xfrm>
              <a:off x="2876661" y="5282225"/>
              <a:ext cx="0" cy="431800"/>
            </a:xfrm>
            <a:prstGeom prst="line">
              <a:avLst/>
            </a:prstGeom>
            <a:noFill/>
            <a:ln w="25400">
              <a:solidFill>
                <a:srgbClr val="339966"/>
              </a:solidFill>
              <a:prstDash val="lgDash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10" name="Line 10"/>
            <p:cNvSpPr>
              <a:spLocks noChangeShapeType="1"/>
            </p:cNvSpPr>
            <p:nvPr/>
          </p:nvSpPr>
          <p:spPr bwMode="auto">
            <a:xfrm flipV="1">
              <a:off x="3668823" y="4993300"/>
              <a:ext cx="1152525" cy="720725"/>
            </a:xfrm>
            <a:prstGeom prst="line">
              <a:avLst/>
            </a:prstGeom>
            <a:noFill/>
            <a:ln w="25400">
              <a:solidFill>
                <a:srgbClr val="339966"/>
              </a:solidFill>
              <a:prstDash val="lgDash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11" name="Line 11"/>
            <p:cNvSpPr>
              <a:spLocks noChangeShapeType="1"/>
            </p:cNvSpPr>
            <p:nvPr/>
          </p:nvSpPr>
          <p:spPr bwMode="auto">
            <a:xfrm>
              <a:off x="5253148" y="5282225"/>
              <a:ext cx="0" cy="431800"/>
            </a:xfrm>
            <a:prstGeom prst="line">
              <a:avLst/>
            </a:prstGeom>
            <a:noFill/>
            <a:ln w="25400">
              <a:solidFill>
                <a:srgbClr val="339966"/>
              </a:solidFill>
              <a:prstDash val="lgDash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12" name="Freeform 12"/>
            <p:cNvSpPr>
              <a:spLocks/>
            </p:cNvSpPr>
            <p:nvPr/>
          </p:nvSpPr>
          <p:spPr bwMode="auto">
            <a:xfrm>
              <a:off x="6154848" y="5977550"/>
              <a:ext cx="685800" cy="631825"/>
            </a:xfrm>
            <a:custGeom>
              <a:avLst/>
              <a:gdLst>
                <a:gd name="T0" fmla="*/ 0 w 384"/>
                <a:gd name="T1" fmla="*/ 189 h 390"/>
                <a:gd name="T2" fmla="*/ 97 w 384"/>
                <a:gd name="T3" fmla="*/ 348 h 390"/>
                <a:gd name="T4" fmla="*/ 218 w 384"/>
                <a:gd name="T5" fmla="*/ 378 h 390"/>
                <a:gd name="T6" fmla="*/ 364 w 384"/>
                <a:gd name="T7" fmla="*/ 275 h 390"/>
                <a:gd name="T8" fmla="*/ 339 w 384"/>
                <a:gd name="T9" fmla="*/ 39 h 390"/>
                <a:gd name="T10" fmla="*/ 97 w 384"/>
                <a:gd name="T11" fmla="*/ 39 h 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4" h="390">
                  <a:moveTo>
                    <a:pt x="0" y="189"/>
                  </a:moveTo>
                  <a:lnTo>
                    <a:pt x="97" y="348"/>
                  </a:lnTo>
                  <a:cubicBezTo>
                    <a:pt x="133" y="379"/>
                    <a:pt x="174" y="390"/>
                    <a:pt x="218" y="378"/>
                  </a:cubicBezTo>
                  <a:cubicBezTo>
                    <a:pt x="262" y="366"/>
                    <a:pt x="344" y="331"/>
                    <a:pt x="364" y="275"/>
                  </a:cubicBezTo>
                  <a:cubicBezTo>
                    <a:pt x="384" y="219"/>
                    <a:pt x="383" y="78"/>
                    <a:pt x="339" y="39"/>
                  </a:cubicBezTo>
                  <a:cubicBezTo>
                    <a:pt x="295" y="0"/>
                    <a:pt x="147" y="39"/>
                    <a:pt x="97" y="39"/>
                  </a:cubicBezTo>
                </a:path>
              </a:pathLst>
            </a:custGeom>
            <a:noFill/>
            <a:ln w="25400" cap="flat" cmpd="sng">
              <a:solidFill>
                <a:srgbClr val="339966"/>
              </a:solidFill>
              <a:prstDash val="lgDash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13" name="Line 13"/>
            <p:cNvSpPr>
              <a:spLocks noChangeShapeType="1"/>
            </p:cNvSpPr>
            <p:nvPr/>
          </p:nvSpPr>
          <p:spPr bwMode="auto">
            <a:xfrm>
              <a:off x="5756386" y="5282225"/>
              <a:ext cx="0" cy="431800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prstDash val="sysDot"/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14" name="Line 14"/>
            <p:cNvSpPr>
              <a:spLocks noChangeShapeType="1"/>
            </p:cNvSpPr>
            <p:nvPr/>
          </p:nvSpPr>
          <p:spPr bwMode="auto">
            <a:xfrm flipV="1">
              <a:off x="3884723" y="5282225"/>
              <a:ext cx="1152525" cy="647700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prstDash val="sysDot"/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15" name="AutoShape 4"/>
            <p:cNvSpPr>
              <a:spLocks noChangeArrowheads="1"/>
            </p:cNvSpPr>
            <p:nvPr/>
          </p:nvSpPr>
          <p:spPr bwMode="auto">
            <a:xfrm>
              <a:off x="2268648" y="4705963"/>
              <a:ext cx="1616075" cy="661987"/>
            </a:xfrm>
            <a:prstGeom prst="roundRect">
              <a:avLst>
                <a:gd name="adj" fmla="val 16667"/>
              </a:avLst>
            </a:prstGeom>
            <a:solidFill>
              <a:srgbClr val="FF0000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altLang="he-IL" sz="1400"/>
                <a:t>PG_referenced=0</a:t>
              </a:r>
            </a:p>
            <a:p>
              <a:r>
                <a:rPr lang="en-US" altLang="he-IL" sz="1400"/>
                <a:t>PG_active=0</a:t>
              </a:r>
            </a:p>
          </p:txBody>
        </p:sp>
      </p:grpSp>
      <p:sp>
        <p:nvSpPr>
          <p:cNvPr id="18" name="TextBox 17"/>
          <p:cNvSpPr txBox="1"/>
          <p:nvPr/>
        </p:nvSpPr>
        <p:spPr>
          <a:xfrm>
            <a:off x="1214605" y="2902301"/>
            <a:ext cx="6781045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lvl="0" algn="r" rtl="1"/>
            <a:r>
              <a:rPr lang="he-IL" dirty="0"/>
              <a:t>טבלת המסגרות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889822" y="5748851"/>
            <a:ext cx="158705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lvl="0"/>
            <a:r>
              <a:rPr lang="he-IL" dirty="0"/>
              <a:t>100,101,102</a:t>
            </a:r>
          </a:p>
        </p:txBody>
      </p:sp>
      <p:graphicFrame>
        <p:nvGraphicFramePr>
          <p:cNvPr id="20" name="Table 19">
            <a:extLst>
              <a:ext uri="{FF2B5EF4-FFF2-40B4-BE49-F238E27FC236}">
                <a16:creationId xmlns:a16="http://schemas.microsoft.com/office/drawing/2014/main" id="{5CCB38CB-3760-43E3-A718-9F52A1618B9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3847368"/>
              </p:ext>
            </p:extLst>
          </p:nvPr>
        </p:nvGraphicFramePr>
        <p:xfrm>
          <a:off x="402973" y="1873211"/>
          <a:ext cx="8404311" cy="853440"/>
        </p:xfrm>
        <a:graphic>
          <a:graphicData uri="http://schemas.openxmlformats.org/drawingml/2006/table">
            <a:tbl>
              <a:tblPr rtl="1">
                <a:tableStyleId>{5C22544A-7EE6-4342-B048-85BDC9FD1C3A}</a:tableStyleId>
              </a:tblPr>
              <a:tblGrid>
                <a:gridCol w="8829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83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939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4264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5170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5695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1200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3030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66531"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j-lt"/>
                        </a:rPr>
                        <a:t>Process</a:t>
                      </a:r>
                      <a:endParaRPr lang="en-US" sz="140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</a:rPr>
                        <a:t>Read/Write</a:t>
                      </a:r>
                      <a:endParaRPr lang="en-US" sz="14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</a:rPr>
                        <a:t>Dirty</a:t>
                      </a:r>
                      <a:endParaRPr lang="en-US" sz="14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</a:rPr>
                        <a:t>Accessed</a:t>
                      </a:r>
                      <a:endParaRPr lang="en-US" sz="14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</a:rPr>
                        <a:t>Slot Number</a:t>
                      </a:r>
                      <a:endParaRPr lang="en-US" sz="14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</a:rPr>
                        <a:t>Present</a:t>
                      </a:r>
                      <a:endParaRPr lang="en-US" sz="14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j-lt"/>
                        </a:rPr>
                        <a:t>Physical Address</a:t>
                      </a:r>
                      <a:endParaRPr lang="en-US" sz="140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</a:rPr>
                        <a:t>Page</a:t>
                      </a:r>
                      <a:endParaRPr lang="en-US" sz="14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2721"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j-lt"/>
                        </a:rPr>
                        <a:t>A</a:t>
                      </a:r>
                      <a:endParaRPr lang="en-US" sz="140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</a:rPr>
                        <a:t> 0</a:t>
                      </a:r>
                      <a:endParaRPr lang="en-US" sz="14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</a:rPr>
                        <a:t> 0</a:t>
                      </a:r>
                      <a:endParaRPr lang="en-US" sz="14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</a:rPr>
                        <a:t>1</a:t>
                      </a:r>
                      <a:endParaRPr lang="en-US" sz="14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</a:rPr>
                        <a:t> 100</a:t>
                      </a:r>
                      <a:endParaRPr lang="en-US" sz="14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</a:rPr>
                        <a:t>0</a:t>
                      </a:r>
                      <a:endParaRPr lang="en-US" sz="14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2721"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j-lt"/>
                        </a:rPr>
                        <a:t>A</a:t>
                      </a:r>
                      <a:endParaRPr lang="en-US" sz="140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</a:rPr>
                        <a:t> 1</a:t>
                      </a:r>
                      <a:endParaRPr lang="en-US" sz="14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</a:rPr>
                        <a:t> 0</a:t>
                      </a:r>
                      <a:endParaRPr lang="en-US" sz="14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</a:rPr>
                        <a:t>1</a:t>
                      </a:r>
                      <a:endParaRPr lang="en-US" sz="14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</a:rPr>
                        <a:t> 101</a:t>
                      </a:r>
                      <a:endParaRPr lang="en-US" sz="14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</a:rPr>
                        <a:t>1</a:t>
                      </a:r>
                      <a:endParaRPr lang="en-US" sz="14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22" name="Table 21">
            <a:extLst>
              <a:ext uri="{FF2B5EF4-FFF2-40B4-BE49-F238E27FC236}">
                <a16:creationId xmlns:a16="http://schemas.microsoft.com/office/drawing/2014/main" id="{69D58887-CAAA-4BCB-B36A-2272DF9491C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9462245"/>
              </p:ext>
            </p:extLst>
          </p:nvPr>
        </p:nvGraphicFramePr>
        <p:xfrm>
          <a:off x="1554851" y="3252126"/>
          <a:ext cx="6427961" cy="1031099"/>
        </p:xfrm>
        <a:graphic>
          <a:graphicData uri="http://schemas.openxmlformats.org/drawingml/2006/table">
            <a:tbl>
              <a:tblPr rtl="1">
                <a:tableStyleId>{5C22544A-7EE6-4342-B048-85BDC9FD1C3A}</a:tableStyleId>
              </a:tblPr>
              <a:tblGrid>
                <a:gridCol w="9566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284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238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9855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6048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5991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99579"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</a:rPr>
                        <a:t>index</a:t>
                      </a:r>
                      <a:endParaRPr lang="en-US" sz="24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n-lt"/>
                        </a:rPr>
                        <a:t>mapping</a:t>
                      </a:r>
                      <a:endParaRPr lang="en-US" sz="24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  <a:latin typeface="+mn-lt"/>
                        </a:rPr>
                        <a:t>lru</a:t>
                      </a:r>
                      <a:endParaRPr lang="en-US" sz="24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n-lt"/>
                        </a:rPr>
                        <a:t>flags</a:t>
                      </a:r>
                      <a:endParaRPr lang="en-US" sz="24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n-lt"/>
                        </a:rPr>
                        <a:t>count</a:t>
                      </a:r>
                      <a:endParaRPr lang="en-US" sz="24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1600" dirty="0">
                          <a:effectLst/>
                          <a:latin typeface="+mn-lt"/>
                        </a:rPr>
                        <a:t>מספר מסגרת</a:t>
                      </a:r>
                      <a:endParaRPr lang="en-US" sz="24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6838"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n-lt"/>
                        </a:rPr>
                        <a:t>0</a:t>
                      </a:r>
                      <a:endParaRPr lang="en-US" sz="24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  <a:latin typeface="+mn-lt"/>
                        </a:rPr>
                        <a:t>execA</a:t>
                      </a:r>
                      <a:endParaRPr lang="en-US" sz="24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/>
                      <a:r>
                        <a:rPr lang="en-US" sz="1600" dirty="0">
                          <a:effectLst/>
                          <a:latin typeface="+mn-lt"/>
                        </a:rPr>
                        <a:t>inactive</a:t>
                      </a:r>
                      <a:endParaRPr lang="en-US" sz="16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n-lt"/>
                        </a:rPr>
                        <a:t>LR</a:t>
                      </a:r>
                      <a:endParaRPr lang="en-US" sz="24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1600" b="0" dirty="0">
                          <a:effectLst/>
                          <a:latin typeface="+mn-lt"/>
                        </a:rPr>
                        <a:t>2</a:t>
                      </a:r>
                      <a:endParaRPr lang="en-US" sz="2400" b="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</a:rPr>
                        <a:t>100</a:t>
                      </a:r>
                      <a:endParaRPr lang="en-US" sz="24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6838"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16</a:t>
                      </a:r>
                      <a:endParaRPr lang="en-US" sz="240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Swap 0</a:t>
                      </a:r>
                      <a:endParaRPr lang="en-US" sz="240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inactive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LR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160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3</a:t>
                      </a:r>
                      <a:endParaRPr lang="en-US" sz="240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101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6838"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0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execB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/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inactive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LR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2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102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67808901"/>
      </p:ext>
    </p:extLst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96347" y="510927"/>
            <a:ext cx="8017565" cy="9233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lvl="0" algn="r" rtl="1"/>
            <a:r>
              <a:rPr lang="he-IL" dirty="0"/>
              <a:t>2. שני התהליכים יוצאים להמתנה ארוכה.</a:t>
            </a:r>
            <a:endParaRPr lang="en-US" dirty="0"/>
          </a:p>
          <a:p>
            <a:pPr lvl="0" algn="r" rtl="1"/>
            <a:endParaRPr lang="he-IL" dirty="0"/>
          </a:p>
          <a:p>
            <a:pPr lvl="0" algn="r" rtl="1"/>
            <a:r>
              <a:rPr lang="he-IL" dirty="0"/>
              <a:t>וזה המצב אחרי </a:t>
            </a:r>
            <a:r>
              <a:rPr lang="en-US" dirty="0" err="1"/>
              <a:t>mark_page_accessed</a:t>
            </a:r>
            <a:r>
              <a:rPr lang="en-US" dirty="0"/>
              <a:t>()</a:t>
            </a:r>
            <a:r>
              <a:rPr lang="he-IL" dirty="0"/>
              <a:t> על דפי </a:t>
            </a:r>
            <a:r>
              <a:rPr lang="en-US" dirty="0"/>
              <a:t>A</a:t>
            </a:r>
            <a:r>
              <a:rPr lang="he-IL" dirty="0"/>
              <a:t> (השינויים מסומנים בצהוב).</a:t>
            </a:r>
          </a:p>
        </p:txBody>
      </p:sp>
      <p:grpSp>
        <p:nvGrpSpPr>
          <p:cNvPr id="16" name="Group 15"/>
          <p:cNvGrpSpPr/>
          <p:nvPr/>
        </p:nvGrpSpPr>
        <p:grpSpPr>
          <a:xfrm>
            <a:off x="2476878" y="4517679"/>
            <a:ext cx="4104992" cy="1883466"/>
            <a:chOff x="2268648" y="4301150"/>
            <a:chExt cx="4572000" cy="2308225"/>
          </a:xfrm>
        </p:grpSpPr>
        <p:sp>
          <p:nvSpPr>
            <p:cNvPr id="5" name="AutoShape 5"/>
            <p:cNvSpPr>
              <a:spLocks noChangeArrowheads="1"/>
            </p:cNvSpPr>
            <p:nvPr/>
          </p:nvSpPr>
          <p:spPr bwMode="auto">
            <a:xfrm>
              <a:off x="2268648" y="5714025"/>
              <a:ext cx="1600200" cy="644525"/>
            </a:xfrm>
            <a:prstGeom prst="roundRect">
              <a:avLst>
                <a:gd name="adj" fmla="val 16667"/>
              </a:avLst>
            </a:prstGeom>
            <a:solidFill>
              <a:srgbClr val="FF0000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altLang="he-IL" sz="1400"/>
                <a:t>PG_referenced=1</a:t>
              </a:r>
            </a:p>
            <a:p>
              <a:r>
                <a:rPr lang="en-US" altLang="he-IL" sz="1400"/>
                <a:t>PG_active=0</a:t>
              </a:r>
            </a:p>
          </p:txBody>
        </p:sp>
        <p:sp>
          <p:nvSpPr>
            <p:cNvPr id="6" name="AutoShape 6"/>
            <p:cNvSpPr>
              <a:spLocks noChangeArrowheads="1"/>
            </p:cNvSpPr>
            <p:nvPr/>
          </p:nvSpPr>
          <p:spPr bwMode="auto">
            <a:xfrm>
              <a:off x="4821348" y="4682150"/>
              <a:ext cx="1562100" cy="600075"/>
            </a:xfrm>
            <a:prstGeom prst="roundRect">
              <a:avLst>
                <a:gd name="adj" fmla="val 16667"/>
              </a:avLst>
            </a:prstGeom>
            <a:solidFill>
              <a:srgbClr val="339966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altLang="he-IL" sz="1400"/>
                <a:t>PG_referenced=0</a:t>
              </a:r>
            </a:p>
            <a:p>
              <a:r>
                <a:rPr lang="en-US" altLang="he-IL" sz="1400"/>
                <a:t>PG_active=1</a:t>
              </a:r>
            </a:p>
          </p:txBody>
        </p:sp>
        <p:sp>
          <p:nvSpPr>
            <p:cNvPr id="7" name="AutoShape 7"/>
            <p:cNvSpPr>
              <a:spLocks noChangeArrowheads="1"/>
            </p:cNvSpPr>
            <p:nvPr/>
          </p:nvSpPr>
          <p:spPr bwMode="auto">
            <a:xfrm>
              <a:off x="4821348" y="5672750"/>
              <a:ext cx="1562100" cy="685800"/>
            </a:xfrm>
            <a:prstGeom prst="roundRect">
              <a:avLst>
                <a:gd name="adj" fmla="val 16667"/>
              </a:avLst>
            </a:prstGeom>
            <a:solidFill>
              <a:srgbClr val="339966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altLang="he-IL" sz="1400"/>
                <a:t>PG_referenced=1</a:t>
              </a:r>
            </a:p>
            <a:p>
              <a:r>
                <a:rPr lang="en-US" altLang="he-IL" sz="1400"/>
                <a:t>PG_active=1</a:t>
              </a:r>
            </a:p>
          </p:txBody>
        </p:sp>
        <p:sp>
          <p:nvSpPr>
            <p:cNvPr id="8" name="Line 8"/>
            <p:cNvSpPr>
              <a:spLocks noChangeShapeType="1"/>
            </p:cNvSpPr>
            <p:nvPr/>
          </p:nvSpPr>
          <p:spPr bwMode="auto">
            <a:xfrm>
              <a:off x="2878248" y="4301150"/>
              <a:ext cx="0" cy="4318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9" name="Line 9"/>
            <p:cNvSpPr>
              <a:spLocks noChangeShapeType="1"/>
            </p:cNvSpPr>
            <p:nvPr/>
          </p:nvSpPr>
          <p:spPr bwMode="auto">
            <a:xfrm>
              <a:off x="2876661" y="5282225"/>
              <a:ext cx="0" cy="431800"/>
            </a:xfrm>
            <a:prstGeom prst="line">
              <a:avLst/>
            </a:prstGeom>
            <a:noFill/>
            <a:ln w="25400">
              <a:solidFill>
                <a:srgbClr val="339966"/>
              </a:solidFill>
              <a:prstDash val="lgDash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10" name="Line 10"/>
            <p:cNvSpPr>
              <a:spLocks noChangeShapeType="1"/>
            </p:cNvSpPr>
            <p:nvPr/>
          </p:nvSpPr>
          <p:spPr bwMode="auto">
            <a:xfrm flipV="1">
              <a:off x="3668823" y="4993300"/>
              <a:ext cx="1152525" cy="720725"/>
            </a:xfrm>
            <a:prstGeom prst="line">
              <a:avLst/>
            </a:prstGeom>
            <a:noFill/>
            <a:ln w="25400">
              <a:solidFill>
                <a:srgbClr val="339966"/>
              </a:solidFill>
              <a:prstDash val="lgDash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11" name="Line 11"/>
            <p:cNvSpPr>
              <a:spLocks noChangeShapeType="1"/>
            </p:cNvSpPr>
            <p:nvPr/>
          </p:nvSpPr>
          <p:spPr bwMode="auto">
            <a:xfrm>
              <a:off x="5253148" y="5282225"/>
              <a:ext cx="0" cy="431800"/>
            </a:xfrm>
            <a:prstGeom prst="line">
              <a:avLst/>
            </a:prstGeom>
            <a:noFill/>
            <a:ln w="25400">
              <a:solidFill>
                <a:srgbClr val="339966"/>
              </a:solidFill>
              <a:prstDash val="lgDash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12" name="Freeform 12"/>
            <p:cNvSpPr>
              <a:spLocks/>
            </p:cNvSpPr>
            <p:nvPr/>
          </p:nvSpPr>
          <p:spPr bwMode="auto">
            <a:xfrm>
              <a:off x="6154848" y="5977550"/>
              <a:ext cx="685800" cy="631825"/>
            </a:xfrm>
            <a:custGeom>
              <a:avLst/>
              <a:gdLst>
                <a:gd name="T0" fmla="*/ 0 w 384"/>
                <a:gd name="T1" fmla="*/ 189 h 390"/>
                <a:gd name="T2" fmla="*/ 97 w 384"/>
                <a:gd name="T3" fmla="*/ 348 h 390"/>
                <a:gd name="T4" fmla="*/ 218 w 384"/>
                <a:gd name="T5" fmla="*/ 378 h 390"/>
                <a:gd name="T6" fmla="*/ 364 w 384"/>
                <a:gd name="T7" fmla="*/ 275 h 390"/>
                <a:gd name="T8" fmla="*/ 339 w 384"/>
                <a:gd name="T9" fmla="*/ 39 h 390"/>
                <a:gd name="T10" fmla="*/ 97 w 384"/>
                <a:gd name="T11" fmla="*/ 39 h 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4" h="390">
                  <a:moveTo>
                    <a:pt x="0" y="189"/>
                  </a:moveTo>
                  <a:lnTo>
                    <a:pt x="97" y="348"/>
                  </a:lnTo>
                  <a:cubicBezTo>
                    <a:pt x="133" y="379"/>
                    <a:pt x="174" y="390"/>
                    <a:pt x="218" y="378"/>
                  </a:cubicBezTo>
                  <a:cubicBezTo>
                    <a:pt x="262" y="366"/>
                    <a:pt x="344" y="331"/>
                    <a:pt x="364" y="275"/>
                  </a:cubicBezTo>
                  <a:cubicBezTo>
                    <a:pt x="384" y="219"/>
                    <a:pt x="383" y="78"/>
                    <a:pt x="339" y="39"/>
                  </a:cubicBezTo>
                  <a:cubicBezTo>
                    <a:pt x="295" y="0"/>
                    <a:pt x="147" y="39"/>
                    <a:pt x="97" y="39"/>
                  </a:cubicBezTo>
                </a:path>
              </a:pathLst>
            </a:custGeom>
            <a:noFill/>
            <a:ln w="25400" cap="flat" cmpd="sng">
              <a:solidFill>
                <a:srgbClr val="339966"/>
              </a:solidFill>
              <a:prstDash val="lgDash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13" name="Line 13"/>
            <p:cNvSpPr>
              <a:spLocks noChangeShapeType="1"/>
            </p:cNvSpPr>
            <p:nvPr/>
          </p:nvSpPr>
          <p:spPr bwMode="auto">
            <a:xfrm>
              <a:off x="5756386" y="5282225"/>
              <a:ext cx="0" cy="431800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prstDash val="sysDot"/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14" name="Line 14"/>
            <p:cNvSpPr>
              <a:spLocks noChangeShapeType="1"/>
            </p:cNvSpPr>
            <p:nvPr/>
          </p:nvSpPr>
          <p:spPr bwMode="auto">
            <a:xfrm flipV="1">
              <a:off x="3884723" y="5282225"/>
              <a:ext cx="1152525" cy="647700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prstDash val="sysDot"/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15" name="AutoShape 4"/>
            <p:cNvSpPr>
              <a:spLocks noChangeArrowheads="1"/>
            </p:cNvSpPr>
            <p:nvPr/>
          </p:nvSpPr>
          <p:spPr bwMode="auto">
            <a:xfrm>
              <a:off x="2268648" y="4705963"/>
              <a:ext cx="1616075" cy="661987"/>
            </a:xfrm>
            <a:prstGeom prst="roundRect">
              <a:avLst>
                <a:gd name="adj" fmla="val 16667"/>
              </a:avLst>
            </a:prstGeom>
            <a:solidFill>
              <a:srgbClr val="FF0000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altLang="he-IL" sz="1400"/>
                <a:t>PG_referenced=0</a:t>
              </a:r>
            </a:p>
            <a:p>
              <a:r>
                <a:rPr lang="en-US" altLang="he-IL" sz="1400"/>
                <a:t>PG_active=0</a:t>
              </a:r>
            </a:p>
          </p:txBody>
        </p:sp>
      </p:grpSp>
      <p:sp>
        <p:nvSpPr>
          <p:cNvPr id="18" name="TextBox 17"/>
          <p:cNvSpPr txBox="1"/>
          <p:nvPr/>
        </p:nvSpPr>
        <p:spPr>
          <a:xfrm>
            <a:off x="1214605" y="2902301"/>
            <a:ext cx="6781045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lvl="0" algn="r" rtl="1"/>
            <a:r>
              <a:rPr lang="he-IL" dirty="0"/>
              <a:t>טבלת המסגרות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831196" y="5748851"/>
            <a:ext cx="645681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lvl="0"/>
            <a:r>
              <a:rPr lang="he-IL" dirty="0"/>
              <a:t>10</a:t>
            </a:r>
            <a:r>
              <a:rPr lang="en-US" dirty="0"/>
              <a:t>2</a:t>
            </a:r>
            <a:endParaRPr lang="he-IL" dirty="0"/>
          </a:p>
        </p:txBody>
      </p:sp>
      <p:graphicFrame>
        <p:nvGraphicFramePr>
          <p:cNvPr id="20" name="Table 19">
            <a:extLst>
              <a:ext uri="{FF2B5EF4-FFF2-40B4-BE49-F238E27FC236}">
                <a16:creationId xmlns:a16="http://schemas.microsoft.com/office/drawing/2014/main" id="{5CCB38CB-3760-43E3-A718-9F52A1618B9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5600871"/>
              </p:ext>
            </p:extLst>
          </p:nvPr>
        </p:nvGraphicFramePr>
        <p:xfrm>
          <a:off x="402973" y="1873211"/>
          <a:ext cx="8404311" cy="853440"/>
        </p:xfrm>
        <a:graphic>
          <a:graphicData uri="http://schemas.openxmlformats.org/drawingml/2006/table">
            <a:tbl>
              <a:tblPr rtl="1">
                <a:tableStyleId>{5C22544A-7EE6-4342-B048-85BDC9FD1C3A}</a:tableStyleId>
              </a:tblPr>
              <a:tblGrid>
                <a:gridCol w="8829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83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939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4264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5170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5695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1200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3030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66531"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j-lt"/>
                        </a:rPr>
                        <a:t>Process</a:t>
                      </a:r>
                      <a:endParaRPr lang="en-US" sz="140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</a:rPr>
                        <a:t>Read/Write</a:t>
                      </a:r>
                      <a:endParaRPr lang="en-US" sz="14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</a:rPr>
                        <a:t>Dirty</a:t>
                      </a:r>
                      <a:endParaRPr lang="en-US" sz="14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</a:rPr>
                        <a:t>Accessed</a:t>
                      </a:r>
                      <a:endParaRPr lang="en-US" sz="14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</a:rPr>
                        <a:t>Slot Number</a:t>
                      </a:r>
                      <a:endParaRPr lang="en-US" sz="14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</a:rPr>
                        <a:t>Present</a:t>
                      </a:r>
                      <a:endParaRPr lang="en-US" sz="14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j-lt"/>
                        </a:rPr>
                        <a:t>Physical Address</a:t>
                      </a:r>
                      <a:endParaRPr lang="en-US" sz="140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</a:rPr>
                        <a:t>Page</a:t>
                      </a:r>
                      <a:endParaRPr lang="en-US" sz="14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2721"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j-lt"/>
                        </a:rPr>
                        <a:t>A</a:t>
                      </a:r>
                      <a:endParaRPr lang="en-US" sz="140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</a:rPr>
                        <a:t> 0</a:t>
                      </a:r>
                      <a:endParaRPr lang="en-US" sz="14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</a:rPr>
                        <a:t> 0</a:t>
                      </a:r>
                      <a:endParaRPr lang="en-US" sz="14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1400" dirty="0">
                          <a:effectLst/>
                          <a:highlight>
                            <a:srgbClr val="FFFF00"/>
                          </a:highlight>
                          <a:latin typeface="+mj-lt"/>
                        </a:rPr>
                        <a:t>0</a:t>
                      </a:r>
                      <a:endParaRPr lang="en-US" sz="1400" dirty="0">
                        <a:effectLst/>
                        <a:highlight>
                          <a:srgbClr val="FFFF00"/>
                        </a:highlight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</a:rPr>
                        <a:t> 100</a:t>
                      </a:r>
                      <a:endParaRPr lang="en-US" sz="14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</a:rPr>
                        <a:t>0</a:t>
                      </a:r>
                      <a:endParaRPr lang="en-US" sz="14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2721"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j-lt"/>
                        </a:rPr>
                        <a:t>A</a:t>
                      </a:r>
                      <a:endParaRPr lang="en-US" sz="140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</a:rPr>
                        <a:t> 1</a:t>
                      </a:r>
                      <a:endParaRPr lang="en-US" sz="14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</a:rPr>
                        <a:t> 0</a:t>
                      </a:r>
                      <a:endParaRPr lang="en-US" sz="14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highlight>
                            <a:srgbClr val="FFFF00"/>
                          </a:highlight>
                          <a:latin typeface="+mj-lt"/>
                          <a:ea typeface="Times New Roman" panose="02020603050405020304" pitchFamily="18" charset="0"/>
                        </a:rPr>
                        <a:t>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</a:rPr>
                        <a:t> 101</a:t>
                      </a:r>
                      <a:endParaRPr lang="en-US" sz="14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</a:rPr>
                        <a:t>1</a:t>
                      </a:r>
                      <a:endParaRPr lang="en-US" sz="14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22" name="Table 21">
            <a:extLst>
              <a:ext uri="{FF2B5EF4-FFF2-40B4-BE49-F238E27FC236}">
                <a16:creationId xmlns:a16="http://schemas.microsoft.com/office/drawing/2014/main" id="{69D58887-CAAA-4BCB-B36A-2272DF9491C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9415526"/>
              </p:ext>
            </p:extLst>
          </p:nvPr>
        </p:nvGraphicFramePr>
        <p:xfrm>
          <a:off x="1554851" y="3252126"/>
          <a:ext cx="6427961" cy="1031099"/>
        </p:xfrm>
        <a:graphic>
          <a:graphicData uri="http://schemas.openxmlformats.org/drawingml/2006/table">
            <a:tbl>
              <a:tblPr rtl="1">
                <a:tableStyleId>{5C22544A-7EE6-4342-B048-85BDC9FD1C3A}</a:tableStyleId>
              </a:tblPr>
              <a:tblGrid>
                <a:gridCol w="9566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284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238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9855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6048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5991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99579"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</a:rPr>
                        <a:t>index</a:t>
                      </a:r>
                      <a:endParaRPr lang="en-US" sz="24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n-lt"/>
                        </a:rPr>
                        <a:t>mapping</a:t>
                      </a:r>
                      <a:endParaRPr lang="en-US" sz="24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  <a:latin typeface="+mn-lt"/>
                        </a:rPr>
                        <a:t>lru</a:t>
                      </a:r>
                      <a:endParaRPr lang="en-US" sz="24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n-lt"/>
                        </a:rPr>
                        <a:t>flags</a:t>
                      </a:r>
                      <a:endParaRPr lang="en-US" sz="24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n-lt"/>
                        </a:rPr>
                        <a:t>count</a:t>
                      </a:r>
                      <a:endParaRPr lang="en-US" sz="24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1600" dirty="0">
                          <a:effectLst/>
                          <a:latin typeface="+mn-lt"/>
                        </a:rPr>
                        <a:t>מספר מסגרת</a:t>
                      </a:r>
                      <a:endParaRPr lang="en-US" sz="24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6838"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n-lt"/>
                        </a:rPr>
                        <a:t>0</a:t>
                      </a:r>
                      <a:endParaRPr lang="en-US" sz="24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  <a:latin typeface="+mn-lt"/>
                        </a:rPr>
                        <a:t>execA</a:t>
                      </a:r>
                      <a:endParaRPr lang="en-US" sz="24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/>
                      <a:r>
                        <a:rPr lang="en-US" sz="1600" dirty="0">
                          <a:effectLst/>
                          <a:highlight>
                            <a:srgbClr val="FFFF00"/>
                          </a:highlight>
                          <a:latin typeface="+mn-lt"/>
                        </a:rPr>
                        <a:t>active</a:t>
                      </a:r>
                      <a:endParaRPr lang="en-US" sz="1600" dirty="0">
                        <a:effectLst/>
                        <a:highlight>
                          <a:srgbClr val="FFFF00"/>
                        </a:highlight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L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+mn-lt"/>
                          <a:ea typeface="Times New Roman" panose="02020603050405020304" pitchFamily="18" charset="0"/>
                        </a:rPr>
                        <a:t>A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highlight>
                          <a:srgbClr val="FFFF00"/>
                        </a:highlight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1600" b="0" dirty="0">
                          <a:effectLst/>
                          <a:latin typeface="+mn-lt"/>
                        </a:rPr>
                        <a:t>2</a:t>
                      </a:r>
                      <a:endParaRPr lang="en-US" sz="2400" b="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</a:rPr>
                        <a:t>100</a:t>
                      </a:r>
                      <a:endParaRPr lang="en-US" sz="24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6838"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16</a:t>
                      </a:r>
                      <a:endParaRPr lang="en-US" sz="240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Swap 0</a:t>
                      </a:r>
                      <a:endParaRPr lang="en-US" sz="240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+mn-lt"/>
                          <a:ea typeface="Times New Roman" panose="02020603050405020304" pitchFamily="18" charset="0"/>
                        </a:rPr>
                        <a:t>active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highlight>
                          <a:srgbClr val="FFFF00"/>
                        </a:highlight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L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+mn-lt"/>
                          <a:ea typeface="Times New Roman" panose="02020603050405020304" pitchFamily="18" charset="0"/>
                        </a:rPr>
                        <a:t>A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highlight>
                          <a:srgbClr val="FFFF00"/>
                        </a:highlight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160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3</a:t>
                      </a:r>
                      <a:endParaRPr lang="en-US" sz="240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101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6838"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0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execB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/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inactive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LR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2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102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1" name="TextBox 20">
            <a:extLst>
              <a:ext uri="{FF2B5EF4-FFF2-40B4-BE49-F238E27FC236}">
                <a16:creationId xmlns:a16="http://schemas.microsoft.com/office/drawing/2014/main" id="{DADEB9BB-7E67-4297-8F25-6055CC3529E6}"/>
              </a:ext>
            </a:extLst>
          </p:cNvPr>
          <p:cNvSpPr txBox="1"/>
          <p:nvPr/>
        </p:nvSpPr>
        <p:spPr>
          <a:xfrm>
            <a:off x="6328936" y="4854443"/>
            <a:ext cx="158705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lvl="0"/>
            <a:r>
              <a:rPr lang="he-IL" dirty="0">
                <a:highlight>
                  <a:srgbClr val="FFFF00"/>
                </a:highlight>
              </a:rPr>
              <a:t>100,101</a:t>
            </a:r>
          </a:p>
        </p:txBody>
      </p:sp>
    </p:spTree>
    <p:extLst>
      <p:ext uri="{BB962C8B-B14F-4D97-AF65-F5344CB8AC3E}">
        <p14:creationId xmlns:p14="http://schemas.microsoft.com/office/powerpoint/2010/main" val="898138524"/>
      </p:ext>
    </p:extLst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96347" y="510927"/>
            <a:ext cx="8017565" cy="9233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lvl="0" algn="r" rtl="1"/>
            <a:r>
              <a:rPr lang="he-IL" dirty="0"/>
              <a:t>2. שני התהליכים יוצאים להמתנה ארוכה.</a:t>
            </a:r>
            <a:endParaRPr lang="en-US" dirty="0"/>
          </a:p>
          <a:p>
            <a:pPr lvl="0" algn="r" rtl="1"/>
            <a:endParaRPr lang="he-IL" dirty="0"/>
          </a:p>
          <a:p>
            <a:pPr lvl="0" algn="r" rtl="1"/>
            <a:r>
              <a:rPr lang="he-IL" dirty="0"/>
              <a:t>כעת נסתכל על טבלת הדפים של </a:t>
            </a:r>
            <a:r>
              <a:rPr lang="en-US" dirty="0"/>
              <a:t>B</a:t>
            </a:r>
            <a:r>
              <a:rPr lang="he-IL" dirty="0"/>
              <a:t> ונריץ עליה את </a:t>
            </a:r>
            <a:r>
              <a:rPr lang="en-US" dirty="0" err="1"/>
              <a:t>mark_page_accessed</a:t>
            </a:r>
            <a:r>
              <a:rPr lang="en-US" dirty="0"/>
              <a:t>()</a:t>
            </a:r>
            <a:r>
              <a:rPr lang="he-IL" dirty="0"/>
              <a:t>.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214605" y="2902301"/>
            <a:ext cx="6781045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lvl="0" algn="r" rtl="1"/>
            <a:r>
              <a:rPr lang="he-IL" dirty="0"/>
              <a:t>טבלת המסגרות</a:t>
            </a:r>
          </a:p>
        </p:txBody>
      </p:sp>
      <p:graphicFrame>
        <p:nvGraphicFramePr>
          <p:cNvPr id="21" name="Table 20">
            <a:extLst>
              <a:ext uri="{FF2B5EF4-FFF2-40B4-BE49-F238E27FC236}">
                <a16:creationId xmlns:a16="http://schemas.microsoft.com/office/drawing/2014/main" id="{B288293E-028C-425D-949E-A9183A1A7DA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6212965"/>
              </p:ext>
            </p:extLst>
          </p:nvPr>
        </p:nvGraphicFramePr>
        <p:xfrm>
          <a:off x="402971" y="1866596"/>
          <a:ext cx="8404311" cy="853440"/>
        </p:xfrm>
        <a:graphic>
          <a:graphicData uri="http://schemas.openxmlformats.org/drawingml/2006/table">
            <a:tbl>
              <a:tblPr rtl="1">
                <a:tableStyleId>{5C22544A-7EE6-4342-B048-85BDC9FD1C3A}</a:tableStyleId>
              </a:tblPr>
              <a:tblGrid>
                <a:gridCol w="882955">
                  <a:extLst>
                    <a:ext uri="{9D8B030D-6E8A-4147-A177-3AD203B41FA5}">
                      <a16:colId xmlns:a16="http://schemas.microsoft.com/office/drawing/2014/main" val="228258614"/>
                    </a:ext>
                  </a:extLst>
                </a:gridCol>
                <a:gridCol w="1228338">
                  <a:extLst>
                    <a:ext uri="{9D8B030D-6E8A-4147-A177-3AD203B41FA5}">
                      <a16:colId xmlns:a16="http://schemas.microsoft.com/office/drawing/2014/main" val="1572144825"/>
                    </a:ext>
                  </a:extLst>
                </a:gridCol>
                <a:gridCol w="799393">
                  <a:extLst>
                    <a:ext uri="{9D8B030D-6E8A-4147-A177-3AD203B41FA5}">
                      <a16:colId xmlns:a16="http://schemas.microsoft.com/office/drawing/2014/main" val="3811048338"/>
                    </a:ext>
                  </a:extLst>
                </a:gridCol>
                <a:gridCol w="1042649">
                  <a:extLst>
                    <a:ext uri="{9D8B030D-6E8A-4147-A177-3AD203B41FA5}">
                      <a16:colId xmlns:a16="http://schemas.microsoft.com/office/drawing/2014/main" val="3889128585"/>
                    </a:ext>
                  </a:extLst>
                </a:gridCol>
                <a:gridCol w="1651708">
                  <a:extLst>
                    <a:ext uri="{9D8B030D-6E8A-4147-A177-3AD203B41FA5}">
                      <a16:colId xmlns:a16="http://schemas.microsoft.com/office/drawing/2014/main" val="956764783"/>
                    </a:ext>
                  </a:extLst>
                </a:gridCol>
                <a:gridCol w="856957">
                  <a:extLst>
                    <a:ext uri="{9D8B030D-6E8A-4147-A177-3AD203B41FA5}">
                      <a16:colId xmlns:a16="http://schemas.microsoft.com/office/drawing/2014/main" val="3907252097"/>
                    </a:ext>
                  </a:extLst>
                </a:gridCol>
                <a:gridCol w="1012008">
                  <a:extLst>
                    <a:ext uri="{9D8B030D-6E8A-4147-A177-3AD203B41FA5}">
                      <a16:colId xmlns:a16="http://schemas.microsoft.com/office/drawing/2014/main" val="270583583"/>
                    </a:ext>
                  </a:extLst>
                </a:gridCol>
                <a:gridCol w="930303">
                  <a:extLst>
                    <a:ext uri="{9D8B030D-6E8A-4147-A177-3AD203B41FA5}">
                      <a16:colId xmlns:a16="http://schemas.microsoft.com/office/drawing/2014/main" val="3123787517"/>
                    </a:ext>
                  </a:extLst>
                </a:gridCol>
              </a:tblGrid>
              <a:tr h="152721"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</a:rPr>
                        <a:t>Process</a:t>
                      </a:r>
                      <a:endParaRPr lang="en-US" sz="14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</a:rPr>
                        <a:t>Read/Write</a:t>
                      </a:r>
                      <a:endParaRPr lang="en-US" sz="14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</a:rPr>
                        <a:t>Dirty</a:t>
                      </a:r>
                      <a:endParaRPr lang="en-US" sz="14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</a:rPr>
                        <a:t>Accessed</a:t>
                      </a:r>
                      <a:endParaRPr lang="en-US" sz="14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j-lt"/>
                        </a:rPr>
                        <a:t>Slot Number</a:t>
                      </a:r>
                      <a:endParaRPr lang="en-US" sz="140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</a:rPr>
                        <a:t>Present</a:t>
                      </a:r>
                      <a:endParaRPr lang="en-US" sz="14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</a:rPr>
                        <a:t>Physical Address</a:t>
                      </a:r>
                      <a:endParaRPr lang="en-US" sz="14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</a:rPr>
                        <a:t>Page</a:t>
                      </a:r>
                      <a:endParaRPr lang="en-US" sz="14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03438469"/>
                  </a:ext>
                </a:extLst>
              </a:tr>
              <a:tr h="152721"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j-lt"/>
                        </a:rPr>
                        <a:t>B</a:t>
                      </a:r>
                      <a:endParaRPr lang="en-US" sz="140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</a:rPr>
                        <a:t>1</a:t>
                      </a:r>
                      <a:endParaRPr lang="en-US" sz="14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</a:rPr>
                        <a:t> 101</a:t>
                      </a:r>
                      <a:endParaRPr lang="en-US" sz="14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</a:rPr>
                        <a:t>0</a:t>
                      </a:r>
                      <a:endParaRPr lang="en-US" sz="14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32187372"/>
                  </a:ext>
                </a:extLst>
              </a:tr>
              <a:tr h="152721"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j-lt"/>
                        </a:rPr>
                        <a:t>B</a:t>
                      </a:r>
                      <a:endParaRPr lang="en-US" sz="140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</a:rPr>
                        <a:t> 102</a:t>
                      </a:r>
                      <a:endParaRPr lang="en-US" sz="14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</a:rPr>
                        <a:t>1</a:t>
                      </a:r>
                      <a:endParaRPr lang="en-US" sz="14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78823867"/>
                  </a:ext>
                </a:extLst>
              </a:tr>
            </a:tbl>
          </a:graphicData>
        </a:graphic>
      </p:graphicFrame>
      <p:graphicFrame>
        <p:nvGraphicFramePr>
          <p:cNvPr id="23" name="Table 22">
            <a:extLst>
              <a:ext uri="{FF2B5EF4-FFF2-40B4-BE49-F238E27FC236}">
                <a16:creationId xmlns:a16="http://schemas.microsoft.com/office/drawing/2014/main" id="{788E1340-25E4-4DC6-8012-742BD158625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7391183"/>
              </p:ext>
            </p:extLst>
          </p:nvPr>
        </p:nvGraphicFramePr>
        <p:xfrm>
          <a:off x="1554851" y="3252126"/>
          <a:ext cx="6427961" cy="1031099"/>
        </p:xfrm>
        <a:graphic>
          <a:graphicData uri="http://schemas.openxmlformats.org/drawingml/2006/table">
            <a:tbl>
              <a:tblPr rtl="1">
                <a:tableStyleId>{5C22544A-7EE6-4342-B048-85BDC9FD1C3A}</a:tableStyleId>
              </a:tblPr>
              <a:tblGrid>
                <a:gridCol w="9566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284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238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9855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6048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5991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99579"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</a:rPr>
                        <a:t>index</a:t>
                      </a:r>
                      <a:endParaRPr lang="en-US" sz="24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n-lt"/>
                        </a:rPr>
                        <a:t>mapping</a:t>
                      </a:r>
                      <a:endParaRPr lang="en-US" sz="24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  <a:latin typeface="+mn-lt"/>
                        </a:rPr>
                        <a:t>lru</a:t>
                      </a:r>
                      <a:endParaRPr lang="en-US" sz="24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n-lt"/>
                        </a:rPr>
                        <a:t>flags</a:t>
                      </a:r>
                      <a:endParaRPr lang="en-US" sz="24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n-lt"/>
                        </a:rPr>
                        <a:t>count</a:t>
                      </a:r>
                      <a:endParaRPr lang="en-US" sz="24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1600" dirty="0">
                          <a:effectLst/>
                          <a:latin typeface="+mn-lt"/>
                        </a:rPr>
                        <a:t>מספר מסגרת</a:t>
                      </a:r>
                      <a:endParaRPr lang="en-US" sz="24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6838"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n-lt"/>
                        </a:rPr>
                        <a:t>0</a:t>
                      </a:r>
                      <a:endParaRPr lang="en-US" sz="24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  <a:latin typeface="+mn-lt"/>
                        </a:rPr>
                        <a:t>execA</a:t>
                      </a:r>
                      <a:endParaRPr lang="en-US" sz="24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/>
                      <a:r>
                        <a:rPr lang="en-US" sz="1600" dirty="0">
                          <a:effectLst/>
                          <a:latin typeface="+mn-lt"/>
                        </a:rPr>
                        <a:t>active</a:t>
                      </a:r>
                      <a:endParaRPr lang="en-US" sz="16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LA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1600" b="0" dirty="0">
                          <a:effectLst/>
                          <a:latin typeface="+mn-lt"/>
                        </a:rPr>
                        <a:t>2</a:t>
                      </a:r>
                      <a:endParaRPr lang="en-US" sz="2400" b="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</a:rPr>
                        <a:t>100</a:t>
                      </a:r>
                      <a:endParaRPr lang="en-US" sz="24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6838"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16</a:t>
                      </a:r>
                      <a:endParaRPr lang="en-US" sz="240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Swap 0</a:t>
                      </a:r>
                      <a:endParaRPr lang="en-US" sz="240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active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LA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160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3</a:t>
                      </a:r>
                      <a:endParaRPr lang="en-US" sz="240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101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6838"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0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execB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/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inactive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LR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2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102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pSp>
        <p:nvGrpSpPr>
          <p:cNvPr id="24" name="Group 23">
            <a:extLst>
              <a:ext uri="{FF2B5EF4-FFF2-40B4-BE49-F238E27FC236}">
                <a16:creationId xmlns:a16="http://schemas.microsoft.com/office/drawing/2014/main" id="{DFCFACBD-EE0E-497F-A5C6-6074B42009D7}"/>
              </a:ext>
            </a:extLst>
          </p:cNvPr>
          <p:cNvGrpSpPr/>
          <p:nvPr/>
        </p:nvGrpSpPr>
        <p:grpSpPr>
          <a:xfrm>
            <a:off x="2476878" y="4517679"/>
            <a:ext cx="4104992" cy="1883466"/>
            <a:chOff x="2268648" y="4301150"/>
            <a:chExt cx="4572000" cy="2308225"/>
          </a:xfrm>
        </p:grpSpPr>
        <p:sp>
          <p:nvSpPr>
            <p:cNvPr id="25" name="AutoShape 5">
              <a:extLst>
                <a:ext uri="{FF2B5EF4-FFF2-40B4-BE49-F238E27FC236}">
                  <a16:creationId xmlns:a16="http://schemas.microsoft.com/office/drawing/2014/main" id="{918BCCEF-A238-45B8-981F-A5CDE9E87FF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68648" y="5714025"/>
              <a:ext cx="1600200" cy="644525"/>
            </a:xfrm>
            <a:prstGeom prst="roundRect">
              <a:avLst>
                <a:gd name="adj" fmla="val 16667"/>
              </a:avLst>
            </a:prstGeom>
            <a:solidFill>
              <a:srgbClr val="FF0000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altLang="he-IL" sz="1400"/>
                <a:t>PG_referenced=1</a:t>
              </a:r>
            </a:p>
            <a:p>
              <a:r>
                <a:rPr lang="en-US" altLang="he-IL" sz="1400"/>
                <a:t>PG_active=0</a:t>
              </a:r>
            </a:p>
          </p:txBody>
        </p:sp>
        <p:sp>
          <p:nvSpPr>
            <p:cNvPr id="26" name="AutoShape 6">
              <a:extLst>
                <a:ext uri="{FF2B5EF4-FFF2-40B4-BE49-F238E27FC236}">
                  <a16:creationId xmlns:a16="http://schemas.microsoft.com/office/drawing/2014/main" id="{145F4BF7-5DC3-4DA1-B7FD-3E585CC6016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21348" y="4682150"/>
              <a:ext cx="1562100" cy="600075"/>
            </a:xfrm>
            <a:prstGeom prst="roundRect">
              <a:avLst>
                <a:gd name="adj" fmla="val 16667"/>
              </a:avLst>
            </a:prstGeom>
            <a:solidFill>
              <a:srgbClr val="339966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altLang="he-IL" sz="1400"/>
                <a:t>PG_referenced=0</a:t>
              </a:r>
            </a:p>
            <a:p>
              <a:r>
                <a:rPr lang="en-US" altLang="he-IL" sz="1400"/>
                <a:t>PG_active=1</a:t>
              </a:r>
            </a:p>
          </p:txBody>
        </p:sp>
        <p:sp>
          <p:nvSpPr>
            <p:cNvPr id="27" name="AutoShape 7">
              <a:extLst>
                <a:ext uri="{FF2B5EF4-FFF2-40B4-BE49-F238E27FC236}">
                  <a16:creationId xmlns:a16="http://schemas.microsoft.com/office/drawing/2014/main" id="{1E263CED-D11D-4EB0-8D9D-FAAFC12537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21348" y="5672750"/>
              <a:ext cx="1562100" cy="685800"/>
            </a:xfrm>
            <a:prstGeom prst="roundRect">
              <a:avLst>
                <a:gd name="adj" fmla="val 16667"/>
              </a:avLst>
            </a:prstGeom>
            <a:solidFill>
              <a:srgbClr val="339966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altLang="he-IL" sz="1400"/>
                <a:t>PG_referenced=1</a:t>
              </a:r>
            </a:p>
            <a:p>
              <a:r>
                <a:rPr lang="en-US" altLang="he-IL" sz="1400"/>
                <a:t>PG_active=1</a:t>
              </a:r>
            </a:p>
          </p:txBody>
        </p:sp>
        <p:sp>
          <p:nvSpPr>
            <p:cNvPr id="28" name="Line 8">
              <a:extLst>
                <a:ext uri="{FF2B5EF4-FFF2-40B4-BE49-F238E27FC236}">
                  <a16:creationId xmlns:a16="http://schemas.microsoft.com/office/drawing/2014/main" id="{43002C99-F2F8-4846-BE82-61F04391AE1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78248" y="4301150"/>
              <a:ext cx="0" cy="4318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29" name="Line 9">
              <a:extLst>
                <a:ext uri="{FF2B5EF4-FFF2-40B4-BE49-F238E27FC236}">
                  <a16:creationId xmlns:a16="http://schemas.microsoft.com/office/drawing/2014/main" id="{C6F4A9FF-4C0B-44EB-91AE-4B09E494F36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76661" y="5282225"/>
              <a:ext cx="0" cy="431800"/>
            </a:xfrm>
            <a:prstGeom prst="line">
              <a:avLst/>
            </a:prstGeom>
            <a:noFill/>
            <a:ln w="25400">
              <a:solidFill>
                <a:srgbClr val="339966"/>
              </a:solidFill>
              <a:prstDash val="lgDash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30" name="Line 10">
              <a:extLst>
                <a:ext uri="{FF2B5EF4-FFF2-40B4-BE49-F238E27FC236}">
                  <a16:creationId xmlns:a16="http://schemas.microsoft.com/office/drawing/2014/main" id="{73268D5E-5A37-4221-8F21-FD3C15DEA44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668823" y="4993300"/>
              <a:ext cx="1152525" cy="720725"/>
            </a:xfrm>
            <a:prstGeom prst="line">
              <a:avLst/>
            </a:prstGeom>
            <a:noFill/>
            <a:ln w="25400">
              <a:solidFill>
                <a:srgbClr val="339966"/>
              </a:solidFill>
              <a:prstDash val="lgDash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31" name="Line 11">
              <a:extLst>
                <a:ext uri="{FF2B5EF4-FFF2-40B4-BE49-F238E27FC236}">
                  <a16:creationId xmlns:a16="http://schemas.microsoft.com/office/drawing/2014/main" id="{166A05BF-3EED-4915-A259-7C2A558277D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253148" y="5282225"/>
              <a:ext cx="0" cy="431800"/>
            </a:xfrm>
            <a:prstGeom prst="line">
              <a:avLst/>
            </a:prstGeom>
            <a:noFill/>
            <a:ln w="25400">
              <a:solidFill>
                <a:srgbClr val="339966"/>
              </a:solidFill>
              <a:prstDash val="lgDash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32" name="Freeform 12">
              <a:extLst>
                <a:ext uri="{FF2B5EF4-FFF2-40B4-BE49-F238E27FC236}">
                  <a16:creationId xmlns:a16="http://schemas.microsoft.com/office/drawing/2014/main" id="{AD2953D2-0154-4665-BF13-C0CB5826D447}"/>
                </a:ext>
              </a:extLst>
            </p:cNvPr>
            <p:cNvSpPr>
              <a:spLocks/>
            </p:cNvSpPr>
            <p:nvPr/>
          </p:nvSpPr>
          <p:spPr bwMode="auto">
            <a:xfrm>
              <a:off x="6154848" y="5977550"/>
              <a:ext cx="685800" cy="631825"/>
            </a:xfrm>
            <a:custGeom>
              <a:avLst/>
              <a:gdLst>
                <a:gd name="T0" fmla="*/ 0 w 384"/>
                <a:gd name="T1" fmla="*/ 189 h 390"/>
                <a:gd name="T2" fmla="*/ 97 w 384"/>
                <a:gd name="T3" fmla="*/ 348 h 390"/>
                <a:gd name="T4" fmla="*/ 218 w 384"/>
                <a:gd name="T5" fmla="*/ 378 h 390"/>
                <a:gd name="T6" fmla="*/ 364 w 384"/>
                <a:gd name="T7" fmla="*/ 275 h 390"/>
                <a:gd name="T8" fmla="*/ 339 w 384"/>
                <a:gd name="T9" fmla="*/ 39 h 390"/>
                <a:gd name="T10" fmla="*/ 97 w 384"/>
                <a:gd name="T11" fmla="*/ 39 h 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4" h="390">
                  <a:moveTo>
                    <a:pt x="0" y="189"/>
                  </a:moveTo>
                  <a:lnTo>
                    <a:pt x="97" y="348"/>
                  </a:lnTo>
                  <a:cubicBezTo>
                    <a:pt x="133" y="379"/>
                    <a:pt x="174" y="390"/>
                    <a:pt x="218" y="378"/>
                  </a:cubicBezTo>
                  <a:cubicBezTo>
                    <a:pt x="262" y="366"/>
                    <a:pt x="344" y="331"/>
                    <a:pt x="364" y="275"/>
                  </a:cubicBezTo>
                  <a:cubicBezTo>
                    <a:pt x="384" y="219"/>
                    <a:pt x="383" y="78"/>
                    <a:pt x="339" y="39"/>
                  </a:cubicBezTo>
                  <a:cubicBezTo>
                    <a:pt x="295" y="0"/>
                    <a:pt x="147" y="39"/>
                    <a:pt x="97" y="39"/>
                  </a:cubicBezTo>
                </a:path>
              </a:pathLst>
            </a:custGeom>
            <a:noFill/>
            <a:ln w="25400" cap="flat" cmpd="sng">
              <a:solidFill>
                <a:srgbClr val="339966"/>
              </a:solidFill>
              <a:prstDash val="lgDash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33" name="Line 13">
              <a:extLst>
                <a:ext uri="{FF2B5EF4-FFF2-40B4-BE49-F238E27FC236}">
                  <a16:creationId xmlns:a16="http://schemas.microsoft.com/office/drawing/2014/main" id="{802A2ED9-9AE6-489E-AE7F-CF9572701D3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756386" y="5282225"/>
              <a:ext cx="0" cy="431800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prstDash val="sysDot"/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34" name="Line 14">
              <a:extLst>
                <a:ext uri="{FF2B5EF4-FFF2-40B4-BE49-F238E27FC236}">
                  <a16:creationId xmlns:a16="http://schemas.microsoft.com/office/drawing/2014/main" id="{5268257B-19F9-4E15-AFC3-50C493AA28B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884723" y="5282225"/>
              <a:ext cx="1152525" cy="647700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prstDash val="sysDot"/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35" name="AutoShape 4">
              <a:extLst>
                <a:ext uri="{FF2B5EF4-FFF2-40B4-BE49-F238E27FC236}">
                  <a16:creationId xmlns:a16="http://schemas.microsoft.com/office/drawing/2014/main" id="{A5318A5A-DFA6-4901-B894-48ED40DAF74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68648" y="4705963"/>
              <a:ext cx="1616075" cy="661987"/>
            </a:xfrm>
            <a:prstGeom prst="roundRect">
              <a:avLst>
                <a:gd name="adj" fmla="val 16667"/>
              </a:avLst>
            </a:prstGeom>
            <a:solidFill>
              <a:srgbClr val="FF0000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altLang="he-IL" sz="1400"/>
                <a:t>PG_referenced=0</a:t>
              </a:r>
            </a:p>
            <a:p>
              <a:r>
                <a:rPr lang="en-US" altLang="he-IL" sz="1400"/>
                <a:t>PG_active=0</a:t>
              </a:r>
            </a:p>
          </p:txBody>
        </p:sp>
      </p:grpSp>
      <p:sp>
        <p:nvSpPr>
          <p:cNvPr id="36" name="TextBox 35">
            <a:extLst>
              <a:ext uri="{FF2B5EF4-FFF2-40B4-BE49-F238E27FC236}">
                <a16:creationId xmlns:a16="http://schemas.microsoft.com/office/drawing/2014/main" id="{F1EDAFC0-E3CA-40B8-AD67-7ACA851DE6D4}"/>
              </a:ext>
            </a:extLst>
          </p:cNvPr>
          <p:cNvSpPr txBox="1"/>
          <p:nvPr/>
        </p:nvSpPr>
        <p:spPr>
          <a:xfrm>
            <a:off x="1831196" y="5748851"/>
            <a:ext cx="645681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lvl="0"/>
            <a:r>
              <a:rPr lang="he-IL" dirty="0"/>
              <a:t>10</a:t>
            </a:r>
            <a:r>
              <a:rPr lang="en-US" dirty="0"/>
              <a:t>2</a:t>
            </a:r>
            <a:endParaRPr lang="he-IL" dirty="0"/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A4275E4F-E04C-4A57-A12C-970D1F9DAD4E}"/>
              </a:ext>
            </a:extLst>
          </p:cNvPr>
          <p:cNvSpPr txBox="1"/>
          <p:nvPr/>
        </p:nvSpPr>
        <p:spPr>
          <a:xfrm>
            <a:off x="6328936" y="4854443"/>
            <a:ext cx="158705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lvl="0"/>
            <a:r>
              <a:rPr lang="he-IL" dirty="0"/>
              <a:t>100,101</a:t>
            </a:r>
          </a:p>
        </p:txBody>
      </p:sp>
    </p:spTree>
    <p:extLst>
      <p:ext uri="{BB962C8B-B14F-4D97-AF65-F5344CB8AC3E}">
        <p14:creationId xmlns:p14="http://schemas.microsoft.com/office/powerpoint/2010/main" val="247989471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r" rtl="1">
          <a:defRPr dirty="0" err="1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4410</TotalTime>
  <Words>9939</Words>
  <Application>Microsoft Office PowerPoint</Application>
  <PresentationFormat>On-screen Show (4:3)</PresentationFormat>
  <Paragraphs>2374</Paragraphs>
  <Slides>111</Slides>
  <Notes>21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111</vt:i4>
      </vt:variant>
    </vt:vector>
  </HeadingPairs>
  <TitlesOfParts>
    <vt:vector size="121" baseType="lpstr">
      <vt:lpstr>Arial</vt:lpstr>
      <vt:lpstr>Calibri</vt:lpstr>
      <vt:lpstr>Cambria Math</vt:lpstr>
      <vt:lpstr>Courier New</vt:lpstr>
      <vt:lpstr>Criticized</vt:lpstr>
      <vt:lpstr>Lucida Sans</vt:lpstr>
      <vt:lpstr>Segoe UI</vt:lpstr>
      <vt:lpstr>Times New Roman</vt:lpstr>
      <vt:lpstr>Wingdings</vt:lpstr>
      <vt:lpstr>Clarity</vt:lpstr>
      <vt:lpstr>תרגול 11</vt:lpstr>
      <vt:lpstr>TL;DR</vt:lpstr>
      <vt:lpstr>מרחבי זיכרון</vt:lpstr>
      <vt:lpstr>מתאר הזיכרון של תהליך</vt:lpstr>
      <vt:lpstr>מרחב הזיכרון של תהליך</vt:lpstr>
      <vt:lpstr>מרחב הזיכרון של הגרעין</vt:lpstr>
      <vt:lpstr>מתאר הזיכרון של תהליך</vt:lpstr>
      <vt:lpstr>שדות במתאר הזיכרון של תהליך</vt:lpstr>
      <vt:lpstr>שדות במתאר הזיכרון של תהליך</vt:lpstr>
      <vt:lpstr>מרחבי זיכרון וקריאות מערכת</vt:lpstr>
      <vt:lpstr>אזורי זיכרון</vt:lpstr>
      <vt:lpstr>PowerPoint Presentation</vt:lpstr>
      <vt:lpstr>אזורי זיכרון</vt:lpstr>
      <vt:lpstr>מתאר אזור זיכרון</vt:lpstr>
      <vt:lpstr>הרשאות של אזור זיכרון</vt:lpstr>
      <vt:lpstr>שיתוף אזורי זיכרון בין תהליכים</vt:lpstr>
      <vt:lpstr>מתי נוצרים אזורי זיכרון?</vt:lpstr>
      <vt:lpstr>ניהול זיכרון דינמי</vt:lpstr>
      <vt:lpstr>ניהול זיכרון דינמי בערימה</vt:lpstr>
      <vt:lpstr>מיפוי קבצים לזיכרון</vt:lpstr>
      <vt:lpstr>מיפוי אנונימי</vt:lpstr>
      <vt:lpstr>מנגנון copy-on-write</vt:lpstr>
      <vt:lpstr>העתקת מרחב זיכרון לתהליך בן</vt:lpstr>
      <vt:lpstr>Copy-on-write (COW)</vt:lpstr>
      <vt:lpstr>דוגמה: לפני קריאת מערכת fork()</vt:lpstr>
      <vt:lpstr>דוגמה: אחרי קריאת מערכת fork()</vt:lpstr>
      <vt:lpstr>דוגמה: תהליך ראשון מנסה לכתוב</vt:lpstr>
      <vt:lpstr>דוגמה: תהליך שני מנסה לכתוב</vt:lpstr>
      <vt:lpstr>COW: העתקת מרחב זיכרון לתהליך בן</vt:lpstr>
      <vt:lpstr>COW: טיפול ב-page fault</vt:lpstr>
      <vt:lpstr>חריגת דף במצב משתמש</vt:lpstr>
      <vt:lpstr>חריגת דף (page fault)</vt:lpstr>
      <vt:lpstr>לא כל חריגת דף היא תקלה!</vt:lpstr>
      <vt:lpstr>הקצאת מסגרות לפי דרישה (Demand Paging)</vt:lpstr>
      <vt:lpstr>Demand Paging – טיפול בחריגת דף</vt:lpstr>
      <vt:lpstr>טיפול בתקלות</vt:lpstr>
      <vt:lpstr>סיכום: טיפול בחריגת דף במצב משתמש </vt:lpstr>
      <vt:lpstr>חריגת דף במצב גרעין</vt:lpstr>
      <vt:lpstr>מיפוי זיכרון הגרעין</vt:lpstr>
      <vt:lpstr>מיפוי זיכרון הגרעין</vt:lpstr>
      <vt:lpstr>הפתרון: KMPGD</vt:lpstr>
      <vt:lpstr>KMPGD (kernel master PGD)</vt:lpstr>
      <vt:lpstr>עדכון טבלאות דפים עם מיפוי הגרעין</vt:lpstr>
      <vt:lpstr>בעיה נוספת: שחרור טבלאות גרעין</vt:lpstr>
      <vt:lpstr>בעיה נוספת: שחרור טבלאות גרעין</vt:lpstr>
      <vt:lpstr>שחרור זיכרון גרעין</vt:lpstr>
      <vt:lpstr>מטמון הדפים Page Cache</vt:lpstr>
      <vt:lpstr>מטמון הדפים – למה יש בו צורך?</vt:lpstr>
      <vt:lpstr>מטמון הדפים</vt:lpstr>
      <vt:lpstr>PowerPoint Presentation</vt:lpstr>
      <vt:lpstr>טבלת המסגרות</vt:lpstr>
      <vt:lpstr>מיפוי הפוך באמצעות hash table</vt:lpstr>
      <vt:lpstr>PowerPoint Presentation</vt:lpstr>
      <vt:lpstr>מטמון הדפים – מוני שימוש</vt:lpstr>
      <vt:lpstr>הקשר בין מסגרת למגירה</vt:lpstr>
      <vt:lpstr>מטמון הדפים – שלבי פינוי דף</vt:lpstr>
      <vt:lpstr>מטמון הדפים – דוגמה</vt:lpstr>
      <vt:lpstr>מטמון הדפים – דוגמה</vt:lpstr>
      <vt:lpstr>מטמון הדפים – דוגמה</vt:lpstr>
      <vt:lpstr>מטמון הדפים – דוגמה</vt:lpstr>
      <vt:lpstr>מטמון הדפים – סיכום דוגמה</vt:lpstr>
      <vt:lpstr>מטמון הדפים – טעינת דף</vt:lpstr>
      <vt:lpstr>פינוי דפים page Reclamation</vt:lpstr>
      <vt:lpstr>מחזור מסגרות</vt:lpstr>
      <vt:lpstr>מאגרי דפדוף בלינוקס</vt:lpstr>
      <vt:lpstr>פינוי דפים בלינוקס</vt:lpstr>
      <vt:lpstr>דירוג פעילות של דפים בזיכרון</vt:lpstr>
      <vt:lpstr>דירוג פעילות של דפים בזיכרון</vt:lpstr>
      <vt:lpstr>דירוג פעילות של דפים בזיכרון</vt:lpstr>
      <vt:lpstr>דירוג פעילות של דפים בזיכרון</vt:lpstr>
      <vt:lpstr>דירוג פעילות של דפים בזיכרון</vt:lpstr>
      <vt:lpstr>פינוי בפועל של זיכרון (1)</vt:lpstr>
      <vt:lpstr>פינוי בפועל של זיכרון (2)</vt:lpstr>
      <vt:lpstr>האלגוריתם לשחרור מסגרות</vt:lpstr>
      <vt:lpstr>פינוי דפים ממרחבי זיכרון (1)</vt:lpstr>
      <vt:lpstr>פינוי דפים ממרחבי זיכרון (2)</vt:lpstr>
      <vt:lpstr>פינוי דפים ממרחבי זיכרון (3)</vt:lpstr>
      <vt:lpstr>תרגיל ממבחן</vt:lpstr>
      <vt:lpstr>שאלה 3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Elad</dc:creator>
  <cp:lastModifiedBy>idanyani</cp:lastModifiedBy>
  <cp:revision>253</cp:revision>
  <dcterms:created xsi:type="dcterms:W3CDTF">2014-09-16T21:32:26Z</dcterms:created>
  <dcterms:modified xsi:type="dcterms:W3CDTF">2018-02-14T11:06:59Z</dcterms:modified>
</cp:coreProperties>
</file>