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7"/>
  </p:notesMasterIdLst>
  <p:sldIdLst>
    <p:sldId id="256" r:id="rId2"/>
    <p:sldId id="298" r:id="rId3"/>
    <p:sldId id="299" r:id="rId4"/>
    <p:sldId id="257" r:id="rId5"/>
    <p:sldId id="301" r:id="rId6"/>
    <p:sldId id="300" r:id="rId7"/>
    <p:sldId id="302" r:id="rId8"/>
    <p:sldId id="320" r:id="rId9"/>
    <p:sldId id="307" r:id="rId10"/>
    <p:sldId id="319" r:id="rId11"/>
    <p:sldId id="308" r:id="rId12"/>
    <p:sldId id="321" r:id="rId13"/>
    <p:sldId id="312" r:id="rId14"/>
    <p:sldId id="304" r:id="rId15"/>
    <p:sldId id="313" r:id="rId16"/>
    <p:sldId id="322" r:id="rId17"/>
    <p:sldId id="323" r:id="rId18"/>
    <p:sldId id="310" r:id="rId19"/>
    <p:sldId id="311" r:id="rId20"/>
    <p:sldId id="309" r:id="rId21"/>
    <p:sldId id="305" r:id="rId22"/>
    <p:sldId id="326" r:id="rId23"/>
    <p:sldId id="343" r:id="rId24"/>
    <p:sldId id="325" r:id="rId25"/>
    <p:sldId id="269" r:id="rId26"/>
    <p:sldId id="278" r:id="rId27"/>
    <p:sldId id="279" r:id="rId28"/>
    <p:sldId id="280" r:id="rId29"/>
    <p:sldId id="324" r:id="rId30"/>
    <p:sldId id="281" r:id="rId31"/>
    <p:sldId id="282" r:id="rId32"/>
    <p:sldId id="341" r:id="rId33"/>
    <p:sldId id="342" r:id="rId34"/>
    <p:sldId id="336" r:id="rId35"/>
    <p:sldId id="314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34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82288" autoAdjust="0"/>
  </p:normalViewPr>
  <p:slideViewPr>
    <p:cSldViewPr snapToGrid="0">
      <p:cViewPr varScale="1">
        <p:scale>
          <a:sx n="90" d="100"/>
          <a:sy n="90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128282-4189-4E35-A35C-10D477A522DF}" type="doc">
      <dgm:prSet loTypeId="urn:microsoft.com/office/officeart/2005/8/layout/process1" loCatId="process" qsTypeId="urn:microsoft.com/office/officeart/2005/8/quickstyle/simple1" qsCatId="simple" csTypeId="urn:microsoft.com/office/officeart/2005/8/colors/accent0_2" csCatId="mainScheme" phldr="1"/>
      <dgm:spPr/>
    </dgm:pt>
    <dgm:pt modelId="{A2181935-00E7-4ED1-A898-709D6BF10A49}">
      <dgm:prSet phldrT="[Text]"/>
      <dgm:spPr/>
      <dgm:t>
        <a:bodyPr/>
        <a:lstStyle/>
        <a:p>
          <a:r>
            <a:rPr lang="en-US" dirty="0"/>
            <a:t>virtual</a:t>
          </a:r>
          <a:br>
            <a:rPr lang="en-US" dirty="0"/>
          </a:br>
          <a:r>
            <a:rPr lang="en-US" dirty="0"/>
            <a:t>address</a:t>
          </a:r>
        </a:p>
      </dgm:t>
    </dgm:pt>
    <dgm:pt modelId="{EAAB27C3-5EB7-4C85-A1BD-7B97287FCBD1}" type="parTrans" cxnId="{6DB19A48-B9B0-43D1-AE3C-C85193ECBFA7}">
      <dgm:prSet/>
      <dgm:spPr/>
      <dgm:t>
        <a:bodyPr/>
        <a:lstStyle/>
        <a:p>
          <a:endParaRPr lang="en-US"/>
        </a:p>
      </dgm:t>
    </dgm:pt>
    <dgm:pt modelId="{80C9613E-B612-4B06-9517-A851288DD38F}" type="sibTrans" cxnId="{6DB19A48-B9B0-43D1-AE3C-C85193ECBFA7}">
      <dgm:prSet/>
      <dgm:spPr/>
      <dgm:t>
        <a:bodyPr/>
        <a:lstStyle/>
        <a:p>
          <a:r>
            <a:rPr lang="en-US" b="1" dirty="0"/>
            <a:t>segmentation</a:t>
          </a:r>
        </a:p>
      </dgm:t>
    </dgm:pt>
    <dgm:pt modelId="{87E85E97-7D62-4F2A-B012-4D5ABE7068D2}">
      <dgm:prSet phldrT="[Text]"/>
      <dgm:spPr/>
      <dgm:t>
        <a:bodyPr/>
        <a:lstStyle/>
        <a:p>
          <a:r>
            <a:rPr lang="en-US" dirty="0"/>
            <a:t>linear address</a:t>
          </a:r>
        </a:p>
      </dgm:t>
    </dgm:pt>
    <dgm:pt modelId="{DBD1D867-68D6-4980-B370-45D404ECAC74}" type="parTrans" cxnId="{225AF135-6610-490E-BC30-3291F95A25E9}">
      <dgm:prSet/>
      <dgm:spPr/>
      <dgm:t>
        <a:bodyPr/>
        <a:lstStyle/>
        <a:p>
          <a:endParaRPr lang="en-US"/>
        </a:p>
      </dgm:t>
    </dgm:pt>
    <dgm:pt modelId="{8A447563-A1BA-413C-8ABA-687C0611BE52}" type="sibTrans" cxnId="{225AF135-6610-490E-BC30-3291F95A25E9}">
      <dgm:prSet/>
      <dgm:spPr/>
      <dgm:t>
        <a:bodyPr/>
        <a:lstStyle/>
        <a:p>
          <a:r>
            <a:rPr lang="en-US" b="1" dirty="0"/>
            <a:t>paging</a:t>
          </a:r>
        </a:p>
      </dgm:t>
    </dgm:pt>
    <dgm:pt modelId="{6419202C-C0A0-4A47-9DE7-4B4158EAE0D9}">
      <dgm:prSet phldrT="[Text]"/>
      <dgm:spPr/>
      <dgm:t>
        <a:bodyPr/>
        <a:lstStyle/>
        <a:p>
          <a:r>
            <a:rPr lang="en-US" dirty="0"/>
            <a:t>physical address</a:t>
          </a:r>
        </a:p>
      </dgm:t>
    </dgm:pt>
    <dgm:pt modelId="{2987EF14-C536-4047-9BD2-14134E53C496}" type="parTrans" cxnId="{52AEB04F-6380-4583-9C1E-F2D2B3EC7A08}">
      <dgm:prSet/>
      <dgm:spPr/>
      <dgm:t>
        <a:bodyPr/>
        <a:lstStyle/>
        <a:p>
          <a:endParaRPr lang="en-US"/>
        </a:p>
      </dgm:t>
    </dgm:pt>
    <dgm:pt modelId="{2DEA3E50-682C-443E-BFDC-1CE0F2416237}" type="sibTrans" cxnId="{52AEB04F-6380-4583-9C1E-F2D2B3EC7A08}">
      <dgm:prSet/>
      <dgm:spPr/>
      <dgm:t>
        <a:bodyPr/>
        <a:lstStyle/>
        <a:p>
          <a:endParaRPr lang="en-US"/>
        </a:p>
      </dgm:t>
    </dgm:pt>
    <dgm:pt modelId="{EC62BBE3-6F17-40AE-B3B4-9E04FA17EB7F}" type="pres">
      <dgm:prSet presAssocID="{BA128282-4189-4E35-A35C-10D477A522DF}" presName="Name0" presStyleCnt="0">
        <dgm:presLayoutVars>
          <dgm:dir/>
          <dgm:resizeHandles val="exact"/>
        </dgm:presLayoutVars>
      </dgm:prSet>
      <dgm:spPr/>
    </dgm:pt>
    <dgm:pt modelId="{D09EF1B3-B33B-4276-91B1-E7A1A01FEBCA}" type="pres">
      <dgm:prSet presAssocID="{A2181935-00E7-4ED1-A898-709D6BF10A49}" presName="node" presStyleLbl="node1" presStyleIdx="0" presStyleCnt="3" custScaleX="26334" custScaleY="26334">
        <dgm:presLayoutVars>
          <dgm:bulletEnabled val="1"/>
        </dgm:presLayoutVars>
      </dgm:prSet>
      <dgm:spPr/>
    </dgm:pt>
    <dgm:pt modelId="{554769B1-8EB5-4EA4-ACA7-98701047B5B5}" type="pres">
      <dgm:prSet presAssocID="{80C9613E-B612-4B06-9517-A851288DD38F}" presName="sibTrans" presStyleLbl="sibTrans2D1" presStyleIdx="0" presStyleCnt="2" custScaleX="193318"/>
      <dgm:spPr/>
    </dgm:pt>
    <dgm:pt modelId="{DD2430D1-04BA-4C41-AE99-DD9268AA1978}" type="pres">
      <dgm:prSet presAssocID="{80C9613E-B612-4B06-9517-A851288DD38F}" presName="connectorText" presStyleLbl="sibTrans2D1" presStyleIdx="0" presStyleCnt="2"/>
      <dgm:spPr/>
    </dgm:pt>
    <dgm:pt modelId="{149DF930-558D-4555-BF70-FF2EC59F7004}" type="pres">
      <dgm:prSet presAssocID="{87E85E97-7D62-4F2A-B012-4D5ABE7068D2}" presName="node" presStyleLbl="node1" presStyleIdx="1" presStyleCnt="3" custScaleX="26334" custScaleY="26334">
        <dgm:presLayoutVars>
          <dgm:bulletEnabled val="1"/>
        </dgm:presLayoutVars>
      </dgm:prSet>
      <dgm:spPr/>
    </dgm:pt>
    <dgm:pt modelId="{119FA245-95BB-4F9C-8E93-7D621EA31566}" type="pres">
      <dgm:prSet presAssocID="{8A447563-A1BA-413C-8ABA-687C0611BE52}" presName="sibTrans" presStyleLbl="sibTrans2D1" presStyleIdx="1" presStyleCnt="2" custScaleX="193318"/>
      <dgm:spPr/>
    </dgm:pt>
    <dgm:pt modelId="{6B17E131-50A5-4B11-922E-94918BFF6D27}" type="pres">
      <dgm:prSet presAssocID="{8A447563-A1BA-413C-8ABA-687C0611BE52}" presName="connectorText" presStyleLbl="sibTrans2D1" presStyleIdx="1" presStyleCnt="2"/>
      <dgm:spPr/>
    </dgm:pt>
    <dgm:pt modelId="{ADDA2249-0F5B-4BB4-8527-C210B6A8D355}" type="pres">
      <dgm:prSet presAssocID="{6419202C-C0A0-4A47-9DE7-4B4158EAE0D9}" presName="node" presStyleLbl="node1" presStyleIdx="2" presStyleCnt="3" custScaleX="26334" custScaleY="26334">
        <dgm:presLayoutVars>
          <dgm:bulletEnabled val="1"/>
        </dgm:presLayoutVars>
      </dgm:prSet>
      <dgm:spPr/>
    </dgm:pt>
  </dgm:ptLst>
  <dgm:cxnLst>
    <dgm:cxn modelId="{8937FD21-2A20-4D94-896D-1456F734AD17}" type="presOf" srcId="{6419202C-C0A0-4A47-9DE7-4B4158EAE0D9}" destId="{ADDA2249-0F5B-4BB4-8527-C210B6A8D355}" srcOrd="0" destOrd="0" presId="urn:microsoft.com/office/officeart/2005/8/layout/process1"/>
    <dgm:cxn modelId="{1565C027-EE9F-4B6A-B484-54A2697B3F3F}" type="presOf" srcId="{80C9613E-B612-4B06-9517-A851288DD38F}" destId="{DD2430D1-04BA-4C41-AE99-DD9268AA1978}" srcOrd="1" destOrd="0" presId="urn:microsoft.com/office/officeart/2005/8/layout/process1"/>
    <dgm:cxn modelId="{52BFD133-1E99-4D08-AB02-7AFA76C2CA45}" type="presOf" srcId="{87E85E97-7D62-4F2A-B012-4D5ABE7068D2}" destId="{149DF930-558D-4555-BF70-FF2EC59F7004}" srcOrd="0" destOrd="0" presId="urn:microsoft.com/office/officeart/2005/8/layout/process1"/>
    <dgm:cxn modelId="{225AF135-6610-490E-BC30-3291F95A25E9}" srcId="{BA128282-4189-4E35-A35C-10D477A522DF}" destId="{87E85E97-7D62-4F2A-B012-4D5ABE7068D2}" srcOrd="1" destOrd="0" parTransId="{DBD1D867-68D6-4980-B370-45D404ECAC74}" sibTransId="{8A447563-A1BA-413C-8ABA-687C0611BE52}"/>
    <dgm:cxn modelId="{BB13AC3C-841E-456C-A0A8-7E3D8502EBAE}" type="presOf" srcId="{A2181935-00E7-4ED1-A898-709D6BF10A49}" destId="{D09EF1B3-B33B-4276-91B1-E7A1A01FEBCA}" srcOrd="0" destOrd="0" presId="urn:microsoft.com/office/officeart/2005/8/layout/process1"/>
    <dgm:cxn modelId="{6DB19A48-B9B0-43D1-AE3C-C85193ECBFA7}" srcId="{BA128282-4189-4E35-A35C-10D477A522DF}" destId="{A2181935-00E7-4ED1-A898-709D6BF10A49}" srcOrd="0" destOrd="0" parTransId="{EAAB27C3-5EB7-4C85-A1BD-7B97287FCBD1}" sibTransId="{80C9613E-B612-4B06-9517-A851288DD38F}"/>
    <dgm:cxn modelId="{FE68594D-EA1E-4C6B-A783-A835FBC76C3F}" type="presOf" srcId="{80C9613E-B612-4B06-9517-A851288DD38F}" destId="{554769B1-8EB5-4EA4-ACA7-98701047B5B5}" srcOrd="0" destOrd="0" presId="urn:microsoft.com/office/officeart/2005/8/layout/process1"/>
    <dgm:cxn modelId="{52AEB04F-6380-4583-9C1E-F2D2B3EC7A08}" srcId="{BA128282-4189-4E35-A35C-10D477A522DF}" destId="{6419202C-C0A0-4A47-9DE7-4B4158EAE0D9}" srcOrd="2" destOrd="0" parTransId="{2987EF14-C536-4047-9BD2-14134E53C496}" sibTransId="{2DEA3E50-682C-443E-BFDC-1CE0F2416237}"/>
    <dgm:cxn modelId="{11913F9A-13DB-44E2-A633-555E821A0CBC}" type="presOf" srcId="{BA128282-4189-4E35-A35C-10D477A522DF}" destId="{EC62BBE3-6F17-40AE-B3B4-9E04FA17EB7F}" srcOrd="0" destOrd="0" presId="urn:microsoft.com/office/officeart/2005/8/layout/process1"/>
    <dgm:cxn modelId="{067992BF-A956-4DC3-AE4B-119523CAF3AE}" type="presOf" srcId="{8A447563-A1BA-413C-8ABA-687C0611BE52}" destId="{119FA245-95BB-4F9C-8E93-7D621EA31566}" srcOrd="0" destOrd="0" presId="urn:microsoft.com/office/officeart/2005/8/layout/process1"/>
    <dgm:cxn modelId="{CB3D71E5-7D38-4CED-A9AA-C7C75E800E77}" type="presOf" srcId="{8A447563-A1BA-413C-8ABA-687C0611BE52}" destId="{6B17E131-50A5-4B11-922E-94918BFF6D27}" srcOrd="1" destOrd="0" presId="urn:microsoft.com/office/officeart/2005/8/layout/process1"/>
    <dgm:cxn modelId="{62274F08-D685-4034-A841-85C9561645B5}" type="presParOf" srcId="{EC62BBE3-6F17-40AE-B3B4-9E04FA17EB7F}" destId="{D09EF1B3-B33B-4276-91B1-E7A1A01FEBCA}" srcOrd="0" destOrd="0" presId="urn:microsoft.com/office/officeart/2005/8/layout/process1"/>
    <dgm:cxn modelId="{2729B3AF-24C1-4A46-A409-81DAD81B45C9}" type="presParOf" srcId="{EC62BBE3-6F17-40AE-B3B4-9E04FA17EB7F}" destId="{554769B1-8EB5-4EA4-ACA7-98701047B5B5}" srcOrd="1" destOrd="0" presId="urn:microsoft.com/office/officeart/2005/8/layout/process1"/>
    <dgm:cxn modelId="{9F5A3CA6-3BD8-42C0-A7D4-C4CC816C1F1B}" type="presParOf" srcId="{554769B1-8EB5-4EA4-ACA7-98701047B5B5}" destId="{DD2430D1-04BA-4C41-AE99-DD9268AA1978}" srcOrd="0" destOrd="0" presId="urn:microsoft.com/office/officeart/2005/8/layout/process1"/>
    <dgm:cxn modelId="{DC693E11-23DA-4BD7-8F76-578962FF9168}" type="presParOf" srcId="{EC62BBE3-6F17-40AE-B3B4-9E04FA17EB7F}" destId="{149DF930-558D-4555-BF70-FF2EC59F7004}" srcOrd="2" destOrd="0" presId="urn:microsoft.com/office/officeart/2005/8/layout/process1"/>
    <dgm:cxn modelId="{16C35F1F-7087-45B4-AF68-D15CBDF9D20A}" type="presParOf" srcId="{EC62BBE3-6F17-40AE-B3B4-9E04FA17EB7F}" destId="{119FA245-95BB-4F9C-8E93-7D621EA31566}" srcOrd="3" destOrd="0" presId="urn:microsoft.com/office/officeart/2005/8/layout/process1"/>
    <dgm:cxn modelId="{F73B3D16-7451-41A7-8702-04060F0CC28C}" type="presParOf" srcId="{119FA245-95BB-4F9C-8E93-7D621EA31566}" destId="{6B17E131-50A5-4B11-922E-94918BFF6D27}" srcOrd="0" destOrd="0" presId="urn:microsoft.com/office/officeart/2005/8/layout/process1"/>
    <dgm:cxn modelId="{9948E55C-6B87-4DC7-A626-B9E75EEB4EAE}" type="presParOf" srcId="{EC62BBE3-6F17-40AE-B3B4-9E04FA17EB7F}" destId="{ADDA2249-0F5B-4BB4-8527-C210B6A8D3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EF1B3-B33B-4276-91B1-E7A1A01FEBCA}">
      <dsp:nvSpPr>
        <dsp:cNvPr id="0" name=""/>
        <dsp:cNvSpPr/>
      </dsp:nvSpPr>
      <dsp:spPr>
        <a:xfrm>
          <a:off x="108" y="8556"/>
          <a:ext cx="1362954" cy="8177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virtual</a:t>
          </a:r>
          <a:br>
            <a:rPr lang="en-US" sz="2200" kern="1200" dirty="0"/>
          </a:br>
          <a:r>
            <a:rPr lang="en-US" sz="2200" kern="1200" dirty="0"/>
            <a:t>address</a:t>
          </a:r>
        </a:p>
      </dsp:txBody>
      <dsp:txXfrm>
        <a:off x="24060" y="32508"/>
        <a:ext cx="1315050" cy="769868"/>
      </dsp:txXfrm>
    </dsp:sp>
    <dsp:sp modelId="{554769B1-8EB5-4EA4-ACA7-98701047B5B5}">
      <dsp:nvSpPr>
        <dsp:cNvPr id="0" name=""/>
        <dsp:cNvSpPr/>
      </dsp:nvSpPr>
      <dsp:spPr>
        <a:xfrm>
          <a:off x="1368668" y="0"/>
          <a:ext cx="2121156" cy="83488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segmentation</a:t>
          </a:r>
        </a:p>
      </dsp:txBody>
      <dsp:txXfrm>
        <a:off x="1368668" y="166977"/>
        <a:ext cx="1870691" cy="500931"/>
      </dsp:txXfrm>
    </dsp:sp>
    <dsp:sp modelId="{149DF930-558D-4555-BF70-FF2EC59F7004}">
      <dsp:nvSpPr>
        <dsp:cNvPr id="0" name=""/>
        <dsp:cNvSpPr/>
      </dsp:nvSpPr>
      <dsp:spPr>
        <a:xfrm>
          <a:off x="3433322" y="8556"/>
          <a:ext cx="1362954" cy="8177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linear address</a:t>
          </a:r>
        </a:p>
      </dsp:txBody>
      <dsp:txXfrm>
        <a:off x="3457274" y="32508"/>
        <a:ext cx="1315050" cy="769868"/>
      </dsp:txXfrm>
    </dsp:sp>
    <dsp:sp modelId="{119FA245-95BB-4F9C-8E93-7D621EA31566}">
      <dsp:nvSpPr>
        <dsp:cNvPr id="0" name=""/>
        <dsp:cNvSpPr/>
      </dsp:nvSpPr>
      <dsp:spPr>
        <a:xfrm>
          <a:off x="4801882" y="0"/>
          <a:ext cx="2121156" cy="83488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paging</a:t>
          </a:r>
        </a:p>
      </dsp:txBody>
      <dsp:txXfrm>
        <a:off x="4801882" y="166977"/>
        <a:ext cx="1870691" cy="500931"/>
      </dsp:txXfrm>
    </dsp:sp>
    <dsp:sp modelId="{ADDA2249-0F5B-4BB4-8527-C210B6A8D355}">
      <dsp:nvSpPr>
        <dsp:cNvPr id="0" name=""/>
        <dsp:cNvSpPr/>
      </dsp:nvSpPr>
      <dsp:spPr>
        <a:xfrm>
          <a:off x="6866536" y="8556"/>
          <a:ext cx="1362954" cy="8177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physical address</a:t>
          </a:r>
        </a:p>
      </dsp:txBody>
      <dsp:txXfrm>
        <a:off x="6890488" y="32508"/>
        <a:ext cx="1315050" cy="769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9A386-374F-46B8-905A-6C0BF92B68B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5A9A-2399-4ACF-975E-77FD324B0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9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“All problems in computer science can be solved by another level of indirection.</a:t>
            </a:r>
            <a:endParaRPr lang="he-I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… except, of course, for the problem of too many indirections.“</a:t>
            </a:r>
          </a:p>
          <a:p>
            <a:r>
              <a:rPr lang="en-US" i="1" dirty="0"/>
              <a:t> </a:t>
            </a:r>
            <a:r>
              <a:rPr lang="en-US" dirty="0"/>
              <a:t>-- David Wheeler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44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97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01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כפי שנראה מיד, המנגנון של סגמנטים כבר אינו בשימוש במעבדי אינטל היום.</a:t>
            </a:r>
          </a:p>
          <a:p>
            <a:pPr algn="r" rtl="1"/>
            <a:r>
              <a:rPr lang="he-IL" dirty="0"/>
              <a:t>אז מדוע כדאי ללמוד אותו בכל זאת?</a:t>
            </a:r>
          </a:p>
          <a:p>
            <a:pPr algn="r" rtl="1"/>
            <a:r>
              <a:rPr lang="he-IL" dirty="0"/>
              <a:t>אחת הסיבות היא שסגמנטים *כן* נמצאים בשימוש בארכיטקטורות אחרות, למשל </a:t>
            </a:r>
            <a:r>
              <a:rPr lang="en-US" dirty="0"/>
              <a:t>Power</a:t>
            </a:r>
            <a:r>
              <a:rPr lang="he-IL" dirty="0"/>
              <a:t> של </a:t>
            </a:r>
            <a:r>
              <a:rPr lang="en-US" dirty="0"/>
              <a:t>IBM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88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למעשה, המיפוי באמצעות סגמנטים שונה אם עובדים ב-</a:t>
            </a:r>
            <a:r>
              <a:rPr lang="en-US" dirty="0"/>
              <a:t>real mode</a:t>
            </a:r>
            <a:r>
              <a:rPr lang="he-IL" dirty="0"/>
              <a:t> או </a:t>
            </a:r>
            <a:r>
              <a:rPr lang="en-US" dirty="0"/>
              <a:t>protected mode</a:t>
            </a:r>
            <a:r>
              <a:rPr lang="he-IL" dirty="0"/>
              <a:t>.</a:t>
            </a:r>
          </a:p>
          <a:p>
            <a:pPr algn="r" rtl="1"/>
            <a:r>
              <a:rPr lang="he-IL" dirty="0"/>
              <a:t>המתואר בשקף נכון למיפוי במצב </a:t>
            </a:r>
            <a:r>
              <a:rPr lang="en-US" dirty="0"/>
              <a:t>protected mode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964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92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why go through [segmentation] instead of having software use linear (or physical) addresses directly? For roughly the same reason humans have an appendix whose primary function is getting infected. It’s a wrinkle of evolution. To really make sense of x86 segmentation we need to go back to 1978.</a:t>
            </a:r>
            <a:r>
              <a:rPr lang="en-US" dirty="0"/>
              <a:t>”</a:t>
            </a:r>
          </a:p>
          <a:p>
            <a:r>
              <a:rPr lang="en-US" dirty="0"/>
              <a:t>A quote from:</a:t>
            </a:r>
          </a:p>
          <a:p>
            <a:r>
              <a:rPr lang="en-US" dirty="0"/>
              <a:t>http://duartes.org/gustavo/blog/post/memory-translation-and-segmentation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60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ארכיטקטורות אינטל חדשות של</a:t>
            </a:r>
            <a:r>
              <a:rPr lang="he-IL" baseline="0" dirty="0"/>
              <a:t> </a:t>
            </a:r>
            <a:r>
              <a:rPr lang="he-IL" dirty="0"/>
              <a:t>64 ביט כופות שימוש ב-</a:t>
            </a:r>
            <a:r>
              <a:rPr lang="en-US" dirty="0"/>
              <a:t>flat model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53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41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התמונה נלקחה מ:</a:t>
            </a:r>
          </a:p>
          <a:p>
            <a:pPr algn="r" rtl="1"/>
            <a:r>
              <a:rPr lang="en-US" dirty="0"/>
              <a:t>http://www.brokenthorn.com/Resources/OSDev18.html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087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השרטוט לא מדויק – רוב הדפים במרחב הוירטואלי מצביעים ל-</a:t>
            </a:r>
            <a:r>
              <a:rPr lang="en-US" dirty="0"/>
              <a:t>NULL</a:t>
            </a:r>
            <a:r>
              <a:rPr lang="he-IL" dirty="0"/>
              <a:t> (כלומר הדף לא מגובה בזיכרון ולא בדיסק).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94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נדיף (</a:t>
            </a:r>
            <a:r>
              <a:rPr lang="en-US" dirty="0"/>
              <a:t>volatile</a:t>
            </a:r>
            <a:r>
              <a:rPr lang="he-IL" dirty="0"/>
              <a:t>) – נמחק ללא אספקת מתח, למשל עם כיבוי המחשב.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05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/>
            <a:r>
              <a:rPr lang="he-IL" altLang="en-US" dirty="0"/>
              <a:t>הרשאות הדף נקבעות לפי הרשאות האזור (נראה בתרגול הבא) בהתאם לכללים הבאים:</a:t>
            </a:r>
          </a:p>
          <a:p>
            <a:pPr marL="171450" lvl="0" indent="-171450" algn="r" rtl="1">
              <a:buFont typeface="Arial" panose="020B0604020202020204" pitchFamily="34" charset="0"/>
              <a:buChar char="•"/>
            </a:pPr>
            <a:r>
              <a:rPr lang="he-IL" altLang="en-US" dirty="0"/>
              <a:t>אם יש הרשאת </a:t>
            </a:r>
            <a:r>
              <a:rPr lang="en-US" altLang="en-US" dirty="0"/>
              <a:t>write</a:t>
            </a:r>
            <a:r>
              <a:rPr lang="he-IL" altLang="en-US" dirty="0"/>
              <a:t> באזור, מדליקים את </a:t>
            </a:r>
            <a:r>
              <a:rPr lang="en-US" altLang="en-US" dirty="0"/>
              <a:t>r/w</a:t>
            </a:r>
            <a:r>
              <a:rPr lang="he-IL" altLang="en-US" dirty="0"/>
              <a:t> (הכול מותר).</a:t>
            </a:r>
          </a:p>
          <a:p>
            <a:pPr marL="171450" lvl="0" indent="-171450" algn="r" rtl="1">
              <a:buFont typeface="Arial" panose="020B0604020202020204" pitchFamily="34" charset="0"/>
              <a:buChar char="•"/>
            </a:pPr>
            <a:r>
              <a:rPr lang="he-IL" altLang="en-US" dirty="0"/>
              <a:t>אחרת, אם באזור יש הרשאת </a:t>
            </a:r>
            <a:r>
              <a:rPr lang="en-US" altLang="en-US" dirty="0"/>
              <a:t>read</a:t>
            </a:r>
            <a:r>
              <a:rPr lang="he-IL" altLang="en-US" dirty="0"/>
              <a:t> או </a:t>
            </a:r>
            <a:r>
              <a:rPr lang="en-US" altLang="en-US" dirty="0"/>
              <a:t>execute</a:t>
            </a:r>
            <a:r>
              <a:rPr lang="he-IL" altLang="en-US" dirty="0"/>
              <a:t>, מכבים את </a:t>
            </a:r>
            <a:r>
              <a:rPr lang="en-US" altLang="en-US" dirty="0"/>
              <a:t>r/w</a:t>
            </a:r>
            <a:r>
              <a:rPr lang="he-IL" altLang="en-US" dirty="0"/>
              <a:t> (מותר רק לקרוא).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547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תשובה: יש</a:t>
            </a:r>
            <a:r>
              <a:rPr lang="he-IL" baseline="0" dirty="0"/>
              <a:t> לפסול את הכניסות ב-</a:t>
            </a:r>
            <a:r>
              <a:rPr lang="en-US" baseline="0" dirty="0"/>
              <a:t>TLB</a:t>
            </a:r>
            <a:r>
              <a:rPr lang="he-IL" baseline="0" dirty="0"/>
              <a:t> מפני שהן עלולות להכיל מידע לא מעודכן, למשל להצביע למסגרת שכבר פונתה מהזיכרון.</a:t>
            </a:r>
            <a:endParaRPr lang="en-US" baseline="0" dirty="0"/>
          </a:p>
          <a:p>
            <a:pPr algn="r" rtl="1"/>
            <a:endParaRPr lang="en-US" baseline="0" dirty="0"/>
          </a:p>
          <a:p>
            <a:pPr algn="l" rtl="0"/>
            <a:r>
              <a:rPr lang="en-US" baseline="0" dirty="0"/>
              <a:t>“On average, roughly half of the instructions reference memory.”</a:t>
            </a:r>
          </a:p>
          <a:p>
            <a:pPr algn="l" rtl="0"/>
            <a:r>
              <a:rPr lang="en-US" baseline="0" dirty="0"/>
              <a:t>From: http://www.jaleels.org/ajaleel/publications/SPECanalysis.pdf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84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תשובות:</a:t>
            </a:r>
            <a:endParaRPr lang="he-IL" baseline="0" dirty="0"/>
          </a:p>
          <a:p>
            <a:pPr marL="228600" indent="-228600" algn="r" rtl="1">
              <a:buAutoNum type="arabicParenBoth"/>
            </a:pPr>
            <a:r>
              <a:rPr lang="he-IL" baseline="0" dirty="0"/>
              <a:t>כדי למנוע פגיעה בביצועים (כדי למנוע </a:t>
            </a:r>
            <a:r>
              <a:rPr lang="en-US" baseline="0" dirty="0"/>
              <a:t>TLB misses</a:t>
            </a:r>
            <a:r>
              <a:rPr lang="he-IL" baseline="0" dirty="0"/>
              <a:t>).</a:t>
            </a:r>
          </a:p>
          <a:p>
            <a:pPr marL="228600" indent="-228600" algn="r" rtl="1">
              <a:buAutoNum type="arabicParenBoth"/>
            </a:pPr>
            <a:r>
              <a:rPr lang="he-IL" dirty="0"/>
              <a:t>תיאורטית</a:t>
            </a:r>
            <a:r>
              <a:rPr lang="he-IL" baseline="0" dirty="0"/>
              <a:t> כן, אבל זה לא אמור לקרות. הגרעין ניגש רק למבני הנתונים הגלובליים של הגרעין,</a:t>
            </a:r>
            <a:br>
              <a:rPr lang="en-US" baseline="0" dirty="0"/>
            </a:br>
            <a:r>
              <a:rPr lang="he-IL" baseline="0" dirty="0"/>
              <a:t>או לזיכרון של התהליך במידה והתהליך ביקש זאת (למשל בקריאות מערכת </a:t>
            </a:r>
            <a:r>
              <a:rPr lang="en-US" baseline="0" dirty="0"/>
              <a:t>read, write</a:t>
            </a:r>
            <a:r>
              <a:rPr lang="he-IL" baseline="0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375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שאלה:</a:t>
            </a:r>
            <a:r>
              <a:rPr lang="he-IL" baseline="0" dirty="0"/>
              <a:t> דפים גדולים מקטינים את מספר ה-</a:t>
            </a:r>
            <a:r>
              <a:rPr lang="en-US" baseline="0" dirty="0"/>
              <a:t>page faults</a:t>
            </a:r>
            <a:r>
              <a:rPr lang="he-IL" baseline="0" dirty="0"/>
              <a:t>. האם זהו יתרון?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תשובה:</a:t>
            </a:r>
            <a:r>
              <a:rPr lang="he-IL" baseline="0" dirty="0"/>
              <a:t> לא, זהו אינו יתרון. מרבית היישומים אינם רגישים לתקורה של ה-</a:t>
            </a:r>
            <a:r>
              <a:rPr lang="en-US" baseline="0" dirty="0"/>
              <a:t>page faults</a:t>
            </a:r>
            <a:r>
              <a:rPr lang="he-IL" baseline="0" dirty="0"/>
              <a:t> כלל.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aseline="0" dirty="0"/>
              <a:t>חלק מהיישומים, למשל </a:t>
            </a:r>
            <a:r>
              <a:rPr lang="en-US" baseline="0" dirty="0"/>
              <a:t>web services</a:t>
            </a:r>
            <a:r>
              <a:rPr lang="he-IL" baseline="0" dirty="0"/>
              <a:t>, רגישים להשהיה המקסימלית שיכול לגרום </a:t>
            </a:r>
            <a:r>
              <a:rPr lang="en-US" baseline="0" dirty="0"/>
              <a:t>page fault</a:t>
            </a:r>
            <a:r>
              <a:rPr lang="he-IL" baseline="0" dirty="0"/>
              <a:t> בודד, ולכן עבורם דפים גדולים עלולים להזיק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aseline="0" dirty="0"/>
              <a:t>(כי דפ</a:t>
            </a:r>
            <a:r>
              <a:rPr lang="he-IL" dirty="0"/>
              <a:t>ים גדולים אכן מקטינים את מספר ה-</a:t>
            </a:r>
            <a:r>
              <a:rPr lang="en-US" dirty="0"/>
              <a:t>page faults</a:t>
            </a:r>
            <a:r>
              <a:rPr lang="he-IL" dirty="0"/>
              <a:t>, אבל גם מאריכים את זמן הביצוע של כל </a:t>
            </a:r>
            <a:r>
              <a:rPr lang="en-US" dirty="0"/>
              <a:t>page fault</a:t>
            </a:r>
            <a:r>
              <a:rPr lang="he-IL" dirty="0"/>
              <a:t>.)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שאלה:</a:t>
            </a:r>
            <a:r>
              <a:rPr lang="en-US" dirty="0"/>
              <a:t> </a:t>
            </a:r>
            <a:r>
              <a:rPr lang="he-IL" dirty="0"/>
              <a:t>האם</a:t>
            </a:r>
            <a:r>
              <a:rPr lang="he-IL" baseline="0" dirty="0"/>
              <a:t> ד</a:t>
            </a:r>
            <a:r>
              <a:rPr lang="he-IL" dirty="0"/>
              <a:t>פים גדולים עדיפים בגישה סדרתית לדיסק, כי הם מביאים את המידע ל-</a:t>
            </a:r>
            <a:r>
              <a:rPr lang="en-US" dirty="0"/>
              <a:t>page cache</a:t>
            </a:r>
            <a:r>
              <a:rPr lang="he-IL" dirty="0"/>
              <a:t> בפחות </a:t>
            </a:r>
            <a:r>
              <a:rPr lang="en-US" dirty="0"/>
              <a:t>page faults</a:t>
            </a:r>
            <a:r>
              <a:rPr lang="he-IL" baseline="0" dirty="0"/>
              <a:t> ?</a:t>
            </a:r>
            <a:endParaRPr lang="he-IL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תשובה: לא, אין עדיפות לדפים גדולים כאשר הגישה לדיסק היא סדרתית.</a:t>
            </a:r>
          </a:p>
          <a:p>
            <a:pPr algn="r" rtl="1"/>
            <a:r>
              <a:rPr lang="he-IL" dirty="0"/>
              <a:t>גרעין לינוקס משתמש במנגנון </a:t>
            </a:r>
            <a:r>
              <a:rPr lang="en-US" dirty="0"/>
              <a:t>read-ahead</a:t>
            </a:r>
            <a:r>
              <a:rPr lang="he-IL" dirty="0"/>
              <a:t> אשר מזהה גישה סדרתית לדיסק ומביא מראש עוד מידע כדי לחסוך</a:t>
            </a:r>
            <a:r>
              <a:rPr lang="he-IL" baseline="0" dirty="0"/>
              <a:t> </a:t>
            </a:r>
            <a:r>
              <a:rPr lang="en-US" baseline="0" dirty="0"/>
              <a:t>page faults</a:t>
            </a:r>
            <a:r>
              <a:rPr lang="he-IL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1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Without virtual memory, application 1 references the memory with a physical address,</a:t>
            </a:r>
          </a:p>
          <a:p>
            <a:r>
              <a:rPr lang="en-US" baseline="0" dirty="0"/>
              <a:t>and application 2 does the same. So they might access the same memory region</a:t>
            </a:r>
          </a:p>
          <a:p>
            <a:r>
              <a:rPr lang="en-US" baseline="0" dirty="0"/>
              <a:t>intentionally or unintentionally. We would like to protect the processes from each other and isolate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BB57-305D-4ED1-A222-0957E161748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062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מתוך:</a:t>
            </a:r>
          </a:p>
          <a:p>
            <a:pPr algn="r" rtl="1"/>
            <a:r>
              <a:rPr lang="en-US" dirty="0"/>
              <a:t>https://collectiveidea.com/blog/archives/2015/02/19/optimizing-rails-for-memory-usage-part-2-tuning-the-gc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44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problem with referencing</a:t>
            </a:r>
            <a:r>
              <a:rPr lang="en-US" baseline="0" dirty="0"/>
              <a:t> the memory directly is that the application might need more</a:t>
            </a:r>
          </a:p>
          <a:p>
            <a:r>
              <a:rPr lang="en-US" baseline="0" dirty="0"/>
              <a:t>memory than available, so we would like to use the disk to back up the application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BB57-305D-4ED1-A222-0957E161748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3098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BB57-305D-4ED1-A222-0957E161748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100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BB57-305D-4ED1-A222-0957E161748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516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התמונה מתוך</a:t>
            </a:r>
            <a:r>
              <a:rPr lang="en-US" dirty="0"/>
              <a:t>:</a:t>
            </a:r>
          </a:p>
          <a:p>
            <a:pPr algn="r" rtl="1"/>
            <a:r>
              <a:rPr lang="en-US"/>
              <a:t>https://www2.cs.uic.edu/~jbell/CourseNotes/OperatingSystems/9_VirtualMemory.html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BB57-305D-4ED1-A222-0957E161748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4176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if the application</a:t>
            </a:r>
            <a:r>
              <a:rPr lang="en-US" baseline="0" dirty="0"/>
              <a:t> requires more memory than available in the DRAM,</a:t>
            </a:r>
          </a:p>
          <a:p>
            <a:r>
              <a:rPr lang="en-US" baseline="0" dirty="0"/>
              <a:t>or if we have many process that require more memory than available,</a:t>
            </a:r>
          </a:p>
          <a:p>
            <a:r>
              <a:rPr lang="en-US" baseline="0" dirty="0"/>
              <a:t>the operating system can let the disk back regions of virtual memory.</a:t>
            </a:r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BB57-305D-4ED1-A222-0957E161748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55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r" rtl="1"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r" rtl="1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3FD57CBF-D7A4-4023-B3C8-DE35ECEB0080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5E97-9D54-482C-97BD-EC3E943E017F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BC36-35D4-4B33-94B2-4F17495450FA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a) 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41540" y="218543"/>
            <a:ext cx="8664335" cy="563588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/>
          </a:bodyPr>
          <a:lstStyle>
            <a:lvl1pPr algn="l">
              <a:defRPr sz="2500" b="1" cap="all" baseline="0">
                <a:solidFill>
                  <a:srgbClr val="1B6775"/>
                </a:solidFill>
                <a:latin typeface="Lucida Sans" panose="020B0602030504020204" pitchFamily="34" charset="0"/>
                <a:ea typeface="Criticized" pitchFamily="2" charset="0"/>
                <a:cs typeface="Segoe UI" panose="020B0502040204020203" pitchFamily="34" charset="0"/>
              </a:defRPr>
            </a:lvl1pPr>
          </a:lstStyle>
          <a:p>
            <a:r>
              <a:rPr lang="en-US" noProof="0" dirty="0"/>
              <a:t>Title</a:t>
            </a:r>
          </a:p>
        </p:txBody>
      </p:sp>
      <p:cxnSp>
        <p:nvCxnSpPr>
          <p:cNvPr id="6" name="Connettore 1 5"/>
          <p:cNvCxnSpPr/>
          <p:nvPr userDrawn="1"/>
        </p:nvCxnSpPr>
        <p:spPr>
          <a:xfrm>
            <a:off x="251983" y="858741"/>
            <a:ext cx="900000" cy="0"/>
          </a:xfrm>
          <a:prstGeom prst="line">
            <a:avLst/>
          </a:prstGeom>
          <a:ln w="19050">
            <a:solidFill>
              <a:srgbClr val="5194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37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8539-0935-41D8-B5AF-67CF378C7848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CB41-DC92-48D4-B83C-24DA2F400B79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6747-F82E-45FD-9C3B-750151BF82A2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38BA-0DF1-4A50-AF37-BEFE9F6AE10F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690A-5F91-4655-A805-329A9941F4FB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A3D5-CEEE-4EAD-AE21-D3621104AE4F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7B03-9038-4416-8EF9-8D95979E70FF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CBDF-7985-4C05-AA7D-D88F5976135D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fld id="{8BE15005-9D3E-4C1E-8385-CD839738C3EA}" type="datetime2">
              <a:rPr lang="en-US" smtClean="0"/>
              <a:t>Thursday, January 11,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תרגול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למה צריך זיכרון וירטואלי?</a:t>
            </a:r>
          </a:p>
          <a:p>
            <a:r>
              <a:rPr lang="en-US" dirty="0"/>
              <a:t>Segmentation</a:t>
            </a:r>
            <a:endParaRPr lang="he-IL" dirty="0"/>
          </a:p>
          <a:p>
            <a:r>
              <a:rPr lang="en-US" dirty="0"/>
              <a:t>Paging</a:t>
            </a:r>
            <a:endParaRPr lang="he-IL" dirty="0"/>
          </a:p>
          <a:p>
            <a:r>
              <a:rPr lang="he-IL" dirty="0"/>
              <a:t>תרגיל: </a:t>
            </a:r>
            <a:r>
              <a:rPr lang="en-US" dirty="0"/>
              <a:t>Paging</a:t>
            </a:r>
            <a:r>
              <a:rPr lang="he-IL" dirty="0"/>
              <a:t> במערכות 64 ביט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E192CB7-DE40-4AA9-8BE3-9611C8576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B488195-D5D1-438F-A5C8-5AAFDA07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זיכרון וירטואלי מספק רציפות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786B09-CAAC-45A8-967E-7B1E996F91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458242" y="1673225"/>
            <a:ext cx="2036516" cy="4718050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D13609-3BFA-435E-9FAE-C959A99EA4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dirty="0"/>
              <a:t>תהליך חדש מקבל מרחב זיכרון וירטואלי "נקי" ורציף.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altLang="en-US" dirty="0"/>
              <a:t>מרחב הזיכרון </a:t>
            </a:r>
            <a:r>
              <a:rPr lang="he-IL" altLang="en-US" dirty="0" err="1"/>
              <a:t>הוירטואלי</a:t>
            </a:r>
            <a:r>
              <a:rPr lang="he-IL" altLang="en-US" dirty="0"/>
              <a:t> של תהליך יכול להיות גדול הרבה יותר מהזיכרון הפיזי הזמין.</a:t>
            </a:r>
          </a:p>
          <a:p>
            <a:r>
              <a:rPr lang="he-IL" altLang="en-US" dirty="0"/>
              <a:t>כך למשל, אם נרצה להקצות מערך, מערכת ההפעלה תוכל למצוא בקלות יותר </a:t>
            </a:r>
            <a:r>
              <a:rPr lang="he-IL" altLang="en-US" dirty="0" err="1"/>
              <a:t>איזור</a:t>
            </a:r>
            <a:r>
              <a:rPr lang="he-IL" altLang="en-US" dirty="0"/>
              <a:t> זיכרון רציף במרחב </a:t>
            </a:r>
            <a:r>
              <a:rPr lang="he-IL" altLang="en-US" dirty="0" err="1"/>
              <a:t>הוירטואלי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הזיכרון הפיזי שבו נמצא המערך לא חייב להיות רציף.</a:t>
            </a:r>
          </a:p>
          <a:p>
            <a:endParaRPr lang="he-IL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2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זיכרון וירטואלי מאפשר </a:t>
            </a:r>
            <a:r>
              <a:rPr lang="en-US" dirty="0"/>
              <a:t>swapping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C8A45-D236-4620-A9E1-498CEA997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ניתן למפות איזורי זיכרון וירטואלי לזיכרון או לדיסק.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59" y="3187160"/>
            <a:ext cx="731520" cy="74522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7449504" y="2725495"/>
            <a:ext cx="1117685" cy="3172891"/>
            <a:chOff x="6099911" y="1110174"/>
            <a:chExt cx="1117685" cy="317289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354132" y="2612683"/>
              <a:ext cx="2609244" cy="73152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099911" y="1110174"/>
              <a:ext cx="11176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DRAM</a:t>
              </a: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5469695" y="3452636"/>
            <a:ext cx="1801942" cy="4011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18089" y="3831413"/>
            <a:ext cx="1753548" cy="10817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578254" y="3218738"/>
            <a:ext cx="1801942" cy="2286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78254" y="3709777"/>
            <a:ext cx="1801942" cy="4011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82954" y="2433653"/>
            <a:ext cx="1387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physical address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03422" y="2378925"/>
            <a:ext cx="1387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virtual address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181263"/>
              </p:ext>
            </p:extLst>
          </p:nvPr>
        </p:nvGraphicFramePr>
        <p:xfrm>
          <a:off x="3579372" y="2861374"/>
          <a:ext cx="1600706" cy="121571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0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57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virtual</a:t>
                      </a:r>
                      <a:r>
                        <a:rPr lang="en-US" sz="2400" baseline="0" dirty="0"/>
                        <a:t> memory space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5582954" y="5146273"/>
            <a:ext cx="1807931" cy="1276295"/>
            <a:chOff x="3554046" y="3533678"/>
            <a:chExt cx="1807931" cy="1276295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4046" y="3533678"/>
              <a:ext cx="1556230" cy="1191372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4585470" y="4348308"/>
              <a:ext cx="776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disk</a:t>
              </a:r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4581055" y="4372287"/>
            <a:ext cx="1001899" cy="116590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002060" y="4372288"/>
            <a:ext cx="1086518" cy="87954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0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2469-154F-40C1-BB68-28183792F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זיכרון וירטואלי מציע יתרונות נוספים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ED387-093B-4960-B4DB-09920B645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Demand paging</a:t>
            </a:r>
            <a:r>
              <a:rPr lang="he-IL" dirty="0"/>
              <a:t> – חסכון של זיכרון פיזי ע"י הקצאתו רק בגישה הראשונה לזיכרון </a:t>
            </a:r>
            <a:r>
              <a:rPr lang="he-IL" dirty="0" err="1"/>
              <a:t>הוירטואלי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למשל: אם הקצנו מערך גדול באמצעות </a:t>
            </a:r>
            <a:r>
              <a:rPr lang="en-US" dirty="0"/>
              <a:t>malloc()</a:t>
            </a:r>
            <a:r>
              <a:rPr lang="he-IL" dirty="0"/>
              <a:t> ולא ניגשנו לחלקים ממנו, החלקים האלו לא יהיו מגובים בזיכרון הפיזי.</a:t>
            </a:r>
          </a:p>
          <a:p>
            <a:pPr lvl="1"/>
            <a:endParaRPr lang="he-IL" dirty="0"/>
          </a:p>
          <a:p>
            <a:r>
              <a:rPr lang="en-US" dirty="0"/>
              <a:t>Deduplication</a:t>
            </a:r>
            <a:r>
              <a:rPr lang="he-IL" dirty="0"/>
              <a:t> – חסכון של זיכרון פיזי במידה ואפליקציות שונות משתמשות באותו מידע.</a:t>
            </a:r>
          </a:p>
          <a:p>
            <a:pPr lvl="1"/>
            <a:r>
              <a:rPr lang="he-IL" dirty="0"/>
              <a:t>למשל, מרבית התהליכים משתמשים במידע של ספריית </a:t>
            </a:r>
            <a:r>
              <a:rPr lang="en-US" dirty="0" err="1"/>
              <a:t>libc</a:t>
            </a:r>
            <a:r>
              <a:rPr lang="he-IL" dirty="0"/>
              <a:t> (לקריאה בלבד).</a:t>
            </a:r>
          </a:p>
          <a:p>
            <a:pPr lvl="1"/>
            <a:r>
              <a:rPr lang="he-IL" dirty="0"/>
              <a:t>לכל תהליך מרחב זיכרון וירטואלי שונה, אבל כולם יכולים למפות לאותו אזור פיזי שבו יושבת הספרייה </a:t>
            </a:r>
            <a:r>
              <a:rPr lang="en-US" dirty="0" err="1"/>
              <a:t>libc</a:t>
            </a:r>
            <a:r>
              <a:rPr lang="he-IL" dirty="0"/>
              <a:t>.</a:t>
            </a:r>
          </a:p>
          <a:p>
            <a:pPr lvl="1"/>
            <a:endParaRPr lang="he-IL" dirty="0"/>
          </a:p>
          <a:p>
            <a:r>
              <a:rPr lang="en-US" dirty="0"/>
              <a:t>Copy-on-write</a:t>
            </a:r>
            <a:r>
              <a:rPr lang="he-IL" dirty="0"/>
              <a:t> – מנגנון לחיסכון של זיכרון פיזי ולמניעת העתקות מידע מיותרות – נראה בתרגול הבא.</a:t>
            </a:r>
          </a:p>
          <a:p>
            <a:endParaRPr lang="he-IL" dirty="0"/>
          </a:p>
          <a:p>
            <a:r>
              <a:rPr lang="he-IL" dirty="0"/>
              <a:t>ועוד יתרונות רבים אחרים...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280200-10BE-480E-84AC-482BE1F5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 dirty="0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83E817-912B-4B6A-A509-24D607D81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49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0C0C9-9073-4D6C-A3C3-D63AAD446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מימוש זיכרון וירטואלי במעבדי </a:t>
            </a:r>
            <a:r>
              <a:rPr lang="en-US" dirty="0"/>
              <a:t>IA-32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A2D54B0-0E60-4DCE-A014-B4B524A6C0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4852" y="1524000"/>
            <a:ext cx="5734295" cy="48768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7FFC7-4DA0-45A7-BE24-313B4006A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73132E-BB55-43A8-966D-33030DFD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124004B-8804-404F-B54D-D80F256FD2B5}"/>
              </a:ext>
            </a:extLst>
          </p:cNvPr>
          <p:cNvSpPr/>
          <p:nvPr/>
        </p:nvSpPr>
        <p:spPr>
          <a:xfrm>
            <a:off x="1612884" y="1524001"/>
            <a:ext cx="2557182" cy="4599122"/>
          </a:xfrm>
          <a:prstGeom prst="round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7972B7-6BD4-46A9-8FA1-10FA67EEC25A}"/>
              </a:ext>
            </a:extLst>
          </p:cNvPr>
          <p:cNvSpPr/>
          <p:nvPr/>
        </p:nvSpPr>
        <p:spPr>
          <a:xfrm>
            <a:off x="4300586" y="1524001"/>
            <a:ext cx="3177112" cy="4599122"/>
          </a:xfrm>
          <a:prstGeom prst="round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72703">
            <a:off x="3352293" y="1739958"/>
            <a:ext cx="39469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תרגום בשני שלבים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712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4EBC-5D6B-4309-AE23-2FD6ABB73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Segmentation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9E9C-7D12-4976-AA4B-9D842A170A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זיכרון וירטואלי מבוסס סגמנטים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99E8A-F7AD-483C-B6BB-AC1B0DCD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E1BBC-495E-4276-AF39-4F74F282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32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47CE6-0F78-4C86-B7E2-B75CBFB0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מהו סגמנט?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161F0-0690-4485-8848-3F2F2824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סגמנט – מקטע זיכרון וירטואלי בגודל כלשהו.</a:t>
            </a:r>
          </a:p>
          <a:p>
            <a:pPr lvl="1"/>
            <a:r>
              <a:rPr lang="he-IL" dirty="0"/>
              <a:t>בניגוד לדפים, שהם בגודל קבוע של </a:t>
            </a:r>
            <a:r>
              <a:rPr lang="en-US" dirty="0"/>
              <a:t>4KB</a:t>
            </a:r>
            <a:r>
              <a:rPr lang="he-IL" dirty="0"/>
              <a:t> בארכיטקטורת </a:t>
            </a:r>
            <a:r>
              <a:rPr lang="en-US" dirty="0"/>
              <a:t>x86</a:t>
            </a:r>
            <a:r>
              <a:rPr lang="he-IL" dirty="0"/>
              <a:t> – נראה בהמשך.</a:t>
            </a:r>
          </a:p>
          <a:p>
            <a:endParaRPr lang="en-US" dirty="0"/>
          </a:p>
          <a:p>
            <a:r>
              <a:rPr lang="he-IL" dirty="0"/>
              <a:t>הסגמנט ממופה למקטע זכרון פיזי באותו הגודל.</a:t>
            </a:r>
          </a:p>
          <a:p>
            <a:endParaRPr lang="en-US" dirty="0"/>
          </a:p>
          <a:p>
            <a:r>
              <a:rPr lang="he-IL" dirty="0"/>
              <a:t>סגמנטים שונים יכולים להיות חופפים.</a:t>
            </a:r>
          </a:p>
          <a:p>
            <a:pPr lvl="1"/>
            <a:r>
              <a:rPr lang="he-IL" dirty="0"/>
              <a:t>שוב, בניגוד לדפים.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689BF-CB59-4953-810F-2F60D5E3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E5BAC-5331-4CCC-B987-52267A5FC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23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47CE6-0F78-4C86-B7E2-B75CBFB0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סגמנטים בארכיטקטורת </a:t>
            </a:r>
            <a:r>
              <a:rPr lang="en-US" dirty="0"/>
              <a:t>IA-32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161F0-0690-4485-8848-3F2F2824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בארכיטקטורת </a:t>
            </a:r>
            <a:r>
              <a:rPr lang="en-US" dirty="0"/>
              <a:t>IA-32</a:t>
            </a:r>
            <a:r>
              <a:rPr lang="he-IL" dirty="0"/>
              <a:t> יש מספר רגיסטרים המצביעים על סגמנטים.</a:t>
            </a:r>
          </a:p>
          <a:p>
            <a:r>
              <a:rPr lang="he-IL" dirty="0"/>
              <a:t>סגמנטים מרחיבים את כתובות הזיכרון באופן אוטומטי (</a:t>
            </a:r>
            <a:r>
              <a:rPr lang="en-US" dirty="0"/>
              <a:t>implicit</a:t>
            </a:r>
            <a:r>
              <a:rPr lang="he-IL" dirty="0"/>
              <a:t>):</a:t>
            </a:r>
          </a:p>
          <a:p>
            <a:r>
              <a:rPr lang="en-US" dirty="0"/>
              <a:t>CS (code segment)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הפקודה הבאה לביצוע מובאת מהסגמנט הזה.</a:t>
            </a:r>
          </a:p>
          <a:p>
            <a:pPr lvl="1"/>
            <a:r>
              <a:rPr lang="en-US" dirty="0" err="1"/>
              <a:t>eip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cs:eip</a:t>
            </a:r>
            <a:r>
              <a:rPr lang="he-IL" dirty="0"/>
              <a:t>.</a:t>
            </a:r>
          </a:p>
          <a:p>
            <a:r>
              <a:rPr lang="en-US" dirty="0"/>
              <a:t>DS (data segment)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גישה לנתונים "רגילים" (למשל לצורך חישוב אריתמטי) ניגשת לסגמנט הזה.</a:t>
            </a:r>
            <a:endParaRPr lang="en-US" dirty="0"/>
          </a:p>
          <a:p>
            <a:r>
              <a:rPr lang="en-US" dirty="0"/>
              <a:t>SS (stack segment)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גישה למחסנית (</a:t>
            </a:r>
            <a:r>
              <a:rPr lang="en-US" dirty="0"/>
              <a:t>push, pop</a:t>
            </a:r>
            <a:r>
              <a:rPr lang="he-IL" dirty="0"/>
              <a:t>) ניגשת לסגמנט הזה.</a:t>
            </a:r>
          </a:p>
          <a:p>
            <a:pPr lvl="1"/>
            <a:r>
              <a:rPr lang="en-US" dirty="0" err="1"/>
              <a:t>esp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ss:esp</a:t>
            </a:r>
            <a:r>
              <a:rPr lang="he-IL" dirty="0"/>
              <a:t>.</a:t>
            </a:r>
            <a:endParaRPr lang="en-US" dirty="0"/>
          </a:p>
          <a:p>
            <a:r>
              <a:rPr lang="en-US" dirty="0"/>
              <a:t>ES (extra segment)</a:t>
            </a:r>
            <a:r>
              <a:rPr lang="he-IL" dirty="0"/>
              <a:t>.</a:t>
            </a:r>
            <a:endParaRPr lang="en-US" dirty="0"/>
          </a:p>
          <a:p>
            <a:r>
              <a:rPr lang="en-US" dirty="0"/>
              <a:t>FS, GS</a:t>
            </a:r>
            <a:r>
              <a:rPr lang="he-IL" dirty="0"/>
              <a:t> – נוספו מאוחר יותר לשימוש כללי.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689BF-CB59-4953-810F-2F60D5E3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E5BAC-5331-4CCC-B987-52267A5FC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00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BF7C2-92C9-4832-A8A0-B0544573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מיפוי באמצעות סגמנטים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453CD-47B5-48F8-A123-AC3055DE3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851E4-84C4-420B-A86A-1FDAA036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6F34098-C6CF-4B34-A5A3-2A26EF6C13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5185" y="2297240"/>
            <a:ext cx="7953629" cy="348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522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873C1-7481-4097-80F1-1E5C5BEFA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מיפוי באמצעות סגמנטים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B8CD3-6809-4A46-B9B1-38877197E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כל רגיסטר סגמנט מכיל אינדקס לכניסה ב-</a:t>
            </a:r>
            <a:br>
              <a:rPr lang="en-US" dirty="0"/>
            </a:br>
            <a:r>
              <a:rPr lang="en-US" dirty="0"/>
              <a:t>segment descriptors table</a:t>
            </a:r>
            <a:r>
              <a:rPr lang="he-IL" dirty="0"/>
              <a:t>.</a:t>
            </a:r>
          </a:p>
          <a:p>
            <a:endParaRPr lang="he-IL" dirty="0"/>
          </a:p>
          <a:p>
            <a:r>
              <a:rPr lang="he-IL" dirty="0"/>
              <a:t>כל כניסה בטבלה מכילה שני שדות עיקריים </a:t>
            </a:r>
            <a:r>
              <a:rPr lang="en-US" dirty="0"/>
              <a:t>base, limit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מיקום הסגמנט בזיכרון הפיזי.</a:t>
            </a:r>
          </a:p>
          <a:p>
            <a:endParaRPr lang="he-IL" dirty="0"/>
          </a:p>
          <a:p>
            <a:r>
              <a:rPr lang="he-IL" dirty="0"/>
              <a:t>התרגום נעשה ע"י חיבור הכתובת הוירטואלית ל-</a:t>
            </a:r>
            <a:r>
              <a:rPr lang="en-US" dirty="0"/>
              <a:t>base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לכן הכתובת המתקבלת נקראת לינארית.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4A7B3-D7C7-4080-8AA4-3C5A7EEE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24A3B8-D041-4A00-9D36-B7F90219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47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F84A-E6C1-473E-918C-056AA6B73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מערכות ישנות היו משתמשות בסגמנטים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208DD18-367D-419B-8422-1BF961777B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30104" y="1600200"/>
            <a:ext cx="5883792" cy="48768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97F28-C83F-485A-BA0E-714308A3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EDF223-0B2A-4946-93D1-45B853CD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3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08DBE-7C63-4817-8F75-4A92A0DA6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TL;DR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3CDDD-DAA0-4BE3-9CB9-A6CAB0A72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גישה ישירה לזיכרון הפיזי הייתה יוצרת הרבה בעיות: מחסור בזיכרון רציף, היעדר בידוד בין תהליכים, מגבלה על מרחב הזיכרון האפשרי.</a:t>
            </a:r>
            <a:endParaRPr lang="en-US" i="1" dirty="0"/>
          </a:p>
          <a:p>
            <a:r>
              <a:rPr lang="he-IL" dirty="0"/>
              <a:t>האבסטרקציה שפותרת את כל הבעיות הללו היא </a:t>
            </a:r>
            <a:r>
              <a:rPr lang="he-IL" b="1" dirty="0"/>
              <a:t>זיכרון וירטואלי</a:t>
            </a:r>
            <a:r>
              <a:rPr lang="he-IL" dirty="0"/>
              <a:t>.</a:t>
            </a:r>
          </a:p>
          <a:p>
            <a:pPr lvl="1"/>
            <a:r>
              <a:rPr lang="he-IL" b="1" dirty="0"/>
              <a:t>מערכת ההפעלה </a:t>
            </a:r>
            <a:r>
              <a:rPr lang="he-IL" dirty="0"/>
              <a:t>תגדיר מיפוי בין כתובות וירטואליות לפיזיות.</a:t>
            </a:r>
          </a:p>
          <a:p>
            <a:pPr lvl="1"/>
            <a:r>
              <a:rPr lang="he-IL" b="1" dirty="0"/>
              <a:t>תהליכים </a:t>
            </a:r>
            <a:r>
              <a:rPr lang="he-IL" dirty="0"/>
              <a:t>יעבדו במרחב הזיכרון </a:t>
            </a:r>
            <a:r>
              <a:rPr lang="he-IL" dirty="0" err="1"/>
              <a:t>הוירטואלי</a:t>
            </a:r>
            <a:r>
              <a:rPr lang="he-IL" dirty="0"/>
              <a:t>.</a:t>
            </a:r>
          </a:p>
          <a:p>
            <a:pPr lvl="1"/>
            <a:r>
              <a:rPr lang="he-IL" b="1" dirty="0"/>
              <a:t>המעבד </a:t>
            </a:r>
            <a:r>
              <a:rPr lang="he-IL" dirty="0"/>
              <a:t>יתרגם בזמן הריצה כתובות וירטואליות לפיזיות.</a:t>
            </a:r>
          </a:p>
          <a:p>
            <a:pPr lvl="1"/>
            <a:endParaRPr lang="he-IL" dirty="0"/>
          </a:p>
          <a:p>
            <a:r>
              <a:rPr lang="he-IL" dirty="0"/>
              <a:t>היום נלמד איך פועל התרגום במעבדי </a:t>
            </a:r>
            <a:r>
              <a:rPr lang="en-US" dirty="0"/>
              <a:t>IA-32</a:t>
            </a:r>
            <a:r>
              <a:rPr lang="he-IL" dirty="0"/>
              <a:t>:</a:t>
            </a:r>
          </a:p>
          <a:p>
            <a:pPr lvl="1"/>
            <a:endParaRPr lang="he-IL" dirty="0"/>
          </a:p>
          <a:p>
            <a:pPr lvl="1"/>
            <a:endParaRPr lang="he-IL" dirty="0"/>
          </a:p>
          <a:p>
            <a:pPr lvl="1"/>
            <a:endParaRPr lang="he-IL" dirty="0"/>
          </a:p>
          <a:p>
            <a:r>
              <a:rPr lang="he-IL" dirty="0"/>
              <a:t>אבל אין ארוחות חינם: זיכרון וירטואלי פוגע בביצועים.</a:t>
            </a:r>
          </a:p>
          <a:p>
            <a:pPr lvl="1"/>
            <a:r>
              <a:rPr lang="he-IL" dirty="0"/>
              <a:t>כל פקודת גישה לזיכרון דורשת תרגום יקר וירטואלי </a:t>
            </a:r>
            <a:r>
              <a:rPr lang="he-IL" dirty="0">
                <a:sym typeface="Wingdings" panose="05000000000000000000" pitchFamily="2" charset="2"/>
              </a:rPr>
              <a:t> פיזי</a:t>
            </a:r>
            <a:r>
              <a:rPr lang="he-IL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0052D-1841-4F8F-99EF-36DB98C20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B01DC6-5363-4A3B-93C7-A1BF301CF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8CA2143-9C35-4E80-95E7-117EEE074D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9658007"/>
              </p:ext>
            </p:extLst>
          </p:nvPr>
        </p:nvGraphicFramePr>
        <p:xfrm>
          <a:off x="457200" y="4570682"/>
          <a:ext cx="8229600" cy="83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0951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ACE8-259C-46F3-B399-9C133307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היום המנגנון לא בשימוש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D5AA81-07F6-49B8-B321-857FAAF4B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176B6-B258-4000-86F4-8518D4D4B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11995F-5F44-4C1F-BF45-39BECC26B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כל הסגמנטים מצביעים לכל מרחב הזיכרון.</a:t>
            </a:r>
          </a:p>
          <a:p>
            <a:r>
              <a:rPr lang="he-IL" b="1" dirty="0"/>
              <a:t>כתובת וירטואלית == כתובת לינארית.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BFFFF0DD-4366-43DB-AB4A-C3869CBAC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41" y="2927672"/>
            <a:ext cx="7877518" cy="354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53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0CE5-E347-45F4-8AA5-6F810BB3F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016B3-B555-4BD3-9E48-8AD171D35D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זיכרון וירטואלי מבוסס דפים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BCC1D-38AE-4D30-B3EB-AB685498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BF50B-7FC9-4E87-84DE-60AC79D8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29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9A37B-993B-4A65-9522-5AB7AEA59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דפים ומסגרות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50DE1CF-DFCD-432F-8893-574EC3DB3C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מרחב הזיכרון הוירטואלי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5F9EB-E675-45E7-885F-E4DA1D2A12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dirty="0"/>
              <a:t>מחולק לדפים (</a:t>
            </a:r>
            <a:r>
              <a:rPr lang="en-US" dirty="0"/>
              <a:t>pages</a:t>
            </a:r>
            <a:r>
              <a:rPr lang="he-IL" dirty="0"/>
              <a:t>) – בלוקים עוקבים בגודל קבוע.</a:t>
            </a:r>
          </a:p>
          <a:p>
            <a:pPr lvl="1"/>
            <a:r>
              <a:rPr lang="he-IL" dirty="0"/>
              <a:t>מיושרים בזיכרון הוירטואלי.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126A6B3-9F86-416F-A95E-7082E8C254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מרחב הזיכרון הפיזי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A142F66-76B0-44BE-8DE5-654BBF5AF72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מחולק למסגרות (</a:t>
            </a:r>
            <a:r>
              <a:rPr lang="en-US" dirty="0"/>
              <a:t>frames</a:t>
            </a:r>
            <a:r>
              <a:rPr lang="he-IL" dirty="0"/>
              <a:t>), כל אחת בגודל דף.</a:t>
            </a:r>
          </a:p>
          <a:p>
            <a:pPr lvl="1"/>
            <a:r>
              <a:rPr lang="he-IL" dirty="0"/>
              <a:t>מיושרות בזיכרון הפיזי.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A400B-73B5-40E4-A594-35A81014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E0F6A-9771-4387-AF34-F1D7A728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1A307F3-C13C-43DA-A8E4-F6546E23D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642882"/>
              </p:ext>
            </p:extLst>
          </p:nvPr>
        </p:nvGraphicFramePr>
        <p:xfrm>
          <a:off x="1527810" y="3862615"/>
          <a:ext cx="1790700" cy="2377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079541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page #0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750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page #1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61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page #2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50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723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293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page #N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19776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0EC0FCF-C2BA-4DCA-BE2E-C1F592091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77513"/>
              </p:ext>
            </p:extLst>
          </p:nvPr>
        </p:nvGraphicFramePr>
        <p:xfrm>
          <a:off x="6023610" y="3862615"/>
          <a:ext cx="1790700" cy="237744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079541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frame #0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750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frame #1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461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frame #2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50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723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293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frame #M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197767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5E2B5C-F9A0-4829-8A8E-926DF880BEB2}"/>
              </a:ext>
            </a:extLst>
          </p:cNvPr>
          <p:cNvCxnSpPr/>
          <p:nvPr/>
        </p:nvCxnSpPr>
        <p:spPr>
          <a:xfrm>
            <a:off x="3318510" y="4049486"/>
            <a:ext cx="2705100" cy="78377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EB8DF5B-A19C-445A-823A-BC0A5A32EDA1}"/>
              </a:ext>
            </a:extLst>
          </p:cNvPr>
          <p:cNvCxnSpPr>
            <a:cxnSpLocks/>
          </p:cNvCxnSpPr>
          <p:nvPr/>
        </p:nvCxnSpPr>
        <p:spPr>
          <a:xfrm flipV="1">
            <a:off x="3318510" y="4441372"/>
            <a:ext cx="2705100" cy="40027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78AFF2A-B60B-4E8E-8FCB-FC3CBEF0B773}"/>
              </a:ext>
            </a:extLst>
          </p:cNvPr>
          <p:cNvCxnSpPr>
            <a:cxnSpLocks/>
          </p:cNvCxnSpPr>
          <p:nvPr/>
        </p:nvCxnSpPr>
        <p:spPr>
          <a:xfrm flipV="1">
            <a:off x="3318510" y="5600700"/>
            <a:ext cx="2705100" cy="44341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649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AD1A7-83E5-4FE3-96B0-D647599C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תרגום דפים למסגרות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5E4FA-A628-46A0-BFBD-0ADD3FC6A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בארכיטקטורת </a:t>
            </a:r>
            <a:r>
              <a:rPr lang="en-US" dirty="0"/>
              <a:t>IA-32</a:t>
            </a:r>
            <a:r>
              <a:rPr lang="he-IL" dirty="0"/>
              <a:t> גודל דף (או מסגרת) הוא </a:t>
            </a:r>
            <a:r>
              <a:rPr lang="en-US" dirty="0"/>
              <a:t>4KB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בעתיד נלמד גם שיש דפים גדולים יותר.</a:t>
            </a:r>
          </a:p>
          <a:p>
            <a:endParaRPr lang="he-IL" dirty="0"/>
          </a:p>
          <a:p>
            <a:r>
              <a:rPr lang="he-IL" dirty="0"/>
              <a:t>כתובת וירטואלית (או פיזית) ניתן לפרק לשני שדות: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  <a:p>
            <a:r>
              <a:rPr lang="he-IL" b="1" dirty="0"/>
              <a:t>המעבד צריך לתרגם, בכל גישה לזיכרון, את מספר הדף למספר המסגרת.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C011C-1FC1-4857-A829-62E6A9D71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69F83-EA66-4D98-B0B7-05E5BAF6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D1A487-BB9E-45E7-BCAD-11817B6C5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07575"/>
              </p:ext>
            </p:extLst>
          </p:nvPr>
        </p:nvGraphicFramePr>
        <p:xfrm>
          <a:off x="457200" y="3398520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14000102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255559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31                                     12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11                                        0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80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sz="2400" dirty="0"/>
                        <a:t>מספר דף (או מסגרת)</a:t>
                      </a:r>
                    </a:p>
                    <a:p>
                      <a:pPr algn="ctr"/>
                      <a:r>
                        <a:rPr lang="en-US" sz="2400" dirty="0"/>
                        <a:t>page (or frame)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/>
                        <a:t>היסט בדף</a:t>
                      </a:r>
                    </a:p>
                    <a:p>
                      <a:pPr algn="ctr"/>
                      <a:r>
                        <a:rPr lang="en-US" sz="2400" dirty="0"/>
                        <a:t>page offset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630430"/>
                  </a:ext>
                </a:extLst>
              </a:tr>
            </a:tbl>
          </a:graphicData>
        </a:graphic>
      </p:graphicFrame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B2C72A59-8AB4-463C-ABF2-A3BBD23D02B2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2106385" y="1861457"/>
            <a:ext cx="1779814" cy="1747157"/>
          </a:xfrm>
          <a:prstGeom prst="curvedConnector3">
            <a:avLst>
              <a:gd name="adj1" fmla="val -70184"/>
            </a:avLst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132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7F8B-36E1-4566-BA9C-74E7F6A4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הקצאת דפים ומסגרות לפי דרישה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CA13BC6-E873-4171-9D55-D14F645335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dirty="0"/>
              <a:t>רק חלק מהדפים נמצאים בזיכרון הפיזי בכל זמן נתון.</a:t>
            </a:r>
          </a:p>
          <a:p>
            <a:pPr lvl="1"/>
            <a:r>
              <a:rPr lang="he-IL" dirty="0"/>
              <a:t>כלומר רק חלק מהדפים משובצים למסגרות.</a:t>
            </a:r>
          </a:p>
          <a:p>
            <a:pPr lvl="1"/>
            <a:r>
              <a:rPr lang="he-IL" dirty="0"/>
              <a:t>כאשר תהליך נוצר מוקצה לו רק חלק קטן ממרחב הזיכרון.</a:t>
            </a:r>
          </a:p>
          <a:p>
            <a:pPr lvl="1"/>
            <a:r>
              <a:rPr lang="he-IL" dirty="0"/>
              <a:t>במהלך הריצה, כאשר תהליך ניגש לאזורי זיכרון שעוד לא הוקצו, יוקצו לו מסגרות חדשות והמיפוי יעודכן.</a:t>
            </a:r>
          </a:p>
          <a:p>
            <a:pPr lvl="1"/>
            <a:endParaRPr lang="he-IL" dirty="0"/>
          </a:p>
          <a:p>
            <a:r>
              <a:rPr lang="he-IL" dirty="0"/>
              <a:t>כאשר נאמר מרחב זיכרון נתכוון רק לחלק המוקצה של מרחב הזיכרון הוירטואלי.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AA3C0-D61E-44A4-ACD4-FF9B1DBA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ECFAA-E49A-456A-9B1C-02950E59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Picture 2" descr="http://www.brokenthorn.com/Resources/images/virtual-memory%5B1%5D.png">
            <a:extLst>
              <a:ext uri="{FF2B5EF4-FFF2-40B4-BE49-F238E27FC236}">
                <a16:creationId xmlns:a16="http://schemas.microsoft.com/office/drawing/2014/main" id="{DD4B23EA-4201-42F1-9A98-82CC566AE76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2587"/>
            <a:ext cx="4038600" cy="437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6747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1BB93686-5DEB-4833-A1FA-46DD0C2C9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טבלת הדפים (</a:t>
            </a:r>
            <a:r>
              <a:rPr lang="en-US" altLang="en-US"/>
              <a:t>page table</a:t>
            </a:r>
            <a:r>
              <a:rPr lang="he-IL" altLang="en-US"/>
              <a:t>)</a:t>
            </a:r>
            <a:endParaRPr lang="en-US" altLang="en-US"/>
          </a:p>
        </p:txBody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6F47DF5E-85B1-42D5-8E0C-1AD7152AA9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לכל תהליך יש טבלת דפים משלו – </a:t>
            </a:r>
            <a:r>
              <a:rPr lang="he-IL" altLang="en-US" b="1" dirty="0"/>
              <a:t>מבנה נתונים אשר ממפה בין דפים למסגרות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ניתן לממש טבלת דפים באמצעות מבני נתונים שונים: טבלאות גיבוב (</a:t>
            </a:r>
            <a:r>
              <a:rPr lang="en-US" altLang="en-US" dirty="0"/>
              <a:t>hash tables</a:t>
            </a:r>
            <a:r>
              <a:rPr lang="he-IL" altLang="en-US" dirty="0"/>
              <a:t>), עצים, מערך פשוט, ...</a:t>
            </a:r>
          </a:p>
          <a:p>
            <a:r>
              <a:rPr lang="he-IL" altLang="en-US" dirty="0"/>
              <a:t>בטבלת הדפים יש כניסה עבור כל דף במרחב הזיכרון </a:t>
            </a:r>
            <a:r>
              <a:rPr lang="he-IL" altLang="en-US" dirty="0" err="1"/>
              <a:t>הוירטואלי</a:t>
            </a:r>
            <a:r>
              <a:rPr lang="he-IL" altLang="en-US" dirty="0"/>
              <a:t> של התהליך המציינת:</a:t>
            </a:r>
          </a:p>
          <a:p>
            <a:pPr lvl="1"/>
            <a:r>
              <a:rPr lang="he-IL" altLang="en-US" dirty="0"/>
              <a:t>האם הדף נמצא בזיכרון ובאיזו מסגרת?</a:t>
            </a:r>
          </a:p>
          <a:p>
            <a:pPr lvl="1"/>
            <a:r>
              <a:rPr lang="he-IL" altLang="en-US" dirty="0"/>
              <a:t>האם הדף נמצא בדיסק ובאיזה מיקום?</a:t>
            </a:r>
          </a:p>
          <a:p>
            <a:pPr lvl="1"/>
            <a:r>
              <a:rPr lang="he-IL" altLang="en-US" dirty="0"/>
              <a:t>האם הדף מעולם לא הוקצה? (כלומר איננו בזיכרון ואיננו בדיסק)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טבלת הדפים אחראית לתפקידים נוספים כמו הגנת גישה.</a:t>
            </a:r>
          </a:p>
          <a:p>
            <a:pPr lvl="1"/>
            <a:r>
              <a:rPr lang="he-IL" altLang="en-US" dirty="0"/>
              <a:t>למשל: טבלת הדפים מסמנת דפים לקריאה בלבד ומונעת גישות כתיבה.</a:t>
            </a:r>
          </a:p>
          <a:p>
            <a:pPr lvl="1"/>
            <a:endParaRPr lang="he-IL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74DDA4-FCE1-4EE2-8E5B-A52DB1C5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75CA23-599D-4D20-9BB6-BC0867D9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25636" name="Picture 4" descr="j0078735[1]">
            <a:extLst>
              <a:ext uri="{FF2B5EF4-FFF2-40B4-BE49-F238E27FC236}">
                <a16:creationId xmlns:a16="http://schemas.microsoft.com/office/drawing/2014/main" id="{E08B8D6D-277C-469E-BB5D-F48FB2912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138237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733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>
            <a:extLst>
              <a:ext uri="{FF2B5EF4-FFF2-40B4-BE49-F238E27FC236}">
                <a16:creationId xmlns:a16="http://schemas.microsoft.com/office/drawing/2014/main" id="{F39F7533-76FC-42CC-AEDB-A98AB4523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טבלאות הדפים בארכיטקטורת </a:t>
            </a:r>
            <a:r>
              <a:rPr lang="en-US" altLang="en-US"/>
              <a:t>IA-32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8" name="Rectangle 3">
                <a:extLst>
                  <a:ext uri="{FF2B5EF4-FFF2-40B4-BE49-F238E27FC236}">
                    <a16:creationId xmlns:a16="http://schemas.microsoft.com/office/drawing/2014/main" id="{31D81EC6-A06D-4D5F-B6E5-9027AAEA58F3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he-IL" altLang="en-US" dirty="0"/>
                  <a:t>מרחב הזיכרון הוירטואלי הוא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en-US" smtClean="0">
                            <a:latin typeface="Cambria Math" panose="02040503050406030204" pitchFamily="18" charset="0"/>
                          </a:rPr>
                          <m:t>32</m:t>
                        </m:r>
                      </m:sup>
                    </m:sSup>
                    <m:r>
                      <a:rPr lang="en-US" alt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en-US" smtClean="0">
                        <a:latin typeface="Cambria Math" panose="02040503050406030204" pitchFamily="18" charset="0"/>
                      </a:rPr>
                      <m:t>𝐺𝐵</m:t>
                    </m:r>
                  </m:oMath>
                </a14:m>
                <a:r>
                  <a:rPr lang="he-IL" altLang="en-US" dirty="0"/>
                  <a:t>.</a:t>
                </a:r>
              </a:p>
              <a:p>
                <a:r>
                  <a:rPr lang="he-IL" altLang="en-US" dirty="0"/>
                  <a:t>כדי למפות </a:t>
                </a:r>
                <a:r>
                  <a:rPr lang="en-US" altLang="en-US" dirty="0"/>
                  <a:t>4GB</a:t>
                </a:r>
                <a:r>
                  <a:rPr lang="he-IL" altLang="en-US" dirty="0"/>
                  <a:t> בדפים של </a:t>
                </a:r>
                <a:r>
                  <a:rPr lang="en-US" altLang="en-US" dirty="0"/>
                  <a:t>4KB</a:t>
                </a:r>
                <a:r>
                  <a:rPr lang="he-IL" altLang="en-US" dirty="0"/>
                  <a:t> צריך מיליון כניסות בטבלת הדפים.</a:t>
                </a:r>
              </a:p>
              <a:p>
                <a:r>
                  <a:rPr lang="he-IL" altLang="en-US" dirty="0"/>
                  <a:t>כל כניסה היא בגודל 4 בתים.</a:t>
                </a:r>
              </a:p>
              <a:p>
                <a:pPr lvl="1"/>
                <a:r>
                  <a:rPr lang="he-IL" altLang="en-US" dirty="0"/>
                  <a:t>כניסה של דף שלא הוקצה לשימוש מכילה ערך </a:t>
                </a:r>
                <a:r>
                  <a:rPr lang="en-US" altLang="en-US" dirty="0"/>
                  <a:t>NULL</a:t>
                </a:r>
                <a:r>
                  <a:rPr lang="he-IL" altLang="en-US" dirty="0"/>
                  <a:t> (כל הביטים 0).</a:t>
                </a:r>
              </a:p>
              <a:p>
                <a:r>
                  <a:rPr lang="he-IL" altLang="en-US" dirty="0">
                    <a:sym typeface="Wingdings" panose="05000000000000000000" pitchFamily="2" charset="2"/>
                  </a:rPr>
                  <a:t> </a:t>
                </a:r>
                <a:r>
                  <a:rPr lang="he-IL" altLang="en-US" dirty="0"/>
                  <a:t>גודל הטבלה יכול להגיע ל-</a:t>
                </a:r>
                <a:r>
                  <a:rPr lang="en-US" altLang="en-US" dirty="0"/>
                  <a:t>4MB</a:t>
                </a:r>
                <a:r>
                  <a:rPr lang="he-IL" altLang="en-US" dirty="0"/>
                  <a:t> לכל תהליך.</a:t>
                </a:r>
              </a:p>
              <a:p>
                <a:endParaRPr lang="he-IL" altLang="en-US" dirty="0"/>
              </a:p>
              <a:p>
                <a:r>
                  <a:rPr lang="he-IL" altLang="en-US" dirty="0"/>
                  <a:t>בפועל, תהליך מנצל בדרך-כלל רק חלק מזערי ממרחב הזיכרון הוירטואלי, ולכן זה בזבזני להחזיק את הטבלה כולה.</a:t>
                </a:r>
              </a:p>
              <a:p>
                <a:r>
                  <a:rPr lang="he-IL" altLang="en-US" dirty="0"/>
                  <a:t>הפתרון:</a:t>
                </a:r>
                <a:r>
                  <a:rPr lang="en-US" altLang="en-US" dirty="0"/>
                  <a:t> </a:t>
                </a:r>
                <a:r>
                  <a:rPr lang="he-IL" altLang="en-US" dirty="0"/>
                  <a:t>טבלת דפים היררכית עם שתי רמות.</a:t>
                </a:r>
              </a:p>
              <a:p>
                <a:pPr lvl="1"/>
                <a:r>
                  <a:rPr lang="he-IL" altLang="en-US" dirty="0"/>
                  <a:t>מבנה הנתונים הוא </a:t>
                </a:r>
                <a:r>
                  <a:rPr lang="en-US" altLang="en-US" dirty="0"/>
                  <a:t>radix tree</a:t>
                </a:r>
                <a:r>
                  <a:rPr lang="he-IL" altLang="en-US" dirty="0"/>
                  <a:t>.</a:t>
                </a:r>
              </a:p>
              <a:p>
                <a:pPr lvl="1"/>
                <a:r>
                  <a:rPr lang="he-IL" altLang="en-US" dirty="0"/>
                  <a:t>אם מוקצה דף חדש לשימוש התהליך, צריך להקצות, לפי הצורך, דפים נוספים לטבלאות ביניים בהיררכיה עד (לא כולל) השורש.</a:t>
                </a:r>
              </a:p>
              <a:p>
                <a:pPr lvl="1"/>
                <a:r>
                  <a:rPr lang="he-IL" altLang="en-US" dirty="0"/>
                  <a:t>רגיסטר מיוחד בשם </a:t>
                </a:r>
                <a:r>
                  <a:rPr lang="en-US" altLang="en-US" dirty="0"/>
                  <a:t>cr3</a:t>
                </a:r>
                <a:r>
                  <a:rPr lang="he-IL" altLang="en-US" dirty="0"/>
                  <a:t> מצביע לשורש טבלת הדפים של התהליך הנוכחי.</a:t>
                </a:r>
              </a:p>
            </p:txBody>
          </p:sp>
        </mc:Choice>
        <mc:Fallback xmlns="">
          <p:sp>
            <p:nvSpPr>
              <p:cNvPr id="18438" name="Rectangle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1D81EC6-A06D-4D5F-B6E5-9027AAEA58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70" t="-750" r="-593" b="-1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545E31-EF76-4E7C-9ECC-FD057109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EF0142-E30E-43DF-923D-7475D0DB8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17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>
            <a:extLst>
              <a:ext uri="{FF2B5EF4-FFF2-40B4-BE49-F238E27FC236}">
                <a16:creationId xmlns:a16="http://schemas.microsoft.com/office/drawing/2014/main" id="{58034700-E70E-4D01-BB0C-07A107E0B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he-IL" altLang="en-US" dirty="0"/>
              <a:t>טבלת דפים היררכית</a:t>
            </a:r>
            <a:endParaRPr lang="en-US" altLang="en-US" dirty="0"/>
          </a:p>
        </p:txBody>
      </p:sp>
      <p:sp>
        <p:nvSpPr>
          <p:cNvPr id="19468" name="Text Box 5">
            <a:extLst>
              <a:ext uri="{FF2B5EF4-FFF2-40B4-BE49-F238E27FC236}">
                <a16:creationId xmlns:a16="http://schemas.microsoft.com/office/drawing/2014/main" id="{A6AAA663-644F-4BA6-B986-C89C3B249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1545115"/>
            <a:ext cx="879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31</a:t>
            </a:r>
          </a:p>
        </p:txBody>
      </p:sp>
      <p:sp>
        <p:nvSpPr>
          <p:cNvPr id="19469" name="Text Box 6">
            <a:extLst>
              <a:ext uri="{FF2B5EF4-FFF2-40B4-BE49-F238E27FC236}">
                <a16:creationId xmlns:a16="http://schemas.microsoft.com/office/drawing/2014/main" id="{27CED4F5-256A-44E3-95F4-841078914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25" y="1545115"/>
            <a:ext cx="5603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22</a:t>
            </a:r>
          </a:p>
        </p:txBody>
      </p:sp>
      <p:sp>
        <p:nvSpPr>
          <p:cNvPr id="19470" name="Text Box 7">
            <a:extLst>
              <a:ext uri="{FF2B5EF4-FFF2-40B4-BE49-F238E27FC236}">
                <a16:creationId xmlns:a16="http://schemas.microsoft.com/office/drawing/2014/main" id="{128986A3-75FB-437A-95F9-CC1C1E1B3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900" y="1545115"/>
            <a:ext cx="558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21</a:t>
            </a:r>
          </a:p>
        </p:txBody>
      </p:sp>
      <p:sp>
        <p:nvSpPr>
          <p:cNvPr id="19471" name="Text Box 8">
            <a:extLst>
              <a:ext uri="{FF2B5EF4-FFF2-40B4-BE49-F238E27FC236}">
                <a16:creationId xmlns:a16="http://schemas.microsoft.com/office/drawing/2014/main" id="{81D439BB-53F4-4FA4-961F-597A98B90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838" y="1545115"/>
            <a:ext cx="720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12</a:t>
            </a:r>
          </a:p>
        </p:txBody>
      </p:sp>
      <p:sp>
        <p:nvSpPr>
          <p:cNvPr id="19472" name="Text Box 9">
            <a:extLst>
              <a:ext uri="{FF2B5EF4-FFF2-40B4-BE49-F238E27FC236}">
                <a16:creationId xmlns:a16="http://schemas.microsoft.com/office/drawing/2014/main" id="{0361AB4D-1F7D-4594-9BCB-BBACF59E3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775" y="1545115"/>
            <a:ext cx="5492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000"/>
              <a:t>11</a:t>
            </a:r>
          </a:p>
        </p:txBody>
      </p:sp>
      <p:sp>
        <p:nvSpPr>
          <p:cNvPr id="19473" name="Text Box 10">
            <a:extLst>
              <a:ext uri="{FF2B5EF4-FFF2-40B4-BE49-F238E27FC236}">
                <a16:creationId xmlns:a16="http://schemas.microsoft.com/office/drawing/2014/main" id="{5B2A9C3F-883C-45DC-B618-E214A5B19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6813" y="1545115"/>
            <a:ext cx="4000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000"/>
              <a:t>0</a:t>
            </a:r>
          </a:p>
        </p:txBody>
      </p:sp>
      <p:sp>
        <p:nvSpPr>
          <p:cNvPr id="19474" name="Rectangle 11">
            <a:extLst>
              <a:ext uri="{FF2B5EF4-FFF2-40B4-BE49-F238E27FC236}">
                <a16:creationId xmlns:a16="http://schemas.microsoft.com/office/drawing/2014/main" id="{D1420989-C227-4787-BB54-E82ACC2F0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95963"/>
            <a:ext cx="1279525" cy="22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19475" name="Line 12">
            <a:extLst>
              <a:ext uri="{FF2B5EF4-FFF2-40B4-BE49-F238E27FC236}">
                <a16:creationId xmlns:a16="http://schemas.microsoft.com/office/drawing/2014/main" id="{CED74E4F-575E-4D27-9C26-E44A93191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5250" y="5908675"/>
            <a:ext cx="1438275" cy="15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76" name="Text Box 13">
            <a:extLst>
              <a:ext uri="{FF2B5EF4-FFF2-40B4-BE49-F238E27FC236}">
                <a16:creationId xmlns:a16="http://schemas.microsoft.com/office/drawing/2014/main" id="{517E529C-7370-4208-A024-88FEA7DFA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94" y="5433919"/>
            <a:ext cx="6381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cr3</a:t>
            </a:r>
          </a:p>
        </p:txBody>
      </p:sp>
      <p:sp>
        <p:nvSpPr>
          <p:cNvPr id="19477" name="Line 14">
            <a:extLst>
              <a:ext uri="{FF2B5EF4-FFF2-40B4-BE49-F238E27FC236}">
                <a16:creationId xmlns:a16="http://schemas.microsoft.com/office/drawing/2014/main" id="{DDC467AE-0F31-4B09-B424-26D8409C2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9813" y="5068888"/>
            <a:ext cx="1358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78" name="Line 15">
            <a:extLst>
              <a:ext uri="{FF2B5EF4-FFF2-40B4-BE49-F238E27FC236}">
                <a16:creationId xmlns:a16="http://schemas.microsoft.com/office/drawing/2014/main" id="{ED8FEFA4-EA27-43C2-AE01-B25F8A523E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9813" y="5403850"/>
            <a:ext cx="1358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79" name="Line 16">
            <a:extLst>
              <a:ext uri="{FF2B5EF4-FFF2-40B4-BE49-F238E27FC236}">
                <a16:creationId xmlns:a16="http://schemas.microsoft.com/office/drawing/2014/main" id="{3EBCDA7D-608F-405A-A63E-AD433C4FBF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6438" y="5403850"/>
            <a:ext cx="1588" cy="504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80" name="Text Box 17">
            <a:extLst>
              <a:ext uri="{FF2B5EF4-FFF2-40B4-BE49-F238E27FC236}">
                <a16:creationId xmlns:a16="http://schemas.microsoft.com/office/drawing/2014/main" id="{11C8CC71-13AE-4265-B63E-AAB9C79B2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960813"/>
            <a:ext cx="22383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sz="2000" dirty="0"/>
              <a:t>page</a:t>
            </a:r>
            <a:r>
              <a:rPr lang="ru-RU" altLang="en-US" sz="2000" dirty="0"/>
              <a:t> </a:t>
            </a:r>
            <a:r>
              <a:rPr lang="en-US" altLang="en-US" sz="2000" dirty="0"/>
              <a:t>global directory</a:t>
            </a:r>
          </a:p>
        </p:txBody>
      </p:sp>
      <p:sp>
        <p:nvSpPr>
          <p:cNvPr id="19481" name="Line 18">
            <a:extLst>
              <a:ext uri="{FF2B5EF4-FFF2-40B4-BE49-F238E27FC236}">
                <a16:creationId xmlns:a16="http://schemas.microsoft.com/office/drawing/2014/main" id="{9CD466E4-369A-441B-A906-F0096B64B8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4700" y="5237163"/>
            <a:ext cx="400050" cy="15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82" name="Line 19">
            <a:extLst>
              <a:ext uri="{FF2B5EF4-FFF2-40B4-BE49-F238E27FC236}">
                <a16:creationId xmlns:a16="http://schemas.microsoft.com/office/drawing/2014/main" id="{D6E8F9BC-D297-4E53-9ACA-AF3ADC327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7900" y="5292725"/>
            <a:ext cx="1519238" cy="15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83" name="Line 20">
            <a:extLst>
              <a:ext uri="{FF2B5EF4-FFF2-40B4-BE49-F238E27FC236}">
                <a16:creationId xmlns:a16="http://schemas.microsoft.com/office/drawing/2014/main" id="{B77B8CE0-0D29-433B-9077-865EC4E6F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2200" y="4565650"/>
            <a:ext cx="1358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84" name="Line 21">
            <a:extLst>
              <a:ext uri="{FF2B5EF4-FFF2-40B4-BE49-F238E27FC236}">
                <a16:creationId xmlns:a16="http://schemas.microsoft.com/office/drawing/2014/main" id="{4B17BBC1-85F5-41F4-8202-374A2C221B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2200" y="4900613"/>
            <a:ext cx="1358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85" name="Line 22">
            <a:extLst>
              <a:ext uri="{FF2B5EF4-FFF2-40B4-BE49-F238E27FC236}">
                <a16:creationId xmlns:a16="http://schemas.microsoft.com/office/drawing/2014/main" id="{88291CD7-1D72-43FF-B263-7E0D500DB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4100" y="4733925"/>
            <a:ext cx="1279525" cy="15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86" name="Line 23">
            <a:extLst>
              <a:ext uri="{FF2B5EF4-FFF2-40B4-BE49-F238E27FC236}">
                <a16:creationId xmlns:a16="http://schemas.microsoft.com/office/drawing/2014/main" id="{3BA2A387-D747-43A5-A0E7-9223C1E73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8038" y="3557588"/>
            <a:ext cx="18399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87" name="Line 24">
            <a:extLst>
              <a:ext uri="{FF2B5EF4-FFF2-40B4-BE49-F238E27FC236}">
                <a16:creationId xmlns:a16="http://schemas.microsoft.com/office/drawing/2014/main" id="{6393DCF1-5EBA-4A92-8A2E-7A6E71F18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8038" y="3894138"/>
            <a:ext cx="18399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88" name="Text Box 25">
            <a:extLst>
              <a:ext uri="{FF2B5EF4-FFF2-40B4-BE49-F238E27FC236}">
                <a16:creationId xmlns:a16="http://schemas.microsoft.com/office/drawing/2014/main" id="{4953939D-E5A5-45A7-BA78-4A169069D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436813"/>
            <a:ext cx="12779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page</a:t>
            </a:r>
          </a:p>
        </p:txBody>
      </p:sp>
      <p:sp>
        <p:nvSpPr>
          <p:cNvPr id="19489" name="Rectangle 26">
            <a:extLst>
              <a:ext uri="{FF2B5EF4-FFF2-40B4-BE49-F238E27FC236}">
                <a16:creationId xmlns:a16="http://schemas.microsoft.com/office/drawing/2014/main" id="{AB9DBE37-ABB0-4106-AD2F-D7B9F96AC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3" y="1879600"/>
            <a:ext cx="2559050" cy="4476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DIRECTORY</a:t>
            </a:r>
          </a:p>
        </p:txBody>
      </p:sp>
      <p:sp>
        <p:nvSpPr>
          <p:cNvPr id="19490" name="Rectangle 27">
            <a:extLst>
              <a:ext uri="{FF2B5EF4-FFF2-40B4-BE49-F238E27FC236}">
                <a16:creationId xmlns:a16="http://schemas.microsoft.com/office/drawing/2014/main" id="{B855BB12-550B-4288-824C-A12CED1D9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1879600"/>
            <a:ext cx="2559050" cy="4476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TABLE</a:t>
            </a:r>
          </a:p>
        </p:txBody>
      </p:sp>
      <p:sp>
        <p:nvSpPr>
          <p:cNvPr id="19491" name="Rectangle 28">
            <a:extLst>
              <a:ext uri="{FF2B5EF4-FFF2-40B4-BE49-F238E27FC236}">
                <a16:creationId xmlns:a16="http://schemas.microsoft.com/office/drawing/2014/main" id="{F2101ADE-BF06-4DFE-82E0-B275323E4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1879600"/>
            <a:ext cx="2559050" cy="447675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OFFSET</a:t>
            </a:r>
          </a:p>
        </p:txBody>
      </p:sp>
      <p:sp>
        <p:nvSpPr>
          <p:cNvPr id="19492" name="AutoShape 29">
            <a:extLst>
              <a:ext uri="{FF2B5EF4-FFF2-40B4-BE49-F238E27FC236}">
                <a16:creationId xmlns:a16="http://schemas.microsoft.com/office/drawing/2014/main" id="{20FC244C-D49F-4839-B910-6F7F784FD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200" y="4062413"/>
            <a:ext cx="1358900" cy="1230313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19493" name="Line 30">
            <a:extLst>
              <a:ext uri="{FF2B5EF4-FFF2-40B4-BE49-F238E27FC236}">
                <a16:creationId xmlns:a16="http://schemas.microsoft.com/office/drawing/2014/main" id="{B63098E9-F571-4E1C-8E82-4030B91174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54213" y="2327275"/>
            <a:ext cx="41275" cy="27416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94" name="Oval 31">
            <a:extLst>
              <a:ext uri="{FF2B5EF4-FFF2-40B4-BE49-F238E27FC236}">
                <a16:creationId xmlns:a16="http://schemas.microsoft.com/office/drawing/2014/main" id="{FF373809-147E-4AF4-91E7-8958C42EF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363" y="5068888"/>
            <a:ext cx="400050" cy="279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+</a:t>
            </a:r>
          </a:p>
        </p:txBody>
      </p:sp>
      <p:grpSp>
        <p:nvGrpSpPr>
          <p:cNvPr id="19495" name="Group 32">
            <a:extLst>
              <a:ext uri="{FF2B5EF4-FFF2-40B4-BE49-F238E27FC236}">
                <a16:creationId xmlns:a16="http://schemas.microsoft.com/office/drawing/2014/main" id="{2E7076B0-CAD9-4250-9AAF-F0B2216D3EFA}"/>
              </a:ext>
            </a:extLst>
          </p:cNvPr>
          <p:cNvGrpSpPr>
            <a:grpSpLocks/>
          </p:cNvGrpSpPr>
          <p:nvPr/>
        </p:nvGrpSpPr>
        <p:grpSpPr bwMode="auto">
          <a:xfrm>
            <a:off x="4318000" y="2327275"/>
            <a:ext cx="719138" cy="2965450"/>
            <a:chOff x="1066" y="845"/>
            <a:chExt cx="408" cy="2903"/>
          </a:xfrm>
        </p:grpSpPr>
        <p:sp>
          <p:nvSpPr>
            <p:cNvPr id="19508" name="Line 33">
              <a:extLst>
                <a:ext uri="{FF2B5EF4-FFF2-40B4-BE49-F238E27FC236}">
                  <a16:creationId xmlns:a16="http://schemas.microsoft.com/office/drawing/2014/main" id="{6470BB01-94AB-4D2C-9A07-8D812BB7DE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8" y="845"/>
              <a:ext cx="23" cy="222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9509" name="Line 34">
              <a:extLst>
                <a:ext uri="{FF2B5EF4-FFF2-40B4-BE49-F238E27FC236}">
                  <a16:creationId xmlns:a16="http://schemas.microsoft.com/office/drawing/2014/main" id="{D04D7BDB-E9B9-433C-9410-A625C848B9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3203"/>
              <a:ext cx="227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9510" name="Line 35">
              <a:extLst>
                <a:ext uri="{FF2B5EF4-FFF2-40B4-BE49-F238E27FC236}">
                  <a16:creationId xmlns:a16="http://schemas.microsoft.com/office/drawing/2014/main" id="{F2288D3E-3419-4AAB-8D99-0DE731F5FC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79" y="3339"/>
              <a:ext cx="0" cy="40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9511" name="Oval 36">
              <a:extLst>
                <a:ext uri="{FF2B5EF4-FFF2-40B4-BE49-F238E27FC236}">
                  <a16:creationId xmlns:a16="http://schemas.microsoft.com/office/drawing/2014/main" id="{BC2E58B4-8D1F-42CE-95CD-F9A7D2B3D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3067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/>
                <a:t>+</a:t>
              </a:r>
            </a:p>
          </p:txBody>
        </p:sp>
      </p:grpSp>
      <p:sp>
        <p:nvSpPr>
          <p:cNvPr id="19496" name="Text Box 37">
            <a:extLst>
              <a:ext uri="{FF2B5EF4-FFF2-40B4-BE49-F238E27FC236}">
                <a16:creationId xmlns:a16="http://schemas.microsoft.com/office/drawing/2014/main" id="{3A052A91-F9CE-4568-BB88-1A5313F65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671887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000" dirty="0"/>
              <a:t>page table</a:t>
            </a:r>
          </a:p>
        </p:txBody>
      </p:sp>
      <p:sp>
        <p:nvSpPr>
          <p:cNvPr id="19497" name="Oval 38">
            <a:extLst>
              <a:ext uri="{FF2B5EF4-FFF2-40B4-BE49-F238E27FC236}">
                <a16:creationId xmlns:a16="http://schemas.microsoft.com/office/drawing/2014/main" id="{FC9C1D0F-58F0-430C-935D-18F16593D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3614738"/>
            <a:ext cx="400050" cy="279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+</a:t>
            </a:r>
          </a:p>
        </p:txBody>
      </p:sp>
      <p:sp>
        <p:nvSpPr>
          <p:cNvPr id="19498" name="Line 39">
            <a:extLst>
              <a:ext uri="{FF2B5EF4-FFF2-40B4-BE49-F238E27FC236}">
                <a16:creationId xmlns:a16="http://schemas.microsoft.com/office/drawing/2014/main" id="{9A4CA63B-0050-4DBA-AF93-174A5793F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2900" y="2366963"/>
            <a:ext cx="1588" cy="12287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499" name="Line 40">
            <a:extLst>
              <a:ext uri="{FF2B5EF4-FFF2-40B4-BE49-F238E27FC236}">
                <a16:creationId xmlns:a16="http://schemas.microsoft.com/office/drawing/2014/main" id="{BEB15270-140A-46FB-9962-34449B5C1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1175" y="3783013"/>
            <a:ext cx="479425" cy="15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500" name="Line 41">
            <a:extLst>
              <a:ext uri="{FF2B5EF4-FFF2-40B4-BE49-F238E27FC236}">
                <a16:creationId xmlns:a16="http://schemas.microsoft.com/office/drawing/2014/main" id="{7A66B431-28F5-4F74-A3C9-069EA40FD2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92900" y="3894138"/>
            <a:ext cx="1588" cy="8397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19501" name="Group 42">
            <a:extLst>
              <a:ext uri="{FF2B5EF4-FFF2-40B4-BE49-F238E27FC236}">
                <a16:creationId xmlns:a16="http://schemas.microsoft.com/office/drawing/2014/main" id="{665BAF1F-E405-46FF-B7A4-8321A1400874}"/>
              </a:ext>
            </a:extLst>
          </p:cNvPr>
          <p:cNvGrpSpPr>
            <a:grpSpLocks/>
          </p:cNvGrpSpPr>
          <p:nvPr/>
        </p:nvGrpSpPr>
        <p:grpSpPr bwMode="auto">
          <a:xfrm>
            <a:off x="2309813" y="4621213"/>
            <a:ext cx="1358900" cy="1230313"/>
            <a:chOff x="1474" y="2704"/>
            <a:chExt cx="771" cy="998"/>
          </a:xfrm>
        </p:grpSpPr>
        <p:sp>
          <p:nvSpPr>
            <p:cNvPr id="19506" name="AutoShape 43">
              <a:extLst>
                <a:ext uri="{FF2B5EF4-FFF2-40B4-BE49-F238E27FC236}">
                  <a16:creationId xmlns:a16="http://schemas.microsoft.com/office/drawing/2014/main" id="{3C6191AA-9FB3-47A4-86C9-8FA239433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2704"/>
              <a:ext cx="771" cy="99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000"/>
            </a:p>
          </p:txBody>
        </p:sp>
        <p:sp>
          <p:nvSpPr>
            <p:cNvPr id="19507" name="Rectangle 44">
              <a:extLst>
                <a:ext uri="{FF2B5EF4-FFF2-40B4-BE49-F238E27FC236}">
                  <a16:creationId xmlns:a16="http://schemas.microsoft.com/office/drawing/2014/main" id="{5BC8BDEA-DD07-453C-BB48-B74FA6629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3067"/>
              <a:ext cx="771" cy="272"/>
            </a:xfrm>
            <a:prstGeom prst="rect">
              <a:avLst/>
            </a:prstGeom>
            <a:solidFill>
              <a:srgbClr val="BBA1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000"/>
            </a:p>
          </p:txBody>
        </p:sp>
      </p:grpSp>
      <p:sp>
        <p:nvSpPr>
          <p:cNvPr id="19502" name="Rectangle 45">
            <a:extLst>
              <a:ext uri="{FF2B5EF4-FFF2-40B4-BE49-F238E27FC236}">
                <a16:creationId xmlns:a16="http://schemas.microsoft.com/office/drawing/2014/main" id="{4B70D5CE-2EE7-42F3-9F3F-CF2FED9E2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200" y="4565650"/>
            <a:ext cx="1358900" cy="334963"/>
          </a:xfrm>
          <a:prstGeom prst="rect">
            <a:avLst/>
          </a:prstGeom>
          <a:solidFill>
            <a:srgbClr val="BBA1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</p:txBody>
      </p:sp>
      <p:grpSp>
        <p:nvGrpSpPr>
          <p:cNvPr id="19503" name="Group 46">
            <a:extLst>
              <a:ext uri="{FF2B5EF4-FFF2-40B4-BE49-F238E27FC236}">
                <a16:creationId xmlns:a16="http://schemas.microsoft.com/office/drawing/2014/main" id="{4E60CF18-A330-4FB4-8B7A-3E68B43E9938}"/>
              </a:ext>
            </a:extLst>
          </p:cNvPr>
          <p:cNvGrpSpPr>
            <a:grpSpLocks/>
          </p:cNvGrpSpPr>
          <p:nvPr/>
        </p:nvGrpSpPr>
        <p:grpSpPr bwMode="auto">
          <a:xfrm>
            <a:off x="7158038" y="2774950"/>
            <a:ext cx="1839913" cy="1903413"/>
            <a:chOff x="4558" y="1207"/>
            <a:chExt cx="1044" cy="1543"/>
          </a:xfrm>
        </p:grpSpPr>
        <p:sp>
          <p:nvSpPr>
            <p:cNvPr id="19504" name="Rectangle 47">
              <a:extLst>
                <a:ext uri="{FF2B5EF4-FFF2-40B4-BE49-F238E27FC236}">
                  <a16:creationId xmlns:a16="http://schemas.microsoft.com/office/drawing/2014/main" id="{7283ABC5-9A21-442C-8442-15EDE96C7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1207"/>
              <a:ext cx="1044" cy="1543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000"/>
            </a:p>
          </p:txBody>
        </p:sp>
        <p:sp>
          <p:nvSpPr>
            <p:cNvPr id="19505" name="Rectangle 48">
              <a:extLst>
                <a:ext uri="{FF2B5EF4-FFF2-40B4-BE49-F238E27FC236}">
                  <a16:creationId xmlns:a16="http://schemas.microsoft.com/office/drawing/2014/main" id="{E0F96510-1C95-4DCE-AE50-30B1B1BF6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1842"/>
              <a:ext cx="1044" cy="273"/>
            </a:xfrm>
            <a:prstGeom prst="rect">
              <a:avLst/>
            </a:prstGeom>
            <a:solidFill>
              <a:srgbClr val="BBA1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000"/>
            </a:p>
          </p:txBody>
        </p:sp>
      </p:grpSp>
      <p:sp>
        <p:nvSpPr>
          <p:cNvPr id="19463" name="Text Box 51">
            <a:extLst>
              <a:ext uri="{FF2B5EF4-FFF2-40B4-BE49-F238E27FC236}">
                <a16:creationId xmlns:a16="http://schemas.microsoft.com/office/drawing/2014/main" id="{D4C46BC6-4C44-458C-93DF-4DE6529DB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915" y="6030558"/>
            <a:ext cx="22328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he-IL" altLang="en-US" sz="2000" dirty="0">
                <a:solidFill>
                  <a:srgbClr val="FF0000"/>
                </a:solidFill>
              </a:rPr>
              <a:t>תמיד מוקצה בזיכרון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9464" name="Text Box 52">
            <a:extLst>
              <a:ext uri="{FF2B5EF4-FFF2-40B4-BE49-F238E27FC236}">
                <a16:creationId xmlns:a16="http://schemas.microsoft.com/office/drawing/2014/main" id="{400351CB-DAEA-43E3-A2D1-80867E81D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384" y="5661025"/>
            <a:ext cx="19924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he-IL" altLang="en-US" sz="2000" dirty="0">
                <a:solidFill>
                  <a:srgbClr val="FF0000"/>
                </a:solidFill>
              </a:rPr>
              <a:t>מוקצים לפי דרישה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9465" name="Line 53">
            <a:extLst>
              <a:ext uri="{FF2B5EF4-FFF2-40B4-BE49-F238E27FC236}">
                <a16:creationId xmlns:a16="http://schemas.microsoft.com/office/drawing/2014/main" id="{EBCEFFEC-A82D-4B18-8A96-17EDEA2703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79836" y="5589587"/>
            <a:ext cx="820738" cy="430214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 algn="r" rtl="1"/>
            <a:endParaRPr lang="en-US" sz="2000"/>
          </a:p>
        </p:txBody>
      </p:sp>
      <p:sp>
        <p:nvSpPr>
          <p:cNvPr id="19466" name="Line 54">
            <a:extLst>
              <a:ext uri="{FF2B5EF4-FFF2-40B4-BE49-F238E27FC236}">
                <a16:creationId xmlns:a16="http://schemas.microsoft.com/office/drawing/2014/main" id="{5E72657E-2395-4139-A917-A58187ABEC4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72225" y="5300663"/>
            <a:ext cx="431800" cy="36036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 algn="r" rtl="1"/>
            <a:endParaRPr lang="en-US" sz="2000"/>
          </a:p>
        </p:txBody>
      </p:sp>
      <p:sp>
        <p:nvSpPr>
          <p:cNvPr id="19467" name="Line 55">
            <a:extLst>
              <a:ext uri="{FF2B5EF4-FFF2-40B4-BE49-F238E27FC236}">
                <a16:creationId xmlns:a16="http://schemas.microsoft.com/office/drawing/2014/main" id="{CBF1AAAF-5F80-4222-8C8C-94717D3F7E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5825" y="4724400"/>
            <a:ext cx="504825" cy="936625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sz="20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D47A19-2719-43E3-ACE1-68B98F8B3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96DB83-2A88-4A35-A55F-AAEB3A7D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471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>
            <a:extLst>
              <a:ext uri="{FF2B5EF4-FFF2-40B4-BE49-F238E27FC236}">
                <a16:creationId xmlns:a16="http://schemas.microsoft.com/office/drawing/2014/main" id="{2402F9D2-79C3-423A-9BEE-1BA27A116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מבנה כניסה בטבלת הדפים</a:t>
            </a:r>
            <a:endParaRPr lang="en-US" altLang="en-US" dirty="0"/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A8D4475E-D9B5-4A48-9008-94F66E8AA1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כניסה ברמה הראשונה נקראת </a:t>
            </a:r>
            <a:r>
              <a:rPr lang="en-US" altLang="en-US" dirty="0"/>
              <a:t>PDE = page directory entry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כניסה ברמה </a:t>
            </a:r>
            <a:r>
              <a:rPr lang="he-IL" altLang="en-US" dirty="0" err="1"/>
              <a:t>השניה</a:t>
            </a:r>
            <a:r>
              <a:rPr lang="he-IL" altLang="en-US" dirty="0"/>
              <a:t> נקראת </a:t>
            </a:r>
            <a:r>
              <a:rPr lang="en-US" altLang="en-US" dirty="0"/>
              <a:t>PTE = page table entry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בפועל, קוראים לכל הכניסות בכל הרמות </a:t>
            </a:r>
            <a:r>
              <a:rPr lang="en-US" altLang="en-US" dirty="0"/>
              <a:t>PTE</a:t>
            </a:r>
            <a:r>
              <a:rPr lang="he-IL" altLang="en-US" dirty="0"/>
              <a:t>.</a:t>
            </a:r>
          </a:p>
          <a:p>
            <a:endParaRPr lang="he-IL" altLang="en-US" dirty="0"/>
          </a:p>
          <a:p>
            <a:r>
              <a:rPr lang="he-IL" altLang="en-US" dirty="0"/>
              <a:t>כל כניסה בטבלת הדפים היא בגודל </a:t>
            </a:r>
            <a:r>
              <a:rPr lang="en-US" altLang="en-US" dirty="0"/>
              <a:t>bit</a:t>
            </a:r>
            <a:r>
              <a:rPr lang="he-IL" altLang="en-US" dirty="0"/>
              <a:t> 32.</a:t>
            </a:r>
          </a:p>
          <a:p>
            <a:r>
              <a:rPr lang="he-IL" altLang="en-US" dirty="0"/>
              <a:t>המידע שכניסה מכילה תלוי בביט</a:t>
            </a:r>
            <a:r>
              <a:rPr lang="en-US" altLang="en-US" dirty="0"/>
              <a:t>present </a:t>
            </a:r>
            <a:r>
              <a:rPr lang="he-IL" altLang="en-US" dirty="0"/>
              <a:t> (ביט 0 של ה-</a:t>
            </a:r>
            <a:r>
              <a:rPr lang="en-US" altLang="en-US" dirty="0"/>
              <a:t>PTE</a:t>
            </a:r>
            <a:r>
              <a:rPr lang="he-IL" altLang="en-US" dirty="0"/>
              <a:t>), המציין האם הדף נמצא בזיכרון הראשי.</a:t>
            </a:r>
          </a:p>
          <a:p>
            <a:r>
              <a:rPr lang="en-US" altLang="en-US" dirty="0"/>
              <a:t>present = 1</a:t>
            </a:r>
            <a:r>
              <a:rPr lang="he-IL" altLang="en-US" dirty="0"/>
              <a:t>: הדף נמצא בזיכרון הפיזי.</a:t>
            </a:r>
          </a:p>
          <a:p>
            <a:pPr lvl="1"/>
            <a:r>
              <a:rPr lang="he-IL" altLang="en-US" dirty="0"/>
              <a:t>הכניסה מכילה שדות המתארים את הדף בזיכרון הראשי.</a:t>
            </a:r>
          </a:p>
          <a:p>
            <a:r>
              <a:rPr lang="en-US" altLang="en-US" dirty="0"/>
              <a:t>present = 0</a:t>
            </a:r>
            <a:r>
              <a:rPr lang="he-IL" altLang="en-US" dirty="0"/>
              <a:t>: הדף נמצא באזור ה-</a:t>
            </a:r>
            <a:r>
              <a:rPr lang="en-US" altLang="en-US" dirty="0"/>
              <a:t>swap</a:t>
            </a:r>
            <a:r>
              <a:rPr lang="he-IL" altLang="en-US" dirty="0"/>
              <a:t> של הדיסק.</a:t>
            </a:r>
            <a:endParaRPr lang="en-US" altLang="en-US" dirty="0"/>
          </a:p>
          <a:p>
            <a:pPr lvl="1"/>
            <a:r>
              <a:rPr lang="he-IL" altLang="en-US" dirty="0"/>
              <a:t>הכניסה מכילה שדות המתארים את הדף במאגר הדפדוף.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24423F-E721-4D38-B428-66D30380F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2B8FC3-A177-4020-8227-8E6D8073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28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EE3F4-B293-4DAB-9BD0-D2C2BE67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מבנה כניסה בטבלת הדפים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9CCEC0F-C40B-46ED-B34E-AE3898713D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83718"/>
            <a:ext cx="8229600" cy="390976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2050C-3A5A-40B3-A117-02F7B673B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C6322-2778-4AC9-A77C-91752C93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D6A61-AB82-4284-AB9A-FA2609691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למה צריך זיכרון וירטואלי?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98FC2-C6E4-4950-AD7D-27A378E3E6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או: מדוע לא ניגשים ישירות לזיכרון הפיזי?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3F359-7CFD-447C-857F-132255A39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6DDFA-1005-4BEB-9CEE-AC3E3982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0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>
            <a:extLst>
              <a:ext uri="{FF2B5EF4-FFF2-40B4-BE49-F238E27FC236}">
                <a16:creationId xmlns:a16="http://schemas.microsoft.com/office/drawing/2014/main" id="{E0FD8757-BD60-4D99-8E80-0B2CBCE8E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כניסה בטבלת הדפים, כאשר </a:t>
            </a:r>
            <a:r>
              <a:rPr lang="en-US" altLang="en-US" dirty="0"/>
              <a:t>present = 1</a:t>
            </a:r>
            <a:r>
              <a:rPr lang="he-IL" altLang="en-US" dirty="0"/>
              <a:t> </a:t>
            </a:r>
            <a:endParaRPr lang="en-US" altLang="en-US" dirty="0"/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474AD976-1FFB-43C8-9CBE-94CC48E6CF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>
                <a:solidFill>
                  <a:schemeClr val="accent2"/>
                </a:solidFill>
              </a:rPr>
              <a:t>מספר המסגרת </a:t>
            </a:r>
            <a:r>
              <a:rPr lang="he-IL" altLang="en-US" dirty="0"/>
              <a:t>בה מאוחסן הדף.</a:t>
            </a:r>
          </a:p>
          <a:p>
            <a:pPr lvl="1"/>
            <a:r>
              <a:rPr lang="he-IL" altLang="en-US" dirty="0"/>
              <a:t>20 ביטים, כאשר כתובות זיכרון פיזי באורך 32 ביט.</a:t>
            </a:r>
          </a:p>
          <a:p>
            <a:r>
              <a:rPr lang="he-IL" altLang="en-US" dirty="0">
                <a:solidFill>
                  <a:schemeClr val="accent2"/>
                </a:solidFill>
              </a:rPr>
              <a:t>ביט </a:t>
            </a:r>
            <a:r>
              <a:rPr lang="en-US" altLang="en-US" dirty="0">
                <a:solidFill>
                  <a:schemeClr val="accent2"/>
                </a:solidFill>
              </a:rPr>
              <a:t>accessed</a:t>
            </a:r>
            <a:r>
              <a:rPr lang="he-IL" altLang="en-US" dirty="0">
                <a:solidFill>
                  <a:schemeClr val="accent2"/>
                </a:solidFill>
              </a:rPr>
              <a:t> </a:t>
            </a:r>
            <a:r>
              <a:rPr lang="he-IL" altLang="en-US" dirty="0"/>
              <a:t>(נקרא גם ביט </a:t>
            </a:r>
            <a:r>
              <a:rPr lang="en-US" altLang="en-US" dirty="0"/>
              <a:t>referenced</a:t>
            </a:r>
            <a:r>
              <a:rPr lang="he-IL" altLang="en-US" dirty="0"/>
              <a:t>): מודלק ע"י החומרה בכל פעם שמתבצעת גישה לכתובת בדף.</a:t>
            </a:r>
          </a:p>
          <a:p>
            <a:r>
              <a:rPr lang="he-IL" altLang="en-US" dirty="0">
                <a:solidFill>
                  <a:schemeClr val="accent2"/>
                </a:solidFill>
              </a:rPr>
              <a:t>ביט </a:t>
            </a:r>
            <a:r>
              <a:rPr lang="en-US" altLang="en-US" dirty="0">
                <a:solidFill>
                  <a:schemeClr val="accent2"/>
                </a:solidFill>
              </a:rPr>
              <a:t>dirty</a:t>
            </a:r>
            <a:r>
              <a:rPr lang="he-IL" altLang="en-US" dirty="0">
                <a:solidFill>
                  <a:schemeClr val="accent2"/>
                </a:solidFill>
              </a:rPr>
              <a:t> </a:t>
            </a:r>
            <a:r>
              <a:rPr lang="he-IL" altLang="en-US" dirty="0"/>
              <a:t>(נקרא גם ביט </a:t>
            </a:r>
            <a:r>
              <a:rPr lang="en-US" altLang="en-US" dirty="0"/>
              <a:t>modified</a:t>
            </a:r>
            <a:r>
              <a:rPr lang="he-IL" altLang="en-US" dirty="0"/>
              <a:t>): מודלק ע"י החומרה בכל פעם שמתבצעת כתיבה לנתון בדף.</a:t>
            </a:r>
          </a:p>
          <a:p>
            <a:r>
              <a:rPr lang="he-IL" altLang="en-US" dirty="0">
                <a:solidFill>
                  <a:schemeClr val="accent2"/>
                </a:solidFill>
              </a:rPr>
              <a:t>ביט </a:t>
            </a:r>
            <a:r>
              <a:rPr lang="en-US" altLang="en-US" dirty="0">
                <a:solidFill>
                  <a:schemeClr val="accent2"/>
                </a:solidFill>
              </a:rPr>
              <a:t>read/write</a:t>
            </a:r>
            <a:r>
              <a:rPr lang="he-IL" altLang="en-US" dirty="0"/>
              <a:t>: הרשאת גישה.</a:t>
            </a:r>
          </a:p>
          <a:p>
            <a:pPr lvl="1"/>
            <a:r>
              <a:rPr lang="he-IL" altLang="en-US" dirty="0"/>
              <a:t>0 = קריאה בלבד. 1 = קריאה וכתיבה.</a:t>
            </a:r>
          </a:p>
          <a:p>
            <a:r>
              <a:rPr lang="he-IL" altLang="en-US" dirty="0">
                <a:solidFill>
                  <a:schemeClr val="accent2"/>
                </a:solidFill>
              </a:rPr>
              <a:t>ביט </a:t>
            </a:r>
            <a:r>
              <a:rPr lang="en-US" altLang="en-US" dirty="0">
                <a:solidFill>
                  <a:schemeClr val="accent2"/>
                </a:solidFill>
              </a:rPr>
              <a:t>user/supervisor</a:t>
            </a:r>
            <a:r>
              <a:rPr lang="he-IL" altLang="en-US" dirty="0"/>
              <a:t>: גישה מיוחסת.</a:t>
            </a:r>
          </a:p>
          <a:p>
            <a:pPr lvl="1"/>
            <a:r>
              <a:rPr lang="he-IL" altLang="en-US" dirty="0"/>
              <a:t>0 =  גישה לקוד הגרעין בלבד. 1 = גישה לכל תהליך.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E15675-DF6F-4230-BED4-5264195D1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7D783E-2BA5-4F10-B607-5741183A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81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>
            <a:extLst>
              <a:ext uri="{FF2B5EF4-FFF2-40B4-BE49-F238E27FC236}">
                <a16:creationId xmlns:a16="http://schemas.microsoft.com/office/drawing/2014/main" id="{BC9F615E-F91F-43AA-97C3-5B3123CAD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כניסה בטבלת הדפים, כאשר </a:t>
            </a:r>
            <a:r>
              <a:rPr lang="en-US" altLang="en-US"/>
              <a:t>present = 0</a:t>
            </a:r>
            <a:endParaRPr lang="en-US" altLang="en-US" dirty="0"/>
          </a:p>
        </p:txBody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C0EE1412-FA65-4870-A397-A6D6956992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הדף נמצא במאגר דפדוף </a:t>
            </a:r>
            <a:r>
              <a:rPr lang="en-US" altLang="en-US" dirty="0"/>
              <a:t>(swap)</a:t>
            </a:r>
            <a:r>
              <a:rPr lang="he-IL" altLang="en-US" dirty="0"/>
              <a:t>, ושומרים עבורו </a:t>
            </a:r>
            <a:r>
              <a:rPr lang="he-IL" altLang="en-US" b="1" dirty="0"/>
              <a:t>מזהה מגירה </a:t>
            </a:r>
            <a:r>
              <a:rPr lang="he-IL" altLang="en-US" dirty="0"/>
              <a:t>(</a:t>
            </a:r>
            <a:r>
              <a:rPr lang="en-US" altLang="en-US" dirty="0"/>
              <a:t>Swapped-Out Page Identifier</a:t>
            </a:r>
            <a:r>
              <a:rPr lang="he-IL" altLang="en-US" dirty="0"/>
              <a:t>), אשר מורכב מ:</a:t>
            </a:r>
          </a:p>
          <a:p>
            <a:pPr lvl="1"/>
            <a:r>
              <a:rPr lang="he-IL" altLang="en-US" dirty="0"/>
              <a:t>מספר מאגר הדפדוף בו נמצא הדף.</a:t>
            </a:r>
          </a:p>
          <a:p>
            <a:pPr lvl="1"/>
            <a:r>
              <a:rPr lang="he-IL" altLang="en-US" dirty="0"/>
              <a:t>מספר מגירה (</a:t>
            </a:r>
            <a:r>
              <a:rPr lang="en-US" altLang="en-US" dirty="0"/>
              <a:t>slot</a:t>
            </a:r>
            <a:r>
              <a:rPr lang="he-IL" altLang="en-US" dirty="0"/>
              <a:t>) במאגר הדפדוף, שבה נמצא הדף.</a:t>
            </a:r>
          </a:p>
          <a:p>
            <a:pPr lvl="1"/>
            <a:endParaRPr lang="he-IL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264FCE-DF07-4729-A453-4B03DC42F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B40AC7-7110-43CA-A74A-C19A7246A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2536" name="Rectangle 5">
            <a:extLst>
              <a:ext uri="{FF2B5EF4-FFF2-40B4-BE49-F238E27FC236}">
                <a16:creationId xmlns:a16="http://schemas.microsoft.com/office/drawing/2014/main" id="{738FCAAE-B74F-4B8D-843E-9B583B853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8089" y="4030337"/>
            <a:ext cx="3313113" cy="288925"/>
          </a:xfrm>
          <a:prstGeom prst="rect">
            <a:avLst/>
          </a:prstGeom>
          <a:solidFill>
            <a:srgbClr val="3366FF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z="2400" dirty="0"/>
              <a:t>מספר המגירה במאגר</a:t>
            </a:r>
            <a:endParaRPr lang="en-US" altLang="en-US" sz="2400" dirty="0"/>
          </a:p>
        </p:txBody>
      </p:sp>
      <p:sp>
        <p:nvSpPr>
          <p:cNvPr id="22537" name="Rectangle 6">
            <a:extLst>
              <a:ext uri="{FF2B5EF4-FFF2-40B4-BE49-F238E27FC236}">
                <a16:creationId xmlns:a16="http://schemas.microsoft.com/office/drawing/2014/main" id="{9971CA70-6E9C-421B-BD9A-C484A08BF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202" y="4030337"/>
            <a:ext cx="1871663" cy="288925"/>
          </a:xfrm>
          <a:prstGeom prst="rect">
            <a:avLst/>
          </a:prstGeom>
          <a:solidFill>
            <a:srgbClr val="339966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z="2400"/>
              <a:t>מספר המאגר</a:t>
            </a:r>
            <a:endParaRPr lang="en-US" altLang="en-US" sz="2400"/>
          </a:p>
        </p:txBody>
      </p:sp>
      <p:sp>
        <p:nvSpPr>
          <p:cNvPr id="22538" name="Rectangle 7">
            <a:extLst>
              <a:ext uri="{FF2B5EF4-FFF2-40B4-BE49-F238E27FC236}">
                <a16:creationId xmlns:a16="http://schemas.microsoft.com/office/drawing/2014/main" id="{30C2C0AE-9466-4514-988A-CB7ACB134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2864" y="4030337"/>
            <a:ext cx="288925" cy="288925"/>
          </a:xfrm>
          <a:prstGeom prst="rect">
            <a:avLst/>
          </a:prstGeom>
          <a:solidFill>
            <a:srgbClr val="FFFF00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z="2400"/>
              <a:t>0</a:t>
            </a:r>
            <a:endParaRPr lang="en-US" altLang="en-US" sz="2400"/>
          </a:p>
        </p:txBody>
      </p:sp>
      <p:sp>
        <p:nvSpPr>
          <p:cNvPr id="22539" name="Text Box 8">
            <a:extLst>
              <a:ext uri="{FF2B5EF4-FFF2-40B4-BE49-F238E27FC236}">
                <a16:creationId xmlns:a16="http://schemas.microsoft.com/office/drawing/2014/main" id="{85E6BD40-D441-459C-89FB-C6F479A04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2864" y="3638165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z="2000" b="1"/>
              <a:t>0</a:t>
            </a:r>
            <a:endParaRPr lang="en-US" altLang="en-US" sz="2000" b="1"/>
          </a:p>
        </p:txBody>
      </p:sp>
      <p:sp>
        <p:nvSpPr>
          <p:cNvPr id="22540" name="Text Box 9">
            <a:extLst>
              <a:ext uri="{FF2B5EF4-FFF2-40B4-BE49-F238E27FC236}">
                <a16:creationId xmlns:a16="http://schemas.microsoft.com/office/drawing/2014/main" id="{52EDC4D1-7BC0-46B4-B93D-63A1BD808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527" y="3638165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z="2000" b="1"/>
              <a:t>1</a:t>
            </a:r>
            <a:endParaRPr lang="en-US" altLang="en-US" sz="2000" b="1"/>
          </a:p>
        </p:txBody>
      </p:sp>
      <p:sp>
        <p:nvSpPr>
          <p:cNvPr id="22541" name="Text Box 10">
            <a:extLst>
              <a:ext uri="{FF2B5EF4-FFF2-40B4-BE49-F238E27FC236}">
                <a16:creationId xmlns:a16="http://schemas.microsoft.com/office/drawing/2014/main" id="{BDF5629B-6D99-482D-8863-D2F8CFAF4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202" y="3638165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z="2000" b="1"/>
              <a:t>7</a:t>
            </a:r>
            <a:endParaRPr lang="en-US" altLang="en-US" sz="2000" b="1"/>
          </a:p>
        </p:txBody>
      </p:sp>
      <p:sp>
        <p:nvSpPr>
          <p:cNvPr id="22542" name="Text Box 11">
            <a:extLst>
              <a:ext uri="{FF2B5EF4-FFF2-40B4-BE49-F238E27FC236}">
                <a16:creationId xmlns:a16="http://schemas.microsoft.com/office/drawing/2014/main" id="{1EBA6913-4676-4266-9CF7-C6671CA9D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277" y="3638165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z="2000" b="1"/>
              <a:t>8</a:t>
            </a:r>
            <a:endParaRPr lang="en-US" altLang="en-US" sz="2000" b="1"/>
          </a:p>
        </p:txBody>
      </p:sp>
      <p:sp>
        <p:nvSpPr>
          <p:cNvPr id="22543" name="Text Box 12">
            <a:extLst>
              <a:ext uri="{FF2B5EF4-FFF2-40B4-BE49-F238E27FC236}">
                <a16:creationId xmlns:a16="http://schemas.microsoft.com/office/drawing/2014/main" id="{15C28CCF-B119-4386-ADB7-FC7D5394E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6814" y="3638165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A1F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en-US" sz="2000" b="1"/>
              <a:t>31</a:t>
            </a:r>
            <a:endParaRPr lang="en-US" altLang="en-US" sz="2000" b="1"/>
          </a:p>
        </p:txBody>
      </p:sp>
    </p:spTree>
    <p:extLst>
      <p:ext uri="{BB962C8B-B14F-4D97-AF65-F5344CB8AC3E}">
        <p14:creationId xmlns:p14="http://schemas.microsoft.com/office/powerpoint/2010/main" val="40706179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4">
            <a:extLst>
              <a:ext uri="{FF2B5EF4-FFF2-40B4-BE49-F238E27FC236}">
                <a16:creationId xmlns:a16="http://schemas.microsoft.com/office/drawing/2014/main" id="{8BF0E50D-865C-474B-932B-15E129A48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altLang="en-US" dirty="0"/>
              <a:t>TLB - Translation Lookaside Buffer</a:t>
            </a:r>
          </a:p>
        </p:txBody>
      </p:sp>
      <p:sp>
        <p:nvSpPr>
          <p:cNvPr id="28678" name="Rectangle 5">
            <a:extLst>
              <a:ext uri="{FF2B5EF4-FFF2-40B4-BE49-F238E27FC236}">
                <a16:creationId xmlns:a16="http://schemas.microsoft.com/office/drawing/2014/main" id="{F93F9AD1-A915-4DF1-B5ED-5FAF3D0796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e-IL" dirty="0"/>
              <a:t>תרגום כתובת וירטואלית ל</a:t>
            </a:r>
            <a:r>
              <a:rPr lang="he-IL" dirty="0">
                <a:sym typeface="Wingdings" panose="05000000000000000000" pitchFamily="2" charset="2"/>
              </a:rPr>
              <a:t>פיזית מביא לתקורה גבוהה כי הוא </a:t>
            </a:r>
            <a:r>
              <a:rPr lang="he-IL" dirty="0"/>
              <a:t>קורה כל גישה לזיכרון.</a:t>
            </a:r>
          </a:p>
          <a:p>
            <a:pPr lvl="1">
              <a:lnSpc>
                <a:spcPct val="80000"/>
              </a:lnSpc>
            </a:pPr>
            <a:r>
              <a:rPr lang="he-IL" dirty="0"/>
              <a:t>בערך 30%--50% מהפקודות בתכנית הן פקודות גישה לזיכרון.</a:t>
            </a:r>
          </a:p>
          <a:p>
            <a:pPr lvl="1">
              <a:lnSpc>
                <a:spcPct val="80000"/>
              </a:lnSpc>
            </a:pPr>
            <a:endParaRPr lang="he-IL" dirty="0"/>
          </a:p>
          <a:p>
            <a:pPr>
              <a:lnSpc>
                <a:spcPct val="80000"/>
              </a:lnSpc>
            </a:pPr>
            <a:r>
              <a:rPr lang="he-IL" dirty="0"/>
              <a:t>כדי לשפר את הביצועים, מעבדי </a:t>
            </a:r>
            <a:r>
              <a:rPr lang="en-US" dirty="0"/>
              <a:t>IA-32</a:t>
            </a:r>
            <a:r>
              <a:rPr lang="he-IL" dirty="0"/>
              <a:t> מכילים מטמון (</a:t>
            </a:r>
            <a:r>
              <a:rPr lang="en-US" dirty="0"/>
              <a:t>cache</a:t>
            </a:r>
            <a:r>
              <a:rPr lang="he-IL" dirty="0"/>
              <a:t>) מיוחד, </a:t>
            </a:r>
            <a:r>
              <a:rPr lang="he-IL" altLang="en-US" sz="2400" dirty="0"/>
              <a:t>ה-</a:t>
            </a:r>
            <a:r>
              <a:rPr lang="en-US" altLang="en-US" sz="2400" dirty="0"/>
              <a:t>TLB</a:t>
            </a:r>
            <a:r>
              <a:rPr lang="he-IL" altLang="en-US" sz="2400" dirty="0"/>
              <a:t>, אשר מכיל את התרגומים האחרונים בהם השתמשו.</a:t>
            </a:r>
          </a:p>
          <a:p>
            <a:pPr lvl="1" eaLnBrk="1" hangingPunct="1">
              <a:lnSpc>
                <a:spcPct val="80000"/>
              </a:lnSpc>
            </a:pPr>
            <a:r>
              <a:rPr lang="he-IL" altLang="en-US" sz="2000" dirty="0"/>
              <a:t>חיפוש ב-</a:t>
            </a:r>
            <a:r>
              <a:rPr lang="en-US" altLang="en-US" sz="2000" dirty="0"/>
              <a:t>TLB</a:t>
            </a:r>
            <a:r>
              <a:rPr lang="he-IL" altLang="en-US" sz="2000" dirty="0"/>
              <a:t> מהיר יותר מאשר חיפוש בטבלת הדפים.</a:t>
            </a:r>
          </a:p>
          <a:p>
            <a:pPr lvl="1" eaLnBrk="1" hangingPunct="1">
              <a:lnSpc>
                <a:spcPct val="80000"/>
              </a:lnSpc>
            </a:pPr>
            <a:r>
              <a:rPr lang="he-IL" altLang="en-US" sz="2000" dirty="0"/>
              <a:t>אם התרגום המבוקש נמצא ב-</a:t>
            </a:r>
            <a:r>
              <a:rPr lang="en-US" altLang="en-US" sz="2000" dirty="0"/>
              <a:t>TLB</a:t>
            </a:r>
            <a:r>
              <a:rPr lang="he-IL" altLang="en-US" sz="2000" dirty="0"/>
              <a:t>, המעבד חוסך גישות יקרות לזיכרון (כמספר הרמות בהיררכיה).</a:t>
            </a:r>
          </a:p>
          <a:p>
            <a:pPr lvl="1">
              <a:lnSpc>
                <a:spcPct val="80000"/>
              </a:lnSpc>
            </a:pPr>
            <a:endParaRPr lang="he-IL" altLang="en-US" dirty="0"/>
          </a:p>
          <a:p>
            <a:pPr eaLnBrk="1" hangingPunct="1">
              <a:lnSpc>
                <a:spcPct val="80000"/>
              </a:lnSpc>
            </a:pPr>
            <a:r>
              <a:rPr lang="he-IL" altLang="en-US" sz="2400" dirty="0"/>
              <a:t>מערכת ההפעלה---גרעין לינוקס במקרה שלנו---צריכה לפסול (</a:t>
            </a:r>
            <a:r>
              <a:rPr lang="en-US" altLang="en-US" sz="2400" dirty="0"/>
              <a:t>invalidate</a:t>
            </a:r>
            <a:r>
              <a:rPr lang="he-IL" altLang="en-US" sz="2400" dirty="0"/>
              <a:t>) כניסות ב-</a:t>
            </a:r>
            <a:r>
              <a:rPr lang="en-US" altLang="en-US" sz="2400" dirty="0"/>
              <a:t>TLB</a:t>
            </a:r>
            <a:r>
              <a:rPr lang="he-IL" altLang="en-US" sz="2400" dirty="0"/>
              <a:t> כאשר מתבצע עדכון של רשומה בטבלת הדפים, אשר מופיעה גם ב-</a:t>
            </a:r>
            <a:r>
              <a:rPr lang="en-US" altLang="en-US" sz="2400" dirty="0"/>
              <a:t>TLB</a:t>
            </a:r>
            <a:r>
              <a:rPr lang="he-IL" altLang="en-US" sz="2400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he-IL" altLang="en-US" sz="2000" dirty="0"/>
              <a:t>למשל בטעינת או בפינוי דף.</a:t>
            </a:r>
          </a:p>
          <a:p>
            <a:pPr lvl="1" eaLnBrk="1" hangingPunct="1">
              <a:lnSpc>
                <a:spcPct val="80000"/>
              </a:lnSpc>
            </a:pPr>
            <a:endParaRPr lang="he-IL" altLang="en-US" sz="2400" dirty="0"/>
          </a:p>
          <a:p>
            <a:pPr eaLnBrk="1" hangingPunct="1">
              <a:lnSpc>
                <a:spcPct val="80000"/>
              </a:lnSpc>
            </a:pPr>
            <a:r>
              <a:rPr lang="he-IL" altLang="en-US" sz="2400" dirty="0"/>
              <a:t>בנוסף, בכל החלפת הקשר מתבצעת פסילה של תוכן ה-</a:t>
            </a:r>
            <a:r>
              <a:rPr lang="en-US" altLang="en-US" sz="2400" dirty="0"/>
              <a:t>TLB</a:t>
            </a:r>
            <a:r>
              <a:rPr lang="he-IL" altLang="en-US" sz="2400" dirty="0"/>
              <a:t> כולו.</a:t>
            </a:r>
          </a:p>
          <a:p>
            <a:pPr lvl="1" eaLnBrk="1" hangingPunct="1">
              <a:lnSpc>
                <a:spcPct val="80000"/>
              </a:lnSpc>
            </a:pPr>
            <a:r>
              <a:rPr lang="he-IL" altLang="en-US" sz="2000" dirty="0"/>
              <a:t>למעשה, בכל טעינת ערך חדש ל-</a:t>
            </a:r>
            <a:r>
              <a:rPr lang="en-US" altLang="en-US" sz="2000" dirty="0"/>
              <a:t>CR3</a:t>
            </a:r>
            <a:r>
              <a:rPr lang="he-IL" altLang="en-US" sz="2000" dirty="0"/>
              <a:t> המעבד פוסל את כל תוכן ה-</a:t>
            </a:r>
            <a:r>
              <a:rPr lang="en-US" altLang="en-US" sz="2000" dirty="0"/>
              <a:t>TLB</a:t>
            </a:r>
            <a:r>
              <a:rPr lang="he-IL" altLang="en-US" sz="2000" dirty="0"/>
              <a:t>.</a:t>
            </a:r>
            <a:endParaRPr lang="en-US" altLang="en-US" sz="2000" dirty="0"/>
          </a:p>
        </p:txBody>
      </p:sp>
      <p:sp>
        <p:nvSpPr>
          <p:cNvPr id="6" name="AutoShape 107">
            <a:extLst>
              <a:ext uri="{FF2B5EF4-FFF2-40B4-BE49-F238E27FC236}">
                <a16:creationId xmlns:a16="http://schemas.microsoft.com/office/drawing/2014/main" id="{08A422DC-76BC-4A23-82B7-630CC8EBB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47" y="5011546"/>
            <a:ext cx="1028178" cy="492508"/>
          </a:xfrm>
          <a:prstGeom prst="wedgeRoundRectCallout">
            <a:avLst>
              <a:gd name="adj1" fmla="val 190051"/>
              <a:gd name="adj2" fmla="val -77359"/>
              <a:gd name="adj3" fmla="val 16667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he-IL" altLang="en-US" sz="2000" dirty="0"/>
              <a:t>מדוע?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149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4">
            <a:extLst>
              <a:ext uri="{FF2B5EF4-FFF2-40B4-BE49-F238E27FC236}">
                <a16:creationId xmlns:a16="http://schemas.microsoft.com/office/drawing/2014/main" id="{B77F6C1A-9144-44F1-B58E-2F40BCE15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המנעות מפסילת תוכן ה-</a:t>
            </a:r>
            <a:r>
              <a:rPr lang="en-US" altLang="en-US"/>
              <a:t>TLB</a:t>
            </a: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AA940270-2998-487E-AF54-FE920B12B3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לינוקס נמנעת מפסילת תוכן ה-</a:t>
            </a:r>
            <a:r>
              <a:rPr lang="en-US" altLang="en-US" dirty="0"/>
              <a:t>TLB</a:t>
            </a:r>
            <a:r>
              <a:rPr lang="he-IL" altLang="en-US" dirty="0"/>
              <a:t> בהחלפת הקשר אם: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התהליך הבא לביצוע חולק את אותו מרחב זיכרון (אותן טבלאות דפים) יחד עם התהליך הקודם.</a:t>
            </a:r>
          </a:p>
          <a:p>
            <a:pPr lvl="1"/>
            <a:r>
              <a:rPr lang="he-IL" altLang="en-US" dirty="0"/>
              <a:t>כלומר, כאשר מדובר בשני חוטים של אותו יישום.</a:t>
            </a:r>
          </a:p>
          <a:p>
            <a:pPr lvl="1"/>
            <a:r>
              <a:rPr lang="he-IL" altLang="en-US" dirty="0"/>
              <a:t>למה כדאי להימנע מפסילת תוכן ה-</a:t>
            </a:r>
            <a:r>
              <a:rPr lang="en-US" altLang="en-US" dirty="0"/>
              <a:t>TLB</a:t>
            </a:r>
            <a:r>
              <a:rPr lang="he-IL" altLang="en-US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התהליך הבא לביצוע הוא תהליך גרעין (</a:t>
            </a:r>
            <a:r>
              <a:rPr lang="en-US" altLang="en-US" dirty="0"/>
              <a:t>kernel thread</a:t>
            </a:r>
            <a:r>
              <a:rPr lang="he-IL" altLang="en-US" dirty="0"/>
              <a:t>) כמו </a:t>
            </a:r>
            <a:r>
              <a:rPr lang="en-US" altLang="en-US" dirty="0" err="1"/>
              <a:t>ksoftirq_CPUn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לתהליכי גרעין אין מרחב זיכרון משלהם, והם פועלים על מרחב הזיכרון של הגרעין. </a:t>
            </a:r>
          </a:p>
          <a:p>
            <a:pPr lvl="1"/>
            <a:r>
              <a:rPr lang="he-IL" altLang="en-US" dirty="0"/>
              <a:t>תהליך גרעין מנצל את טבלאות הדפים של תהליך המשתמש שרץ לפניו, מפני שאין לו טבלאות דפים משלו.</a:t>
            </a:r>
          </a:p>
          <a:p>
            <a:pPr lvl="1"/>
            <a:r>
              <a:rPr lang="he-IL" altLang="en-US" dirty="0"/>
              <a:t>האם הגרעין יכול לגשת למרחב הזיכרון של התהליך הקודם?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1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EB7B4-209B-414B-A7BD-EA1AFE53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תרגיל: </a:t>
            </a:r>
            <a:r>
              <a:rPr lang="en-US" dirty="0"/>
              <a:t>Paging</a:t>
            </a:r>
            <a:br>
              <a:rPr lang="he-IL" dirty="0"/>
            </a:br>
            <a:r>
              <a:rPr lang="he-IL" dirty="0"/>
              <a:t>במערכות 64 ביט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9F7BD-22EC-49DF-B9FE-D99D368C5B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88AAF-6B9D-4FBC-A19C-33169E1E2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03E40A-6D96-498B-8F21-1614FB1F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98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34741-1154-4F5E-B507-638EB7B4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סעיף 1: גודל מרחב הזיכרון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6BD2463-F2CB-4E67-82A0-0D34046595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lvl="0"/>
                <a:r>
                  <a:rPr lang="he-IL" dirty="0"/>
                  <a:t>במעבדי 64 ביט של אינטל (ארכיטקטורת </a:t>
                </a:r>
                <a:r>
                  <a:rPr lang="en-US" dirty="0"/>
                  <a:t>x86-64</a:t>
                </a:r>
                <a:r>
                  <a:rPr lang="he-IL" dirty="0"/>
                  <a:t>), משתמשים בכתובות וירטואליות של 48 ביט בלבד (מתוך 64 אפשריים).</a:t>
                </a:r>
                <a:br>
                  <a:rPr lang="en-US" dirty="0"/>
                </a:br>
                <a:r>
                  <a:rPr lang="he-IL" dirty="0"/>
                  <a:t>מה גודל מרחב הזיכרון הוירטואלי?</a:t>
                </a: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48</m:t>
                        </m:r>
                      </m:sup>
                    </m:sSup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𝐵𝑦𝑡𝑒𝑠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256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𝑇𝐵</m:t>
                    </m:r>
                  </m:oMath>
                </a14:m>
                <a:endParaRPr lang="he-IL" dirty="0"/>
              </a:p>
              <a:p>
                <a:pPr lvl="0"/>
                <a:endParaRPr lang="he-IL" dirty="0"/>
              </a:p>
              <a:p>
                <a:pPr lvl="0"/>
                <a:r>
                  <a:rPr lang="he-IL" dirty="0"/>
                  <a:t>מה היה גודל מרחב הזיכרון אם היו משתמשים בכל 64 הביטים לייצוג כתובות?</a:t>
                </a: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000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𝑃𝐵</m:t>
                    </m:r>
                  </m:oMath>
                </a14:m>
                <a:endParaRPr lang="he-IL" dirty="0"/>
              </a:p>
              <a:p>
                <a:pPr lvl="0"/>
                <a:endParaRPr lang="he-IL" dirty="0"/>
              </a:p>
              <a:p>
                <a:pPr lvl="0"/>
                <a:r>
                  <a:rPr lang="he-IL" dirty="0"/>
                  <a:t>מדוע, אם כן, משתמשים רק ב-48 ביט?</a:t>
                </a:r>
              </a:p>
              <a:p>
                <a:pPr lvl="0"/>
                <a:r>
                  <a:rPr lang="he-IL" dirty="0"/>
                  <a:t>עבור האפליקציות הקיימות היום, אין צורך במרחב וירטואלי גדול כל כך.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6BD2463-F2CB-4E67-82A0-0D34046595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" t="-1625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697FF-1400-417A-A8F5-48E8C5B2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3C5B8-EE29-47FE-B037-38C5EC79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9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34741-1154-4F5E-B507-638EB7B4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סעיף 2: אינדקסים לטבלת הדפים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6BD2463-F2CB-4E67-82A0-0D34046595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he-IL" dirty="0"/>
                  <a:t>גם בארכיטקטורת </a:t>
                </a:r>
                <a:r>
                  <a:rPr lang="en-US" dirty="0"/>
                  <a:t>x86-64</a:t>
                </a:r>
                <a:r>
                  <a:rPr lang="he-IL" dirty="0"/>
                  <a:t> גודל הדף הסטנדרטי הוא </a:t>
                </a:r>
                <a:r>
                  <a:rPr lang="en-US" dirty="0"/>
                  <a:t>4KB</a:t>
                </a:r>
                <a:r>
                  <a:rPr lang="he-IL" dirty="0"/>
                  <a:t>.</a:t>
                </a:r>
              </a:p>
              <a:p>
                <a:r>
                  <a:rPr lang="he-IL" dirty="0"/>
                  <a:t>גודל כניסה בטבלת הדפים הוא 8 בתים.</a:t>
                </a:r>
              </a:p>
              <a:p>
                <a:pPr lvl="1"/>
                <a:r>
                  <a:rPr lang="he-IL" dirty="0"/>
                  <a:t>ארכיטקטורת </a:t>
                </a:r>
                <a:r>
                  <a:rPr lang="en-US" dirty="0"/>
                  <a:t>x86-64</a:t>
                </a:r>
                <a:r>
                  <a:rPr lang="he-IL" dirty="0"/>
                  <a:t> תומכת בכתובות זיכרון פיזיות של עד 52 ביטים.</a:t>
                </a:r>
              </a:p>
              <a:p>
                <a:pPr lvl="1"/>
                <a:r>
                  <a:rPr lang="he-IL" dirty="0"/>
                  <a:t>לכן מספר המסגרת מכיל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52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40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𝑏𝑖𝑡𝑠</m:t>
                    </m:r>
                  </m:oMath>
                </a14:m>
                <a:r>
                  <a:rPr lang="he-IL" dirty="0"/>
                  <a:t>.</a:t>
                </a:r>
              </a:p>
              <a:p>
                <a:pPr lvl="1"/>
                <a:r>
                  <a:rPr lang="he-IL" dirty="0"/>
                  <a:t>בתוספת 12 הביטים של הדגלים והרשאות הגישה יש לנו 52 ביטים.</a:t>
                </a:r>
              </a:p>
              <a:p>
                <a:pPr lvl="1"/>
                <a:r>
                  <a:rPr lang="he-IL" dirty="0"/>
                  <a:t>גודל כניסה בטבלת הדפים הוא תמיד חזקה של 2,</a:t>
                </a:r>
                <a:br>
                  <a:rPr lang="en-US" dirty="0"/>
                </a:br>
                <a:r>
                  <a:rPr lang="he-IL" dirty="0"/>
                  <a:t>ולכן צריכים 64 ביטים, או 8 בתים.</a:t>
                </a:r>
              </a:p>
              <a:p>
                <a:pPr lvl="1"/>
                <a:endParaRPr lang="he-IL" dirty="0"/>
              </a:p>
              <a:p>
                <a:r>
                  <a:rPr lang="he-IL" dirty="0"/>
                  <a:t>כמה כניסות (</a:t>
                </a:r>
                <a:r>
                  <a:rPr lang="en-US" dirty="0"/>
                  <a:t>PTEs</a:t>
                </a:r>
                <a:r>
                  <a:rPr lang="he-IL" dirty="0"/>
                  <a:t>) מוכלות בדף של </a:t>
                </a:r>
                <a:r>
                  <a:rPr lang="en-US" dirty="0"/>
                  <a:t>4KB</a:t>
                </a:r>
                <a:r>
                  <a:rPr lang="he-IL" dirty="0"/>
                  <a:t>?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𝐾𝐵</m:t>
                        </m:r>
                      </m:num>
                      <m:den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512</m:t>
                    </m:r>
                  </m:oMath>
                </a14:m>
                <a:endParaRPr lang="he-IL" dirty="0"/>
              </a:p>
              <a:p>
                <a:endParaRPr lang="en-US" dirty="0"/>
              </a:p>
              <a:p>
                <a:r>
                  <a:rPr lang="he-IL" dirty="0"/>
                  <a:t>כמה ביטים צריך כדי לאנדקס אותם?</a:t>
                </a:r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512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func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6BD2463-F2CB-4E67-82A0-0D34046595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500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697FF-1400-417A-A8F5-48E8C5B2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3C5B8-EE29-47FE-B037-38C5EC79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1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70AA-7E7F-4A7E-877F-50A3F6EB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סעיף 3: </a:t>
            </a:r>
            <a:r>
              <a:rPr lang="en-US"/>
              <a:t>page table 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621A3-1E31-4100-8C45-C57CCBF7D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מעבדי </a:t>
            </a:r>
            <a:r>
              <a:rPr lang="en-US" dirty="0"/>
              <a:t>x86-64</a:t>
            </a:r>
            <a:r>
              <a:rPr lang="he-IL" dirty="0"/>
              <a:t> משתמשים בטבלאות דפים עם 4 רמות תרגום במקום 2.</a:t>
            </a:r>
          </a:p>
          <a:p>
            <a:r>
              <a:rPr lang="he-IL" dirty="0"/>
              <a:t>לצורך הפשטות, נקרא בשם </a:t>
            </a:r>
            <a:r>
              <a:rPr lang="en-US" dirty="0"/>
              <a:t>PTE</a:t>
            </a:r>
            <a:r>
              <a:rPr lang="he-IL" dirty="0"/>
              <a:t> עבור כניסות בכל הרמות של הטבלה.</a:t>
            </a:r>
          </a:p>
          <a:p>
            <a:r>
              <a:rPr lang="he-IL" dirty="0"/>
              <a:t>גודל דף בכל הרמות של טבלת הדפים הוא </a:t>
            </a:r>
            <a:r>
              <a:rPr lang="en-US" dirty="0"/>
              <a:t>4KB</a:t>
            </a:r>
            <a:r>
              <a:rPr lang="he-IL" dirty="0"/>
              <a:t>.</a:t>
            </a:r>
          </a:p>
          <a:p>
            <a:endParaRPr lang="he-IL" dirty="0"/>
          </a:p>
          <a:p>
            <a:r>
              <a:rPr lang="he-IL" dirty="0"/>
              <a:t>תרגום כתובת וירטואלית לפיזית נקרא </a:t>
            </a:r>
            <a:r>
              <a:rPr lang="en-US" dirty="0"/>
              <a:t>page table walk</a:t>
            </a:r>
            <a:r>
              <a:rPr lang="he-IL" dirty="0"/>
              <a:t> כי הוא "הולך" לאורך טבלת הדפים ההיררכית.</a:t>
            </a:r>
          </a:p>
          <a:p>
            <a:r>
              <a:rPr lang="he-IL" dirty="0"/>
              <a:t>השלימו את הסכימה הבאה: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98663-8202-4F2E-8171-15FE2CA3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E092-9A00-4889-842E-95BF021F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105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70AA-7E7F-4A7E-877F-50A3F6EB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3: </a:t>
            </a:r>
            <a:r>
              <a:rPr lang="en-US" dirty="0"/>
              <a:t>page table walk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98663-8202-4F2E-8171-15FE2CA3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E092-9A00-4889-842E-95BF021F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8" name="table">
            <a:extLst>
              <a:ext uri="{FF2B5EF4-FFF2-40B4-BE49-F238E27FC236}">
                <a16:creationId xmlns:a16="http://schemas.microsoft.com/office/drawing/2014/main" id="{3771F05B-10F8-432F-909A-8D46080FC73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65278" y="2914650"/>
            <a:ext cx="707958" cy="2436360"/>
          </a:xfrm>
          <a:prstGeom prst="rect">
            <a:avLst/>
          </a:prstGeom>
        </p:spPr>
      </p:pic>
      <p:pic>
        <p:nvPicPr>
          <p:cNvPr id="9" name="table">
            <a:extLst>
              <a:ext uri="{FF2B5EF4-FFF2-40B4-BE49-F238E27FC236}">
                <a16:creationId xmlns:a16="http://schemas.microsoft.com/office/drawing/2014/main" id="{83F3167C-32B4-45E1-9DB9-514C6F441C6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767500" y="2917080"/>
            <a:ext cx="707958" cy="2445914"/>
          </a:xfrm>
          <a:prstGeom prst="rect">
            <a:avLst/>
          </a:prstGeom>
        </p:spPr>
      </p:pic>
      <p:pic>
        <p:nvPicPr>
          <p:cNvPr id="10" name="table">
            <a:extLst>
              <a:ext uri="{FF2B5EF4-FFF2-40B4-BE49-F238E27FC236}">
                <a16:creationId xmlns:a16="http://schemas.microsoft.com/office/drawing/2014/main" id="{C95FC29F-83FD-48DE-BEB5-3CEEE9D6AF24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089127" y="2934512"/>
            <a:ext cx="707958" cy="2445914"/>
          </a:xfrm>
          <a:prstGeom prst="rect">
            <a:avLst/>
          </a:prstGeom>
        </p:spPr>
      </p:pic>
      <p:pic>
        <p:nvPicPr>
          <p:cNvPr id="11" name="table">
            <a:extLst>
              <a:ext uri="{FF2B5EF4-FFF2-40B4-BE49-F238E27FC236}">
                <a16:creationId xmlns:a16="http://schemas.microsoft.com/office/drawing/2014/main" id="{2575936E-994B-400A-963C-7723722DC434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426749" y="2917080"/>
            <a:ext cx="707958" cy="2445914"/>
          </a:xfrm>
          <a:prstGeom prst="rect">
            <a:avLst/>
          </a:prstGeom>
        </p:spPr>
      </p:pic>
      <p:cxnSp>
        <p:nvCxnSpPr>
          <p:cNvPr id="12" name="Elbow Connector 33">
            <a:extLst>
              <a:ext uri="{FF2B5EF4-FFF2-40B4-BE49-F238E27FC236}">
                <a16:creationId xmlns:a16="http://schemas.microsoft.com/office/drawing/2014/main" id="{29EA7ED5-CC94-4033-9C13-E9E8E3008B8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71496" y="3077340"/>
            <a:ext cx="1463040" cy="365760"/>
          </a:xfrm>
          <a:prstGeom prst="bentConnector3">
            <a:avLst>
              <a:gd name="adj1" fmla="val 100115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31">
            <a:extLst>
              <a:ext uri="{FF2B5EF4-FFF2-40B4-BE49-F238E27FC236}">
                <a16:creationId xmlns:a16="http://schemas.microsoft.com/office/drawing/2014/main" id="{5B8483BA-5C13-40EE-81FE-D41B2E942743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21321" y="3205768"/>
            <a:ext cx="1737360" cy="365760"/>
          </a:xfrm>
          <a:prstGeom prst="bentConnector3">
            <a:avLst>
              <a:gd name="adj1" fmla="val 10008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45">
            <a:extLst>
              <a:ext uri="{FF2B5EF4-FFF2-40B4-BE49-F238E27FC236}">
                <a16:creationId xmlns:a16="http://schemas.microsoft.com/office/drawing/2014/main" id="{DFCF27B9-FEE7-4222-B576-AF0346AABE77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31027" y="2755687"/>
            <a:ext cx="822960" cy="365760"/>
          </a:xfrm>
          <a:prstGeom prst="bentConnector3">
            <a:avLst>
              <a:gd name="adj1" fmla="val 10021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6">
            <a:extLst>
              <a:ext uri="{FF2B5EF4-FFF2-40B4-BE49-F238E27FC236}">
                <a16:creationId xmlns:a16="http://schemas.microsoft.com/office/drawing/2014/main" id="{1F0649D2-29D1-40B2-9731-7A997955949C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94307" y="3537251"/>
            <a:ext cx="2377440" cy="365760"/>
          </a:xfrm>
          <a:prstGeom prst="bentConnector3">
            <a:avLst>
              <a:gd name="adj1" fmla="val 10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78">
            <a:extLst>
              <a:ext uri="{FF2B5EF4-FFF2-40B4-BE49-F238E27FC236}">
                <a16:creationId xmlns:a16="http://schemas.microsoft.com/office/drawing/2014/main" id="{ADB040C6-1AA5-416D-95AC-904D8635A0C2}"/>
              </a:ext>
            </a:extLst>
          </p:cNvPr>
          <p:cNvSpPr>
            <a:spLocks/>
          </p:cNvSpPr>
          <p:nvPr/>
        </p:nvSpPr>
        <p:spPr>
          <a:xfrm>
            <a:off x="5783983" y="3951296"/>
            <a:ext cx="640080" cy="1385381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17" name="Freeform 74">
            <a:extLst>
              <a:ext uri="{FF2B5EF4-FFF2-40B4-BE49-F238E27FC236}">
                <a16:creationId xmlns:a16="http://schemas.microsoft.com/office/drawing/2014/main" id="{D5F086BA-AC34-452E-A2B7-852B9FE698C8}"/>
              </a:ext>
            </a:extLst>
          </p:cNvPr>
          <p:cNvSpPr>
            <a:spLocks/>
          </p:cNvSpPr>
          <p:nvPr/>
        </p:nvSpPr>
        <p:spPr>
          <a:xfrm>
            <a:off x="4448223" y="4252260"/>
            <a:ext cx="640080" cy="1098750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18" name="TextBox 36">
            <a:extLst>
              <a:ext uri="{FF2B5EF4-FFF2-40B4-BE49-F238E27FC236}">
                <a16:creationId xmlns:a16="http://schemas.microsoft.com/office/drawing/2014/main" id="{540DE664-E95B-4A86-AC14-50A6CA26FFED}"/>
              </a:ext>
            </a:extLst>
          </p:cNvPr>
          <p:cNvSpPr txBox="1"/>
          <p:nvPr/>
        </p:nvSpPr>
        <p:spPr>
          <a:xfrm>
            <a:off x="7628275" y="2902709"/>
            <a:ext cx="963910" cy="859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4KB page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Freeform 73">
            <a:extLst>
              <a:ext uri="{FF2B5EF4-FFF2-40B4-BE49-F238E27FC236}">
                <a16:creationId xmlns:a16="http://schemas.microsoft.com/office/drawing/2014/main" id="{CE45CD7C-5EE2-4FB6-8B06-E28C4DC07B9F}"/>
              </a:ext>
            </a:extLst>
          </p:cNvPr>
          <p:cNvSpPr>
            <a:spLocks/>
          </p:cNvSpPr>
          <p:nvPr/>
        </p:nvSpPr>
        <p:spPr>
          <a:xfrm>
            <a:off x="3137534" y="4858959"/>
            <a:ext cx="640080" cy="477718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FD747E-F13C-42DC-9F9C-6D92093EAB3B}"/>
              </a:ext>
            </a:extLst>
          </p:cNvPr>
          <p:cNvCxnSpPr/>
          <p:nvPr/>
        </p:nvCxnSpPr>
        <p:spPr>
          <a:xfrm>
            <a:off x="1485029" y="5342649"/>
            <a:ext cx="98024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36">
            <a:extLst>
              <a:ext uri="{FF2B5EF4-FFF2-40B4-BE49-F238E27FC236}">
                <a16:creationId xmlns:a16="http://schemas.microsoft.com/office/drawing/2014/main" id="{075D18E2-87CF-4DFA-BC2F-5FE4796F86BF}"/>
              </a:ext>
            </a:extLst>
          </p:cNvPr>
          <p:cNvSpPr txBox="1"/>
          <p:nvPr/>
        </p:nvSpPr>
        <p:spPr>
          <a:xfrm>
            <a:off x="488445" y="5127676"/>
            <a:ext cx="982062" cy="4180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CR3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Elbow Connector 45">
            <a:extLst>
              <a:ext uri="{FF2B5EF4-FFF2-40B4-BE49-F238E27FC236}">
                <a16:creationId xmlns:a16="http://schemas.microsoft.com/office/drawing/2014/main" id="{D0707585-D84B-4CEB-8FC7-AD8BAB7F462A}"/>
              </a:ext>
            </a:extLst>
          </p:cNvPr>
          <p:cNvCxnSpPr/>
          <p:nvPr/>
        </p:nvCxnSpPr>
        <p:spPr>
          <a:xfrm rot="16200000" flipH="1">
            <a:off x="7123645" y="2756702"/>
            <a:ext cx="731520" cy="272291"/>
          </a:xfrm>
          <a:prstGeom prst="bentConnector3">
            <a:avLst>
              <a:gd name="adj1" fmla="val 10021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78">
            <a:extLst>
              <a:ext uri="{FF2B5EF4-FFF2-40B4-BE49-F238E27FC236}">
                <a16:creationId xmlns:a16="http://schemas.microsoft.com/office/drawing/2014/main" id="{3406A361-FF1A-40F3-A581-DAE4FB501271}"/>
              </a:ext>
            </a:extLst>
          </p:cNvPr>
          <p:cNvSpPr/>
          <p:nvPr/>
        </p:nvSpPr>
        <p:spPr>
          <a:xfrm>
            <a:off x="7099288" y="3420766"/>
            <a:ext cx="544583" cy="343957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28" name="TextBox 36">
            <a:extLst>
              <a:ext uri="{FF2B5EF4-FFF2-40B4-BE49-F238E27FC236}">
                <a16:creationId xmlns:a16="http://schemas.microsoft.com/office/drawing/2014/main" id="{5262A272-D793-41ED-99ED-03A5F0760390}"/>
              </a:ext>
            </a:extLst>
          </p:cNvPr>
          <p:cNvSpPr txBox="1"/>
          <p:nvPr/>
        </p:nvSpPr>
        <p:spPr>
          <a:xfrm>
            <a:off x="2465279" y="6097732"/>
            <a:ext cx="4634010" cy="4624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4KB pages containing PTEs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519C668-66D9-4A54-B207-38AF343C13FC}"/>
              </a:ext>
            </a:extLst>
          </p:cNvPr>
          <p:cNvCxnSpPr>
            <a:cxnSpLocks/>
            <a:stCxn id="28" idx="0"/>
            <a:endCxn id="8" idx="2"/>
          </p:cNvCxnSpPr>
          <p:nvPr/>
        </p:nvCxnSpPr>
        <p:spPr>
          <a:xfrm flipH="1" flipV="1">
            <a:off x="2819257" y="5351010"/>
            <a:ext cx="1963027" cy="746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2D36FE-0C45-4616-BAB1-B379C94E4D03}"/>
              </a:ext>
            </a:extLst>
          </p:cNvPr>
          <p:cNvCxnSpPr>
            <a:cxnSpLocks/>
            <a:stCxn id="28" idx="0"/>
            <a:endCxn id="9" idx="2"/>
          </p:cNvCxnSpPr>
          <p:nvPr/>
        </p:nvCxnSpPr>
        <p:spPr>
          <a:xfrm flipH="1" flipV="1">
            <a:off x="4121479" y="5362994"/>
            <a:ext cx="660805" cy="73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024715A-AC83-4272-8613-42D34ECC724C}"/>
              </a:ext>
            </a:extLst>
          </p:cNvPr>
          <p:cNvCxnSpPr>
            <a:cxnSpLocks/>
            <a:stCxn id="28" idx="0"/>
            <a:endCxn id="10" idx="2"/>
          </p:cNvCxnSpPr>
          <p:nvPr/>
        </p:nvCxnSpPr>
        <p:spPr>
          <a:xfrm flipV="1">
            <a:off x="4782284" y="5380426"/>
            <a:ext cx="660822" cy="717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B8A6E0D-DF1E-4D93-B460-FAEF550D1520}"/>
              </a:ext>
            </a:extLst>
          </p:cNvPr>
          <p:cNvCxnSpPr>
            <a:cxnSpLocks/>
            <a:stCxn id="28" idx="0"/>
            <a:endCxn id="11" idx="2"/>
          </p:cNvCxnSpPr>
          <p:nvPr/>
        </p:nvCxnSpPr>
        <p:spPr>
          <a:xfrm flipV="1">
            <a:off x="4782284" y="5362994"/>
            <a:ext cx="1998444" cy="73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B37D558D-2E50-4441-8F19-F8C167E8F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238524"/>
              </p:ext>
            </p:extLst>
          </p:nvPr>
        </p:nvGraphicFramePr>
        <p:xfrm>
          <a:off x="457200" y="1800565"/>
          <a:ext cx="7818893" cy="72567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46136">
                  <a:extLst>
                    <a:ext uri="{9D8B030D-6E8A-4147-A177-3AD203B41FA5}">
                      <a16:colId xmlns:a16="http://schemas.microsoft.com/office/drawing/2014/main" val="2649531113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339828405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1577572658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3668831837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2659340973"/>
                    </a:ext>
                  </a:extLst>
                </a:gridCol>
                <a:gridCol w="1303149">
                  <a:extLst>
                    <a:ext uri="{9D8B030D-6E8A-4147-A177-3AD203B41FA5}">
                      <a16:colId xmlns:a16="http://schemas.microsoft.com/office/drawing/2014/main" val="3623138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63    </a:t>
                      </a: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r>
                        <a:rPr lang="en-US" sz="1800" kern="1200" dirty="0">
                          <a:effectLst/>
                        </a:rPr>
                        <a:t>     </a:t>
                      </a: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r>
                        <a:rPr lang="en-US" sz="1800" kern="1200" dirty="0">
                          <a:effectLst/>
                        </a:rPr>
                        <a:t>     </a:t>
                      </a: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r>
                        <a:rPr lang="en-US" sz="1800" kern="1200" dirty="0">
                          <a:effectLst/>
                        </a:rPr>
                        <a:t>     </a:t>
                      </a: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r>
                        <a:rPr lang="en-US" sz="1800" kern="1200" dirty="0">
                          <a:effectLst/>
                        </a:rPr>
                        <a:t>     </a:t>
                      </a: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r>
                        <a:rPr lang="en-US" sz="1800" kern="1200" dirty="0">
                          <a:effectLst/>
                        </a:rPr>
                        <a:t>         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extLst>
                  <a:ext uri="{0D108BD9-81ED-4DB2-BD59-A6C34878D82A}">
                    <a16:rowId xmlns:a16="http://schemas.microsoft.com/office/drawing/2014/main" val="2701445456"/>
                  </a:ext>
                </a:extLst>
              </a:tr>
              <a:tr h="257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unused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offset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extLst>
                  <a:ext uri="{0D108BD9-81ED-4DB2-BD59-A6C34878D82A}">
                    <a16:rowId xmlns:a16="http://schemas.microsoft.com/office/drawing/2014/main" val="1370510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3913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70AA-7E7F-4A7E-877F-50A3F6EB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3: </a:t>
            </a:r>
            <a:r>
              <a:rPr lang="en-US" dirty="0"/>
              <a:t>page table walk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98663-8202-4F2E-8171-15FE2CA3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E092-9A00-4889-842E-95BF021F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8" name="table">
            <a:extLst>
              <a:ext uri="{FF2B5EF4-FFF2-40B4-BE49-F238E27FC236}">
                <a16:creationId xmlns:a16="http://schemas.microsoft.com/office/drawing/2014/main" id="{3771F05B-10F8-432F-909A-8D46080FC73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65278" y="2914650"/>
            <a:ext cx="707958" cy="2436360"/>
          </a:xfrm>
          <a:prstGeom prst="rect">
            <a:avLst/>
          </a:prstGeom>
        </p:spPr>
      </p:pic>
      <p:pic>
        <p:nvPicPr>
          <p:cNvPr id="9" name="table">
            <a:extLst>
              <a:ext uri="{FF2B5EF4-FFF2-40B4-BE49-F238E27FC236}">
                <a16:creationId xmlns:a16="http://schemas.microsoft.com/office/drawing/2014/main" id="{83F3167C-32B4-45E1-9DB9-514C6F441C6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767500" y="2917080"/>
            <a:ext cx="707958" cy="2445914"/>
          </a:xfrm>
          <a:prstGeom prst="rect">
            <a:avLst/>
          </a:prstGeom>
        </p:spPr>
      </p:pic>
      <p:pic>
        <p:nvPicPr>
          <p:cNvPr id="10" name="table">
            <a:extLst>
              <a:ext uri="{FF2B5EF4-FFF2-40B4-BE49-F238E27FC236}">
                <a16:creationId xmlns:a16="http://schemas.microsoft.com/office/drawing/2014/main" id="{C95FC29F-83FD-48DE-BEB5-3CEEE9D6AF24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089127" y="2934512"/>
            <a:ext cx="707958" cy="2445914"/>
          </a:xfrm>
          <a:prstGeom prst="rect">
            <a:avLst/>
          </a:prstGeom>
        </p:spPr>
      </p:pic>
      <p:pic>
        <p:nvPicPr>
          <p:cNvPr id="11" name="table">
            <a:extLst>
              <a:ext uri="{FF2B5EF4-FFF2-40B4-BE49-F238E27FC236}">
                <a16:creationId xmlns:a16="http://schemas.microsoft.com/office/drawing/2014/main" id="{2575936E-994B-400A-963C-7723722DC434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426749" y="2917080"/>
            <a:ext cx="707958" cy="2445914"/>
          </a:xfrm>
          <a:prstGeom prst="rect">
            <a:avLst/>
          </a:prstGeom>
        </p:spPr>
      </p:pic>
      <p:cxnSp>
        <p:nvCxnSpPr>
          <p:cNvPr id="12" name="Elbow Connector 33">
            <a:extLst>
              <a:ext uri="{FF2B5EF4-FFF2-40B4-BE49-F238E27FC236}">
                <a16:creationId xmlns:a16="http://schemas.microsoft.com/office/drawing/2014/main" id="{29EA7ED5-CC94-4033-9C13-E9E8E3008B8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71496" y="3077340"/>
            <a:ext cx="1463040" cy="365760"/>
          </a:xfrm>
          <a:prstGeom prst="bentConnector3">
            <a:avLst>
              <a:gd name="adj1" fmla="val 100115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31">
            <a:extLst>
              <a:ext uri="{FF2B5EF4-FFF2-40B4-BE49-F238E27FC236}">
                <a16:creationId xmlns:a16="http://schemas.microsoft.com/office/drawing/2014/main" id="{5B8483BA-5C13-40EE-81FE-D41B2E942743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21321" y="3205768"/>
            <a:ext cx="1737360" cy="365760"/>
          </a:xfrm>
          <a:prstGeom prst="bentConnector3">
            <a:avLst>
              <a:gd name="adj1" fmla="val 10008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45">
            <a:extLst>
              <a:ext uri="{FF2B5EF4-FFF2-40B4-BE49-F238E27FC236}">
                <a16:creationId xmlns:a16="http://schemas.microsoft.com/office/drawing/2014/main" id="{DFCF27B9-FEE7-4222-B576-AF0346AABE77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31027" y="2755687"/>
            <a:ext cx="822960" cy="365760"/>
          </a:xfrm>
          <a:prstGeom prst="bentConnector3">
            <a:avLst>
              <a:gd name="adj1" fmla="val 10021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6">
            <a:extLst>
              <a:ext uri="{FF2B5EF4-FFF2-40B4-BE49-F238E27FC236}">
                <a16:creationId xmlns:a16="http://schemas.microsoft.com/office/drawing/2014/main" id="{1F0649D2-29D1-40B2-9731-7A997955949C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94307" y="3537251"/>
            <a:ext cx="2377440" cy="365760"/>
          </a:xfrm>
          <a:prstGeom prst="bentConnector3">
            <a:avLst>
              <a:gd name="adj1" fmla="val 10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78">
            <a:extLst>
              <a:ext uri="{FF2B5EF4-FFF2-40B4-BE49-F238E27FC236}">
                <a16:creationId xmlns:a16="http://schemas.microsoft.com/office/drawing/2014/main" id="{ADB040C6-1AA5-416D-95AC-904D8635A0C2}"/>
              </a:ext>
            </a:extLst>
          </p:cNvPr>
          <p:cNvSpPr>
            <a:spLocks/>
          </p:cNvSpPr>
          <p:nvPr/>
        </p:nvSpPr>
        <p:spPr>
          <a:xfrm>
            <a:off x="5783983" y="3951296"/>
            <a:ext cx="640080" cy="1385381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17" name="Freeform 74">
            <a:extLst>
              <a:ext uri="{FF2B5EF4-FFF2-40B4-BE49-F238E27FC236}">
                <a16:creationId xmlns:a16="http://schemas.microsoft.com/office/drawing/2014/main" id="{D5F086BA-AC34-452E-A2B7-852B9FE698C8}"/>
              </a:ext>
            </a:extLst>
          </p:cNvPr>
          <p:cNvSpPr>
            <a:spLocks/>
          </p:cNvSpPr>
          <p:nvPr/>
        </p:nvSpPr>
        <p:spPr>
          <a:xfrm>
            <a:off x="4448223" y="4252260"/>
            <a:ext cx="640080" cy="1098750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18" name="TextBox 36">
            <a:extLst>
              <a:ext uri="{FF2B5EF4-FFF2-40B4-BE49-F238E27FC236}">
                <a16:creationId xmlns:a16="http://schemas.microsoft.com/office/drawing/2014/main" id="{540DE664-E95B-4A86-AC14-50A6CA26FFED}"/>
              </a:ext>
            </a:extLst>
          </p:cNvPr>
          <p:cNvSpPr txBox="1"/>
          <p:nvPr/>
        </p:nvSpPr>
        <p:spPr>
          <a:xfrm>
            <a:off x="7628275" y="2902709"/>
            <a:ext cx="963910" cy="859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4KB page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Freeform 73">
            <a:extLst>
              <a:ext uri="{FF2B5EF4-FFF2-40B4-BE49-F238E27FC236}">
                <a16:creationId xmlns:a16="http://schemas.microsoft.com/office/drawing/2014/main" id="{CE45CD7C-5EE2-4FB6-8B06-E28C4DC07B9F}"/>
              </a:ext>
            </a:extLst>
          </p:cNvPr>
          <p:cNvSpPr>
            <a:spLocks/>
          </p:cNvSpPr>
          <p:nvPr/>
        </p:nvSpPr>
        <p:spPr>
          <a:xfrm>
            <a:off x="3137534" y="4858959"/>
            <a:ext cx="640080" cy="477718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FD747E-F13C-42DC-9F9C-6D92093EAB3B}"/>
              </a:ext>
            </a:extLst>
          </p:cNvPr>
          <p:cNvCxnSpPr/>
          <p:nvPr/>
        </p:nvCxnSpPr>
        <p:spPr>
          <a:xfrm>
            <a:off x="1485029" y="5342649"/>
            <a:ext cx="98024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36">
            <a:extLst>
              <a:ext uri="{FF2B5EF4-FFF2-40B4-BE49-F238E27FC236}">
                <a16:creationId xmlns:a16="http://schemas.microsoft.com/office/drawing/2014/main" id="{075D18E2-87CF-4DFA-BC2F-5FE4796F86BF}"/>
              </a:ext>
            </a:extLst>
          </p:cNvPr>
          <p:cNvSpPr txBox="1"/>
          <p:nvPr/>
        </p:nvSpPr>
        <p:spPr>
          <a:xfrm>
            <a:off x="488445" y="5127676"/>
            <a:ext cx="982062" cy="4180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CR3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Elbow Connector 45">
            <a:extLst>
              <a:ext uri="{FF2B5EF4-FFF2-40B4-BE49-F238E27FC236}">
                <a16:creationId xmlns:a16="http://schemas.microsoft.com/office/drawing/2014/main" id="{D0707585-D84B-4CEB-8FC7-AD8BAB7F462A}"/>
              </a:ext>
            </a:extLst>
          </p:cNvPr>
          <p:cNvCxnSpPr/>
          <p:nvPr/>
        </p:nvCxnSpPr>
        <p:spPr>
          <a:xfrm rot="16200000" flipH="1">
            <a:off x="7123645" y="2756702"/>
            <a:ext cx="731520" cy="272291"/>
          </a:xfrm>
          <a:prstGeom prst="bentConnector3">
            <a:avLst>
              <a:gd name="adj1" fmla="val 10021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78">
            <a:extLst>
              <a:ext uri="{FF2B5EF4-FFF2-40B4-BE49-F238E27FC236}">
                <a16:creationId xmlns:a16="http://schemas.microsoft.com/office/drawing/2014/main" id="{3406A361-FF1A-40F3-A581-DAE4FB501271}"/>
              </a:ext>
            </a:extLst>
          </p:cNvPr>
          <p:cNvSpPr/>
          <p:nvPr/>
        </p:nvSpPr>
        <p:spPr>
          <a:xfrm>
            <a:off x="7099288" y="3420766"/>
            <a:ext cx="544583" cy="343957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28" name="TextBox 36">
            <a:extLst>
              <a:ext uri="{FF2B5EF4-FFF2-40B4-BE49-F238E27FC236}">
                <a16:creationId xmlns:a16="http://schemas.microsoft.com/office/drawing/2014/main" id="{5262A272-D793-41ED-99ED-03A5F0760390}"/>
              </a:ext>
            </a:extLst>
          </p:cNvPr>
          <p:cNvSpPr txBox="1"/>
          <p:nvPr/>
        </p:nvSpPr>
        <p:spPr>
          <a:xfrm>
            <a:off x="2465279" y="6097732"/>
            <a:ext cx="4634010" cy="4624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4KB pages containing PTEs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519C668-66D9-4A54-B207-38AF343C13FC}"/>
              </a:ext>
            </a:extLst>
          </p:cNvPr>
          <p:cNvCxnSpPr>
            <a:cxnSpLocks/>
            <a:stCxn id="28" idx="0"/>
            <a:endCxn id="8" idx="2"/>
          </p:cNvCxnSpPr>
          <p:nvPr/>
        </p:nvCxnSpPr>
        <p:spPr>
          <a:xfrm flipH="1" flipV="1">
            <a:off x="2819257" y="5351010"/>
            <a:ext cx="1963027" cy="746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2D36FE-0C45-4616-BAB1-B379C94E4D03}"/>
              </a:ext>
            </a:extLst>
          </p:cNvPr>
          <p:cNvCxnSpPr>
            <a:cxnSpLocks/>
            <a:stCxn id="28" idx="0"/>
            <a:endCxn id="9" idx="2"/>
          </p:cNvCxnSpPr>
          <p:nvPr/>
        </p:nvCxnSpPr>
        <p:spPr>
          <a:xfrm flipH="1" flipV="1">
            <a:off x="4121479" y="5362994"/>
            <a:ext cx="660805" cy="73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024715A-AC83-4272-8613-42D34ECC724C}"/>
              </a:ext>
            </a:extLst>
          </p:cNvPr>
          <p:cNvCxnSpPr>
            <a:cxnSpLocks/>
            <a:stCxn id="28" idx="0"/>
            <a:endCxn id="10" idx="2"/>
          </p:cNvCxnSpPr>
          <p:nvPr/>
        </p:nvCxnSpPr>
        <p:spPr>
          <a:xfrm flipV="1">
            <a:off x="4782284" y="5380426"/>
            <a:ext cx="660822" cy="717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B8A6E0D-DF1E-4D93-B460-FAEF550D1520}"/>
              </a:ext>
            </a:extLst>
          </p:cNvPr>
          <p:cNvCxnSpPr>
            <a:cxnSpLocks/>
            <a:stCxn id="28" idx="0"/>
            <a:endCxn id="11" idx="2"/>
          </p:cNvCxnSpPr>
          <p:nvPr/>
        </p:nvCxnSpPr>
        <p:spPr>
          <a:xfrm flipV="1">
            <a:off x="4782284" y="5362994"/>
            <a:ext cx="1998444" cy="73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1C9961CD-3AAC-404C-B6AE-8B2577741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411074"/>
              </p:ext>
            </p:extLst>
          </p:nvPr>
        </p:nvGraphicFramePr>
        <p:xfrm>
          <a:off x="457200" y="1800565"/>
          <a:ext cx="7818893" cy="72567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46136">
                  <a:extLst>
                    <a:ext uri="{9D8B030D-6E8A-4147-A177-3AD203B41FA5}">
                      <a16:colId xmlns:a16="http://schemas.microsoft.com/office/drawing/2014/main" val="2649531113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339828405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1577572658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3668831837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2659340973"/>
                    </a:ext>
                  </a:extLst>
                </a:gridCol>
                <a:gridCol w="1303149">
                  <a:extLst>
                    <a:ext uri="{9D8B030D-6E8A-4147-A177-3AD203B41FA5}">
                      <a16:colId xmlns:a16="http://schemas.microsoft.com/office/drawing/2014/main" val="3623138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63      48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47          39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38           30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29          21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20           12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11            0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extLst>
                  <a:ext uri="{0D108BD9-81ED-4DB2-BD59-A6C34878D82A}">
                    <a16:rowId xmlns:a16="http://schemas.microsoft.com/office/drawing/2014/main" val="2701445456"/>
                  </a:ext>
                </a:extLst>
              </a:tr>
              <a:tr h="257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unused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offset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extLst>
                  <a:ext uri="{0D108BD9-81ED-4DB2-BD59-A6C34878D82A}">
                    <a16:rowId xmlns:a16="http://schemas.microsoft.com/office/drawing/2014/main" val="1370510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45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>
            <a:extLst>
              <a:ext uri="{FF2B5EF4-FFF2-40B4-BE49-F238E27FC236}">
                <a16:creationId xmlns:a16="http://schemas.microsoft.com/office/drawing/2014/main" id="{E2C9A00C-A412-42A1-BB16-5FFB191C1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זיכרון פיזי</a:t>
            </a:r>
            <a:endParaRPr lang="en-US" altLang="en-US" dirty="0"/>
          </a:p>
        </p:txBody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EA87118B-E786-45BA-BB38-05E0432DBB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התקני האיחסון במחשב נחלקים לשניים:</a:t>
            </a:r>
            <a:endParaRPr lang="en-US" altLang="en-US" dirty="0"/>
          </a:p>
          <a:p>
            <a:pPr lvl="1"/>
            <a:r>
              <a:rPr lang="he-IL" altLang="en-US" dirty="0"/>
              <a:t>זיכרון (</a:t>
            </a:r>
            <a:r>
              <a:rPr lang="en-US" altLang="en-US" dirty="0"/>
              <a:t>DRAM</a:t>
            </a:r>
            <a:r>
              <a:rPr lang="he-IL" altLang="en-US" dirty="0"/>
              <a:t>) – זיכרון נדיף, קטן יותר ומהיר יותר (סדר גודל </a:t>
            </a:r>
            <a:r>
              <a:rPr lang="en-US" altLang="en-US" dirty="0"/>
              <a:t>100ns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דיסק קשיח – זיכרון עמיד, גדול יותר ואיטי יותר (סדר גודל </a:t>
            </a:r>
            <a:r>
              <a:rPr lang="en-US" altLang="en-US" dirty="0"/>
              <a:t>1ms</a:t>
            </a:r>
            <a:r>
              <a:rPr lang="he-IL" altLang="en-US" dirty="0"/>
              <a:t>).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פקודות מכונה יכולות לפעול רק על רגיסטרים ונתונים בזיכרון.</a:t>
            </a:r>
          </a:p>
          <a:p>
            <a:pPr lvl="1"/>
            <a:r>
              <a:rPr lang="he-IL" altLang="en-US" dirty="0"/>
              <a:t>הקוד המבוצע ע"י המעבד והנתונים הדרושים לביצוע הקוד חייבים להיות בזיכרון בזמן הביצוע.</a:t>
            </a:r>
          </a:p>
          <a:p>
            <a:pPr lvl="1"/>
            <a:r>
              <a:rPr lang="he-IL" altLang="en-US" dirty="0"/>
              <a:t>אם רוצים לעבד מידע מהדיסק, יש להביא אותו לזיכרון, לעבד אותו, ולכתוב את התוצאה חזרה לדיסק.</a:t>
            </a:r>
          </a:p>
          <a:p>
            <a:r>
              <a:rPr lang="he-IL" altLang="en-US" dirty="0"/>
              <a:t>הגישה לזיכרון היא (בסופו של דבר) באמצעות כתובות פיזיות של בתים (</a:t>
            </a:r>
            <a:r>
              <a:rPr lang="en-US" altLang="en-US" dirty="0"/>
              <a:t>bytes</a:t>
            </a:r>
            <a:r>
              <a:rPr lang="he-IL" altLang="en-US" dirty="0"/>
              <a:t>), למשל, עבור זיכרון בגודל </a:t>
            </a:r>
            <a:r>
              <a:rPr lang="en-US" altLang="en-US" dirty="0"/>
              <a:t>8GB</a:t>
            </a:r>
            <a:r>
              <a:rPr lang="he-IL" altLang="en-US" dirty="0"/>
              <a:t> הכתובות הפיזיות הן מספרים שלמים בתחום </a:t>
            </a:r>
            <a:r>
              <a:rPr lang="en-US" altLang="en-US" dirty="0"/>
              <a:t>[0, 8GB - 1]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עם זאת, יש חסרונות רבים לגישה ישירה באמצעות כתובות פיזיות.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8050DE-F223-4CEA-ADC7-84E717C9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89E08C-052C-4977-ADF7-ACACC957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062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70AA-7E7F-4A7E-877F-50A3F6EB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4: דפים גדולים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621A3-1E31-4100-8C45-C57CCBF7D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מעבדי </a:t>
            </a:r>
            <a:r>
              <a:rPr lang="en-US" dirty="0"/>
              <a:t>x86-64</a:t>
            </a:r>
            <a:r>
              <a:rPr lang="he-IL" dirty="0"/>
              <a:t> תומכים גם בדפים גדולים (</a:t>
            </a:r>
            <a:r>
              <a:rPr lang="en-US" dirty="0"/>
              <a:t>huge pages</a:t>
            </a:r>
            <a:r>
              <a:rPr lang="he-IL" dirty="0"/>
              <a:t>).</a:t>
            </a:r>
          </a:p>
          <a:p>
            <a:r>
              <a:rPr lang="he-IL" dirty="0"/>
              <a:t>תרגום של דפים גדולים "הולך" רק דרך 2 או 3 רמות של טבלת הדפים ההיררכית.</a:t>
            </a:r>
          </a:p>
          <a:p>
            <a:r>
              <a:rPr lang="he-IL" dirty="0"/>
              <a:t>הביטים של האינדקסים שנזרקו מצטרפים לשדה </a:t>
            </a:r>
            <a:r>
              <a:rPr lang="en-US" dirty="0"/>
              <a:t>offset</a:t>
            </a:r>
            <a:r>
              <a:rPr lang="he-IL" dirty="0"/>
              <a:t>.</a:t>
            </a:r>
          </a:p>
          <a:p>
            <a:endParaRPr lang="he-IL" dirty="0"/>
          </a:p>
          <a:p>
            <a:r>
              <a:rPr lang="he-IL" dirty="0"/>
              <a:t>השלימו את הסכימות הבאות ומצאו את גודל הדפים הגדולים: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98663-8202-4F2E-8171-15FE2CA3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E092-9A00-4889-842E-95BF021F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981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70AA-7E7F-4A7E-877F-50A3F6EB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4: דפים גדולים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98663-8202-4F2E-8171-15FE2CA3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E092-9A00-4889-842E-95BF021F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8" name="table">
            <a:extLst>
              <a:ext uri="{FF2B5EF4-FFF2-40B4-BE49-F238E27FC236}">
                <a16:creationId xmlns:a16="http://schemas.microsoft.com/office/drawing/2014/main" id="{3771F05B-10F8-432F-909A-8D46080FC73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65278" y="2914650"/>
            <a:ext cx="707958" cy="2436360"/>
          </a:xfrm>
          <a:prstGeom prst="rect">
            <a:avLst/>
          </a:prstGeom>
        </p:spPr>
      </p:pic>
      <p:pic>
        <p:nvPicPr>
          <p:cNvPr id="9" name="table">
            <a:extLst>
              <a:ext uri="{FF2B5EF4-FFF2-40B4-BE49-F238E27FC236}">
                <a16:creationId xmlns:a16="http://schemas.microsoft.com/office/drawing/2014/main" id="{83F3167C-32B4-45E1-9DB9-514C6F441C6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767500" y="2917080"/>
            <a:ext cx="707958" cy="2445914"/>
          </a:xfrm>
          <a:prstGeom prst="rect">
            <a:avLst/>
          </a:prstGeom>
        </p:spPr>
      </p:pic>
      <p:pic>
        <p:nvPicPr>
          <p:cNvPr id="10" name="table">
            <a:extLst>
              <a:ext uri="{FF2B5EF4-FFF2-40B4-BE49-F238E27FC236}">
                <a16:creationId xmlns:a16="http://schemas.microsoft.com/office/drawing/2014/main" id="{C95FC29F-83FD-48DE-BEB5-3CEEE9D6AF24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089127" y="2934512"/>
            <a:ext cx="707958" cy="2445914"/>
          </a:xfrm>
          <a:prstGeom prst="rect">
            <a:avLst/>
          </a:prstGeom>
        </p:spPr>
      </p:pic>
      <p:cxnSp>
        <p:nvCxnSpPr>
          <p:cNvPr id="12" name="Elbow Connector 33">
            <a:extLst>
              <a:ext uri="{FF2B5EF4-FFF2-40B4-BE49-F238E27FC236}">
                <a16:creationId xmlns:a16="http://schemas.microsoft.com/office/drawing/2014/main" id="{29EA7ED5-CC94-4033-9C13-E9E8E3008B8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71496" y="3077340"/>
            <a:ext cx="1463040" cy="365760"/>
          </a:xfrm>
          <a:prstGeom prst="bentConnector3">
            <a:avLst>
              <a:gd name="adj1" fmla="val 100115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31">
            <a:extLst>
              <a:ext uri="{FF2B5EF4-FFF2-40B4-BE49-F238E27FC236}">
                <a16:creationId xmlns:a16="http://schemas.microsoft.com/office/drawing/2014/main" id="{5B8483BA-5C13-40EE-81FE-D41B2E942743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21321" y="3205768"/>
            <a:ext cx="1737360" cy="365760"/>
          </a:xfrm>
          <a:prstGeom prst="bentConnector3">
            <a:avLst>
              <a:gd name="adj1" fmla="val 10008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6">
            <a:extLst>
              <a:ext uri="{FF2B5EF4-FFF2-40B4-BE49-F238E27FC236}">
                <a16:creationId xmlns:a16="http://schemas.microsoft.com/office/drawing/2014/main" id="{1F0649D2-29D1-40B2-9731-7A997955949C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94307" y="3537251"/>
            <a:ext cx="2377440" cy="365760"/>
          </a:xfrm>
          <a:prstGeom prst="bentConnector3">
            <a:avLst>
              <a:gd name="adj1" fmla="val 10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74">
            <a:extLst>
              <a:ext uri="{FF2B5EF4-FFF2-40B4-BE49-F238E27FC236}">
                <a16:creationId xmlns:a16="http://schemas.microsoft.com/office/drawing/2014/main" id="{D5F086BA-AC34-452E-A2B7-852B9FE698C8}"/>
              </a:ext>
            </a:extLst>
          </p:cNvPr>
          <p:cNvSpPr>
            <a:spLocks/>
          </p:cNvSpPr>
          <p:nvPr/>
        </p:nvSpPr>
        <p:spPr>
          <a:xfrm>
            <a:off x="4448223" y="4252260"/>
            <a:ext cx="640080" cy="1098750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18" name="TextBox 36">
            <a:extLst>
              <a:ext uri="{FF2B5EF4-FFF2-40B4-BE49-F238E27FC236}">
                <a16:creationId xmlns:a16="http://schemas.microsoft.com/office/drawing/2014/main" id="{540DE664-E95B-4A86-AC14-50A6CA26FFED}"/>
              </a:ext>
            </a:extLst>
          </p:cNvPr>
          <p:cNvSpPr txBox="1"/>
          <p:nvPr/>
        </p:nvSpPr>
        <p:spPr>
          <a:xfrm>
            <a:off x="7615023" y="2902709"/>
            <a:ext cx="963910" cy="859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???</a:t>
            </a:r>
            <a:b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page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Freeform 73">
            <a:extLst>
              <a:ext uri="{FF2B5EF4-FFF2-40B4-BE49-F238E27FC236}">
                <a16:creationId xmlns:a16="http://schemas.microsoft.com/office/drawing/2014/main" id="{CE45CD7C-5EE2-4FB6-8B06-E28C4DC07B9F}"/>
              </a:ext>
            </a:extLst>
          </p:cNvPr>
          <p:cNvSpPr>
            <a:spLocks/>
          </p:cNvSpPr>
          <p:nvPr/>
        </p:nvSpPr>
        <p:spPr>
          <a:xfrm>
            <a:off x="3137534" y="4858959"/>
            <a:ext cx="640080" cy="477718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FD747E-F13C-42DC-9F9C-6D92093EAB3B}"/>
              </a:ext>
            </a:extLst>
          </p:cNvPr>
          <p:cNvCxnSpPr/>
          <p:nvPr/>
        </p:nvCxnSpPr>
        <p:spPr>
          <a:xfrm>
            <a:off x="1485029" y="5342649"/>
            <a:ext cx="98024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36">
            <a:extLst>
              <a:ext uri="{FF2B5EF4-FFF2-40B4-BE49-F238E27FC236}">
                <a16:creationId xmlns:a16="http://schemas.microsoft.com/office/drawing/2014/main" id="{075D18E2-87CF-4DFA-BC2F-5FE4796F86BF}"/>
              </a:ext>
            </a:extLst>
          </p:cNvPr>
          <p:cNvSpPr txBox="1"/>
          <p:nvPr/>
        </p:nvSpPr>
        <p:spPr>
          <a:xfrm>
            <a:off x="488445" y="5127676"/>
            <a:ext cx="982062" cy="4180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CR3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Elbow Connector 45">
            <a:extLst>
              <a:ext uri="{FF2B5EF4-FFF2-40B4-BE49-F238E27FC236}">
                <a16:creationId xmlns:a16="http://schemas.microsoft.com/office/drawing/2014/main" id="{D0707585-D84B-4CEB-8FC7-AD8BAB7F462A}"/>
              </a:ext>
            </a:extLst>
          </p:cNvPr>
          <p:cNvCxnSpPr/>
          <p:nvPr/>
        </p:nvCxnSpPr>
        <p:spPr>
          <a:xfrm rot="16200000" flipH="1">
            <a:off x="6970605" y="2620140"/>
            <a:ext cx="731520" cy="548640"/>
          </a:xfrm>
          <a:prstGeom prst="bentConnector3">
            <a:avLst>
              <a:gd name="adj1" fmla="val 10021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78">
            <a:extLst>
              <a:ext uri="{FF2B5EF4-FFF2-40B4-BE49-F238E27FC236}">
                <a16:creationId xmlns:a16="http://schemas.microsoft.com/office/drawing/2014/main" id="{3406A361-FF1A-40F3-A581-DAE4FB501271}"/>
              </a:ext>
            </a:extLst>
          </p:cNvPr>
          <p:cNvSpPr/>
          <p:nvPr/>
        </p:nvSpPr>
        <p:spPr>
          <a:xfrm flipV="1">
            <a:off x="5783833" y="3762467"/>
            <a:ext cx="1828800" cy="182880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28" name="TextBox 36">
            <a:extLst>
              <a:ext uri="{FF2B5EF4-FFF2-40B4-BE49-F238E27FC236}">
                <a16:creationId xmlns:a16="http://schemas.microsoft.com/office/drawing/2014/main" id="{5262A272-D793-41ED-99ED-03A5F0760390}"/>
              </a:ext>
            </a:extLst>
          </p:cNvPr>
          <p:cNvSpPr txBox="1"/>
          <p:nvPr/>
        </p:nvSpPr>
        <p:spPr>
          <a:xfrm>
            <a:off x="2465279" y="6097732"/>
            <a:ext cx="4634010" cy="4624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4KB pages containing PTEs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519C668-66D9-4A54-B207-38AF343C13FC}"/>
              </a:ext>
            </a:extLst>
          </p:cNvPr>
          <p:cNvCxnSpPr>
            <a:cxnSpLocks/>
            <a:stCxn id="28" idx="0"/>
            <a:endCxn id="8" idx="2"/>
          </p:cNvCxnSpPr>
          <p:nvPr/>
        </p:nvCxnSpPr>
        <p:spPr>
          <a:xfrm flipH="1" flipV="1">
            <a:off x="2819257" y="5351010"/>
            <a:ext cx="1963027" cy="746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2D36FE-0C45-4616-BAB1-B379C94E4D03}"/>
              </a:ext>
            </a:extLst>
          </p:cNvPr>
          <p:cNvCxnSpPr>
            <a:cxnSpLocks/>
            <a:stCxn id="28" idx="0"/>
            <a:endCxn id="9" idx="2"/>
          </p:cNvCxnSpPr>
          <p:nvPr/>
        </p:nvCxnSpPr>
        <p:spPr>
          <a:xfrm flipH="1" flipV="1">
            <a:off x="4121479" y="5362994"/>
            <a:ext cx="660805" cy="73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024715A-AC83-4272-8613-42D34ECC724C}"/>
              </a:ext>
            </a:extLst>
          </p:cNvPr>
          <p:cNvCxnSpPr>
            <a:cxnSpLocks/>
            <a:stCxn id="28" idx="0"/>
            <a:endCxn id="10" idx="2"/>
          </p:cNvCxnSpPr>
          <p:nvPr/>
        </p:nvCxnSpPr>
        <p:spPr>
          <a:xfrm flipV="1">
            <a:off x="4782284" y="5380426"/>
            <a:ext cx="660822" cy="717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B37D558D-2E50-4441-8F19-F8C167E8F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35459"/>
              </p:ext>
            </p:extLst>
          </p:nvPr>
        </p:nvGraphicFramePr>
        <p:xfrm>
          <a:off x="457200" y="1800565"/>
          <a:ext cx="7818893" cy="72567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46136">
                  <a:extLst>
                    <a:ext uri="{9D8B030D-6E8A-4147-A177-3AD203B41FA5}">
                      <a16:colId xmlns:a16="http://schemas.microsoft.com/office/drawing/2014/main" val="2649531113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339828405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1577572658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3668831837"/>
                    </a:ext>
                  </a:extLst>
                </a:gridCol>
                <a:gridCol w="2670551">
                  <a:extLst>
                    <a:ext uri="{9D8B030D-6E8A-4147-A177-3AD203B41FA5}">
                      <a16:colId xmlns:a16="http://schemas.microsoft.com/office/drawing/2014/main" val="2659340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63    </a:t>
                      </a: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r>
                        <a:rPr lang="en-US" sz="1800" kern="1200" dirty="0">
                          <a:effectLst/>
                        </a:rPr>
                        <a:t>     </a:t>
                      </a: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r>
                        <a:rPr lang="en-US" sz="1800" kern="1200" dirty="0">
                          <a:effectLst/>
                        </a:rPr>
                        <a:t>     </a:t>
                      </a: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r>
                        <a:rPr lang="en-US" sz="1800" kern="1200" dirty="0">
                          <a:effectLst/>
                        </a:rPr>
                        <a:t>     </a:t>
                      </a: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r>
                        <a:rPr lang="en-US" sz="1800" kern="1200" dirty="0">
                          <a:effectLst/>
                        </a:rPr>
                        <a:t>                              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extLst>
                  <a:ext uri="{0D108BD9-81ED-4DB2-BD59-A6C34878D82A}">
                    <a16:rowId xmlns:a16="http://schemas.microsoft.com/office/drawing/2014/main" val="2701445456"/>
                  </a:ext>
                </a:extLst>
              </a:tr>
              <a:tr h="257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unused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offset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extLst>
                  <a:ext uri="{0D108BD9-81ED-4DB2-BD59-A6C34878D82A}">
                    <a16:rowId xmlns:a16="http://schemas.microsoft.com/office/drawing/2014/main" val="1370510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8783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70AA-7E7F-4A7E-877F-50A3F6EB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4: דפים גדולים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98663-8202-4F2E-8171-15FE2CA3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E092-9A00-4889-842E-95BF021F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8" name="table">
            <a:extLst>
              <a:ext uri="{FF2B5EF4-FFF2-40B4-BE49-F238E27FC236}">
                <a16:creationId xmlns:a16="http://schemas.microsoft.com/office/drawing/2014/main" id="{3771F05B-10F8-432F-909A-8D46080FC73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65278" y="2914650"/>
            <a:ext cx="707958" cy="2436360"/>
          </a:xfrm>
          <a:prstGeom prst="rect">
            <a:avLst/>
          </a:prstGeom>
        </p:spPr>
      </p:pic>
      <p:pic>
        <p:nvPicPr>
          <p:cNvPr id="9" name="table">
            <a:extLst>
              <a:ext uri="{FF2B5EF4-FFF2-40B4-BE49-F238E27FC236}">
                <a16:creationId xmlns:a16="http://schemas.microsoft.com/office/drawing/2014/main" id="{83F3167C-32B4-45E1-9DB9-514C6F441C6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767500" y="2917080"/>
            <a:ext cx="707958" cy="2445914"/>
          </a:xfrm>
          <a:prstGeom prst="rect">
            <a:avLst/>
          </a:prstGeom>
        </p:spPr>
      </p:pic>
      <p:pic>
        <p:nvPicPr>
          <p:cNvPr id="10" name="table">
            <a:extLst>
              <a:ext uri="{FF2B5EF4-FFF2-40B4-BE49-F238E27FC236}">
                <a16:creationId xmlns:a16="http://schemas.microsoft.com/office/drawing/2014/main" id="{C95FC29F-83FD-48DE-BEB5-3CEEE9D6AF24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089127" y="2934512"/>
            <a:ext cx="707958" cy="2445914"/>
          </a:xfrm>
          <a:prstGeom prst="rect">
            <a:avLst/>
          </a:prstGeom>
        </p:spPr>
      </p:pic>
      <p:cxnSp>
        <p:nvCxnSpPr>
          <p:cNvPr id="12" name="Elbow Connector 33">
            <a:extLst>
              <a:ext uri="{FF2B5EF4-FFF2-40B4-BE49-F238E27FC236}">
                <a16:creationId xmlns:a16="http://schemas.microsoft.com/office/drawing/2014/main" id="{29EA7ED5-CC94-4033-9C13-E9E8E3008B8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71496" y="3077340"/>
            <a:ext cx="1463040" cy="365760"/>
          </a:xfrm>
          <a:prstGeom prst="bentConnector3">
            <a:avLst>
              <a:gd name="adj1" fmla="val 100115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31">
            <a:extLst>
              <a:ext uri="{FF2B5EF4-FFF2-40B4-BE49-F238E27FC236}">
                <a16:creationId xmlns:a16="http://schemas.microsoft.com/office/drawing/2014/main" id="{5B8483BA-5C13-40EE-81FE-D41B2E942743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21321" y="3205768"/>
            <a:ext cx="1737360" cy="365760"/>
          </a:xfrm>
          <a:prstGeom prst="bentConnector3">
            <a:avLst>
              <a:gd name="adj1" fmla="val 10008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6">
            <a:extLst>
              <a:ext uri="{FF2B5EF4-FFF2-40B4-BE49-F238E27FC236}">
                <a16:creationId xmlns:a16="http://schemas.microsoft.com/office/drawing/2014/main" id="{1F0649D2-29D1-40B2-9731-7A997955949C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94307" y="3537251"/>
            <a:ext cx="2377440" cy="365760"/>
          </a:xfrm>
          <a:prstGeom prst="bentConnector3">
            <a:avLst>
              <a:gd name="adj1" fmla="val 10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74">
            <a:extLst>
              <a:ext uri="{FF2B5EF4-FFF2-40B4-BE49-F238E27FC236}">
                <a16:creationId xmlns:a16="http://schemas.microsoft.com/office/drawing/2014/main" id="{D5F086BA-AC34-452E-A2B7-852B9FE698C8}"/>
              </a:ext>
            </a:extLst>
          </p:cNvPr>
          <p:cNvSpPr>
            <a:spLocks/>
          </p:cNvSpPr>
          <p:nvPr/>
        </p:nvSpPr>
        <p:spPr>
          <a:xfrm>
            <a:off x="4448223" y="4252260"/>
            <a:ext cx="640080" cy="1098750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18" name="TextBox 36">
            <a:extLst>
              <a:ext uri="{FF2B5EF4-FFF2-40B4-BE49-F238E27FC236}">
                <a16:creationId xmlns:a16="http://schemas.microsoft.com/office/drawing/2014/main" id="{540DE664-E95B-4A86-AC14-50A6CA26FFED}"/>
              </a:ext>
            </a:extLst>
          </p:cNvPr>
          <p:cNvSpPr txBox="1"/>
          <p:nvPr/>
        </p:nvSpPr>
        <p:spPr>
          <a:xfrm>
            <a:off x="7615023" y="2902709"/>
            <a:ext cx="963910" cy="859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2MB</a:t>
            </a:r>
            <a:b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page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Freeform 73">
            <a:extLst>
              <a:ext uri="{FF2B5EF4-FFF2-40B4-BE49-F238E27FC236}">
                <a16:creationId xmlns:a16="http://schemas.microsoft.com/office/drawing/2014/main" id="{CE45CD7C-5EE2-4FB6-8B06-E28C4DC07B9F}"/>
              </a:ext>
            </a:extLst>
          </p:cNvPr>
          <p:cNvSpPr>
            <a:spLocks/>
          </p:cNvSpPr>
          <p:nvPr/>
        </p:nvSpPr>
        <p:spPr>
          <a:xfrm>
            <a:off x="3137534" y="4858959"/>
            <a:ext cx="640080" cy="477718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FD747E-F13C-42DC-9F9C-6D92093EAB3B}"/>
              </a:ext>
            </a:extLst>
          </p:cNvPr>
          <p:cNvCxnSpPr/>
          <p:nvPr/>
        </p:nvCxnSpPr>
        <p:spPr>
          <a:xfrm>
            <a:off x="1485029" y="5342649"/>
            <a:ext cx="98024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36">
            <a:extLst>
              <a:ext uri="{FF2B5EF4-FFF2-40B4-BE49-F238E27FC236}">
                <a16:creationId xmlns:a16="http://schemas.microsoft.com/office/drawing/2014/main" id="{075D18E2-87CF-4DFA-BC2F-5FE4796F86BF}"/>
              </a:ext>
            </a:extLst>
          </p:cNvPr>
          <p:cNvSpPr txBox="1"/>
          <p:nvPr/>
        </p:nvSpPr>
        <p:spPr>
          <a:xfrm>
            <a:off x="488445" y="5127676"/>
            <a:ext cx="982062" cy="4180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CR3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Elbow Connector 45">
            <a:extLst>
              <a:ext uri="{FF2B5EF4-FFF2-40B4-BE49-F238E27FC236}">
                <a16:creationId xmlns:a16="http://schemas.microsoft.com/office/drawing/2014/main" id="{D0707585-D84B-4CEB-8FC7-AD8BAB7F462A}"/>
              </a:ext>
            </a:extLst>
          </p:cNvPr>
          <p:cNvCxnSpPr/>
          <p:nvPr/>
        </p:nvCxnSpPr>
        <p:spPr>
          <a:xfrm rot="16200000" flipH="1">
            <a:off x="6970605" y="2620140"/>
            <a:ext cx="731520" cy="548640"/>
          </a:xfrm>
          <a:prstGeom prst="bentConnector3">
            <a:avLst>
              <a:gd name="adj1" fmla="val 10021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78">
            <a:extLst>
              <a:ext uri="{FF2B5EF4-FFF2-40B4-BE49-F238E27FC236}">
                <a16:creationId xmlns:a16="http://schemas.microsoft.com/office/drawing/2014/main" id="{3406A361-FF1A-40F3-A581-DAE4FB501271}"/>
              </a:ext>
            </a:extLst>
          </p:cNvPr>
          <p:cNvSpPr/>
          <p:nvPr/>
        </p:nvSpPr>
        <p:spPr>
          <a:xfrm flipV="1">
            <a:off x="5783833" y="3762467"/>
            <a:ext cx="1828800" cy="182880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28" name="TextBox 36">
            <a:extLst>
              <a:ext uri="{FF2B5EF4-FFF2-40B4-BE49-F238E27FC236}">
                <a16:creationId xmlns:a16="http://schemas.microsoft.com/office/drawing/2014/main" id="{5262A272-D793-41ED-99ED-03A5F0760390}"/>
              </a:ext>
            </a:extLst>
          </p:cNvPr>
          <p:cNvSpPr txBox="1"/>
          <p:nvPr/>
        </p:nvSpPr>
        <p:spPr>
          <a:xfrm>
            <a:off x="2465279" y="6097732"/>
            <a:ext cx="4634010" cy="4624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4KB pages containing PTEs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519C668-66D9-4A54-B207-38AF343C13FC}"/>
              </a:ext>
            </a:extLst>
          </p:cNvPr>
          <p:cNvCxnSpPr>
            <a:cxnSpLocks/>
            <a:stCxn id="28" idx="0"/>
            <a:endCxn id="8" idx="2"/>
          </p:cNvCxnSpPr>
          <p:nvPr/>
        </p:nvCxnSpPr>
        <p:spPr>
          <a:xfrm flipH="1" flipV="1">
            <a:off x="2819257" y="5351010"/>
            <a:ext cx="1963027" cy="746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2D36FE-0C45-4616-BAB1-B379C94E4D03}"/>
              </a:ext>
            </a:extLst>
          </p:cNvPr>
          <p:cNvCxnSpPr>
            <a:cxnSpLocks/>
            <a:stCxn id="28" idx="0"/>
            <a:endCxn id="9" idx="2"/>
          </p:cNvCxnSpPr>
          <p:nvPr/>
        </p:nvCxnSpPr>
        <p:spPr>
          <a:xfrm flipH="1" flipV="1">
            <a:off x="4121479" y="5362994"/>
            <a:ext cx="660805" cy="73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024715A-AC83-4272-8613-42D34ECC724C}"/>
              </a:ext>
            </a:extLst>
          </p:cNvPr>
          <p:cNvCxnSpPr>
            <a:cxnSpLocks/>
            <a:stCxn id="28" idx="0"/>
            <a:endCxn id="10" idx="2"/>
          </p:cNvCxnSpPr>
          <p:nvPr/>
        </p:nvCxnSpPr>
        <p:spPr>
          <a:xfrm flipV="1">
            <a:off x="4782284" y="5380426"/>
            <a:ext cx="660822" cy="717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B37D558D-2E50-4441-8F19-F8C167E8F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24540"/>
              </p:ext>
            </p:extLst>
          </p:nvPr>
        </p:nvGraphicFramePr>
        <p:xfrm>
          <a:off x="457200" y="1800565"/>
          <a:ext cx="7818893" cy="72567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46136">
                  <a:extLst>
                    <a:ext uri="{9D8B030D-6E8A-4147-A177-3AD203B41FA5}">
                      <a16:colId xmlns:a16="http://schemas.microsoft.com/office/drawing/2014/main" val="2649531113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339828405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1577572658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3668831837"/>
                    </a:ext>
                  </a:extLst>
                </a:gridCol>
                <a:gridCol w="2670551">
                  <a:extLst>
                    <a:ext uri="{9D8B030D-6E8A-4147-A177-3AD203B41FA5}">
                      <a16:colId xmlns:a16="http://schemas.microsoft.com/office/drawing/2014/main" val="2659340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63      48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47          39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38          30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29          21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20                                0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extLst>
                  <a:ext uri="{0D108BD9-81ED-4DB2-BD59-A6C34878D82A}">
                    <a16:rowId xmlns:a16="http://schemas.microsoft.com/office/drawing/2014/main" val="2701445456"/>
                  </a:ext>
                </a:extLst>
              </a:tr>
              <a:tr h="257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unused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offset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extLst>
                  <a:ext uri="{0D108BD9-81ED-4DB2-BD59-A6C34878D82A}">
                    <a16:rowId xmlns:a16="http://schemas.microsoft.com/office/drawing/2014/main" val="1370510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1642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70AA-7E7F-4A7E-877F-50A3F6EB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4: דפים גדולים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98663-8202-4F2E-8171-15FE2CA3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E092-9A00-4889-842E-95BF021F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8" name="table">
            <a:extLst>
              <a:ext uri="{FF2B5EF4-FFF2-40B4-BE49-F238E27FC236}">
                <a16:creationId xmlns:a16="http://schemas.microsoft.com/office/drawing/2014/main" id="{3771F05B-10F8-432F-909A-8D46080FC73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65278" y="2914650"/>
            <a:ext cx="707958" cy="2436360"/>
          </a:xfrm>
          <a:prstGeom prst="rect">
            <a:avLst/>
          </a:prstGeom>
        </p:spPr>
      </p:pic>
      <p:pic>
        <p:nvPicPr>
          <p:cNvPr id="9" name="table">
            <a:extLst>
              <a:ext uri="{FF2B5EF4-FFF2-40B4-BE49-F238E27FC236}">
                <a16:creationId xmlns:a16="http://schemas.microsoft.com/office/drawing/2014/main" id="{83F3167C-32B4-45E1-9DB9-514C6F441C6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767500" y="2917080"/>
            <a:ext cx="707958" cy="2445914"/>
          </a:xfrm>
          <a:prstGeom prst="rect">
            <a:avLst/>
          </a:prstGeom>
        </p:spPr>
      </p:pic>
      <p:cxnSp>
        <p:nvCxnSpPr>
          <p:cNvPr id="13" name="Elbow Connector 31">
            <a:extLst>
              <a:ext uri="{FF2B5EF4-FFF2-40B4-BE49-F238E27FC236}">
                <a16:creationId xmlns:a16="http://schemas.microsoft.com/office/drawing/2014/main" id="{5B8483BA-5C13-40EE-81FE-D41B2E942743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21321" y="3205768"/>
            <a:ext cx="1737360" cy="365760"/>
          </a:xfrm>
          <a:prstGeom prst="bentConnector3">
            <a:avLst>
              <a:gd name="adj1" fmla="val 10008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6">
            <a:extLst>
              <a:ext uri="{FF2B5EF4-FFF2-40B4-BE49-F238E27FC236}">
                <a16:creationId xmlns:a16="http://schemas.microsoft.com/office/drawing/2014/main" id="{1F0649D2-29D1-40B2-9731-7A997955949C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94307" y="3537251"/>
            <a:ext cx="2377440" cy="365760"/>
          </a:xfrm>
          <a:prstGeom prst="bentConnector3">
            <a:avLst>
              <a:gd name="adj1" fmla="val 10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36">
            <a:extLst>
              <a:ext uri="{FF2B5EF4-FFF2-40B4-BE49-F238E27FC236}">
                <a16:creationId xmlns:a16="http://schemas.microsoft.com/office/drawing/2014/main" id="{540DE664-E95B-4A86-AC14-50A6CA26FFED}"/>
              </a:ext>
            </a:extLst>
          </p:cNvPr>
          <p:cNvSpPr txBox="1"/>
          <p:nvPr/>
        </p:nvSpPr>
        <p:spPr>
          <a:xfrm>
            <a:off x="7615023" y="2902709"/>
            <a:ext cx="963910" cy="859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???</a:t>
            </a:r>
            <a:b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page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Freeform 73">
            <a:extLst>
              <a:ext uri="{FF2B5EF4-FFF2-40B4-BE49-F238E27FC236}">
                <a16:creationId xmlns:a16="http://schemas.microsoft.com/office/drawing/2014/main" id="{CE45CD7C-5EE2-4FB6-8B06-E28C4DC07B9F}"/>
              </a:ext>
            </a:extLst>
          </p:cNvPr>
          <p:cNvSpPr>
            <a:spLocks/>
          </p:cNvSpPr>
          <p:nvPr/>
        </p:nvSpPr>
        <p:spPr>
          <a:xfrm>
            <a:off x="3137534" y="4858959"/>
            <a:ext cx="640080" cy="477718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FD747E-F13C-42DC-9F9C-6D92093EAB3B}"/>
              </a:ext>
            </a:extLst>
          </p:cNvPr>
          <p:cNvCxnSpPr/>
          <p:nvPr/>
        </p:nvCxnSpPr>
        <p:spPr>
          <a:xfrm>
            <a:off x="1485029" y="5342649"/>
            <a:ext cx="98024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36">
            <a:extLst>
              <a:ext uri="{FF2B5EF4-FFF2-40B4-BE49-F238E27FC236}">
                <a16:creationId xmlns:a16="http://schemas.microsoft.com/office/drawing/2014/main" id="{075D18E2-87CF-4DFA-BC2F-5FE4796F86BF}"/>
              </a:ext>
            </a:extLst>
          </p:cNvPr>
          <p:cNvSpPr txBox="1"/>
          <p:nvPr/>
        </p:nvSpPr>
        <p:spPr>
          <a:xfrm>
            <a:off x="488445" y="5127676"/>
            <a:ext cx="982062" cy="4180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CR3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Elbow Connector 45">
            <a:extLst>
              <a:ext uri="{FF2B5EF4-FFF2-40B4-BE49-F238E27FC236}">
                <a16:creationId xmlns:a16="http://schemas.microsoft.com/office/drawing/2014/main" id="{D0707585-D84B-4CEB-8FC7-AD8BAB7F462A}"/>
              </a:ext>
            </a:extLst>
          </p:cNvPr>
          <p:cNvCxnSpPr/>
          <p:nvPr/>
        </p:nvCxnSpPr>
        <p:spPr>
          <a:xfrm rot="16200000" flipH="1">
            <a:off x="6970605" y="2620140"/>
            <a:ext cx="731520" cy="548640"/>
          </a:xfrm>
          <a:prstGeom prst="bentConnector3">
            <a:avLst>
              <a:gd name="adj1" fmla="val 10021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78">
            <a:extLst>
              <a:ext uri="{FF2B5EF4-FFF2-40B4-BE49-F238E27FC236}">
                <a16:creationId xmlns:a16="http://schemas.microsoft.com/office/drawing/2014/main" id="{3406A361-FF1A-40F3-A581-DAE4FB501271}"/>
              </a:ext>
            </a:extLst>
          </p:cNvPr>
          <p:cNvSpPr/>
          <p:nvPr/>
        </p:nvSpPr>
        <p:spPr>
          <a:xfrm flipV="1">
            <a:off x="4452730" y="3762464"/>
            <a:ext cx="3159903" cy="494861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28" name="TextBox 36">
            <a:extLst>
              <a:ext uri="{FF2B5EF4-FFF2-40B4-BE49-F238E27FC236}">
                <a16:creationId xmlns:a16="http://schemas.microsoft.com/office/drawing/2014/main" id="{5262A272-D793-41ED-99ED-03A5F0760390}"/>
              </a:ext>
            </a:extLst>
          </p:cNvPr>
          <p:cNvSpPr txBox="1"/>
          <p:nvPr/>
        </p:nvSpPr>
        <p:spPr>
          <a:xfrm>
            <a:off x="2465279" y="6097732"/>
            <a:ext cx="4634010" cy="4624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4KB pages containing PTEs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519C668-66D9-4A54-B207-38AF343C13FC}"/>
              </a:ext>
            </a:extLst>
          </p:cNvPr>
          <p:cNvCxnSpPr>
            <a:cxnSpLocks/>
            <a:stCxn id="28" idx="0"/>
            <a:endCxn id="8" idx="2"/>
          </p:cNvCxnSpPr>
          <p:nvPr/>
        </p:nvCxnSpPr>
        <p:spPr>
          <a:xfrm flipH="1" flipV="1">
            <a:off x="2819257" y="5351010"/>
            <a:ext cx="1963027" cy="746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2D36FE-0C45-4616-BAB1-B379C94E4D03}"/>
              </a:ext>
            </a:extLst>
          </p:cNvPr>
          <p:cNvCxnSpPr>
            <a:cxnSpLocks/>
            <a:stCxn id="28" idx="0"/>
            <a:endCxn id="9" idx="2"/>
          </p:cNvCxnSpPr>
          <p:nvPr/>
        </p:nvCxnSpPr>
        <p:spPr>
          <a:xfrm flipH="1" flipV="1">
            <a:off x="4121479" y="5362994"/>
            <a:ext cx="660805" cy="73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B37D558D-2E50-4441-8F19-F8C167E8F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125382"/>
              </p:ext>
            </p:extLst>
          </p:nvPr>
        </p:nvGraphicFramePr>
        <p:xfrm>
          <a:off x="457200" y="1800565"/>
          <a:ext cx="7818893" cy="72567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46136">
                  <a:extLst>
                    <a:ext uri="{9D8B030D-6E8A-4147-A177-3AD203B41FA5}">
                      <a16:colId xmlns:a16="http://schemas.microsoft.com/office/drawing/2014/main" val="2649531113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339828405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1577572658"/>
                    </a:ext>
                  </a:extLst>
                </a:gridCol>
                <a:gridCol w="4037953">
                  <a:extLst>
                    <a:ext uri="{9D8B030D-6E8A-4147-A177-3AD203B41FA5}">
                      <a16:colId xmlns:a16="http://schemas.microsoft.com/office/drawing/2014/main" val="3668831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63    </a:t>
                      </a: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r>
                        <a:rPr lang="en-US" sz="1800" kern="1200" dirty="0">
                          <a:effectLst/>
                        </a:rPr>
                        <a:t>     </a:t>
                      </a: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r>
                        <a:rPr lang="en-US" sz="1800" kern="1200" dirty="0">
                          <a:effectLst/>
                        </a:rPr>
                        <a:t>     </a:t>
                      </a: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FFFF00"/>
                          </a:highlight>
                        </a:rPr>
                        <a:t>???</a:t>
                      </a:r>
                      <a:r>
                        <a:rPr lang="en-US" sz="1800" kern="1200" dirty="0">
                          <a:effectLst/>
                        </a:rPr>
                        <a:t>                                                  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extLst>
                  <a:ext uri="{0D108BD9-81ED-4DB2-BD59-A6C34878D82A}">
                    <a16:rowId xmlns:a16="http://schemas.microsoft.com/office/drawing/2014/main" val="2701445456"/>
                  </a:ext>
                </a:extLst>
              </a:tr>
              <a:tr h="257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unused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offset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extLst>
                  <a:ext uri="{0D108BD9-81ED-4DB2-BD59-A6C34878D82A}">
                    <a16:rowId xmlns:a16="http://schemas.microsoft.com/office/drawing/2014/main" val="1370510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8737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70AA-7E7F-4A7E-877F-50A3F6EB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4: דפים גדולים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98663-8202-4F2E-8171-15FE2CA3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E092-9A00-4889-842E-95BF021F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8" name="table">
            <a:extLst>
              <a:ext uri="{FF2B5EF4-FFF2-40B4-BE49-F238E27FC236}">
                <a16:creationId xmlns:a16="http://schemas.microsoft.com/office/drawing/2014/main" id="{3771F05B-10F8-432F-909A-8D46080FC73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65278" y="2914650"/>
            <a:ext cx="707958" cy="2436360"/>
          </a:xfrm>
          <a:prstGeom prst="rect">
            <a:avLst/>
          </a:prstGeom>
        </p:spPr>
      </p:pic>
      <p:pic>
        <p:nvPicPr>
          <p:cNvPr id="9" name="table">
            <a:extLst>
              <a:ext uri="{FF2B5EF4-FFF2-40B4-BE49-F238E27FC236}">
                <a16:creationId xmlns:a16="http://schemas.microsoft.com/office/drawing/2014/main" id="{83F3167C-32B4-45E1-9DB9-514C6F441C61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767500" y="2917080"/>
            <a:ext cx="707958" cy="2445914"/>
          </a:xfrm>
          <a:prstGeom prst="rect">
            <a:avLst/>
          </a:prstGeom>
        </p:spPr>
      </p:pic>
      <p:cxnSp>
        <p:nvCxnSpPr>
          <p:cNvPr id="13" name="Elbow Connector 31">
            <a:extLst>
              <a:ext uri="{FF2B5EF4-FFF2-40B4-BE49-F238E27FC236}">
                <a16:creationId xmlns:a16="http://schemas.microsoft.com/office/drawing/2014/main" id="{5B8483BA-5C13-40EE-81FE-D41B2E942743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21321" y="3205768"/>
            <a:ext cx="1737360" cy="365760"/>
          </a:xfrm>
          <a:prstGeom prst="bentConnector3">
            <a:avLst>
              <a:gd name="adj1" fmla="val 10008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6">
            <a:extLst>
              <a:ext uri="{FF2B5EF4-FFF2-40B4-BE49-F238E27FC236}">
                <a16:creationId xmlns:a16="http://schemas.microsoft.com/office/drawing/2014/main" id="{1F0649D2-29D1-40B2-9731-7A997955949C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94307" y="3537251"/>
            <a:ext cx="2377440" cy="365760"/>
          </a:xfrm>
          <a:prstGeom prst="bentConnector3">
            <a:avLst>
              <a:gd name="adj1" fmla="val 10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36">
            <a:extLst>
              <a:ext uri="{FF2B5EF4-FFF2-40B4-BE49-F238E27FC236}">
                <a16:creationId xmlns:a16="http://schemas.microsoft.com/office/drawing/2014/main" id="{540DE664-E95B-4A86-AC14-50A6CA26FFED}"/>
              </a:ext>
            </a:extLst>
          </p:cNvPr>
          <p:cNvSpPr txBox="1"/>
          <p:nvPr/>
        </p:nvSpPr>
        <p:spPr>
          <a:xfrm>
            <a:off x="7615023" y="2902709"/>
            <a:ext cx="963910" cy="859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1GB</a:t>
            </a:r>
            <a:b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page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Freeform 73">
            <a:extLst>
              <a:ext uri="{FF2B5EF4-FFF2-40B4-BE49-F238E27FC236}">
                <a16:creationId xmlns:a16="http://schemas.microsoft.com/office/drawing/2014/main" id="{CE45CD7C-5EE2-4FB6-8B06-E28C4DC07B9F}"/>
              </a:ext>
            </a:extLst>
          </p:cNvPr>
          <p:cNvSpPr>
            <a:spLocks/>
          </p:cNvSpPr>
          <p:nvPr/>
        </p:nvSpPr>
        <p:spPr>
          <a:xfrm>
            <a:off x="3137534" y="4858959"/>
            <a:ext cx="640080" cy="477718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FD747E-F13C-42DC-9F9C-6D92093EAB3B}"/>
              </a:ext>
            </a:extLst>
          </p:cNvPr>
          <p:cNvCxnSpPr/>
          <p:nvPr/>
        </p:nvCxnSpPr>
        <p:spPr>
          <a:xfrm>
            <a:off x="1485029" y="5342649"/>
            <a:ext cx="98024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36">
            <a:extLst>
              <a:ext uri="{FF2B5EF4-FFF2-40B4-BE49-F238E27FC236}">
                <a16:creationId xmlns:a16="http://schemas.microsoft.com/office/drawing/2014/main" id="{075D18E2-87CF-4DFA-BC2F-5FE4796F86BF}"/>
              </a:ext>
            </a:extLst>
          </p:cNvPr>
          <p:cNvSpPr txBox="1"/>
          <p:nvPr/>
        </p:nvSpPr>
        <p:spPr>
          <a:xfrm>
            <a:off x="488445" y="5127676"/>
            <a:ext cx="982062" cy="4180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CR3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Elbow Connector 45">
            <a:extLst>
              <a:ext uri="{FF2B5EF4-FFF2-40B4-BE49-F238E27FC236}">
                <a16:creationId xmlns:a16="http://schemas.microsoft.com/office/drawing/2014/main" id="{D0707585-D84B-4CEB-8FC7-AD8BAB7F462A}"/>
              </a:ext>
            </a:extLst>
          </p:cNvPr>
          <p:cNvCxnSpPr/>
          <p:nvPr/>
        </p:nvCxnSpPr>
        <p:spPr>
          <a:xfrm rot="16200000" flipH="1">
            <a:off x="6970605" y="2620140"/>
            <a:ext cx="731520" cy="548640"/>
          </a:xfrm>
          <a:prstGeom prst="bentConnector3">
            <a:avLst>
              <a:gd name="adj1" fmla="val 100217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78">
            <a:extLst>
              <a:ext uri="{FF2B5EF4-FFF2-40B4-BE49-F238E27FC236}">
                <a16:creationId xmlns:a16="http://schemas.microsoft.com/office/drawing/2014/main" id="{3406A361-FF1A-40F3-A581-DAE4FB501271}"/>
              </a:ext>
            </a:extLst>
          </p:cNvPr>
          <p:cNvSpPr/>
          <p:nvPr/>
        </p:nvSpPr>
        <p:spPr>
          <a:xfrm flipV="1">
            <a:off x="4452730" y="3762464"/>
            <a:ext cx="3159903" cy="494861"/>
          </a:xfrm>
          <a:custGeom>
            <a:avLst/>
            <a:gdLst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09600"/>
              <a:gd name="connsiteY0" fmla="*/ 0 h 751840"/>
              <a:gd name="connsiteX1" fmla="*/ 254000 w 609600"/>
              <a:gd name="connsiteY1" fmla="*/ 0 h 751840"/>
              <a:gd name="connsiteX2" fmla="*/ 254000 w 609600"/>
              <a:gd name="connsiteY2" fmla="*/ 751840 h 751840"/>
              <a:gd name="connsiteX3" fmla="*/ 609600 w 609600"/>
              <a:gd name="connsiteY3" fmla="*/ 751840 h 751840"/>
              <a:gd name="connsiteX0" fmla="*/ 0 w 685800"/>
              <a:gd name="connsiteY0" fmla="*/ 0 h 751840"/>
              <a:gd name="connsiteX1" fmla="*/ 254000 w 685800"/>
              <a:gd name="connsiteY1" fmla="*/ 0 h 751840"/>
              <a:gd name="connsiteX2" fmla="*/ 254000 w 685800"/>
              <a:gd name="connsiteY2" fmla="*/ 751840 h 751840"/>
              <a:gd name="connsiteX3" fmla="*/ 685800 w 685800"/>
              <a:gd name="connsiteY3" fmla="*/ 751840 h 75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" h="751840">
                <a:moveTo>
                  <a:pt x="0" y="0"/>
                </a:moveTo>
                <a:lnTo>
                  <a:pt x="254000" y="0"/>
                </a:lnTo>
                <a:lnTo>
                  <a:pt x="254000" y="751840"/>
                </a:lnTo>
                <a:lnTo>
                  <a:pt x="685800" y="75184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/>
          </a:p>
        </p:txBody>
      </p:sp>
      <p:sp>
        <p:nvSpPr>
          <p:cNvPr id="28" name="TextBox 36">
            <a:extLst>
              <a:ext uri="{FF2B5EF4-FFF2-40B4-BE49-F238E27FC236}">
                <a16:creationId xmlns:a16="http://schemas.microsoft.com/office/drawing/2014/main" id="{5262A272-D793-41ED-99ED-03A5F0760390}"/>
              </a:ext>
            </a:extLst>
          </p:cNvPr>
          <p:cNvSpPr txBox="1"/>
          <p:nvPr/>
        </p:nvSpPr>
        <p:spPr>
          <a:xfrm>
            <a:off x="2465279" y="6097732"/>
            <a:ext cx="4634010" cy="4624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4KB pages containing PTEs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519C668-66D9-4A54-B207-38AF343C13FC}"/>
              </a:ext>
            </a:extLst>
          </p:cNvPr>
          <p:cNvCxnSpPr>
            <a:cxnSpLocks/>
            <a:stCxn id="28" idx="0"/>
            <a:endCxn id="8" idx="2"/>
          </p:cNvCxnSpPr>
          <p:nvPr/>
        </p:nvCxnSpPr>
        <p:spPr>
          <a:xfrm flipH="1" flipV="1">
            <a:off x="2819257" y="5351010"/>
            <a:ext cx="1963027" cy="746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2D36FE-0C45-4616-BAB1-B379C94E4D03}"/>
              </a:ext>
            </a:extLst>
          </p:cNvPr>
          <p:cNvCxnSpPr>
            <a:cxnSpLocks/>
            <a:stCxn id="28" idx="0"/>
            <a:endCxn id="9" idx="2"/>
          </p:cNvCxnSpPr>
          <p:nvPr/>
        </p:nvCxnSpPr>
        <p:spPr>
          <a:xfrm flipH="1" flipV="1">
            <a:off x="4121479" y="5362994"/>
            <a:ext cx="660805" cy="73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B37D558D-2E50-4441-8F19-F8C167E8F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960664"/>
              </p:ext>
            </p:extLst>
          </p:nvPr>
        </p:nvGraphicFramePr>
        <p:xfrm>
          <a:off x="457200" y="1800565"/>
          <a:ext cx="7818893" cy="72567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46136">
                  <a:extLst>
                    <a:ext uri="{9D8B030D-6E8A-4147-A177-3AD203B41FA5}">
                      <a16:colId xmlns:a16="http://schemas.microsoft.com/office/drawing/2014/main" val="2649531113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339828405"/>
                    </a:ext>
                  </a:extLst>
                </a:gridCol>
                <a:gridCol w="1367402">
                  <a:extLst>
                    <a:ext uri="{9D8B030D-6E8A-4147-A177-3AD203B41FA5}">
                      <a16:colId xmlns:a16="http://schemas.microsoft.com/office/drawing/2014/main" val="1577572658"/>
                    </a:ext>
                  </a:extLst>
                </a:gridCol>
                <a:gridCol w="4037953">
                  <a:extLst>
                    <a:ext uri="{9D8B030D-6E8A-4147-A177-3AD203B41FA5}">
                      <a16:colId xmlns:a16="http://schemas.microsoft.com/office/drawing/2014/main" val="3668831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63      48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47          39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38           30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29                                                     0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extLst>
                  <a:ext uri="{0D108BD9-81ED-4DB2-BD59-A6C34878D82A}">
                    <a16:rowId xmlns:a16="http://schemas.microsoft.com/office/drawing/2014/main" val="2701445456"/>
                  </a:ext>
                </a:extLst>
              </a:tr>
              <a:tr h="257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unused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index 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offset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720" marR="45720" marT="19685" marB="19685"/>
                </a:tc>
                <a:extLst>
                  <a:ext uri="{0D108BD9-81ED-4DB2-BD59-A6C34878D82A}">
                    <a16:rowId xmlns:a16="http://schemas.microsoft.com/office/drawing/2014/main" val="1370510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8031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6D8F4-A264-42BA-8109-855C403A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יתרונות וחסרונות דפים גדולים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7CAC0-D4E3-41C9-B7CA-39A60FB8BC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/>
              <a:t>יתרונות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1F856-E177-41B2-877D-F58E01A36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>
            <a:normAutofit fontScale="92500"/>
          </a:bodyPr>
          <a:lstStyle/>
          <a:p>
            <a:r>
              <a:rPr lang="he-IL" dirty="0"/>
              <a:t>משפרים ביצועים (מבחינת </a:t>
            </a:r>
            <a:r>
              <a:rPr lang="en-US" dirty="0"/>
              <a:t>throughput</a:t>
            </a:r>
            <a:r>
              <a:rPr lang="he-IL" dirty="0"/>
              <a:t>) כי הם מקטינים את התקורה של תרגום כתובות.</a:t>
            </a:r>
          </a:p>
          <a:p>
            <a:pPr lvl="1"/>
            <a:r>
              <a:rPr lang="he-IL" dirty="0"/>
              <a:t>מגדילים את יעילות ה-</a:t>
            </a:r>
            <a:r>
              <a:rPr lang="en-US" dirty="0"/>
              <a:t>TLB</a:t>
            </a:r>
            <a:r>
              <a:rPr lang="he-IL" dirty="0"/>
              <a:t> (כל כניסה ב-</a:t>
            </a:r>
            <a:r>
              <a:rPr lang="en-US" dirty="0"/>
              <a:t>TLB</a:t>
            </a:r>
            <a:r>
              <a:rPr lang="he-IL" dirty="0"/>
              <a:t> מכסה איזור זיכרון רחב יותר).</a:t>
            </a:r>
            <a:endParaRPr lang="en-US" dirty="0"/>
          </a:p>
          <a:p>
            <a:pPr lvl="1"/>
            <a:r>
              <a:rPr lang="he-IL" dirty="0"/>
              <a:t>מקצרים את ה- </a:t>
            </a:r>
            <a:r>
              <a:rPr lang="en-US" dirty="0"/>
              <a:t>page walk table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בעקיפין, מגדילים את יעילות </a:t>
            </a:r>
            <a:r>
              <a:rPr lang="en-US" dirty="0"/>
              <a:t>L1/L2/L3 caches</a:t>
            </a:r>
            <a:r>
              <a:rPr lang="he-IL" dirty="0"/>
              <a:t> (המטמונים שומרים את ה-</a:t>
            </a:r>
            <a:r>
              <a:rPr lang="en-US" dirty="0"/>
              <a:t>PTEs</a:t>
            </a:r>
            <a:r>
              <a:rPr lang="he-IL" dirty="0"/>
              <a:t>, ועבור דפים גדולים יש פחות </a:t>
            </a:r>
            <a:r>
              <a:rPr lang="en-US" dirty="0"/>
              <a:t>PTEs</a:t>
            </a:r>
            <a:r>
              <a:rPr lang="he-IL" dirty="0"/>
              <a:t>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A97F61-F7D5-428F-951E-9A4E7709C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/>
              <a:t>חסרונות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EB6AA-F7BE-4B73-BD55-607E0EC77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438399"/>
            <a:ext cx="3931920" cy="4288971"/>
          </a:xfrm>
        </p:spPr>
        <p:txBody>
          <a:bodyPr>
            <a:normAutofit fontScale="92500" lnSpcReduction="20000"/>
          </a:bodyPr>
          <a:lstStyle/>
          <a:p>
            <a:r>
              <a:rPr lang="he-IL" dirty="0"/>
              <a:t>עלולים ליצור פרגמנטציה פנימית, כלומר לבזבז זיכרון בתוך הדפים.</a:t>
            </a:r>
          </a:p>
          <a:p>
            <a:pPr lvl="1"/>
            <a:r>
              <a:rPr lang="he-IL" dirty="0"/>
              <a:t>לדוגמה: תהליכים קטנים ידרשו </a:t>
            </a:r>
            <a:r>
              <a:rPr lang="en-US" dirty="0"/>
              <a:t>2MB+2MB</a:t>
            </a:r>
            <a:r>
              <a:rPr lang="he-IL" dirty="0"/>
              <a:t> במקום רק </a:t>
            </a:r>
            <a:r>
              <a:rPr lang="en-US" dirty="0"/>
              <a:t>4KB+4KB</a:t>
            </a:r>
            <a:r>
              <a:rPr lang="he-IL" dirty="0"/>
              <a:t> למחסנית ולערימה.</a:t>
            </a:r>
          </a:p>
          <a:p>
            <a:r>
              <a:rPr lang="he-IL" dirty="0"/>
              <a:t>שימוש בדפים גדולים לצד דפים קטנים יוצר פרגמנטציה חיצונית, כלומר מחסור בזיכרון רציף.</a:t>
            </a:r>
          </a:p>
          <a:p>
            <a:pPr lvl="1"/>
            <a:r>
              <a:rPr lang="he-IL" dirty="0"/>
              <a:t>מערכת ההפעלה תתקשה למצוא "חורים" לדפים הגדולים.</a:t>
            </a:r>
          </a:p>
          <a:p>
            <a:r>
              <a:rPr lang="he-IL" dirty="0"/>
              <a:t>פוגעים בביצועים (מבחינת </a:t>
            </a:r>
            <a:r>
              <a:rPr lang="en-US" dirty="0"/>
              <a:t>latency</a:t>
            </a:r>
            <a:r>
              <a:rPr lang="he-IL" dirty="0"/>
              <a:t>).</a:t>
            </a:r>
          </a:p>
          <a:p>
            <a:pPr lvl="1"/>
            <a:r>
              <a:rPr lang="he-IL" dirty="0"/>
              <a:t>לדוגמה: </a:t>
            </a:r>
            <a:r>
              <a:rPr lang="en-US" dirty="0"/>
              <a:t>page fault</a:t>
            </a:r>
            <a:r>
              <a:rPr lang="he-IL" dirty="0"/>
              <a:t> יהיה ארוך יותר (יעתיק דף גדול יותר מהדיסק ל-</a:t>
            </a:r>
            <a:r>
              <a:rPr lang="en-US" dirty="0"/>
              <a:t>page cache</a:t>
            </a:r>
            <a:r>
              <a:rPr lang="he-IL" dirty="0"/>
              <a:t>).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BF7207D-1D43-42CE-A8F6-DDFA3925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A82ED6-1807-485A-A0BC-1BBE16C7C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2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חסרון 1#: היעדר בידוד/הגנה בין תהליכים</a:t>
            </a: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DBFC7BC-4AF0-416E-B256-6B7FC1FF8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אין הגנה על המידע – כל תהליך יכול לגשת לזיכרון של תהליך אחר.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709347" y="1876613"/>
            <a:ext cx="1097433" cy="3109009"/>
            <a:chOff x="5986063" y="797085"/>
            <a:chExt cx="1097433" cy="310900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0158" y="2235712"/>
              <a:ext cx="2609244" cy="73152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063" y="797085"/>
              <a:ext cx="1097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DRAM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V="1">
            <a:off x="3489752" y="2716326"/>
            <a:ext cx="2217650" cy="1324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489752" y="4295916"/>
            <a:ext cx="2162688" cy="1281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519536" y="3496369"/>
            <a:ext cx="2132904" cy="5382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89752" y="3033465"/>
            <a:ext cx="2162688" cy="46290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317356" y="2476189"/>
            <a:ext cx="1932533" cy="745220"/>
            <a:chOff x="1040620" y="1324471"/>
            <a:chExt cx="1932533" cy="74522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1633" y="1324471"/>
              <a:ext cx="731520" cy="74522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1040620" y="1512415"/>
              <a:ext cx="12010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app 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17356" y="3829621"/>
            <a:ext cx="1932533" cy="718196"/>
            <a:chOff x="1040620" y="2677903"/>
            <a:chExt cx="1932533" cy="71819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1633" y="2677903"/>
              <a:ext cx="731520" cy="718196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1040620" y="2840773"/>
              <a:ext cx="12010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app 2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771484" y="1856922"/>
            <a:ext cx="1387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physical address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6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3AB93-E603-40F1-9B67-4543BB163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חסרון 2#: מחסור בזיכרון רציף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72A494-B1FE-4502-A8CA-F67E15856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במערכת </a:t>
            </a:r>
            <a:r>
              <a:rPr lang="he-IL" dirty="0" err="1"/>
              <a:t>אמיתית</a:t>
            </a:r>
            <a:r>
              <a:rPr lang="he-IL" dirty="0"/>
              <a:t>, הזיכרון עובר קיטוע (</a:t>
            </a:r>
            <a:r>
              <a:rPr lang="en-US" dirty="0"/>
              <a:t>fragmentation</a:t>
            </a:r>
            <a:r>
              <a:rPr lang="he-IL" dirty="0"/>
              <a:t>):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גם כאשר יש מספיק זיכרון במערכת, הוא "שבור" לרסיסים.</a:t>
            </a:r>
          </a:p>
          <a:p>
            <a:r>
              <a:rPr lang="he-IL" dirty="0"/>
              <a:t>לא ניתן להקצות מערך </a:t>
            </a:r>
            <a:r>
              <a:rPr lang="en-US" dirty="0"/>
              <a:t>C</a:t>
            </a:r>
            <a:r>
              <a:rPr lang="he-IL" dirty="0"/>
              <a:t> פשוט ולגשת אליו בצורה רציפה.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694D18-51EB-45B9-9C66-1611314A6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096BE7-8490-48C6-BCA7-29E771F2C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30" name="Picture 6" descr="https://harmony.imgix.net/https%3A%2F%2Fcollectiveidea.harmonycms.com%2Fassets%2Fmalloc_memory_fragmentation.png?auto=compress&amp;s=d9f34b5fb9c6ca1deb539ea5f63f5da0">
            <a:extLst>
              <a:ext uri="{FF2B5EF4-FFF2-40B4-BE49-F238E27FC236}">
                <a16:creationId xmlns:a16="http://schemas.microsoft.com/office/drawing/2014/main" id="{4866DA4D-8C9B-4DDF-AD5C-15EFAF61A1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7" b="3898"/>
          <a:stretch/>
        </p:blipFill>
        <p:spPr bwMode="auto">
          <a:xfrm>
            <a:off x="0" y="2153896"/>
            <a:ext cx="9144000" cy="333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7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חסרון 3#: מגבלת זיכרון 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C4DD655-6A77-40B4-BE72-803F553D2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היינו רוצים להשתמש גם בשטח האיחסון שקיים בדיסק,</a:t>
            </a:r>
            <a:br>
              <a:rPr lang="en-US" dirty="0"/>
            </a:br>
            <a:r>
              <a:rPr lang="he-IL" b="1" dirty="0"/>
              <a:t>בצורה שקופה לקוד האפליקציה</a:t>
            </a:r>
            <a:r>
              <a:rPr lang="he-IL" dirty="0"/>
              <a:t>.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430666" y="1630941"/>
            <a:ext cx="1404087" cy="3060213"/>
            <a:chOff x="5984118" y="845881"/>
            <a:chExt cx="1404087" cy="306021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0158" y="2235712"/>
              <a:ext cx="2609244" cy="73152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4118" y="845881"/>
              <a:ext cx="140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DRAM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V="1">
            <a:off x="3213016" y="2421858"/>
            <a:ext cx="2217650" cy="1324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13016" y="2738997"/>
            <a:ext cx="2162688" cy="46290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138576" y="2181721"/>
            <a:ext cx="1834577" cy="745220"/>
            <a:chOff x="1138576" y="1324471"/>
            <a:chExt cx="1834577" cy="74522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1633" y="1324471"/>
              <a:ext cx="731520" cy="74522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1138576" y="1512415"/>
              <a:ext cx="1103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app 1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494748" y="1577952"/>
            <a:ext cx="1387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physical address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158054" y="2926941"/>
            <a:ext cx="2217650" cy="81641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119764" y="4038600"/>
            <a:ext cx="2137123" cy="1191372"/>
            <a:chOff x="3554046" y="3533678"/>
            <a:chExt cx="2137123" cy="11913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4046" y="3533678"/>
              <a:ext cx="1556230" cy="1191372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4914662" y="4170969"/>
              <a:ext cx="776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disk</a:t>
              </a:r>
            </a:p>
          </p:txBody>
        </p:sp>
      </p:grp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2743200" y="3095058"/>
            <a:ext cx="810847" cy="108948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8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הפתרון: זיכרון וירטואלי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E10E8-FF47-48BC-9273-B08D20CA4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פקודות המעבד יגשו למרחב זיכרון וירטואלי.</a:t>
            </a:r>
          </a:p>
          <a:p>
            <a:pPr lvl="1"/>
            <a:r>
              <a:rPr lang="he-IL" dirty="0"/>
              <a:t>מערכת ההפעלה תגדיר מיפוי בין כתובות וירטואליות לפיזיות.</a:t>
            </a:r>
          </a:p>
          <a:p>
            <a:pPr lvl="1"/>
            <a:r>
              <a:rPr lang="he-IL" dirty="0"/>
              <a:t>רכיב חומרה מיוחד (</a:t>
            </a:r>
            <a:r>
              <a:rPr lang="en-US" dirty="0"/>
              <a:t>MMU</a:t>
            </a:r>
            <a:r>
              <a:rPr lang="he-IL" dirty="0"/>
              <a:t>) יתרגם כל גישה לזיכרון הוירטואלי.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59" y="4809495"/>
            <a:ext cx="731520" cy="74522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7403511" y="3287438"/>
            <a:ext cx="1209672" cy="3070909"/>
            <a:chOff x="6053918" y="1212156"/>
            <a:chExt cx="1209672" cy="307090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354132" y="2612683"/>
              <a:ext cx="2609244" cy="73152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053918" y="1212156"/>
              <a:ext cx="12096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DRAM</a:t>
              </a:r>
            </a:p>
          </p:txBody>
        </p:sp>
      </p:grp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5488953" y="4943242"/>
            <a:ext cx="184475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>
            <a:off x="5488953" y="5369123"/>
            <a:ext cx="1840942" cy="4311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578254" y="4841073"/>
            <a:ext cx="1801942" cy="2286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78254" y="5332112"/>
            <a:ext cx="1801942" cy="4011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68871" y="3979073"/>
            <a:ext cx="1387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physical address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03422" y="4001260"/>
            <a:ext cx="1387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virtual address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757915"/>
              </p:ext>
            </p:extLst>
          </p:nvPr>
        </p:nvGraphicFramePr>
        <p:xfrm>
          <a:off x="3579372" y="4483709"/>
          <a:ext cx="1600706" cy="121571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0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57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virtual</a:t>
                      </a:r>
                      <a:r>
                        <a:rPr lang="en-US" sz="2400" baseline="0" dirty="0"/>
                        <a:t> memory space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8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זיכרון וירטואלי נותן בידוד/הגנה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8D033-603F-4BB8-BA40-6C616A093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תהליך יכול לגשת רק למרחב הזיכרון הוירטואלי שלו עצמו.</a:t>
            </a:r>
            <a:endParaRPr lang="en-US" dirty="0"/>
          </a:p>
          <a:p>
            <a:pPr lvl="1"/>
            <a:r>
              <a:rPr lang="he-IL" dirty="0"/>
              <a:t>כל תהליך מקבל אשליה שהוא לבד במערכת.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99" y="3674252"/>
            <a:ext cx="731520" cy="7452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99" y="5304412"/>
            <a:ext cx="731520" cy="718196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7454986" y="2947047"/>
            <a:ext cx="1231814" cy="3147109"/>
            <a:chOff x="6087860" y="922124"/>
            <a:chExt cx="1231814" cy="314710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323146" y="2398851"/>
              <a:ext cx="2609244" cy="73152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087860" y="922124"/>
              <a:ext cx="12318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DRAM</a:t>
              </a: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5409738" y="3862238"/>
            <a:ext cx="1801942" cy="4011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407618" y="5766071"/>
            <a:ext cx="1804062" cy="27672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407618" y="4214668"/>
            <a:ext cx="1804062" cy="13959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58132" y="4241015"/>
            <a:ext cx="1753548" cy="10817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549294" y="3705830"/>
            <a:ext cx="1801942" cy="2286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560910" y="5766071"/>
            <a:ext cx="1706891" cy="40557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560909" y="5498894"/>
            <a:ext cx="1730732" cy="10443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49294" y="4196869"/>
            <a:ext cx="1801942" cy="4011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74349" y="2843254"/>
            <a:ext cx="1387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physical address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90874" y="2843255"/>
            <a:ext cx="1387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virtual address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119703"/>
              </p:ext>
            </p:extLst>
          </p:nvPr>
        </p:nvGraphicFramePr>
        <p:xfrm>
          <a:off x="3467770" y="3348466"/>
          <a:ext cx="1666643" cy="121571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66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57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virtual</a:t>
                      </a:r>
                      <a:r>
                        <a:rPr lang="en-US" sz="2400" baseline="0" dirty="0"/>
                        <a:t> memory space #1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58854"/>
              </p:ext>
            </p:extLst>
          </p:nvPr>
        </p:nvGraphicFramePr>
        <p:xfrm>
          <a:off x="3466096" y="5228758"/>
          <a:ext cx="1668317" cy="121571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68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57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virtual</a:t>
                      </a:r>
                      <a:r>
                        <a:rPr lang="en-US" sz="2400" baseline="0" dirty="0"/>
                        <a:t> memory space #2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8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 rtl="1"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2062</TotalTime>
  <Words>3276</Words>
  <Application>Microsoft Office PowerPoint</Application>
  <PresentationFormat>On-screen Show (4:3)</PresentationFormat>
  <Paragraphs>590</Paragraphs>
  <Slides>45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Calibri</vt:lpstr>
      <vt:lpstr>Cambria Math</vt:lpstr>
      <vt:lpstr>Criticized</vt:lpstr>
      <vt:lpstr>Lucida Sans</vt:lpstr>
      <vt:lpstr>Segoe UI</vt:lpstr>
      <vt:lpstr>Times New Roman</vt:lpstr>
      <vt:lpstr>Wingdings</vt:lpstr>
      <vt:lpstr>Clarity</vt:lpstr>
      <vt:lpstr>תרגול 10</vt:lpstr>
      <vt:lpstr>TL;DR</vt:lpstr>
      <vt:lpstr>למה צריך זיכרון וירטואלי?</vt:lpstr>
      <vt:lpstr>זיכרון פיזי</vt:lpstr>
      <vt:lpstr>חסרון 1#: היעדר בידוד/הגנה בין תהליכים</vt:lpstr>
      <vt:lpstr>חסרון 2#: מחסור בזיכרון רציף</vt:lpstr>
      <vt:lpstr>חסרון 3#: מגבלת זיכרון </vt:lpstr>
      <vt:lpstr>הפתרון: זיכרון וירטואלי</vt:lpstr>
      <vt:lpstr>זיכרון וירטואלי נותן בידוד/הגנה</vt:lpstr>
      <vt:lpstr>זיכרון וירטואלי מספק רציפות</vt:lpstr>
      <vt:lpstr>זיכרון וירטואלי מאפשר swapping</vt:lpstr>
      <vt:lpstr>זיכרון וירטואלי מציע יתרונות נוספים</vt:lpstr>
      <vt:lpstr>מימוש זיכרון וירטואלי במעבדי IA-32</vt:lpstr>
      <vt:lpstr>Segmentation</vt:lpstr>
      <vt:lpstr>מהו סגמנט?</vt:lpstr>
      <vt:lpstr>סגמנטים בארכיטקטורת IA-32</vt:lpstr>
      <vt:lpstr>מיפוי באמצעות סגמנטים</vt:lpstr>
      <vt:lpstr>מיפוי באמצעות סגמנטים</vt:lpstr>
      <vt:lpstr>מערכות ישנות היו משתמשות בסגמנטים</vt:lpstr>
      <vt:lpstr>היום המנגנון לא בשימוש</vt:lpstr>
      <vt:lpstr>Paging</vt:lpstr>
      <vt:lpstr>דפים ומסגרות</vt:lpstr>
      <vt:lpstr>תרגום דפים למסגרות</vt:lpstr>
      <vt:lpstr>הקצאת דפים ומסגרות לפי דרישה</vt:lpstr>
      <vt:lpstr>טבלת הדפים (page table)</vt:lpstr>
      <vt:lpstr>טבלאות הדפים בארכיטקטורת IA-32</vt:lpstr>
      <vt:lpstr>טבלת דפים היררכית</vt:lpstr>
      <vt:lpstr>מבנה כניסה בטבלת הדפים</vt:lpstr>
      <vt:lpstr>מבנה כניסה בטבלת הדפים</vt:lpstr>
      <vt:lpstr>כניסה בטבלת הדפים, כאשר present = 1 </vt:lpstr>
      <vt:lpstr>כניסה בטבלת הדפים, כאשר present = 0</vt:lpstr>
      <vt:lpstr>TLB - Translation Lookaside Buffer</vt:lpstr>
      <vt:lpstr>המנעות מפסילת תוכן ה-TLB</vt:lpstr>
      <vt:lpstr>תרגיל: Paging במערכות 64 ביט</vt:lpstr>
      <vt:lpstr>סעיף 1: גודל מרחב הזיכרון</vt:lpstr>
      <vt:lpstr>סעיף 2: אינדקסים לטבלת הדפים</vt:lpstr>
      <vt:lpstr>סעיף 3: page table walk</vt:lpstr>
      <vt:lpstr>סעיף 3: page table walk</vt:lpstr>
      <vt:lpstr>סעיף 3: page table walk</vt:lpstr>
      <vt:lpstr>סעיף 4: דפים גדולים</vt:lpstr>
      <vt:lpstr>סעיף 4: דפים גדולים</vt:lpstr>
      <vt:lpstr>סעיף 4: דפים גדולים</vt:lpstr>
      <vt:lpstr>סעיף 4: דפים גדולים</vt:lpstr>
      <vt:lpstr>סעיף 4: דפים גדולים</vt:lpstr>
      <vt:lpstr>יתרונות וחסרונות דפים גדולים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Elad</dc:creator>
  <cp:lastModifiedBy>idanyani</cp:lastModifiedBy>
  <cp:revision>110</cp:revision>
  <dcterms:created xsi:type="dcterms:W3CDTF">2014-09-16T21:32:26Z</dcterms:created>
  <dcterms:modified xsi:type="dcterms:W3CDTF">2018-01-11T15:48:28Z</dcterms:modified>
</cp:coreProperties>
</file>