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5" r:id="rId1"/>
  </p:sldMasterIdLst>
  <p:notesMasterIdLst>
    <p:notesMasterId r:id="rId53"/>
  </p:notesMasterIdLst>
  <p:sldIdLst>
    <p:sldId id="256" r:id="rId2"/>
    <p:sldId id="308" r:id="rId3"/>
    <p:sldId id="331" r:id="rId4"/>
    <p:sldId id="314" r:id="rId5"/>
    <p:sldId id="258" r:id="rId6"/>
    <p:sldId id="259" r:id="rId7"/>
    <p:sldId id="260" r:id="rId8"/>
    <p:sldId id="332" r:id="rId9"/>
    <p:sldId id="263" r:id="rId10"/>
    <p:sldId id="264" r:id="rId11"/>
    <p:sldId id="265" r:id="rId12"/>
    <p:sldId id="310" r:id="rId13"/>
    <p:sldId id="289" r:id="rId14"/>
    <p:sldId id="266" r:id="rId15"/>
    <p:sldId id="267" r:id="rId16"/>
    <p:sldId id="315" r:id="rId17"/>
    <p:sldId id="323" r:id="rId18"/>
    <p:sldId id="290" r:id="rId19"/>
    <p:sldId id="326" r:id="rId20"/>
    <p:sldId id="291" r:id="rId21"/>
    <p:sldId id="293" r:id="rId22"/>
    <p:sldId id="292" r:id="rId23"/>
    <p:sldId id="268" r:id="rId24"/>
    <p:sldId id="269" r:id="rId25"/>
    <p:sldId id="270" r:id="rId26"/>
    <p:sldId id="271" r:id="rId27"/>
    <p:sldId id="325" r:id="rId28"/>
    <p:sldId id="333" r:id="rId29"/>
    <p:sldId id="311" r:id="rId30"/>
    <p:sldId id="312" r:id="rId31"/>
    <p:sldId id="313" r:id="rId32"/>
    <p:sldId id="306" r:id="rId33"/>
    <p:sldId id="274" r:id="rId34"/>
    <p:sldId id="296" r:id="rId35"/>
    <p:sldId id="295" r:id="rId36"/>
    <p:sldId id="275" r:id="rId37"/>
    <p:sldId id="276" r:id="rId38"/>
    <p:sldId id="300" r:id="rId39"/>
    <p:sldId id="280" r:id="rId40"/>
    <p:sldId id="307" r:id="rId41"/>
    <p:sldId id="329" r:id="rId42"/>
    <p:sldId id="327" r:id="rId43"/>
    <p:sldId id="328" r:id="rId44"/>
    <p:sldId id="281" r:id="rId45"/>
    <p:sldId id="301" r:id="rId46"/>
    <p:sldId id="284" r:id="rId47"/>
    <p:sldId id="285" r:id="rId48"/>
    <p:sldId id="321" r:id="rId49"/>
    <p:sldId id="322" r:id="rId50"/>
    <p:sldId id="318" r:id="rId51"/>
    <p:sldId id="298" r:id="rId52"/>
  </p:sldIdLst>
  <p:sldSz cx="9144000" cy="6858000" type="screen4x3"/>
  <p:notesSz cx="6858000" cy="9144000"/>
  <p:embeddedFontLst>
    <p:embeddedFont>
      <p:font typeface="Roboto" panose="020B0604020202020204" charset="0"/>
      <p:regular r:id="rId54"/>
      <p:bold r:id="rId55"/>
      <p:italic r:id="rId56"/>
      <p:boldItalic r:id="rId57"/>
    </p:embeddedFont>
    <p:embeddedFont>
      <p:font typeface="Architects Daughter" panose="020B0604020202020204" charset="0"/>
      <p:regular r:id="rId58"/>
    </p:embeddedFont>
    <p:embeddedFont>
      <p:font typeface="Cambria Math" panose="02040503050406030204" pitchFamily="18" charset="0"/>
      <p:regular r:id="rId59"/>
    </p:embeddedFont>
    <p:embeddedFont>
      <p:font typeface="Calibri Light" panose="020F0302020204030204" pitchFamily="34" charset="0"/>
      <p:regular r:id="rId60"/>
      <p:italic r:id="rId6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581906-A4F8-47E8-93BF-7A74CD3F6DFA}">
  <a:tblStyle styleId="{0B581906-A4F8-47E8-93BF-7A74CD3F6DF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306C7D5-DF78-4608-8A54-5ACC5581EBF4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4347063F-AB3E-4B4A-B8B0-39AD75BEA9D5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627FF43-B248-415B-9A65-1A255BD7AA18}" styleName="Table_3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D98F543B-6452-4D67-B76C-05E9E3C4DFF4}" styleName="Table_4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E2B2E75-AB92-45A9-B4E0-7925E040E269}" styleName="Table_5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7A27ACAD-3B2E-47C1-A956-9656D7833612}" styleName="Table_6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B8AD7FA3-2FFF-4DA4-8CA0-5B1D5C0130A0}" styleName="Table_7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71CB8C2-256F-4037-A92F-577C914D18BE}" styleName="Table_8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8DB52D9-B30B-4512-82CB-EF6CA3562F38}" styleName="Table_9"/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44" autoAdjust="0"/>
  </p:normalViewPr>
  <p:slideViewPr>
    <p:cSldViewPr snapToGrid="0">
      <p:cViewPr varScale="1">
        <p:scale>
          <a:sx n="62" d="100"/>
          <a:sy n="62" d="100"/>
        </p:scale>
        <p:origin x="1626" y="48"/>
      </p:cViewPr>
      <p:guideLst/>
    </p:cSldViewPr>
  </p:slideViewPr>
  <p:notesTextViewPr>
    <p:cViewPr>
      <p:scale>
        <a:sx n="1" d="1"/>
        <a:sy n="1" d="1"/>
      </p:scale>
      <p:origin x="0" y="-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6007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preiss.com/books/opus5/html/page248.html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preiss.com/books/opus5/html/page248.html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e.umd.edu/~blj/talks/Sun-Workshop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tner.com/technology/reprints.do?id=1-2JFZ1KP&amp;ct=15071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project has received funding from the European Union's Horizon 2020.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6267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Sounds </a:t>
            </a:r>
            <a:r>
              <a:rPr lang="en" dirty="0" smtClean="0"/>
              <a:t>great,</a:t>
            </a:r>
            <a:r>
              <a:rPr lang="en" baseline="0" dirty="0" smtClean="0"/>
              <a:t> then </a:t>
            </a:r>
            <a:r>
              <a:rPr lang="en" dirty="0" smtClean="0"/>
              <a:t>why </a:t>
            </a:r>
            <a:r>
              <a:rPr lang="en" dirty="0"/>
              <a:t>not using hashed?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main reason is </a:t>
            </a:r>
            <a:r>
              <a:rPr lang="en" dirty="0" smtClean="0"/>
              <a:t>legacy, of course</a:t>
            </a:r>
            <a:r>
              <a:rPr lang="en" dirty="0" smtClean="0"/>
              <a:t>. Intel</a:t>
            </a:r>
            <a:r>
              <a:rPr lang="en" baseline="0" dirty="0" smtClean="0"/>
              <a:t> tries to remain backward compatible.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But also, some researchers claim that hashed perform poorly...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0993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Specifically, an ISCA paper from 2010 concluded </a:t>
            </a:r>
            <a:r>
              <a:rPr lang="en" dirty="0" smtClean="0"/>
              <a:t>that: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“[hashed page table] increases the number of DRAM accesses per walk by over 400</a:t>
            </a:r>
            <a:r>
              <a:rPr lang="en" dirty="0" smtClean="0"/>
              <a:t>%”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And I’d like to mention</a:t>
            </a:r>
            <a:r>
              <a:rPr lang="en" baseline="0" dirty="0" smtClean="0"/>
              <a:t> that ISCA is a top-tier venue for computer architects.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799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Yes, you heard right. 400% more DRAM references…</a:t>
            </a:r>
          </a:p>
          <a:p>
            <a:r>
              <a:rPr lang="en-US" dirty="0" smtClean="0"/>
              <a:t>This is were our study</a:t>
            </a:r>
            <a:r>
              <a:rPr lang="en-US" baseline="0" dirty="0" smtClean="0"/>
              <a:t> began.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9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However, we found out that this statement is only true for the Intel Itanium design!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163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So the plan for today is: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first, revisit the </a:t>
            </a:r>
            <a:r>
              <a:rPr lang="en" dirty="0" smtClean="0"/>
              <a:t>Itanium hashed </a:t>
            </a:r>
            <a:r>
              <a:rPr lang="en" dirty="0"/>
              <a:t>page </a:t>
            </a:r>
            <a:r>
              <a:rPr lang="en" dirty="0" smtClean="0"/>
              <a:t>table, </a:t>
            </a:r>
            <a:r>
              <a:rPr lang="en" dirty="0"/>
              <a:t>and study </a:t>
            </a:r>
            <a:r>
              <a:rPr lang="en" dirty="0" smtClean="0"/>
              <a:t>its </a:t>
            </a:r>
            <a:r>
              <a:rPr lang="en" dirty="0"/>
              <a:t>drawbacks in detail.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Then, we will present 3 improvements to </a:t>
            </a:r>
            <a:r>
              <a:rPr lang="en" dirty="0" smtClean="0"/>
              <a:t>this basic design.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And finally, we will debunk the ISCA paper finding, and show that the</a:t>
            </a:r>
            <a:br>
              <a:rPr lang="en" dirty="0"/>
            </a:br>
            <a:r>
              <a:rPr lang="en" dirty="0"/>
              <a:t>optimized hashed page </a:t>
            </a:r>
            <a:r>
              <a:rPr lang="en" dirty="0" smtClean="0"/>
              <a:t>tables can </a:t>
            </a:r>
            <a:r>
              <a:rPr lang="en" dirty="0"/>
              <a:t>perform better than radix with PWCs.</a:t>
            </a:r>
          </a:p>
        </p:txBody>
      </p:sp>
    </p:spTree>
    <p:extLst>
      <p:ext uri="{BB962C8B-B14F-4D97-AF65-F5344CB8AC3E}">
        <p14:creationId xmlns:p14="http://schemas.microsoft.com/office/powerpoint/2010/main" val="2918451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OK,</a:t>
            </a:r>
            <a:r>
              <a:rPr lang="en" baseline="0" dirty="0" smtClean="0"/>
              <a:t> so l</a:t>
            </a:r>
            <a:r>
              <a:rPr lang="en" dirty="0" smtClean="0"/>
              <a:t>et’s </a:t>
            </a:r>
            <a:r>
              <a:rPr lang="en" dirty="0" smtClean="0"/>
              <a:t>dive into the details</a:t>
            </a:r>
            <a:r>
              <a:rPr lang="en" baseline="0" dirty="0" smtClean="0"/>
              <a:t> and </a:t>
            </a:r>
            <a:r>
              <a:rPr lang="en" dirty="0" smtClean="0"/>
              <a:t>explain </a:t>
            </a:r>
            <a:r>
              <a:rPr lang="en" dirty="0"/>
              <a:t>how </a:t>
            </a:r>
            <a:r>
              <a:rPr lang="en" dirty="0" smtClean="0"/>
              <a:t>the Itanium hashed </a:t>
            </a:r>
            <a:r>
              <a:rPr lang="en" dirty="0"/>
              <a:t>page </a:t>
            </a:r>
            <a:r>
              <a:rPr lang="en" dirty="0" smtClean="0"/>
              <a:t>table works.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 take the virtual </a:t>
            </a:r>
            <a:r>
              <a:rPr lang="en" dirty="0"/>
              <a:t>page </a:t>
            </a:r>
            <a:r>
              <a:rPr lang="en" dirty="0" smtClean="0"/>
              <a:t>number, and instead of breaking it into indexes, we hash</a:t>
            </a:r>
            <a:r>
              <a:rPr lang="en" baseline="0" dirty="0" smtClean="0"/>
              <a:t> it</a:t>
            </a:r>
            <a:r>
              <a:rPr lang="en" dirty="0" smtClean="0"/>
              <a:t> into </a:t>
            </a:r>
            <a:r>
              <a:rPr lang="en" dirty="0"/>
              <a:t>some slot, </a:t>
            </a:r>
            <a:r>
              <a:rPr lang="en" dirty="0" smtClean="0"/>
              <a:t>and </a:t>
            </a:r>
            <a:r>
              <a:rPr lang="en" dirty="0" smtClean="0"/>
              <a:t>then compare</a:t>
            </a:r>
            <a:r>
              <a:rPr lang="en" baseline="0" dirty="0" smtClean="0"/>
              <a:t> it</a:t>
            </a:r>
            <a:r>
              <a:rPr lang="en" dirty="0" smtClean="0"/>
              <a:t> </a:t>
            </a:r>
            <a:r>
              <a:rPr lang="en" dirty="0"/>
              <a:t>to the tag.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If there is a match, the translation was found</a:t>
            </a:r>
            <a:r>
              <a:rPr lang="en" dirty="0" smtClean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2477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But if </a:t>
            </a:r>
            <a:r>
              <a:rPr lang="en" dirty="0"/>
              <a:t>there is a mismatch, </a:t>
            </a:r>
            <a:r>
              <a:rPr lang="en" dirty="0" smtClean="0"/>
              <a:t>we follow the pointer to examine</a:t>
            </a:r>
            <a:r>
              <a:rPr lang="en" baseline="0" dirty="0" smtClean="0"/>
              <a:t> the next slot</a:t>
            </a:r>
            <a:r>
              <a:rPr lang="en" dirty="0" smtClean="0"/>
              <a:t> </a:t>
            </a:r>
            <a:r>
              <a:rPr lang="en" dirty="0" smtClean="0"/>
              <a:t>until we find </a:t>
            </a:r>
            <a:r>
              <a:rPr lang="en" dirty="0"/>
              <a:t>a </a:t>
            </a:r>
            <a:r>
              <a:rPr lang="en" dirty="0" smtClean="0"/>
              <a:t>match,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or </a:t>
            </a:r>
            <a:r>
              <a:rPr lang="en" dirty="0" smtClean="0"/>
              <a:t>reach a null pointer, </a:t>
            </a:r>
            <a:r>
              <a:rPr lang="en" dirty="0" smtClean="0"/>
              <a:t>indicating that the </a:t>
            </a:r>
            <a:r>
              <a:rPr lang="en" dirty="0"/>
              <a:t>translation does not exist</a:t>
            </a:r>
            <a:r>
              <a:rPr lang="en" dirty="0" smtClean="0"/>
              <a:t>.</a:t>
            </a:r>
          </a:p>
          <a:p>
            <a:pPr lvl="0" rtl="0">
              <a:spcBef>
                <a:spcPts val="0"/>
              </a:spcBef>
              <a:buNone/>
            </a:pP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/*** Note that there</a:t>
            </a:r>
            <a:r>
              <a:rPr lang="en" baseline="0" dirty="0" smtClean="0"/>
              <a:t> is a separate chain table to store the elements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that collided with other elements in the hash table. ***/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333942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In the common case, Itanium requires only 1 memory reference per walk.</a:t>
            </a:r>
            <a:r>
              <a:rPr lang="en" baseline="0" dirty="0" smtClean="0"/>
              <a:t> But in practice, we have hash collisions that make the page walks longer.</a:t>
            </a: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The</a:t>
            </a:r>
            <a:r>
              <a:rPr lang="en" baseline="0" dirty="0" smtClean="0"/>
              <a:t> </a:t>
            </a:r>
            <a:r>
              <a:rPr lang="en" baseline="0" dirty="0" smtClean="0"/>
              <a:t>Itanium design </a:t>
            </a:r>
            <a:r>
              <a:rPr lang="en" baseline="0" dirty="0" smtClean="0"/>
              <a:t>also suffers </a:t>
            </a:r>
            <a:r>
              <a:rPr lang="en" baseline="0" dirty="0" smtClean="0"/>
              <a:t>from three </a:t>
            </a:r>
            <a:r>
              <a:rPr lang="en" baseline="0" dirty="0" smtClean="0"/>
              <a:t>other drawbacks</a:t>
            </a:r>
            <a:r>
              <a:rPr lang="en" baseline="0" dirty="0" smtClean="0"/>
              <a:t>: First, the </a:t>
            </a:r>
            <a:r>
              <a:rPr lang="en" sz="2400" dirty="0" smtClean="0">
                <a:latin typeface="+mn-lt"/>
                <a:ea typeface="Arial"/>
                <a:cs typeface="Arial"/>
                <a:sym typeface="Arial"/>
              </a:rPr>
              <a:t>chain pointers waste space.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 smtClean="0">
                <a:latin typeface="+mn-lt"/>
                <a:ea typeface="Arial"/>
                <a:cs typeface="Arial"/>
                <a:sym typeface="Arial"/>
              </a:rPr>
              <a:t>Second,</a:t>
            </a:r>
            <a:r>
              <a:rPr lang="en" sz="2400" baseline="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2400" dirty="0" smtClean="0">
                <a:latin typeface="+mn-lt"/>
                <a:ea typeface="Arial"/>
                <a:cs typeface="Arial"/>
                <a:sym typeface="Arial"/>
              </a:rPr>
              <a:t>there are locality problems.</a:t>
            </a:r>
            <a:r>
              <a:rPr lang="en" sz="2400" baseline="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2400" baseline="0" dirty="0" smtClean="0">
                <a:latin typeface="+mn-lt"/>
                <a:ea typeface="Arial"/>
                <a:cs typeface="Arial"/>
                <a:sym typeface="Arial"/>
              </a:rPr>
              <a:t>And third, </a:t>
            </a:r>
            <a:r>
              <a:rPr lang="en" sz="2400" baseline="0" dirty="0" smtClean="0">
                <a:latin typeface="+mn-lt"/>
                <a:ea typeface="Arial"/>
                <a:cs typeface="Arial"/>
                <a:sym typeface="Arial"/>
              </a:rPr>
              <a:t>the </a:t>
            </a:r>
            <a:r>
              <a:rPr lang="en" sz="2400" dirty="0" smtClean="0">
                <a:latin typeface="+mn-lt"/>
                <a:ea typeface="Arial"/>
                <a:cs typeface="Arial"/>
                <a:sym typeface="Arial"/>
              </a:rPr>
              <a:t>tags also waste </a:t>
            </a:r>
            <a:r>
              <a:rPr lang="en" sz="2400" dirty="0" smtClean="0">
                <a:latin typeface="+mn-lt"/>
                <a:ea typeface="Arial"/>
                <a:cs typeface="Arial"/>
                <a:sym typeface="Arial"/>
              </a:rPr>
              <a:t>space</a:t>
            </a:r>
            <a:r>
              <a:rPr lang="e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00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The first</a:t>
            </a:r>
            <a:r>
              <a:rPr lang="en" baseline="0" dirty="0" smtClean="0"/>
              <a:t> problem with the Itanium design is that the chain pointers waste space.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Radix entries </a:t>
            </a:r>
            <a:r>
              <a:rPr lang="en" baseline="0" dirty="0" smtClean="0"/>
              <a:t>are </a:t>
            </a:r>
            <a:r>
              <a:rPr lang="en" baseline="0" dirty="0" smtClean="0"/>
              <a:t>8 bytes </a:t>
            </a:r>
            <a:r>
              <a:rPr lang="en" baseline="0" dirty="0" smtClean="0"/>
              <a:t>long since they contain only the PTE,</a:t>
            </a:r>
            <a:r>
              <a:rPr lang="en" baseline="0" dirty="0" smtClean="0"/>
              <a:t/>
            </a:r>
            <a:br>
              <a:rPr lang="en" baseline="0" dirty="0" smtClean="0"/>
            </a:br>
            <a:r>
              <a:rPr lang="en" baseline="0" dirty="0" smtClean="0"/>
              <a:t>but hashed entries </a:t>
            </a:r>
            <a:r>
              <a:rPr lang="en" baseline="0" dirty="0" smtClean="0"/>
              <a:t>are 32 bytes long since they </a:t>
            </a:r>
            <a:r>
              <a:rPr lang="en" baseline="0" dirty="0" smtClean="0"/>
              <a:t>also save tags and chain </a:t>
            </a:r>
            <a:r>
              <a:rPr lang="en" baseline="0" dirty="0" smtClean="0"/>
              <a:t>pointers.</a:t>
            </a:r>
            <a:endParaRPr lang="en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09145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If we got rid of the chain pointers, we could save a lot of space and allocate twice more entries.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dirty="0" smtClean="0"/>
              <a:t>And twice </a:t>
            </a:r>
            <a:r>
              <a:rPr lang="en" baseline="0" dirty="0" smtClean="0"/>
              <a:t>more entries </a:t>
            </a:r>
            <a:r>
              <a:rPr lang="en" baseline="0" dirty="0" smtClean="0"/>
              <a:t>means </a:t>
            </a:r>
            <a:r>
              <a:rPr lang="en" baseline="0" dirty="0" smtClean="0"/>
              <a:t>less </a:t>
            </a:r>
            <a:r>
              <a:rPr lang="en" dirty="0" smtClean="0"/>
              <a:t>hash collisions and shorter</a:t>
            </a:r>
            <a:r>
              <a:rPr lang="en" baseline="0" dirty="0" smtClean="0"/>
              <a:t> page walks</a:t>
            </a:r>
            <a:r>
              <a:rPr lang="en" dirty="0" smtClean="0"/>
              <a:t>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3556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Let me start with a quote from Charles Thacker in his Turing award</a:t>
            </a:r>
            <a:r>
              <a:rPr lang="en-US" baseline="0" dirty="0" smtClean="0"/>
              <a:t> lecture in 2009</a:t>
            </a:r>
            <a:r>
              <a:rPr lang="en-US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Thacker </a:t>
            </a:r>
            <a:r>
              <a:rPr lang="en-US" dirty="0" smtClean="0"/>
              <a:t>said that </a:t>
            </a:r>
            <a:r>
              <a:rPr lang="en-US" dirty="0" smtClean="0"/>
              <a:t>virtual memory was</a:t>
            </a:r>
            <a:r>
              <a:rPr lang="en-US" baseline="0" dirty="0" smtClean="0"/>
              <a:t> invented in those old days when memory was </a:t>
            </a:r>
            <a:r>
              <a:rPr lang="en-US" baseline="0" dirty="0" smtClean="0"/>
              <a:t>scarce.</a:t>
            </a:r>
            <a:endParaRPr lang="en-US" baseline="0" dirty="0" smtClean="0"/>
          </a:p>
          <a:p>
            <a:pPr rtl="0">
              <a:spcBef>
                <a:spcPts val="0"/>
              </a:spcBef>
              <a:buNone/>
            </a:pPr>
            <a:r>
              <a:rPr lang="en-US" baseline="0" dirty="0" smtClean="0"/>
              <a:t>But </a:t>
            </a:r>
            <a:r>
              <a:rPr lang="en-US" baseline="0" dirty="0" smtClean="0"/>
              <a:t>today we have machines with hundreds of GBs of RAM, </a:t>
            </a:r>
            <a:r>
              <a:rPr lang="en-US" baseline="0" dirty="0" smtClean="0"/>
              <a:t>and virtual memory may not be the best idea.</a:t>
            </a:r>
            <a:endParaRPr lang="en-US" baseline="0" dirty="0" smtClean="0"/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https://www.youtube.com/watch?v=QVhQSINWml8</a:t>
            </a: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minute</a:t>
            </a:r>
            <a:r>
              <a:rPr lang="en-US" baseline="0" dirty="0" smtClean="0"/>
              <a:t> 35:00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700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our first proposal is to get rid of the wasteful chain pointers (and chain table)</a:t>
            </a:r>
          </a:p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switching to the open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addressing scheme.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open addressing technique no longer uses pointers to resolve hash collisions.</a:t>
            </a:r>
          </a:p>
        </p:txBody>
      </p:sp>
    </p:spTree>
    <p:extLst>
      <p:ext uri="{BB962C8B-B14F-4D97-AF65-F5344CB8AC3E}">
        <p14:creationId xmlns:p14="http://schemas.microsoft.com/office/powerpoint/2010/main" val="550816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hash collision occurs,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just examine the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slot in the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again, the search ends when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find a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reach an empty slot.</a:t>
            </a:r>
            <a:endParaRPr lang="en-US" sz="11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50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Now we</a:t>
            </a:r>
            <a:r>
              <a:rPr lang="en-US" baseline="0" dirty="0" smtClean="0"/>
              <a:t> can turn the space we saved to good use by allocating </a:t>
            </a:r>
            <a:r>
              <a:rPr lang="en-US" baseline="0" dirty="0" smtClean="0"/>
              <a:t>twice more </a:t>
            </a:r>
            <a:r>
              <a:rPr lang="en-US" baseline="0" dirty="0" smtClean="0"/>
              <a:t>slots and decreasing the load factor.</a:t>
            </a:r>
          </a:p>
          <a:p>
            <a:pPr rtl="0">
              <a:spcBef>
                <a:spcPts val="0"/>
              </a:spcBef>
              <a:buNone/>
            </a:pPr>
            <a:r>
              <a:rPr lang="en-US" baseline="0" dirty="0" smtClean="0"/>
              <a:t>The load factor </a:t>
            </a:r>
            <a:r>
              <a:rPr lang="en-US" baseline="0" dirty="0" smtClean="0"/>
              <a:t>is the </a:t>
            </a:r>
            <a:r>
              <a:rPr lang="en-US" baseline="0" dirty="0" smtClean="0"/>
              <a:t>ratio of occupied slots to the total number of slots.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The ISCA paper set the load factor to ½, and got 1.5 references per walk on average [1].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We decreased the load factor to ¼ and</a:t>
            </a:r>
            <a:r>
              <a:rPr lang="en" baseline="0" dirty="0" smtClean="0"/>
              <a:t> </a:t>
            </a:r>
            <a:r>
              <a:rPr lang="en" dirty="0" smtClean="0"/>
              <a:t>shortened the page walk length to 1.15.</a:t>
            </a: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[1] </a:t>
            </a:r>
            <a:r>
              <a:rPr lang="en-US" u="sng" dirty="0" smtClean="0">
                <a:solidFill>
                  <a:schemeClr val="accent5"/>
                </a:solidFill>
                <a:hlinkClick r:id="rId3"/>
              </a:rPr>
              <a:t>http://www.brpreiss.com/books/opus5/html/page248.html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2065659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Another weakness </a:t>
            </a:r>
            <a:r>
              <a:rPr lang="en" dirty="0"/>
              <a:t>of hashed page tables is their poor locality of reference.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Radix page tables keep the mappings of consecutive pages in adjacent slots.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Hashed page tables, on the other hand, scatter the mappings all over the hash table.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Remember that page table data is cached in the L1, L2 and L3 caches.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So when a radix page walk </a:t>
            </a:r>
            <a:r>
              <a:rPr lang="en" dirty="0" smtClean="0"/>
              <a:t>reads a </a:t>
            </a:r>
            <a:r>
              <a:rPr lang="en" dirty="0"/>
              <a:t>PTE, it implicitly prefetches the other mappings that </a:t>
            </a:r>
            <a:r>
              <a:rPr lang="en" dirty="0" smtClean="0"/>
              <a:t>lie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in its cache line, and there is a good chance that they will be accessed as well in the future.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Hashed page walks, on the other hand, do not exploit locality at all.</a:t>
            </a:r>
          </a:p>
        </p:txBody>
      </p:sp>
    </p:spTree>
    <p:extLst>
      <p:ext uri="{BB962C8B-B14F-4D97-AF65-F5344CB8AC3E}">
        <p14:creationId xmlns:p14="http://schemas.microsoft.com/office/powerpoint/2010/main" val="2533346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Therefore, the </a:t>
            </a:r>
            <a:r>
              <a:rPr lang="en" dirty="0" smtClean="0"/>
              <a:t>second improvement </a:t>
            </a:r>
            <a:r>
              <a:rPr lang="en" dirty="0"/>
              <a:t>is </a:t>
            </a:r>
            <a:r>
              <a:rPr lang="en" dirty="0" smtClean="0"/>
              <a:t>to use clustering as was proposed by Talluri, Hill, and Khalidi in 1995.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The</a:t>
            </a:r>
            <a:r>
              <a:rPr lang="en" baseline="0" dirty="0" smtClean="0"/>
              <a:t> idea is to</a:t>
            </a:r>
            <a:r>
              <a:rPr lang="en" dirty="0" smtClean="0"/>
              <a:t> </a:t>
            </a:r>
            <a:r>
              <a:rPr lang="en" dirty="0"/>
              <a:t>pack consecutive mappings together in the same slot.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For </a:t>
            </a:r>
            <a:r>
              <a:rPr lang="en" dirty="0"/>
              <a:t>example, if we pack 4 mappings in each slot, the page walk looks like this: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</a:t>
            </a:r>
            <a:r>
              <a:rPr lang="en" baseline="0" dirty="0" smtClean="0"/>
              <a:t> break </a:t>
            </a:r>
            <a:r>
              <a:rPr lang="en" dirty="0" smtClean="0"/>
              <a:t>the </a:t>
            </a:r>
            <a:r>
              <a:rPr lang="en" dirty="0"/>
              <a:t>page number </a:t>
            </a:r>
            <a:r>
              <a:rPr lang="en" dirty="0" smtClean="0"/>
              <a:t>into </a:t>
            </a:r>
            <a:r>
              <a:rPr lang="en" dirty="0"/>
              <a:t>a block number and </a:t>
            </a:r>
            <a:r>
              <a:rPr lang="en" dirty="0" smtClean="0"/>
              <a:t>a block </a:t>
            </a:r>
            <a:r>
              <a:rPr lang="en" dirty="0"/>
              <a:t>offset.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block number hashes to a table slot, and the block offset indexes into the array of PTEs stored in the slot.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Now, </a:t>
            </a:r>
            <a:r>
              <a:rPr lang="en" dirty="0" smtClean="0"/>
              <a:t>whenever</a:t>
            </a:r>
            <a:r>
              <a:rPr lang="en" baseline="0" dirty="0" smtClean="0"/>
              <a:t> the page walk </a:t>
            </a:r>
            <a:r>
              <a:rPr lang="en" baseline="0" dirty="0" smtClean="0"/>
              <a:t>brings a cacheline, </a:t>
            </a:r>
            <a:r>
              <a:rPr lang="en" baseline="0" dirty="0" smtClean="0"/>
              <a:t>it </a:t>
            </a:r>
            <a:r>
              <a:rPr lang="en" baseline="0" dirty="0" smtClean="0"/>
              <a:t>brings multiple translations of consecutive pages.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815381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And the last problem </a:t>
            </a:r>
            <a:r>
              <a:rPr lang="en" dirty="0"/>
              <a:t>is that hashed page tables </a:t>
            </a:r>
            <a:r>
              <a:rPr lang="en" dirty="0" smtClean="0"/>
              <a:t>still waste more space than </a:t>
            </a:r>
            <a:r>
              <a:rPr lang="en" dirty="0" smtClean="0"/>
              <a:t>radix.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Hashed designs pack only 4 PTEs, </a:t>
            </a:r>
            <a:r>
              <a:rPr lang="en" dirty="0" smtClean="0"/>
              <a:t>because they must keep the tag field to resolve hash collisions.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Radix, on the other hand, pack </a:t>
            </a:r>
            <a:r>
              <a:rPr lang="en" dirty="0"/>
              <a:t>8 PTEs into a single cache </a:t>
            </a:r>
            <a:r>
              <a:rPr lang="en" dirty="0" smtClean="0"/>
              <a:t>line.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This makes radix more attractive because the caches can cover twice as much </a:t>
            </a:r>
            <a:r>
              <a:rPr lang="en" dirty="0" smtClean="0"/>
              <a:t>PTEs for the same number of cachelines.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6440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But actually, we have a lot of unused space hiding in the tag field and the </a:t>
            </a:r>
            <a:r>
              <a:rPr lang="en" dirty="0" smtClean="0"/>
              <a:t>PTEs,</a:t>
            </a:r>
            <a:br>
              <a:rPr lang="en" dirty="0" smtClean="0"/>
            </a:br>
            <a:r>
              <a:rPr lang="en" dirty="0" smtClean="0"/>
              <a:t>since</a:t>
            </a:r>
            <a:r>
              <a:rPr lang="en" baseline="0" dirty="0" smtClean="0"/>
              <a:t> current </a:t>
            </a:r>
            <a:r>
              <a:rPr lang="en" baseline="0" dirty="0" smtClean="0"/>
              <a:t>CPUs only use 48 </a:t>
            </a:r>
            <a:r>
              <a:rPr lang="en" baseline="0" dirty="0" smtClean="0"/>
              <a:t>bits of virtual and physical addresses</a:t>
            </a:r>
            <a:r>
              <a:rPr lang="en" dirty="0" smtClean="0"/>
              <a:t>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We found out that we </a:t>
            </a:r>
            <a:r>
              <a:rPr lang="en" dirty="0" smtClean="0"/>
              <a:t>can use </a:t>
            </a:r>
            <a:r>
              <a:rPr lang="en" dirty="0"/>
              <a:t>this free space and squeeze </a:t>
            </a:r>
            <a:r>
              <a:rPr lang="en" dirty="0" smtClean="0"/>
              <a:t>together</a:t>
            </a:r>
            <a:r>
              <a:rPr lang="en" baseline="0" dirty="0" smtClean="0"/>
              <a:t> </a:t>
            </a:r>
            <a:r>
              <a:rPr lang="en" dirty="0" smtClean="0"/>
              <a:t>the </a:t>
            </a:r>
            <a:r>
              <a:rPr lang="en" dirty="0"/>
              <a:t>tag plus 8 PTEs in the same cache line.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So now </a:t>
            </a:r>
            <a:r>
              <a:rPr lang="en" dirty="0" smtClean="0"/>
              <a:t>both radix </a:t>
            </a:r>
            <a:r>
              <a:rPr lang="en" dirty="0"/>
              <a:t>and hashed </a:t>
            </a:r>
            <a:r>
              <a:rPr lang="en" dirty="0" smtClean="0"/>
              <a:t>pack the</a:t>
            </a:r>
            <a:r>
              <a:rPr lang="en" baseline="0" dirty="0" smtClean="0"/>
              <a:t> same number of</a:t>
            </a:r>
            <a:r>
              <a:rPr lang="en" dirty="0" smtClean="0"/>
              <a:t> PTEs in a single</a:t>
            </a:r>
            <a:r>
              <a:rPr lang="en" baseline="0" dirty="0" smtClean="0"/>
              <a:t> </a:t>
            </a:r>
            <a:r>
              <a:rPr lang="en" dirty="0" smtClean="0"/>
              <a:t>cache line!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29053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Compaction </a:t>
            </a:r>
            <a:r>
              <a:rPr lang="en-US" dirty="0" smtClean="0"/>
              <a:t>allows us</a:t>
            </a:r>
            <a:r>
              <a:rPr lang="en-US" baseline="0" dirty="0" smtClean="0"/>
              <a:t> to decrease the load factor by half, since it </a:t>
            </a:r>
            <a:r>
              <a:rPr lang="en-US" dirty="0" smtClean="0"/>
              <a:t>cuts </a:t>
            </a:r>
            <a:r>
              <a:rPr lang="en-US" dirty="0" smtClean="0"/>
              <a:t>by half</a:t>
            </a:r>
            <a:r>
              <a:rPr lang="en-US" baseline="0" dirty="0" smtClean="0"/>
              <a:t> the </a:t>
            </a:r>
            <a:r>
              <a:rPr lang="en-US" dirty="0" smtClean="0"/>
              <a:t>number of occupied</a:t>
            </a:r>
            <a:r>
              <a:rPr lang="en-US" baseline="0" dirty="0" smtClean="0"/>
              <a:t> slots.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So we </a:t>
            </a:r>
            <a:r>
              <a:rPr lang="en-US" baseline="0" dirty="0" smtClean="0"/>
              <a:t>decrease </a:t>
            </a:r>
            <a:r>
              <a:rPr lang="en-US" baseline="0" dirty="0" smtClean="0"/>
              <a:t>the load factor further </a:t>
            </a:r>
            <a:r>
              <a:rPr lang="en" dirty="0" smtClean="0"/>
              <a:t>to 1/8 to shorten the page walk length to 1.07.</a:t>
            </a: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[1] </a:t>
            </a:r>
            <a:r>
              <a:rPr lang="en-US" u="sng" dirty="0" smtClean="0">
                <a:solidFill>
                  <a:schemeClr val="accent5"/>
                </a:solidFill>
                <a:hlinkClick r:id="rId3"/>
              </a:rPr>
              <a:t>http://www.brpreiss.com/books/opus5/html/page248.html</a:t>
            </a:r>
          </a:p>
          <a:p>
            <a:pPr rtl="0">
              <a:spcBef>
                <a:spcPts val="0"/>
              </a:spcBef>
              <a:buNone/>
            </a:pP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429218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To summarize</a:t>
            </a:r>
            <a:r>
              <a:rPr lang="en" baseline="0" dirty="0" smtClean="0"/>
              <a:t> the improvements together.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379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we </a:t>
            </a:r>
            <a:r>
              <a:rPr lang="en" dirty="0" smtClean="0"/>
              <a:t>started with the basic</a:t>
            </a:r>
            <a:r>
              <a:rPr lang="en" baseline="0" dirty="0" smtClean="0"/>
              <a:t> Itanium design.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3070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The problem with virtual</a:t>
            </a:r>
            <a:r>
              <a:rPr lang="en" baseline="0" dirty="0" smtClean="0"/>
              <a:t> memory today is that </a:t>
            </a:r>
            <a:r>
              <a:rPr lang="en" dirty="0" smtClean="0"/>
              <a:t>x86 architectures implement it with</a:t>
            </a:r>
            <a:r>
              <a:rPr lang="en" baseline="0" dirty="0" smtClean="0"/>
              <a:t> radix page tables.</a:t>
            </a: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For each memory access, the TLB tries to translate</a:t>
            </a:r>
            <a:r>
              <a:rPr lang="en" baseline="0" dirty="0" smtClean="0"/>
              <a:t> the</a:t>
            </a:r>
            <a:r>
              <a:rPr lang="en" dirty="0" smtClean="0"/>
              <a:t> </a:t>
            </a:r>
            <a:r>
              <a:rPr lang="en" dirty="0"/>
              <a:t>virtual </a:t>
            </a:r>
            <a:r>
              <a:rPr lang="en" dirty="0" smtClean="0"/>
              <a:t>address </a:t>
            </a:r>
            <a:r>
              <a:rPr lang="en" dirty="0"/>
              <a:t>to </a:t>
            </a:r>
            <a:r>
              <a:rPr lang="en" dirty="0" smtClean="0"/>
              <a:t>a physical address.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If </a:t>
            </a:r>
            <a:r>
              <a:rPr lang="en" dirty="0"/>
              <a:t>the TLB misses we have to walk 4 levels in the radix page </a:t>
            </a:r>
            <a:r>
              <a:rPr lang="en" dirty="0" smtClean="0"/>
              <a:t>table</a:t>
            </a:r>
            <a:r>
              <a:rPr lang="en" dirty="0" smtClean="0"/>
              <a:t>: we take </a:t>
            </a:r>
            <a:r>
              <a:rPr lang="en" dirty="0" smtClean="0"/>
              <a:t>the virtual </a:t>
            </a:r>
            <a:r>
              <a:rPr lang="en" dirty="0" smtClean="0"/>
              <a:t>address</a:t>
            </a:r>
            <a:r>
              <a:rPr lang="en" baseline="0" dirty="0" smtClean="0"/>
              <a:t> and</a:t>
            </a:r>
            <a:r>
              <a:rPr lang="en" dirty="0" smtClean="0"/>
              <a:t> break it into </a:t>
            </a:r>
            <a:r>
              <a:rPr lang="en" dirty="0" smtClean="0"/>
              <a:t>4 indexes and </a:t>
            </a:r>
            <a:r>
              <a:rPr lang="en" dirty="0" smtClean="0"/>
              <a:t>a page </a:t>
            </a:r>
            <a:r>
              <a:rPr lang="en" dirty="0" smtClean="0"/>
              <a:t>offset.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Each index selects a page table </a:t>
            </a:r>
            <a:r>
              <a:rPr lang="en" dirty="0" smtClean="0"/>
              <a:t>entry (PTE) </a:t>
            </a:r>
            <a:r>
              <a:rPr lang="en" dirty="0" smtClean="0"/>
              <a:t>which</a:t>
            </a:r>
            <a:r>
              <a:rPr lang="en" baseline="0" dirty="0" smtClean="0"/>
              <a:t> points to the next level, and so on until the last entry points to the data </a:t>
            </a:r>
            <a:r>
              <a:rPr lang="en" baseline="0" dirty="0" smtClean="0"/>
              <a:t>page the we were looking for.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 end up with 4 </a:t>
            </a:r>
            <a:r>
              <a:rPr lang="en" dirty="0"/>
              <a:t>memory </a:t>
            </a:r>
            <a:r>
              <a:rPr lang="en" dirty="0" smtClean="0"/>
              <a:t>references for each TLB miss !</a:t>
            </a:r>
            <a:br>
              <a:rPr lang="en" dirty="0" smtClean="0"/>
            </a:br>
            <a:r>
              <a:rPr lang="en" dirty="0" smtClean="0"/>
              <a:t>TLB</a:t>
            </a:r>
            <a:r>
              <a:rPr lang="en" baseline="0" dirty="0" smtClean="0"/>
              <a:t> misses </a:t>
            </a:r>
            <a:r>
              <a:rPr lang="en" dirty="0" smtClean="0"/>
              <a:t>take </a:t>
            </a:r>
            <a:r>
              <a:rPr lang="en" dirty="0"/>
              <a:t>dozens or hundreds </a:t>
            </a:r>
            <a:r>
              <a:rPr lang="en" dirty="0" smtClean="0"/>
              <a:t>of CPU cycles,</a:t>
            </a:r>
            <a:r>
              <a:rPr lang="en" baseline="0" dirty="0" smtClean="0"/>
              <a:t> </a:t>
            </a:r>
            <a:r>
              <a:rPr lang="en" dirty="0" smtClean="0"/>
              <a:t>and </a:t>
            </a:r>
            <a:r>
              <a:rPr lang="en" dirty="0"/>
              <a:t>may account for up to 20% of the runtime [1].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[1] Prof. Bruce Jacob, “Trends in Memory Systems”</a:t>
            </a:r>
          </a:p>
          <a:p>
            <a:pPr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https://www.ece.umd.edu/~blj/talks/Sun-Workshop.pdf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374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Then switched</a:t>
            </a:r>
            <a:r>
              <a:rPr lang="en" baseline="0" dirty="0" smtClean="0"/>
              <a:t> to the open addressing scheme, saved space, and decreased the load factor.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61975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We then used clustering</a:t>
            </a:r>
            <a:r>
              <a:rPr lang="en" baseline="0" dirty="0" smtClean="0"/>
              <a:t> to leverage the locality of reference.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07537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And last, we compacted 8 page</a:t>
            </a:r>
            <a:r>
              <a:rPr lang="en" baseline="0" dirty="0" smtClean="0"/>
              <a:t> table entries in </a:t>
            </a:r>
            <a:r>
              <a:rPr lang="en" baseline="0" dirty="0" smtClean="0"/>
              <a:t>each cache </a:t>
            </a:r>
            <a:r>
              <a:rPr lang="en" baseline="0" dirty="0" smtClean="0"/>
              <a:t>line, just like radix.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50850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That’s all for the technical details.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We are now</a:t>
            </a:r>
            <a:r>
              <a:rPr lang="en" baseline="0" dirty="0" smtClean="0"/>
              <a:t> ready</a:t>
            </a:r>
            <a:r>
              <a:rPr lang="en" dirty="0" smtClean="0"/>
              <a:t> to compare our </a:t>
            </a:r>
            <a:r>
              <a:rPr lang="en" dirty="0" smtClean="0"/>
              <a:t>improved hashed </a:t>
            </a:r>
            <a:r>
              <a:rPr lang="en" dirty="0"/>
              <a:t>design to </a:t>
            </a:r>
            <a:r>
              <a:rPr lang="en" dirty="0" smtClean="0"/>
              <a:t>radix as implemented in current </a:t>
            </a:r>
            <a:r>
              <a:rPr lang="en" dirty="0"/>
              <a:t>Intel processors</a:t>
            </a:r>
            <a:r>
              <a:rPr lang="e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3059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In a nutshell, hashed </a:t>
            </a:r>
            <a:r>
              <a:rPr lang="en" dirty="0"/>
              <a:t>page tables perform better than existing x86-64 hardware,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reducing benchmark runtimes by 1%–27% in bare-metal setups and 6%–32% in </a:t>
            </a:r>
            <a:r>
              <a:rPr lang="en" dirty="0" smtClean="0"/>
              <a:t>virtualized </a:t>
            </a:r>
            <a:r>
              <a:rPr lang="en" dirty="0"/>
              <a:t>setups</a:t>
            </a:r>
            <a:r>
              <a:rPr lang="en" dirty="0" smtClean="0"/>
              <a:t>, for the benchmarks</a:t>
            </a:r>
            <a:r>
              <a:rPr lang="en" baseline="0" dirty="0" smtClean="0"/>
              <a:t> tested.</a:t>
            </a:r>
            <a:endParaRPr lang="en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It’s importan</a:t>
            </a:r>
            <a:r>
              <a:rPr lang="en" baseline="0" dirty="0" smtClean="0"/>
              <a:t>t to notice that we compare against current Intel processors which employ page walk caches,</a:t>
            </a: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whereas hashed</a:t>
            </a:r>
            <a:r>
              <a:rPr lang="en" baseline="0" dirty="0" smtClean="0"/>
              <a:t> page tables </a:t>
            </a:r>
            <a:r>
              <a:rPr lang="en" dirty="0" smtClean="0"/>
              <a:t>do not use page </a:t>
            </a:r>
            <a:r>
              <a:rPr lang="en" dirty="0"/>
              <a:t>walk caches</a:t>
            </a:r>
            <a:r>
              <a:rPr lang="en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/>
              <a:t>This are significant improvements.</a:t>
            </a:r>
            <a:r>
              <a:rPr lang="en" sz="1100" baseline="0" dirty="0" smtClean="0"/>
              <a:t> F</a:t>
            </a:r>
            <a:r>
              <a:rPr lang="en" sz="1100" dirty="0" smtClean="0"/>
              <a:t>or comparison: Haswell is up to  </a:t>
            </a:r>
            <a:r>
              <a:rPr lang="en" sz="1200" dirty="0" smtClean="0"/>
              <a:t>6%  </a:t>
            </a:r>
            <a:r>
              <a:rPr lang="en" sz="1100" dirty="0" smtClean="0"/>
              <a:t>faster than Ivy Bridge.</a:t>
            </a:r>
          </a:p>
        </p:txBody>
      </p:sp>
    </p:spTree>
    <p:extLst>
      <p:ext uri="{BB962C8B-B14F-4D97-AF65-F5344CB8AC3E}">
        <p14:creationId xmlns:p14="http://schemas.microsoft.com/office/powerpoint/2010/main" val="3348289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Actually,</a:t>
            </a:r>
            <a:r>
              <a:rPr lang="en" baseline="0" dirty="0" smtClean="0"/>
              <a:t> hashed page tables </a:t>
            </a:r>
            <a:r>
              <a:rPr lang="en" sz="1100" dirty="0" smtClean="0">
                <a:latin typeface="+mn-lt"/>
                <a:ea typeface="Arial"/>
                <a:cs typeface="Arial"/>
                <a:sym typeface="Arial"/>
              </a:rPr>
              <a:t>approximate</a:t>
            </a:r>
            <a:r>
              <a:rPr lang="en" sz="1100" baseline="0" dirty="0" smtClean="0">
                <a:latin typeface="+mn-lt"/>
                <a:ea typeface="Arial"/>
                <a:cs typeface="Arial"/>
                <a:sym typeface="Arial"/>
              </a:rPr>
              <a:t> the optimal </a:t>
            </a:r>
            <a:r>
              <a:rPr lang="en" sz="1100" dirty="0" smtClean="0">
                <a:latin typeface="+mn-lt"/>
                <a:ea typeface="Arial"/>
                <a:cs typeface="Arial"/>
                <a:sym typeface="Arial"/>
              </a:rPr>
              <a:t>radix, that is, radix equipped with infinite PWCs which never miss.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dirty="0" smtClean="0">
                <a:latin typeface="+mn-lt"/>
                <a:ea typeface="Arial"/>
                <a:cs typeface="Arial"/>
                <a:sym typeface="Arial"/>
              </a:rPr>
              <a:t>Infinite </a:t>
            </a:r>
            <a:r>
              <a:rPr lang="en" sz="1100" baseline="0" dirty="0" smtClean="0">
                <a:latin typeface="+mn-lt"/>
                <a:ea typeface="Arial"/>
                <a:cs typeface="Arial"/>
                <a:sym typeface="Arial"/>
              </a:rPr>
              <a:t>PWCs are not realistic of course, but their performance sets a lower bound on radix performance.</a:t>
            </a:r>
            <a:endParaRPr lang="en" sz="1100" baseline="0" dirty="0" smtClean="0">
              <a:latin typeface="+mn-lt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>
                <a:latin typeface="+mn-lt"/>
                <a:ea typeface="Arial"/>
                <a:cs typeface="Arial"/>
                <a:sym typeface="Arial"/>
              </a:rPr>
              <a:t>This table presents</a:t>
            </a:r>
            <a:r>
              <a:rPr lang="en" sz="1100" baseline="0" dirty="0" smtClean="0"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smtClean="0">
                <a:latin typeface="+mn-lt"/>
                <a:ea typeface="Arial"/>
                <a:cs typeface="Arial"/>
                <a:sym typeface="Arial"/>
              </a:rPr>
              <a:t>the runtime improvement with hashed and with infinite PWCs, and w</a:t>
            </a:r>
            <a:r>
              <a:rPr lang="en" sz="1100" dirty="0" smtClean="0">
                <a:latin typeface="+mn-lt"/>
                <a:cs typeface="Arial"/>
                <a:sym typeface="Arial"/>
              </a:rPr>
              <a:t>e can see that the two designs improve</a:t>
            </a:r>
            <a:r>
              <a:rPr lang="en" sz="1100" baseline="0" dirty="0" smtClean="0">
                <a:latin typeface="+mn-lt"/>
                <a:cs typeface="Arial"/>
                <a:sym typeface="Arial"/>
              </a:rPr>
              <a:t> the runtime by about the same amount.</a:t>
            </a:r>
          </a:p>
          <a:p>
            <a:pPr rtl="0">
              <a:spcBef>
                <a:spcPts val="0"/>
              </a:spcBef>
              <a:buNone/>
            </a:pPr>
            <a:r>
              <a:rPr lang="en" sz="1100" baseline="0" dirty="0" smtClean="0">
                <a:latin typeface="+mn-lt"/>
                <a:cs typeface="Arial"/>
                <a:sym typeface="Arial"/>
              </a:rPr>
              <a:t>That is 6-8% in bare-metal setups, and 16-17% percents in virtualized setups.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6554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Let’s take a closer look at the benchmarks from the </a:t>
            </a:r>
            <a:r>
              <a:rPr lang="en" dirty="0"/>
              <a:t>well-known SPEC </a:t>
            </a:r>
            <a:r>
              <a:rPr lang="en" dirty="0" smtClean="0"/>
              <a:t>CPU2006 suite.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There are 31 benchmarks </a:t>
            </a:r>
            <a:r>
              <a:rPr lang="en" dirty="0" smtClean="0"/>
              <a:t>in the suite with </a:t>
            </a:r>
            <a:r>
              <a:rPr lang="en" dirty="0"/>
              <a:t>memory footprint of less than 2GB,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so most of them exhibit very few TLB and PWC </a:t>
            </a:r>
            <a:r>
              <a:rPr lang="en" dirty="0" smtClean="0"/>
              <a:t>misses, and for</a:t>
            </a:r>
            <a:r>
              <a:rPr lang="en" baseline="0" dirty="0" smtClean="0"/>
              <a:t> them hashed and radix perform equally well</a:t>
            </a:r>
            <a:r>
              <a:rPr lang="en" dirty="0" smtClean="0"/>
              <a:t>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But 3 </a:t>
            </a:r>
            <a:r>
              <a:rPr lang="en" dirty="0"/>
              <a:t>benchmarks are sensitive to PWC </a:t>
            </a:r>
            <a:r>
              <a:rPr lang="en" dirty="0" smtClean="0"/>
              <a:t>misses,</a:t>
            </a:r>
            <a:r>
              <a:rPr lang="en" baseline="0" dirty="0" smtClean="0"/>
              <a:t> </a:t>
            </a:r>
            <a:r>
              <a:rPr lang="en" dirty="0" smtClean="0"/>
              <a:t>and </a:t>
            </a:r>
            <a:r>
              <a:rPr lang="en" dirty="0"/>
              <a:t>they show notable improvements when using hashed page tables.</a:t>
            </a:r>
          </a:p>
        </p:txBody>
      </p:sp>
    </p:spTree>
    <p:extLst>
      <p:ext uri="{BB962C8B-B14F-4D97-AF65-F5344CB8AC3E}">
        <p14:creationId xmlns:p14="http://schemas.microsoft.com/office/powerpoint/2010/main" val="929155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These are the mcf,</a:t>
            </a:r>
            <a:r>
              <a:rPr lang="en" baseline="0" dirty="0" smtClean="0"/>
              <a:t> cactus, and xalan benchmarks.</a:t>
            </a: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The </a:t>
            </a:r>
            <a:r>
              <a:rPr lang="en" dirty="0"/>
              <a:t>figure shows the runtime improvement from using hashed instead of </a:t>
            </a:r>
            <a:r>
              <a:rPr lang="en" dirty="0" smtClean="0"/>
              <a:t>radix</a:t>
            </a:r>
            <a:r>
              <a:rPr lang="en" baseline="0" dirty="0" smtClean="0"/>
              <a:t> </a:t>
            </a:r>
            <a:r>
              <a:rPr lang="en" dirty="0" smtClean="0"/>
              <a:t>with </a:t>
            </a:r>
            <a:r>
              <a:rPr lang="en" dirty="0"/>
              <a:t>PWC sizes as in the current Intel processors</a:t>
            </a:r>
            <a:r>
              <a:rPr lang="en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For </a:t>
            </a:r>
            <a:r>
              <a:rPr lang="en" dirty="0"/>
              <a:t>each benchmark we estimated the improvement in the bare-metal </a:t>
            </a:r>
            <a:r>
              <a:rPr lang="en" dirty="0" smtClean="0"/>
              <a:t>and the virtualized </a:t>
            </a:r>
            <a:r>
              <a:rPr lang="en" dirty="0"/>
              <a:t>case.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numbers above the bars are the runtime savings we will get from using hashed</a:t>
            </a:r>
            <a:r>
              <a:rPr lang="en" dirty="0" smtClean="0"/>
              <a:t>,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and we can see the gain is bigger in the </a:t>
            </a:r>
            <a:r>
              <a:rPr lang="en" dirty="0" smtClean="0"/>
              <a:t>virtualized scenario, as we expected.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771828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Another</a:t>
            </a:r>
            <a:r>
              <a:rPr lang="en" baseline="0" dirty="0" smtClean="0"/>
              <a:t> important conclusion is that radix page tables do not scale,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bec</a:t>
            </a:r>
            <a:r>
              <a:rPr lang="en-US" baseline="0" dirty="0" smtClean="0"/>
              <a:t>au</a:t>
            </a:r>
            <a:r>
              <a:rPr lang="en" baseline="0" dirty="0" smtClean="0"/>
              <a:t>se they rely on limited size page walk caches.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So when the memory footpring grows, when the locality of reference drops,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or when we add layers of virtualization, the performance of the radix page tables with their page walk caches degrades.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0069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We demonstrate</a:t>
            </a:r>
            <a:r>
              <a:rPr lang="en" baseline="0" dirty="0" smtClean="0"/>
              <a:t> this statement by measuring the GUPS benchmark, which</a:t>
            </a:r>
            <a:r>
              <a:rPr lang="en" dirty="0" smtClean="0"/>
              <a:t> reads &amp; updates random cells in some array.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We examined 3 different input sizes of 2, 8, and 32 GB.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 can see that the improvement</a:t>
            </a:r>
            <a:r>
              <a:rPr lang="en" baseline="0" dirty="0" smtClean="0"/>
              <a:t> gains are bigger as the memory footprint grows.</a:t>
            </a:r>
            <a:br>
              <a:rPr lang="en" baseline="0" dirty="0" smtClean="0"/>
            </a:br>
            <a:r>
              <a:rPr lang="en" baseline="0" dirty="0" smtClean="0"/>
              <a:t>And again, the improvement in virtualized setups is bigger than in bare-metal setups.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2694855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Well, another</a:t>
            </a:r>
            <a:r>
              <a:rPr lang="en" baseline="0" dirty="0" smtClean="0"/>
              <a:t> evidence that the </a:t>
            </a:r>
            <a:r>
              <a:rPr lang="en" dirty="0" smtClean="0"/>
              <a:t>TLB </a:t>
            </a:r>
            <a:r>
              <a:rPr lang="en" dirty="0" smtClean="0"/>
              <a:t>misses are the bottleneck in many </a:t>
            </a:r>
            <a:r>
              <a:rPr lang="en" dirty="0" smtClean="0"/>
              <a:t>systems</a:t>
            </a:r>
            <a:r>
              <a:rPr lang="en" baseline="0" dirty="0" smtClean="0"/>
              <a:t> we </a:t>
            </a:r>
            <a:r>
              <a:rPr lang="en" baseline="0" dirty="0" smtClean="0"/>
              <a:t>can </a:t>
            </a:r>
            <a:r>
              <a:rPr lang="en" baseline="0" dirty="0" smtClean="0"/>
              <a:t>find </a:t>
            </a:r>
            <a:r>
              <a:rPr lang="en" dirty="0" smtClean="0"/>
              <a:t>if </a:t>
            </a:r>
            <a:r>
              <a:rPr lang="en" dirty="0" smtClean="0"/>
              <a:t>we look at the trends of recent</a:t>
            </a:r>
            <a:r>
              <a:rPr lang="en" baseline="0" dirty="0" smtClean="0"/>
              <a:t> </a:t>
            </a:r>
            <a:r>
              <a:rPr lang="en" dirty="0" smtClean="0"/>
              <a:t>Intel microarchitectures: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The TLB of Ivy Bridge contained</a:t>
            </a:r>
            <a:r>
              <a:rPr lang="en" baseline="0" dirty="0" smtClean="0"/>
              <a:t> 500 entries, then the TLB</a:t>
            </a:r>
            <a:r>
              <a:rPr lang="en" dirty="0" smtClean="0"/>
              <a:t> doubled in Haswell, </a:t>
            </a:r>
            <a:r>
              <a:rPr lang="en" dirty="0"/>
              <a:t>and </a:t>
            </a:r>
            <a:r>
              <a:rPr lang="en" dirty="0" smtClean="0"/>
              <a:t>then tripled in Broadwell.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baseline="0" dirty="0" smtClean="0"/>
              <a:t>At the same time,</a:t>
            </a:r>
            <a:r>
              <a:rPr lang="en" dirty="0" smtClean="0"/>
              <a:t> the </a:t>
            </a:r>
            <a:r>
              <a:rPr lang="en" dirty="0"/>
              <a:t>L1 and L2 data caches remained unchanged</a:t>
            </a:r>
            <a:r>
              <a:rPr lang="en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This means that Intel also identified the virtual memory performance as a problem.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/*** Moreover, the Broadwell microarchitecture added a second page walker to handle TLB misses in parallel with the primary one.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AMD even declared they use another TLB structure in the host dimension (nested TLB). ***/</a:t>
            </a:r>
          </a:p>
        </p:txBody>
      </p:sp>
    </p:spTree>
    <p:extLst>
      <p:ext uri="{BB962C8B-B14F-4D97-AF65-F5344CB8AC3E}">
        <p14:creationId xmlns:p14="http://schemas.microsoft.com/office/powerpoint/2010/main" val="360844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And </a:t>
            </a:r>
            <a:r>
              <a:rPr lang="en" dirty="0" smtClean="0"/>
              <a:t>the last contribution we made is deriving</a:t>
            </a:r>
            <a:r>
              <a:rPr lang="en" baseline="0" dirty="0" smtClean="0"/>
              <a:t> the overall page walk length for nested virtualization.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We showed that for d levels of virtualiztion, with page walk length of L at each level,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the overall page walk length is (L+1) raised to the power of d.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Since we proved that the page walk length grows exponentially with the number of virtualization layers,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hashed page tables are exponentially more efficient than radix designs.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7593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I’d like to talk a bit about our methodology.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presented some nice performance numbers, and you probably ask yourselves how reliable </a:t>
            </a:r>
            <a:r>
              <a:rPr lang="en-US" baseline="0" smtClean="0"/>
              <a:t>they are.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4538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We used the common methodology in researches concerning virtual memory.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</a:t>
            </a:r>
            <a:r>
              <a:rPr lang="en" baseline="0" dirty="0" smtClean="0"/>
              <a:t> used this methodology to get the results that you have seen so far.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31317229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They methodolgy consists of two</a:t>
            </a:r>
            <a:r>
              <a:rPr lang="en" baseline="0" dirty="0" smtClean="0"/>
              <a:t> phases</a:t>
            </a:r>
            <a:r>
              <a:rPr lang="en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In the first phase we built a linear model that predicts the runtime from</a:t>
            </a:r>
            <a:r>
              <a:rPr lang="en" baseline="0" dirty="0" smtClean="0"/>
              <a:t> the walk cycles, i.e., the cycles spent during page walks.</a:t>
            </a:r>
            <a:endParaRPr lang="e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We</a:t>
            </a:r>
            <a:r>
              <a:rPr lang="en" baseline="0" dirty="0" smtClean="0"/>
              <a:t> used the HW counters available on Intel processors: the number of cycles spent in page walks, and the total number of cycles.</a:t>
            </a:r>
            <a:endParaRPr lang="en" dirty="0" smtClean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We collected measurements on a real system and built</a:t>
            </a:r>
            <a:r>
              <a:rPr lang="en" baseline="0" dirty="0" smtClean="0"/>
              <a:t> this model.</a:t>
            </a: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In the second phase we simulated the benchmarks, took the simulation output and plugged it into the model</a:t>
            </a:r>
            <a:r>
              <a:rPr lang="en" baseline="0" dirty="0" smtClean="0"/>
              <a:t> to predict the runtime</a:t>
            </a:r>
            <a:r>
              <a:rPr lang="e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0324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8452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To conclude:</a:t>
            </a:r>
            <a:r>
              <a:rPr lang="en-US" baseline="0" dirty="0" smtClean="0"/>
              <a:t> </a:t>
            </a:r>
            <a:r>
              <a:rPr lang="en-US" dirty="0" smtClean="0"/>
              <a:t>radix designs rely on limited-size page walk caches,</a:t>
            </a:r>
            <a:br>
              <a:rPr lang="en-US" dirty="0" smtClean="0"/>
            </a:br>
            <a:r>
              <a:rPr lang="en-US" dirty="0" smtClean="0"/>
              <a:t>so they do not scale</a:t>
            </a:r>
            <a:r>
              <a:rPr lang="en-US" baseline="0" dirty="0" smtClean="0"/>
              <a:t> </a:t>
            </a:r>
            <a:r>
              <a:rPr lang="en-US" dirty="0" smtClean="0"/>
              <a:t>as workloads access larger memory regions with low locality.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Moreover, the performance of radix designs degrades dramatically</a:t>
            </a:r>
            <a:r>
              <a:rPr lang="en-US" baseline="0" dirty="0" smtClean="0"/>
              <a:t> </a:t>
            </a:r>
            <a:r>
              <a:rPr lang="en-US" dirty="0" smtClean="0"/>
              <a:t>when more levels of virtualization are added.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Hashed page tables, on the other hand, </a:t>
            </a:r>
            <a:r>
              <a:rPr lang="en-US" sz="110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require the same number of</a:t>
            </a:r>
            <a:r>
              <a:rPr lang="en-US" sz="1100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10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memory references per walk,</a:t>
            </a:r>
            <a:r>
              <a:rPr lang="en-US" sz="1100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1100" baseline="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1100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regardless of </a:t>
            </a:r>
            <a:r>
              <a:rPr lang="en-US" dirty="0" smtClean="0"/>
              <a:t>the memory footprint</a:t>
            </a:r>
            <a:r>
              <a:rPr lang="en-US" baseline="0" dirty="0" smtClean="0"/>
              <a:t> </a:t>
            </a:r>
            <a:r>
              <a:rPr lang="en-US" dirty="0" smtClean="0"/>
              <a:t>or</a:t>
            </a:r>
            <a:r>
              <a:rPr lang="en-US" baseline="0" dirty="0" smtClean="0"/>
              <a:t> </a:t>
            </a:r>
            <a:r>
              <a:rPr lang="en-US" dirty="0" smtClean="0"/>
              <a:t>the access pattern of the application,</a:t>
            </a:r>
            <a:br>
              <a:rPr lang="en-US" dirty="0" smtClean="0"/>
            </a:br>
            <a:r>
              <a:rPr lang="en-US" dirty="0" smtClean="0"/>
              <a:t>and their performance degrades moderately with virtualization.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/*** Remember that DRAM capacity doubles every ~3 years (According to ITRS roadmap).</a:t>
            </a:r>
            <a:r>
              <a:rPr lang="en-US" baseline="0" dirty="0"/>
              <a:t> </a:t>
            </a:r>
            <a:r>
              <a:rPr lang="en-US" baseline="0" dirty="0" smtClean="0"/>
              <a:t>***/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439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1850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657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84280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Another</a:t>
            </a:r>
            <a:r>
              <a:rPr lang="en" baseline="0" dirty="0" smtClean="0"/>
              <a:t> important conclusion is that radix page tables do not scale,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bec</a:t>
            </a:r>
            <a:r>
              <a:rPr lang="en-US" baseline="0" dirty="0" smtClean="0"/>
              <a:t>au</a:t>
            </a:r>
            <a:r>
              <a:rPr lang="en" baseline="0" dirty="0" smtClean="0"/>
              <a:t>se they rely on limited size page walk caches.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So when the memory footpring grows, when the locality of reference drops,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or when we add layers of virtualization, the performance degrades.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5838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And the problem of TLB misses gets even worse in virtual machines,</a:t>
            </a:r>
            <a:r>
              <a:rPr lang="en" baseline="0" dirty="0" smtClean="0"/>
              <a:t> </a:t>
            </a:r>
            <a:r>
              <a:rPr lang="en" dirty="0" smtClean="0"/>
              <a:t>because now </a:t>
            </a:r>
            <a:r>
              <a:rPr lang="en" dirty="0"/>
              <a:t>each TLB miss </a:t>
            </a:r>
            <a:r>
              <a:rPr lang="en" dirty="0" smtClean="0"/>
              <a:t>costs </a:t>
            </a:r>
            <a:r>
              <a:rPr lang="en" dirty="0"/>
              <a:t>24 memory references.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reason is that virtualization utilizes two layers of page tables, one for the guest and one for the host.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The page walk process is two dimensional, because it walks the two tables simultaneously</a:t>
            </a:r>
            <a:r>
              <a:rPr lang="en" dirty="0" smtClean="0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The</a:t>
            </a:r>
            <a:r>
              <a:rPr lang="en" baseline="0" dirty="0" smtClean="0"/>
              <a:t> red boxes are the 4 steps in the guest page </a:t>
            </a:r>
            <a:r>
              <a:rPr lang="en" baseline="0" dirty="0" smtClean="0"/>
              <a:t>walk, just like the 4 steps in the bare-metal case we saw before.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But </a:t>
            </a:r>
            <a:r>
              <a:rPr lang="en" baseline="0" dirty="0" smtClean="0"/>
              <a:t>now, the guest physical addresses, are in fact the host virtual </a:t>
            </a:r>
            <a:r>
              <a:rPr lang="en" baseline="0" dirty="0" smtClean="0"/>
              <a:t>addresses, so </a:t>
            </a:r>
            <a:r>
              <a:rPr lang="en" baseline="0" dirty="0" smtClean="0"/>
              <a:t>they require nested page walks in the host </a:t>
            </a:r>
            <a:r>
              <a:rPr lang="en" baseline="0" dirty="0" smtClean="0"/>
              <a:t>dimension.</a:t>
            </a:r>
            <a:endParaRPr lang="en" dirty="0"/>
          </a:p>
          <a:p>
            <a:pPr rtl="0"/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up with 24 steps for each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TLB miss,</a:t>
            </a:r>
            <a:r>
              <a:rPr lang="en-US" sz="11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they 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account for up to 90% of the runtime in virtualized setups [1].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 Ravi Bhargava, Benjamin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Serebrin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Francesco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Spadini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Srilatha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Manne.</a:t>
            </a:r>
            <a:endParaRPr lang="en-US" b="0" dirty="0" smtClean="0">
              <a:effectLst/>
            </a:endParaRPr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Accelerating two-dimensional page walks for virtualized systems, ASPLOS 2008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75% of x86 workloads run in virtual machines today [2].</a:t>
            </a:r>
            <a:endParaRPr lang="en-US" b="0" dirty="0" smtClean="0">
              <a:effectLst/>
            </a:endParaRPr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[2] Thomas J.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Bittman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Philip Dawson, Michael </a:t>
            </a:r>
            <a:r>
              <a:rPr lang="en-US" sz="11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Warrilow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b="0" dirty="0" smtClean="0">
              <a:effectLst/>
            </a:endParaRPr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"Magic quadrant for x86 server virtualization infrastructure",</a:t>
            </a:r>
            <a:endParaRPr lang="en-US" b="0" dirty="0" smtClean="0">
              <a:effectLst/>
            </a:endParaRPr>
          </a:p>
          <a:p>
            <a:pPr rtl="0"/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Tech. Rep. ID:G00268538, Gartner, Inc., July 2015.</a:t>
            </a:r>
            <a:endParaRPr lang="en-US" b="0" dirty="0" smtClean="0">
              <a:effectLst/>
            </a:endParaRPr>
          </a:p>
          <a:p>
            <a:pPr rtl="0"/>
            <a:r>
              <a:rPr lang="en-US" sz="11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http://www.gartner.com/technology/reprints.do?id=1-2JFZ1KP&amp;ct=150715</a:t>
            </a:r>
            <a:endParaRPr lang="en-US" sz="11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30094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improvements are more moderate for this benchmark.</a:t>
            </a:r>
          </a:p>
        </p:txBody>
      </p:sp>
    </p:spTree>
    <p:extLst>
      <p:ext uri="{BB962C8B-B14F-4D97-AF65-F5344CB8AC3E}">
        <p14:creationId xmlns:p14="http://schemas.microsoft.com/office/powerpoint/2010/main" val="101930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Intel obviously noticed the problem </a:t>
            </a:r>
            <a:r>
              <a:rPr lang="en" dirty="0" smtClean="0"/>
              <a:t>and introduced </a:t>
            </a:r>
            <a:r>
              <a:rPr lang="en" dirty="0"/>
              <a:t>page walk caches, which accelerate page walks.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Basically, page walk caches store partial translations that enable to skip over some levels in the radix tree.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Later, Intel added another page walk cache for the host level, to speed up 2D page walks.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8233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PWCs indeed cut down page walks, and in the best-case scenario,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when we always hit the PWC, we skip over the 3 uppermost levels.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So bare-metal page walks only need 1 memory access,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and virtualized page walks are shortened to 3 memory </a:t>
            </a:r>
            <a:r>
              <a:rPr lang="en" dirty="0" smtClean="0"/>
              <a:t>accesses.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073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So… radix page tables cause long page walks, and PWCs try to cut them down.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</a:t>
            </a:r>
            <a:r>
              <a:rPr lang="en-US" baseline="0" dirty="0" smtClean="0"/>
              <a:t> we thought to ourselves: </a:t>
            </a:r>
            <a:r>
              <a:rPr lang="en" dirty="0" smtClean="0"/>
              <a:t>If only</a:t>
            </a:r>
            <a:r>
              <a:rPr lang="en" baseline="0" dirty="0" smtClean="0"/>
              <a:t> we had shorter page walks in the first place… that would be great.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318326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Actually, that’s what hashed page tables do: they offer page </a:t>
            </a:r>
            <a:r>
              <a:rPr lang="en" dirty="0" smtClean="0"/>
              <a:t>walks</a:t>
            </a:r>
            <a:r>
              <a:rPr lang="en" baseline="0" dirty="0" smtClean="0"/>
              <a:t> </a:t>
            </a:r>
            <a:r>
              <a:rPr lang="en" dirty="0" smtClean="0"/>
              <a:t>of </a:t>
            </a:r>
            <a:r>
              <a:rPr lang="en" dirty="0"/>
              <a:t>1 and 3 memory references in bare-metal and </a:t>
            </a:r>
            <a:r>
              <a:rPr lang="en" dirty="0" smtClean="0"/>
              <a:t>virtualized </a:t>
            </a:r>
            <a:r>
              <a:rPr lang="en" dirty="0"/>
              <a:t>setups,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compared to 4 and 24 with radix page tables</a:t>
            </a:r>
            <a:r>
              <a:rPr lang="en" dirty="0" smtClean="0"/>
              <a:t>. In fact,</a:t>
            </a:r>
            <a:r>
              <a:rPr lang="en" baseline="0" dirty="0" smtClean="0"/>
              <a:t> hashed page tables work like the optimal radix design,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where we have page walks of </a:t>
            </a:r>
            <a:r>
              <a:rPr lang="en" dirty="0" smtClean="0"/>
              <a:t>1 and 3 memory references in the case when the PWCs</a:t>
            </a:r>
            <a:r>
              <a:rPr lang="en" baseline="0" dirty="0" smtClean="0"/>
              <a:t> always hit.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So they don’t require additional page walk caches.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556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5564732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45007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67651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1674733"/>
            <a:ext cx="8520599" cy="2707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599" cy="170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07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344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599" cy="81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0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599" cy="81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761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6577367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41155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572492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8170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28185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8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946505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74319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72500" y="6412447"/>
            <a:ext cx="57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0EB5607-43CA-4D70-BA90-902262DEB784}" type="slidenum">
              <a:rPr lang="en-US" sz="2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pPr algn="r"/>
              <a:t>‹#›</a:t>
            </a:fld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50000"/>
        </a:lnSpc>
        <a:spcBef>
          <a:spcPts val="1300"/>
        </a:spcBef>
        <a:buFont typeface="Arial" pitchFamily="34" charset="0"/>
        <a:buChar char=" 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 "/>
        <a:defRPr sz="2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150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6000" dirty="0"/>
              <a:t>Hash, Don’t Cache</a:t>
            </a:r>
          </a:p>
          <a:p>
            <a:pPr>
              <a:spcBef>
                <a:spcPts val="0"/>
              </a:spcBef>
              <a:buNone/>
            </a:pPr>
            <a:r>
              <a:rPr lang="en" sz="6000" dirty="0"/>
              <a:t>(the Page Table)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 dirty="0"/>
              <a:t>Idan Yaniv</a:t>
            </a:r>
            <a:r>
              <a:rPr lang="en" dirty="0" smtClean="0"/>
              <a:t>, </a:t>
            </a:r>
            <a:r>
              <a:rPr lang="en" dirty="0"/>
              <a:t>Dan </a:t>
            </a:r>
            <a:r>
              <a:rPr lang="en" dirty="0" smtClean="0"/>
              <a:t>Tsafrir</a:t>
            </a:r>
          </a:p>
          <a:p>
            <a:pPr>
              <a:spcBef>
                <a:spcPts val="0"/>
              </a:spcBef>
              <a:buNone/>
            </a:pPr>
            <a:endParaRPr lang="en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SIGMETRICS / IFIP 2016</a:t>
            </a:r>
            <a:endParaRPr lang="en" dirty="0"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34" y="591330"/>
            <a:ext cx="2986485" cy="108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90" y="591330"/>
            <a:ext cx="1725352" cy="105936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Then why not hashed?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legacy, </a:t>
            </a: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of course.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some claim that hashed perform poorly</a:t>
            </a: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lang="en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/>
              <a:t>“[hashed page table] increases the number of DRAM accesses per walk</a:t>
            </a:r>
            <a:br>
              <a:rPr lang="en" sz="4000" dirty="0"/>
            </a:br>
            <a:r>
              <a:rPr lang="en" sz="6600" dirty="0"/>
              <a:t>by over 400%</a:t>
            </a:r>
            <a:r>
              <a:rPr lang="en" sz="4000" dirty="0"/>
              <a:t>”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" sz="2400" dirty="0"/>
              <a:t>“Skip, Don’t Walk (the Page Table)”,</a:t>
            </a:r>
            <a:r>
              <a:rPr lang="en" sz="4800" dirty="0"/>
              <a:t> ISCA 2010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90249" y="701800"/>
            <a:ext cx="5782213" cy="5454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We found out that </a:t>
            </a:r>
            <a:br>
              <a:rPr lang="en" dirty="0" smtClean="0"/>
            </a:br>
            <a:r>
              <a:rPr lang="en" dirty="0" smtClean="0"/>
              <a:t>this statement is</a:t>
            </a:r>
            <a:br>
              <a:rPr lang="en" dirty="0" smtClean="0"/>
            </a:br>
            <a:r>
              <a:rPr lang="en" dirty="0" smtClean="0"/>
              <a:t>only</a:t>
            </a:r>
            <a:r>
              <a:rPr lang="en" dirty="0"/>
              <a:t> </a:t>
            </a:r>
            <a:r>
              <a:rPr lang="en" dirty="0" smtClean="0"/>
              <a:t>true </a:t>
            </a:r>
            <a:r>
              <a:rPr lang="en" dirty="0"/>
              <a:t>for </a:t>
            </a:r>
            <a:r>
              <a:rPr lang="en" dirty="0" smtClean="0"/>
              <a:t>the</a:t>
            </a:r>
            <a:br>
              <a:rPr lang="en" dirty="0" smtClean="0"/>
            </a:br>
            <a:r>
              <a:rPr lang="en" i="1" dirty="0" smtClean="0"/>
              <a:t>Intel Itanium </a:t>
            </a:r>
            <a:r>
              <a:rPr lang="en" dirty="0" smtClean="0"/>
              <a:t>design !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92688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In this talk we will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revisit </a:t>
            </a: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the Itanium hashed </a:t>
            </a: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page </a:t>
            </a: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table.</a:t>
            </a:r>
            <a:endParaRPr lang="en" sz="2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present 3 improvements.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debunk ISCA’10 finding, and show that</a:t>
            </a:r>
            <a:br>
              <a:rPr lang="en" sz="2800" dirty="0">
                <a:latin typeface="Arial"/>
                <a:ea typeface="Arial"/>
                <a:cs typeface="Arial"/>
                <a:sym typeface="Arial"/>
              </a:rPr>
            </a:b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hashed </a:t>
            </a: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can perform </a:t>
            </a: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better than radix+PWCs.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 smtClean="0"/>
              <a:t>Itanium hashed page table</a:t>
            </a:r>
            <a:endParaRPr lang="en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621540"/>
              </p:ext>
            </p:extLst>
          </p:nvPr>
        </p:nvGraphicFramePr>
        <p:xfrm>
          <a:off x="2661159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6"/>
                <a:gridCol w="946837"/>
                <a:gridCol w="733386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64791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50596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8" name="Elbow Connector 17"/>
          <p:cNvCxnSpPr>
            <a:stCxn id="22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amond 21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qual 2"/>
          <p:cNvSpPr/>
          <p:nvPr/>
        </p:nvSpPr>
        <p:spPr>
          <a:xfrm>
            <a:off x="1726819" y="4479786"/>
            <a:ext cx="731520" cy="54864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/>
              <a:t>Itanium </a:t>
            </a:r>
            <a:r>
              <a:rPr lang="en" dirty="0" smtClean="0"/>
              <a:t>hashed </a:t>
            </a:r>
            <a:r>
              <a:rPr lang="en" dirty="0"/>
              <a:t>page </a:t>
            </a:r>
            <a:r>
              <a:rPr lang="en" dirty="0" smtClean="0"/>
              <a:t>table</a:t>
            </a:r>
            <a:endParaRPr lang="en" dirty="0"/>
          </a:p>
        </p:txBody>
      </p:sp>
      <p:sp>
        <p:nvSpPr>
          <p:cNvPr id="2" name="Not Equal 1"/>
          <p:cNvSpPr/>
          <p:nvPr/>
        </p:nvSpPr>
        <p:spPr>
          <a:xfrm>
            <a:off x="1725991" y="4472940"/>
            <a:ext cx="731520" cy="548640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23540"/>
              </p:ext>
            </p:extLst>
          </p:nvPr>
        </p:nvGraphicFramePr>
        <p:xfrm>
          <a:off x="2661159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6"/>
                <a:gridCol w="946837"/>
                <a:gridCol w="733386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24210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876800" y="4808219"/>
            <a:ext cx="1143000" cy="373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26759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90028"/>
              </p:ext>
            </p:extLst>
          </p:nvPr>
        </p:nvGraphicFramePr>
        <p:xfrm>
          <a:off x="6019800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7"/>
                <a:gridCol w="946837"/>
                <a:gridCol w="733385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26" name="Elbow Connector 25"/>
          <p:cNvCxnSpPr>
            <a:stCxn id="28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8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amond 27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 rot="16200000" flipH="1" flipV="1">
            <a:off x="7991602" y="4741417"/>
            <a:ext cx="830581" cy="964184"/>
          </a:xfrm>
          <a:prstGeom prst="arc">
            <a:avLst>
              <a:gd name="adj1" fmla="val 11038160"/>
              <a:gd name="adj2" fmla="val 21433097"/>
            </a:avLst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6552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/>
              <a:t>Itanium </a:t>
            </a:r>
            <a:r>
              <a:rPr lang="en" dirty="0" smtClean="0"/>
              <a:t>hashed </a:t>
            </a:r>
            <a:r>
              <a:rPr lang="en" dirty="0"/>
              <a:t>page </a:t>
            </a:r>
            <a:r>
              <a:rPr lang="en" dirty="0" smtClean="0"/>
              <a:t>table</a:t>
            </a:r>
            <a:endParaRPr lang="e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only 1 memory access per walk ! </a:t>
            </a:r>
            <a:r>
              <a:rPr lang="en" sz="2800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</a:t>
            </a:r>
            <a:endParaRPr lang="en" sz="2800" dirty="0" smtClean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assuming no collisions… </a:t>
            </a:r>
            <a:r>
              <a:rPr lang="en" sz="24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</a:t>
            </a:r>
            <a:endParaRPr lang="en" sz="2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800" dirty="0" smtClean="0">
                <a:latin typeface="Arial"/>
                <a:ea typeface="Arial"/>
                <a:cs typeface="Arial"/>
                <a:sym typeface="Arial"/>
              </a:rPr>
              <a:t>but in practice it suffers from:</a:t>
            </a:r>
          </a:p>
          <a:p>
            <a:pPr marL="914400" lvl="2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chain pointers waste space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</a:t>
            </a:r>
            <a:endParaRPr lang="en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poor locality </a:t>
            </a:r>
            <a:r>
              <a:rPr lang="e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</a:t>
            </a:r>
            <a:endParaRPr lang="en" sz="240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lvl="2" indent="-41910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sz="2400" dirty="0" smtClean="0">
                <a:latin typeface="Arial"/>
                <a:ea typeface="Arial"/>
                <a:cs typeface="Arial"/>
                <a:sym typeface="Arial"/>
              </a:rPr>
              <a:t>tags waste space </a:t>
            </a:r>
            <a:r>
              <a:rPr lang="en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</a:t>
            </a:r>
            <a:endParaRPr lang="en" sz="2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50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Weakness #1:</a:t>
            </a:r>
            <a:br>
              <a:rPr lang="en" dirty="0" smtClean="0"/>
            </a:br>
            <a:r>
              <a:rPr lang="en" dirty="0" smtClean="0"/>
              <a:t>chain pointers waste space</a:t>
            </a:r>
            <a:endParaRPr lang="e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33310"/>
              </p:ext>
            </p:extLst>
          </p:nvPr>
        </p:nvGraphicFramePr>
        <p:xfrm>
          <a:off x="1418094" y="2504651"/>
          <a:ext cx="6307812" cy="18486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3906"/>
                <a:gridCol w="3153906"/>
              </a:tblGrid>
              <a:tr h="9243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radix entry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hashed entry </a:t>
                      </a:r>
                      <a:endParaRPr lang="en-US" sz="3200" dirty="0"/>
                    </a:p>
                  </a:txBody>
                  <a:tcPr anchor="ctr"/>
                </a:tc>
              </a:tr>
              <a:tr h="92434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8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baseline="0" dirty="0" smtClean="0"/>
                        <a:t>bytes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32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3600" baseline="0" dirty="0" smtClean="0"/>
                        <a:t>bytes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54304"/>
              </p:ext>
            </p:extLst>
          </p:nvPr>
        </p:nvGraphicFramePr>
        <p:xfrm>
          <a:off x="4572000" y="4672416"/>
          <a:ext cx="2991175" cy="73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733"/>
                <a:gridCol w="911764"/>
                <a:gridCol w="1413678"/>
              </a:tblGrid>
              <a:tr h="730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05495"/>
              </p:ext>
            </p:extLst>
          </p:nvPr>
        </p:nvGraphicFramePr>
        <p:xfrm>
          <a:off x="2404901" y="4668703"/>
          <a:ext cx="1031810" cy="73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10"/>
              </a:tblGrid>
              <a:tr h="730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843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Weakness #1:</a:t>
            </a:r>
            <a:br>
              <a:rPr lang="en" dirty="0" smtClean="0"/>
            </a:br>
            <a:r>
              <a:rPr lang="en" dirty="0" smtClean="0"/>
              <a:t>chain pointers waste space</a:t>
            </a:r>
            <a:endParaRPr lang="e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53993"/>
              </p:ext>
            </p:extLst>
          </p:nvPr>
        </p:nvGraphicFramePr>
        <p:xfrm>
          <a:off x="1418094" y="2504651"/>
          <a:ext cx="6307812" cy="18486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3906"/>
                <a:gridCol w="3153906"/>
              </a:tblGrid>
              <a:tr h="9243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radix entry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hashed entry </a:t>
                      </a:r>
                      <a:endParaRPr lang="en-US" sz="3200" dirty="0"/>
                    </a:p>
                  </a:txBody>
                  <a:tcPr anchor="ctr"/>
                </a:tc>
              </a:tr>
              <a:tr h="92434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8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baseline="0" dirty="0" smtClean="0"/>
                        <a:t>bytes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trike="sngStrike" dirty="0" smtClean="0"/>
                        <a:t>32</a:t>
                      </a:r>
                      <a:r>
                        <a:rPr lang="en-US" sz="4000" b="1" dirty="0" smtClean="0"/>
                        <a:t> </a:t>
                      </a:r>
                      <a:r>
                        <a:rPr lang="en-US" sz="3600" b="1" dirty="0" smtClean="0"/>
                        <a:t>16 </a:t>
                      </a:r>
                      <a:r>
                        <a:rPr lang="en-US" sz="3600" baseline="0" dirty="0" smtClean="0"/>
                        <a:t>bytes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03788"/>
              </p:ext>
            </p:extLst>
          </p:nvPr>
        </p:nvGraphicFramePr>
        <p:xfrm>
          <a:off x="4572000" y="4672416"/>
          <a:ext cx="2991175" cy="73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733"/>
                <a:gridCol w="911764"/>
                <a:gridCol w="1413678"/>
              </a:tblGrid>
              <a:tr h="730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pointer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04901" y="4668703"/>
          <a:ext cx="1031810" cy="730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1810"/>
              </a:tblGrid>
              <a:tr h="730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Shape 161"/>
          <p:cNvSpPr txBox="1"/>
          <p:nvPr/>
        </p:nvSpPr>
        <p:spPr>
          <a:xfrm>
            <a:off x="3502612" y="5714827"/>
            <a:ext cx="5083444" cy="8028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3"/>
                </a:solidFill>
                <a:latin typeface="Architects Daughter"/>
                <a:ea typeface="Architects Daughter"/>
                <a:cs typeface="Architects Daughter"/>
                <a:sym typeface="Wingdings" panose="05000000000000000000" pitchFamily="2" charset="2"/>
              </a:rPr>
              <a:t></a:t>
            </a:r>
            <a:r>
              <a:rPr lang="en" sz="3200" dirty="0" smtClean="0">
                <a:solidFill>
                  <a:schemeClr val="accent3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twice more entries!</a:t>
            </a:r>
            <a:endParaRPr lang="en" sz="3200" dirty="0">
              <a:solidFill>
                <a:schemeClr val="accent3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21818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4800" dirty="0" smtClean="0"/>
              <a:t>“ Virtual </a:t>
            </a:r>
            <a:r>
              <a:rPr lang="en-US" sz="4800" dirty="0"/>
              <a:t>memory was </a:t>
            </a:r>
            <a:r>
              <a:rPr lang="en-US" sz="4800" dirty="0" smtClean="0"/>
              <a:t>invented</a:t>
            </a:r>
            <a:br>
              <a:rPr lang="en-US" sz="4800" dirty="0" smtClean="0"/>
            </a:br>
            <a:r>
              <a:rPr lang="en-US" sz="4800" dirty="0" smtClean="0"/>
              <a:t>in </a:t>
            </a:r>
            <a:r>
              <a:rPr lang="en-US" sz="4800" dirty="0"/>
              <a:t>a time of </a:t>
            </a:r>
            <a:r>
              <a:rPr lang="en-US" sz="4800" dirty="0" smtClean="0"/>
              <a:t>scarcity.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Is </a:t>
            </a:r>
            <a:r>
              <a:rPr lang="en-US" sz="4800" dirty="0"/>
              <a:t>it still a good idea</a:t>
            </a:r>
            <a:r>
              <a:rPr lang="en-US" sz="4800" dirty="0" smtClean="0"/>
              <a:t>? ”</a:t>
            </a:r>
            <a:endParaRPr lang="en" sz="4800" dirty="0"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200" dirty="0" smtClean="0"/>
              <a:t>Charles Thacker,</a:t>
            </a:r>
            <a:br>
              <a:rPr lang="en-US" sz="3200" dirty="0" smtClean="0"/>
            </a:br>
            <a:r>
              <a:rPr lang="en-US" sz="3200" dirty="0" smtClean="0"/>
              <a:t>ACM </a:t>
            </a:r>
            <a:r>
              <a:rPr lang="en-US" sz="3200" dirty="0"/>
              <a:t>Turing Award Lecture, </a:t>
            </a:r>
            <a:r>
              <a:rPr lang="en-US" sz="3200" dirty="0" smtClean="0"/>
              <a:t>2009</a:t>
            </a: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30702741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Solution #1: open addressing</a:t>
            </a:r>
            <a:endParaRPr lang="en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23540"/>
              </p:ext>
            </p:extLst>
          </p:nvPr>
        </p:nvGraphicFramePr>
        <p:xfrm>
          <a:off x="2661159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6"/>
                <a:gridCol w="946837"/>
                <a:gridCol w="733386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24210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6800" y="4808219"/>
            <a:ext cx="1143000" cy="373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026759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90028"/>
              </p:ext>
            </p:extLst>
          </p:nvPr>
        </p:nvGraphicFramePr>
        <p:xfrm>
          <a:off x="6019800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7"/>
                <a:gridCol w="946837"/>
                <a:gridCol w="733385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9" name="Elbow Connector 18"/>
          <p:cNvCxnSpPr>
            <a:stCxn id="21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16200000" flipH="1" flipV="1">
            <a:off x="7991602" y="4741417"/>
            <a:ext cx="830581" cy="964184"/>
          </a:xfrm>
          <a:prstGeom prst="arc">
            <a:avLst>
              <a:gd name="adj1" fmla="val 11038160"/>
              <a:gd name="adj2" fmla="val 21433097"/>
            </a:avLst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7799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Solution </a:t>
            </a:r>
            <a:r>
              <a:rPr lang="en" dirty="0" smtClean="0"/>
              <a:t>#1: open addressing</a:t>
            </a:r>
            <a:endParaRPr lang="en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28736"/>
              </p:ext>
            </p:extLst>
          </p:nvPr>
        </p:nvGraphicFramePr>
        <p:xfrm>
          <a:off x="2667000" y="2941320"/>
          <a:ext cx="20574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510"/>
                <a:gridCol w="1184890"/>
              </a:tblGrid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80791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76668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Arc 16"/>
          <p:cNvSpPr/>
          <p:nvPr/>
        </p:nvSpPr>
        <p:spPr>
          <a:xfrm rot="16200000" flipH="1" flipV="1">
            <a:off x="4533900" y="4914900"/>
            <a:ext cx="457200" cy="990600"/>
          </a:xfrm>
          <a:prstGeom prst="arc">
            <a:avLst>
              <a:gd name="adj1" fmla="val 10691677"/>
              <a:gd name="adj2" fmla="val 161061"/>
            </a:avLst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21357"/>
              </p:ext>
            </p:extLst>
          </p:nvPr>
        </p:nvGraphicFramePr>
        <p:xfrm flipH="1">
          <a:off x="5219699" y="5151120"/>
          <a:ext cx="1828800" cy="48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collision?</a:t>
                      </a:r>
                      <a:endParaRPr lang="en-US" sz="32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9" name="Elbow Connector 18"/>
          <p:cNvCxnSpPr>
            <a:stCxn id="21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205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Solution </a:t>
            </a:r>
            <a:r>
              <a:rPr lang="en" dirty="0" smtClean="0"/>
              <a:t>#1: open addressing</a:t>
            </a:r>
            <a:br>
              <a:rPr lang="en" dirty="0" smtClean="0"/>
            </a:br>
            <a:r>
              <a:rPr lang="en" dirty="0" smtClean="0"/>
              <a:t>	(</a:t>
            </a:r>
            <a:r>
              <a:rPr lang="en" dirty="0" smtClean="0">
                <a:sym typeface="Wingdings" panose="05000000000000000000" pitchFamily="2" charset="2"/>
              </a:rPr>
              <a:t> </a:t>
            </a:r>
            <a:r>
              <a:rPr lang="en" dirty="0" smtClean="0"/>
              <a:t>decrease </a:t>
            </a:r>
            <a:r>
              <a:rPr lang="en" dirty="0"/>
              <a:t>the load </a:t>
            </a:r>
            <a:r>
              <a:rPr lang="en" dirty="0" smtClean="0"/>
              <a:t>factor)</a:t>
            </a:r>
            <a:endParaRPr lang="en" dirty="0"/>
          </a:p>
        </p:txBody>
      </p:sp>
      <p:graphicFrame>
        <p:nvGraphicFramePr>
          <p:cNvPr id="4" name="Shape 258"/>
          <p:cNvGraphicFramePr/>
          <p:nvPr>
            <p:extLst>
              <p:ext uri="{D42A27DB-BD31-4B8C-83A1-F6EECF244321}">
                <p14:modId xmlns:p14="http://schemas.microsoft.com/office/powerpoint/2010/main" val="1033445760"/>
              </p:ext>
            </p:extLst>
          </p:nvPr>
        </p:nvGraphicFramePr>
        <p:xfrm>
          <a:off x="946485" y="3682067"/>
          <a:ext cx="7251030" cy="20012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75121"/>
                <a:gridCol w="1325303"/>
                <a:gridCol w="1325303"/>
                <a:gridCol w="1325303"/>
              </a:tblGrid>
              <a:tr h="993733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load factor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½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¼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⅛ </a:t>
                      </a:r>
                    </a:p>
                  </a:txBody>
                  <a:tcPr marL="91425" marR="91425" marT="91425" marB="91425" anchor="ctr"/>
                </a:tc>
              </a:tr>
              <a:tr h="995489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200" dirty="0" smtClean="0"/>
                        <a:t>page</a:t>
                      </a:r>
                      <a:r>
                        <a:rPr lang="en" sz="3200" baseline="0" dirty="0" smtClean="0"/>
                        <a:t> walk length</a:t>
                      </a:r>
                      <a:endParaRPr lang="en" sz="3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1.15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1.07</a:t>
                      </a: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4716379" y="5911918"/>
            <a:ext cx="368969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023810" y="5911917"/>
            <a:ext cx="368969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hape 249"/>
          <p:cNvGraphicFramePr/>
          <p:nvPr>
            <p:extLst>
              <p:ext uri="{D42A27DB-BD31-4B8C-83A1-F6EECF244321}">
                <p14:modId xmlns:p14="http://schemas.microsoft.com/office/powerpoint/2010/main" val="4237199848"/>
              </p:ext>
            </p:extLst>
          </p:nvPr>
        </p:nvGraphicFramePr>
        <p:xfrm>
          <a:off x="1928041" y="2104866"/>
          <a:ext cx="5209335" cy="1389450"/>
        </p:xfrm>
        <a:graphic>
          <a:graphicData uri="http://schemas.openxmlformats.org/drawingml/2006/table">
            <a:tbl>
              <a:tblPr>
                <a:noFill/>
                <a:tableStyleId>{7A27ACAD-3B2E-47C1-A956-9656D7833612}</a:tableStyleId>
              </a:tblPr>
              <a:tblGrid>
                <a:gridCol w="2461947"/>
                <a:gridCol w="2747388"/>
              </a:tblGrid>
              <a:tr h="694725">
                <a:tc rowSpan="2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3200" dirty="0" smtClean="0">
                          <a:solidFill>
                            <a:schemeClr val="dk2"/>
                          </a:solidFill>
                          <a:sym typeface="Roboto"/>
                        </a:rPr>
                        <a:t>load factor =</a:t>
                      </a:r>
                      <a:endParaRPr lang="en" sz="3200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dk2"/>
                          </a:solidFill>
                        </a:rPr>
                        <a:t>occupied slots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725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" sz="2800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dk2"/>
                          </a:solidFill>
                        </a:rPr>
                        <a:t>total slots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836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Weakness </a:t>
            </a:r>
            <a:r>
              <a:rPr lang="en" dirty="0" smtClean="0"/>
              <a:t>#2: </a:t>
            </a:r>
            <a:r>
              <a:rPr lang="en" dirty="0"/>
              <a:t>poor locality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639975"/>
            <a:ext cx="4185299" cy="445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in radix, consecutive mappings are adjacent: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 dirty="0">
                <a:latin typeface="Arial"/>
                <a:ea typeface="Arial"/>
                <a:cs typeface="Arial"/>
                <a:sym typeface="Arial"/>
              </a:rPr>
              <a:t>in hashed, mappings are scattered:</a:t>
            </a:r>
          </a:p>
        </p:txBody>
      </p:sp>
      <p:grpSp>
        <p:nvGrpSpPr>
          <p:cNvPr id="197" name="Shape 197"/>
          <p:cNvGrpSpPr/>
          <p:nvPr/>
        </p:nvGrpSpPr>
        <p:grpSpPr>
          <a:xfrm>
            <a:off x="271924" y="3204038"/>
            <a:ext cx="4079449" cy="3139225"/>
            <a:chOff x="271924" y="3204038"/>
            <a:chExt cx="4079449" cy="3139225"/>
          </a:xfrm>
        </p:grpSpPr>
        <p:pic>
          <p:nvPicPr>
            <p:cNvPr id="198" name="Shape 19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1924" y="3204038"/>
              <a:ext cx="4079449" cy="313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Shape 199"/>
            <p:cNvSpPr/>
            <p:nvPr/>
          </p:nvSpPr>
          <p:spPr>
            <a:xfrm flipH="1">
              <a:off x="3606939" y="4068675"/>
              <a:ext cx="613359" cy="1379810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00" name="Shape 200"/>
          <p:cNvGrpSpPr/>
          <p:nvPr/>
        </p:nvGrpSpPr>
        <p:grpSpPr>
          <a:xfrm>
            <a:off x="4637875" y="2988325"/>
            <a:ext cx="4502225" cy="3489967"/>
            <a:chOff x="4637875" y="2988325"/>
            <a:chExt cx="4502225" cy="3489967"/>
          </a:xfrm>
        </p:grpSpPr>
        <p:pic>
          <p:nvPicPr>
            <p:cNvPr id="201" name="Shape 201"/>
            <p:cNvPicPr preferRelativeResize="0"/>
            <p:nvPr/>
          </p:nvPicPr>
          <p:blipFill rotWithShape="1">
            <a:blip r:embed="rId4">
              <a:alphaModFix/>
            </a:blip>
            <a:srcRect b="4720"/>
            <a:stretch/>
          </p:blipFill>
          <p:spPr>
            <a:xfrm>
              <a:off x="4637875" y="2988325"/>
              <a:ext cx="4502225" cy="3489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Shape 202"/>
            <p:cNvSpPr/>
            <p:nvPr/>
          </p:nvSpPr>
          <p:spPr>
            <a:xfrm flipH="1">
              <a:off x="7844690" y="4281150"/>
              <a:ext cx="613359" cy="379702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3" name="Shape 203"/>
            <p:cNvSpPr/>
            <p:nvPr/>
          </p:nvSpPr>
          <p:spPr>
            <a:xfrm flipH="1">
              <a:off x="7844690" y="5732698"/>
              <a:ext cx="613359" cy="284685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4" name="Shape 204"/>
            <p:cNvSpPr/>
            <p:nvPr/>
          </p:nvSpPr>
          <p:spPr>
            <a:xfrm flipH="1">
              <a:off x="7844690" y="6036199"/>
              <a:ext cx="613359" cy="284685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05" name="Shape 205"/>
            <p:cNvSpPr/>
            <p:nvPr/>
          </p:nvSpPr>
          <p:spPr>
            <a:xfrm flipH="1">
              <a:off x="7844690" y="4858547"/>
              <a:ext cx="613359" cy="379702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Solution </a:t>
            </a:r>
            <a:r>
              <a:rPr lang="en" dirty="0" smtClean="0"/>
              <a:t>#2: </a:t>
            </a:r>
            <a:r>
              <a:rPr lang="en" dirty="0"/>
              <a:t>clustering</a:t>
            </a:r>
          </a:p>
        </p:txBody>
      </p:sp>
      <p:grpSp>
        <p:nvGrpSpPr>
          <p:cNvPr id="217" name="Shape 217"/>
          <p:cNvGrpSpPr/>
          <p:nvPr/>
        </p:nvGrpSpPr>
        <p:grpSpPr>
          <a:xfrm>
            <a:off x="4583413" y="45363"/>
            <a:ext cx="4716959" cy="1893473"/>
            <a:chOff x="4335440" y="138351"/>
            <a:chExt cx="4716959" cy="1893473"/>
          </a:xfrm>
        </p:grpSpPr>
        <p:sp>
          <p:nvSpPr>
            <p:cNvPr id="218" name="Shape 218"/>
            <p:cNvSpPr txBox="1"/>
            <p:nvPr/>
          </p:nvSpPr>
          <p:spPr>
            <a:xfrm rot="1427989">
              <a:off x="6403878" y="626317"/>
              <a:ext cx="2564043" cy="93031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Talluri, Hill, and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Khalidi in 1995</a:t>
              </a:r>
            </a:p>
          </p:txBody>
        </p:sp>
        <p:sp>
          <p:nvSpPr>
            <p:cNvPr id="219" name="Shape 219"/>
            <p:cNvSpPr/>
            <p:nvPr/>
          </p:nvSpPr>
          <p:spPr>
            <a:xfrm rot="-824963">
              <a:off x="4372655" y="369264"/>
              <a:ext cx="2010055" cy="555607"/>
            </a:xfrm>
            <a:custGeom>
              <a:avLst/>
              <a:gdLst/>
              <a:ahLst/>
              <a:cxnLst/>
              <a:rect l="0" t="0" r="0" b="0"/>
              <a:pathLst>
                <a:path w="76134" h="34050" extrusionOk="0">
                  <a:moveTo>
                    <a:pt x="0" y="5794"/>
                  </a:moveTo>
                  <a:cubicBezTo>
                    <a:pt x="6867" y="5074"/>
                    <a:pt x="28518" y="-3232"/>
                    <a:pt x="41207" y="1477"/>
                  </a:cubicBezTo>
                  <a:cubicBezTo>
                    <a:pt x="53896" y="6186"/>
                    <a:pt x="70312" y="28621"/>
                    <a:pt x="76134" y="34050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42376"/>
              </p:ext>
            </p:extLst>
          </p:nvPr>
        </p:nvGraphicFramePr>
        <p:xfrm>
          <a:off x="2667000" y="4537476"/>
          <a:ext cx="5562602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818"/>
                <a:gridCol w="1174446"/>
                <a:gridCol w="1174446"/>
                <a:gridCol w="1174446"/>
                <a:gridCol w="1174446"/>
              </a:tblGrid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030413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28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77751"/>
              </p:ext>
            </p:extLst>
          </p:nvPr>
        </p:nvGraphicFramePr>
        <p:xfrm>
          <a:off x="312399" y="1874520"/>
          <a:ext cx="7612402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040401"/>
                <a:gridCol w="2461289"/>
                <a:gridCol w="211071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offset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4" name="Elbow Connector 16"/>
          <p:cNvCxnSpPr/>
          <p:nvPr/>
        </p:nvCxnSpPr>
        <p:spPr>
          <a:xfrm rot="16200000" flipH="1">
            <a:off x="4229101" y="2781298"/>
            <a:ext cx="2514599" cy="18288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7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7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mond 26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4" name="Shape 214"/>
          <p:cNvGrpSpPr/>
          <p:nvPr/>
        </p:nvGrpSpPr>
        <p:grpSpPr>
          <a:xfrm>
            <a:off x="461923" y="1304051"/>
            <a:ext cx="5478152" cy="1193945"/>
            <a:chOff x="1572233" y="1403195"/>
            <a:chExt cx="5478152" cy="1193945"/>
          </a:xfrm>
        </p:grpSpPr>
        <p:sp>
          <p:nvSpPr>
            <p:cNvPr id="215" name="Shape 215"/>
            <p:cNvSpPr/>
            <p:nvPr/>
          </p:nvSpPr>
          <p:spPr>
            <a:xfrm flipH="1">
              <a:off x="1572233" y="1878375"/>
              <a:ext cx="5272550" cy="718765"/>
            </a:xfrm>
            <a:custGeom>
              <a:avLst/>
              <a:gdLst/>
              <a:ahLst/>
              <a:cxnLst/>
              <a:rect l="0" t="0" r="0" b="0"/>
              <a:pathLst>
                <a:path w="30523" h="16305" extrusionOk="0">
                  <a:moveTo>
                    <a:pt x="12439" y="1331"/>
                  </a:moveTo>
                  <a:cubicBezTo>
                    <a:pt x="14701" y="1464"/>
                    <a:pt x="23020" y="465"/>
                    <a:pt x="26015" y="2129"/>
                  </a:cubicBezTo>
                  <a:cubicBezTo>
                    <a:pt x="29009" y="3792"/>
                    <a:pt x="30872" y="9116"/>
                    <a:pt x="30407" y="11313"/>
                  </a:cubicBezTo>
                  <a:cubicBezTo>
                    <a:pt x="29941" y="13509"/>
                    <a:pt x="26547" y="14507"/>
                    <a:pt x="23220" y="15306"/>
                  </a:cubicBezTo>
                  <a:cubicBezTo>
                    <a:pt x="19892" y="16104"/>
                    <a:pt x="14235" y="16504"/>
                    <a:pt x="10442" y="16105"/>
                  </a:cubicBezTo>
                  <a:cubicBezTo>
                    <a:pt x="6648" y="15705"/>
                    <a:pt x="1591" y="15372"/>
                    <a:pt x="460" y="12910"/>
                  </a:cubicBezTo>
                  <a:cubicBezTo>
                    <a:pt x="-671" y="10447"/>
                    <a:pt x="326" y="3460"/>
                    <a:pt x="3654" y="1331"/>
                  </a:cubicBezTo>
                  <a:cubicBezTo>
                    <a:pt x="6981" y="-798"/>
                    <a:pt x="17629" y="332"/>
                    <a:pt x="20425" y="133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6" name="Shape 216"/>
            <p:cNvSpPr txBox="1"/>
            <p:nvPr/>
          </p:nvSpPr>
          <p:spPr>
            <a:xfrm rot="182453">
              <a:off x="4991887" y="1403195"/>
              <a:ext cx="2058498" cy="620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24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page number</a:t>
              </a:r>
            </a:p>
          </p:txBody>
        </p:sp>
      </p:grpSp>
      <p:sp>
        <p:nvSpPr>
          <p:cNvPr id="17" name="Left-Right Arrow 16"/>
          <p:cNvSpPr/>
          <p:nvPr/>
        </p:nvSpPr>
        <p:spPr>
          <a:xfrm>
            <a:off x="2667000" y="3850735"/>
            <a:ext cx="5562602" cy="669197"/>
          </a:xfrm>
          <a:prstGeom prst="leftRightArrow">
            <a:avLst>
              <a:gd name="adj1" fmla="val 47974"/>
              <a:gd name="adj2" fmla="val 658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64-byte cache line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Weakness </a:t>
            </a:r>
            <a:r>
              <a:rPr lang="en" dirty="0" smtClean="0"/>
              <a:t>#3:</a:t>
            </a:r>
            <a:br>
              <a:rPr lang="en" dirty="0" smtClean="0"/>
            </a:br>
            <a:r>
              <a:rPr lang="en" dirty="0" smtClean="0"/>
              <a:t>“</a:t>
            </a:r>
            <a:r>
              <a:rPr lang="en" dirty="0"/>
              <a:t>tag” field wastes space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311700" y="4698651"/>
            <a:ext cx="8210000" cy="71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radix pack </a:t>
            </a:r>
            <a:r>
              <a:rPr lang="en" sz="36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" sz="3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dirty="0" smtClean="0">
                <a:latin typeface="Arial"/>
                <a:ea typeface="Arial"/>
                <a:cs typeface="Arial"/>
                <a:sym typeface="Arial"/>
              </a:rPr>
              <a:t>PTEs:</a:t>
            </a:r>
            <a:endParaRPr lang="en" sz="32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8" name="Shape 228"/>
          <p:cNvGraphicFramePr/>
          <p:nvPr>
            <p:extLst>
              <p:ext uri="{D42A27DB-BD31-4B8C-83A1-F6EECF244321}">
                <p14:modId xmlns:p14="http://schemas.microsoft.com/office/powerpoint/2010/main" val="4035942867"/>
              </p:ext>
            </p:extLst>
          </p:nvPr>
        </p:nvGraphicFramePr>
        <p:xfrm>
          <a:off x="516900" y="5660163"/>
          <a:ext cx="8110200" cy="548610"/>
        </p:xfrm>
        <a:graphic>
          <a:graphicData uri="http://schemas.openxmlformats.org/drawingml/2006/table">
            <a:tbl>
              <a:tblPr>
                <a:noFill/>
                <a:tableStyleId>{4306C7D5-DF78-4608-8A54-5ACC5581EBF4}</a:tableStyleId>
              </a:tblPr>
              <a:tblGrid>
                <a:gridCol w="1013775"/>
                <a:gridCol w="1013775"/>
                <a:gridCol w="1013775"/>
                <a:gridCol w="1013775"/>
                <a:gridCol w="1013775"/>
                <a:gridCol w="1013775"/>
                <a:gridCol w="1013775"/>
                <a:gridCol w="1013775"/>
              </a:tblGrid>
              <a:tr h="5486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PTE7</a:t>
                      </a:r>
                      <a:endParaRPr lang="en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9" name="Shape 229"/>
          <p:cNvGraphicFramePr/>
          <p:nvPr>
            <p:extLst>
              <p:ext uri="{D42A27DB-BD31-4B8C-83A1-F6EECF244321}">
                <p14:modId xmlns:p14="http://schemas.microsoft.com/office/powerpoint/2010/main" val="2111234902"/>
              </p:ext>
            </p:extLst>
          </p:nvPr>
        </p:nvGraphicFramePr>
        <p:xfrm>
          <a:off x="516900" y="2971209"/>
          <a:ext cx="8176250" cy="609570"/>
        </p:xfrm>
        <a:graphic>
          <a:graphicData uri="http://schemas.openxmlformats.org/drawingml/2006/table">
            <a:tbl>
              <a:tblPr>
                <a:noFill/>
                <a:tableStyleId>{4347063F-AB3E-4B4A-B8B0-39AD75BEA9D5}</a:tableStyleId>
              </a:tblPr>
              <a:tblGrid>
                <a:gridCol w="1635250"/>
                <a:gridCol w="1635250"/>
                <a:gridCol w="1635250"/>
                <a:gridCol w="1635250"/>
                <a:gridCol w="1635250"/>
              </a:tblGrid>
              <a:tr h="548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hape 215"/>
          <p:cNvSpPr/>
          <p:nvPr/>
        </p:nvSpPr>
        <p:spPr>
          <a:xfrm flipH="1">
            <a:off x="516899" y="2907041"/>
            <a:ext cx="1456280" cy="718765"/>
          </a:xfrm>
          <a:custGeom>
            <a:avLst/>
            <a:gdLst/>
            <a:ahLst/>
            <a:cxnLst/>
            <a:rect l="0" t="0" r="0" b="0"/>
            <a:pathLst>
              <a:path w="30523" h="16305" extrusionOk="0">
                <a:moveTo>
                  <a:pt x="12439" y="1331"/>
                </a:moveTo>
                <a:cubicBezTo>
                  <a:pt x="14701" y="1464"/>
                  <a:pt x="23020" y="465"/>
                  <a:pt x="26015" y="2129"/>
                </a:cubicBezTo>
                <a:cubicBezTo>
                  <a:pt x="29009" y="3792"/>
                  <a:pt x="30872" y="9116"/>
                  <a:pt x="30407" y="11313"/>
                </a:cubicBezTo>
                <a:cubicBezTo>
                  <a:pt x="29941" y="13509"/>
                  <a:pt x="26547" y="14507"/>
                  <a:pt x="23220" y="15306"/>
                </a:cubicBezTo>
                <a:cubicBezTo>
                  <a:pt x="19892" y="16104"/>
                  <a:pt x="14235" y="16504"/>
                  <a:pt x="10442" y="16105"/>
                </a:cubicBezTo>
                <a:cubicBezTo>
                  <a:pt x="6648" y="15705"/>
                  <a:pt x="1591" y="15372"/>
                  <a:pt x="460" y="12910"/>
                </a:cubicBezTo>
                <a:cubicBezTo>
                  <a:pt x="-671" y="10447"/>
                  <a:pt x="326" y="3460"/>
                  <a:pt x="3654" y="1331"/>
                </a:cubicBezTo>
                <a:cubicBezTo>
                  <a:pt x="6981" y="-798"/>
                  <a:pt x="17629" y="332"/>
                  <a:pt x="20425" y="13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" name="Shape 227"/>
          <p:cNvSpPr txBox="1">
            <a:spLocks/>
          </p:cNvSpPr>
          <p:nvPr/>
        </p:nvSpPr>
        <p:spPr>
          <a:xfrm>
            <a:off x="311700" y="1950310"/>
            <a:ext cx="8210000" cy="71596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91440" indent="-91440" algn="l" defTabSz="914400" rtl="0" eaLnBrk="1" latinLnBrk="0" hangingPunct="1">
              <a:lnSpc>
                <a:spcPct val="150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n" sz="3200" dirty="0" smtClean="0">
                <a:latin typeface="Arial"/>
                <a:ea typeface="Arial"/>
                <a:cs typeface="Arial"/>
                <a:sym typeface="Arial"/>
              </a:rPr>
              <a:t>hashed pack </a:t>
            </a:r>
            <a:r>
              <a:rPr lang="en" sz="3600" dirty="0" smtClean="0">
                <a:latin typeface="Arial"/>
                <a:ea typeface="Arial"/>
                <a:cs typeface="Arial"/>
              </a:rPr>
              <a:t>4</a:t>
            </a:r>
            <a:r>
              <a:rPr lang="en" sz="2800" dirty="0" smtClean="0">
                <a:latin typeface="Arial"/>
                <a:ea typeface="Arial"/>
                <a:cs typeface="Arial"/>
              </a:rPr>
              <a:t> </a:t>
            </a:r>
            <a:r>
              <a:rPr lang="en" sz="3200" dirty="0" smtClean="0">
                <a:latin typeface="Arial"/>
                <a:ea typeface="Arial"/>
                <a:cs typeface="Arial"/>
              </a:rPr>
              <a:t>PTEs</a:t>
            </a:r>
            <a:r>
              <a:rPr lang="en" sz="3200" dirty="0" smtClean="0">
                <a:latin typeface="Arial"/>
                <a:ea typeface="Arial"/>
                <a:cs typeface="Arial"/>
                <a:sym typeface="Arial"/>
              </a:rPr>
              <a:t>:</a:t>
            </a:r>
            <a:endParaRPr lang="en"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516899" y="3818245"/>
            <a:ext cx="8110201" cy="1099776"/>
          </a:xfrm>
          <a:prstGeom prst="leftRightArrow">
            <a:avLst>
              <a:gd name="adj1" fmla="val 52606"/>
              <a:gd name="adj2" fmla="val 658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64-byte cache line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  <p:bldP spid="9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Solution </a:t>
            </a:r>
            <a:r>
              <a:rPr lang="en" dirty="0" smtClean="0"/>
              <a:t>#3: </a:t>
            </a:r>
            <a:r>
              <a:rPr lang="en" dirty="0"/>
              <a:t>compaction</a:t>
            </a:r>
          </a:p>
        </p:txBody>
      </p:sp>
      <p:graphicFrame>
        <p:nvGraphicFramePr>
          <p:cNvPr id="237" name="Shape 237"/>
          <p:cNvGraphicFramePr/>
          <p:nvPr>
            <p:extLst>
              <p:ext uri="{D42A27DB-BD31-4B8C-83A1-F6EECF244321}">
                <p14:modId xmlns:p14="http://schemas.microsoft.com/office/powerpoint/2010/main" val="978672086"/>
              </p:ext>
            </p:extLst>
          </p:nvPr>
        </p:nvGraphicFramePr>
        <p:xfrm>
          <a:off x="516900" y="1966400"/>
          <a:ext cx="8176250" cy="609570"/>
        </p:xfrm>
        <a:graphic>
          <a:graphicData uri="http://schemas.openxmlformats.org/drawingml/2006/table">
            <a:tbl>
              <a:tblPr>
                <a:noFill/>
                <a:tableStyleId>{6627FF43-B248-415B-9A65-1A255BD7AA18}</a:tableStyleId>
              </a:tblPr>
              <a:tblGrid>
                <a:gridCol w="1635250"/>
                <a:gridCol w="1635250"/>
                <a:gridCol w="1635250"/>
                <a:gridCol w="1635250"/>
                <a:gridCol w="1635250"/>
              </a:tblGrid>
              <a:tr h="5486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tag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PTE0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PTE1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PTE2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PTE3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8" name="Shape 238"/>
          <p:cNvGraphicFramePr/>
          <p:nvPr>
            <p:extLst>
              <p:ext uri="{D42A27DB-BD31-4B8C-83A1-F6EECF244321}">
                <p14:modId xmlns:p14="http://schemas.microsoft.com/office/powerpoint/2010/main" val="2380425285"/>
              </p:ext>
            </p:extLst>
          </p:nvPr>
        </p:nvGraphicFramePr>
        <p:xfrm>
          <a:off x="516900" y="1961026"/>
          <a:ext cx="8178500" cy="609570"/>
        </p:xfrm>
        <a:graphic>
          <a:graphicData uri="http://schemas.openxmlformats.org/drawingml/2006/table">
            <a:tbl>
              <a:tblPr>
                <a:noFill/>
                <a:tableStyleId>{D98F543B-6452-4D67-B76C-05E9E3C4DFF4}</a:tableStyleId>
              </a:tblPr>
              <a:tblGrid>
                <a:gridCol w="700400"/>
                <a:gridCol w="935300"/>
                <a:gridCol w="512525"/>
                <a:gridCol w="1123175"/>
                <a:gridCol w="489050"/>
                <a:gridCol w="1146650"/>
                <a:gridCol w="465550"/>
                <a:gridCol w="1170150"/>
                <a:gridCol w="453325"/>
                <a:gridCol w="1182375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tag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PTE0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PTE1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8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PTE2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PTE3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9" name="Shape 239"/>
          <p:cNvGraphicFramePr/>
          <p:nvPr>
            <p:extLst>
              <p:ext uri="{D42A27DB-BD31-4B8C-83A1-F6EECF244321}">
                <p14:modId xmlns:p14="http://schemas.microsoft.com/office/powerpoint/2010/main" val="3404929527"/>
              </p:ext>
            </p:extLst>
          </p:nvPr>
        </p:nvGraphicFramePr>
        <p:xfrm>
          <a:off x="519662" y="3986425"/>
          <a:ext cx="8170700" cy="609570"/>
        </p:xfrm>
        <a:graphic>
          <a:graphicData uri="http://schemas.openxmlformats.org/drawingml/2006/table">
            <a:tbl>
              <a:tblPr>
                <a:noFill/>
                <a:tableStyleId>{2E2B2E75-AB92-45A9-B4E0-7925E040E269}</a:tableStyleId>
              </a:tblPr>
              <a:tblGrid>
                <a:gridCol w="907850"/>
                <a:gridCol w="1025300"/>
                <a:gridCol w="1025250"/>
                <a:gridCol w="954825"/>
                <a:gridCol w="808050"/>
                <a:gridCol w="808050"/>
                <a:gridCol w="808050"/>
                <a:gridCol w="808050"/>
                <a:gridCol w="1025275"/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tag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PTE0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PTE1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PTE2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8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8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80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PTE7</a:t>
                      </a:r>
                      <a:endParaRPr lang="en" sz="28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0" name="Shape 240"/>
          <p:cNvSpPr/>
          <p:nvPr/>
        </p:nvSpPr>
        <p:spPr>
          <a:xfrm>
            <a:off x="4325400" y="2774187"/>
            <a:ext cx="493199" cy="965700"/>
          </a:xfrm>
          <a:prstGeom prst="downArrow">
            <a:avLst>
              <a:gd name="adj1" fmla="val 50000"/>
              <a:gd name="adj2" fmla="val 8075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Solution </a:t>
            </a:r>
            <a:r>
              <a:rPr lang="en" dirty="0" smtClean="0"/>
              <a:t>#3: compaction</a:t>
            </a:r>
            <a:br>
              <a:rPr lang="en" dirty="0" smtClean="0"/>
            </a:br>
            <a:r>
              <a:rPr lang="en" dirty="0" smtClean="0"/>
              <a:t>	(</a:t>
            </a:r>
            <a:r>
              <a:rPr lang="en" dirty="0" smtClean="0">
                <a:sym typeface="Wingdings" panose="05000000000000000000" pitchFamily="2" charset="2"/>
              </a:rPr>
              <a:t> </a:t>
            </a:r>
            <a:r>
              <a:rPr lang="en" dirty="0" smtClean="0"/>
              <a:t>decrease </a:t>
            </a:r>
            <a:r>
              <a:rPr lang="en" dirty="0"/>
              <a:t>the load </a:t>
            </a:r>
            <a:r>
              <a:rPr lang="en" dirty="0" smtClean="0"/>
              <a:t>factor)</a:t>
            </a:r>
            <a:endParaRPr lang="en" dirty="0"/>
          </a:p>
        </p:txBody>
      </p:sp>
      <p:graphicFrame>
        <p:nvGraphicFramePr>
          <p:cNvPr id="4" name="Shape 258"/>
          <p:cNvGraphicFramePr/>
          <p:nvPr>
            <p:extLst/>
          </p:nvPr>
        </p:nvGraphicFramePr>
        <p:xfrm>
          <a:off x="946485" y="3682067"/>
          <a:ext cx="7251030" cy="200129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75121"/>
                <a:gridCol w="1325303"/>
                <a:gridCol w="1325303"/>
                <a:gridCol w="1325303"/>
              </a:tblGrid>
              <a:tr h="993733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load factor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½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¼ 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5400" dirty="0"/>
                        <a:t>⅛ </a:t>
                      </a:r>
                    </a:p>
                  </a:txBody>
                  <a:tcPr marL="91425" marR="91425" marT="91425" marB="91425" anchor="ctr"/>
                </a:tc>
              </a:tr>
              <a:tr h="995489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200" dirty="0" smtClean="0"/>
                        <a:t>page</a:t>
                      </a:r>
                      <a:r>
                        <a:rPr lang="en" sz="3200" baseline="0" dirty="0" smtClean="0"/>
                        <a:t> walk length</a:t>
                      </a:r>
                      <a:endParaRPr lang="en" sz="32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1.15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1.07</a:t>
                      </a:r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  <p:sp>
        <p:nvSpPr>
          <p:cNvPr id="3" name="Up Arrow 2"/>
          <p:cNvSpPr/>
          <p:nvPr/>
        </p:nvSpPr>
        <p:spPr>
          <a:xfrm>
            <a:off x="6049231" y="5911918"/>
            <a:ext cx="368969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356662" y="5911917"/>
            <a:ext cx="368969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hape 249"/>
          <p:cNvGraphicFramePr/>
          <p:nvPr>
            <p:extLst/>
          </p:nvPr>
        </p:nvGraphicFramePr>
        <p:xfrm>
          <a:off x="1928041" y="2104866"/>
          <a:ext cx="5209335" cy="1389450"/>
        </p:xfrm>
        <a:graphic>
          <a:graphicData uri="http://schemas.openxmlformats.org/drawingml/2006/table">
            <a:tbl>
              <a:tblPr>
                <a:noFill/>
                <a:tableStyleId>{7A27ACAD-3B2E-47C1-A956-9656D7833612}</a:tableStyleId>
              </a:tblPr>
              <a:tblGrid>
                <a:gridCol w="2461947"/>
                <a:gridCol w="2747388"/>
              </a:tblGrid>
              <a:tr h="694725">
                <a:tc rowSpan="2"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3200" dirty="0" smtClean="0">
                          <a:solidFill>
                            <a:schemeClr val="dk2"/>
                          </a:solidFill>
                          <a:sym typeface="Roboto"/>
                        </a:rPr>
                        <a:t>load factor =</a:t>
                      </a:r>
                      <a:endParaRPr lang="en" sz="3200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dk2"/>
                          </a:solidFill>
                        </a:rPr>
                        <a:t>occupied slots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725">
                <a:tc vMerge="1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" sz="2800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3200" dirty="0">
                          <a:solidFill>
                            <a:schemeClr val="dk2"/>
                          </a:solidFill>
                        </a:rPr>
                        <a:t>total slots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4703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90249" y="701800"/>
            <a:ext cx="5782213" cy="5454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Summary: how we improved the </a:t>
            </a:r>
            <a:r>
              <a:rPr lang="en" i="1" dirty="0" smtClean="0"/>
              <a:t>Itanium</a:t>
            </a:r>
            <a:r>
              <a:rPr lang="en" dirty="0" smtClean="0"/>
              <a:t>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605094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92919" y="437541"/>
            <a:ext cx="8079581" cy="1658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400" dirty="0"/>
              <a:t>Itanium </a:t>
            </a:r>
            <a:r>
              <a:rPr lang="en" sz="4400" dirty="0" smtClean="0"/>
              <a:t>baseline</a:t>
            </a:r>
            <a:endParaRPr lang="en" sz="4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82442"/>
              </p:ext>
            </p:extLst>
          </p:nvPr>
        </p:nvGraphicFramePr>
        <p:xfrm>
          <a:off x="2661159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6"/>
                <a:gridCol w="946837"/>
                <a:gridCol w="733386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380532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76800" y="4808219"/>
            <a:ext cx="1143000" cy="373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65571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60608"/>
              </p:ext>
            </p:extLst>
          </p:nvPr>
        </p:nvGraphicFramePr>
        <p:xfrm>
          <a:off x="6019800" y="3749040"/>
          <a:ext cx="2377439" cy="257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7217"/>
                <a:gridCol w="946837"/>
                <a:gridCol w="733385"/>
              </a:tblGrid>
              <a:tr h="44577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chain table</a:t>
                      </a:r>
                    </a:p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9" name="Elbow Connector 18"/>
          <p:cNvCxnSpPr>
            <a:stCxn id="21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amond 20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 rot="16200000" flipH="1" flipV="1">
            <a:off x="7991602" y="4741417"/>
            <a:ext cx="830581" cy="964184"/>
          </a:xfrm>
          <a:prstGeom prst="arc">
            <a:avLst>
              <a:gd name="adj1" fmla="val 11038160"/>
              <a:gd name="adj2" fmla="val 21433097"/>
            </a:avLst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257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Radix page tables</a:t>
            </a:r>
            <a:endParaRPr lang="en" dirty="0"/>
          </a:p>
        </p:txBody>
      </p:sp>
      <p:cxnSp>
        <p:nvCxnSpPr>
          <p:cNvPr id="89" name="Shape 89"/>
          <p:cNvCxnSpPr>
            <a:stCxn id="90" idx="2"/>
          </p:cNvCxnSpPr>
          <p:nvPr/>
        </p:nvCxnSpPr>
        <p:spPr>
          <a:xfrm rot="16200000" flipH="1">
            <a:off x="2915833" y="2964092"/>
            <a:ext cx="1011684" cy="6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2" name="Shape 92"/>
          <p:cNvCxnSpPr>
            <a:stCxn id="90" idx="3"/>
          </p:cNvCxnSpPr>
          <p:nvPr/>
        </p:nvCxnSpPr>
        <p:spPr>
          <a:xfrm>
            <a:off x="3925975" y="2108450"/>
            <a:ext cx="3824400" cy="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 txBox="1"/>
          <p:nvPr/>
        </p:nvSpPr>
        <p:spPr>
          <a:xfrm>
            <a:off x="2916775" y="1758350"/>
            <a:ext cx="1009200" cy="70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800" dirty="0"/>
              <a:t>TLB</a:t>
            </a:r>
            <a:endParaRPr lang="en" sz="3000" dirty="0"/>
          </a:p>
        </p:txBody>
      </p:sp>
      <p:cxnSp>
        <p:nvCxnSpPr>
          <p:cNvPr id="93" name="Shape 93"/>
          <p:cNvCxnSpPr>
            <a:endCxn id="90" idx="1"/>
          </p:cNvCxnSpPr>
          <p:nvPr/>
        </p:nvCxnSpPr>
        <p:spPr>
          <a:xfrm rot="10800000" flipH="1">
            <a:off x="562974" y="2108450"/>
            <a:ext cx="2353800" cy="3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4" name="Shape 94"/>
          <p:cNvSpPr txBox="1"/>
          <p:nvPr/>
        </p:nvSpPr>
        <p:spPr>
          <a:xfrm>
            <a:off x="439350" y="1529450"/>
            <a:ext cx="2265600" cy="6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virtual address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316150" y="1529450"/>
            <a:ext cx="2498100" cy="6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physical address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020750" y="1529450"/>
            <a:ext cx="1126499" cy="6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hit?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3497575" y="2498600"/>
            <a:ext cx="1126499" cy="6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chemeClr val="accent3"/>
                </a:solidFill>
              </a:rPr>
              <a:t>miss?</a:t>
            </a:r>
          </a:p>
        </p:txBody>
      </p:sp>
      <p:grpSp>
        <p:nvGrpSpPr>
          <p:cNvPr id="98" name="Shape 98"/>
          <p:cNvGrpSpPr/>
          <p:nvPr/>
        </p:nvGrpSpPr>
        <p:grpSpPr>
          <a:xfrm>
            <a:off x="4483501" y="2592474"/>
            <a:ext cx="4428645" cy="3049074"/>
            <a:chOff x="4540275" y="2592475"/>
            <a:chExt cx="4366639" cy="3049074"/>
          </a:xfrm>
        </p:grpSpPr>
        <p:sp>
          <p:nvSpPr>
            <p:cNvPr id="99" name="Shape 99"/>
            <p:cNvSpPr txBox="1"/>
            <p:nvPr/>
          </p:nvSpPr>
          <p:spPr>
            <a:xfrm rot="2190229">
              <a:off x="6177636" y="3889148"/>
              <a:ext cx="2676354" cy="106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" sz="32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up to 20% of the runtime!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4540275" y="2592475"/>
              <a:ext cx="1981768" cy="851250"/>
            </a:xfrm>
            <a:custGeom>
              <a:avLst/>
              <a:gdLst/>
              <a:ahLst/>
              <a:cxnLst/>
              <a:rect l="0" t="0" r="0" b="0"/>
              <a:pathLst>
                <a:path w="76134" h="34050" extrusionOk="0">
                  <a:moveTo>
                    <a:pt x="0" y="5794"/>
                  </a:moveTo>
                  <a:cubicBezTo>
                    <a:pt x="6867" y="5074"/>
                    <a:pt x="28518" y="-3232"/>
                    <a:pt x="41207" y="1477"/>
                  </a:cubicBezTo>
                  <a:cubicBezTo>
                    <a:pt x="53896" y="6186"/>
                    <a:pt x="70312" y="28621"/>
                    <a:pt x="76134" y="34050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47102"/>
              </p:ext>
            </p:extLst>
          </p:nvPr>
        </p:nvGraphicFramePr>
        <p:xfrm>
          <a:off x="6073141" y="5528562"/>
          <a:ext cx="763615" cy="725424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763615"/>
              </a:tblGrid>
              <a:tr h="725424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2" name="Elbow Connector 61"/>
          <p:cNvCxnSpPr/>
          <p:nvPr/>
        </p:nvCxnSpPr>
        <p:spPr>
          <a:xfrm>
            <a:off x="5557998" y="4665632"/>
            <a:ext cx="505968" cy="1152144"/>
          </a:xfrm>
          <a:prstGeom prst="bentConnector3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Table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968110"/>
              </p:ext>
            </p:extLst>
          </p:nvPr>
        </p:nvGraphicFramePr>
        <p:xfrm>
          <a:off x="1525065" y="4281008"/>
          <a:ext cx="54864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03" name="Straight Arrow Connector 102"/>
          <p:cNvCxnSpPr>
            <a:endCxn id="110" idx="0"/>
          </p:cNvCxnSpPr>
          <p:nvPr/>
        </p:nvCxnSpPr>
        <p:spPr>
          <a:xfrm>
            <a:off x="1089201" y="3960968"/>
            <a:ext cx="6096" cy="1828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21441"/>
              </p:ext>
            </p:extLst>
          </p:nvPr>
        </p:nvGraphicFramePr>
        <p:xfrm>
          <a:off x="449199" y="6228680"/>
          <a:ext cx="594360" cy="2926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4360"/>
              </a:tblGrid>
              <a:tr h="29260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1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721307"/>
              </p:ext>
            </p:extLst>
          </p:nvPr>
        </p:nvGraphicFramePr>
        <p:xfrm>
          <a:off x="711249" y="3622640"/>
          <a:ext cx="4937761" cy="34137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1062990"/>
                <a:gridCol w="1062990"/>
                <a:gridCol w="1062990"/>
                <a:gridCol w="971550"/>
                <a:gridCol w="777241"/>
              </a:tblGrid>
              <a:tr h="338328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4</a:t>
                      </a:r>
                    </a:p>
                  </a:txBody>
                  <a:tcPr marL="82296" marR="82296" marT="41148" marB="41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3</a:t>
                      </a:r>
                    </a:p>
                  </a:txBody>
                  <a:tcPr marL="82296" marR="82296" marT="41148" marB="41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2</a:t>
                      </a:r>
                    </a:p>
                  </a:txBody>
                  <a:tcPr marL="82296" marR="82296" marT="41148" marB="41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 1</a:t>
                      </a:r>
                    </a:p>
                  </a:txBody>
                  <a:tcPr marL="82296" marR="82296" marT="41148" marB="41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1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296" marR="82296" marT="41148" marB="41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7796"/>
              </p:ext>
            </p:extLst>
          </p:nvPr>
        </p:nvGraphicFramePr>
        <p:xfrm>
          <a:off x="2683305" y="4281008"/>
          <a:ext cx="54864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832771"/>
              </p:ext>
            </p:extLst>
          </p:nvPr>
        </p:nvGraphicFramePr>
        <p:xfrm>
          <a:off x="3841545" y="4281008"/>
          <a:ext cx="54864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2331"/>
              </p:ext>
            </p:extLst>
          </p:nvPr>
        </p:nvGraphicFramePr>
        <p:xfrm>
          <a:off x="4999785" y="4283737"/>
          <a:ext cx="54864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51460"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09" name="Elbow Connector 108"/>
          <p:cNvCxnSpPr>
            <a:stCxn id="104" idx="0"/>
            <a:endCxn id="110" idx="2"/>
          </p:cNvCxnSpPr>
          <p:nvPr/>
        </p:nvCxnSpPr>
        <p:spPr>
          <a:xfrm rot="5400000" flipH="1" flipV="1">
            <a:off x="703668" y="5946779"/>
            <a:ext cx="324612" cy="239190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owchart: Or 109"/>
          <p:cNvSpPr/>
          <p:nvPr/>
        </p:nvSpPr>
        <p:spPr>
          <a:xfrm>
            <a:off x="985569" y="5789768"/>
            <a:ext cx="219456" cy="228600"/>
          </a:xfrm>
          <a:prstGeom prst="flowChar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72"/>
          </a:p>
        </p:txBody>
      </p:sp>
      <p:cxnSp>
        <p:nvCxnSpPr>
          <p:cNvPr id="111" name="Straight Arrow Connector 110"/>
          <p:cNvCxnSpPr>
            <a:stCxn id="110" idx="6"/>
          </p:cNvCxnSpPr>
          <p:nvPr/>
        </p:nvCxnSpPr>
        <p:spPr>
          <a:xfrm>
            <a:off x="1205025" y="5904068"/>
            <a:ext cx="32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endCxn id="113" idx="0"/>
          </p:cNvCxnSpPr>
          <p:nvPr/>
        </p:nvCxnSpPr>
        <p:spPr>
          <a:xfrm flipH="1">
            <a:off x="2365289" y="3960968"/>
            <a:ext cx="4072" cy="1325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Or 112"/>
          <p:cNvSpPr/>
          <p:nvPr/>
        </p:nvSpPr>
        <p:spPr>
          <a:xfrm>
            <a:off x="2255561" y="5286848"/>
            <a:ext cx="219456" cy="228600"/>
          </a:xfrm>
          <a:prstGeom prst="flowChar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72"/>
          </a:p>
        </p:txBody>
      </p:sp>
      <p:cxnSp>
        <p:nvCxnSpPr>
          <p:cNvPr id="114" name="Straight Arrow Connector 113"/>
          <p:cNvCxnSpPr>
            <a:stCxn id="113" idx="6"/>
          </p:cNvCxnSpPr>
          <p:nvPr/>
        </p:nvCxnSpPr>
        <p:spPr>
          <a:xfrm>
            <a:off x="2475017" y="5401148"/>
            <a:ext cx="2082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endCxn id="113" idx="4"/>
          </p:cNvCxnSpPr>
          <p:nvPr/>
        </p:nvCxnSpPr>
        <p:spPr>
          <a:xfrm rot="5400000" flipH="1" flipV="1">
            <a:off x="2033025" y="5564248"/>
            <a:ext cx="381065" cy="283464"/>
          </a:xfrm>
          <a:prstGeom prst="bentConnector3">
            <a:avLst>
              <a:gd name="adj1" fmla="val 272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117" idx="0"/>
          </p:cNvCxnSpPr>
          <p:nvPr/>
        </p:nvCxnSpPr>
        <p:spPr>
          <a:xfrm>
            <a:off x="3509313" y="3960968"/>
            <a:ext cx="0" cy="10972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lowchart: Or 116"/>
          <p:cNvSpPr/>
          <p:nvPr/>
        </p:nvSpPr>
        <p:spPr>
          <a:xfrm>
            <a:off x="3399585" y="5058248"/>
            <a:ext cx="219456" cy="228600"/>
          </a:xfrm>
          <a:prstGeom prst="flowChar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72"/>
          </a:p>
        </p:txBody>
      </p:sp>
      <p:cxnSp>
        <p:nvCxnSpPr>
          <p:cNvPr id="118" name="Straight Arrow Connector 117"/>
          <p:cNvCxnSpPr>
            <a:stCxn id="117" idx="6"/>
          </p:cNvCxnSpPr>
          <p:nvPr/>
        </p:nvCxnSpPr>
        <p:spPr>
          <a:xfrm>
            <a:off x="3619041" y="5172548"/>
            <a:ext cx="2082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endCxn id="117" idx="4"/>
          </p:cNvCxnSpPr>
          <p:nvPr/>
        </p:nvCxnSpPr>
        <p:spPr>
          <a:xfrm flipV="1">
            <a:off x="3225849" y="5286848"/>
            <a:ext cx="283464" cy="152464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21" idx="0"/>
          </p:cNvCxnSpPr>
          <p:nvPr/>
        </p:nvCxnSpPr>
        <p:spPr>
          <a:xfrm>
            <a:off x="4678289" y="3960968"/>
            <a:ext cx="0" cy="5943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Flowchart: Or 120"/>
          <p:cNvSpPr/>
          <p:nvPr/>
        </p:nvSpPr>
        <p:spPr>
          <a:xfrm>
            <a:off x="4568561" y="4555328"/>
            <a:ext cx="219456" cy="228600"/>
          </a:xfrm>
          <a:prstGeom prst="flowChartOr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72"/>
          </a:p>
        </p:txBody>
      </p:sp>
      <p:cxnSp>
        <p:nvCxnSpPr>
          <p:cNvPr id="122" name="Straight Arrow Connector 121"/>
          <p:cNvCxnSpPr>
            <a:stCxn id="121" idx="6"/>
          </p:cNvCxnSpPr>
          <p:nvPr/>
        </p:nvCxnSpPr>
        <p:spPr>
          <a:xfrm>
            <a:off x="4788017" y="4669628"/>
            <a:ext cx="20828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endCxn id="121" idx="4"/>
          </p:cNvCxnSpPr>
          <p:nvPr/>
        </p:nvCxnSpPr>
        <p:spPr>
          <a:xfrm rot="5400000" flipH="1" flipV="1">
            <a:off x="4339927" y="4834187"/>
            <a:ext cx="388620" cy="288104"/>
          </a:xfrm>
          <a:prstGeom prst="bentConnector3">
            <a:avLst>
              <a:gd name="adj1" fmla="val 153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691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3" grpId="0" animBg="1"/>
      <p:bldP spid="117" grpId="0" animBg="1"/>
      <p:bldP spid="1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92919" y="422043"/>
            <a:ext cx="8079581" cy="1658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400" dirty="0"/>
              <a:t>Itanium baseline </a:t>
            </a:r>
            <a:r>
              <a:rPr lang="en" sz="4400" dirty="0">
                <a:sym typeface="Wingdings" panose="05000000000000000000" pitchFamily="2" charset="2"/>
              </a:rPr>
              <a:t> </a:t>
            </a:r>
            <a:r>
              <a:rPr lang="en" sz="4400" dirty="0">
                <a:solidFill>
                  <a:srgbClr val="00B050"/>
                </a:solidFill>
                <a:sym typeface="Wingdings" panose="05000000000000000000" pitchFamily="2" charset="2"/>
              </a:rPr>
              <a:t>open </a:t>
            </a:r>
            <a:r>
              <a:rPr lang="en" sz="4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addressing</a:t>
            </a:r>
            <a:endParaRPr lang="en" sz="4400" dirty="0">
              <a:solidFill>
                <a:srgbClr val="00B05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28736"/>
              </p:ext>
            </p:extLst>
          </p:nvPr>
        </p:nvGraphicFramePr>
        <p:xfrm>
          <a:off x="2667000" y="2941320"/>
          <a:ext cx="2057400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510"/>
                <a:gridCol w="1184890"/>
              </a:tblGrid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291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80791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76668"/>
              </p:ext>
            </p:extLst>
          </p:nvPr>
        </p:nvGraphicFramePr>
        <p:xfrm>
          <a:off x="312399" y="1874520"/>
          <a:ext cx="5352281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868239"/>
                <a:gridCol w="148404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page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Arc 15"/>
          <p:cNvSpPr/>
          <p:nvPr/>
        </p:nvSpPr>
        <p:spPr>
          <a:xfrm rot="16200000" flipH="1" flipV="1">
            <a:off x="4533900" y="4914900"/>
            <a:ext cx="457200" cy="990600"/>
          </a:xfrm>
          <a:prstGeom prst="arc">
            <a:avLst>
              <a:gd name="adj1" fmla="val 10691677"/>
              <a:gd name="adj2" fmla="val 161061"/>
            </a:avLst>
          </a:prstGeom>
          <a:ln w="381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21357"/>
              </p:ext>
            </p:extLst>
          </p:nvPr>
        </p:nvGraphicFramePr>
        <p:xfrm flipH="1">
          <a:off x="5219699" y="5151120"/>
          <a:ext cx="1828800" cy="48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collision?</a:t>
                      </a:r>
                      <a:endParaRPr lang="en-US" sz="32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8" name="Elbow Connector 17"/>
          <p:cNvCxnSpPr>
            <a:stCxn id="20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0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amond 19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7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92919" y="422043"/>
            <a:ext cx="8079581" cy="1658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400" dirty="0"/>
              <a:t>Itanium baseline </a:t>
            </a:r>
            <a:r>
              <a:rPr lang="en" sz="4400" dirty="0">
                <a:sym typeface="Wingdings" panose="05000000000000000000" pitchFamily="2" charset="2"/>
              </a:rPr>
              <a:t> open addressing + </a:t>
            </a:r>
            <a:r>
              <a:rPr lang="en" sz="4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clustering</a:t>
            </a:r>
            <a:endParaRPr lang="en" sz="4400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33200"/>
              </p:ext>
            </p:extLst>
          </p:nvPr>
        </p:nvGraphicFramePr>
        <p:xfrm>
          <a:off x="2667000" y="4537476"/>
          <a:ext cx="5562602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818"/>
                <a:gridCol w="1174446"/>
                <a:gridCol w="1174446"/>
                <a:gridCol w="1174446"/>
                <a:gridCol w="1174446"/>
              </a:tblGrid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624533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28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626334"/>
              </p:ext>
            </p:extLst>
          </p:nvPr>
        </p:nvGraphicFramePr>
        <p:xfrm>
          <a:off x="312399" y="1874520"/>
          <a:ext cx="7612402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040401"/>
                <a:gridCol w="2461289"/>
                <a:gridCol w="211071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offset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Elbow Connector 16"/>
          <p:cNvCxnSpPr/>
          <p:nvPr/>
        </p:nvCxnSpPr>
        <p:spPr>
          <a:xfrm rot="16200000" flipH="1">
            <a:off x="4229101" y="2781298"/>
            <a:ext cx="2514599" cy="18288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10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10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amond 9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92919" y="422043"/>
            <a:ext cx="8079581" cy="16581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400" dirty="0"/>
              <a:t>Itanium baseline </a:t>
            </a:r>
            <a:r>
              <a:rPr lang="en" sz="4400" dirty="0">
                <a:sym typeface="Wingdings" panose="05000000000000000000" pitchFamily="2" charset="2"/>
              </a:rPr>
              <a:t> open addressing + clustering + </a:t>
            </a:r>
            <a:r>
              <a:rPr lang="en" sz="4400" dirty="0">
                <a:solidFill>
                  <a:srgbClr val="00B050"/>
                </a:solidFill>
                <a:sym typeface="Wingdings" panose="05000000000000000000" pitchFamily="2" charset="2"/>
              </a:rPr>
              <a:t>compaction</a:t>
            </a:r>
            <a:endParaRPr lang="en" sz="4400" dirty="0">
              <a:solidFill>
                <a:srgbClr val="00B050"/>
              </a:solidFill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4894"/>
              </p:ext>
            </p:extLst>
          </p:nvPr>
        </p:nvGraphicFramePr>
        <p:xfrm>
          <a:off x="2667000" y="4541520"/>
          <a:ext cx="6172196" cy="178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236"/>
                <a:gridCol w="706495"/>
                <a:gridCol w="706495"/>
                <a:gridCol w="706495"/>
                <a:gridCol w="706495"/>
                <a:gridCol w="706495"/>
                <a:gridCol w="706495"/>
                <a:gridCol w="706495"/>
                <a:gridCol w="706495"/>
              </a:tblGrid>
              <a:tr h="44577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PTE2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PTE3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PTE4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PTE6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PTE7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577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33" name="Elbow Connector 32"/>
          <p:cNvCxnSpPr>
            <a:stCxn id="40" idx="2"/>
          </p:cNvCxnSpPr>
          <p:nvPr/>
        </p:nvCxnSpPr>
        <p:spPr>
          <a:xfrm rot="16200000" flipH="1">
            <a:off x="1600200" y="4114800"/>
            <a:ext cx="990600" cy="1143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904262"/>
              </p:ext>
            </p:extLst>
          </p:nvPr>
        </p:nvGraphicFramePr>
        <p:xfrm>
          <a:off x="249050" y="6065520"/>
          <a:ext cx="990600" cy="487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0600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CR3</a:t>
                      </a:r>
                      <a:endParaRPr lang="en-US" sz="3200" b="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1239650" y="6324600"/>
            <a:ext cx="14273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40" idx="0"/>
          </p:cNvCxnSpPr>
          <p:nvPr/>
        </p:nvCxnSpPr>
        <p:spPr>
          <a:xfrm>
            <a:off x="1523999" y="2438400"/>
            <a:ext cx="1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5371"/>
              </p:ext>
            </p:extLst>
          </p:nvPr>
        </p:nvGraphicFramePr>
        <p:xfrm>
          <a:off x="312399" y="1874520"/>
          <a:ext cx="7612402" cy="56388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{284E427A-3D55-4303-BF80-6455036E1DE7}</a:tableStyleId>
              </a:tblPr>
              <a:tblGrid>
                <a:gridCol w="3040401"/>
                <a:gridCol w="2461289"/>
                <a:gridCol w="2110712"/>
              </a:tblGrid>
              <a:tr h="505112"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number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offset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38" name="Elbow Connector 16"/>
          <p:cNvCxnSpPr/>
          <p:nvPr/>
        </p:nvCxnSpPr>
        <p:spPr>
          <a:xfrm rot="16200000" flipH="1">
            <a:off x="4229101" y="2781298"/>
            <a:ext cx="2514599" cy="1828801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-Right Arrow 38"/>
          <p:cNvSpPr/>
          <p:nvPr/>
        </p:nvSpPr>
        <p:spPr>
          <a:xfrm>
            <a:off x="2667000" y="5505506"/>
            <a:ext cx="6172196" cy="666693"/>
          </a:xfrm>
          <a:prstGeom prst="leftRightArrow">
            <a:avLst>
              <a:gd name="adj1" fmla="val 52606"/>
              <a:gd name="adj2" fmla="val 785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64-byte cache line</a:t>
            </a:r>
          </a:p>
        </p:txBody>
      </p:sp>
      <p:sp>
        <p:nvSpPr>
          <p:cNvPr id="40" name="Diamond 39"/>
          <p:cNvSpPr/>
          <p:nvPr/>
        </p:nvSpPr>
        <p:spPr>
          <a:xfrm>
            <a:off x="685800" y="3048000"/>
            <a:ext cx="1676399" cy="1143000"/>
          </a:xfrm>
          <a:prstGeom prst="diamon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7754848" cy="5454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-US" sz="8000" i="1" dirty="0" smtClean="0">
                <a:solidFill>
                  <a:schemeClr val="bg1"/>
                </a:solidFill>
              </a:rPr>
              <a:t>hashed           radix</a:t>
            </a:r>
            <a:endParaRPr lang="en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69" y="2595106"/>
            <a:ext cx="1667778" cy="166777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Hashed perform better</a:t>
            </a:r>
            <a:br>
              <a:rPr lang="en" dirty="0"/>
            </a:br>
            <a:r>
              <a:rPr lang="en" dirty="0"/>
              <a:t>than existing x86-64 </a:t>
            </a:r>
            <a:r>
              <a:rPr lang="en" dirty="0" smtClean="0"/>
              <a:t>hardware</a:t>
            </a:r>
            <a:endParaRPr lang="en" dirty="0"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11700" y="2080425"/>
            <a:ext cx="8520599" cy="401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reducing benchmark runtimes by</a:t>
            </a:r>
          </a:p>
          <a:p>
            <a:pPr rtl="0">
              <a:spcBef>
                <a:spcPts val="0"/>
              </a:spcBef>
              <a:buNone/>
            </a:pPr>
            <a:r>
              <a:rPr lang="en" sz="3600" dirty="0"/>
              <a:t>1%–27%  </a:t>
            </a:r>
            <a:r>
              <a:rPr lang="en" dirty="0"/>
              <a:t>in bare-metal setups,</a:t>
            </a:r>
          </a:p>
          <a:p>
            <a:pPr rtl="0">
              <a:spcBef>
                <a:spcPts val="0"/>
              </a:spcBef>
              <a:buNone/>
            </a:pPr>
            <a:r>
              <a:rPr lang="en" sz="3600" dirty="0"/>
              <a:t>6%–32%  </a:t>
            </a:r>
            <a:r>
              <a:rPr lang="en" dirty="0"/>
              <a:t>in virtualized setups,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without resorting to page walk caches</a:t>
            </a:r>
            <a:r>
              <a:rPr lang="en" dirty="0" smtClean="0"/>
              <a:t>.</a:t>
            </a:r>
          </a:p>
          <a:p>
            <a:pPr>
              <a:spcBef>
                <a:spcPts val="0"/>
              </a:spcBef>
              <a:buNone/>
            </a:pPr>
            <a:endParaRPr lang="en" sz="2800" dirty="0" smtClean="0"/>
          </a:p>
          <a:p>
            <a:pPr>
              <a:spcBef>
                <a:spcPts val="0"/>
              </a:spcBef>
              <a:buNone/>
            </a:pPr>
            <a:r>
              <a:rPr lang="en" sz="2400" dirty="0" smtClean="0"/>
              <a:t>* for comparison: Haswell is up to  </a:t>
            </a:r>
            <a:r>
              <a:rPr lang="en" sz="2800" dirty="0" smtClean="0"/>
              <a:t>6%  </a:t>
            </a:r>
            <a:r>
              <a:rPr lang="en" sz="2400" dirty="0" smtClean="0"/>
              <a:t>faster than Ivy Bridge.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15550711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/>
            <a:r>
              <a:rPr lang="en" dirty="0">
                <a:sym typeface="Arial"/>
              </a:rPr>
              <a:t>Hashed approximate </a:t>
            </a:r>
            <a:r>
              <a:rPr lang="en" dirty="0" smtClean="0">
                <a:sym typeface="Arial"/>
              </a:rPr>
              <a:t>optimal radix </a:t>
            </a:r>
            <a:r>
              <a:rPr lang="en" dirty="0">
                <a:sym typeface="Arial"/>
              </a:rPr>
              <a:t/>
            </a:r>
            <a:br>
              <a:rPr lang="en" dirty="0">
                <a:sym typeface="Arial"/>
              </a:rPr>
            </a:br>
            <a:r>
              <a:rPr lang="en" sz="4400" dirty="0" smtClean="0">
                <a:sym typeface="Arial"/>
              </a:rPr>
              <a:t>(i.e., infinite </a:t>
            </a:r>
            <a:r>
              <a:rPr lang="en" sz="4400" dirty="0">
                <a:sym typeface="Arial"/>
              </a:rPr>
              <a:t>PWCs </a:t>
            </a:r>
            <a:r>
              <a:rPr lang="en" sz="4400" dirty="0" smtClean="0">
                <a:sym typeface="Arial"/>
              </a:rPr>
              <a:t>which </a:t>
            </a:r>
            <a:r>
              <a:rPr lang="en" sz="4400" dirty="0">
                <a:sym typeface="Arial"/>
              </a:rPr>
              <a:t>never miss)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51370"/>
              </p:ext>
            </p:extLst>
          </p:nvPr>
        </p:nvGraphicFramePr>
        <p:xfrm>
          <a:off x="1326923" y="2474019"/>
          <a:ext cx="6490152" cy="2804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84733"/>
                <a:gridCol w="1593481"/>
                <a:gridCol w="2811938"/>
              </a:tblGrid>
              <a:tr h="457170">
                <a:tc gridSpan="3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200" baseline="0" dirty="0" smtClean="0"/>
                        <a:t> average runtime improvement</a:t>
                      </a:r>
                      <a:endParaRPr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lang="en" sz="4400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lang="en" sz="4400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hashed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200" dirty="0" smtClean="0"/>
                        <a:t>optimal radix</a:t>
                      </a:r>
                      <a:endParaRPr lang="en" sz="32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bare-metal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 8</a:t>
                      </a:r>
                      <a:r>
                        <a:rPr lang="en" sz="3600" baseline="0" dirty="0" smtClean="0"/>
                        <a:t> %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 6 %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 smtClean="0"/>
                        <a:t>virtualized</a:t>
                      </a:r>
                      <a:endParaRPr lang="en"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17</a:t>
                      </a:r>
                      <a:r>
                        <a:rPr lang="en" sz="3600" baseline="0" dirty="0" smtClean="0"/>
                        <a:t> %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16 %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1761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SPEC CPU2006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dirty="0">
                <a:sym typeface="Arial"/>
              </a:rPr>
              <a:t>31 </a:t>
            </a:r>
            <a:r>
              <a:rPr lang="en" dirty="0" smtClean="0">
                <a:sym typeface="Arial"/>
              </a:rPr>
              <a:t>benchmarks.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dirty="0" smtClean="0">
                <a:sym typeface="Arial"/>
              </a:rPr>
              <a:t>memory </a:t>
            </a:r>
            <a:r>
              <a:rPr lang="en" dirty="0">
                <a:sym typeface="Arial"/>
              </a:rPr>
              <a:t>footprint &lt; 2GB.</a:t>
            </a:r>
          </a:p>
          <a:p>
            <a:pPr marL="914400" lvl="2" indent="-419100">
              <a:buSzPct val="100000"/>
              <a:buFont typeface="Arial"/>
              <a:buChar char="●"/>
            </a:pPr>
            <a:r>
              <a:rPr lang="en" dirty="0" smtClean="0">
                <a:sym typeface="Arial"/>
              </a:rPr>
              <a:t>most </a:t>
            </a:r>
            <a:r>
              <a:rPr lang="en" dirty="0">
                <a:sym typeface="Arial"/>
              </a:rPr>
              <a:t>of the benchmarks exhibit very few</a:t>
            </a:r>
            <a:br>
              <a:rPr lang="en" dirty="0">
                <a:sym typeface="Arial"/>
              </a:rPr>
            </a:br>
            <a:r>
              <a:rPr lang="en" dirty="0">
                <a:sym typeface="Arial"/>
              </a:rPr>
              <a:t>TLB &amp; PWC </a:t>
            </a:r>
            <a:r>
              <a:rPr lang="en" dirty="0" smtClean="0">
                <a:sym typeface="Arial"/>
              </a:rPr>
              <a:t>misses; for them </a:t>
            </a:r>
            <a:r>
              <a:rPr lang="en" dirty="0">
                <a:sym typeface="Arial"/>
              </a:rPr>
              <a:t>hashed and radix perform equally well.</a:t>
            </a:r>
          </a:p>
          <a:p>
            <a:pPr marL="457200" lvl="0" indent="-419100" rtl="0">
              <a:spcBef>
                <a:spcPts val="0"/>
              </a:spcBef>
              <a:buSzPct val="100000"/>
              <a:buFont typeface="Arial"/>
              <a:buChar char="●"/>
            </a:pPr>
            <a:r>
              <a:rPr lang="en" dirty="0">
                <a:sym typeface="Arial"/>
              </a:rPr>
              <a:t>3 benchmarks are sensitive to PWC misses.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928" y="527962"/>
            <a:ext cx="581025" cy="8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 CPU2006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62" y="1356975"/>
            <a:ext cx="7708282" cy="55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mtClean="0"/>
              <a:t>Radix page tables do not scale</a:t>
            </a:r>
            <a:endParaRPr lang="en" dirty="0"/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Font typeface="Arial"/>
              <a:buChar char="●"/>
            </a:pPr>
            <a:r>
              <a:rPr lang="en-US" dirty="0" smtClean="0">
                <a:sym typeface="Arial"/>
              </a:rPr>
              <a:t>as the memory footprint grows.</a:t>
            </a:r>
          </a:p>
          <a:p>
            <a:pPr marL="457200" lvl="0" indent="-419100">
              <a:buFont typeface="Arial"/>
              <a:buChar char="●"/>
            </a:pPr>
            <a:r>
              <a:rPr lang="en-US" dirty="0" smtClean="0">
                <a:sym typeface="Arial"/>
              </a:rPr>
              <a:t>as the locality of reference drops.</a:t>
            </a:r>
          </a:p>
          <a:p>
            <a:pPr marL="457200" lvl="0" indent="-419100">
              <a:buFont typeface="Arial"/>
              <a:buChar char="●"/>
            </a:pPr>
            <a:r>
              <a:rPr lang="en-US" dirty="0" smtClean="0">
                <a:sym typeface="Arial"/>
              </a:rPr>
              <a:t>as more virtualization layers are added.</a:t>
            </a:r>
            <a:br>
              <a:rPr lang="en-US" dirty="0" smtClean="0">
                <a:sym typeface="Arial"/>
              </a:rPr>
            </a:br>
            <a:endParaRPr 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6459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 smtClean="0"/>
              <a:t>GUPS -</a:t>
            </a:r>
            <a:r>
              <a:rPr lang="en" dirty="0" smtClean="0">
                <a:sym typeface="Arial"/>
              </a:rPr>
              <a:t> </a:t>
            </a:r>
            <a:r>
              <a:rPr lang="en" sz="3600" dirty="0" smtClean="0">
                <a:sym typeface="Arial"/>
              </a:rPr>
              <a:t>reads &amp; updates random memory</a:t>
            </a:r>
            <a:r>
              <a:rPr lang="en" sz="4000" dirty="0" smtClean="0">
                <a:sym typeface="Arial"/>
              </a:rPr>
              <a:t/>
            </a:r>
            <a:br>
              <a:rPr lang="en" sz="4000" dirty="0" smtClean="0">
                <a:sym typeface="Arial"/>
              </a:rPr>
            </a:br>
            <a:endParaRPr lang="en" sz="4000" dirty="0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61" y="1308849"/>
            <a:ext cx="7708280" cy="55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TLB misses are the bottleneck</a:t>
            </a:r>
            <a:endParaRPr lang="en" dirty="0"/>
          </a:p>
        </p:txBody>
      </p:sp>
      <p:graphicFrame>
        <p:nvGraphicFramePr>
          <p:cNvPr id="354" name="Shape 354"/>
          <p:cNvGraphicFramePr/>
          <p:nvPr>
            <p:extLst>
              <p:ext uri="{D42A27DB-BD31-4B8C-83A1-F6EECF244321}">
                <p14:modId xmlns:p14="http://schemas.microsoft.com/office/powerpoint/2010/main" val="372455184"/>
              </p:ext>
            </p:extLst>
          </p:nvPr>
        </p:nvGraphicFramePr>
        <p:xfrm>
          <a:off x="660421" y="1906275"/>
          <a:ext cx="7744575" cy="4078224"/>
        </p:xfrm>
        <a:graphic>
          <a:graphicData uri="http://schemas.openxmlformats.org/drawingml/2006/table">
            <a:tbl>
              <a:tblPr>
                <a:noFill/>
                <a:tableStyleId>{38DB52D9-B30B-4512-82CB-EF6CA3562F38}</a:tableStyleId>
              </a:tblPr>
              <a:tblGrid>
                <a:gridCol w="2051782"/>
                <a:gridCol w="1872368"/>
                <a:gridCol w="1850198"/>
                <a:gridCol w="1970227"/>
              </a:tblGrid>
              <a:tr h="556492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2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TLB size [entries]</a:t>
                      </a:r>
                      <a:endParaRPr lang="en" sz="2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L1 </a:t>
                      </a:r>
                      <a:r>
                        <a:rPr lang="en" sz="2800" dirty="0" smtClean="0"/>
                        <a:t>cache</a:t>
                      </a:r>
                      <a:endParaRPr lang="en" sz="2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L2 </a:t>
                      </a:r>
                      <a:r>
                        <a:rPr lang="en" sz="2800" dirty="0" smtClean="0"/>
                        <a:t>cache</a:t>
                      </a:r>
                      <a:endParaRPr lang="en" sz="2800" dirty="0"/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8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 dirty="0"/>
                        <a:t>Ivy Bridge (2013)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512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64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256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8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 dirty="0" smtClean="0"/>
                        <a:t>Haswell</a:t>
                      </a:r>
                      <a:br>
                        <a:rPr lang="en" sz="2800" dirty="0" smtClean="0"/>
                      </a:br>
                      <a:r>
                        <a:rPr lang="en" sz="2800" dirty="0" smtClean="0"/>
                        <a:t>(2013</a:t>
                      </a:r>
                      <a:r>
                        <a:rPr lang="en" sz="2800" dirty="0"/>
                        <a:t>)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1024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64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256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08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800"/>
                        <a:t>Broadwell (2015)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1536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64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256 KB</a:t>
                      </a:r>
                    </a:p>
                  </a:txBody>
                  <a:tcPr marL="28575" marR="28575" marT="19050" marB="19050" anchor="ctr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upload.wikimedia.org/wikipedia/commons/thumb/c/c9/Intel-logo.svg/320px-Intel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3" y="2014780"/>
            <a:ext cx="1200069" cy="7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143"/>
          <p:cNvSpPr/>
          <p:nvPr/>
        </p:nvSpPr>
        <p:spPr>
          <a:xfrm flipH="1" flipV="1">
            <a:off x="2712206" y="1527740"/>
            <a:ext cx="1844298" cy="4873060"/>
          </a:xfrm>
          <a:custGeom>
            <a:avLst/>
            <a:gdLst/>
            <a:ahLst/>
            <a:cxnLst/>
            <a:rect l="0" t="0" r="0" b="0"/>
            <a:pathLst>
              <a:path w="30523" h="16305" extrusionOk="0">
                <a:moveTo>
                  <a:pt x="12439" y="1331"/>
                </a:moveTo>
                <a:cubicBezTo>
                  <a:pt x="14701" y="1464"/>
                  <a:pt x="23020" y="465"/>
                  <a:pt x="26015" y="2129"/>
                </a:cubicBezTo>
                <a:cubicBezTo>
                  <a:pt x="29009" y="3792"/>
                  <a:pt x="30872" y="9116"/>
                  <a:pt x="30407" y="11313"/>
                </a:cubicBezTo>
                <a:cubicBezTo>
                  <a:pt x="29941" y="13509"/>
                  <a:pt x="26547" y="14507"/>
                  <a:pt x="23220" y="15306"/>
                </a:cubicBezTo>
                <a:cubicBezTo>
                  <a:pt x="19892" y="16104"/>
                  <a:pt x="14235" y="16504"/>
                  <a:pt x="10442" y="16105"/>
                </a:cubicBezTo>
                <a:cubicBezTo>
                  <a:pt x="6648" y="15705"/>
                  <a:pt x="1591" y="15372"/>
                  <a:pt x="460" y="12910"/>
                </a:cubicBezTo>
                <a:cubicBezTo>
                  <a:pt x="-671" y="10447"/>
                  <a:pt x="326" y="3460"/>
                  <a:pt x="3654" y="1331"/>
                </a:cubicBezTo>
                <a:cubicBezTo>
                  <a:pt x="6981" y="-798"/>
                  <a:pt x="17629" y="332"/>
                  <a:pt x="20425" y="13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627803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Nested virtualization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Font typeface="Arial"/>
              <a:buChar char="●"/>
            </a:pPr>
            <a:endParaRPr lang="en-US" dirty="0">
              <a:sym typeface="Arial"/>
            </a:endParaRPr>
          </a:p>
          <a:p>
            <a:pPr marL="457200" lvl="0" indent="-419100">
              <a:buFont typeface="Arial"/>
              <a:buChar char="●"/>
            </a:pPr>
            <a:endParaRPr lang="en-US" dirty="0">
              <a:sym typeface="Arial"/>
            </a:endParaRPr>
          </a:p>
          <a:p>
            <a:pPr marL="457200" lvl="0" indent="-419100">
              <a:buFont typeface="Arial"/>
              <a:buChar char="●"/>
            </a:pPr>
            <a:endParaRPr lang="en-US" dirty="0">
              <a:sym typeface="Arial"/>
            </a:endParaRPr>
          </a:p>
          <a:p>
            <a:pPr marL="38100" lvl="0" indent="0">
              <a:buNone/>
            </a:pPr>
            <a:endParaRPr lang="en-US" dirty="0" smtClean="0">
              <a:sym typeface="Arial"/>
            </a:endParaRPr>
          </a:p>
          <a:p>
            <a:pPr marL="38100" lvl="0" indent="0">
              <a:buNone/>
            </a:pPr>
            <a:endParaRPr lang="en-US" dirty="0"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99490"/>
                  </p:ext>
                </p:extLst>
              </p:nvPr>
            </p:nvGraphicFramePr>
            <p:xfrm>
              <a:off x="633046" y="1587977"/>
              <a:ext cx="7877906" cy="4653575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2530500"/>
                    <a:gridCol w="2803301"/>
                    <a:gridCol w="2544105"/>
                  </a:tblGrid>
                  <a:tr h="1775594">
                    <a:tc gridSpan="3">
                      <a:txBody>
                        <a:bodyPr/>
                        <a:lstStyle/>
                        <a:p>
                          <a:pPr marL="3810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3200" dirty="0" smtClean="0">
                              <a:sym typeface="Arial"/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US" sz="4000" dirty="0" smtClean="0">
                              <a:sym typeface="Arial"/>
                            </a:rPr>
                            <a:t> </a:t>
                          </a:r>
                          <a:r>
                            <a:rPr lang="en-US" sz="3200" dirty="0" smtClean="0">
                              <a:sym typeface="Arial"/>
                            </a:rPr>
                            <a:t>levels of virtualization,</a:t>
                          </a:r>
                          <a:br>
                            <a:rPr lang="en-US" sz="3200" dirty="0" smtClean="0">
                              <a:sym typeface="Arial"/>
                            </a:rPr>
                          </a:br>
                          <a:r>
                            <a:rPr lang="en-US" sz="3200" dirty="0" smtClean="0">
                              <a:sym typeface="Arial"/>
                            </a:rPr>
                            <a:t>with page walk length of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b="1" i="1" dirty="0" smtClean="0">
                                  <a:latin typeface="Cambria Math" panose="02040503050406030204" pitchFamily="18" charset="0"/>
                                  <a:sym typeface="Arial"/>
                                </a:rPr>
                                <m:t>𝑳</m:t>
                              </m:r>
                            </m:oMath>
                          </a14:m>
                          <a:r>
                            <a:rPr lang="en-US" sz="4000" dirty="0" smtClean="0">
                              <a:sym typeface="Arial"/>
                            </a:rPr>
                            <a:t> </a:t>
                          </a:r>
                          <a:r>
                            <a:rPr lang="en-US" sz="3200" dirty="0" smtClean="0">
                              <a:sym typeface="Arial"/>
                            </a:rPr>
                            <a:t>at each level,</a:t>
                          </a:r>
                        </a:p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3200" b="0" dirty="0" smtClean="0"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the</a:t>
                          </a:r>
                          <a:r>
                            <a:rPr lang="en-US" sz="3200" b="1" dirty="0" smtClean="0"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 overall page walk length </a:t>
                          </a:r>
                          <a:r>
                            <a:rPr lang="en-US" sz="32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Arial"/>
                              <a:cs typeface="Arial"/>
                              <a:sym typeface="Arial"/>
                            </a:rPr>
                            <a:t>is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6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b="1" i="1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/>
                                          <a:cs typeface="Arial"/>
                                          <a:sym typeface="Aria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1" i="1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/>
                                          <a:cs typeface="Arial"/>
                                          <a:sym typeface="Arial"/>
                                        </a:rPr>
                                        <m:t>𝑳</m:t>
                                      </m:r>
                                      <m:r>
                                        <a:rPr lang="en-US" sz="3600" b="1" i="1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/>
                                          <a:cs typeface="Arial"/>
                                          <a:sym typeface="Arial"/>
                                        </a:rPr>
                                        <m:t>+</m:t>
                                      </m:r>
                                      <m:r>
                                        <a:rPr lang="en-US" sz="3600" b="1" i="1" kern="120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Arial"/>
                                          <a:cs typeface="Arial"/>
                                          <a:sym typeface="Arial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600" b="1" i="1" kern="12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rial"/>
                                      <a:cs typeface="Arial"/>
                                      <a:sym typeface="Arial"/>
                                    </a:rPr>
                                    <m:t>𝒅</m:t>
                                  </m:r>
                                </m:sup>
                              </m:sSup>
                              <m:r>
                                <a:rPr lang="en-US" sz="3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 – </m:t>
                              </m:r>
                              <m:r>
                                <a:rPr lang="en-US" sz="3600" b="1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𝟏</m:t>
                              </m:r>
                            </m:oMath>
                          </a14:m>
                          <a:endParaRPr lang="en-US" sz="3600" b="1" dirty="0" smtClean="0">
                            <a:sym typeface="Arial"/>
                          </a:endParaRPr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lang="en" sz="4400" dirty="0"/>
                        </a:p>
                      </a:txBody>
                      <a:tcPr marL="91425" marR="91425" marT="91425" marB="91425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lang="en" sz="4400" dirty="0"/>
                        </a:p>
                      </a:txBody>
                      <a:tcPr marL="91425" marR="91425" marT="91425" marB="91425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8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hashed (</a:t>
                          </a:r>
                          <a14:m>
                            <m:oMath xmlns:m="http://schemas.openxmlformats.org/officeDocument/2006/math">
                              <m:r>
                                <a:rPr lang="en" sz="32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" sz="320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" sz="3200" dirty="0" smtClean="0"/>
                            <a:t>)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-US" sz="3200" dirty="0" smtClean="0"/>
                            <a:t>radix (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dirty="0" smtClean="0"/>
                            <a:t>)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8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/>
                            <a:t>bare-metal</a:t>
                          </a:r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1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8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virtualized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3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24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184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nested virt.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7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124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7499490"/>
                  </p:ext>
                </p:extLst>
              </p:nvPr>
            </p:nvGraphicFramePr>
            <p:xfrm>
              <a:off x="633046" y="1587977"/>
              <a:ext cx="7877906" cy="4653575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2530500"/>
                    <a:gridCol w="2803301"/>
                    <a:gridCol w="2544105"/>
                  </a:tblGrid>
                  <a:tr h="1971455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2" t="-926" r="-464" b="-14351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lang="en" sz="4400" dirty="0"/>
                        </a:p>
                      </a:txBody>
                      <a:tcPr marL="91425" marR="91425" marT="91425" marB="91425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lang="en" sz="4400" dirty="0"/>
                        </a:p>
                      </a:txBody>
                      <a:tcPr marL="91425" marR="91425" marT="91425" marB="91425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053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endParaRPr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1087" t="-297273" r="-92174" b="-32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0287" t="-297273" r="-1435" b="-322727"/>
                          </a:stretch>
                        </a:blipFill>
                      </a:tcPr>
                    </a:tc>
                  </a:tr>
                  <a:tr h="67053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/>
                            <a:t>bare-metal</a:t>
                          </a:r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1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053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virtualized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3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24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7053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nested virt.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7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buNone/>
                          </a:pPr>
                          <a:r>
                            <a:rPr lang="en" sz="3200" dirty="0" smtClean="0"/>
                            <a:t>124</a:t>
                          </a:r>
                          <a:endParaRPr lang="en" sz="3200" dirty="0"/>
                        </a:p>
                      </a:txBody>
                      <a:tcPr marL="91425" marR="91425" marT="91425" marB="91425" anchor="ctr">
                        <a:lnL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969983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490249" y="717298"/>
            <a:ext cx="5988043" cy="5454299"/>
          </a:xfrm>
        </p:spPr>
        <p:txBody>
          <a:bodyPr/>
          <a:lstStyle/>
          <a:p>
            <a:r>
              <a:rPr lang="en" dirty="0" smtClean="0"/>
              <a:t>Methodology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dirty="0" smtClean="0"/>
              <a:t>or: how to evaluate HW that doesn’t exist?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194207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/>
              <a:t>Methodology</a:t>
            </a:r>
            <a:endParaRPr lang="en" dirty="0"/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Font typeface="Arial"/>
              <a:buChar char="●"/>
            </a:pPr>
            <a:r>
              <a:rPr lang="en-US" dirty="0" smtClean="0"/>
              <a:t>state-of-the-art </a:t>
            </a:r>
            <a:r>
              <a:rPr lang="en-US" dirty="0"/>
              <a:t>in virtual memory research.</a:t>
            </a:r>
          </a:p>
          <a:p>
            <a:pPr marL="457200" lvl="0" indent="-419100">
              <a:buFont typeface="Arial"/>
              <a:buChar char="●"/>
            </a:pPr>
            <a:r>
              <a:rPr lang="en-US" dirty="0" smtClean="0">
                <a:sym typeface="Arial"/>
              </a:rPr>
              <a:t>used by:</a:t>
            </a:r>
          </a:p>
          <a:p>
            <a:pPr marL="914400" lvl="2" indent="-419100">
              <a:buFont typeface="Arial"/>
              <a:buChar char="●"/>
            </a:pPr>
            <a:r>
              <a:rPr lang="en" dirty="0">
                <a:sym typeface="Arial"/>
              </a:rPr>
              <a:t>Basu, Gandhi, Chang, </a:t>
            </a:r>
            <a:r>
              <a:rPr lang="en" dirty="0" smtClean="0">
                <a:sym typeface="Arial"/>
              </a:rPr>
              <a:t>Hill </a:t>
            </a:r>
            <a:r>
              <a:rPr lang="en" dirty="0">
                <a:sym typeface="Arial"/>
              </a:rPr>
              <a:t>et. al., </a:t>
            </a:r>
            <a:r>
              <a:rPr lang="en" b="1" dirty="0">
                <a:sym typeface="Arial"/>
              </a:rPr>
              <a:t>ISCA </a:t>
            </a:r>
            <a:r>
              <a:rPr lang="en" b="1" dirty="0" smtClean="0">
                <a:sym typeface="Arial"/>
              </a:rPr>
              <a:t>2013.</a:t>
            </a:r>
            <a:endParaRPr lang="en" b="1" dirty="0">
              <a:sym typeface="Arial"/>
            </a:endParaRPr>
          </a:p>
          <a:p>
            <a:pPr marL="914400" lvl="2" indent="-419100">
              <a:buFont typeface="Arial"/>
              <a:buChar char="●"/>
            </a:pPr>
            <a:r>
              <a:rPr lang="en" dirty="0">
                <a:sym typeface="Arial"/>
              </a:rPr>
              <a:t>Bhattacharjee, </a:t>
            </a:r>
            <a:r>
              <a:rPr lang="en" b="1" dirty="0">
                <a:sym typeface="Arial"/>
              </a:rPr>
              <a:t>MICRO </a:t>
            </a:r>
            <a:r>
              <a:rPr lang="en" b="1" dirty="0" smtClean="0">
                <a:sym typeface="Arial"/>
              </a:rPr>
              <a:t>2013.</a:t>
            </a:r>
            <a:endParaRPr lang="en" b="1" dirty="0">
              <a:sym typeface="Arial"/>
            </a:endParaRPr>
          </a:p>
          <a:p>
            <a:pPr marL="914400" lvl="2" indent="-419100">
              <a:buFont typeface="Arial"/>
              <a:buChar char="●"/>
            </a:pPr>
            <a:r>
              <a:rPr lang="en" dirty="0">
                <a:sym typeface="Arial"/>
              </a:rPr>
              <a:t>Gandhi, </a:t>
            </a:r>
            <a:r>
              <a:rPr lang="en" dirty="0" smtClean="0">
                <a:sym typeface="Arial"/>
              </a:rPr>
              <a:t>Basu, Hill </a:t>
            </a:r>
            <a:r>
              <a:rPr lang="en" dirty="0">
                <a:sym typeface="Arial"/>
              </a:rPr>
              <a:t>et. al., </a:t>
            </a:r>
            <a:r>
              <a:rPr lang="en" b="1" dirty="0">
                <a:sym typeface="Arial"/>
              </a:rPr>
              <a:t>MICRO </a:t>
            </a:r>
            <a:r>
              <a:rPr lang="en" b="1" dirty="0" smtClean="0">
                <a:sym typeface="Arial"/>
              </a:rPr>
              <a:t>2014.</a:t>
            </a:r>
            <a:r>
              <a:rPr lang="en-US" sz="2400" dirty="0" smtClean="0">
                <a:sym typeface="Arial"/>
              </a:rPr>
              <a:t/>
            </a:r>
            <a:br>
              <a:rPr lang="en-US" sz="2400" dirty="0" smtClean="0">
                <a:sym typeface="Arial"/>
              </a:rPr>
            </a:br>
            <a:endParaRPr lang="en-US" sz="2400" dirty="0">
              <a:sym typeface="Arial"/>
            </a:endParaRPr>
          </a:p>
        </p:txBody>
      </p:sp>
      <p:pic>
        <p:nvPicPr>
          <p:cNvPr id="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709" y="185980"/>
            <a:ext cx="2289392" cy="1807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3656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Methodology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u="sng" dirty="0">
                <a:latin typeface="Arial"/>
                <a:ea typeface="Arial"/>
                <a:cs typeface="Arial"/>
                <a:sym typeface="Arial"/>
              </a:rPr>
              <a:t>Phase 1 (off-line):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build a model.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u="sng" dirty="0">
                <a:latin typeface="Arial"/>
                <a:ea typeface="Arial"/>
                <a:cs typeface="Arial"/>
                <a:sym typeface="Arial"/>
              </a:rPr>
              <a:t>Phase 2 (on-line):</a:t>
            </a: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 sz="2400" dirty="0">
                <a:latin typeface="Arial"/>
                <a:ea typeface="Arial"/>
                <a:cs typeface="Arial"/>
                <a:sym typeface="Arial"/>
              </a:rPr>
            </a:br>
            <a:r>
              <a:rPr lang="en" sz="2400" dirty="0">
                <a:latin typeface="Arial"/>
                <a:ea typeface="Arial"/>
                <a:cs typeface="Arial"/>
                <a:sym typeface="Arial"/>
              </a:rPr>
              <a:t>simulate and apply.</a:t>
            </a:r>
          </a:p>
        </p:txBody>
      </p:sp>
      <p:cxnSp>
        <p:nvCxnSpPr>
          <p:cNvPr id="339" name="Shape 339"/>
          <p:cNvCxnSpPr/>
          <p:nvPr/>
        </p:nvCxnSpPr>
        <p:spPr>
          <a:xfrm flipV="1">
            <a:off x="760570" y="4132027"/>
            <a:ext cx="2180076" cy="942308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10" name="Group 9"/>
          <p:cNvGrpSpPr/>
          <p:nvPr/>
        </p:nvGrpSpPr>
        <p:grpSpPr>
          <a:xfrm>
            <a:off x="349846" y="2919075"/>
            <a:ext cx="3937800" cy="3131700"/>
            <a:chOff x="349846" y="3306525"/>
            <a:chExt cx="3937800" cy="3131700"/>
          </a:xfrm>
        </p:grpSpPr>
        <p:cxnSp>
          <p:nvCxnSpPr>
            <p:cNvPr id="337" name="Shape 337"/>
            <p:cNvCxnSpPr/>
            <p:nvPr/>
          </p:nvCxnSpPr>
          <p:spPr>
            <a:xfrm rot="10800000" flipH="1">
              <a:off x="760571" y="3795175"/>
              <a:ext cx="299" cy="2449199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338" name="Shape 338"/>
            <p:cNvCxnSpPr/>
            <p:nvPr/>
          </p:nvCxnSpPr>
          <p:spPr>
            <a:xfrm rot="16200000" flipH="1">
              <a:off x="1811980" y="4640539"/>
              <a:ext cx="299" cy="256032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340" name="Shape 340"/>
            <p:cNvSpPr txBox="1"/>
            <p:nvPr/>
          </p:nvSpPr>
          <p:spPr>
            <a:xfrm>
              <a:off x="349846" y="3306525"/>
              <a:ext cx="13470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runtime</a:t>
              </a:r>
            </a:p>
          </p:txBody>
        </p:sp>
        <p:sp>
          <p:nvSpPr>
            <p:cNvPr id="341" name="Shape 341"/>
            <p:cNvSpPr txBox="1"/>
            <p:nvPr/>
          </p:nvSpPr>
          <p:spPr>
            <a:xfrm>
              <a:off x="2940646" y="5440125"/>
              <a:ext cx="1347000" cy="998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walk</a:t>
              </a:r>
            </a:p>
            <a:p>
              <a:pPr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cycles</a:t>
              </a:r>
            </a:p>
          </p:txBody>
        </p:sp>
      </p:grpSp>
      <p:sp>
        <p:nvSpPr>
          <p:cNvPr id="3" name="Multiply 2"/>
          <p:cNvSpPr/>
          <p:nvPr/>
        </p:nvSpPr>
        <p:spPr>
          <a:xfrm>
            <a:off x="2420862" y="4165637"/>
            <a:ext cx="274320" cy="274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89470" y="4789591"/>
            <a:ext cx="274320" cy="2743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65697" y="2911055"/>
            <a:ext cx="3937800" cy="3131700"/>
            <a:chOff x="349846" y="3306525"/>
            <a:chExt cx="3937800" cy="3131700"/>
          </a:xfrm>
        </p:grpSpPr>
        <p:cxnSp>
          <p:nvCxnSpPr>
            <p:cNvPr id="19" name="Shape 337"/>
            <p:cNvCxnSpPr/>
            <p:nvPr/>
          </p:nvCxnSpPr>
          <p:spPr>
            <a:xfrm rot="10800000" flipH="1">
              <a:off x="760571" y="3795175"/>
              <a:ext cx="299" cy="2449199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" name="Shape 338"/>
            <p:cNvCxnSpPr/>
            <p:nvPr/>
          </p:nvCxnSpPr>
          <p:spPr>
            <a:xfrm rot="16200000" flipH="1">
              <a:off x="1811980" y="4640539"/>
              <a:ext cx="299" cy="256032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339"/>
            <p:cNvCxnSpPr/>
            <p:nvPr/>
          </p:nvCxnSpPr>
          <p:spPr>
            <a:xfrm flipV="1">
              <a:off x="760570" y="4519477"/>
              <a:ext cx="2180076" cy="94230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22" name="Shape 340"/>
            <p:cNvSpPr txBox="1"/>
            <p:nvPr/>
          </p:nvSpPr>
          <p:spPr>
            <a:xfrm>
              <a:off x="349846" y="3306525"/>
              <a:ext cx="1347000" cy="4887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runtime</a:t>
              </a:r>
            </a:p>
          </p:txBody>
        </p:sp>
        <p:sp>
          <p:nvSpPr>
            <p:cNvPr id="23" name="Shape 341"/>
            <p:cNvSpPr txBox="1"/>
            <p:nvPr/>
          </p:nvSpPr>
          <p:spPr>
            <a:xfrm>
              <a:off x="2940646" y="5440125"/>
              <a:ext cx="1347000" cy="998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walk</a:t>
              </a:r>
            </a:p>
            <a:p>
              <a:pPr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2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cycles</a:t>
              </a:r>
            </a:p>
          </p:txBody>
        </p:sp>
        <p:sp>
          <p:nvSpPr>
            <p:cNvPr id="24" name="Multiply 23"/>
            <p:cNvSpPr/>
            <p:nvPr/>
          </p:nvSpPr>
          <p:spPr>
            <a:xfrm>
              <a:off x="2420862" y="4553087"/>
              <a:ext cx="274320" cy="27432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989470" y="5177041"/>
              <a:ext cx="274320" cy="27432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hape 337"/>
          <p:cNvCxnSpPr/>
          <p:nvPr/>
        </p:nvCxnSpPr>
        <p:spPr>
          <a:xfrm flipV="1">
            <a:off x="6617620" y="4469899"/>
            <a:ext cx="299" cy="1049478"/>
          </a:xfrm>
          <a:prstGeom prst="straightConnector1">
            <a:avLst/>
          </a:prstGeom>
          <a:noFill/>
          <a:ln w="57150" cap="flat" cmpd="sng">
            <a:solidFill>
              <a:schemeClr val="accent4">
                <a:lumMod val="75000"/>
              </a:schemeClr>
            </a:solidFill>
            <a:prstDash val="sysDash"/>
            <a:round/>
            <a:headEnd type="none" w="lg" len="lg"/>
            <a:tailEnd type="triangle" w="lg" len="lg"/>
          </a:ln>
        </p:spPr>
      </p:cxnSp>
      <p:cxnSp>
        <p:nvCxnSpPr>
          <p:cNvPr id="28" name="Shape 337"/>
          <p:cNvCxnSpPr/>
          <p:nvPr/>
        </p:nvCxnSpPr>
        <p:spPr>
          <a:xfrm rot="16200000" flipV="1">
            <a:off x="5968175" y="3784248"/>
            <a:ext cx="299" cy="1371600"/>
          </a:xfrm>
          <a:prstGeom prst="straightConnector1">
            <a:avLst/>
          </a:prstGeom>
          <a:noFill/>
          <a:ln w="57150" cap="flat" cmpd="sng">
            <a:solidFill>
              <a:schemeClr val="accent4">
                <a:lumMod val="75000"/>
              </a:schemeClr>
            </a:solidFill>
            <a:prstDash val="sysDash"/>
            <a:round/>
            <a:headEnd type="none" w="lg" len="lg"/>
            <a:tailEnd type="triangle" w="lg" len="lg"/>
          </a:ln>
        </p:spPr>
      </p:cxnSp>
      <p:sp>
        <p:nvSpPr>
          <p:cNvPr id="27" name="Shape 341"/>
          <p:cNvSpPr txBox="1"/>
          <p:nvPr/>
        </p:nvSpPr>
        <p:spPr>
          <a:xfrm>
            <a:off x="5751512" y="5546738"/>
            <a:ext cx="1744864" cy="503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chemeClr val="accent4">
                    <a:lumMod val="75000"/>
                  </a:schemeClr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simulation</a:t>
            </a:r>
            <a:endParaRPr lang="en" sz="2400" b="1" dirty="0">
              <a:solidFill>
                <a:schemeClr val="accent4">
                  <a:lumMod val="75000"/>
                </a:schemeClr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35532507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build="p"/>
      <p:bldP spid="336" grpId="0" build="p"/>
      <p:bldP spid="3" grpId="0" animBg="1"/>
      <p:bldP spid="14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Conclusions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" dirty="0" smtClean="0"/>
              <a:t>Radix vs. Hashed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03633"/>
              </p:ext>
            </p:extLst>
          </p:nvPr>
        </p:nvGraphicFramePr>
        <p:xfrm>
          <a:off x="1523999" y="1639833"/>
          <a:ext cx="6096000" cy="3657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11116"/>
                <a:gridCol w="1692442"/>
                <a:gridCol w="169244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radix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hashed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big memory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6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low locality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6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nested virtualization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</a:t>
                      </a:r>
                      <a:endParaRPr lang="en-US" sz="6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US" sz="6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23873" y="3359961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3873" y="4422319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0375" y="2323929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65562" y="4422319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0375" y="3359961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8685" y="2323929"/>
            <a:ext cx="1058780" cy="721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Thanks for listening</a:t>
            </a:r>
            <a:r>
              <a:rPr lang="en" dirty="0" smtClean="0"/>
              <a:t>!</a:t>
            </a:r>
            <a:br>
              <a:rPr lang="en" dirty="0" smtClean="0"/>
            </a:b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Cons of hashed</a:t>
            </a:r>
            <a:endParaRPr lang="en" dirty="0"/>
          </a:p>
        </p:txBody>
      </p:sp>
      <p:sp>
        <p:nvSpPr>
          <p:cNvPr id="180" name="Shape 18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Font typeface="Arial"/>
              <a:buChar char="●"/>
            </a:pPr>
            <a:r>
              <a:rPr lang="en-US" dirty="0" smtClean="0"/>
              <a:t>multiple </a:t>
            </a:r>
            <a:r>
              <a:rPr lang="en-US" dirty="0"/>
              <a:t>page </a:t>
            </a:r>
            <a:r>
              <a:rPr lang="en-US" dirty="0" smtClean="0"/>
              <a:t>sizes.</a:t>
            </a:r>
          </a:p>
          <a:p>
            <a:pPr marL="457200" lvl="0" indent="-419100">
              <a:buFont typeface="Arial"/>
              <a:buChar char="●"/>
            </a:pPr>
            <a:r>
              <a:rPr lang="en-US" dirty="0" smtClean="0"/>
              <a:t>dynamic resizing.</a:t>
            </a:r>
            <a:endParaRPr lang="en-US" dirty="0"/>
          </a:p>
          <a:p>
            <a:pPr marL="457200" lvl="0" indent="-419100">
              <a:buFont typeface="Arial"/>
              <a:buChar char="●"/>
            </a:pPr>
            <a:r>
              <a:rPr lang="en-US" dirty="0" smtClean="0"/>
              <a:t>Possible </a:t>
            </a:r>
            <a:r>
              <a:rPr lang="en-US" dirty="0"/>
              <a:t>solution: </a:t>
            </a:r>
            <a:r>
              <a:rPr lang="en-US" dirty="0" smtClean="0"/>
              <a:t>segmentation.</a:t>
            </a:r>
          </a:p>
          <a:p>
            <a:pPr marL="914400" lvl="2" indent="-419100">
              <a:buFont typeface="Arial"/>
              <a:buChar char="●"/>
            </a:pPr>
            <a:r>
              <a:rPr lang="en-US" dirty="0" smtClean="0"/>
              <a:t>another </a:t>
            </a:r>
            <a:r>
              <a:rPr lang="en-US" dirty="0"/>
              <a:t>level of translation at larger </a:t>
            </a:r>
            <a:r>
              <a:rPr lang="en-US" dirty="0" smtClean="0"/>
              <a:t>granularity.</a:t>
            </a:r>
          </a:p>
          <a:p>
            <a:pPr marL="914400" lvl="2" indent="-419100">
              <a:buFont typeface="Arial"/>
              <a:buChar char="●"/>
            </a:pPr>
            <a:r>
              <a:rPr lang="en-US" dirty="0" smtClean="0"/>
              <a:t>e.g</a:t>
            </a:r>
            <a:r>
              <a:rPr lang="en-US" dirty="0"/>
              <a:t>. 256 MB segments.</a:t>
            </a:r>
          </a:p>
          <a:p>
            <a:pPr marL="457200" lvl="0" indent="-419100">
              <a:buFont typeface="Arial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226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3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Virtualization </a:t>
            </a:r>
            <a:r>
              <a:rPr lang="en" dirty="0" smtClean="0"/>
              <a:t>requires 24 steps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4294967295"/>
          </p:nvPr>
        </p:nvSpPr>
        <p:spPr>
          <a:xfrm>
            <a:off x="6650038" y="1587500"/>
            <a:ext cx="2493962" cy="615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Context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900" y="1587425"/>
            <a:ext cx="5217352" cy="380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Shape 115"/>
          <p:cNvGrpSpPr/>
          <p:nvPr/>
        </p:nvGrpSpPr>
        <p:grpSpPr>
          <a:xfrm>
            <a:off x="6035872" y="1394674"/>
            <a:ext cx="2555802" cy="1160839"/>
            <a:chOff x="5883472" y="1623274"/>
            <a:chExt cx="2555802" cy="1160839"/>
          </a:xfrm>
        </p:grpSpPr>
        <p:sp>
          <p:nvSpPr>
            <p:cNvPr id="116" name="Shape 116"/>
            <p:cNvSpPr/>
            <p:nvPr/>
          </p:nvSpPr>
          <p:spPr>
            <a:xfrm rot="338645">
              <a:off x="5934832" y="1702545"/>
              <a:ext cx="403676" cy="1064298"/>
            </a:xfrm>
            <a:custGeom>
              <a:avLst/>
              <a:gdLst/>
              <a:ahLst/>
              <a:cxnLst/>
              <a:rect l="0" t="0" r="0" b="0"/>
              <a:pathLst>
                <a:path w="21904" h="57515" extrusionOk="0">
                  <a:moveTo>
                    <a:pt x="0" y="1889"/>
                  </a:moveTo>
                  <a:cubicBezTo>
                    <a:pt x="3301" y="568"/>
                    <a:pt x="9543" y="-1484"/>
                    <a:pt x="10668" y="1889"/>
                  </a:cubicBezTo>
                  <a:cubicBezTo>
                    <a:pt x="12292" y="6762"/>
                    <a:pt x="12954" y="11992"/>
                    <a:pt x="12954" y="17129"/>
                  </a:cubicBezTo>
                  <a:cubicBezTo>
                    <a:pt x="12954" y="19923"/>
                    <a:pt x="11404" y="23186"/>
                    <a:pt x="12954" y="25511"/>
                  </a:cubicBezTo>
                  <a:cubicBezTo>
                    <a:pt x="14214" y="27401"/>
                    <a:pt x="16778" y="28559"/>
                    <a:pt x="19050" y="28559"/>
                  </a:cubicBezTo>
                  <a:cubicBezTo>
                    <a:pt x="19853" y="28559"/>
                    <a:pt x="21903" y="28364"/>
                    <a:pt x="21336" y="27797"/>
                  </a:cubicBezTo>
                  <a:cubicBezTo>
                    <a:pt x="19304" y="25765"/>
                    <a:pt x="16148" y="31166"/>
                    <a:pt x="15240" y="33893"/>
                  </a:cubicBezTo>
                  <a:cubicBezTo>
                    <a:pt x="13069" y="40403"/>
                    <a:pt x="18284" y="48756"/>
                    <a:pt x="14478" y="54467"/>
                  </a:cubicBezTo>
                  <a:cubicBezTo>
                    <a:pt x="12960" y="56743"/>
                    <a:pt x="9593" y="57515"/>
                    <a:pt x="6858" y="5751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17" name="Shape 117"/>
            <p:cNvSpPr txBox="1"/>
            <p:nvPr/>
          </p:nvSpPr>
          <p:spPr>
            <a:xfrm rot="-47235">
              <a:off x="6299574" y="1637974"/>
              <a:ext cx="2139801" cy="1065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 dirty="0"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guest</a:t>
              </a:r>
              <a:br>
                <a:rPr lang="en" sz="3000" dirty="0">
                  <a:latin typeface="Architects Daughter"/>
                  <a:ea typeface="Architects Daughter"/>
                  <a:cs typeface="Architects Daughter"/>
                  <a:sym typeface="Architects Daughter"/>
                </a:rPr>
              </a:br>
              <a:r>
                <a:rPr lang="en" sz="3000" dirty="0"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page walk</a:t>
              </a:r>
            </a:p>
          </p:txBody>
        </p:sp>
      </p:grpSp>
      <p:grpSp>
        <p:nvGrpSpPr>
          <p:cNvPr id="118" name="Shape 118"/>
          <p:cNvGrpSpPr/>
          <p:nvPr/>
        </p:nvGrpSpPr>
        <p:grpSpPr>
          <a:xfrm>
            <a:off x="6011533" y="2639948"/>
            <a:ext cx="2656403" cy="2640106"/>
            <a:chOff x="5935321" y="1555428"/>
            <a:chExt cx="2656403" cy="1214624"/>
          </a:xfrm>
        </p:grpSpPr>
        <p:sp>
          <p:nvSpPr>
            <p:cNvPr id="119" name="Shape 119"/>
            <p:cNvSpPr/>
            <p:nvPr/>
          </p:nvSpPr>
          <p:spPr>
            <a:xfrm rot="96240">
              <a:off x="6007197" y="1557487"/>
              <a:ext cx="453864" cy="1210507"/>
            </a:xfrm>
            <a:custGeom>
              <a:avLst/>
              <a:gdLst/>
              <a:ahLst/>
              <a:cxnLst/>
              <a:rect l="0" t="0" r="0" b="0"/>
              <a:pathLst>
                <a:path w="21904" h="57515" extrusionOk="0">
                  <a:moveTo>
                    <a:pt x="0" y="1889"/>
                  </a:moveTo>
                  <a:cubicBezTo>
                    <a:pt x="3301" y="568"/>
                    <a:pt x="9543" y="-1484"/>
                    <a:pt x="10668" y="1889"/>
                  </a:cubicBezTo>
                  <a:cubicBezTo>
                    <a:pt x="12292" y="6762"/>
                    <a:pt x="12954" y="11992"/>
                    <a:pt x="12954" y="17129"/>
                  </a:cubicBezTo>
                  <a:cubicBezTo>
                    <a:pt x="12954" y="19923"/>
                    <a:pt x="11404" y="23186"/>
                    <a:pt x="12954" y="25511"/>
                  </a:cubicBezTo>
                  <a:cubicBezTo>
                    <a:pt x="14214" y="27401"/>
                    <a:pt x="16778" y="28559"/>
                    <a:pt x="19050" y="28559"/>
                  </a:cubicBezTo>
                  <a:cubicBezTo>
                    <a:pt x="19853" y="28559"/>
                    <a:pt x="21903" y="28364"/>
                    <a:pt x="21336" y="27797"/>
                  </a:cubicBezTo>
                  <a:cubicBezTo>
                    <a:pt x="19304" y="25765"/>
                    <a:pt x="16148" y="31166"/>
                    <a:pt x="15240" y="33893"/>
                  </a:cubicBezTo>
                  <a:cubicBezTo>
                    <a:pt x="13069" y="40403"/>
                    <a:pt x="18284" y="48756"/>
                    <a:pt x="14478" y="54467"/>
                  </a:cubicBezTo>
                  <a:cubicBezTo>
                    <a:pt x="12960" y="56743"/>
                    <a:pt x="9593" y="57515"/>
                    <a:pt x="6858" y="57515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0" name="Shape 120"/>
            <p:cNvSpPr txBox="1"/>
            <p:nvPr/>
          </p:nvSpPr>
          <p:spPr>
            <a:xfrm rot="-47235">
              <a:off x="6452024" y="1900683"/>
              <a:ext cx="2139801" cy="618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3000"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host</a:t>
              </a:r>
              <a:br>
                <a:rPr lang="en" sz="3000">
                  <a:latin typeface="Architects Daughter"/>
                  <a:ea typeface="Architects Daughter"/>
                  <a:cs typeface="Architects Daughter"/>
                  <a:sym typeface="Architects Daughter"/>
                </a:rPr>
              </a:br>
              <a:r>
                <a:rPr lang="en" sz="3000"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page walk</a:t>
              </a: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x="4213412" y="4822119"/>
            <a:ext cx="4747512" cy="1983011"/>
            <a:chOff x="4213412" y="4822119"/>
            <a:chExt cx="4747512" cy="1983011"/>
          </a:xfrm>
        </p:grpSpPr>
        <p:sp>
          <p:nvSpPr>
            <p:cNvPr id="122" name="Shape 122"/>
            <p:cNvSpPr txBox="1"/>
            <p:nvPr/>
          </p:nvSpPr>
          <p:spPr>
            <a:xfrm rot="-1047414">
              <a:off x="6169172" y="5280777"/>
              <a:ext cx="2701105" cy="1065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32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up to </a:t>
              </a:r>
              <a:r>
                <a:rPr lang="en" sz="3200" dirty="0" smtClean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90% </a:t>
              </a:r>
              <a:r>
                <a:rPr lang="en" sz="32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of the runtime!</a:t>
              </a:r>
            </a:p>
          </p:txBody>
        </p:sp>
        <p:sp>
          <p:nvSpPr>
            <p:cNvPr id="123" name="Shape 123"/>
            <p:cNvSpPr/>
            <p:nvPr/>
          </p:nvSpPr>
          <p:spPr>
            <a:xfrm rot="-8259571" flipH="1">
              <a:off x="4237913" y="5388027"/>
              <a:ext cx="2010071" cy="851195"/>
            </a:xfrm>
            <a:custGeom>
              <a:avLst/>
              <a:gdLst/>
              <a:ahLst/>
              <a:cxnLst/>
              <a:rect l="0" t="0" r="0" b="0"/>
              <a:pathLst>
                <a:path w="76134" h="34050" extrusionOk="0">
                  <a:moveTo>
                    <a:pt x="0" y="5794"/>
                  </a:moveTo>
                  <a:cubicBezTo>
                    <a:pt x="6867" y="5074"/>
                    <a:pt x="28518" y="-3232"/>
                    <a:pt x="41207" y="1477"/>
                  </a:cubicBezTo>
                  <a:cubicBezTo>
                    <a:pt x="53896" y="6186"/>
                    <a:pt x="70312" y="28621"/>
                    <a:pt x="76134" y="34050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Graph500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buFont typeface="Arial"/>
              <a:buChar char="●"/>
            </a:pPr>
            <a:r>
              <a:rPr lang="en" dirty="0" smtClean="0">
                <a:sym typeface="Arial"/>
              </a:rPr>
              <a:t>multi-threaded </a:t>
            </a:r>
            <a:r>
              <a:rPr lang="en" dirty="0">
                <a:sym typeface="Arial"/>
              </a:rPr>
              <a:t>graph construction &amp; </a:t>
            </a:r>
            <a:r>
              <a:rPr lang="en" dirty="0" smtClean="0">
                <a:sym typeface="Arial"/>
              </a:rPr>
              <a:t>BFS.</a:t>
            </a:r>
            <a:endParaRPr lang="en-US" dirty="0">
              <a:sym typeface="Arial"/>
            </a:endParaRPr>
          </a:p>
          <a:p>
            <a:pPr marL="457200" lvl="0" indent="-419100">
              <a:buFont typeface="Arial"/>
              <a:buChar char="●"/>
            </a:pPr>
            <a:r>
              <a:rPr lang="en" dirty="0" smtClean="0">
                <a:sym typeface="Arial"/>
              </a:rPr>
              <a:t>input </a:t>
            </a:r>
            <a:r>
              <a:rPr lang="en" dirty="0">
                <a:sym typeface="Arial"/>
              </a:rPr>
              <a:t>sizes: 4 , 8 , 16 GB.</a:t>
            </a:r>
          </a:p>
          <a:p>
            <a:pPr marL="457200" indent="-419100">
              <a:buFont typeface="Arial"/>
              <a:buChar char="●"/>
            </a:pPr>
            <a:endParaRPr lang="en-US" dirty="0">
              <a:sym typeface="Arial"/>
            </a:endParaRPr>
          </a:p>
        </p:txBody>
      </p:sp>
      <p:pic>
        <p:nvPicPr>
          <p:cNvPr id="4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599" y="349527"/>
            <a:ext cx="1914556" cy="120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6565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Graph500</a:t>
            </a: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854" y="1356975"/>
            <a:ext cx="7708282" cy="550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075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Page walk caches (PWCs)</a:t>
            </a:r>
            <a:endParaRPr lang="en" dirty="0"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0824"/>
            <a:ext cx="5045049" cy="1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650" y="2642300"/>
            <a:ext cx="5231324" cy="38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PWCs </a:t>
            </a:r>
            <a:r>
              <a:rPr lang="en" dirty="0" smtClean="0"/>
              <a:t>in best-case scenario</a:t>
            </a:r>
            <a:endParaRPr lang="en" dirty="0"/>
          </a:p>
        </p:txBody>
      </p:sp>
      <p:sp>
        <p:nvSpPr>
          <p:cNvPr id="138" name="Shape 138"/>
          <p:cNvSpPr txBox="1">
            <a:spLocks noGrp="1"/>
          </p:cNvSpPr>
          <p:nvPr>
            <p:ph type="body" idx="4294967295"/>
          </p:nvPr>
        </p:nvSpPr>
        <p:spPr>
          <a:xfrm>
            <a:off x="0" y="1639888"/>
            <a:ext cx="8521700" cy="4451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Context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4294967295"/>
          </p:nvPr>
        </p:nvSpPr>
        <p:spPr>
          <a:xfrm>
            <a:off x="6648450" y="1739900"/>
            <a:ext cx="2495550" cy="615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Problem statement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8825" y="2743025"/>
            <a:ext cx="5111950" cy="3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6536775" y="4683050"/>
            <a:ext cx="1869899" cy="1451269"/>
          </a:xfrm>
          <a:custGeom>
            <a:avLst/>
            <a:gdLst/>
            <a:ahLst/>
            <a:cxnLst/>
            <a:rect l="0" t="0" r="0" b="0"/>
            <a:pathLst>
              <a:path w="54405" h="48255" extrusionOk="0">
                <a:moveTo>
                  <a:pt x="3643" y="3940"/>
                </a:moveTo>
                <a:cubicBezTo>
                  <a:pt x="10977" y="-2145"/>
                  <a:pt x="39532" y="38"/>
                  <a:pt x="47647" y="3003"/>
                </a:cubicBezTo>
                <a:cubicBezTo>
                  <a:pt x="55761" y="5967"/>
                  <a:pt x="55292" y="17983"/>
                  <a:pt x="52328" y="21728"/>
                </a:cubicBezTo>
                <a:cubicBezTo>
                  <a:pt x="49363" y="25473"/>
                  <a:pt x="34383" y="21884"/>
                  <a:pt x="29858" y="25473"/>
                </a:cubicBezTo>
                <a:cubicBezTo>
                  <a:pt x="25332" y="29062"/>
                  <a:pt x="28609" y="39517"/>
                  <a:pt x="25177" y="43262"/>
                </a:cubicBezTo>
                <a:cubicBezTo>
                  <a:pt x="21744" y="47007"/>
                  <a:pt x="12850" y="48567"/>
                  <a:pt x="9261" y="47943"/>
                </a:cubicBezTo>
                <a:cubicBezTo>
                  <a:pt x="5672" y="47318"/>
                  <a:pt x="4579" y="46850"/>
                  <a:pt x="3643" y="39517"/>
                </a:cubicBezTo>
                <a:cubicBezTo>
                  <a:pt x="2706" y="32183"/>
                  <a:pt x="-3691" y="10025"/>
                  <a:pt x="3643" y="3940"/>
                </a:cubicBezTo>
                <a:close/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00" y="1610707"/>
            <a:ext cx="4784125" cy="115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3427800" y="1534507"/>
            <a:ext cx="812598" cy="810317"/>
          </a:xfrm>
          <a:custGeom>
            <a:avLst/>
            <a:gdLst/>
            <a:ahLst/>
            <a:cxnLst/>
            <a:rect l="0" t="0" r="0" b="0"/>
            <a:pathLst>
              <a:path w="30523" h="16305" extrusionOk="0">
                <a:moveTo>
                  <a:pt x="12439" y="1331"/>
                </a:moveTo>
                <a:cubicBezTo>
                  <a:pt x="14701" y="1464"/>
                  <a:pt x="23020" y="465"/>
                  <a:pt x="26015" y="2129"/>
                </a:cubicBezTo>
                <a:cubicBezTo>
                  <a:pt x="29009" y="3792"/>
                  <a:pt x="30872" y="9116"/>
                  <a:pt x="30407" y="11313"/>
                </a:cubicBezTo>
                <a:cubicBezTo>
                  <a:pt x="29941" y="13509"/>
                  <a:pt x="26547" y="14507"/>
                  <a:pt x="23220" y="15306"/>
                </a:cubicBezTo>
                <a:cubicBezTo>
                  <a:pt x="19892" y="16104"/>
                  <a:pt x="14235" y="16504"/>
                  <a:pt x="10442" y="16105"/>
                </a:cubicBezTo>
                <a:cubicBezTo>
                  <a:pt x="6648" y="15705"/>
                  <a:pt x="1591" y="15372"/>
                  <a:pt x="460" y="12910"/>
                </a:cubicBezTo>
                <a:cubicBezTo>
                  <a:pt x="-671" y="10447"/>
                  <a:pt x="326" y="3460"/>
                  <a:pt x="3654" y="1331"/>
                </a:cubicBezTo>
                <a:cubicBezTo>
                  <a:pt x="6981" y="-798"/>
                  <a:pt x="17629" y="332"/>
                  <a:pt x="20425" y="13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 radix cause long page </a:t>
            </a:r>
            <a:r>
              <a:rPr lang="en-US" dirty="0" smtClean="0"/>
              <a:t>walks,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PWCs try to cut them </a:t>
            </a:r>
            <a:r>
              <a:rPr lang="en-US" dirty="0" smtClean="0"/>
              <a:t>down…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85" y="2427850"/>
            <a:ext cx="4501543" cy="3765550"/>
          </a:xfrm>
        </p:spPr>
      </p:pic>
    </p:spTree>
    <p:extLst>
      <p:ext uri="{BB962C8B-B14F-4D97-AF65-F5344CB8AC3E}">
        <p14:creationId xmlns:p14="http://schemas.microsoft.com/office/powerpoint/2010/main" val="336207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Hashed page tables do </a:t>
            </a:r>
            <a:r>
              <a:rPr lang="en" dirty="0" smtClean="0"/>
              <a:t>that!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159" name="Shape 159"/>
          <p:cNvGraphicFramePr/>
          <p:nvPr>
            <p:extLst>
              <p:ext uri="{D42A27DB-BD31-4B8C-83A1-F6EECF244321}">
                <p14:modId xmlns:p14="http://schemas.microsoft.com/office/powerpoint/2010/main" val="916413389"/>
              </p:ext>
            </p:extLst>
          </p:nvPr>
        </p:nvGraphicFramePr>
        <p:xfrm>
          <a:off x="952500" y="1704975"/>
          <a:ext cx="7239000" cy="3291720"/>
        </p:xfrm>
        <a:graphic>
          <a:graphicData uri="http://schemas.openxmlformats.org/drawingml/2006/table">
            <a:tbl>
              <a:tblPr>
                <a:noFill/>
                <a:tableStyleId>{0B581906-A4F8-47E8-93BF-7A74CD3F6DFA}</a:tableStyleId>
              </a:tblPr>
              <a:tblGrid>
                <a:gridCol w="2240151"/>
                <a:gridCol w="1666283"/>
                <a:gridCol w="1666283"/>
                <a:gridCol w="1666283"/>
              </a:tblGrid>
              <a:tr h="663575">
                <a:tc gridSpan="4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2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memory refs. per walk </a:t>
                      </a:r>
                      <a:endParaRPr lang="en-US"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lang="en" sz="2800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lang="en" sz="2800" dirty="0"/>
                    </a:p>
                  </a:txBody>
                  <a:tcPr marL="91425" marR="91425" marT="91425" marB="91425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radix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 smtClean="0"/>
                        <a:t>optimal</a:t>
                      </a:r>
                      <a:r>
                        <a:rPr lang="en" sz="3200" baseline="0" dirty="0" smtClean="0"/>
                        <a:t> radix</a:t>
                      </a:r>
                      <a:endParaRPr lang="en" sz="32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hashed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/>
                        <a:t>bare-metal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4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1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1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200" dirty="0" smtClean="0"/>
                        <a:t>virtualized</a:t>
                      </a:r>
                      <a:endParaRPr lang="en" sz="3200" dirty="0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/>
                        <a:t>24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 smtClean="0"/>
                        <a:t>3</a:t>
                      </a:r>
                      <a:endParaRPr lang="en" sz="3600" dirty="0"/>
                    </a:p>
                  </a:txBody>
                  <a:tcPr marL="91425" marR="91425" marT="91425" marB="91425" anchor="ctr">
                    <a:lnL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3600" dirty="0"/>
                        <a:t>3</a:t>
                      </a: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0" name="Shape 160"/>
          <p:cNvGrpSpPr/>
          <p:nvPr/>
        </p:nvGrpSpPr>
        <p:grpSpPr>
          <a:xfrm>
            <a:off x="2541649" y="4997487"/>
            <a:ext cx="4671114" cy="1485350"/>
            <a:chOff x="2433891" y="3883995"/>
            <a:chExt cx="4671114" cy="1485350"/>
          </a:xfrm>
        </p:grpSpPr>
        <p:sp>
          <p:nvSpPr>
            <p:cNvPr id="161" name="Shape 161"/>
            <p:cNvSpPr txBox="1"/>
            <p:nvPr/>
          </p:nvSpPr>
          <p:spPr>
            <a:xfrm rot="432491">
              <a:off x="2433891" y="4303658"/>
              <a:ext cx="2783953" cy="106568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rtl="0">
                <a:spcBef>
                  <a:spcPts val="0"/>
                </a:spcBef>
                <a:buNone/>
              </a:pPr>
              <a:r>
                <a:rPr lang="en" sz="32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without page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3200" dirty="0">
                  <a:solidFill>
                    <a:schemeClr val="accent3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walk caches !</a:t>
              </a:r>
            </a:p>
          </p:txBody>
        </p:sp>
        <p:sp>
          <p:nvSpPr>
            <p:cNvPr id="162" name="Shape 162"/>
            <p:cNvSpPr/>
            <p:nvPr/>
          </p:nvSpPr>
          <p:spPr>
            <a:xfrm rot="8158141">
              <a:off x="5094951" y="3883995"/>
              <a:ext cx="2010054" cy="851218"/>
            </a:xfrm>
            <a:custGeom>
              <a:avLst/>
              <a:gdLst/>
              <a:ahLst/>
              <a:cxnLst/>
              <a:rect l="0" t="0" r="0" b="0"/>
              <a:pathLst>
                <a:path w="76134" h="34050" extrusionOk="0">
                  <a:moveTo>
                    <a:pt x="0" y="5794"/>
                  </a:moveTo>
                  <a:cubicBezTo>
                    <a:pt x="6867" y="5074"/>
                    <a:pt x="28518" y="-3232"/>
                    <a:pt x="41207" y="1477"/>
                  </a:cubicBezTo>
                  <a:cubicBezTo>
                    <a:pt x="53896" y="6186"/>
                    <a:pt x="70312" y="28621"/>
                    <a:pt x="76134" y="34050"/>
                  </a:cubicBezTo>
                </a:path>
              </a:pathLst>
            </a:cu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7" name="Shape 143"/>
          <p:cNvSpPr/>
          <p:nvPr/>
        </p:nvSpPr>
        <p:spPr>
          <a:xfrm flipH="1" flipV="1">
            <a:off x="6540284" y="2319732"/>
            <a:ext cx="1544723" cy="2895973"/>
          </a:xfrm>
          <a:custGeom>
            <a:avLst/>
            <a:gdLst/>
            <a:ahLst/>
            <a:cxnLst/>
            <a:rect l="0" t="0" r="0" b="0"/>
            <a:pathLst>
              <a:path w="30523" h="16305" extrusionOk="0">
                <a:moveTo>
                  <a:pt x="12439" y="1331"/>
                </a:moveTo>
                <a:cubicBezTo>
                  <a:pt x="14701" y="1464"/>
                  <a:pt x="23020" y="465"/>
                  <a:pt x="26015" y="2129"/>
                </a:cubicBezTo>
                <a:cubicBezTo>
                  <a:pt x="29009" y="3792"/>
                  <a:pt x="30872" y="9116"/>
                  <a:pt x="30407" y="11313"/>
                </a:cubicBezTo>
                <a:cubicBezTo>
                  <a:pt x="29941" y="13509"/>
                  <a:pt x="26547" y="14507"/>
                  <a:pt x="23220" y="15306"/>
                </a:cubicBezTo>
                <a:cubicBezTo>
                  <a:pt x="19892" y="16104"/>
                  <a:pt x="14235" y="16504"/>
                  <a:pt x="10442" y="16105"/>
                </a:cubicBezTo>
                <a:cubicBezTo>
                  <a:pt x="6648" y="15705"/>
                  <a:pt x="1591" y="15372"/>
                  <a:pt x="460" y="12910"/>
                </a:cubicBezTo>
                <a:cubicBezTo>
                  <a:pt x="-671" y="10447"/>
                  <a:pt x="326" y="3460"/>
                  <a:pt x="3654" y="1331"/>
                </a:cubicBezTo>
                <a:cubicBezTo>
                  <a:pt x="6981" y="-798"/>
                  <a:pt x="17629" y="332"/>
                  <a:pt x="20425" y="133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1223</TotalTime>
  <Words>3330</Words>
  <Application>Microsoft Office PowerPoint</Application>
  <PresentationFormat>On-screen Show (4:3)</PresentationFormat>
  <Paragraphs>559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Roboto</vt:lpstr>
      <vt:lpstr>Wingdings</vt:lpstr>
      <vt:lpstr>Architects Daughter</vt:lpstr>
      <vt:lpstr>Cambria Math</vt:lpstr>
      <vt:lpstr>Calibri Light</vt:lpstr>
      <vt:lpstr>Metropolitan</vt:lpstr>
      <vt:lpstr>Hash, Don’t Cache (the Page Table)</vt:lpstr>
      <vt:lpstr>“ Virtual memory was invented in a time of scarcity.  Is it still a good idea? ”</vt:lpstr>
      <vt:lpstr>Radix page tables</vt:lpstr>
      <vt:lpstr>TLB misses are the bottleneck</vt:lpstr>
      <vt:lpstr>Virtualization requires 24 steps</vt:lpstr>
      <vt:lpstr>Page walk caches (PWCs)</vt:lpstr>
      <vt:lpstr>PWCs in best-case scenario</vt:lpstr>
      <vt:lpstr>So radix cause long page walks, and PWCs try to cut them down…</vt:lpstr>
      <vt:lpstr>Hashed page tables do that!  </vt:lpstr>
      <vt:lpstr>Then why not hashed?  </vt:lpstr>
      <vt:lpstr>“[hashed page table] increases the number of DRAM accesses per walk by over 400%”</vt:lpstr>
      <vt:lpstr>PowerPoint Presentation</vt:lpstr>
      <vt:lpstr>We found out that  this statement is only true for the Intel Itanium design !</vt:lpstr>
      <vt:lpstr>In this talk we will</vt:lpstr>
      <vt:lpstr>Itanium hashed page table</vt:lpstr>
      <vt:lpstr>Itanium hashed page table</vt:lpstr>
      <vt:lpstr>Itanium hashed page table</vt:lpstr>
      <vt:lpstr>Weakness #1: chain pointers waste space</vt:lpstr>
      <vt:lpstr>Weakness #1: chain pointers waste space</vt:lpstr>
      <vt:lpstr>Solution #1: open addressing</vt:lpstr>
      <vt:lpstr>Solution #1: open addressing</vt:lpstr>
      <vt:lpstr>Solution #1: open addressing  ( decrease the load factor)</vt:lpstr>
      <vt:lpstr>Weakness #2: poor locality</vt:lpstr>
      <vt:lpstr>Solution #2: clustering</vt:lpstr>
      <vt:lpstr>Weakness #3: “tag” field wastes space</vt:lpstr>
      <vt:lpstr>Solution #3: compaction</vt:lpstr>
      <vt:lpstr>Solution #3: compaction  ( decrease the load factor)</vt:lpstr>
      <vt:lpstr>Summary: how we improved the Itanium?</vt:lpstr>
      <vt:lpstr>Itanium baseline</vt:lpstr>
      <vt:lpstr>Itanium baseline  open addressing</vt:lpstr>
      <vt:lpstr>Itanium baseline  open addressing + clustering</vt:lpstr>
      <vt:lpstr>Itanium baseline  open addressing + clustering + compaction</vt:lpstr>
      <vt:lpstr>hashed           radix</vt:lpstr>
      <vt:lpstr>Hashed perform better than existing x86-64 hardware</vt:lpstr>
      <vt:lpstr>Hashed approximate optimal radix  (i.e., infinite PWCs which never miss)</vt:lpstr>
      <vt:lpstr>SPEC CPU2006</vt:lpstr>
      <vt:lpstr>SPEC CPU2006</vt:lpstr>
      <vt:lpstr>Radix page tables do not scale</vt:lpstr>
      <vt:lpstr>GUPS - reads &amp; updates random memory </vt:lpstr>
      <vt:lpstr>Nested virtualization</vt:lpstr>
      <vt:lpstr>Methodology  or: how to evaluate HW that doesn’t exist?</vt:lpstr>
      <vt:lpstr>Methodology</vt:lpstr>
      <vt:lpstr>Methodology</vt:lpstr>
      <vt:lpstr>Conclusions</vt:lpstr>
      <vt:lpstr>Radix vs. Hashed</vt:lpstr>
      <vt:lpstr>Thanks for listening!  Questions?</vt:lpstr>
      <vt:lpstr>PowerPoint Presentation</vt:lpstr>
      <vt:lpstr>Cons of hashed</vt:lpstr>
      <vt:lpstr>PowerPoint Presentation</vt:lpstr>
      <vt:lpstr>Graph500</vt:lpstr>
      <vt:lpstr>Graph500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Hash, Don’t Cache (the Page Table)</dc:title>
  <cp:lastModifiedBy>yosiyaniv@gmail.com</cp:lastModifiedBy>
  <cp:revision>159</cp:revision>
  <dcterms:modified xsi:type="dcterms:W3CDTF">2016-06-17T10:27:10Z</dcterms:modified>
</cp:coreProperties>
</file>